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tags/tag104.xml" ContentType="application/vnd.openxmlformats-officedocument.presentationml.tags+xml"/>
  <Override PartName="/ppt/slides/slide36.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77.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Default Extension="emf" ContentType="image/x-emf"/>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tags/tag118.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107.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114.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11.xml" ContentType="application/vnd.openxmlformats-officedocument.presentationml.notesSlide+xml"/>
  <Override PartName="/ppt/tags/tag119.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108.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2"/>
  </p:notesMasterIdLst>
  <p:handoutMasterIdLst>
    <p:handoutMasterId r:id="rId83"/>
  </p:handoutMasterIdLst>
  <p:sldIdLst>
    <p:sldId id="277" r:id="rId2"/>
    <p:sldId id="541" r:id="rId3"/>
    <p:sldId id="279" r:id="rId4"/>
    <p:sldId id="280" r:id="rId5"/>
    <p:sldId id="510" r:id="rId6"/>
    <p:sldId id="511" r:id="rId7"/>
    <p:sldId id="512" r:id="rId8"/>
    <p:sldId id="558" r:id="rId9"/>
    <p:sldId id="514" r:id="rId10"/>
    <p:sldId id="515" r:id="rId11"/>
    <p:sldId id="517" r:id="rId12"/>
    <p:sldId id="559" r:id="rId13"/>
    <p:sldId id="560" r:id="rId14"/>
    <p:sldId id="562" r:id="rId15"/>
    <p:sldId id="563" r:id="rId16"/>
    <p:sldId id="281" r:id="rId17"/>
    <p:sldId id="392" r:id="rId18"/>
    <p:sldId id="393" r:id="rId19"/>
    <p:sldId id="394" r:id="rId20"/>
    <p:sldId id="395" r:id="rId21"/>
    <p:sldId id="397" r:id="rId22"/>
    <p:sldId id="564" r:id="rId23"/>
    <p:sldId id="565" r:id="rId24"/>
    <p:sldId id="578" r:id="rId25"/>
    <p:sldId id="401" r:id="rId26"/>
    <p:sldId id="402" r:id="rId27"/>
    <p:sldId id="403" r:id="rId28"/>
    <p:sldId id="567" r:id="rId29"/>
    <p:sldId id="568" r:id="rId30"/>
    <p:sldId id="532" r:id="rId31"/>
    <p:sldId id="302" r:id="rId32"/>
    <p:sldId id="412" r:id="rId33"/>
    <p:sldId id="413" r:id="rId34"/>
    <p:sldId id="414" r:id="rId35"/>
    <p:sldId id="415" r:id="rId36"/>
    <p:sldId id="416" r:id="rId37"/>
    <p:sldId id="313" r:id="rId38"/>
    <p:sldId id="422" r:id="rId39"/>
    <p:sldId id="423" r:id="rId40"/>
    <p:sldId id="424" r:id="rId41"/>
    <p:sldId id="425" r:id="rId42"/>
    <p:sldId id="426" r:id="rId43"/>
    <p:sldId id="427" r:id="rId44"/>
    <p:sldId id="332" r:id="rId45"/>
    <p:sldId id="440" r:id="rId46"/>
    <p:sldId id="441" r:id="rId47"/>
    <p:sldId id="442" r:id="rId48"/>
    <p:sldId id="443" r:id="rId49"/>
    <p:sldId id="444" r:id="rId50"/>
    <p:sldId id="575" r:id="rId51"/>
    <p:sldId id="352" r:id="rId52"/>
    <p:sldId id="459" r:id="rId53"/>
    <p:sldId id="534" r:id="rId54"/>
    <p:sldId id="570" r:id="rId55"/>
    <p:sldId id="571" r:id="rId56"/>
    <p:sldId id="462" r:id="rId57"/>
    <p:sldId id="463" r:id="rId58"/>
    <p:sldId id="572" r:id="rId59"/>
    <p:sldId id="367" r:id="rId60"/>
    <p:sldId id="473" r:id="rId61"/>
    <p:sldId id="576" r:id="rId62"/>
    <p:sldId id="475" r:id="rId63"/>
    <p:sldId id="573" r:id="rId64"/>
    <p:sldId id="477" r:id="rId65"/>
    <p:sldId id="379" r:id="rId66"/>
    <p:sldId id="484" r:id="rId67"/>
    <p:sldId id="485" r:id="rId68"/>
    <p:sldId id="486" r:id="rId69"/>
    <p:sldId id="487" r:id="rId70"/>
    <p:sldId id="389" r:id="rId71"/>
    <p:sldId id="504" r:id="rId72"/>
    <p:sldId id="505" r:id="rId73"/>
    <p:sldId id="390" r:id="rId74"/>
    <p:sldId id="493" r:id="rId75"/>
    <p:sldId id="494" r:id="rId76"/>
    <p:sldId id="577" r:id="rId77"/>
    <p:sldId id="496" r:id="rId78"/>
    <p:sldId id="391" r:id="rId79"/>
    <p:sldId id="500" r:id="rId80"/>
    <p:sldId id="574" r:id="rId8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mpbell Employee" initials="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0066"/>
    <a:srgbClr val="66FFFF"/>
    <a:srgbClr val="990033"/>
    <a:srgbClr val="003300"/>
    <a:srgbClr val="FF33CC"/>
    <a:srgbClr val="9966FF"/>
    <a:srgbClr val="CC9900"/>
    <a:srgbClr val="CCCCFF"/>
    <a:srgbClr val="92D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336" autoAdjust="0"/>
    <p:restoredTop sz="94690" autoAdjust="0"/>
  </p:normalViewPr>
  <p:slideViewPr>
    <p:cSldViewPr snapToGrid="0">
      <p:cViewPr varScale="1">
        <p:scale>
          <a:sx n="88" d="100"/>
          <a:sy n="88" d="100"/>
        </p:scale>
        <p:origin x="-1650" y="-96"/>
      </p:cViewPr>
      <p:guideLst>
        <p:guide orient="horz" pos="4080"/>
        <p:guide orient="horz" pos="1071"/>
        <p:guide pos="2891"/>
        <p:guide pos="848"/>
        <p:guide pos="55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4" d="100"/>
          <a:sy n="64" d="100"/>
        </p:scale>
        <p:origin x="-2850" y="-102"/>
      </p:cViewPr>
      <p:guideLst>
        <p:guide orient="horz" pos="2928"/>
        <p:guide pos="2208"/>
      </p:guideLst>
    </p:cSldViewPr>
  </p:notesViewPr>
  <p:gridSpacing cx="520607925" cy="5206079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8802333-9960-4754-8E46-DB7FA6145EF3}" type="datetimeFigureOut">
              <a:rPr lang="en-US" smtClean="0"/>
              <a:pPr/>
              <a:t>5/11/2012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89F04BF-6F5D-499C-850E-C843D69A432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24E6C19-419C-4712-8E09-DF7A43842936}" type="datetimeFigureOut">
              <a:rPr lang="en-US" smtClean="0"/>
              <a:pPr/>
              <a:t>5/11/2012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24F2372-9945-4D26-9819-178834BECDD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52</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60</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66</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71</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74</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79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17</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32</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38</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39</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28377-3C9D-465D-AAB0-425FA9685773}" type="slidenum">
              <a:rPr lang="en-US" smtClean="0">
                <a:solidFill>
                  <a:prstClr val="black"/>
                </a:solidFill>
              </a:rPr>
              <a:pPr/>
              <a:t>45</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p:nvPr/>
        </p:nvSpPr>
        <p:spPr>
          <a:xfrm>
            <a:off x="301625" y="1816100"/>
            <a:ext cx="8535988" cy="4664075"/>
          </a:xfrm>
          <a:custGeom>
            <a:avLst/>
            <a:gdLst>
              <a:gd name="connsiteX0" fmla="*/ 0 w 9144000"/>
              <a:gd name="connsiteY0" fmla="*/ 859536 h 6867144"/>
              <a:gd name="connsiteX1" fmla="*/ 0 w 9144000"/>
              <a:gd name="connsiteY1" fmla="*/ 0 h 6867144"/>
              <a:gd name="connsiteX2" fmla="*/ 9144000 w 9144000"/>
              <a:gd name="connsiteY2" fmla="*/ 0 h 6867144"/>
              <a:gd name="connsiteX3" fmla="*/ 9134856 w 9144000"/>
              <a:gd name="connsiteY3" fmla="*/ 6858000 h 6867144"/>
              <a:gd name="connsiteX4" fmla="*/ 8869680 w 9144000"/>
              <a:gd name="connsiteY4" fmla="*/ 6867144 h 6867144"/>
              <a:gd name="connsiteX5" fmla="*/ 8878824 w 9144000"/>
              <a:gd name="connsiteY5" fmla="*/ 1828800 h 6867144"/>
              <a:gd name="connsiteX6" fmla="*/ 7927848 w 9144000"/>
              <a:gd name="connsiteY6" fmla="*/ 841248 h 6867144"/>
              <a:gd name="connsiteX7" fmla="*/ 0 w 9144000"/>
              <a:gd name="connsiteY7" fmla="*/ 859536 h 6867144"/>
              <a:gd name="connsiteX0" fmla="*/ 0 w 9144000"/>
              <a:gd name="connsiteY0" fmla="*/ 859536 h 6867144"/>
              <a:gd name="connsiteX1" fmla="*/ 0 w 9144000"/>
              <a:gd name="connsiteY1" fmla="*/ 9144 h 6867144"/>
              <a:gd name="connsiteX2" fmla="*/ 9144000 w 9144000"/>
              <a:gd name="connsiteY2" fmla="*/ 0 h 6867144"/>
              <a:gd name="connsiteX3" fmla="*/ 9134856 w 9144000"/>
              <a:gd name="connsiteY3" fmla="*/ 6858000 h 6867144"/>
              <a:gd name="connsiteX4" fmla="*/ 8869680 w 9144000"/>
              <a:gd name="connsiteY4" fmla="*/ 6867144 h 6867144"/>
              <a:gd name="connsiteX5" fmla="*/ 8878824 w 9144000"/>
              <a:gd name="connsiteY5" fmla="*/ 1828800 h 6867144"/>
              <a:gd name="connsiteX6" fmla="*/ 7927848 w 9144000"/>
              <a:gd name="connsiteY6" fmla="*/ 841248 h 6867144"/>
              <a:gd name="connsiteX7" fmla="*/ 0 w 9144000"/>
              <a:gd name="connsiteY7" fmla="*/ 859536 h 6867144"/>
              <a:gd name="connsiteX0" fmla="*/ 0 w 9144000"/>
              <a:gd name="connsiteY0" fmla="*/ 864299 h 6867144"/>
              <a:gd name="connsiteX1" fmla="*/ 0 w 9144000"/>
              <a:gd name="connsiteY1" fmla="*/ 9144 h 6867144"/>
              <a:gd name="connsiteX2" fmla="*/ 9144000 w 9144000"/>
              <a:gd name="connsiteY2" fmla="*/ 0 h 6867144"/>
              <a:gd name="connsiteX3" fmla="*/ 9134856 w 9144000"/>
              <a:gd name="connsiteY3" fmla="*/ 6858000 h 6867144"/>
              <a:gd name="connsiteX4" fmla="*/ 8869680 w 9144000"/>
              <a:gd name="connsiteY4" fmla="*/ 6867144 h 6867144"/>
              <a:gd name="connsiteX5" fmla="*/ 8878824 w 9144000"/>
              <a:gd name="connsiteY5" fmla="*/ 1828800 h 6867144"/>
              <a:gd name="connsiteX6" fmla="*/ 7927848 w 9144000"/>
              <a:gd name="connsiteY6" fmla="*/ 841248 h 6867144"/>
              <a:gd name="connsiteX7" fmla="*/ 0 w 9144000"/>
              <a:gd name="connsiteY7" fmla="*/ 864299 h 6867144"/>
              <a:gd name="connsiteX0" fmla="*/ 0 w 9144000"/>
              <a:gd name="connsiteY0" fmla="*/ 864299 h 6867144"/>
              <a:gd name="connsiteX1" fmla="*/ 0 w 9144000"/>
              <a:gd name="connsiteY1" fmla="*/ 9144 h 6867144"/>
              <a:gd name="connsiteX2" fmla="*/ 9144000 w 9144000"/>
              <a:gd name="connsiteY2" fmla="*/ 0 h 6867144"/>
              <a:gd name="connsiteX3" fmla="*/ 9134856 w 9144000"/>
              <a:gd name="connsiteY3" fmla="*/ 6858000 h 6867144"/>
              <a:gd name="connsiteX4" fmla="*/ 8869680 w 9144000"/>
              <a:gd name="connsiteY4" fmla="*/ 6867144 h 6867144"/>
              <a:gd name="connsiteX5" fmla="*/ 8878824 w 9144000"/>
              <a:gd name="connsiteY5" fmla="*/ 1828800 h 6867144"/>
              <a:gd name="connsiteX6" fmla="*/ 7939755 w 9144000"/>
              <a:gd name="connsiteY6" fmla="*/ 867441 h 6867144"/>
              <a:gd name="connsiteX7" fmla="*/ 0 w 9144000"/>
              <a:gd name="connsiteY7" fmla="*/ 864299 h 6867144"/>
              <a:gd name="connsiteX0" fmla="*/ 0 w 9144000"/>
              <a:gd name="connsiteY0" fmla="*/ 864299 h 6867144"/>
              <a:gd name="connsiteX1" fmla="*/ 0 w 9144000"/>
              <a:gd name="connsiteY1" fmla="*/ 9144 h 6867144"/>
              <a:gd name="connsiteX2" fmla="*/ 9144000 w 9144000"/>
              <a:gd name="connsiteY2" fmla="*/ 0 h 6867144"/>
              <a:gd name="connsiteX3" fmla="*/ 9134856 w 9144000"/>
              <a:gd name="connsiteY3" fmla="*/ 6858000 h 6867144"/>
              <a:gd name="connsiteX4" fmla="*/ 8869680 w 9144000"/>
              <a:gd name="connsiteY4" fmla="*/ 6867144 h 6867144"/>
              <a:gd name="connsiteX5" fmla="*/ 8878824 w 9144000"/>
              <a:gd name="connsiteY5" fmla="*/ 1828800 h 6867144"/>
              <a:gd name="connsiteX6" fmla="*/ 7939755 w 9144000"/>
              <a:gd name="connsiteY6" fmla="*/ 867441 h 6867144"/>
              <a:gd name="connsiteX7" fmla="*/ 0 w 9144000"/>
              <a:gd name="connsiteY7" fmla="*/ 864299 h 6867144"/>
              <a:gd name="connsiteX0" fmla="*/ 0 w 9144000"/>
              <a:gd name="connsiteY0" fmla="*/ 855155 h 6858000"/>
              <a:gd name="connsiteX1" fmla="*/ 0 w 9144000"/>
              <a:gd name="connsiteY1" fmla="*/ 0 h 6858000"/>
              <a:gd name="connsiteX2" fmla="*/ 9144000 w 9144000"/>
              <a:gd name="connsiteY2" fmla="*/ 0 h 6858000"/>
              <a:gd name="connsiteX3" fmla="*/ 9134856 w 9144000"/>
              <a:gd name="connsiteY3" fmla="*/ 6848856 h 6858000"/>
              <a:gd name="connsiteX4" fmla="*/ 8869680 w 9144000"/>
              <a:gd name="connsiteY4" fmla="*/ 6858000 h 6858000"/>
              <a:gd name="connsiteX5" fmla="*/ 8878824 w 9144000"/>
              <a:gd name="connsiteY5" fmla="*/ 1819656 h 6858000"/>
              <a:gd name="connsiteX6" fmla="*/ 7939755 w 9144000"/>
              <a:gd name="connsiteY6" fmla="*/ 858297 h 6858000"/>
              <a:gd name="connsiteX7" fmla="*/ 0 w 9144000"/>
              <a:gd name="connsiteY7" fmla="*/ 855155 h 6858000"/>
              <a:gd name="connsiteX0" fmla="*/ 0 w 9144000"/>
              <a:gd name="connsiteY0" fmla="*/ 855155 h 6858000"/>
              <a:gd name="connsiteX1" fmla="*/ 0 w 9144000"/>
              <a:gd name="connsiteY1" fmla="*/ 0 h 6858000"/>
              <a:gd name="connsiteX2" fmla="*/ 9144000 w 9144000"/>
              <a:gd name="connsiteY2" fmla="*/ 0 h 6858000"/>
              <a:gd name="connsiteX3" fmla="*/ 9134856 w 9144000"/>
              <a:gd name="connsiteY3" fmla="*/ 6848856 h 6858000"/>
              <a:gd name="connsiteX4" fmla="*/ 8869680 w 9144000"/>
              <a:gd name="connsiteY4" fmla="*/ 6858000 h 6858000"/>
              <a:gd name="connsiteX5" fmla="*/ 8878824 w 9144000"/>
              <a:gd name="connsiteY5" fmla="*/ 1819656 h 6858000"/>
              <a:gd name="connsiteX6" fmla="*/ 7939755 w 9144000"/>
              <a:gd name="connsiteY6" fmla="*/ 858297 h 6858000"/>
              <a:gd name="connsiteX7" fmla="*/ 0 w 9144000"/>
              <a:gd name="connsiteY7" fmla="*/ 855155 h 6858000"/>
              <a:gd name="connsiteX0" fmla="*/ 0 w 9144000"/>
              <a:gd name="connsiteY0" fmla="*/ 855155 h 6858000"/>
              <a:gd name="connsiteX1" fmla="*/ 0 w 9144000"/>
              <a:gd name="connsiteY1" fmla="*/ 0 h 6858000"/>
              <a:gd name="connsiteX2" fmla="*/ 9144000 w 9144000"/>
              <a:gd name="connsiteY2" fmla="*/ 0 h 6858000"/>
              <a:gd name="connsiteX3" fmla="*/ 9134856 w 9144000"/>
              <a:gd name="connsiteY3" fmla="*/ 6848856 h 6858000"/>
              <a:gd name="connsiteX4" fmla="*/ 8869680 w 9144000"/>
              <a:gd name="connsiteY4" fmla="*/ 6858000 h 6858000"/>
              <a:gd name="connsiteX5" fmla="*/ 8878824 w 9144000"/>
              <a:gd name="connsiteY5" fmla="*/ 1819656 h 6858000"/>
              <a:gd name="connsiteX6" fmla="*/ 7839742 w 9144000"/>
              <a:gd name="connsiteY6" fmla="*/ 858297 h 6858000"/>
              <a:gd name="connsiteX7" fmla="*/ 0 w 9144000"/>
              <a:gd name="connsiteY7" fmla="*/ 855155 h 6858000"/>
              <a:gd name="connsiteX0" fmla="*/ 0 w 9144000"/>
              <a:gd name="connsiteY0" fmla="*/ 855155 h 6858000"/>
              <a:gd name="connsiteX1" fmla="*/ 0 w 9144000"/>
              <a:gd name="connsiteY1" fmla="*/ 0 h 6858000"/>
              <a:gd name="connsiteX2" fmla="*/ 9144000 w 9144000"/>
              <a:gd name="connsiteY2" fmla="*/ 0 h 6858000"/>
              <a:gd name="connsiteX3" fmla="*/ 9134856 w 9144000"/>
              <a:gd name="connsiteY3" fmla="*/ 6848856 h 6858000"/>
              <a:gd name="connsiteX4" fmla="*/ 8888730 w 9144000"/>
              <a:gd name="connsiteY4" fmla="*/ 6858000 h 6858000"/>
              <a:gd name="connsiteX5" fmla="*/ 8878824 w 9144000"/>
              <a:gd name="connsiteY5" fmla="*/ 1819656 h 6858000"/>
              <a:gd name="connsiteX6" fmla="*/ 7839742 w 9144000"/>
              <a:gd name="connsiteY6" fmla="*/ 858297 h 6858000"/>
              <a:gd name="connsiteX7" fmla="*/ 0 w 9144000"/>
              <a:gd name="connsiteY7" fmla="*/ 855155 h 6858000"/>
              <a:gd name="connsiteX0" fmla="*/ 0 w 9144000"/>
              <a:gd name="connsiteY0" fmla="*/ 855155 h 6858000"/>
              <a:gd name="connsiteX1" fmla="*/ 0 w 9144000"/>
              <a:gd name="connsiteY1" fmla="*/ 0 h 6858000"/>
              <a:gd name="connsiteX2" fmla="*/ 9144000 w 9144000"/>
              <a:gd name="connsiteY2" fmla="*/ 0 h 6858000"/>
              <a:gd name="connsiteX3" fmla="*/ 9144000 w 9144000"/>
              <a:gd name="connsiteY3" fmla="*/ 6858000 h 6858000"/>
              <a:gd name="connsiteX4" fmla="*/ 8888730 w 9144000"/>
              <a:gd name="connsiteY4" fmla="*/ 6858000 h 6858000"/>
              <a:gd name="connsiteX5" fmla="*/ 8878824 w 9144000"/>
              <a:gd name="connsiteY5" fmla="*/ 1819656 h 6858000"/>
              <a:gd name="connsiteX6" fmla="*/ 7839742 w 9144000"/>
              <a:gd name="connsiteY6" fmla="*/ 858297 h 6858000"/>
              <a:gd name="connsiteX7" fmla="*/ 0 w 9144000"/>
              <a:gd name="connsiteY7" fmla="*/ 855155 h 6858000"/>
              <a:gd name="connsiteX0" fmla="*/ 0 w 9144000"/>
              <a:gd name="connsiteY0" fmla="*/ 855155 h 6858000"/>
              <a:gd name="connsiteX1" fmla="*/ 0 w 9144000"/>
              <a:gd name="connsiteY1" fmla="*/ 0 h 6858000"/>
              <a:gd name="connsiteX2" fmla="*/ 9144000 w 9144000"/>
              <a:gd name="connsiteY2" fmla="*/ 0 h 6858000"/>
              <a:gd name="connsiteX3" fmla="*/ 8888730 w 9144000"/>
              <a:gd name="connsiteY3" fmla="*/ 6858000 h 6858000"/>
              <a:gd name="connsiteX4" fmla="*/ 8878824 w 9144000"/>
              <a:gd name="connsiteY4" fmla="*/ 1819656 h 6858000"/>
              <a:gd name="connsiteX5" fmla="*/ 7839742 w 9144000"/>
              <a:gd name="connsiteY5" fmla="*/ 858297 h 6858000"/>
              <a:gd name="connsiteX6" fmla="*/ 0 w 9144000"/>
              <a:gd name="connsiteY6" fmla="*/ 855155 h 6858000"/>
              <a:gd name="connsiteX0" fmla="*/ 0 w 9144000"/>
              <a:gd name="connsiteY0" fmla="*/ 855155 h 6858000"/>
              <a:gd name="connsiteX1" fmla="*/ 9144000 w 9144000"/>
              <a:gd name="connsiteY1" fmla="*/ 0 h 6858000"/>
              <a:gd name="connsiteX2" fmla="*/ 8888730 w 9144000"/>
              <a:gd name="connsiteY2" fmla="*/ 6858000 h 6858000"/>
              <a:gd name="connsiteX3" fmla="*/ 8878824 w 9144000"/>
              <a:gd name="connsiteY3" fmla="*/ 1819656 h 6858000"/>
              <a:gd name="connsiteX4" fmla="*/ 7839742 w 9144000"/>
              <a:gd name="connsiteY4" fmla="*/ 858297 h 6858000"/>
              <a:gd name="connsiteX5" fmla="*/ 0 w 9144000"/>
              <a:gd name="connsiteY5" fmla="*/ 855155 h 6858000"/>
              <a:gd name="connsiteX0" fmla="*/ 0 w 8800669"/>
              <a:gd name="connsiteY0" fmla="*/ 861074 h 6858000"/>
              <a:gd name="connsiteX1" fmla="*/ 8800669 w 8800669"/>
              <a:gd name="connsiteY1" fmla="*/ 0 h 6858000"/>
              <a:gd name="connsiteX2" fmla="*/ 8545399 w 8800669"/>
              <a:gd name="connsiteY2" fmla="*/ 6858000 h 6858000"/>
              <a:gd name="connsiteX3" fmla="*/ 8535493 w 8800669"/>
              <a:gd name="connsiteY3" fmla="*/ 1819656 h 6858000"/>
              <a:gd name="connsiteX4" fmla="*/ 7496411 w 8800669"/>
              <a:gd name="connsiteY4" fmla="*/ 858297 h 6858000"/>
              <a:gd name="connsiteX5" fmla="*/ 0 w 8800669"/>
              <a:gd name="connsiteY5" fmla="*/ 861074 h 6858000"/>
              <a:gd name="connsiteX0" fmla="*/ 0 w 8800669"/>
              <a:gd name="connsiteY0" fmla="*/ 861074 h 5521974"/>
              <a:gd name="connsiteX1" fmla="*/ 8800669 w 8800669"/>
              <a:gd name="connsiteY1" fmla="*/ 0 h 5521974"/>
              <a:gd name="connsiteX2" fmla="*/ 8532813 w 8800669"/>
              <a:gd name="connsiteY2" fmla="*/ 5521974 h 5521974"/>
              <a:gd name="connsiteX3" fmla="*/ 8535493 w 8800669"/>
              <a:gd name="connsiteY3" fmla="*/ 1819656 h 5521974"/>
              <a:gd name="connsiteX4" fmla="*/ 7496411 w 8800669"/>
              <a:gd name="connsiteY4" fmla="*/ 858297 h 5521974"/>
              <a:gd name="connsiteX5" fmla="*/ 0 w 8800669"/>
              <a:gd name="connsiteY5" fmla="*/ 861074 h 5521974"/>
              <a:gd name="connsiteX0" fmla="*/ 0 w 8535493"/>
              <a:gd name="connsiteY0" fmla="*/ 3792 h 4664692"/>
              <a:gd name="connsiteX1" fmla="*/ 0 w 8535493"/>
              <a:gd name="connsiteY1" fmla="*/ 4664692 h 4664692"/>
              <a:gd name="connsiteX2" fmla="*/ 8532813 w 8535493"/>
              <a:gd name="connsiteY2" fmla="*/ 4664692 h 4664692"/>
              <a:gd name="connsiteX3" fmla="*/ 8535493 w 8535493"/>
              <a:gd name="connsiteY3" fmla="*/ 962374 h 4664692"/>
              <a:gd name="connsiteX4" fmla="*/ 7496411 w 8535493"/>
              <a:gd name="connsiteY4" fmla="*/ 1015 h 4664692"/>
              <a:gd name="connsiteX5" fmla="*/ 0 w 8535493"/>
              <a:gd name="connsiteY5" fmla="*/ 3792 h 466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35493" h="4664692">
                <a:moveTo>
                  <a:pt x="0" y="3792"/>
                </a:moveTo>
                <a:lnTo>
                  <a:pt x="0" y="4664692"/>
                </a:lnTo>
                <a:lnTo>
                  <a:pt x="8532813" y="4664692"/>
                </a:lnTo>
                <a:cubicBezTo>
                  <a:pt x="8533706" y="3430586"/>
                  <a:pt x="8534600" y="2196480"/>
                  <a:pt x="8535493" y="962374"/>
                </a:cubicBezTo>
                <a:cubicBezTo>
                  <a:pt x="8534413" y="534765"/>
                  <a:pt x="8264253" y="0"/>
                  <a:pt x="7496411" y="1015"/>
                </a:cubicBezTo>
                <a:lnTo>
                  <a:pt x="0" y="3792"/>
                </a:lnTo>
                <a:close/>
              </a:path>
            </a:pathLst>
          </a:custGeom>
          <a:solidFill>
            <a:schemeClr val="bg2"/>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solidFill>
                <a:srgbClr val="FFFFFF"/>
              </a:solidFill>
            </a:endParaRPr>
          </a:p>
        </p:txBody>
      </p:sp>
      <p:pic>
        <p:nvPicPr>
          <p:cNvPr id="5" name="Picture 23"/>
          <p:cNvPicPr>
            <a:picLocks noChangeAspect="1" noChangeArrowheads="1"/>
          </p:cNvPicPr>
          <p:nvPr/>
        </p:nvPicPr>
        <p:blipFill>
          <a:blip r:embed="rId2" cstate="print"/>
          <a:srcRect/>
          <a:stretch>
            <a:fillRect/>
          </a:stretch>
        </p:blipFill>
        <p:spPr bwMode="auto">
          <a:xfrm>
            <a:off x="7866063" y="258763"/>
            <a:ext cx="968375" cy="1033462"/>
          </a:xfrm>
          <a:prstGeom prst="rect">
            <a:avLst/>
          </a:prstGeom>
          <a:noFill/>
          <a:ln w="9525">
            <a:noFill/>
            <a:miter lim="800000"/>
            <a:headEnd/>
            <a:tailEnd/>
          </a:ln>
        </p:spPr>
      </p:pic>
      <p:pic>
        <p:nvPicPr>
          <p:cNvPr id="6" name="Picture 25" descr="EMDS_NT"/>
          <p:cNvPicPr>
            <a:picLocks noChangeAspect="1" noChangeArrowheads="1"/>
          </p:cNvPicPr>
          <p:nvPr/>
        </p:nvPicPr>
        <p:blipFill>
          <a:blip r:embed="rId3" cstate="print"/>
          <a:srcRect/>
          <a:stretch>
            <a:fillRect/>
          </a:stretch>
        </p:blipFill>
        <p:spPr bwMode="auto">
          <a:xfrm>
            <a:off x="373063" y="600075"/>
            <a:ext cx="2184400" cy="585788"/>
          </a:xfrm>
          <a:prstGeom prst="rect">
            <a:avLst/>
          </a:prstGeom>
          <a:noFill/>
          <a:ln w="9525">
            <a:noFill/>
            <a:miter lim="800000"/>
            <a:headEnd/>
            <a:tailEnd/>
          </a:ln>
        </p:spPr>
      </p:pic>
      <p:sp>
        <p:nvSpPr>
          <p:cNvPr id="7" name="Text Box 26"/>
          <p:cNvSpPr txBox="1">
            <a:spLocks noChangeArrowheads="1"/>
          </p:cNvSpPr>
          <p:nvPr/>
        </p:nvSpPr>
        <p:spPr bwMode="auto">
          <a:xfrm>
            <a:off x="3524250" y="6627813"/>
            <a:ext cx="1797287" cy="246221"/>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1000" b="1" dirty="0" smtClean="0">
                <a:solidFill>
                  <a:srgbClr val="000000"/>
                </a:solidFill>
                <a:latin typeface="Calibri" pitchFamily="34" charset="0"/>
                <a:cs typeface="Calibri" pitchFamily="34" charset="0"/>
              </a:rPr>
              <a:t>CONFIDENTIAL INFORMATION</a:t>
            </a:r>
          </a:p>
        </p:txBody>
      </p:sp>
      <p:sp>
        <p:nvSpPr>
          <p:cNvPr id="3074" name="Rectangle 2"/>
          <p:cNvSpPr>
            <a:spLocks noGrp="1" noChangeArrowheads="1"/>
          </p:cNvSpPr>
          <p:nvPr>
            <p:ph type="ctrTitle"/>
          </p:nvPr>
        </p:nvSpPr>
        <p:spPr>
          <a:xfrm>
            <a:off x="457200" y="1924050"/>
            <a:ext cx="5370513" cy="1336675"/>
          </a:xfrm>
          <a:ln/>
        </p:spPr>
        <p:txBody>
          <a:bodyPr/>
          <a:lstStyle>
            <a:lvl1pPr>
              <a:lnSpc>
                <a:spcPct val="100000"/>
              </a:lnSpc>
              <a:defRPr/>
            </a:lvl1pPr>
          </a:lstStyle>
          <a:p>
            <a:r>
              <a:rPr lang="en-US" smtClean="0"/>
              <a:t>Click to edit Master title style</a:t>
            </a:r>
            <a:endParaRPr lang="en-GB"/>
          </a:p>
        </p:txBody>
      </p:sp>
      <p:sp>
        <p:nvSpPr>
          <p:cNvPr id="3075" name="Rectangle 3"/>
          <p:cNvSpPr>
            <a:spLocks noGrp="1" noChangeArrowheads="1"/>
          </p:cNvSpPr>
          <p:nvPr>
            <p:ph type="subTitle" idx="1"/>
          </p:nvPr>
        </p:nvSpPr>
        <p:spPr>
          <a:xfrm>
            <a:off x="466725" y="3260725"/>
            <a:ext cx="5370513" cy="1438275"/>
          </a:xfrm>
          <a:ln/>
        </p:spPr>
        <p:txBody>
          <a:bodyPr/>
          <a:lstStyle>
            <a:lvl1pPr marL="0" indent="0">
              <a:spcBef>
                <a:spcPct val="20000"/>
              </a:spcBef>
              <a:buFont typeface="Wingdings" pitchFamily="2" charset="2"/>
              <a:buNone/>
              <a:defRPr sz="2000"/>
            </a:lvl1pPr>
          </a:lstStyle>
          <a:p>
            <a:r>
              <a:rPr lang="en-US" smtClean="0"/>
              <a:t>Click to edit Master subtitle style</a:t>
            </a:r>
            <a:endParaRPr lang="en-GB"/>
          </a:p>
        </p:txBody>
      </p:sp>
      <p:sp>
        <p:nvSpPr>
          <p:cNvPr id="8" name="Text Box 13"/>
          <p:cNvSpPr txBox="1">
            <a:spLocks noChangeArrowheads="1"/>
          </p:cNvSpPr>
          <p:nvPr userDrawn="1"/>
        </p:nvSpPr>
        <p:spPr bwMode="auto">
          <a:xfrm>
            <a:off x="7552148" y="37275"/>
            <a:ext cx="750504" cy="338542"/>
          </a:xfrm>
          <a:prstGeom prst="rect">
            <a:avLst/>
          </a:prstGeom>
          <a:noFill/>
          <a:ln w="9525">
            <a:noFill/>
            <a:miter lim="800000"/>
            <a:headEnd/>
            <a:tailEnd/>
          </a:ln>
          <a:effectLst/>
        </p:spPr>
        <p:txBody>
          <a:bodyPr wrap="none" lIns="91429" tIns="45714" rIns="91429" bIns="45714">
            <a:spAutoFit/>
          </a:bodyPr>
          <a:lstStyle/>
          <a:p>
            <a:pPr>
              <a:defRPr/>
            </a:pPr>
            <a:r>
              <a:rPr lang="en-US" sz="1600" b="1" dirty="0">
                <a:solidFill>
                  <a:srgbClr val="C00000"/>
                </a:solidFill>
                <a:latin typeface="Calibri" pitchFamily="34" charset="0"/>
              </a:rPr>
              <a:t>DRAFT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43525" y="1006475"/>
            <a:ext cx="1627188" cy="5470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006475"/>
            <a:ext cx="4733925" cy="5470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006475"/>
            <a:ext cx="6513513" cy="547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One Panel Content w/no L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905" y="979234"/>
            <a:ext cx="8776970" cy="5262816"/>
          </a:xfrm>
        </p:spPr>
        <p:txBody>
          <a:bodyPr/>
          <a:lstStyle>
            <a:lvl1pPr>
              <a:spcBef>
                <a:spcPts val="1600"/>
              </a:spcBef>
              <a:defRPr/>
            </a:lvl1pPr>
            <a:lvl2pPr>
              <a:spcBef>
                <a:spcPts val="800"/>
              </a:spcBef>
              <a:defRPr/>
            </a:lvl2pPr>
            <a:lvl3pPr>
              <a:spcBef>
                <a:spcPts val="800"/>
              </a:spcBef>
              <a:defRPr/>
            </a:lvl3pPr>
            <a:lvl4pPr>
              <a:spcBef>
                <a:spcPts val="800"/>
              </a:spcBef>
              <a:defRPr/>
            </a:lvl4pPr>
            <a:lvl5pPr>
              <a:spcBef>
                <a:spcPts val="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lvl1pPr>
              <a:defRPr sz="2000"/>
            </a:lvl1pPr>
          </a:lstStyle>
          <a:p>
            <a:r>
              <a:rPr lang="en-US" smtClean="0"/>
              <a:t>Click to edit Master title style</a:t>
            </a:r>
            <a:endParaRPr lang="en-US"/>
          </a:p>
        </p:txBody>
      </p:sp>
      <p:sp>
        <p:nvSpPr>
          <p:cNvPr id="4" name="Slide Number Placeholder 3"/>
          <p:cNvSpPr>
            <a:spLocks noGrp="1"/>
          </p:cNvSpPr>
          <p:nvPr userDrawn="1">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a:t>
            </a:fld>
            <a:endParaRPr lang="en-US" dirty="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237744" y="1006475"/>
            <a:ext cx="6513513" cy="1009650"/>
          </a:xfrm>
        </p:spPr>
        <p:txBody>
          <a:bodyPr/>
          <a:lstStyle>
            <a:lvl1pPr>
              <a:defRPr sz="2000"/>
            </a:lvl1pPr>
          </a:lstStyle>
          <a:p>
            <a:r>
              <a:rPr lang="de-DE" dirty="0" smtClean="0"/>
              <a:t>Titelmasterformat durch Klicken bearbeiten</a:t>
            </a:r>
            <a:endParaRPr lang="de-DE" dirty="0"/>
          </a:p>
        </p:txBody>
      </p:sp>
      <p:sp>
        <p:nvSpPr>
          <p:cNvPr id="4" name="Rectangle 6"/>
          <p:cNvSpPr>
            <a:spLocks noGrp="1" noChangeArrowheads="1"/>
          </p:cNvSpPr>
          <p:nvPr>
            <p:ph type="sldNum" sz="quarter" idx="11"/>
          </p:nvPr>
        </p:nvSpPr>
        <p:spPr>
          <a:xfrm>
            <a:off x="237744" y="6588125"/>
            <a:ext cx="238125" cy="215900"/>
          </a:xfrm>
          <a:ln/>
        </p:spPr>
        <p:txBody>
          <a:bodyPr/>
          <a:lstStyle>
            <a:lvl1pPr>
              <a:defRPr/>
            </a:lvl1pPr>
          </a:lstStyle>
          <a:p>
            <a:pPr>
              <a:defRPr/>
            </a:pPr>
            <a:fld id="{103F35A4-E54C-4C5B-980A-34573204C1ED}" type="slidenum">
              <a:rPr lang="en-US">
                <a:solidFill>
                  <a:srgbClr val="000000"/>
                </a:solidFill>
              </a:rPr>
              <a:pPr>
                <a:defRPr/>
              </a:pPr>
              <a:t>‹#›</a:t>
            </a:fld>
            <a:endParaRPr lang="en-US" dirty="0">
              <a:solidFill>
                <a:srgbClr val="000000"/>
              </a:solidFill>
            </a:endParaRPr>
          </a:p>
        </p:txBody>
      </p:sp>
      <p:sp>
        <p:nvSpPr>
          <p:cNvPr id="11" name="Text Placeholder 10"/>
          <p:cNvSpPr>
            <a:spLocks noGrp="1"/>
          </p:cNvSpPr>
          <p:nvPr>
            <p:ph type="body" sz="quarter" idx="12"/>
          </p:nvPr>
        </p:nvSpPr>
        <p:spPr>
          <a:xfrm>
            <a:off x="237744" y="1554480"/>
            <a:ext cx="8230128" cy="914400"/>
          </a:xfrm>
        </p:spPr>
        <p:txBody>
          <a:bodyPr/>
          <a:lstStyle>
            <a:lvl1pPr marL="0" indent="0" algn="l" defTabSz="914400" rtl="0" eaLnBrk="1" latinLnBrk="0" hangingPunct="1">
              <a:spcBef>
                <a:spcPts val="0"/>
              </a:spcBef>
              <a:buFont typeface="Wingdings" pitchFamily="2" charset="2"/>
              <a:buNone/>
              <a:defRPr lang="en-US" sz="1400" b="1" kern="1200" baseline="0" dirty="0" smtClean="0">
                <a:solidFill>
                  <a:schemeClr val="tx1"/>
                </a:solidFill>
                <a:latin typeface="Calibri" pitchFamily="34" charset="0"/>
                <a:ea typeface="+mn-ea"/>
                <a:cs typeface="+mn-cs"/>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2" name="Titel 1"/>
          <p:cNvSpPr>
            <a:spLocks noGrp="1"/>
          </p:cNvSpPr>
          <p:nvPr>
            <p:ph type="title"/>
          </p:nvPr>
        </p:nvSpPr>
        <p:spPr>
          <a:xfrm>
            <a:off x="237744" y="1006475"/>
            <a:ext cx="6513513" cy="1009650"/>
          </a:xfrm>
        </p:spPr>
        <p:txBody>
          <a:bodyPr/>
          <a:lstStyle>
            <a:lvl1pPr>
              <a:defRPr sz="2000"/>
            </a:lvl1pPr>
          </a:lstStyle>
          <a:p>
            <a:r>
              <a:rPr lang="de-DE" dirty="0" smtClean="0"/>
              <a:t>Titelmasterformat durch Klicken bearbeiten</a:t>
            </a:r>
            <a:endParaRPr lang="de-DE" dirty="0"/>
          </a:p>
        </p:txBody>
      </p:sp>
      <p:sp>
        <p:nvSpPr>
          <p:cNvPr id="4" name="Rectangle 6"/>
          <p:cNvSpPr>
            <a:spLocks noGrp="1" noChangeArrowheads="1"/>
          </p:cNvSpPr>
          <p:nvPr>
            <p:ph type="sldNum" sz="quarter" idx="11"/>
          </p:nvPr>
        </p:nvSpPr>
        <p:spPr>
          <a:xfrm>
            <a:off x="237744" y="6588125"/>
            <a:ext cx="238125" cy="215900"/>
          </a:xfrm>
          <a:ln/>
        </p:spPr>
        <p:txBody>
          <a:bodyPr/>
          <a:lstStyle>
            <a:lvl1pPr>
              <a:defRPr/>
            </a:lvl1pPr>
          </a:lstStyle>
          <a:p>
            <a:pPr>
              <a:defRPr/>
            </a:pPr>
            <a:fld id="{103F35A4-E54C-4C5B-980A-34573204C1ED}" type="slidenum">
              <a:rPr lang="en-US">
                <a:solidFill>
                  <a:srgbClr val="000000"/>
                </a:solidFill>
              </a:rPr>
              <a:pPr>
                <a:defRPr/>
              </a:pPr>
              <a:t>‹#›</a:t>
            </a:fld>
            <a:endParaRPr lang="en-US" dirty="0">
              <a:solidFill>
                <a:srgbClr val="000000"/>
              </a:solidFill>
            </a:endParaRPr>
          </a:p>
        </p:txBody>
      </p:sp>
      <p:sp>
        <p:nvSpPr>
          <p:cNvPr id="11" name="Text Placeholder 10"/>
          <p:cNvSpPr>
            <a:spLocks noGrp="1"/>
          </p:cNvSpPr>
          <p:nvPr>
            <p:ph type="body" sz="quarter" idx="12"/>
          </p:nvPr>
        </p:nvSpPr>
        <p:spPr>
          <a:xfrm>
            <a:off x="237743" y="1554480"/>
            <a:ext cx="8548447" cy="914400"/>
          </a:xfrm>
        </p:spPr>
        <p:txBody>
          <a:bodyPr/>
          <a:lstStyle>
            <a:lvl1pPr marL="0" indent="0" algn="l" defTabSz="914400" rtl="0" eaLnBrk="1" latinLnBrk="0" hangingPunct="1">
              <a:spcBef>
                <a:spcPts val="0"/>
              </a:spcBef>
              <a:buFont typeface="Wingdings" pitchFamily="2" charset="2"/>
              <a:buNone/>
              <a:defRPr lang="en-US" sz="1400" b="1" kern="1200" baseline="0" dirty="0" smtClean="0">
                <a:solidFill>
                  <a:schemeClr val="tx1"/>
                </a:solidFill>
                <a:latin typeface="Calibri" pitchFamily="34" charset="0"/>
                <a:ea typeface="+mn-ea"/>
                <a:cs typeface="+mn-cs"/>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Text Placeholder 10"/>
          <p:cNvSpPr>
            <a:spLocks noGrp="1"/>
          </p:cNvSpPr>
          <p:nvPr>
            <p:ph type="body" sz="quarter" idx="13"/>
          </p:nvPr>
        </p:nvSpPr>
        <p:spPr>
          <a:xfrm>
            <a:off x="237743" y="6053536"/>
            <a:ext cx="8548447" cy="453279"/>
          </a:xfrm>
          <a:solidFill>
            <a:srgbClr val="C3DCED"/>
          </a:solidFill>
          <a:ln>
            <a:solidFill>
              <a:schemeClr val="tx1"/>
            </a:solidFill>
          </a:ln>
        </p:spPr>
        <p:txBody>
          <a:bodyPr anchor="ctr"/>
          <a:lstStyle>
            <a:lvl1pPr marL="0" indent="0" algn="ctr" defTabSz="914400" rtl="0" eaLnBrk="1" latinLnBrk="0" hangingPunct="1">
              <a:spcBef>
                <a:spcPts val="0"/>
              </a:spcBef>
              <a:buFont typeface="Wingdings" pitchFamily="2" charset="2"/>
              <a:buNone/>
              <a:defRPr lang="en-US" sz="1400" b="1" i="1" kern="1200" baseline="0" dirty="0" smtClean="0">
                <a:solidFill>
                  <a:schemeClr val="tx1"/>
                </a:solidFill>
                <a:latin typeface="Calibri" pitchFamily="34" charset="0"/>
                <a:ea typeface="+mn-ea"/>
                <a:cs typeface="+mn-cs"/>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BF0797D6-65CF-4F3D-A6C8-EDD5464BF9A5}" type="slidenum">
              <a:rPr lang="en-US">
                <a:solidFill>
                  <a:srgbClr val="000000"/>
                </a:solidFill>
              </a:rPr>
              <a:pPr fontAlgn="base">
                <a:spcBef>
                  <a:spcPct val="0"/>
                </a:spcBef>
                <a:spcAft>
                  <a:spcPct val="0"/>
                </a:spcAft>
                <a:defRPr/>
              </a:pPr>
              <a:t>‹#›</a:t>
            </a:fld>
            <a:endParaRPr lang="en-US" dirty="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828800"/>
            <a:ext cx="8839200" cy="4191000"/>
          </a:xfrm>
        </p:spPr>
        <p:txBody>
          <a:bodyPr/>
          <a:lstStyle>
            <a:lvl1pPr>
              <a:defRPr sz="1400" b="0">
                <a:latin typeface="Helvetica" pitchFamily="34" charset="0"/>
              </a:defRPr>
            </a:lvl1pPr>
            <a:lvl2pPr>
              <a:defRPr sz="1200" b="0">
                <a:latin typeface="Helvetica" pitchFamily="34" charset="0"/>
              </a:defRPr>
            </a:lvl2pPr>
            <a:lvl3pPr>
              <a:defRPr sz="1200" b="0">
                <a:latin typeface="Helvetica" pitchFamily="34" charset="0"/>
              </a:defRPr>
            </a:lvl3pPr>
            <a:lvl4pPr>
              <a:defRPr sz="1200" b="0">
                <a:latin typeface="Helvetica" pitchFamily="34" charset="0"/>
              </a:defRPr>
            </a:lvl4pPr>
            <a:lvl5pPr>
              <a:defRPr sz="1200" b="0">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a:xfrm>
            <a:off x="6934200" y="6534150"/>
            <a:ext cx="2133600" cy="323850"/>
          </a:xfrm>
        </p:spPr>
        <p:txBody>
          <a:bodyPr/>
          <a:lstStyle>
            <a:lvl1pPr>
              <a:defRPr>
                <a:latin typeface="Helvetica" pitchFamily="34" charset="0"/>
              </a:defRPr>
            </a:lvl1pPr>
          </a:lstStyle>
          <a:p>
            <a:fld id="{34031346-6AA9-4CBA-AEA6-0B9E7792617F}" type="slidenum">
              <a:rPr lang="en-US" smtClean="0">
                <a:solidFill>
                  <a:srgbClr val="000000"/>
                </a:solidFill>
              </a:rPr>
              <a:pPr/>
              <a:t>‹#›</a:t>
            </a:fld>
            <a:endParaRPr lang="en-US" dirty="0">
              <a:solidFill>
                <a:srgbClr val="000000"/>
              </a:solidFill>
            </a:endParaRPr>
          </a:p>
        </p:txBody>
      </p:sp>
      <p:sp>
        <p:nvSpPr>
          <p:cNvPr id="5" name="Text Placeholder 10"/>
          <p:cNvSpPr>
            <a:spLocks noGrp="1"/>
          </p:cNvSpPr>
          <p:nvPr>
            <p:ph type="body" sz="quarter" idx="13"/>
          </p:nvPr>
        </p:nvSpPr>
        <p:spPr>
          <a:xfrm>
            <a:off x="152317" y="1295400"/>
            <a:ext cx="8842414" cy="502920"/>
          </a:xfrm>
        </p:spPr>
        <p:txBody>
          <a:bodyPr/>
          <a:lstStyle>
            <a:lvl1pPr marL="0" indent="0">
              <a:lnSpc>
                <a:spcPct val="100000"/>
              </a:lnSpc>
              <a:spcBef>
                <a:spcPts val="0"/>
              </a:spcBef>
              <a:buNone/>
              <a:defRPr sz="1400">
                <a:latin typeface="Helvetica" pitchFamily="34" charset="0"/>
              </a:defRPr>
            </a:lvl1pPr>
            <a:lvl2pPr>
              <a:buNone/>
              <a:defRPr sz="1400"/>
            </a:lvl2pPr>
            <a:lvl3pPr>
              <a:buNone/>
              <a:defRPr sz="1400"/>
            </a:lvl3pPr>
            <a:lvl4pPr>
              <a:buNone/>
              <a:defRPr sz="1400"/>
            </a:lvl4pPr>
            <a:lvl5pPr>
              <a:buNone/>
              <a:defRPr sz="1400"/>
            </a:lvl5pPr>
          </a:lstStyle>
          <a:p>
            <a:pPr lvl="0"/>
            <a:r>
              <a:rPr lang="en-US" dirty="0" smtClean="0"/>
              <a:t>Click to edit Master text styles</a:t>
            </a:r>
          </a:p>
        </p:txBody>
      </p:sp>
      <p:sp>
        <p:nvSpPr>
          <p:cNvPr id="6" name="Text Placeholder 12"/>
          <p:cNvSpPr>
            <a:spLocks noGrp="1"/>
          </p:cNvSpPr>
          <p:nvPr>
            <p:ph type="body" sz="quarter" idx="14"/>
          </p:nvPr>
        </p:nvSpPr>
        <p:spPr>
          <a:xfrm>
            <a:off x="149269" y="6074664"/>
            <a:ext cx="8842414" cy="478536"/>
          </a:xfrm>
          <a:solidFill>
            <a:srgbClr val="C3DCED"/>
          </a:solidFill>
          <a:ln w="12700">
            <a:solidFill>
              <a:schemeClr val="tx1"/>
            </a:solidFill>
          </a:ln>
          <a:effectLst>
            <a:outerShdw blurRad="50800" dist="38100" dir="2700000" algn="tl" rotWithShape="0">
              <a:prstClr val="black">
                <a:alpha val="40000"/>
              </a:prstClr>
            </a:outerShdw>
          </a:effectLst>
        </p:spPr>
        <p:txBody>
          <a:bodyPr anchor="ctr"/>
          <a:lstStyle>
            <a:lvl1pPr marL="0" indent="0" algn="ctr">
              <a:lnSpc>
                <a:spcPct val="100000"/>
              </a:lnSpc>
              <a:spcBef>
                <a:spcPts val="0"/>
              </a:spcBef>
              <a:buNone/>
              <a:defRPr sz="1400" i="1">
                <a:solidFill>
                  <a:schemeClr val="tx1"/>
                </a:solidFill>
                <a:latin typeface="Helvetica" pitchFamily="34" charset="0"/>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anel Content w/no Leader">
    <p:spTree>
      <p:nvGrpSpPr>
        <p:cNvPr id="1" name=""/>
        <p:cNvGrpSpPr/>
        <p:nvPr/>
      </p:nvGrpSpPr>
      <p:grpSpPr>
        <a:xfrm>
          <a:off x="0" y="0"/>
          <a:ext cx="0" cy="0"/>
          <a:chOff x="0" y="0"/>
          <a:chExt cx="0" cy="0"/>
        </a:xfrm>
      </p:grpSpPr>
      <p:sp>
        <p:nvSpPr>
          <p:cNvPr id="4" name="Titel 1"/>
          <p:cNvSpPr>
            <a:spLocks noGrp="1"/>
          </p:cNvSpPr>
          <p:nvPr>
            <p:ph type="title"/>
          </p:nvPr>
        </p:nvSpPr>
        <p:spPr>
          <a:xfrm>
            <a:off x="237744" y="1006475"/>
            <a:ext cx="6513513" cy="1009650"/>
          </a:xfrm>
        </p:spPr>
        <p:txBody>
          <a:bodyPr/>
          <a:lstStyle>
            <a:lvl1pPr>
              <a:defRPr sz="2000">
                <a:latin typeface="Calibri" pitchFamily="34" charset="0"/>
                <a:cs typeface="Calibri" pitchFamily="34" charset="0"/>
              </a:defRPr>
            </a:lvl1pPr>
          </a:lstStyle>
          <a:p>
            <a:r>
              <a:rPr lang="de-DE" dirty="0" smtClean="0"/>
              <a:t>Titelmasterformat durch Klicken bearbeiten</a:t>
            </a:r>
            <a:endParaRPr lang="de-DE" dirty="0"/>
          </a:p>
        </p:txBody>
      </p:sp>
      <p:sp>
        <p:nvSpPr>
          <p:cNvPr id="5" name="Rectangle 6"/>
          <p:cNvSpPr>
            <a:spLocks noGrp="1" noChangeArrowheads="1"/>
          </p:cNvSpPr>
          <p:nvPr>
            <p:ph type="sldNum" sz="quarter" idx="11"/>
          </p:nvPr>
        </p:nvSpPr>
        <p:spPr>
          <a:xfrm>
            <a:off x="237744" y="6588125"/>
            <a:ext cx="238125" cy="215900"/>
          </a:xfrm>
          <a:ln/>
        </p:spPr>
        <p:txBody>
          <a:bodyPr/>
          <a:lstStyle>
            <a:lvl1pPr>
              <a:defRPr/>
            </a:lvl1pPr>
          </a:lstStyle>
          <a:p>
            <a:pPr>
              <a:defRPr/>
            </a:pPr>
            <a:fld id="{103F35A4-E54C-4C5B-980A-34573204C1ED}"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One Panel Content w/L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28905" y="1543050"/>
            <a:ext cx="8776970" cy="4705350"/>
          </a:xfrm>
        </p:spPr>
        <p:txBody>
          <a:bodyPr/>
          <a:lstStyle>
            <a:lvl1pPr>
              <a:spcBef>
                <a:spcPts val="1600"/>
              </a:spcBef>
              <a:defRPr/>
            </a:lvl1pPr>
            <a:lvl2pPr>
              <a:spcBef>
                <a:spcPts val="800"/>
              </a:spcBef>
              <a:defRPr/>
            </a:lvl2pPr>
            <a:lvl3pPr>
              <a:spcBef>
                <a:spcPts val="800"/>
              </a:spcBef>
              <a:defRPr/>
            </a:lvl3pPr>
            <a:lvl4pPr>
              <a:spcBef>
                <a:spcPts val="800"/>
              </a:spcBef>
              <a:defRPr/>
            </a:lvl4pPr>
            <a:lvl5pPr>
              <a:spcBef>
                <a:spcPts val="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2"/>
          <p:cNvSpPr>
            <a:spLocks noGrp="1"/>
          </p:cNvSpPr>
          <p:nvPr>
            <p:ph type="body" idx="10"/>
          </p:nvPr>
        </p:nvSpPr>
        <p:spPr>
          <a:xfrm>
            <a:off x="128905" y="979234"/>
            <a:ext cx="8776970" cy="506666"/>
          </a:xfrm>
        </p:spPr>
        <p:txBody>
          <a:bodyPr anchor="t" anchorCtr="0">
            <a:noAutofit/>
          </a:bodyPr>
          <a:lstStyle>
            <a:lvl1pPr marL="0" indent="0">
              <a:spcBef>
                <a:spcPts val="0"/>
              </a:spcBef>
              <a:buNone/>
              <a:defRPr sz="1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One Panel Content w/no L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905" y="979234"/>
            <a:ext cx="8776970" cy="5277104"/>
          </a:xfrm>
        </p:spPr>
        <p:txBody>
          <a:bodyPr/>
          <a:lstStyle>
            <a:lvl1pPr>
              <a:spcBef>
                <a:spcPts val="1600"/>
              </a:spcBef>
              <a:defRPr/>
            </a:lvl1pPr>
            <a:lvl2pPr>
              <a:spcBef>
                <a:spcPts val="800"/>
              </a:spcBef>
              <a:defRPr/>
            </a:lvl2pPr>
            <a:lvl3pPr>
              <a:spcBef>
                <a:spcPts val="800"/>
              </a:spcBef>
              <a:defRPr/>
            </a:lvl3pPr>
            <a:lvl4pPr>
              <a:spcBef>
                <a:spcPts val="800"/>
              </a:spcBef>
              <a:defRPr/>
            </a:lvl4pPr>
            <a:lvl5pPr>
              <a:spcBef>
                <a:spcPts val="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One Panel Content w/no Leader">
    <p:spTree>
      <p:nvGrpSpPr>
        <p:cNvPr id="1" name=""/>
        <p:cNvGrpSpPr/>
        <p:nvPr/>
      </p:nvGrpSpPr>
      <p:grpSpPr>
        <a:xfrm>
          <a:off x="0" y="0"/>
          <a:ext cx="0" cy="0"/>
          <a:chOff x="0" y="0"/>
          <a:chExt cx="0" cy="0"/>
        </a:xfrm>
      </p:grpSpPr>
      <p:sp>
        <p:nvSpPr>
          <p:cNvPr id="4" name="Titel 1"/>
          <p:cNvSpPr>
            <a:spLocks noGrp="1"/>
          </p:cNvSpPr>
          <p:nvPr>
            <p:ph type="title"/>
          </p:nvPr>
        </p:nvSpPr>
        <p:spPr>
          <a:xfrm>
            <a:off x="237744" y="1006475"/>
            <a:ext cx="6513513" cy="1009650"/>
          </a:xfrm>
        </p:spPr>
        <p:txBody>
          <a:bodyPr/>
          <a:lstStyle>
            <a:lvl1pPr>
              <a:defRPr sz="2000">
                <a:latin typeface="Calibri" pitchFamily="34" charset="0"/>
                <a:cs typeface="Calibri" pitchFamily="34" charset="0"/>
              </a:defRPr>
            </a:lvl1pPr>
          </a:lstStyle>
          <a:p>
            <a:r>
              <a:rPr lang="de-DE" dirty="0" smtClean="0"/>
              <a:t>Titelmasterformat durch Klicken bearbeiten</a:t>
            </a:r>
            <a:endParaRPr lang="de-DE" dirty="0"/>
          </a:p>
        </p:txBody>
      </p:sp>
      <p:sp>
        <p:nvSpPr>
          <p:cNvPr id="5" name="Rectangle 6"/>
          <p:cNvSpPr>
            <a:spLocks noGrp="1" noChangeArrowheads="1"/>
          </p:cNvSpPr>
          <p:nvPr>
            <p:ph type="sldNum" sz="quarter" idx="11"/>
          </p:nvPr>
        </p:nvSpPr>
        <p:spPr>
          <a:xfrm>
            <a:off x="237744" y="6588125"/>
            <a:ext cx="238125" cy="215900"/>
          </a:xfrm>
          <a:ln/>
        </p:spPr>
        <p:txBody>
          <a:bodyPr/>
          <a:lstStyle>
            <a:lvl1pPr>
              <a:defRPr/>
            </a:lvl1pPr>
          </a:lstStyle>
          <a:p>
            <a:pPr>
              <a:defRPr/>
            </a:pPr>
            <a:fld id="{103F35A4-E54C-4C5B-980A-34573204C1ED}" type="slidenum">
              <a:rPr lang="en-US">
                <a:solidFill>
                  <a:srgbClr val="000000"/>
                </a:solidFill>
              </a:rPr>
              <a:pPr>
                <a:defRPr/>
              </a:pPr>
              <a:t>‹#›</a:t>
            </a:fld>
            <a:endParaRPr lang="en-US" dirty="0">
              <a:solidFill>
                <a:srgbClr val="000000"/>
              </a:solidFill>
            </a:endParaRPr>
          </a:p>
        </p:txBody>
      </p:sp>
      <p:graphicFrame>
        <p:nvGraphicFramePr>
          <p:cNvPr id="43" name="Group 186"/>
          <p:cNvGraphicFramePr>
            <a:graphicFrameLocks noGrp="1"/>
          </p:cNvGraphicFramePr>
          <p:nvPr userDrawn="1"/>
        </p:nvGraphicFramePr>
        <p:xfrm>
          <a:off x="265127" y="1321700"/>
          <a:ext cx="8613760" cy="5048839"/>
        </p:xfrm>
        <a:graphic>
          <a:graphicData uri="http://schemas.openxmlformats.org/drawingml/2006/table">
            <a:tbl>
              <a:tblPr/>
              <a:tblGrid>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gridCol w="215344"/>
              </a:tblGrid>
              <a:tr h="214313">
                <a:tc gridSpan="6">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1000" b="1" i="0" u="none" strike="noStrike" cap="none" normalizeH="0" baseline="0" dirty="0" smtClean="0">
                          <a:ln>
                            <a:noFill/>
                          </a:ln>
                          <a:solidFill>
                            <a:schemeClr val="bg1"/>
                          </a:solidFill>
                          <a:effectLst>
                            <a:outerShdw blurRad="38100" dist="38100" dir="2700000" algn="tl">
                              <a:srgbClr val="000000">
                                <a:alpha val="43137"/>
                              </a:srgbClr>
                            </a:outerShdw>
                          </a:effectLst>
                          <a:latin typeface="Calibri" pitchFamily="34" charset="0"/>
                          <a:cs typeface="Calibri" pitchFamily="34" charset="0"/>
                        </a:rPr>
                        <a:t>2011 </a:t>
                      </a:r>
                    </a:p>
                  </a:txBody>
                  <a:tcPr marL="27432" marR="27432" marT="27432" marB="27432" horzOverflow="overflow">
                    <a:lnL w="190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457C"/>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gridSpan="12">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1000" b="1" i="0" u="none" strike="noStrike" cap="none" normalizeH="0" baseline="0" dirty="0" smtClean="0">
                          <a:ln>
                            <a:noFill/>
                          </a:ln>
                          <a:solidFill>
                            <a:schemeClr val="bg1"/>
                          </a:solidFill>
                          <a:effectLst>
                            <a:outerShdw blurRad="38100" dist="38100" dir="2700000" algn="tl">
                              <a:srgbClr val="000000">
                                <a:alpha val="43137"/>
                              </a:srgbClr>
                            </a:outerShdw>
                          </a:effectLst>
                          <a:latin typeface="Calibri" pitchFamily="34" charset="0"/>
                          <a:cs typeface="Calibri" pitchFamily="34" charset="0"/>
                        </a:rPr>
                        <a:t>2012</a:t>
                      </a:r>
                    </a:p>
                  </a:txBody>
                  <a:tcPr marL="36576" marR="36576" marT="27432" marB="274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rgbClr val="00457C"/>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gridSpan="12">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1000" b="1" i="0" u="none" strike="noStrike" cap="none" normalizeH="0" baseline="0" dirty="0" smtClean="0">
                          <a:ln>
                            <a:noFill/>
                          </a:ln>
                          <a:solidFill>
                            <a:schemeClr val="bg1"/>
                          </a:solidFill>
                          <a:effectLst>
                            <a:outerShdw blurRad="38100" dist="38100" dir="2700000" algn="tl">
                              <a:srgbClr val="000000">
                                <a:alpha val="43137"/>
                              </a:srgbClr>
                            </a:outerShdw>
                          </a:effectLst>
                          <a:latin typeface="Calibri" pitchFamily="34" charset="0"/>
                          <a:cs typeface="Calibri" pitchFamily="34" charset="0"/>
                        </a:rPr>
                        <a:t>2013 </a:t>
                      </a:r>
                    </a:p>
                  </a:txBody>
                  <a:tcPr marL="36576" marR="36576" marT="27432" marB="27432"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rgbClr val="00457C"/>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gridSpan="10">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1000" b="1" i="0" u="none" strike="noStrike" cap="none" normalizeH="0" baseline="0" dirty="0" smtClean="0">
                          <a:ln>
                            <a:noFill/>
                          </a:ln>
                          <a:solidFill>
                            <a:schemeClr val="bg1"/>
                          </a:solidFill>
                          <a:effectLst>
                            <a:outerShdw blurRad="38100" dist="38100" dir="2700000" algn="tl">
                              <a:srgbClr val="000000">
                                <a:alpha val="43137"/>
                              </a:srgbClr>
                            </a:outerShdw>
                          </a:effectLst>
                          <a:latin typeface="Calibri" pitchFamily="34" charset="0"/>
                          <a:cs typeface="Calibri" pitchFamily="34" charset="0"/>
                        </a:rPr>
                        <a:t>2014</a:t>
                      </a:r>
                    </a:p>
                  </a:txBody>
                  <a:tcPr marL="36576" marR="36576" marT="27432" marB="27432" horzOverflow="overflow">
                    <a:lnL w="9525"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rgbClr val="00457C"/>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T w="19050" cap="flat" cmpd="sng" algn="ctr">
                      <a:solidFill>
                        <a:schemeClr val="tx1"/>
                      </a:solidFill>
                      <a:prstDash val="solid"/>
                      <a:round/>
                      <a:headEnd type="none" w="med" len="med"/>
                      <a:tailEnd type="none" w="med" len="med"/>
                    </a:lnT>
                    <a:solidFill>
                      <a:schemeClr val="bg2"/>
                    </a:solidFill>
                  </a:tcPr>
                </a:tc>
                <a:tc hMerge="1">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700" b="1" i="0" u="none" strike="noStrike" cap="none" normalizeH="0" baseline="0" dirty="0" smtClean="0">
                        <a:ln>
                          <a:noFill/>
                        </a:ln>
                        <a:solidFill>
                          <a:schemeClr val="tx1"/>
                        </a:solidFill>
                        <a:effectLst/>
                        <a:latin typeface="+mn-lt"/>
                      </a:endParaRPr>
                    </a:p>
                  </a:txBody>
                  <a:tcPr marL="36576" marR="36576"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2"/>
                    </a:solidFill>
                  </a:tcPr>
                </a:tc>
              </a:tr>
              <a:tr h="212725">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7</a:t>
                      </a:r>
                    </a:p>
                  </a:txBody>
                  <a:tcPr marL="36576" marR="36576" marT="27432" marB="27432"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8</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9</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10</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11</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12</a:t>
                      </a:r>
                    </a:p>
                  </a:txBody>
                  <a:tcPr marL="36576" marR="36576" marT="27432" marB="27432" horzOverflow="overflow">
                    <a:lnL w="1270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1</a:t>
                      </a:r>
                    </a:p>
                  </a:txBody>
                  <a:tcPr marL="36576" marR="36576" marT="27432" marB="27432" horzOverflow="overflow">
                    <a:lnL w="952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2</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3</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4</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5</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6</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7</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8</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9</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10</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11</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12</a:t>
                      </a:r>
                    </a:p>
                  </a:txBody>
                  <a:tcPr marL="36576" marR="36576" marT="27432" marB="27432" horzOverflow="overflow">
                    <a:lnL w="1270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1</a:t>
                      </a:r>
                    </a:p>
                  </a:txBody>
                  <a:tcPr marL="36576" marR="36576" marT="27432" marB="27432" horzOverflow="overflow">
                    <a:lnL w="952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2</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3</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4</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5</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6</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7</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8</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9</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10</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11</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12</a:t>
                      </a:r>
                    </a:p>
                  </a:txBody>
                  <a:tcPr marL="36576" marR="36576" marT="27432" marB="27432" horzOverflow="overflow">
                    <a:lnL w="1270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1</a:t>
                      </a:r>
                    </a:p>
                  </a:txBody>
                  <a:tcPr marL="36576" marR="36576" marT="27432" marB="27432" horzOverflow="overflow">
                    <a:lnL w="952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2</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3</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4</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5</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6</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7</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8</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9</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cap="none" normalizeH="0" baseline="0" dirty="0" smtClean="0">
                          <a:ln>
                            <a:noFill/>
                          </a:ln>
                          <a:solidFill>
                            <a:schemeClr val="tx1"/>
                          </a:solidFill>
                          <a:effectLst/>
                          <a:latin typeface="Calibri" pitchFamily="34" charset="0"/>
                          <a:cs typeface="Calibri" pitchFamily="34" charset="0"/>
                        </a:rPr>
                        <a:t>10</a:t>
                      </a:r>
                    </a:p>
                  </a:txBody>
                  <a:tcPr marL="36576" marR="36576" marT="27432" marB="27432"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mpd="sng">
                      <a:solidFill>
                        <a:prstClr val="black"/>
                      </a:solidFill>
                      <a:prstDash val="solid"/>
                    </a:lnT>
                    <a:lnB w="12700" cap="flat" cmpd="sng" algn="ctr">
                      <a:solidFill>
                        <a:srgbClr val="000000"/>
                      </a:solidFill>
                      <a:prstDash val="solid"/>
                      <a:round/>
                      <a:headEnd type="none" w="med" len="med"/>
                      <a:tailEnd type="none" w="med" len="med"/>
                    </a:lnB>
                    <a:lnTlToBr>
                      <a:noFill/>
                    </a:lnTlToBr>
                    <a:lnBlToTr>
                      <a:noFill/>
                    </a:lnBlToTr>
                    <a:solidFill>
                      <a:srgbClr val="0033AB">
                        <a:lumMod val="20000"/>
                        <a:lumOff val="80000"/>
                      </a:srgbClr>
                    </a:solidFill>
                  </a:tcPr>
                </a:tc>
              </a:tr>
              <a:tr h="179387">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-32</a:t>
                      </a:r>
                    </a:p>
                  </a:txBody>
                  <a:tcPr marL="36576" marR="36576" marT="27432" marB="27432"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-31</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-30</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-29</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-28</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-27</a:t>
                      </a:r>
                    </a:p>
                  </a:txBody>
                  <a:tcPr marL="36576" marR="36576" marT="27432" marB="27432" horzOverflow="overflow">
                    <a:lnL w="1270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-26</a:t>
                      </a:r>
                    </a:p>
                  </a:txBody>
                  <a:tcPr marL="36576" marR="36576" marT="27432" marB="27432" horzOverflow="overflow">
                    <a:lnL w="952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-25</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-24</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-23</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-22</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-21</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-20</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-19</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-18</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-17</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-16</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-15</a:t>
                      </a:r>
                    </a:p>
                  </a:txBody>
                  <a:tcPr marL="36576" marR="36576" marT="27432" marB="27432" horzOverflow="overflow">
                    <a:lnL w="1270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-14</a:t>
                      </a:r>
                    </a:p>
                  </a:txBody>
                  <a:tcPr marL="36576" marR="36576" marT="27432" marB="27432" horzOverflow="overflow">
                    <a:lnL w="952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-13</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-12</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-11</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-10</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-9</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-8</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-7</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-6</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-5</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-4</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-3</a:t>
                      </a:r>
                    </a:p>
                  </a:txBody>
                  <a:tcPr marL="36576" marR="36576" marT="27432" marB="27432" horzOverflow="overflow">
                    <a:lnL w="1270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a:t>
                      </a:r>
                    </a:p>
                  </a:txBody>
                  <a:tcPr marL="36576" marR="36576" marT="27432" marB="27432" horzOverflow="overflow">
                    <a:lnL w="952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0</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+1</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kern="1200" cap="none" normalizeH="0" baseline="0" dirty="0" smtClean="0">
                          <a:ln>
                            <a:noFill/>
                          </a:ln>
                          <a:solidFill>
                            <a:schemeClr val="tx1"/>
                          </a:solidFill>
                          <a:effectLst/>
                          <a:latin typeface="Calibri" pitchFamily="34" charset="0"/>
                          <a:ea typeface="+mn-ea"/>
                          <a:cs typeface="Calibri" pitchFamily="34" charset="0"/>
                        </a:rPr>
                        <a:t>+2</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+3</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+4</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+5</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+6</a:t>
                      </a:r>
                    </a:p>
                  </a:txBody>
                  <a:tcPr marL="36576" marR="36576" marT="27432" marB="274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defRPr/>
                      </a:pPr>
                      <a:r>
                        <a:rPr kumimoji="0" lang="en-US" sz="800" b="1" i="0" u="none" strike="noStrike" cap="none" normalizeH="0" baseline="0" dirty="0" smtClean="0">
                          <a:ln>
                            <a:noFill/>
                          </a:ln>
                          <a:solidFill>
                            <a:schemeClr val="tx1"/>
                          </a:solidFill>
                          <a:effectLst/>
                          <a:latin typeface="Calibri" pitchFamily="34" charset="0"/>
                          <a:cs typeface="Calibri" pitchFamily="34" charset="0"/>
                        </a:rPr>
                        <a:t>+7</a:t>
                      </a:r>
                    </a:p>
                  </a:txBody>
                  <a:tcPr marL="36576" marR="36576" marT="27432" marB="27432"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442414">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9050" cap="flat" cmpd="sng" algn="ctr">
                      <a:solidFill>
                        <a:srgbClr val="000000"/>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9525" cap="flat" cmpd="sng" algn="ctr">
                      <a:solidFill>
                        <a:schemeClr val="tx1"/>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l"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9525" cap="flat" cmpd="sng" algn="ctr">
                      <a:solidFill>
                        <a:schemeClr val="tx1"/>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9525" cap="flat" cmpd="sng" algn="ctr">
                      <a:solidFill>
                        <a:schemeClr val="tx1"/>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2700" cap="flat" cmpd="sng" algn="ctr">
                      <a:solidFill>
                        <a:srgbClr val="CCCC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800" b="1" i="0" u="none" strike="noStrike" cap="none" normalizeH="0" baseline="0" dirty="0" smtClean="0">
                        <a:ln>
                          <a:noFill/>
                        </a:ln>
                        <a:solidFill>
                          <a:schemeClr val="tx1"/>
                        </a:solidFill>
                        <a:effectLst/>
                        <a:latin typeface="Calibri" pitchFamily="34" charset="0"/>
                        <a:cs typeface="Calibri" pitchFamily="34" charset="0"/>
                      </a:endParaRPr>
                    </a:p>
                  </a:txBody>
                  <a:tcPr marL="36576" marR="36576" horzOverflow="overflow">
                    <a:lnL w="12700" cap="flat" cmpd="sng" algn="ctr">
                      <a:solidFill>
                        <a:srgbClr val="CCCC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44" name="Line 104"/>
          <p:cNvSpPr>
            <a:spLocks noChangeShapeType="1"/>
          </p:cNvSpPr>
          <p:nvPr userDrawn="1"/>
        </p:nvSpPr>
        <p:spPr bwMode="auto">
          <a:xfrm>
            <a:off x="5662936" y="1939925"/>
            <a:ext cx="0" cy="4421245"/>
          </a:xfrm>
          <a:prstGeom prst="line">
            <a:avLst/>
          </a:prstGeom>
          <a:noFill/>
          <a:ln w="25400" cap="flat">
            <a:solidFill>
              <a:srgbClr val="0033AB">
                <a:lumMod val="40000"/>
                <a:lumOff val="60000"/>
              </a:srgbClr>
            </a:solidFill>
            <a:prstDash val="solid"/>
            <a:miter lim="800000"/>
            <a:headEnd/>
            <a:tailEnd/>
          </a:ln>
        </p:spPr>
        <p:txBody>
          <a:bodyPr wrap="none" anchor="ctr"/>
          <a:lstStyle/>
          <a:p>
            <a:pPr fontAlgn="base">
              <a:spcBef>
                <a:spcPct val="0"/>
              </a:spcBef>
              <a:spcAft>
                <a:spcPct val="0"/>
              </a:spcAft>
            </a:pPr>
            <a:endParaRPr lang="en-US" kern="0" dirty="0">
              <a:solidFill>
                <a:srgbClr val="666666"/>
              </a:solidFill>
              <a:latin typeface="Calibri" pitchFamily="34" charset="0"/>
              <a:cs typeface="Calibri" pitchFamily="34" charset="0"/>
            </a:endParaRPr>
          </a:p>
        </p:txBody>
      </p:sp>
      <p:sp>
        <p:nvSpPr>
          <p:cNvPr id="45" name="Rectangle 90"/>
          <p:cNvSpPr>
            <a:spLocks noChangeArrowheads="1"/>
          </p:cNvSpPr>
          <p:nvPr userDrawn="1"/>
        </p:nvSpPr>
        <p:spPr bwMode="auto">
          <a:xfrm>
            <a:off x="7942691" y="1933684"/>
            <a:ext cx="85724" cy="4429016"/>
          </a:xfrm>
          <a:prstGeom prst="rect">
            <a:avLst/>
          </a:prstGeom>
          <a:gradFill rotWithShape="1">
            <a:gsLst>
              <a:gs pos="0">
                <a:srgbClr val="767647"/>
              </a:gs>
              <a:gs pos="50000">
                <a:srgbClr val="FFFF99"/>
              </a:gs>
              <a:gs pos="100000">
                <a:srgbClr val="767647"/>
              </a:gs>
            </a:gsLst>
            <a:lin ang="0" scaled="1"/>
          </a:gradFill>
          <a:ln w="3175" algn="ctr">
            <a:solidFill>
              <a:schemeClr val="tx1"/>
            </a:solidFill>
            <a:miter lim="800000"/>
            <a:headEnd/>
            <a:tailEnd/>
          </a:ln>
        </p:spPr>
        <p:txBody>
          <a:bodyPr wrap="none" anchor="ctr"/>
          <a:lstStyle/>
          <a:p>
            <a:endParaRPr lang="en-US" sz="800" b="1" dirty="0">
              <a:solidFill>
                <a:srgbClr val="000000"/>
              </a:solidFill>
              <a:latin typeface="Calibri" pitchFamily="34" charset="0"/>
              <a:cs typeface="Calibri" pitchFamily="34" charset="0"/>
            </a:endParaRPr>
          </a:p>
        </p:txBody>
      </p:sp>
      <p:sp>
        <p:nvSpPr>
          <p:cNvPr id="48" name="AutoShape 131"/>
          <p:cNvSpPr>
            <a:spLocks noChangeArrowheads="1"/>
          </p:cNvSpPr>
          <p:nvPr userDrawn="1"/>
        </p:nvSpPr>
        <p:spPr bwMode="auto">
          <a:xfrm>
            <a:off x="4178904" y="1872058"/>
            <a:ext cx="163002" cy="152400"/>
          </a:xfrm>
          <a:prstGeom prst="diamond">
            <a:avLst/>
          </a:prstGeom>
          <a:solidFill>
            <a:srgbClr val="FF0000"/>
          </a:solidFill>
          <a:ln w="12700" algn="ctr">
            <a:solidFill>
              <a:srgbClr val="000000"/>
            </a:solidFill>
            <a:miter lim="800000"/>
            <a:headEnd/>
            <a:tailEnd/>
          </a:ln>
        </p:spPr>
        <p:txBody>
          <a:bodyPr vert="horz" wrap="none" lIns="91440" tIns="45720" rIns="91440" bIns="45720" numCol="1" anchor="ctr" anchorCtr="0" compatLnSpc="1">
            <a:prstTxWarp prst="textNoShape">
              <a:avLst/>
            </a:prstTxWarp>
          </a:bodyPr>
          <a:lstStyle/>
          <a:p>
            <a:pPr algn="ctr" fontAlgn="base"/>
            <a:endParaRPr lang="en-US" kern="0" dirty="0">
              <a:solidFill>
                <a:srgbClr val="000000"/>
              </a:solidFill>
              <a:latin typeface="Calibri" pitchFamily="34" charset="0"/>
              <a:cs typeface="Calibri" pitchFamily="34" charset="0"/>
            </a:endParaRPr>
          </a:p>
        </p:txBody>
      </p:sp>
      <p:sp>
        <p:nvSpPr>
          <p:cNvPr id="49" name="AutoShape 131"/>
          <p:cNvSpPr>
            <a:spLocks noChangeArrowheads="1"/>
          </p:cNvSpPr>
          <p:nvPr userDrawn="1"/>
        </p:nvSpPr>
        <p:spPr bwMode="auto">
          <a:xfrm>
            <a:off x="4715150" y="1872058"/>
            <a:ext cx="163002" cy="152400"/>
          </a:xfrm>
          <a:prstGeom prst="diamond">
            <a:avLst/>
          </a:prstGeom>
          <a:solidFill>
            <a:srgbClr val="FF0000"/>
          </a:solidFill>
          <a:ln w="12700" algn="ctr">
            <a:solidFill>
              <a:srgbClr val="000000"/>
            </a:solidFill>
            <a:miter lim="800000"/>
            <a:headEnd/>
            <a:tailEnd/>
          </a:ln>
        </p:spPr>
        <p:txBody>
          <a:bodyPr vert="horz" wrap="none" lIns="91440" tIns="45720" rIns="91440" bIns="45720" numCol="1" anchor="ctr" anchorCtr="0" compatLnSpc="1">
            <a:prstTxWarp prst="textNoShape">
              <a:avLst/>
            </a:prstTxWarp>
          </a:bodyPr>
          <a:lstStyle/>
          <a:p>
            <a:pPr algn="ctr" fontAlgn="base"/>
            <a:endParaRPr lang="en-US" kern="0" dirty="0">
              <a:solidFill>
                <a:srgbClr val="000000"/>
              </a:solidFill>
              <a:latin typeface="Calibri" pitchFamily="34" charset="0"/>
              <a:cs typeface="Calibri" pitchFamily="34" charset="0"/>
            </a:endParaRPr>
          </a:p>
        </p:txBody>
      </p:sp>
      <p:sp>
        <p:nvSpPr>
          <p:cNvPr id="50" name="TextBox 49"/>
          <p:cNvSpPr txBox="1"/>
          <p:nvPr userDrawn="1"/>
        </p:nvSpPr>
        <p:spPr>
          <a:xfrm>
            <a:off x="4015575" y="2046577"/>
            <a:ext cx="488950" cy="123111"/>
          </a:xfrm>
          <a:prstGeom prst="rect">
            <a:avLst/>
          </a:prstGeom>
          <a:solidFill>
            <a:schemeClr val="bg1"/>
          </a:solidFill>
        </p:spPr>
        <p:txBody>
          <a:bodyPr wrap="square" lIns="0" tIns="0" rIns="0" bIns="0" rtlCol="0" anchor="ctr" anchorCtr="0">
            <a:spAutoFit/>
          </a:bodyPr>
          <a:lstStyle/>
          <a:p>
            <a:pPr algn="ctr"/>
            <a:r>
              <a:rPr lang="en-US" sz="800" dirty="0" smtClean="0">
                <a:solidFill>
                  <a:srgbClr val="000000"/>
                </a:solidFill>
                <a:latin typeface="Calibri" pitchFamily="34" charset="0"/>
                <a:cs typeface="Calibri" pitchFamily="34" charset="0"/>
              </a:rPr>
              <a:t>START Data</a:t>
            </a:r>
            <a:endParaRPr lang="en-US" sz="800" dirty="0">
              <a:solidFill>
                <a:srgbClr val="000000"/>
              </a:solidFill>
              <a:latin typeface="Calibri" pitchFamily="34" charset="0"/>
              <a:cs typeface="Calibri" pitchFamily="34" charset="0"/>
            </a:endParaRPr>
          </a:p>
        </p:txBody>
      </p:sp>
      <p:sp>
        <p:nvSpPr>
          <p:cNvPr id="51" name="TextBox 50"/>
          <p:cNvSpPr txBox="1"/>
          <p:nvPr userDrawn="1"/>
        </p:nvSpPr>
        <p:spPr>
          <a:xfrm>
            <a:off x="4569100" y="2046577"/>
            <a:ext cx="454025" cy="123111"/>
          </a:xfrm>
          <a:prstGeom prst="rect">
            <a:avLst/>
          </a:prstGeom>
          <a:solidFill>
            <a:schemeClr val="bg1"/>
          </a:solidFill>
        </p:spPr>
        <p:txBody>
          <a:bodyPr wrap="square" lIns="0" tIns="0" rIns="0" bIns="0" rtlCol="0" anchor="ctr" anchorCtr="0">
            <a:spAutoFit/>
          </a:bodyPr>
          <a:lstStyle/>
          <a:p>
            <a:pPr algn="ctr"/>
            <a:r>
              <a:rPr lang="en-US" sz="800" dirty="0" smtClean="0">
                <a:solidFill>
                  <a:srgbClr val="000000"/>
                </a:solidFill>
                <a:latin typeface="Calibri" pitchFamily="34" charset="0"/>
                <a:cs typeface="Calibri" pitchFamily="34" charset="0"/>
              </a:rPr>
              <a:t>START CTR</a:t>
            </a:r>
            <a:endParaRPr lang="en-US" sz="800" dirty="0">
              <a:solidFill>
                <a:srgbClr val="000000"/>
              </a:solidFill>
              <a:latin typeface="Calibri" pitchFamily="34" charset="0"/>
              <a:cs typeface="Calibri" pitchFamily="34" charset="0"/>
            </a:endParaRPr>
          </a:p>
        </p:txBody>
      </p:sp>
      <p:sp>
        <p:nvSpPr>
          <p:cNvPr id="52" name="Flowchart: Decision 51"/>
          <p:cNvSpPr/>
          <p:nvPr userDrawn="1"/>
        </p:nvSpPr>
        <p:spPr bwMode="auto">
          <a:xfrm>
            <a:off x="5580640" y="1865962"/>
            <a:ext cx="164592" cy="164592"/>
          </a:xfrm>
          <a:prstGeom prst="flowChartDecision">
            <a:avLst/>
          </a:prstGeom>
          <a:solidFill>
            <a:srgbClr val="0033AB">
              <a:lumMod val="40000"/>
              <a:lumOff val="60000"/>
            </a:srgbClr>
          </a:solidFill>
          <a:ln w="12700" cap="flat" cmpd="sng" algn="ctr">
            <a:solidFill>
              <a:srgbClr val="000000"/>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endParaRPr lang="en-US" sz="1400" kern="0" dirty="0">
              <a:solidFill>
                <a:srgbClr val="666666"/>
              </a:solidFill>
              <a:latin typeface="Calibri" pitchFamily="34" charset="0"/>
              <a:cs typeface="Calibri" pitchFamily="34" charset="0"/>
            </a:endParaRPr>
          </a:p>
        </p:txBody>
      </p:sp>
      <p:sp>
        <p:nvSpPr>
          <p:cNvPr id="54" name="TextBox 53"/>
          <p:cNvSpPr txBox="1"/>
          <p:nvPr userDrawn="1"/>
        </p:nvSpPr>
        <p:spPr>
          <a:xfrm>
            <a:off x="5362350" y="2046577"/>
            <a:ext cx="447675" cy="123111"/>
          </a:xfrm>
          <a:prstGeom prst="rect">
            <a:avLst/>
          </a:prstGeom>
          <a:solidFill>
            <a:schemeClr val="bg1"/>
          </a:solidFill>
        </p:spPr>
        <p:txBody>
          <a:bodyPr wrap="square" lIns="0" tIns="0" rIns="0" bIns="0" rtlCol="0" anchor="ctr" anchorCtr="0">
            <a:spAutoFit/>
          </a:bodyPr>
          <a:lstStyle/>
          <a:p>
            <a:pPr algn="ctr"/>
            <a:r>
              <a:rPr lang="en-US" sz="800" dirty="0" smtClean="0">
                <a:solidFill>
                  <a:srgbClr val="000000"/>
                </a:solidFill>
                <a:latin typeface="Calibri" pitchFamily="34" charset="0"/>
                <a:cs typeface="Calibri" pitchFamily="34" charset="0"/>
              </a:rPr>
              <a:t>BLA Filing</a:t>
            </a:r>
            <a:endParaRPr lang="en-US" sz="800" dirty="0">
              <a:solidFill>
                <a:srgbClr val="000000"/>
              </a:solidFill>
              <a:latin typeface="Calibri" pitchFamily="34" charset="0"/>
              <a:cs typeface="Calibri" pitchFamily="34" charset="0"/>
            </a:endParaRPr>
          </a:p>
        </p:txBody>
      </p:sp>
      <p:sp>
        <p:nvSpPr>
          <p:cNvPr id="58" name="TextBox 57"/>
          <p:cNvSpPr txBox="1"/>
          <p:nvPr userDrawn="1"/>
        </p:nvSpPr>
        <p:spPr>
          <a:xfrm>
            <a:off x="7769301" y="1958822"/>
            <a:ext cx="460307" cy="246221"/>
          </a:xfrm>
          <a:prstGeom prst="rect">
            <a:avLst/>
          </a:prstGeom>
          <a:solidFill>
            <a:schemeClr val="bg1"/>
          </a:solidFill>
        </p:spPr>
        <p:txBody>
          <a:bodyPr wrap="square" lIns="0" tIns="0" rIns="0" bIns="0" rtlCol="0" anchor="ctr" anchorCtr="0">
            <a:spAutoFit/>
          </a:bodyPr>
          <a:lstStyle/>
          <a:p>
            <a:pPr algn="ctr"/>
            <a:r>
              <a:rPr lang="en-US" sz="800" b="1" dirty="0">
                <a:solidFill>
                  <a:srgbClr val="000000"/>
                </a:solidFill>
                <a:latin typeface="Calibri" pitchFamily="34" charset="0"/>
                <a:cs typeface="Calibri" pitchFamily="34" charset="0"/>
              </a:rPr>
              <a:t>PIMS US </a:t>
            </a:r>
            <a:endParaRPr lang="en-US" sz="800" b="1" dirty="0" smtClean="0">
              <a:solidFill>
                <a:srgbClr val="000000"/>
              </a:solidFill>
              <a:latin typeface="Calibri" pitchFamily="34" charset="0"/>
              <a:cs typeface="Calibri" pitchFamily="34" charset="0"/>
            </a:endParaRPr>
          </a:p>
          <a:p>
            <a:pPr algn="ctr"/>
            <a:r>
              <a:rPr lang="en-US" sz="800" b="1" dirty="0" smtClean="0">
                <a:solidFill>
                  <a:srgbClr val="000000"/>
                </a:solidFill>
                <a:latin typeface="Calibri" pitchFamily="34" charset="0"/>
                <a:cs typeface="Calibri" pitchFamily="34" charset="0"/>
              </a:rPr>
              <a:t>Approval</a:t>
            </a:r>
            <a:endParaRPr lang="en-US" sz="800" b="1" dirty="0">
              <a:solidFill>
                <a:srgbClr val="000000"/>
              </a:solidFill>
              <a:latin typeface="Calibri" pitchFamily="34" charset="0"/>
              <a:cs typeface="Calibri" pitchFamily="34" charset="0"/>
            </a:endParaRPr>
          </a:p>
        </p:txBody>
      </p:sp>
      <p:sp>
        <p:nvSpPr>
          <p:cNvPr id="59" name="Rectangle 90"/>
          <p:cNvSpPr>
            <a:spLocks noChangeArrowheads="1"/>
          </p:cNvSpPr>
          <p:nvPr userDrawn="1"/>
        </p:nvSpPr>
        <p:spPr bwMode="auto">
          <a:xfrm>
            <a:off x="7285504" y="1933684"/>
            <a:ext cx="85724" cy="4429016"/>
          </a:xfrm>
          <a:prstGeom prst="rect">
            <a:avLst/>
          </a:prstGeom>
          <a:gradFill rotWithShape="1">
            <a:gsLst>
              <a:gs pos="0">
                <a:srgbClr val="767647"/>
              </a:gs>
              <a:gs pos="50000">
                <a:srgbClr val="FFFF99"/>
              </a:gs>
              <a:gs pos="100000">
                <a:srgbClr val="767647"/>
              </a:gs>
            </a:gsLst>
            <a:lin ang="0" scaled="1"/>
          </a:gradFill>
          <a:ln w="3175" algn="ctr">
            <a:solidFill>
              <a:schemeClr val="tx1"/>
            </a:solidFill>
            <a:miter lim="800000"/>
            <a:headEnd/>
            <a:tailEnd/>
          </a:ln>
        </p:spPr>
        <p:txBody>
          <a:bodyPr wrap="none" anchor="ctr"/>
          <a:lstStyle/>
          <a:p>
            <a:endParaRPr lang="en-US" sz="800" b="1" dirty="0">
              <a:solidFill>
                <a:srgbClr val="000000"/>
              </a:solidFill>
              <a:latin typeface="Calibri" pitchFamily="34" charset="0"/>
              <a:cs typeface="Calibri" pitchFamily="34" charset="0"/>
            </a:endParaRPr>
          </a:p>
        </p:txBody>
      </p:sp>
      <p:sp>
        <p:nvSpPr>
          <p:cNvPr id="60" name="TextBox 59"/>
          <p:cNvSpPr txBox="1"/>
          <p:nvPr userDrawn="1"/>
        </p:nvSpPr>
        <p:spPr>
          <a:xfrm>
            <a:off x="7051500" y="1958822"/>
            <a:ext cx="570565" cy="246221"/>
          </a:xfrm>
          <a:prstGeom prst="rect">
            <a:avLst/>
          </a:prstGeom>
          <a:solidFill>
            <a:schemeClr val="bg1"/>
          </a:solidFill>
        </p:spPr>
        <p:txBody>
          <a:bodyPr wrap="square" lIns="0" tIns="0" rIns="0" bIns="0" rtlCol="0" anchor="ctr" anchorCtr="0">
            <a:spAutoFit/>
          </a:bodyPr>
          <a:lstStyle/>
          <a:p>
            <a:pPr algn="ctr"/>
            <a:r>
              <a:rPr lang="en-US" sz="800" b="1" dirty="0" smtClean="0">
                <a:solidFill>
                  <a:srgbClr val="000000"/>
                </a:solidFill>
                <a:latin typeface="Calibri" pitchFamily="34" charset="0"/>
                <a:cs typeface="Calibri" pitchFamily="34" charset="0"/>
              </a:rPr>
              <a:t>Best Case </a:t>
            </a:r>
          </a:p>
          <a:p>
            <a:pPr algn="ctr"/>
            <a:r>
              <a:rPr lang="en-US" sz="800" b="1" dirty="0" smtClean="0">
                <a:solidFill>
                  <a:srgbClr val="000000"/>
                </a:solidFill>
                <a:latin typeface="Calibri" pitchFamily="34" charset="0"/>
                <a:cs typeface="Calibri" pitchFamily="34" charset="0"/>
              </a:rPr>
              <a:t>US Approval</a:t>
            </a:r>
            <a:endParaRPr lang="en-US" sz="800" b="1" dirty="0">
              <a:solidFill>
                <a:srgbClr val="000000"/>
              </a:solidFill>
              <a:latin typeface="Calibri" pitchFamily="34" charset="0"/>
              <a:cs typeface="Calibri" pitchFamily="34" charset="0"/>
            </a:endParaRPr>
          </a:p>
        </p:txBody>
      </p:sp>
      <p:sp>
        <p:nvSpPr>
          <p:cNvPr id="61" name="TextBox 60"/>
          <p:cNvSpPr txBox="1"/>
          <p:nvPr userDrawn="1"/>
        </p:nvSpPr>
        <p:spPr>
          <a:xfrm>
            <a:off x="1493540" y="1974267"/>
            <a:ext cx="705590" cy="246221"/>
          </a:xfrm>
          <a:prstGeom prst="rect">
            <a:avLst/>
          </a:prstGeom>
          <a:solidFill>
            <a:srgbClr val="FFFFFF"/>
          </a:solidFill>
        </p:spPr>
        <p:txBody>
          <a:bodyPr wrap="square" lIns="0" tIns="0" rIns="0" bIns="0" rtlCol="0" anchor="ctr" anchorCtr="0">
            <a:spAutoFit/>
          </a:bodyPr>
          <a:lstStyle/>
          <a:p>
            <a:pPr algn="ctr"/>
            <a:r>
              <a:rPr lang="en-US" sz="800" kern="0" dirty="0">
                <a:solidFill>
                  <a:srgbClr val="000000"/>
                </a:solidFill>
                <a:latin typeface="Calibri" pitchFamily="34" charset="0"/>
                <a:cs typeface="Calibri" pitchFamily="34" charset="0"/>
              </a:rPr>
              <a:t>START 75% </a:t>
            </a:r>
          </a:p>
          <a:p>
            <a:pPr algn="ctr"/>
            <a:r>
              <a:rPr lang="en-US" sz="800" kern="0" dirty="0">
                <a:solidFill>
                  <a:srgbClr val="000000"/>
                </a:solidFill>
                <a:latin typeface="Calibri" pitchFamily="34" charset="0"/>
                <a:cs typeface="Calibri" pitchFamily="34" charset="0"/>
              </a:rPr>
              <a:t>Interim Analysis</a:t>
            </a:r>
          </a:p>
        </p:txBody>
      </p:sp>
      <p:sp>
        <p:nvSpPr>
          <p:cNvPr id="62" name="AutoShape 131"/>
          <p:cNvSpPr>
            <a:spLocks noChangeArrowheads="1"/>
          </p:cNvSpPr>
          <p:nvPr userDrawn="1"/>
        </p:nvSpPr>
        <p:spPr bwMode="auto">
          <a:xfrm>
            <a:off x="2026208" y="1872058"/>
            <a:ext cx="163002" cy="152400"/>
          </a:xfrm>
          <a:prstGeom prst="diamond">
            <a:avLst/>
          </a:prstGeom>
          <a:solidFill>
            <a:srgbClr val="FF0000"/>
          </a:solidFill>
          <a:ln w="12700" algn="ctr">
            <a:solidFill>
              <a:srgbClr val="000000"/>
            </a:solidFill>
            <a:miter lim="800000"/>
            <a:headEnd/>
            <a:tailEnd/>
          </a:ln>
        </p:spPr>
        <p:txBody>
          <a:bodyPr vert="horz" wrap="none" lIns="91440" tIns="45720" rIns="91440" bIns="45720" numCol="1" anchor="ctr" anchorCtr="0" compatLnSpc="1">
            <a:prstTxWarp prst="textNoShape">
              <a:avLst/>
            </a:prstTxWarp>
          </a:bodyPr>
          <a:lstStyle/>
          <a:p>
            <a:pPr algn="ctr" fontAlgn="base"/>
            <a:endParaRPr lang="en-US" kern="0" dirty="0">
              <a:solidFill>
                <a:srgbClr val="000000"/>
              </a:solidFill>
              <a:latin typeface="Calibri" pitchFamily="34" charset="0"/>
              <a:cs typeface="Calibri" pitchFamily="34" charset="0"/>
            </a:endParaRPr>
          </a:p>
        </p:txBody>
      </p:sp>
      <p:sp>
        <p:nvSpPr>
          <p:cNvPr id="18" name="5-Point Star 17"/>
          <p:cNvSpPr/>
          <p:nvPr userDrawn="1"/>
        </p:nvSpPr>
        <p:spPr bwMode="auto">
          <a:xfrm>
            <a:off x="7198669" y="1700213"/>
            <a:ext cx="276225" cy="276225"/>
          </a:xfrm>
          <a:prstGeom prst="star5">
            <a:avLst/>
          </a:prstGeom>
          <a:solidFill>
            <a:srgbClr val="FFFF00"/>
          </a:solidFill>
          <a:ln w="12700">
            <a:solidFill>
              <a:srgbClr val="000000"/>
            </a:solidFill>
            <a:miter lim="800000"/>
            <a:headEnd/>
            <a:tailEnd/>
          </a:ln>
          <a:effectLst>
            <a:outerShdw blurRad="50800" dist="38100" dir="2700000" algn="tl" rotWithShape="0">
              <a:prstClr val="black">
                <a:alpha val="40000"/>
              </a:prstClr>
            </a:outerShdw>
          </a:effectLst>
        </p:spPr>
        <p:txBody>
          <a:bodyPr lIns="91440" tIns="91440" rIns="91440" bIns="91440" rtlCol="0" anchor="ctr"/>
          <a:lstStyle/>
          <a:p>
            <a:pPr algn="ctr">
              <a:spcBef>
                <a:spcPts val="600"/>
              </a:spcBef>
            </a:pPr>
            <a:endParaRPr lang="en-US" sz="1200" dirty="0">
              <a:solidFill>
                <a:srgbClr val="000000"/>
              </a:solidFill>
              <a:latin typeface="Calibri" pitchFamily="34" charset="0"/>
            </a:endParaRPr>
          </a:p>
        </p:txBody>
      </p:sp>
      <p:sp>
        <p:nvSpPr>
          <p:cNvPr id="19" name="5-Point Star 18"/>
          <p:cNvSpPr/>
          <p:nvPr userDrawn="1"/>
        </p:nvSpPr>
        <p:spPr bwMode="auto">
          <a:xfrm>
            <a:off x="7869812" y="1690189"/>
            <a:ext cx="276225" cy="276225"/>
          </a:xfrm>
          <a:prstGeom prst="star5">
            <a:avLst/>
          </a:prstGeom>
          <a:solidFill>
            <a:srgbClr val="FFFF00"/>
          </a:solidFill>
          <a:ln w="12700">
            <a:solidFill>
              <a:srgbClr val="000000"/>
            </a:solidFill>
            <a:miter lim="800000"/>
            <a:headEnd/>
            <a:tailEnd/>
          </a:ln>
          <a:effectLst>
            <a:outerShdw blurRad="50800" dist="38100" dir="2700000" algn="tl" rotWithShape="0">
              <a:prstClr val="black">
                <a:alpha val="40000"/>
              </a:prstClr>
            </a:outerShdw>
          </a:effectLst>
        </p:spPr>
        <p:txBody>
          <a:bodyPr lIns="91440" tIns="91440" rIns="91440" bIns="91440" rtlCol="0" anchor="ctr"/>
          <a:lstStyle/>
          <a:p>
            <a:pPr algn="ctr">
              <a:spcBef>
                <a:spcPts val="600"/>
              </a:spcBef>
            </a:pPr>
            <a:endParaRPr lang="en-US" sz="1200" dirty="0">
              <a:solidFill>
                <a:srgbClr val="000000"/>
              </a:solidFill>
              <a:latin typeface="Calibri" pitchFamily="34" charset="0"/>
            </a:endParaRPr>
          </a:p>
        </p:txBody>
      </p:sp>
      <p:sp>
        <p:nvSpPr>
          <p:cNvPr id="20" name="Abgerundetes Rechteck 54"/>
          <p:cNvSpPr/>
          <p:nvPr userDrawn="1">
            <p:custDataLst>
              <p:tags r:id="rId1"/>
            </p:custDataLst>
          </p:nvPr>
        </p:nvSpPr>
        <p:spPr>
          <a:xfrm rot="1685037">
            <a:off x="7610816" y="944653"/>
            <a:ext cx="1267771" cy="41580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smtClean="0">
                <a:solidFill>
                  <a:schemeClr val="tx1"/>
                </a:solidFill>
              </a:rPr>
              <a:t>Update May 10 2012</a:t>
            </a:r>
            <a:endParaRPr lang="de-DE" sz="1200" b="1" dirty="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Leader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128905" y="137478"/>
            <a:ext cx="8776970" cy="76777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8905" y="931609"/>
            <a:ext cx="8776970" cy="639762"/>
          </a:xfrm>
        </p:spPr>
        <p:txBody>
          <a:bodyPr anchor="t" anchorCtr="0">
            <a:normAutofit/>
          </a:bodyPr>
          <a:lstStyle>
            <a:lvl1pPr marL="0" indent="0">
              <a:spcBef>
                <a:spcPts val="0"/>
              </a:spcBef>
              <a:buNone/>
              <a:defRPr sz="1400" b="1"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Slide Number Placeholder 3"/>
          <p:cNvSpPr>
            <a:spLocks noGrp="1"/>
          </p:cNvSpPr>
          <p:nvPr userDrawn="1">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a:t>
            </a:fld>
            <a:endParaRPr lang="en-US"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37744" y="1006475"/>
            <a:ext cx="6513513" cy="1009650"/>
          </a:xfrm>
        </p:spPr>
        <p:txBody>
          <a:bodyPr/>
          <a:lstStyle>
            <a:lvl1pPr>
              <a:defRPr sz="2000">
                <a:latin typeface="Calibri" pitchFamily="34" charset="0"/>
                <a:cs typeface="Calibri" pitchFamily="34" charset="0"/>
              </a:defRPr>
            </a:lvl1pPr>
          </a:lstStyle>
          <a:p>
            <a:r>
              <a:rPr lang="de-DE" dirty="0" smtClean="0"/>
              <a:t>Titelmasterformat durch Klicken bearbeiten</a:t>
            </a:r>
            <a:endParaRPr lang="de-DE" dirty="0"/>
          </a:p>
        </p:txBody>
      </p:sp>
      <p:sp>
        <p:nvSpPr>
          <p:cNvPr id="4" name="Rectangle 6"/>
          <p:cNvSpPr>
            <a:spLocks noGrp="1" noChangeArrowheads="1"/>
          </p:cNvSpPr>
          <p:nvPr>
            <p:ph type="sldNum" sz="quarter" idx="11"/>
          </p:nvPr>
        </p:nvSpPr>
        <p:spPr>
          <a:xfrm>
            <a:off x="237744" y="6588125"/>
            <a:ext cx="238125" cy="215900"/>
          </a:xfrm>
          <a:ln/>
        </p:spPr>
        <p:txBody>
          <a:bodyPr/>
          <a:lstStyle>
            <a:lvl1pPr>
              <a:defRPr/>
            </a:lvl1pPr>
          </a:lstStyle>
          <a:p>
            <a:pPr>
              <a:defRPr/>
            </a:pPr>
            <a:fld id="{103F35A4-E54C-4C5B-980A-34573204C1ED}" type="slidenum">
              <a:rPr lang="en-US">
                <a:solidFill>
                  <a:srgbClr val="000000"/>
                </a:solidFill>
              </a:rPr>
              <a:pPr>
                <a:defRPr/>
              </a:pPr>
              <a:t>‹#›</a:t>
            </a:fld>
            <a:endParaRPr lang="en-US" dirty="0">
              <a:solidFill>
                <a:srgbClr val="000000"/>
              </a:solidFill>
            </a:endParaRPr>
          </a:p>
        </p:txBody>
      </p:sp>
      <p:sp>
        <p:nvSpPr>
          <p:cNvPr id="11" name="Text Placeholder 10"/>
          <p:cNvSpPr>
            <a:spLocks noGrp="1"/>
          </p:cNvSpPr>
          <p:nvPr>
            <p:ph type="body" sz="quarter" idx="12"/>
          </p:nvPr>
        </p:nvSpPr>
        <p:spPr>
          <a:xfrm>
            <a:off x="237744" y="1554480"/>
            <a:ext cx="8230128" cy="914400"/>
          </a:xfrm>
        </p:spPr>
        <p:txBody>
          <a:bodyPr/>
          <a:lstStyle>
            <a:lvl1pPr marL="0" indent="0" algn="l" defTabSz="914400" rtl="0" eaLnBrk="1" latinLnBrk="0" hangingPunct="1">
              <a:spcBef>
                <a:spcPts val="0"/>
              </a:spcBef>
              <a:buFont typeface="Wingdings" pitchFamily="2" charset="2"/>
              <a:buNone/>
              <a:defRPr lang="en-US" sz="1400" b="1" kern="1200" baseline="0" dirty="0" smtClean="0">
                <a:solidFill>
                  <a:schemeClr val="tx1"/>
                </a:solidFill>
                <a:latin typeface="Calibri" pitchFamily="34" charset="0"/>
                <a:ea typeface="+mn-ea"/>
                <a:cs typeface="+mn-cs"/>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atin typeface="Calibri" pitchFamily="34" charset="0"/>
                <a:cs typeface="Calibri"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2014538"/>
            <a:ext cx="3178175" cy="4462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787775" y="2014538"/>
            <a:ext cx="3179763" cy="4462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5652E15A-6A0D-42D6-839C-B0DB8E8B93E6}" type="slidenum">
              <a:rPr lang="en-US" smtClean="0">
                <a:solidFill>
                  <a:srgbClr val="000000"/>
                </a:solidFill>
              </a: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006475"/>
            <a:ext cx="6513513" cy="1009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8195" name="Rectangle 3"/>
          <p:cNvSpPr>
            <a:spLocks noGrp="1" noChangeArrowheads="1"/>
          </p:cNvSpPr>
          <p:nvPr>
            <p:ph type="body" idx="1"/>
          </p:nvPr>
        </p:nvSpPr>
        <p:spPr bwMode="auto">
          <a:xfrm>
            <a:off x="457200" y="2014538"/>
            <a:ext cx="6510338" cy="44624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30" name="Rectangle 6"/>
          <p:cNvSpPr>
            <a:spLocks noGrp="1" noChangeArrowheads="1"/>
          </p:cNvSpPr>
          <p:nvPr>
            <p:ph type="sldNum" sz="quarter" idx="4"/>
          </p:nvPr>
        </p:nvSpPr>
        <p:spPr bwMode="auto">
          <a:xfrm>
            <a:off x="455613"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a:defRPr sz="800">
                <a:latin typeface="Calibri" pitchFamily="34" charset="0"/>
                <a:cs typeface="Calibri" pitchFamily="34" charset="0"/>
              </a:defRPr>
            </a:lvl1pPr>
          </a:lstStyle>
          <a:p>
            <a:fld id="{5652E15A-6A0D-42D6-839C-B0DB8E8B93E6}" type="slidenum">
              <a:rPr lang="en-US" smtClean="0">
                <a:solidFill>
                  <a:srgbClr val="000000"/>
                </a:solidFill>
              </a:rPr>
              <a:pPr/>
              <a:t>‹#›</a:t>
            </a:fld>
            <a:endParaRPr lang="en-US" dirty="0">
              <a:solidFill>
                <a:srgbClr val="000000"/>
              </a:solidFill>
            </a:endParaRPr>
          </a:p>
        </p:txBody>
      </p:sp>
      <p:sp>
        <p:nvSpPr>
          <p:cNvPr id="1034" name="Freeform 22"/>
          <p:cNvSpPr>
            <a:spLocks/>
          </p:cNvSpPr>
          <p:nvPr userDrawn="1"/>
        </p:nvSpPr>
        <p:spPr bwMode="auto">
          <a:xfrm>
            <a:off x="-3175" y="855663"/>
            <a:ext cx="8893175" cy="6000750"/>
          </a:xfrm>
          <a:custGeom>
            <a:avLst/>
            <a:gdLst>
              <a:gd name="T0" fmla="*/ 0 w 5602"/>
              <a:gd name="T1" fmla="*/ 0 h 3778"/>
              <a:gd name="T2" fmla="*/ 4918 w 5602"/>
              <a:gd name="T3" fmla="*/ 1 h 3778"/>
              <a:gd name="T4" fmla="*/ 5596 w 5602"/>
              <a:gd name="T5" fmla="*/ 640 h 3778"/>
              <a:gd name="T6" fmla="*/ 5602 w 5602"/>
              <a:gd name="T7" fmla="*/ 3782 h 37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2" h="3778">
                <a:moveTo>
                  <a:pt x="0" y="0"/>
                </a:moveTo>
                <a:cubicBezTo>
                  <a:pt x="0" y="0"/>
                  <a:pt x="2459" y="0"/>
                  <a:pt x="4918" y="1"/>
                </a:cubicBezTo>
                <a:cubicBezTo>
                  <a:pt x="5585" y="4"/>
                  <a:pt x="5599" y="529"/>
                  <a:pt x="5596" y="640"/>
                </a:cubicBezTo>
                <a:cubicBezTo>
                  <a:pt x="5599" y="2209"/>
                  <a:pt x="5602" y="3778"/>
                  <a:pt x="5602" y="3778"/>
                </a:cubicBezTo>
              </a:path>
            </a:pathLst>
          </a:custGeom>
          <a:noFill/>
          <a:ln w="22225" cmpd="sng">
            <a:solidFill>
              <a:schemeClr val="bg2"/>
            </a:solidFill>
            <a:round/>
            <a:headEnd/>
            <a:tailEnd/>
          </a:ln>
        </p:spPr>
        <p:txBody>
          <a:bodyPr/>
          <a:lstStyle/>
          <a:p>
            <a:pPr>
              <a:defRPr/>
            </a:pPr>
            <a:endParaRPr lang="en-US" dirty="0">
              <a:solidFill>
                <a:srgbClr val="000000"/>
              </a:solidFill>
              <a:latin typeface="Calibri" pitchFamily="34" charset="0"/>
              <a:cs typeface="Calibri" pitchFamily="34" charset="0"/>
            </a:endParaRPr>
          </a:p>
        </p:txBody>
      </p:sp>
      <p:pic>
        <p:nvPicPr>
          <p:cNvPr id="8203" name="Picture 98"/>
          <p:cNvPicPr>
            <a:picLocks noChangeAspect="1" noChangeArrowheads="1"/>
          </p:cNvPicPr>
          <p:nvPr userDrawn="1"/>
        </p:nvPicPr>
        <p:blipFill>
          <a:blip r:embed="rId25" cstate="print"/>
          <a:srcRect/>
          <a:stretch>
            <a:fillRect/>
          </a:stretch>
        </p:blipFill>
        <p:spPr bwMode="auto">
          <a:xfrm>
            <a:off x="401638" y="330201"/>
            <a:ext cx="1211263" cy="317500"/>
          </a:xfrm>
          <a:prstGeom prst="rect">
            <a:avLst/>
          </a:prstGeom>
          <a:noFill/>
          <a:ln w="9525">
            <a:noFill/>
            <a:miter lim="800000"/>
            <a:headEnd/>
            <a:tailEnd/>
          </a:ln>
        </p:spPr>
      </p:pic>
      <p:pic>
        <p:nvPicPr>
          <p:cNvPr id="8204" name="Picture 99"/>
          <p:cNvPicPr>
            <a:picLocks noChangeAspect="1" noChangeArrowheads="1"/>
          </p:cNvPicPr>
          <p:nvPr userDrawn="1"/>
        </p:nvPicPr>
        <p:blipFill>
          <a:blip r:embed="rId26" cstate="print"/>
          <a:srcRect/>
          <a:stretch>
            <a:fillRect/>
          </a:stretch>
        </p:blipFill>
        <p:spPr bwMode="auto">
          <a:xfrm>
            <a:off x="8356600" y="176213"/>
            <a:ext cx="487363" cy="520700"/>
          </a:xfrm>
          <a:prstGeom prst="rect">
            <a:avLst/>
          </a:prstGeom>
          <a:noFill/>
          <a:ln w="9525">
            <a:noFill/>
            <a:miter lim="800000"/>
            <a:headEnd/>
            <a:tailEnd/>
          </a:ln>
        </p:spPr>
      </p:pic>
      <p:grpSp>
        <p:nvGrpSpPr>
          <p:cNvPr id="3" name="Group 105"/>
          <p:cNvGrpSpPr>
            <a:grpSpLocks/>
          </p:cNvGrpSpPr>
          <p:nvPr/>
        </p:nvGrpSpPr>
        <p:grpSpPr bwMode="auto">
          <a:xfrm>
            <a:off x="401638" y="330200"/>
            <a:ext cx="1520825" cy="366713"/>
            <a:chOff x="253" y="208"/>
            <a:chExt cx="958" cy="231"/>
          </a:xfrm>
        </p:grpSpPr>
        <p:sp>
          <p:nvSpPr>
            <p:cNvPr id="1032" name="Rectangle 104"/>
            <p:cNvSpPr>
              <a:spLocks noChangeArrowheads="1"/>
            </p:cNvSpPr>
            <p:nvPr userDrawn="1"/>
          </p:nvSpPr>
          <p:spPr bwMode="auto">
            <a:xfrm>
              <a:off x="290" y="352"/>
              <a:ext cx="921" cy="87"/>
            </a:xfrm>
            <a:prstGeom prst="rect">
              <a:avLst/>
            </a:prstGeom>
            <a:solidFill>
              <a:schemeClr val="bg1"/>
            </a:solidFill>
            <a:ln w="9525">
              <a:noFill/>
              <a:miter lim="800000"/>
              <a:headEnd/>
              <a:tailEnd/>
            </a:ln>
          </p:spPr>
          <p:txBody>
            <a:bodyPr wrap="none" anchor="ctr"/>
            <a:lstStyle/>
            <a:p>
              <a:pPr>
                <a:defRPr/>
              </a:pPr>
              <a:endParaRPr lang="en-US" dirty="0">
                <a:solidFill>
                  <a:srgbClr val="000000"/>
                </a:solidFill>
                <a:latin typeface="Calibri" pitchFamily="34" charset="0"/>
                <a:cs typeface="Calibri" pitchFamily="34" charset="0"/>
              </a:endParaRPr>
            </a:p>
          </p:txBody>
        </p:sp>
        <p:pic>
          <p:nvPicPr>
            <p:cNvPr id="8201" name="Picture 103" descr="Untitled-1"/>
            <p:cNvPicPr>
              <a:picLocks noChangeAspect="1" noChangeArrowheads="1"/>
            </p:cNvPicPr>
            <p:nvPr userDrawn="1"/>
          </p:nvPicPr>
          <p:blipFill>
            <a:blip r:embed="rId27" cstate="print"/>
            <a:srcRect/>
            <a:stretch>
              <a:fillRect/>
            </a:stretch>
          </p:blipFill>
          <p:spPr bwMode="auto">
            <a:xfrm>
              <a:off x="253" y="208"/>
              <a:ext cx="696" cy="186"/>
            </a:xfrm>
            <a:prstGeom prst="rect">
              <a:avLst/>
            </a:prstGeom>
            <a:noFill/>
            <a:ln w="9525">
              <a:noFill/>
              <a:miter lim="800000"/>
              <a:headEnd/>
              <a:tailEnd/>
            </a:ln>
          </p:spPr>
        </p:pic>
      </p:grpSp>
      <p:sp>
        <p:nvSpPr>
          <p:cNvPr id="1031" name="Text Box 106"/>
          <p:cNvSpPr txBox="1">
            <a:spLocks noChangeArrowheads="1"/>
          </p:cNvSpPr>
          <p:nvPr/>
        </p:nvSpPr>
        <p:spPr bwMode="auto">
          <a:xfrm>
            <a:off x="3524250" y="6615113"/>
            <a:ext cx="1797287" cy="246221"/>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1000" b="1" dirty="0" smtClean="0">
                <a:solidFill>
                  <a:srgbClr val="000000"/>
                </a:solidFill>
                <a:latin typeface="Calibri" pitchFamily="34" charset="0"/>
                <a:cs typeface="Calibri" pitchFamily="34" charset="0"/>
              </a:rPr>
              <a:t>CONFIDENTIAL INFORMATION</a:t>
            </a:r>
          </a:p>
        </p:txBody>
      </p:sp>
      <p:sp>
        <p:nvSpPr>
          <p:cNvPr id="12" name="Text Box 13"/>
          <p:cNvSpPr txBox="1">
            <a:spLocks noChangeArrowheads="1"/>
          </p:cNvSpPr>
          <p:nvPr userDrawn="1"/>
        </p:nvSpPr>
        <p:spPr bwMode="auto">
          <a:xfrm>
            <a:off x="7552148" y="37275"/>
            <a:ext cx="750504" cy="338542"/>
          </a:xfrm>
          <a:prstGeom prst="rect">
            <a:avLst/>
          </a:prstGeom>
          <a:noFill/>
          <a:ln w="9525">
            <a:noFill/>
            <a:miter lim="800000"/>
            <a:headEnd/>
            <a:tailEnd/>
          </a:ln>
          <a:effectLst/>
        </p:spPr>
        <p:txBody>
          <a:bodyPr wrap="none" lIns="91429" tIns="45714" rIns="91429" bIns="45714">
            <a:spAutoFit/>
          </a:bodyPr>
          <a:lstStyle/>
          <a:p>
            <a:pPr>
              <a:defRPr/>
            </a:pPr>
            <a:r>
              <a:rPr lang="en-US" sz="1600" b="1" dirty="0">
                <a:solidFill>
                  <a:srgbClr val="C00000"/>
                </a:solidFill>
                <a:latin typeface="Calibri" pitchFamily="34" charset="0"/>
              </a:rPr>
              <a:t>DRAFT</a:t>
            </a:r>
          </a:p>
        </p:txBody>
      </p:sp>
      <p:sp>
        <p:nvSpPr>
          <p:cNvPr id="13" name="Flowchart: Process 12"/>
          <p:cNvSpPr/>
          <p:nvPr userDrawn="1"/>
        </p:nvSpPr>
        <p:spPr>
          <a:xfrm>
            <a:off x="3173186" y="130629"/>
            <a:ext cx="2797628" cy="326571"/>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Confidential.  For internal use only</a:t>
            </a:r>
          </a:p>
        </p:txBody>
      </p:sp>
    </p:spTree>
  </p:cSld>
  <p:clrMap bg1="lt1" tx1="dk1" bg2="lt2" tx2="dk2" accent1="accent1" accent2="accent2" accent3="accent3" accent4="accent4" accent5="accent5" accent6="accent6" hlink="hlink" folHlink="folHlink"/>
  <p:sldLayoutIdLst>
    <p:sldLayoutId id="2147483664" r:id="rId1"/>
    <p:sldLayoutId id="2147483694" r:id="rId2"/>
    <p:sldLayoutId id="2147483695"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96" r:id="rId15"/>
    <p:sldLayoutId id="2147483683" r:id="rId16"/>
    <p:sldLayoutId id="2147483684" r:id="rId17"/>
    <p:sldLayoutId id="2147483685" r:id="rId18"/>
    <p:sldLayoutId id="2147483692" r:id="rId19"/>
    <p:sldLayoutId id="2147483699" r:id="rId20"/>
    <p:sldLayoutId id="2147483700" r:id="rId21"/>
    <p:sldLayoutId id="2147483727" r:id="rId22"/>
    <p:sldLayoutId id="2147483728" r:id="rId23"/>
  </p:sldLayoutIdLst>
  <p:txStyles>
    <p:titleStyle>
      <a:lvl1pPr algn="l" rtl="0" eaLnBrk="1" fontAlgn="base" hangingPunct="1">
        <a:lnSpc>
          <a:spcPct val="90000"/>
        </a:lnSpc>
        <a:spcBef>
          <a:spcPct val="0"/>
        </a:spcBef>
        <a:spcAft>
          <a:spcPct val="0"/>
        </a:spcAft>
        <a:defRPr sz="2000" b="1">
          <a:solidFill>
            <a:schemeClr val="tx2"/>
          </a:solidFill>
          <a:latin typeface="Calibri" pitchFamily="34" charset="0"/>
          <a:ea typeface="+mj-ea"/>
          <a:cs typeface="Calibri" pitchFamily="34" charset="0"/>
        </a:defRPr>
      </a:lvl1pPr>
      <a:lvl2pPr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2pPr>
      <a:lvl3pPr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3pPr>
      <a:lvl4pPr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4pPr>
      <a:lvl5pPr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800" b="1">
          <a:solidFill>
            <a:schemeClr val="tx2"/>
          </a:solidFill>
          <a:latin typeface="Arial" pitchFamily="34" charset="0"/>
          <a:cs typeface="Arial" pitchFamily="34" charset="0"/>
        </a:defRPr>
      </a:lvl9pPr>
    </p:titleStyle>
    <p:bodyStyle>
      <a:lvl1pPr marL="180975" indent="-180975" algn="l" rtl="0" eaLnBrk="1" fontAlgn="base" hangingPunct="1">
        <a:spcBef>
          <a:spcPts val="1200"/>
        </a:spcBef>
        <a:spcAft>
          <a:spcPct val="0"/>
        </a:spcAft>
        <a:buFont typeface="Wingdings" pitchFamily="2" charset="2"/>
        <a:buChar char="§"/>
        <a:defRPr>
          <a:solidFill>
            <a:schemeClr val="tx1"/>
          </a:solidFill>
          <a:latin typeface="Calibri" pitchFamily="34" charset="0"/>
          <a:ea typeface="+mn-ea"/>
          <a:cs typeface="Calibri" pitchFamily="34" charset="0"/>
        </a:defRPr>
      </a:lvl1pPr>
      <a:lvl2pPr marL="542925" indent="-180975" algn="l" rtl="0" eaLnBrk="1" fontAlgn="base" hangingPunct="1">
        <a:spcBef>
          <a:spcPts val="800"/>
        </a:spcBef>
        <a:spcAft>
          <a:spcPct val="0"/>
        </a:spcAft>
        <a:buFont typeface="Arial" pitchFamily="34" charset="0"/>
        <a:buChar char="–"/>
        <a:defRPr sz="1600">
          <a:solidFill>
            <a:schemeClr val="tx1"/>
          </a:solidFill>
          <a:latin typeface="Calibri" pitchFamily="34" charset="0"/>
          <a:cs typeface="Calibri" pitchFamily="34" charset="0"/>
        </a:defRPr>
      </a:lvl2pPr>
      <a:lvl3pPr marL="866775" indent="-152400" algn="l" rtl="0" eaLnBrk="1" fontAlgn="base" hangingPunct="1">
        <a:spcBef>
          <a:spcPts val="400"/>
        </a:spcBef>
        <a:spcAft>
          <a:spcPct val="0"/>
        </a:spcAft>
        <a:buFont typeface="Arial" pitchFamily="34" charset="0"/>
        <a:buChar char="•"/>
        <a:defRPr sz="1400">
          <a:solidFill>
            <a:schemeClr val="tx1"/>
          </a:solidFill>
          <a:latin typeface="Calibri" pitchFamily="34" charset="0"/>
          <a:cs typeface="Calibri" pitchFamily="34" charset="0"/>
        </a:defRPr>
      </a:lvl3pPr>
      <a:lvl4pPr marL="1228725" indent="-152400" algn="l" rtl="0" eaLnBrk="1" fontAlgn="base" hangingPunct="1">
        <a:spcBef>
          <a:spcPts val="400"/>
        </a:spcBef>
        <a:spcAft>
          <a:spcPct val="0"/>
        </a:spcAft>
        <a:buFont typeface="Arial" pitchFamily="34" charset="0"/>
        <a:buChar char="•"/>
        <a:defRPr sz="1400">
          <a:solidFill>
            <a:schemeClr val="tx1"/>
          </a:solidFill>
          <a:latin typeface="Calibri" pitchFamily="34" charset="0"/>
          <a:cs typeface="Calibri" pitchFamily="34" charset="0"/>
        </a:defRPr>
      </a:lvl4pPr>
      <a:lvl5pPr marL="1666875" indent="-142875" algn="l" rtl="0" eaLnBrk="1" fontAlgn="base" hangingPunct="1">
        <a:spcBef>
          <a:spcPts val="400"/>
        </a:spcBef>
        <a:spcAft>
          <a:spcPct val="0"/>
        </a:spcAft>
        <a:buFont typeface="Arial" pitchFamily="34" charset="0"/>
        <a:buChar char="•"/>
        <a:defRPr sz="1400">
          <a:solidFill>
            <a:schemeClr val="tx1"/>
          </a:solidFill>
          <a:latin typeface="Calibri" pitchFamily="34" charset="0"/>
          <a:cs typeface="Calibri" pitchFamily="34" charset="0"/>
        </a:defRPr>
      </a:lvl5pPr>
      <a:lvl6pPr marL="2124075" indent="-142875" algn="l" rtl="0" eaLnBrk="1" fontAlgn="base" hangingPunct="1">
        <a:spcBef>
          <a:spcPts val="400"/>
        </a:spcBef>
        <a:spcAft>
          <a:spcPct val="0"/>
        </a:spcAft>
        <a:buFont typeface="Arial" pitchFamily="34" charset="0"/>
        <a:buChar char="•"/>
        <a:defRPr sz="1400">
          <a:solidFill>
            <a:schemeClr val="tx1"/>
          </a:solidFill>
          <a:latin typeface="+mn-lt"/>
          <a:cs typeface="+mn-cs"/>
        </a:defRPr>
      </a:lvl6pPr>
      <a:lvl7pPr marL="2581275" indent="-142875" algn="l" rtl="0" eaLnBrk="1" fontAlgn="base" hangingPunct="1">
        <a:spcBef>
          <a:spcPts val="400"/>
        </a:spcBef>
        <a:spcAft>
          <a:spcPct val="0"/>
        </a:spcAft>
        <a:buFont typeface="Arial" pitchFamily="34" charset="0"/>
        <a:buChar char="•"/>
        <a:defRPr sz="1400">
          <a:solidFill>
            <a:schemeClr val="tx1"/>
          </a:solidFill>
          <a:latin typeface="+mn-lt"/>
          <a:cs typeface="+mn-cs"/>
        </a:defRPr>
      </a:lvl7pPr>
      <a:lvl8pPr marL="3038475" indent="-142875" algn="l" rtl="0" eaLnBrk="1" fontAlgn="base" hangingPunct="1">
        <a:spcBef>
          <a:spcPts val="400"/>
        </a:spcBef>
        <a:spcAft>
          <a:spcPct val="0"/>
        </a:spcAft>
        <a:buFont typeface="Arial" pitchFamily="34" charset="0"/>
        <a:buChar char="•"/>
        <a:defRPr sz="1400">
          <a:solidFill>
            <a:schemeClr val="tx1"/>
          </a:solidFill>
          <a:latin typeface="+mn-lt"/>
          <a:cs typeface="+mn-cs"/>
        </a:defRPr>
      </a:lvl8pPr>
      <a:lvl9pPr marL="3495675" indent="-142875" algn="l" rtl="0" eaLnBrk="1" fontAlgn="base" hangingPunct="1">
        <a:spcBef>
          <a:spcPts val="400"/>
        </a:spcBef>
        <a:spcAft>
          <a:spcPct val="0"/>
        </a:spcAft>
        <a:buFont typeface="Arial" pitchFamily="34"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2" Type="http://schemas.openxmlformats.org/officeDocument/2006/relationships/tags" Target="../tags/tag29.xml"/><Relationship Id="rId16" Type="http://schemas.openxmlformats.org/officeDocument/2006/relationships/slideLayout" Target="../slideLayouts/slideLayout22.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slideLayout" Target="../slideLayouts/slideLayout22.xml"/><Relationship Id="rId3" Type="http://schemas.openxmlformats.org/officeDocument/2006/relationships/tags" Target="../tags/tag45.xml"/><Relationship Id="rId21" Type="http://schemas.openxmlformats.org/officeDocument/2006/relationships/tags" Target="../tags/tag63.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s>
</file>

<file path=ppt/slides/_rels/slide23.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tags" Target="../tags/tag114.xml"/><Relationship Id="rId26" Type="http://schemas.openxmlformats.org/officeDocument/2006/relationships/tags" Target="../tags/tag122.xml"/><Relationship Id="rId3" Type="http://schemas.openxmlformats.org/officeDocument/2006/relationships/tags" Target="../tags/tag99.xml"/><Relationship Id="rId21" Type="http://schemas.openxmlformats.org/officeDocument/2006/relationships/tags" Target="../tags/tag117.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5" Type="http://schemas.openxmlformats.org/officeDocument/2006/relationships/tags" Target="../tags/tag121.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tags" Target="../tags/tag116.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24" Type="http://schemas.openxmlformats.org/officeDocument/2006/relationships/tags" Target="../tags/tag120.xml"/><Relationship Id="rId5" Type="http://schemas.openxmlformats.org/officeDocument/2006/relationships/tags" Target="../tags/tag101.xml"/><Relationship Id="rId15" Type="http://schemas.openxmlformats.org/officeDocument/2006/relationships/tags" Target="../tags/tag111.xml"/><Relationship Id="rId23" Type="http://schemas.openxmlformats.org/officeDocument/2006/relationships/tags" Target="../tags/tag119.xml"/><Relationship Id="rId28" Type="http://schemas.openxmlformats.org/officeDocument/2006/relationships/slideLayout" Target="../slideLayouts/slideLayout22.xml"/><Relationship Id="rId10" Type="http://schemas.openxmlformats.org/officeDocument/2006/relationships/tags" Target="../tags/tag106.xml"/><Relationship Id="rId19" Type="http://schemas.openxmlformats.org/officeDocument/2006/relationships/tags" Target="../tags/tag115.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 Id="rId22" Type="http://schemas.openxmlformats.org/officeDocument/2006/relationships/tags" Target="../tags/tag118.xml"/><Relationship Id="rId27" Type="http://schemas.openxmlformats.org/officeDocument/2006/relationships/tags" Target="../tags/tag1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slideLayout" Target="../slideLayouts/slideLayout22.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24050"/>
            <a:ext cx="7038621" cy="1336675"/>
          </a:xfrm>
        </p:spPr>
        <p:txBody>
          <a:bodyPr/>
          <a:lstStyle/>
          <a:p>
            <a:r>
              <a:rPr lang="en-US" sz="2800" dirty="0" smtClean="0">
                <a:latin typeface="Arial" pitchFamily="34" charset="0"/>
                <a:cs typeface="Arial" pitchFamily="34" charset="0"/>
              </a:rPr>
              <a:t>Stimuvax US Launch Playbook:  Consolidated US Launch Plans</a:t>
            </a:r>
            <a:endParaRPr lang="en-US" sz="2800" b="0" dirty="0">
              <a:latin typeface="Arial" pitchFamily="34" charset="0"/>
              <a:cs typeface="Arial" pitchFamily="34" charset="0"/>
            </a:endParaRPr>
          </a:p>
        </p:txBody>
      </p:sp>
      <p:sp>
        <p:nvSpPr>
          <p:cNvPr id="3" name="Subtitle 2"/>
          <p:cNvSpPr>
            <a:spLocks noGrp="1"/>
          </p:cNvSpPr>
          <p:nvPr>
            <p:ph type="subTitle" idx="1"/>
          </p:nvPr>
        </p:nvSpPr>
        <p:spPr/>
        <p:txBody>
          <a:bodyPr/>
          <a:lstStyle/>
          <a:p>
            <a:endParaRPr lang="en-US" sz="2200" dirty="0" smtClean="0">
              <a:latin typeface="Arial" pitchFamily="34" charset="0"/>
              <a:cs typeface="Arial" pitchFamily="34" charset="0"/>
            </a:endParaRPr>
          </a:p>
          <a:p>
            <a:endParaRPr lang="en-US" sz="2200" dirty="0" smtClean="0">
              <a:latin typeface="Arial" pitchFamily="34" charset="0"/>
              <a:cs typeface="Arial" pitchFamily="34" charset="0"/>
            </a:endParaRPr>
          </a:p>
          <a:p>
            <a:r>
              <a:rPr lang="en-US" sz="2200" smtClean="0">
                <a:latin typeface="Arial" pitchFamily="34" charset="0"/>
                <a:cs typeface="Arial" pitchFamily="34" charset="0"/>
              </a:rPr>
              <a:t>May </a:t>
            </a:r>
            <a:r>
              <a:rPr lang="en-US" sz="2200" smtClean="0">
                <a:latin typeface="Arial" pitchFamily="34" charset="0"/>
                <a:cs typeface="Arial" pitchFamily="34" charset="0"/>
              </a:rPr>
              <a:t>11, 2012</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Marketing </a:t>
            </a:r>
            <a:r>
              <a:rPr lang="en-US" i="1" dirty="0" smtClean="0"/>
              <a:t>(Continued)</a:t>
            </a:r>
            <a:endParaRPr lang="en-US" dirty="0"/>
          </a:p>
        </p:txBody>
      </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10</a:t>
            </a:fld>
            <a:endParaRPr lang="en-US" dirty="0">
              <a:solidFill>
                <a:srgbClr val="000000"/>
              </a:solidFill>
            </a:endParaRPr>
          </a:p>
        </p:txBody>
      </p:sp>
      <p:grpSp>
        <p:nvGrpSpPr>
          <p:cNvPr id="3" name="Group 41"/>
          <p:cNvGrpSpPr/>
          <p:nvPr/>
        </p:nvGrpSpPr>
        <p:grpSpPr>
          <a:xfrm>
            <a:off x="405098" y="6365188"/>
            <a:ext cx="1311307" cy="476250"/>
            <a:chOff x="405098" y="6365188"/>
            <a:chExt cx="1311307" cy="476250"/>
          </a:xfrm>
        </p:grpSpPr>
        <p:sp>
          <p:nvSpPr>
            <p:cNvPr id="50"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51" name="TextBox 50"/>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52" name="Flowchart: Decision 51"/>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53" name="TextBox 52"/>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34" name="Text Box 150"/>
          <p:cNvSpPr txBox="1">
            <a:spLocks noChangeArrowheads="1"/>
          </p:cNvSpPr>
          <p:nvPr/>
        </p:nvSpPr>
        <p:spPr bwMode="auto">
          <a:xfrm>
            <a:off x="294669" y="2229737"/>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Promotional Materials and Programming</a:t>
            </a:r>
          </a:p>
        </p:txBody>
      </p:sp>
      <p:sp>
        <p:nvSpPr>
          <p:cNvPr id="35" name="Rectangle 127"/>
          <p:cNvSpPr>
            <a:spLocks noChangeArrowheads="1"/>
          </p:cNvSpPr>
          <p:nvPr/>
        </p:nvSpPr>
        <p:spPr bwMode="auto">
          <a:xfrm>
            <a:off x="294669" y="2451351"/>
            <a:ext cx="8556847" cy="3844674"/>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grpSp>
        <p:nvGrpSpPr>
          <p:cNvPr id="54" name="Group 53"/>
          <p:cNvGrpSpPr/>
          <p:nvPr/>
        </p:nvGrpSpPr>
        <p:grpSpPr>
          <a:xfrm>
            <a:off x="5653763" y="2497103"/>
            <a:ext cx="2229317" cy="274320"/>
            <a:chOff x="5653763" y="2497103"/>
            <a:chExt cx="2229317" cy="274320"/>
          </a:xfrm>
        </p:grpSpPr>
        <p:sp>
          <p:nvSpPr>
            <p:cNvPr id="44" name="AutoShape 143"/>
            <p:cNvSpPr>
              <a:spLocks noChangeArrowheads="1"/>
            </p:cNvSpPr>
            <p:nvPr/>
          </p:nvSpPr>
          <p:spPr bwMode="auto">
            <a:xfrm>
              <a:off x="5653763" y="2497103"/>
              <a:ext cx="1252035"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a:solidFill>
                    <a:srgbClr val="000000"/>
                  </a:solidFill>
                  <a:latin typeface="Calibri" pitchFamily="34" charset="0"/>
                  <a:cs typeface="Calibri" pitchFamily="34" charset="0"/>
                </a:rPr>
                <a:t>Journal Ads (Branded</a:t>
              </a:r>
              <a:r>
                <a:rPr lang="en-US" sz="900" dirty="0" smtClean="0">
                  <a:solidFill>
                    <a:srgbClr val="000000"/>
                  </a:solidFill>
                  <a:latin typeface="Calibri" pitchFamily="34" charset="0"/>
                  <a:cs typeface="Calibri" pitchFamily="34" charset="0"/>
                </a:rPr>
                <a:t>) (same as master vis aid)</a:t>
              </a:r>
              <a:endParaRPr lang="en-US" sz="900" dirty="0">
                <a:solidFill>
                  <a:srgbClr val="000000"/>
                </a:solidFill>
                <a:latin typeface="Calibri" pitchFamily="34" charset="0"/>
                <a:cs typeface="Calibri" pitchFamily="34" charset="0"/>
              </a:endParaRPr>
            </a:p>
          </p:txBody>
        </p:sp>
        <p:sp>
          <p:nvSpPr>
            <p:cNvPr id="45" name="AutoShape 119"/>
            <p:cNvSpPr>
              <a:spLocks noChangeArrowheads="1"/>
            </p:cNvSpPr>
            <p:nvPr/>
          </p:nvSpPr>
          <p:spPr bwMode="auto">
            <a:xfrm>
              <a:off x="7370635" y="2497103"/>
              <a:ext cx="512445"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Update</a:t>
              </a:r>
              <a:endParaRPr lang="en-US" sz="900" dirty="0">
                <a:solidFill>
                  <a:srgbClr val="000000"/>
                </a:solidFill>
                <a:latin typeface="Calibri" pitchFamily="34" charset="0"/>
              </a:endParaRPr>
            </a:p>
          </p:txBody>
        </p:sp>
        <p:cxnSp>
          <p:nvCxnSpPr>
            <p:cNvPr id="46" name="Straight Connector 45"/>
            <p:cNvCxnSpPr>
              <a:stCxn id="44" idx="3"/>
              <a:endCxn id="45" idx="1"/>
            </p:cNvCxnSpPr>
            <p:nvPr/>
          </p:nvCxnSpPr>
          <p:spPr bwMode="auto">
            <a:xfrm>
              <a:off x="6905798" y="2634263"/>
              <a:ext cx="464837" cy="0"/>
            </a:xfrm>
            <a:prstGeom prst="line">
              <a:avLst/>
            </a:prstGeom>
            <a:noFill/>
            <a:ln w="9525">
              <a:solidFill>
                <a:schemeClr val="tx1"/>
              </a:solidFill>
              <a:miter lim="800000"/>
              <a:headEnd/>
              <a:tailEnd type="none"/>
            </a:ln>
          </p:spPr>
        </p:cxnSp>
        <p:sp>
          <p:nvSpPr>
            <p:cNvPr id="47" name="AutoShape 131"/>
            <p:cNvSpPr>
              <a:spLocks noChangeArrowheads="1"/>
            </p:cNvSpPr>
            <p:nvPr/>
          </p:nvSpPr>
          <p:spPr bwMode="auto">
            <a:xfrm>
              <a:off x="7289031" y="2524320"/>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grpSp>
      <p:grpSp>
        <p:nvGrpSpPr>
          <p:cNvPr id="55" name="Group 54"/>
          <p:cNvGrpSpPr/>
          <p:nvPr/>
        </p:nvGrpSpPr>
        <p:grpSpPr>
          <a:xfrm>
            <a:off x="4507078" y="2927188"/>
            <a:ext cx="2181225" cy="277961"/>
            <a:chOff x="4507078" y="2878019"/>
            <a:chExt cx="2181225" cy="277961"/>
          </a:xfrm>
        </p:grpSpPr>
        <p:sp>
          <p:nvSpPr>
            <p:cNvPr id="48" name="AutoShape 119"/>
            <p:cNvSpPr>
              <a:spLocks noChangeArrowheads="1"/>
            </p:cNvSpPr>
            <p:nvPr/>
          </p:nvSpPr>
          <p:spPr bwMode="auto">
            <a:xfrm>
              <a:off x="6031079" y="2878019"/>
              <a:ext cx="65722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56" name="AutoShape 119"/>
            <p:cNvSpPr>
              <a:spLocks noChangeArrowheads="1"/>
            </p:cNvSpPr>
            <p:nvPr/>
          </p:nvSpPr>
          <p:spPr bwMode="auto">
            <a:xfrm>
              <a:off x="4507078" y="2881660"/>
              <a:ext cx="1519822"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Market Research (Journal Ad) (RFP to Report)</a:t>
              </a:r>
              <a:endParaRPr lang="en-US" sz="900" dirty="0">
                <a:solidFill>
                  <a:srgbClr val="000000"/>
                </a:solidFill>
                <a:latin typeface="Calibri" pitchFamily="34" charset="0"/>
                <a:cs typeface="Calibri" pitchFamily="34" charset="0"/>
              </a:endParaRPr>
            </a:p>
          </p:txBody>
        </p:sp>
      </p:grpSp>
      <p:grpSp>
        <p:nvGrpSpPr>
          <p:cNvPr id="67" name="Group 66"/>
          <p:cNvGrpSpPr/>
          <p:nvPr/>
        </p:nvGrpSpPr>
        <p:grpSpPr>
          <a:xfrm>
            <a:off x="5229728" y="3360913"/>
            <a:ext cx="2242183" cy="274320"/>
            <a:chOff x="5229728" y="3829443"/>
            <a:chExt cx="2242183" cy="274320"/>
          </a:xfrm>
        </p:grpSpPr>
        <p:sp>
          <p:nvSpPr>
            <p:cNvPr id="59" name="AutoShape 119"/>
            <p:cNvSpPr>
              <a:spLocks noChangeArrowheads="1"/>
            </p:cNvSpPr>
            <p:nvPr/>
          </p:nvSpPr>
          <p:spPr bwMode="auto">
            <a:xfrm>
              <a:off x="6823578" y="3829443"/>
              <a:ext cx="64770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60" name="AutoShape 119"/>
            <p:cNvSpPr>
              <a:spLocks noChangeArrowheads="1"/>
            </p:cNvSpPr>
            <p:nvPr/>
          </p:nvSpPr>
          <p:spPr bwMode="auto">
            <a:xfrm>
              <a:off x="5229728" y="3829443"/>
              <a:ext cx="1562100"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PI Vis Aid Development (Colors, Name, Logo, </a:t>
              </a:r>
              <a:r>
                <a:rPr lang="en-US" sz="900" dirty="0" err="1" smtClean="0">
                  <a:solidFill>
                    <a:srgbClr val="000000"/>
                  </a:solidFill>
                  <a:latin typeface="Calibri" pitchFamily="34" charset="0"/>
                </a:rPr>
                <a:t>Mkt</a:t>
              </a:r>
              <a:r>
                <a:rPr lang="en-US" sz="900" dirty="0" smtClean="0">
                  <a:solidFill>
                    <a:srgbClr val="000000"/>
                  </a:solidFill>
                  <a:latin typeface="Calibri" pitchFamily="34" charset="0"/>
                </a:rPr>
                <a:t> Messages)</a:t>
              </a:r>
              <a:endParaRPr lang="en-US" sz="900" dirty="0">
                <a:solidFill>
                  <a:srgbClr val="000000"/>
                </a:solidFill>
                <a:latin typeface="Calibri" pitchFamily="34" charset="0"/>
              </a:endParaRPr>
            </a:p>
          </p:txBody>
        </p:sp>
        <p:sp>
          <p:nvSpPr>
            <p:cNvPr id="61" name="AutoShape 131"/>
            <p:cNvSpPr>
              <a:spLocks noChangeArrowheads="1"/>
            </p:cNvSpPr>
            <p:nvPr/>
          </p:nvSpPr>
          <p:spPr bwMode="auto">
            <a:xfrm>
              <a:off x="7289031" y="3890403"/>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grpSp>
      <p:sp>
        <p:nvSpPr>
          <p:cNvPr id="62" name="AutoShape 119"/>
          <p:cNvSpPr>
            <a:spLocks noChangeArrowheads="1"/>
          </p:cNvSpPr>
          <p:nvPr/>
        </p:nvSpPr>
        <p:spPr bwMode="auto">
          <a:xfrm>
            <a:off x="7496777" y="3376289"/>
            <a:ext cx="631825" cy="274320"/>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dirty="0" smtClean="0">
                <a:solidFill>
                  <a:srgbClr val="000000"/>
                </a:solidFill>
                <a:latin typeface="Calibri" pitchFamily="34" charset="0"/>
              </a:rPr>
              <a:t>Submission</a:t>
            </a:r>
            <a:endParaRPr lang="en-US" sz="900" dirty="0">
              <a:solidFill>
                <a:srgbClr val="000000"/>
              </a:solidFill>
              <a:latin typeface="Calibri" pitchFamily="34" charset="0"/>
            </a:endParaRPr>
          </a:p>
        </p:txBody>
      </p:sp>
      <p:sp>
        <p:nvSpPr>
          <p:cNvPr id="65" name="AutoShape 131"/>
          <p:cNvSpPr>
            <a:spLocks noChangeArrowheads="1"/>
          </p:cNvSpPr>
          <p:nvPr/>
        </p:nvSpPr>
        <p:spPr bwMode="auto">
          <a:xfrm>
            <a:off x="7297123" y="3590627"/>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66" name="TextBox 65"/>
          <p:cNvSpPr txBox="1"/>
          <p:nvPr/>
        </p:nvSpPr>
        <p:spPr>
          <a:xfrm>
            <a:off x="7480383" y="3669329"/>
            <a:ext cx="601980" cy="266700"/>
          </a:xfrm>
          <a:prstGeom prst="rect">
            <a:avLst/>
          </a:prstGeom>
          <a:noFill/>
        </p:spPr>
        <p:txBody>
          <a:bodyPr wrap="square" lIns="27432" tIns="27432" rIns="27432" bIns="27432" rtlCol="0" anchor="ctr" anchorCtr="0">
            <a:noAutofit/>
          </a:bodyPr>
          <a:lstStyle/>
          <a:p>
            <a:r>
              <a:rPr lang="en-US" sz="900" dirty="0" smtClean="0">
                <a:solidFill>
                  <a:srgbClr val="000000"/>
                </a:solidFill>
                <a:latin typeface="Calibri" pitchFamily="34" charset="0"/>
              </a:rPr>
              <a:t>PDUFA</a:t>
            </a:r>
          </a:p>
        </p:txBody>
      </p:sp>
      <p:grpSp>
        <p:nvGrpSpPr>
          <p:cNvPr id="68" name="Group 67"/>
          <p:cNvGrpSpPr/>
          <p:nvPr/>
        </p:nvGrpSpPr>
        <p:grpSpPr>
          <a:xfrm>
            <a:off x="5010991" y="3790997"/>
            <a:ext cx="2197100" cy="274320"/>
            <a:chOff x="5010991" y="4204961"/>
            <a:chExt cx="2197100" cy="274320"/>
          </a:xfrm>
        </p:grpSpPr>
        <p:sp>
          <p:nvSpPr>
            <p:cNvPr id="83" name="AutoShape 143"/>
            <p:cNvSpPr>
              <a:spLocks noChangeArrowheads="1"/>
            </p:cNvSpPr>
            <p:nvPr/>
          </p:nvSpPr>
          <p:spPr bwMode="auto">
            <a:xfrm>
              <a:off x="6007940" y="4204961"/>
              <a:ext cx="120015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Roll-Out</a:t>
              </a:r>
              <a:endParaRPr lang="en-US" sz="900" dirty="0">
                <a:solidFill>
                  <a:srgbClr val="000000"/>
                </a:solidFill>
                <a:latin typeface="Calibri" pitchFamily="34" charset="0"/>
                <a:cs typeface="Calibri" pitchFamily="34" charset="0"/>
              </a:endParaRPr>
            </a:p>
          </p:txBody>
        </p:sp>
        <p:cxnSp>
          <p:nvCxnSpPr>
            <p:cNvPr id="84" name="Straight Connector 83"/>
            <p:cNvCxnSpPr>
              <a:stCxn id="85" idx="3"/>
              <a:endCxn id="83" idx="1"/>
            </p:cNvCxnSpPr>
            <p:nvPr/>
          </p:nvCxnSpPr>
          <p:spPr>
            <a:xfrm>
              <a:off x="5849191" y="4342121"/>
              <a:ext cx="158749" cy="0"/>
            </a:xfrm>
            <a:prstGeom prst="line">
              <a:avLst/>
            </a:prstGeom>
            <a:ln w="127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85" name="AutoShape 143"/>
            <p:cNvSpPr>
              <a:spLocks noChangeArrowheads="1"/>
            </p:cNvSpPr>
            <p:nvPr/>
          </p:nvSpPr>
          <p:spPr bwMode="auto">
            <a:xfrm>
              <a:off x="5010991" y="4204961"/>
              <a:ext cx="838200"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Journal Ads -Coming Soon</a:t>
              </a:r>
            </a:p>
          </p:txBody>
        </p:sp>
      </p:grpSp>
      <p:sp>
        <p:nvSpPr>
          <p:cNvPr id="86" name="AutoShape 143"/>
          <p:cNvSpPr>
            <a:spLocks noChangeArrowheads="1"/>
          </p:cNvSpPr>
          <p:nvPr/>
        </p:nvSpPr>
        <p:spPr bwMode="auto">
          <a:xfrm>
            <a:off x="6036516" y="4221081"/>
            <a:ext cx="1170432"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Derivative Materials -Coming Soon-</a:t>
            </a:r>
            <a:endParaRPr lang="en-US" sz="900" dirty="0">
              <a:solidFill>
                <a:srgbClr val="000000"/>
              </a:solidFill>
              <a:latin typeface="Calibri" pitchFamily="34" charset="0"/>
              <a:cs typeface="Calibri" pitchFamily="34" charset="0"/>
            </a:endParaRPr>
          </a:p>
        </p:txBody>
      </p:sp>
      <p:grpSp>
        <p:nvGrpSpPr>
          <p:cNvPr id="69" name="Group 68"/>
          <p:cNvGrpSpPr/>
          <p:nvPr/>
        </p:nvGrpSpPr>
        <p:grpSpPr>
          <a:xfrm>
            <a:off x="5459848" y="4651165"/>
            <a:ext cx="2762042" cy="274320"/>
            <a:chOff x="5459848" y="4910635"/>
            <a:chExt cx="2762042" cy="274320"/>
          </a:xfrm>
        </p:grpSpPr>
        <p:cxnSp>
          <p:nvCxnSpPr>
            <p:cNvPr id="87" name="Straight Connector 86"/>
            <p:cNvCxnSpPr>
              <a:stCxn id="88" idx="3"/>
              <a:endCxn id="90" idx="1"/>
            </p:cNvCxnSpPr>
            <p:nvPr/>
          </p:nvCxnSpPr>
          <p:spPr>
            <a:xfrm>
              <a:off x="7168298" y="5047795"/>
              <a:ext cx="719109" cy="0"/>
            </a:xfrm>
            <a:prstGeom prst="line">
              <a:avLst/>
            </a:prstGeom>
            <a:ln w="127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88" name="AutoShape 143"/>
            <p:cNvSpPr>
              <a:spLocks noChangeArrowheads="1"/>
            </p:cNvSpPr>
            <p:nvPr/>
          </p:nvSpPr>
          <p:spPr bwMode="auto">
            <a:xfrm>
              <a:off x="6768248" y="4910635"/>
              <a:ext cx="400050"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89" name="AutoShape 143"/>
            <p:cNvSpPr>
              <a:spLocks noChangeArrowheads="1"/>
            </p:cNvSpPr>
            <p:nvPr/>
          </p:nvSpPr>
          <p:spPr bwMode="auto">
            <a:xfrm>
              <a:off x="7371336" y="4910635"/>
              <a:ext cx="385417"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0"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Review</a:t>
              </a:r>
              <a:endParaRPr lang="en-US" sz="900" dirty="0">
                <a:solidFill>
                  <a:srgbClr val="000000"/>
                </a:solidFill>
                <a:latin typeface="Calibri" pitchFamily="34" charset="0"/>
                <a:cs typeface="Calibri" pitchFamily="34" charset="0"/>
              </a:endParaRPr>
            </a:p>
          </p:txBody>
        </p:sp>
        <p:sp>
          <p:nvSpPr>
            <p:cNvPr id="90" name="AutoShape 143"/>
            <p:cNvSpPr>
              <a:spLocks noChangeArrowheads="1"/>
            </p:cNvSpPr>
            <p:nvPr/>
          </p:nvSpPr>
          <p:spPr bwMode="auto">
            <a:xfrm>
              <a:off x="7887407" y="4910635"/>
              <a:ext cx="334483"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Roll-out</a:t>
              </a:r>
              <a:endParaRPr lang="en-US" sz="900" dirty="0">
                <a:solidFill>
                  <a:srgbClr val="000000"/>
                </a:solidFill>
                <a:latin typeface="Calibri" pitchFamily="34" charset="0"/>
                <a:cs typeface="Calibri" pitchFamily="34" charset="0"/>
              </a:endParaRPr>
            </a:p>
          </p:txBody>
        </p:sp>
        <p:sp>
          <p:nvSpPr>
            <p:cNvPr id="91" name="AutoShape 143"/>
            <p:cNvSpPr>
              <a:spLocks noChangeArrowheads="1"/>
            </p:cNvSpPr>
            <p:nvPr/>
          </p:nvSpPr>
          <p:spPr bwMode="auto">
            <a:xfrm>
              <a:off x="5459848" y="4910635"/>
              <a:ext cx="1278953"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a:solidFill>
                    <a:srgbClr val="000000"/>
                  </a:solidFill>
                  <a:latin typeface="Calibri" pitchFamily="34" charset="0"/>
                  <a:cs typeface="Calibri" pitchFamily="34" charset="0"/>
                </a:rPr>
                <a:t>Journal Ads </a:t>
              </a:r>
              <a:r>
                <a:rPr lang="en-US" sz="900" dirty="0" smtClean="0">
                  <a:solidFill>
                    <a:srgbClr val="000000"/>
                  </a:solidFill>
                  <a:latin typeface="Calibri" pitchFamily="34" charset="0"/>
                  <a:cs typeface="Calibri" pitchFamily="34" charset="0"/>
                </a:rPr>
                <a:t>- Now Available </a:t>
              </a:r>
              <a:endParaRPr lang="en-US" sz="900" dirty="0">
                <a:solidFill>
                  <a:srgbClr val="000000"/>
                </a:solidFill>
                <a:latin typeface="Calibri" pitchFamily="34" charset="0"/>
                <a:cs typeface="Calibri" pitchFamily="34" charset="0"/>
              </a:endParaRPr>
            </a:p>
          </p:txBody>
        </p:sp>
      </p:grpSp>
      <p:grpSp>
        <p:nvGrpSpPr>
          <p:cNvPr id="70" name="Group 69"/>
          <p:cNvGrpSpPr/>
          <p:nvPr/>
        </p:nvGrpSpPr>
        <p:grpSpPr>
          <a:xfrm>
            <a:off x="6965900" y="5081249"/>
            <a:ext cx="1075341" cy="274320"/>
            <a:chOff x="6965900" y="5244303"/>
            <a:chExt cx="1075341" cy="274320"/>
          </a:xfrm>
        </p:grpSpPr>
        <p:sp>
          <p:nvSpPr>
            <p:cNvPr id="92" name="AutoShape 143"/>
            <p:cNvSpPr>
              <a:spLocks noChangeArrowheads="1"/>
            </p:cNvSpPr>
            <p:nvPr/>
          </p:nvSpPr>
          <p:spPr bwMode="auto">
            <a:xfrm>
              <a:off x="6965900" y="5244303"/>
              <a:ext cx="852298"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Congress Panels - Now Available</a:t>
              </a:r>
              <a:endParaRPr lang="en-US" sz="900" dirty="0">
                <a:solidFill>
                  <a:srgbClr val="000000"/>
                </a:solidFill>
                <a:latin typeface="Calibri" pitchFamily="34" charset="0"/>
                <a:cs typeface="Calibri" pitchFamily="34" charset="0"/>
              </a:endParaRPr>
            </a:p>
          </p:txBody>
        </p:sp>
        <p:sp>
          <p:nvSpPr>
            <p:cNvPr id="93" name="AutoShape 131"/>
            <p:cNvSpPr>
              <a:spLocks noChangeArrowheads="1"/>
            </p:cNvSpPr>
            <p:nvPr/>
          </p:nvSpPr>
          <p:spPr bwMode="auto">
            <a:xfrm>
              <a:off x="7858361" y="5296585"/>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grpSp>
      <p:grpSp>
        <p:nvGrpSpPr>
          <p:cNvPr id="71" name="Group 70"/>
          <p:cNvGrpSpPr/>
          <p:nvPr/>
        </p:nvGrpSpPr>
        <p:grpSpPr>
          <a:xfrm>
            <a:off x="6332742" y="5511333"/>
            <a:ext cx="2346281" cy="291606"/>
            <a:chOff x="6332742" y="5599687"/>
            <a:chExt cx="2346281" cy="291606"/>
          </a:xfrm>
        </p:grpSpPr>
        <p:sp>
          <p:nvSpPr>
            <p:cNvPr id="94" name="AutoShape 143"/>
            <p:cNvSpPr>
              <a:spLocks noChangeArrowheads="1"/>
            </p:cNvSpPr>
            <p:nvPr/>
          </p:nvSpPr>
          <p:spPr bwMode="auto">
            <a:xfrm>
              <a:off x="7844252" y="5599687"/>
              <a:ext cx="83477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95" name="AutoShape 143"/>
            <p:cNvSpPr>
              <a:spLocks noChangeArrowheads="1"/>
            </p:cNvSpPr>
            <p:nvPr/>
          </p:nvSpPr>
          <p:spPr bwMode="auto">
            <a:xfrm>
              <a:off x="6332742" y="5603302"/>
              <a:ext cx="1503460" cy="287991"/>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Congress Panels (Branded) (dependent on OPDP)</a:t>
              </a:r>
              <a:endParaRPr lang="en-US" sz="900" dirty="0">
                <a:solidFill>
                  <a:srgbClr val="000000"/>
                </a:solidFill>
                <a:latin typeface="Calibri" pitchFamily="34" charset="0"/>
                <a:cs typeface="Calibri" pitchFamily="34" charset="0"/>
              </a:endParaRPr>
            </a:p>
          </p:txBody>
        </p:sp>
      </p:grpSp>
      <p:grpSp>
        <p:nvGrpSpPr>
          <p:cNvPr id="72" name="Group 71"/>
          <p:cNvGrpSpPr/>
          <p:nvPr/>
        </p:nvGrpSpPr>
        <p:grpSpPr>
          <a:xfrm>
            <a:off x="5568098" y="5958706"/>
            <a:ext cx="2564892" cy="282035"/>
            <a:chOff x="5568098" y="5958706"/>
            <a:chExt cx="2564892" cy="282035"/>
          </a:xfrm>
        </p:grpSpPr>
        <p:sp>
          <p:nvSpPr>
            <p:cNvPr id="96" name="AutoShape 143"/>
            <p:cNvSpPr>
              <a:spLocks noChangeArrowheads="1"/>
            </p:cNvSpPr>
            <p:nvPr/>
          </p:nvSpPr>
          <p:spPr bwMode="auto">
            <a:xfrm>
              <a:off x="5568098" y="5966421"/>
              <a:ext cx="1170432"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Derivative Materials -Now Available</a:t>
              </a:r>
              <a:endParaRPr lang="en-US" sz="900" dirty="0">
                <a:solidFill>
                  <a:srgbClr val="000000"/>
                </a:solidFill>
                <a:latin typeface="Calibri" pitchFamily="34" charset="0"/>
                <a:cs typeface="Calibri" pitchFamily="34" charset="0"/>
              </a:endParaRPr>
            </a:p>
          </p:txBody>
        </p:sp>
        <p:cxnSp>
          <p:nvCxnSpPr>
            <p:cNvPr id="97" name="Straight Connector 96"/>
            <p:cNvCxnSpPr>
              <a:stCxn id="98" idx="3"/>
              <a:endCxn id="100" idx="1"/>
            </p:cNvCxnSpPr>
            <p:nvPr/>
          </p:nvCxnSpPr>
          <p:spPr>
            <a:xfrm>
              <a:off x="7168298" y="6095866"/>
              <a:ext cx="630209" cy="0"/>
            </a:xfrm>
            <a:prstGeom prst="line">
              <a:avLst/>
            </a:prstGeom>
            <a:ln w="127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98" name="AutoShape 143"/>
            <p:cNvSpPr>
              <a:spLocks noChangeArrowheads="1"/>
            </p:cNvSpPr>
            <p:nvPr/>
          </p:nvSpPr>
          <p:spPr bwMode="auto">
            <a:xfrm>
              <a:off x="6768248" y="5958706"/>
              <a:ext cx="400050"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99" name="AutoShape 143"/>
            <p:cNvSpPr>
              <a:spLocks noChangeArrowheads="1"/>
            </p:cNvSpPr>
            <p:nvPr/>
          </p:nvSpPr>
          <p:spPr bwMode="auto">
            <a:xfrm>
              <a:off x="7371336" y="5958706"/>
              <a:ext cx="385417"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0" tIns="27432" rIns="0"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Review</a:t>
              </a:r>
              <a:endParaRPr lang="en-US" sz="900" dirty="0">
                <a:solidFill>
                  <a:srgbClr val="000000"/>
                </a:solidFill>
                <a:latin typeface="Calibri" pitchFamily="34" charset="0"/>
                <a:cs typeface="Calibri" pitchFamily="34" charset="0"/>
              </a:endParaRPr>
            </a:p>
          </p:txBody>
        </p:sp>
        <p:sp>
          <p:nvSpPr>
            <p:cNvPr id="100" name="AutoShape 143"/>
            <p:cNvSpPr>
              <a:spLocks noChangeArrowheads="1"/>
            </p:cNvSpPr>
            <p:nvPr/>
          </p:nvSpPr>
          <p:spPr bwMode="auto">
            <a:xfrm>
              <a:off x="7798507" y="5958706"/>
              <a:ext cx="334483"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Roll-out</a:t>
              </a:r>
              <a:endParaRPr lang="en-US" sz="900" dirty="0">
                <a:solidFill>
                  <a:srgbClr val="000000"/>
                </a:solidFill>
                <a:latin typeface="Calibri" pitchFamily="34" charset="0"/>
                <a:cs typeface="Calibri" pitchFamily="34" charset="0"/>
              </a:endParaRPr>
            </a:p>
          </p:txBody>
        </p:sp>
      </p:grpSp>
      <p:sp>
        <p:nvSpPr>
          <p:cNvPr id="49"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57" name="TextBox 56"/>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nvGrpSpPr>
          <p:cNvPr id="58" name="Group 38"/>
          <p:cNvGrpSpPr/>
          <p:nvPr/>
        </p:nvGrpSpPr>
        <p:grpSpPr>
          <a:xfrm>
            <a:off x="3043238" y="6414207"/>
            <a:ext cx="1425786" cy="266700"/>
            <a:chOff x="3043238" y="6465372"/>
            <a:chExt cx="1425786" cy="266700"/>
          </a:xfrm>
        </p:grpSpPr>
        <p:sp>
          <p:nvSpPr>
            <p:cNvPr id="63"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64" name="TextBox 63"/>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Marketing </a:t>
            </a:r>
            <a:r>
              <a:rPr lang="en-US" i="1" dirty="0" smtClean="0"/>
              <a:t>(Continued)</a:t>
            </a:r>
            <a:endParaRPr lang="en-US" dirty="0"/>
          </a:p>
        </p:txBody>
      </p:sp>
      <p:grpSp>
        <p:nvGrpSpPr>
          <p:cNvPr id="3" name="Group 41"/>
          <p:cNvGrpSpPr/>
          <p:nvPr/>
        </p:nvGrpSpPr>
        <p:grpSpPr>
          <a:xfrm>
            <a:off x="405098" y="6365188"/>
            <a:ext cx="1311307" cy="476250"/>
            <a:chOff x="405098" y="6365188"/>
            <a:chExt cx="1311307" cy="476250"/>
          </a:xfrm>
        </p:grpSpPr>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11</a:t>
            </a:fld>
            <a:endParaRPr lang="en-US" dirty="0">
              <a:solidFill>
                <a:srgbClr val="000000"/>
              </a:solidFill>
            </a:endParaRPr>
          </a:p>
        </p:txBody>
      </p:sp>
      <p:sp>
        <p:nvSpPr>
          <p:cNvPr id="49" name="Rectangle 127"/>
          <p:cNvSpPr>
            <a:spLocks noChangeArrowheads="1"/>
          </p:cNvSpPr>
          <p:nvPr/>
        </p:nvSpPr>
        <p:spPr bwMode="auto">
          <a:xfrm>
            <a:off x="288573" y="2618793"/>
            <a:ext cx="8556847" cy="3418450"/>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50" name="AutoShape 88"/>
          <p:cNvSpPr>
            <a:spLocks noChangeArrowheads="1"/>
          </p:cNvSpPr>
          <p:nvPr/>
        </p:nvSpPr>
        <p:spPr bwMode="auto">
          <a:xfrm>
            <a:off x="6096995" y="4382427"/>
            <a:ext cx="2349846"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Patient US Website Content (transform for US)</a:t>
            </a:r>
          </a:p>
        </p:txBody>
      </p:sp>
      <p:grpSp>
        <p:nvGrpSpPr>
          <p:cNvPr id="44" name="Group 43"/>
          <p:cNvGrpSpPr/>
          <p:nvPr/>
        </p:nvGrpSpPr>
        <p:grpSpPr>
          <a:xfrm>
            <a:off x="5371670" y="3094757"/>
            <a:ext cx="2517948" cy="274320"/>
            <a:chOff x="5371670" y="2686628"/>
            <a:chExt cx="2517948" cy="274320"/>
          </a:xfrm>
        </p:grpSpPr>
        <p:sp>
          <p:nvSpPr>
            <p:cNvPr id="53" name="AutoShape 119"/>
            <p:cNvSpPr>
              <a:spLocks noChangeArrowheads="1"/>
            </p:cNvSpPr>
            <p:nvPr/>
          </p:nvSpPr>
          <p:spPr bwMode="auto">
            <a:xfrm>
              <a:off x="5371670" y="2686628"/>
              <a:ext cx="1285232"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Patient Master Brochure</a:t>
              </a:r>
              <a:endParaRPr lang="en-US" sz="900" dirty="0">
                <a:solidFill>
                  <a:srgbClr val="000000"/>
                </a:solidFill>
                <a:latin typeface="Calibri" pitchFamily="34" charset="0"/>
              </a:endParaRPr>
            </a:p>
          </p:txBody>
        </p:sp>
        <p:sp>
          <p:nvSpPr>
            <p:cNvPr id="54" name="AutoShape 119"/>
            <p:cNvSpPr>
              <a:spLocks noChangeArrowheads="1"/>
            </p:cNvSpPr>
            <p:nvPr/>
          </p:nvSpPr>
          <p:spPr bwMode="auto">
            <a:xfrm>
              <a:off x="7377173" y="2686628"/>
              <a:ext cx="512445"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Update</a:t>
              </a:r>
              <a:endParaRPr lang="en-US" sz="900" dirty="0">
                <a:solidFill>
                  <a:srgbClr val="000000"/>
                </a:solidFill>
                <a:latin typeface="Calibri" pitchFamily="34" charset="0"/>
              </a:endParaRPr>
            </a:p>
          </p:txBody>
        </p:sp>
        <p:cxnSp>
          <p:nvCxnSpPr>
            <p:cNvPr id="55" name="Straight Connector 54"/>
            <p:cNvCxnSpPr>
              <a:stCxn id="53" idx="3"/>
              <a:endCxn id="54" idx="1"/>
            </p:cNvCxnSpPr>
            <p:nvPr/>
          </p:nvCxnSpPr>
          <p:spPr bwMode="auto">
            <a:xfrm>
              <a:off x="6656902" y="2823788"/>
              <a:ext cx="720271" cy="0"/>
            </a:xfrm>
            <a:prstGeom prst="line">
              <a:avLst/>
            </a:prstGeom>
            <a:noFill/>
            <a:ln w="9525">
              <a:solidFill>
                <a:schemeClr val="tx1"/>
              </a:solidFill>
              <a:miter lim="800000"/>
              <a:headEnd/>
              <a:tailEnd type="none"/>
            </a:ln>
          </p:spPr>
        </p:cxnSp>
        <p:sp>
          <p:nvSpPr>
            <p:cNvPr id="56" name="AutoShape 131"/>
            <p:cNvSpPr>
              <a:spLocks noChangeArrowheads="1"/>
            </p:cNvSpPr>
            <p:nvPr/>
          </p:nvSpPr>
          <p:spPr bwMode="auto">
            <a:xfrm>
              <a:off x="7286878" y="2717141"/>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grpSp>
      <p:sp>
        <p:nvSpPr>
          <p:cNvPr id="62" name="AutoShape 131"/>
          <p:cNvSpPr>
            <a:spLocks noChangeArrowheads="1"/>
          </p:cNvSpPr>
          <p:nvPr/>
        </p:nvSpPr>
        <p:spPr bwMode="auto">
          <a:xfrm>
            <a:off x="7805825" y="2729965"/>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66" name="Pentagon 65"/>
          <p:cNvSpPr/>
          <p:nvPr/>
        </p:nvSpPr>
        <p:spPr bwMode="auto">
          <a:xfrm>
            <a:off x="7837390" y="5236621"/>
            <a:ext cx="1030260" cy="274320"/>
          </a:xfrm>
          <a:prstGeom prst="homePlate">
            <a:avLst>
              <a:gd name="adj" fmla="val 65972"/>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Patient Website Database</a:t>
            </a:r>
          </a:p>
        </p:txBody>
      </p:sp>
      <p:sp>
        <p:nvSpPr>
          <p:cNvPr id="32" name="Text Box 150"/>
          <p:cNvSpPr txBox="1">
            <a:spLocks noChangeArrowheads="1"/>
          </p:cNvSpPr>
          <p:nvPr/>
        </p:nvSpPr>
        <p:spPr bwMode="auto">
          <a:xfrm>
            <a:off x="294669" y="2442397"/>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Promotional Materials and Programming (Continued)</a:t>
            </a:r>
          </a:p>
        </p:txBody>
      </p:sp>
      <p:grpSp>
        <p:nvGrpSpPr>
          <p:cNvPr id="46" name="Group 45"/>
          <p:cNvGrpSpPr/>
          <p:nvPr/>
        </p:nvGrpSpPr>
        <p:grpSpPr>
          <a:xfrm>
            <a:off x="4290841" y="3951983"/>
            <a:ext cx="3597574" cy="277946"/>
            <a:chOff x="4290841" y="3781727"/>
            <a:chExt cx="3597574" cy="277946"/>
          </a:xfrm>
        </p:grpSpPr>
        <p:sp>
          <p:nvSpPr>
            <p:cNvPr id="57" name="AutoShape 119"/>
            <p:cNvSpPr>
              <a:spLocks noChangeArrowheads="1"/>
            </p:cNvSpPr>
            <p:nvPr/>
          </p:nvSpPr>
          <p:spPr bwMode="auto">
            <a:xfrm>
              <a:off x="5881518" y="3783540"/>
              <a:ext cx="67818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59" name="AutoShape 119"/>
            <p:cNvSpPr>
              <a:spLocks noChangeArrowheads="1"/>
            </p:cNvSpPr>
            <p:nvPr/>
          </p:nvSpPr>
          <p:spPr bwMode="auto">
            <a:xfrm>
              <a:off x="7377874" y="3783540"/>
              <a:ext cx="510541"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0" tIns="0" rIns="0" bIns="0" anchor="ctr"/>
            <a:lstStyle/>
            <a:p>
              <a:pPr algn="ctr">
                <a:spcBef>
                  <a:spcPct val="50000"/>
                </a:spcBef>
                <a:defRPr/>
              </a:pPr>
              <a:r>
                <a:rPr lang="en-US" sz="900" dirty="0" smtClean="0">
                  <a:solidFill>
                    <a:srgbClr val="000000"/>
                  </a:solidFill>
                  <a:latin typeface="Calibri" pitchFamily="34" charset="0"/>
                </a:rPr>
                <a:t>Update</a:t>
              </a:r>
              <a:endParaRPr lang="en-US" sz="900" dirty="0">
                <a:solidFill>
                  <a:srgbClr val="000000"/>
                </a:solidFill>
                <a:latin typeface="Calibri" pitchFamily="34" charset="0"/>
              </a:endParaRPr>
            </a:p>
          </p:txBody>
        </p:sp>
        <p:cxnSp>
          <p:nvCxnSpPr>
            <p:cNvPr id="60" name="Straight Connector 59"/>
            <p:cNvCxnSpPr/>
            <p:nvPr/>
          </p:nvCxnSpPr>
          <p:spPr bwMode="auto">
            <a:xfrm>
              <a:off x="6559698" y="3920700"/>
              <a:ext cx="818176" cy="0"/>
            </a:xfrm>
            <a:prstGeom prst="line">
              <a:avLst/>
            </a:prstGeom>
            <a:noFill/>
            <a:ln w="9525">
              <a:solidFill>
                <a:schemeClr val="tx1"/>
              </a:solidFill>
              <a:miter lim="800000"/>
              <a:headEnd/>
              <a:tailEnd type="none"/>
            </a:ln>
          </p:spPr>
        </p:cxnSp>
        <p:sp>
          <p:nvSpPr>
            <p:cNvPr id="33" name="AutoShape 119"/>
            <p:cNvSpPr>
              <a:spLocks noChangeArrowheads="1"/>
            </p:cNvSpPr>
            <p:nvPr/>
          </p:nvSpPr>
          <p:spPr bwMode="auto">
            <a:xfrm>
              <a:off x="4290841" y="3781727"/>
              <a:ext cx="1577351" cy="277946"/>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Patient/ Caregiver Derivative Promo Materials </a:t>
              </a:r>
              <a:r>
                <a:rPr lang="en-US" sz="900" dirty="0">
                  <a:solidFill>
                    <a:srgbClr val="000000"/>
                  </a:solidFill>
                  <a:latin typeface="Calibri" pitchFamily="34" charset="0"/>
                </a:rPr>
                <a:t>Dev</a:t>
              </a:r>
            </a:p>
          </p:txBody>
        </p:sp>
      </p:grpSp>
      <p:grpSp>
        <p:nvGrpSpPr>
          <p:cNvPr id="47" name="Group 46"/>
          <p:cNvGrpSpPr/>
          <p:nvPr/>
        </p:nvGrpSpPr>
        <p:grpSpPr>
          <a:xfrm>
            <a:off x="5621855" y="4809245"/>
            <a:ext cx="2006782" cy="274878"/>
            <a:chOff x="5621855" y="4876739"/>
            <a:chExt cx="2006782" cy="274878"/>
          </a:xfrm>
        </p:grpSpPr>
        <p:sp>
          <p:nvSpPr>
            <p:cNvPr id="64" name="AutoShape 119"/>
            <p:cNvSpPr>
              <a:spLocks noChangeArrowheads="1"/>
            </p:cNvSpPr>
            <p:nvPr/>
          </p:nvSpPr>
          <p:spPr bwMode="auto">
            <a:xfrm>
              <a:off x="6971413" y="4877297"/>
              <a:ext cx="65722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spcBef>
                  <a:spcPct val="50000"/>
                </a:spcBef>
                <a:defRPr/>
              </a:pPr>
              <a:endParaRPr lang="en-US" sz="900" dirty="0">
                <a:solidFill>
                  <a:srgbClr val="000000"/>
                </a:solidFill>
                <a:latin typeface="Calibri" pitchFamily="34" charset="0"/>
              </a:endParaRPr>
            </a:p>
          </p:txBody>
        </p:sp>
        <p:sp>
          <p:nvSpPr>
            <p:cNvPr id="34" name="AutoShape 119"/>
            <p:cNvSpPr>
              <a:spLocks noChangeArrowheads="1"/>
            </p:cNvSpPr>
            <p:nvPr/>
          </p:nvSpPr>
          <p:spPr bwMode="auto">
            <a:xfrm>
              <a:off x="5621855" y="4876739"/>
              <a:ext cx="1330960"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Patient Website Content Market Research </a:t>
              </a:r>
              <a:endParaRPr lang="en-US" sz="900" dirty="0">
                <a:solidFill>
                  <a:srgbClr val="000000"/>
                </a:solidFill>
                <a:latin typeface="Calibri" pitchFamily="34" charset="0"/>
              </a:endParaRPr>
            </a:p>
          </p:txBody>
        </p:sp>
      </p:grpSp>
      <p:grpSp>
        <p:nvGrpSpPr>
          <p:cNvPr id="45" name="Group 44"/>
          <p:cNvGrpSpPr/>
          <p:nvPr/>
        </p:nvGrpSpPr>
        <p:grpSpPr>
          <a:xfrm>
            <a:off x="4552326" y="3521575"/>
            <a:ext cx="2204598" cy="277910"/>
            <a:chOff x="4552326" y="3258967"/>
            <a:chExt cx="2204598" cy="277910"/>
          </a:xfrm>
        </p:grpSpPr>
        <p:sp>
          <p:nvSpPr>
            <p:cNvPr id="67" name="AutoShape 119"/>
            <p:cNvSpPr>
              <a:spLocks noChangeArrowheads="1"/>
            </p:cNvSpPr>
            <p:nvPr/>
          </p:nvSpPr>
          <p:spPr bwMode="auto">
            <a:xfrm>
              <a:off x="6099700" y="3258967"/>
              <a:ext cx="65722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36" name="AutoShape 119"/>
            <p:cNvSpPr>
              <a:spLocks noChangeArrowheads="1"/>
            </p:cNvSpPr>
            <p:nvPr/>
          </p:nvSpPr>
          <p:spPr bwMode="auto">
            <a:xfrm>
              <a:off x="4552326" y="3262557"/>
              <a:ext cx="1519822"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Patient Master Brochure Market Research</a:t>
              </a:r>
              <a:endParaRPr lang="en-US" sz="900" dirty="0">
                <a:solidFill>
                  <a:srgbClr val="000000"/>
                </a:solidFill>
                <a:latin typeface="Calibri" pitchFamily="34" charset="0"/>
                <a:cs typeface="Calibri" pitchFamily="34" charset="0"/>
              </a:endParaRPr>
            </a:p>
          </p:txBody>
        </p:sp>
      </p:grpSp>
      <p:sp>
        <p:nvSpPr>
          <p:cNvPr id="31" name="AutoShape 143"/>
          <p:cNvSpPr>
            <a:spLocks noChangeArrowheads="1"/>
          </p:cNvSpPr>
          <p:nvPr/>
        </p:nvSpPr>
        <p:spPr bwMode="auto">
          <a:xfrm>
            <a:off x="8078031" y="2662330"/>
            <a:ext cx="593042" cy="321764"/>
          </a:xfrm>
          <a:prstGeom prst="homePlate">
            <a:avLst>
              <a:gd name="adj" fmla="val 0"/>
            </a:avLst>
          </a:prstGeom>
          <a:noFill/>
          <a:ln w="9525">
            <a:noFill/>
            <a:miter lim="800000"/>
            <a:headEnd/>
            <a:tailEnd/>
          </a:ln>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OPDP 2</a:t>
            </a:r>
            <a:r>
              <a:rPr lang="en-US" sz="900" baseline="30000" dirty="0" smtClean="0">
                <a:solidFill>
                  <a:srgbClr val="000000"/>
                </a:solidFill>
                <a:latin typeface="Calibri" pitchFamily="34" charset="0"/>
                <a:cs typeface="Calibri" pitchFamily="34" charset="0"/>
              </a:rPr>
              <a:t>nd</a:t>
            </a:r>
            <a:r>
              <a:rPr lang="en-US" sz="900" dirty="0" smtClean="0">
                <a:solidFill>
                  <a:srgbClr val="000000"/>
                </a:solidFill>
                <a:latin typeface="Calibri" pitchFamily="34" charset="0"/>
                <a:cs typeface="Calibri" pitchFamily="34" charset="0"/>
              </a:rPr>
              <a:t> Wave Submission</a:t>
            </a:r>
            <a:endParaRPr lang="en-US" sz="900" dirty="0">
              <a:solidFill>
                <a:srgbClr val="000000"/>
              </a:solidFill>
              <a:latin typeface="Calibri" pitchFamily="34" charset="0"/>
              <a:cs typeface="Calibri" pitchFamily="34" charset="0"/>
            </a:endParaRPr>
          </a:p>
        </p:txBody>
      </p:sp>
      <p:sp>
        <p:nvSpPr>
          <p:cNvPr id="35"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37" name="TextBox 36"/>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nvGrpSpPr>
          <p:cNvPr id="38" name="Group 38"/>
          <p:cNvGrpSpPr/>
          <p:nvPr/>
        </p:nvGrpSpPr>
        <p:grpSpPr>
          <a:xfrm>
            <a:off x="3043238" y="6414207"/>
            <a:ext cx="1425786" cy="266700"/>
            <a:chOff x="3043238" y="6465372"/>
            <a:chExt cx="1425786" cy="266700"/>
          </a:xfrm>
        </p:grpSpPr>
        <p:sp>
          <p:nvSpPr>
            <p:cNvPr id="39"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42" name="TextBox 41"/>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
        <p:nvSpPr>
          <p:cNvPr id="41" name="AutoShape 119"/>
          <p:cNvSpPr>
            <a:spLocks noChangeArrowheads="1"/>
          </p:cNvSpPr>
          <p:nvPr/>
        </p:nvSpPr>
        <p:spPr bwMode="auto">
          <a:xfrm>
            <a:off x="5725886" y="5663437"/>
            <a:ext cx="1638588"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Launch Meeting Preparation</a:t>
            </a:r>
            <a:endParaRPr lang="en-US" sz="900" dirty="0">
              <a:solidFill>
                <a:srgbClr val="000000"/>
              </a:solidFill>
              <a:latin typeface="Calibri" pitchFamily="34" charset="0"/>
            </a:endParaRPr>
          </a:p>
        </p:txBody>
      </p:sp>
      <p:grpSp>
        <p:nvGrpSpPr>
          <p:cNvPr id="48" name="Group 47"/>
          <p:cNvGrpSpPr/>
          <p:nvPr/>
        </p:nvGrpSpPr>
        <p:grpSpPr>
          <a:xfrm>
            <a:off x="6221325" y="2678710"/>
            <a:ext cx="934953" cy="263549"/>
            <a:chOff x="6213233" y="2500685"/>
            <a:chExt cx="934953" cy="263549"/>
          </a:xfrm>
        </p:grpSpPr>
        <p:sp>
          <p:nvSpPr>
            <p:cNvPr id="40" name="Pentagon 39"/>
            <p:cNvSpPr/>
            <p:nvPr/>
          </p:nvSpPr>
          <p:spPr bwMode="auto">
            <a:xfrm>
              <a:off x="6213233" y="2504589"/>
              <a:ext cx="492092" cy="259645"/>
            </a:xfrm>
            <a:prstGeom prst="homePlate">
              <a:avLst>
                <a:gd name="adj" fmla="val 0"/>
              </a:avLst>
            </a:prstGeom>
            <a:noFill/>
            <a:ln w="9525">
              <a:noFill/>
              <a:miter lim="800000"/>
              <a:headEnd/>
              <a:tailEnd/>
            </a:ln>
            <a:effectLst/>
          </p:spPr>
          <p:txBody>
            <a:bodyPr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OPDP Strategy</a:t>
              </a:r>
              <a:endParaRPr lang="en-US" sz="900" dirty="0">
                <a:solidFill>
                  <a:srgbClr val="000000"/>
                </a:solidFill>
                <a:latin typeface="Calibri" pitchFamily="34" charset="0"/>
                <a:cs typeface="Calibri" pitchFamily="34" charset="0"/>
              </a:endParaRPr>
            </a:p>
          </p:txBody>
        </p:sp>
        <p:sp>
          <p:nvSpPr>
            <p:cNvPr id="43" name="Pentagon 42"/>
            <p:cNvSpPr/>
            <p:nvPr/>
          </p:nvSpPr>
          <p:spPr bwMode="auto">
            <a:xfrm>
              <a:off x="6719561" y="2500685"/>
              <a:ext cx="428625" cy="259645"/>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pPr>
              <a:endParaRPr lang="en-US" sz="900" dirty="0">
                <a:solidFill>
                  <a:srgbClr val="000000"/>
                </a:solidFill>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utoShape 143"/>
          <p:cNvSpPr>
            <a:spLocks noChangeArrowheads="1"/>
          </p:cNvSpPr>
          <p:nvPr/>
        </p:nvSpPr>
        <p:spPr bwMode="auto">
          <a:xfrm>
            <a:off x="4155282" y="2805107"/>
            <a:ext cx="764983"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64" name="AutoShape 143"/>
          <p:cNvSpPr>
            <a:spLocks noChangeArrowheads="1"/>
          </p:cNvSpPr>
          <p:nvPr/>
        </p:nvSpPr>
        <p:spPr bwMode="auto">
          <a:xfrm>
            <a:off x="4920266" y="2805107"/>
            <a:ext cx="2185384"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t>Stimuvax—US Marketing </a:t>
            </a:r>
            <a:r>
              <a:rPr lang="en-US" i="1" dirty="0" smtClean="0"/>
              <a:t>(Continued)</a:t>
            </a:r>
            <a:endParaRPr lang="en-US" dirty="0"/>
          </a:p>
        </p:txBody>
      </p:sp>
      <p:grpSp>
        <p:nvGrpSpPr>
          <p:cNvPr id="3" name="Group 41"/>
          <p:cNvGrpSpPr/>
          <p:nvPr/>
        </p:nvGrpSpPr>
        <p:grpSpPr>
          <a:xfrm>
            <a:off x="405098" y="6365188"/>
            <a:ext cx="1311307" cy="476250"/>
            <a:chOff x="405098" y="6365188"/>
            <a:chExt cx="1311307" cy="476250"/>
          </a:xfrm>
        </p:grpSpPr>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12</a:t>
            </a:fld>
            <a:endParaRPr lang="en-US" dirty="0">
              <a:solidFill>
                <a:srgbClr val="000000"/>
              </a:solidFill>
            </a:endParaRPr>
          </a:p>
        </p:txBody>
      </p:sp>
      <p:sp>
        <p:nvSpPr>
          <p:cNvPr id="67" name="Rectangle 127"/>
          <p:cNvSpPr>
            <a:spLocks noChangeArrowheads="1"/>
          </p:cNvSpPr>
          <p:nvPr/>
        </p:nvSpPr>
        <p:spPr bwMode="auto">
          <a:xfrm>
            <a:off x="288573" y="2615736"/>
            <a:ext cx="8556847" cy="3625408"/>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69" name="AutoShape 143"/>
          <p:cNvSpPr>
            <a:spLocks noChangeArrowheads="1"/>
          </p:cNvSpPr>
          <p:nvPr/>
        </p:nvSpPr>
        <p:spPr bwMode="auto">
          <a:xfrm>
            <a:off x="6303507" y="4813405"/>
            <a:ext cx="1703127"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70" name="AutoShape 143"/>
          <p:cNvSpPr>
            <a:spLocks noChangeArrowheads="1"/>
          </p:cNvSpPr>
          <p:nvPr/>
        </p:nvSpPr>
        <p:spPr bwMode="auto">
          <a:xfrm>
            <a:off x="6303507" y="5170729"/>
            <a:ext cx="1716775"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72" name="AutoShape 143"/>
          <p:cNvSpPr>
            <a:spLocks noChangeArrowheads="1"/>
          </p:cNvSpPr>
          <p:nvPr/>
        </p:nvSpPr>
        <p:spPr bwMode="auto">
          <a:xfrm>
            <a:off x="6303508" y="5885376"/>
            <a:ext cx="2521405"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80" name="AutoShape 143"/>
          <p:cNvSpPr>
            <a:spLocks noChangeArrowheads="1"/>
          </p:cNvSpPr>
          <p:nvPr/>
        </p:nvSpPr>
        <p:spPr bwMode="auto">
          <a:xfrm>
            <a:off x="5179558" y="4799110"/>
            <a:ext cx="1073402"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Healthcare Portal Partnerships</a:t>
            </a:r>
            <a:endParaRPr lang="en-US" sz="900" dirty="0">
              <a:solidFill>
                <a:srgbClr val="000000"/>
              </a:solidFill>
              <a:latin typeface="Calibri" pitchFamily="34" charset="0"/>
              <a:cs typeface="Calibri" pitchFamily="34" charset="0"/>
            </a:endParaRPr>
          </a:p>
        </p:txBody>
      </p:sp>
      <p:sp>
        <p:nvSpPr>
          <p:cNvPr id="81" name="AutoShape 143"/>
          <p:cNvSpPr>
            <a:spLocks noChangeArrowheads="1"/>
          </p:cNvSpPr>
          <p:nvPr/>
        </p:nvSpPr>
        <p:spPr bwMode="auto">
          <a:xfrm>
            <a:off x="5019583" y="5161199"/>
            <a:ext cx="1233377"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Point-of-Care Software Partnerships</a:t>
            </a:r>
            <a:endParaRPr lang="en-US" sz="900" dirty="0">
              <a:solidFill>
                <a:srgbClr val="000000"/>
              </a:solidFill>
              <a:latin typeface="Calibri" pitchFamily="34" charset="0"/>
              <a:cs typeface="Calibri" pitchFamily="34" charset="0"/>
            </a:endParaRPr>
          </a:p>
        </p:txBody>
      </p:sp>
      <p:sp>
        <p:nvSpPr>
          <p:cNvPr id="82" name="AutoShape 143"/>
          <p:cNvSpPr>
            <a:spLocks noChangeArrowheads="1"/>
          </p:cNvSpPr>
          <p:nvPr/>
        </p:nvSpPr>
        <p:spPr bwMode="auto">
          <a:xfrm>
            <a:off x="5179558" y="5523288"/>
            <a:ext cx="1073402"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Search Engine Optimization</a:t>
            </a:r>
            <a:endParaRPr lang="en-US" sz="900" dirty="0">
              <a:solidFill>
                <a:srgbClr val="000000"/>
              </a:solidFill>
              <a:latin typeface="Calibri" pitchFamily="34" charset="0"/>
              <a:cs typeface="Calibri" pitchFamily="34" charset="0"/>
            </a:endParaRPr>
          </a:p>
        </p:txBody>
      </p:sp>
      <p:sp>
        <p:nvSpPr>
          <p:cNvPr id="83" name="AutoShape 143"/>
          <p:cNvSpPr>
            <a:spLocks noChangeArrowheads="1"/>
          </p:cNvSpPr>
          <p:nvPr/>
        </p:nvSpPr>
        <p:spPr bwMode="auto">
          <a:xfrm>
            <a:off x="5179558" y="5885376"/>
            <a:ext cx="1073402"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Social Media Partnerships</a:t>
            </a:r>
            <a:endParaRPr lang="en-US" sz="900" dirty="0">
              <a:solidFill>
                <a:srgbClr val="000000"/>
              </a:solidFill>
              <a:latin typeface="Calibri" pitchFamily="34" charset="0"/>
              <a:cs typeface="Calibri" pitchFamily="34" charset="0"/>
            </a:endParaRPr>
          </a:p>
        </p:txBody>
      </p:sp>
      <p:sp>
        <p:nvSpPr>
          <p:cNvPr id="43" name="Pentagon 42"/>
          <p:cNvSpPr/>
          <p:nvPr/>
        </p:nvSpPr>
        <p:spPr bwMode="auto">
          <a:xfrm>
            <a:off x="7370762" y="4446972"/>
            <a:ext cx="1309687" cy="283429"/>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Customer Database (HCP)</a:t>
            </a:r>
          </a:p>
        </p:txBody>
      </p:sp>
      <p:sp>
        <p:nvSpPr>
          <p:cNvPr id="44" name="AutoShape 119"/>
          <p:cNvSpPr>
            <a:spLocks noChangeArrowheads="1"/>
          </p:cNvSpPr>
          <p:nvPr/>
        </p:nvSpPr>
        <p:spPr bwMode="auto">
          <a:xfrm>
            <a:off x="8152360" y="3200400"/>
            <a:ext cx="563627" cy="301398"/>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Patient Website Launch</a:t>
            </a:r>
            <a:endParaRPr lang="en-US" sz="900" dirty="0">
              <a:solidFill>
                <a:srgbClr val="000000"/>
              </a:solidFill>
              <a:latin typeface="Calibri" pitchFamily="34" charset="0"/>
            </a:endParaRPr>
          </a:p>
        </p:txBody>
      </p:sp>
      <p:sp>
        <p:nvSpPr>
          <p:cNvPr id="45" name="AutoShape 119"/>
          <p:cNvSpPr>
            <a:spLocks noChangeArrowheads="1"/>
          </p:cNvSpPr>
          <p:nvPr/>
        </p:nvSpPr>
        <p:spPr bwMode="auto">
          <a:xfrm>
            <a:off x="6084516" y="4042083"/>
            <a:ext cx="1136339"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Now Available Website (w/ PI)</a:t>
            </a:r>
            <a:endParaRPr lang="en-US" sz="900" dirty="0">
              <a:solidFill>
                <a:srgbClr val="000000"/>
              </a:solidFill>
              <a:latin typeface="Calibri" pitchFamily="34" charset="0"/>
            </a:endParaRPr>
          </a:p>
        </p:txBody>
      </p:sp>
      <p:sp>
        <p:nvSpPr>
          <p:cNvPr id="46" name="AutoShape 119"/>
          <p:cNvSpPr>
            <a:spLocks noChangeArrowheads="1"/>
          </p:cNvSpPr>
          <p:nvPr/>
        </p:nvSpPr>
        <p:spPr bwMode="auto">
          <a:xfrm>
            <a:off x="8152360" y="4088076"/>
            <a:ext cx="737640" cy="280723"/>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Professional Website Launch</a:t>
            </a:r>
            <a:endParaRPr lang="en-US" sz="900" dirty="0">
              <a:solidFill>
                <a:srgbClr val="000000"/>
              </a:solidFill>
              <a:latin typeface="Calibri" pitchFamily="34" charset="0"/>
            </a:endParaRPr>
          </a:p>
        </p:txBody>
      </p:sp>
      <p:sp>
        <p:nvSpPr>
          <p:cNvPr id="47" name="AutoShape 131"/>
          <p:cNvSpPr>
            <a:spLocks noChangeArrowheads="1"/>
          </p:cNvSpPr>
          <p:nvPr/>
        </p:nvSpPr>
        <p:spPr bwMode="auto">
          <a:xfrm>
            <a:off x="8353540" y="356031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48" name="AutoShape 131"/>
          <p:cNvSpPr>
            <a:spLocks noChangeArrowheads="1"/>
          </p:cNvSpPr>
          <p:nvPr/>
        </p:nvSpPr>
        <p:spPr bwMode="auto">
          <a:xfrm>
            <a:off x="8353540" y="3792971"/>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49" name="AutoShape 131"/>
          <p:cNvSpPr>
            <a:spLocks noChangeArrowheads="1"/>
          </p:cNvSpPr>
          <p:nvPr/>
        </p:nvSpPr>
        <p:spPr bwMode="auto">
          <a:xfrm>
            <a:off x="7283363" y="4088755"/>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54" name="AutoShape 119"/>
          <p:cNvSpPr>
            <a:spLocks noChangeArrowheads="1"/>
          </p:cNvSpPr>
          <p:nvPr/>
        </p:nvSpPr>
        <p:spPr bwMode="auto">
          <a:xfrm>
            <a:off x="7365807" y="3590005"/>
            <a:ext cx="45459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55" name="AutoShape 131"/>
          <p:cNvSpPr>
            <a:spLocks noChangeArrowheads="1"/>
          </p:cNvSpPr>
          <p:nvPr/>
        </p:nvSpPr>
        <p:spPr bwMode="auto">
          <a:xfrm>
            <a:off x="7814251" y="344692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56" name="AutoShape 143"/>
          <p:cNvSpPr>
            <a:spLocks noChangeArrowheads="1"/>
          </p:cNvSpPr>
          <p:nvPr/>
        </p:nvSpPr>
        <p:spPr bwMode="auto">
          <a:xfrm>
            <a:off x="7384139" y="3081840"/>
            <a:ext cx="593042" cy="321764"/>
          </a:xfrm>
          <a:prstGeom prst="homePlate">
            <a:avLst>
              <a:gd name="adj" fmla="val 0"/>
            </a:avLst>
          </a:prstGeom>
          <a:noFill/>
          <a:ln w="9525">
            <a:noFill/>
            <a:miter lim="800000"/>
            <a:headEnd/>
            <a:tailEnd/>
          </a:ln>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OPDP 2</a:t>
            </a:r>
            <a:r>
              <a:rPr lang="en-US" sz="900" baseline="30000" dirty="0" smtClean="0">
                <a:solidFill>
                  <a:srgbClr val="000000"/>
                </a:solidFill>
                <a:latin typeface="Calibri" pitchFamily="34" charset="0"/>
                <a:cs typeface="Calibri" pitchFamily="34" charset="0"/>
              </a:rPr>
              <a:t>nd</a:t>
            </a:r>
            <a:r>
              <a:rPr lang="en-US" sz="900" dirty="0" smtClean="0">
                <a:solidFill>
                  <a:srgbClr val="000000"/>
                </a:solidFill>
                <a:latin typeface="Calibri" pitchFamily="34" charset="0"/>
                <a:cs typeface="Calibri" pitchFamily="34" charset="0"/>
              </a:rPr>
              <a:t> Wave Submission</a:t>
            </a:r>
            <a:endParaRPr lang="en-US" sz="900" dirty="0">
              <a:solidFill>
                <a:srgbClr val="000000"/>
              </a:solidFill>
              <a:latin typeface="Calibri" pitchFamily="34" charset="0"/>
              <a:cs typeface="Calibri" pitchFamily="34" charset="0"/>
            </a:endParaRPr>
          </a:p>
        </p:txBody>
      </p:sp>
      <p:sp>
        <p:nvSpPr>
          <p:cNvPr id="58" name="AutoShape 119"/>
          <p:cNvSpPr>
            <a:spLocks noChangeArrowheads="1"/>
          </p:cNvSpPr>
          <p:nvPr/>
        </p:nvSpPr>
        <p:spPr bwMode="auto">
          <a:xfrm>
            <a:off x="6374283" y="3580480"/>
            <a:ext cx="856648"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Branded US Website Update</a:t>
            </a:r>
            <a:endParaRPr lang="en-US" sz="900" dirty="0">
              <a:solidFill>
                <a:srgbClr val="000000"/>
              </a:solidFill>
              <a:latin typeface="Calibri" pitchFamily="34" charset="0"/>
            </a:endParaRPr>
          </a:p>
        </p:txBody>
      </p:sp>
      <p:sp>
        <p:nvSpPr>
          <p:cNvPr id="61" name="Text Box 150"/>
          <p:cNvSpPr txBox="1">
            <a:spLocks noChangeArrowheads="1"/>
          </p:cNvSpPr>
          <p:nvPr/>
        </p:nvSpPr>
        <p:spPr bwMode="auto">
          <a:xfrm>
            <a:off x="294669" y="2442397"/>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Promotional Materials and Programming (Continued)</a:t>
            </a:r>
          </a:p>
        </p:txBody>
      </p:sp>
      <p:sp>
        <p:nvSpPr>
          <p:cNvPr id="59" name="AutoShape 143"/>
          <p:cNvSpPr>
            <a:spLocks noChangeArrowheads="1"/>
          </p:cNvSpPr>
          <p:nvPr/>
        </p:nvSpPr>
        <p:spPr bwMode="auto">
          <a:xfrm>
            <a:off x="6303508" y="5528053"/>
            <a:ext cx="2521405"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62" name="TextBox 61"/>
          <p:cNvSpPr txBox="1"/>
          <p:nvPr>
            <p:custDataLst>
              <p:tags r:id="rId1"/>
            </p:custDataLst>
          </p:nvPr>
        </p:nvSpPr>
        <p:spPr>
          <a:xfrm>
            <a:off x="3194999" y="2719688"/>
            <a:ext cx="914400" cy="266700"/>
          </a:xfrm>
          <a:prstGeom prst="rect">
            <a:avLst/>
          </a:prstGeom>
          <a:noFill/>
        </p:spPr>
        <p:txBody>
          <a:bodyPr wrap="square" lIns="27432" tIns="27432" rIns="27432" bIns="27432" rtlCol="0" anchor="ctr" anchorCtr="0">
            <a:noAutofit/>
          </a:bodyPr>
          <a:lstStyle/>
          <a:p>
            <a:pPr algn="r"/>
            <a:r>
              <a:rPr lang="en-US" sz="900" dirty="0">
                <a:solidFill>
                  <a:srgbClr val="000000"/>
                </a:solidFill>
                <a:latin typeface="Calibri" pitchFamily="34" charset="0"/>
              </a:rPr>
              <a:t>Branded Website </a:t>
            </a:r>
            <a:br>
              <a:rPr lang="en-US" sz="900" dirty="0">
                <a:solidFill>
                  <a:srgbClr val="000000"/>
                </a:solidFill>
                <a:latin typeface="Calibri" pitchFamily="34" charset="0"/>
              </a:rPr>
            </a:br>
            <a:r>
              <a:rPr lang="en-US" sz="900" dirty="0">
                <a:solidFill>
                  <a:srgbClr val="000000"/>
                </a:solidFill>
                <a:latin typeface="Calibri" pitchFamily="34" charset="0"/>
              </a:rPr>
              <a:t>Strategy</a:t>
            </a:r>
          </a:p>
        </p:txBody>
      </p:sp>
      <p:cxnSp>
        <p:nvCxnSpPr>
          <p:cNvPr id="66" name="Elbow Connector 65"/>
          <p:cNvCxnSpPr>
            <a:stCxn id="64" idx="3"/>
            <a:endCxn id="54" idx="1"/>
          </p:cNvCxnSpPr>
          <p:nvPr/>
        </p:nvCxnSpPr>
        <p:spPr>
          <a:xfrm>
            <a:off x="7105650" y="2942267"/>
            <a:ext cx="260157" cy="7848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AutoShape 119"/>
          <p:cNvSpPr>
            <a:spLocks noChangeArrowheads="1"/>
          </p:cNvSpPr>
          <p:nvPr/>
        </p:nvSpPr>
        <p:spPr bwMode="auto">
          <a:xfrm>
            <a:off x="6067475" y="3229115"/>
            <a:ext cx="65722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spcBef>
                <a:spcPct val="50000"/>
              </a:spcBef>
              <a:defRPr/>
            </a:pPr>
            <a:endParaRPr lang="en-US" sz="900" dirty="0">
              <a:solidFill>
                <a:srgbClr val="000000"/>
              </a:solidFill>
              <a:latin typeface="Calibri" pitchFamily="34" charset="0"/>
            </a:endParaRPr>
          </a:p>
        </p:txBody>
      </p:sp>
      <p:sp>
        <p:nvSpPr>
          <p:cNvPr id="71" name="AutoShape 119"/>
          <p:cNvSpPr>
            <a:spLocks noChangeArrowheads="1"/>
          </p:cNvSpPr>
          <p:nvPr/>
        </p:nvSpPr>
        <p:spPr bwMode="auto">
          <a:xfrm>
            <a:off x="4803175" y="3210240"/>
            <a:ext cx="103367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US Website Testing</a:t>
            </a:r>
            <a:endParaRPr lang="en-US" sz="900" dirty="0">
              <a:solidFill>
                <a:srgbClr val="000000"/>
              </a:solidFill>
              <a:latin typeface="Calibri" pitchFamily="34" charset="0"/>
            </a:endParaRPr>
          </a:p>
        </p:txBody>
      </p:sp>
      <p:sp>
        <p:nvSpPr>
          <p:cNvPr id="65" name="AutoShape 143"/>
          <p:cNvSpPr>
            <a:spLocks noChangeArrowheads="1"/>
          </p:cNvSpPr>
          <p:nvPr/>
        </p:nvSpPr>
        <p:spPr bwMode="auto">
          <a:xfrm>
            <a:off x="4155282" y="2715815"/>
            <a:ext cx="764983"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5000"/>
              </a:lnSpc>
              <a:spcBef>
                <a:spcPts val="600"/>
              </a:spcBef>
              <a:spcAft>
                <a:spcPct val="0"/>
              </a:spcAft>
              <a:defRPr/>
            </a:pPr>
            <a:endParaRPr lang="en-US" sz="900" dirty="0">
              <a:solidFill>
                <a:schemeClr val="bg1"/>
              </a:solidFill>
              <a:latin typeface="Calibri" pitchFamily="34" charset="0"/>
              <a:cs typeface="Calibri" pitchFamily="34" charset="0"/>
            </a:endParaRPr>
          </a:p>
        </p:txBody>
      </p:sp>
      <p:sp>
        <p:nvSpPr>
          <p:cNvPr id="53" name="AutoShape 143"/>
          <p:cNvSpPr>
            <a:spLocks noChangeArrowheads="1"/>
          </p:cNvSpPr>
          <p:nvPr/>
        </p:nvSpPr>
        <p:spPr bwMode="auto">
          <a:xfrm>
            <a:off x="4920266" y="2715815"/>
            <a:ext cx="2185384"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5000"/>
              </a:lnSpc>
              <a:spcBef>
                <a:spcPts val="600"/>
              </a:spcBef>
              <a:spcAft>
                <a:spcPct val="0"/>
              </a:spcAft>
              <a:defRPr/>
            </a:pPr>
            <a:r>
              <a:rPr lang="en-US" sz="900" dirty="0" smtClean="0">
                <a:solidFill>
                  <a:schemeClr val="bg1"/>
                </a:solidFill>
                <a:latin typeface="Calibri" pitchFamily="34" charset="0"/>
                <a:cs typeface="Calibri" pitchFamily="34" charset="0"/>
              </a:rPr>
              <a:t>Branded Website Development</a:t>
            </a:r>
            <a:endParaRPr lang="en-US" sz="900" dirty="0">
              <a:solidFill>
                <a:schemeClr val="bg1"/>
              </a:solidFill>
              <a:latin typeface="Calibri" pitchFamily="34" charset="0"/>
              <a:cs typeface="Calibri" pitchFamily="34" charset="0"/>
            </a:endParaRPr>
          </a:p>
        </p:txBody>
      </p:sp>
      <p:sp>
        <p:nvSpPr>
          <p:cNvPr id="76"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77" name="TextBox 76"/>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nvGrpSpPr>
          <p:cNvPr id="4" name="Group 38"/>
          <p:cNvGrpSpPr/>
          <p:nvPr/>
        </p:nvGrpSpPr>
        <p:grpSpPr>
          <a:xfrm>
            <a:off x="3043238" y="6414207"/>
            <a:ext cx="1425786" cy="266700"/>
            <a:chOff x="3043238" y="6465372"/>
            <a:chExt cx="1425786" cy="266700"/>
          </a:xfrm>
        </p:grpSpPr>
        <p:sp>
          <p:nvSpPr>
            <p:cNvPr id="79"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84" name="TextBox 83"/>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
        <p:nvSpPr>
          <p:cNvPr id="85" name="AutoShape 119"/>
          <p:cNvSpPr>
            <a:spLocks noChangeArrowheads="1"/>
          </p:cNvSpPr>
          <p:nvPr/>
        </p:nvSpPr>
        <p:spPr bwMode="auto">
          <a:xfrm>
            <a:off x="4733885" y="6456117"/>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endParaRPr lang="en-US" sz="900" dirty="0">
              <a:solidFill>
                <a:schemeClr val="bg1"/>
              </a:solidFill>
              <a:latin typeface="Calibri" pitchFamily="34" charset="0"/>
              <a:cs typeface="Calibri" pitchFamily="34" charset="0"/>
            </a:endParaRPr>
          </a:p>
        </p:txBody>
      </p:sp>
      <p:sp>
        <p:nvSpPr>
          <p:cNvPr id="86" name="TextBox 85"/>
          <p:cNvSpPr txBox="1"/>
          <p:nvPr/>
        </p:nvSpPr>
        <p:spPr>
          <a:xfrm>
            <a:off x="4943435" y="6414207"/>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a:t>
            </a:r>
            <a:endParaRPr lang="en-US" sz="800" dirty="0">
              <a:solidFill>
                <a:srgbClr val="000000"/>
              </a:solidFill>
              <a:latin typeface="Calibri" pitchFamily="34" charset="0"/>
            </a:endParaRPr>
          </a:p>
        </p:txBody>
      </p:sp>
      <p:cxnSp>
        <p:nvCxnSpPr>
          <p:cNvPr id="52" name="Shape 51"/>
          <p:cNvCxnSpPr>
            <a:endCxn id="68" idx="1"/>
          </p:cNvCxnSpPr>
          <p:nvPr/>
        </p:nvCxnSpPr>
        <p:spPr>
          <a:xfrm rot="16200000" flipH="1">
            <a:off x="5817828" y="3116627"/>
            <a:ext cx="289697" cy="20959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hape 56"/>
          <p:cNvCxnSpPr>
            <a:stCxn id="68" idx="3"/>
          </p:cNvCxnSpPr>
          <p:nvPr/>
        </p:nvCxnSpPr>
        <p:spPr>
          <a:xfrm flipV="1">
            <a:off x="6724699" y="3076575"/>
            <a:ext cx="166639" cy="2897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119"/>
          <p:cNvSpPr>
            <a:spLocks noChangeArrowheads="1"/>
          </p:cNvSpPr>
          <p:nvPr/>
        </p:nvSpPr>
        <p:spPr bwMode="auto">
          <a:xfrm>
            <a:off x="4923086" y="3426677"/>
            <a:ext cx="1678158"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0000"/>
              </a:lnSpc>
              <a:spcBef>
                <a:spcPts val="600"/>
              </a:spcBef>
              <a:defRPr/>
            </a:pPr>
            <a:endParaRPr lang="en-US" sz="900" dirty="0">
              <a:solidFill>
                <a:srgbClr val="000000"/>
              </a:solidFill>
              <a:latin typeface="Calibri" pitchFamily="34" charset="0"/>
              <a:cs typeface="Calibri" pitchFamily="34" charset="0"/>
            </a:endParaRPr>
          </a:p>
        </p:txBody>
      </p:sp>
      <p:sp>
        <p:nvSpPr>
          <p:cNvPr id="45" name="Pentagon 44"/>
          <p:cNvSpPr/>
          <p:nvPr/>
        </p:nvSpPr>
        <p:spPr bwMode="auto">
          <a:xfrm>
            <a:off x="5736965" y="3900343"/>
            <a:ext cx="592583"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lnSpc>
                <a:spcPct val="95000"/>
              </a:lnSpc>
              <a:spcBef>
                <a:spcPct val="50000"/>
              </a:spcBef>
              <a:defRPr/>
            </a:pPr>
            <a:endParaRPr lang="en-US" sz="900" dirty="0">
              <a:solidFill>
                <a:srgbClr val="000000"/>
              </a:solidFill>
              <a:latin typeface="Calibri" pitchFamily="34" charset="0"/>
            </a:endParaRPr>
          </a:p>
        </p:txBody>
      </p:sp>
      <p:sp>
        <p:nvSpPr>
          <p:cNvPr id="2" name="Title 1"/>
          <p:cNvSpPr>
            <a:spLocks noGrp="1"/>
          </p:cNvSpPr>
          <p:nvPr>
            <p:ph type="title"/>
          </p:nvPr>
        </p:nvSpPr>
        <p:spPr/>
        <p:txBody>
          <a:bodyPr/>
          <a:lstStyle/>
          <a:p>
            <a:r>
              <a:rPr lang="en-US" dirty="0" smtClean="0"/>
              <a:t>Stimuvax—US Marketing </a:t>
            </a:r>
            <a:r>
              <a:rPr lang="en-US" i="1" dirty="0" smtClean="0"/>
              <a:t>(Continued)</a:t>
            </a:r>
            <a:endParaRPr lang="en-US" dirty="0"/>
          </a:p>
        </p:txBody>
      </p:sp>
      <p:grpSp>
        <p:nvGrpSpPr>
          <p:cNvPr id="3" name="Group 41"/>
          <p:cNvGrpSpPr/>
          <p:nvPr/>
        </p:nvGrpSpPr>
        <p:grpSpPr>
          <a:xfrm>
            <a:off x="405098" y="6365188"/>
            <a:ext cx="1311307" cy="476250"/>
            <a:chOff x="405098" y="6365188"/>
            <a:chExt cx="1311307" cy="476250"/>
          </a:xfrm>
        </p:grpSpPr>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13</a:t>
            </a:fld>
            <a:endParaRPr lang="en-US" dirty="0">
              <a:solidFill>
                <a:srgbClr val="000000"/>
              </a:solidFill>
            </a:endParaRPr>
          </a:p>
        </p:txBody>
      </p:sp>
      <p:sp>
        <p:nvSpPr>
          <p:cNvPr id="47" name="Rectangle 127"/>
          <p:cNvSpPr>
            <a:spLocks noChangeArrowheads="1"/>
          </p:cNvSpPr>
          <p:nvPr/>
        </p:nvSpPr>
        <p:spPr bwMode="auto">
          <a:xfrm>
            <a:off x="288573" y="2312126"/>
            <a:ext cx="8556847" cy="4017422"/>
          </a:xfrm>
          <a:prstGeom prst="rect">
            <a:avLst/>
          </a:prstGeom>
          <a:noFill/>
          <a:ln w="19050" cap="rnd" algn="ctr">
            <a:solidFill>
              <a:schemeClr val="tx1"/>
            </a:solidFill>
            <a:prstDash val="sysDot"/>
            <a:miter lim="800000"/>
            <a:headEnd/>
            <a:tailEnd/>
          </a:ln>
        </p:spPr>
        <p:txBody>
          <a:bodyPr wrap="none" anchor="ctr"/>
          <a:lstStyle/>
          <a:p>
            <a:endParaRPr lang="en-US" sz="900" dirty="0">
              <a:solidFill>
                <a:srgbClr val="060309"/>
              </a:solidFill>
              <a:latin typeface="Calibri" pitchFamily="34" charset="0"/>
            </a:endParaRPr>
          </a:p>
        </p:txBody>
      </p:sp>
      <p:sp>
        <p:nvSpPr>
          <p:cNvPr id="49" name="Rectangle 60"/>
          <p:cNvSpPr>
            <a:spLocks noChangeArrowheads="1"/>
          </p:cNvSpPr>
          <p:nvPr/>
        </p:nvSpPr>
        <p:spPr bwMode="auto">
          <a:xfrm>
            <a:off x="5705491" y="4632449"/>
            <a:ext cx="1017043" cy="302632"/>
          </a:xfrm>
          <a:prstGeom prst="rect">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Physician  PI Slide Deck Development</a:t>
            </a:r>
            <a:endParaRPr lang="en-US" sz="900" dirty="0">
              <a:solidFill>
                <a:srgbClr val="000000"/>
              </a:solidFill>
              <a:latin typeface="Calibri" pitchFamily="34" charset="0"/>
              <a:cs typeface="Calibri" pitchFamily="34" charset="0"/>
            </a:endParaRPr>
          </a:p>
        </p:txBody>
      </p:sp>
      <p:sp>
        <p:nvSpPr>
          <p:cNvPr id="71" name="Rectangle 60"/>
          <p:cNvSpPr>
            <a:spLocks noChangeArrowheads="1"/>
          </p:cNvSpPr>
          <p:nvPr/>
        </p:nvSpPr>
        <p:spPr bwMode="auto">
          <a:xfrm>
            <a:off x="5634039" y="4969661"/>
            <a:ext cx="1083732" cy="274320"/>
          </a:xfrm>
          <a:prstGeom prst="rect">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76" name="Rectangle 60"/>
          <p:cNvSpPr>
            <a:spLocks noChangeArrowheads="1"/>
          </p:cNvSpPr>
          <p:nvPr/>
        </p:nvSpPr>
        <p:spPr bwMode="auto">
          <a:xfrm>
            <a:off x="7772400" y="5920765"/>
            <a:ext cx="1060704" cy="274320"/>
          </a:xfrm>
          <a:prstGeom prst="homePlate">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		      </a:t>
            </a:r>
            <a:br>
              <a:rPr lang="en-US" sz="900" dirty="0" smtClean="0">
                <a:solidFill>
                  <a:srgbClr val="000000"/>
                </a:solidFill>
                <a:latin typeface="Calibri" pitchFamily="34" charset="0"/>
                <a:cs typeface="Calibri" pitchFamily="34" charset="0"/>
              </a:rPr>
            </a:b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78" name="TextBox 77"/>
          <p:cNvSpPr txBox="1"/>
          <p:nvPr/>
        </p:nvSpPr>
        <p:spPr>
          <a:xfrm>
            <a:off x="5772122" y="5864181"/>
            <a:ext cx="2047707" cy="3693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 Fully Branded Speaker Programs </a:t>
            </a:r>
            <a:r>
              <a:rPr lang="en-US" sz="900" dirty="0" smtClean="0">
                <a:latin typeface="Calibri" pitchFamily="34" charset="0"/>
                <a:cs typeface="Calibri" pitchFamily="34" charset="0"/>
              </a:rPr>
              <a:t>(Physician &amp; Nurse Experts)</a:t>
            </a: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84" name="Pentagon 83"/>
          <p:cNvSpPr/>
          <p:nvPr/>
        </p:nvSpPr>
        <p:spPr bwMode="auto">
          <a:xfrm>
            <a:off x="5736965" y="3804969"/>
            <a:ext cx="592583"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endParaRPr lang="en-US" sz="900" dirty="0">
              <a:solidFill>
                <a:schemeClr val="bg1"/>
              </a:solidFill>
              <a:latin typeface="Calibri" pitchFamily="34" charset="0"/>
              <a:cs typeface="Calibri" pitchFamily="34" charset="0"/>
            </a:endParaRPr>
          </a:p>
        </p:txBody>
      </p:sp>
      <p:sp>
        <p:nvSpPr>
          <p:cNvPr id="85" name="AutoShape 143"/>
          <p:cNvSpPr>
            <a:spLocks noChangeArrowheads="1"/>
          </p:cNvSpPr>
          <p:nvPr/>
        </p:nvSpPr>
        <p:spPr bwMode="auto">
          <a:xfrm>
            <a:off x="3800572" y="3818032"/>
            <a:ext cx="1895475"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Physician Speaker Slide Deck for Physicians Market Research </a:t>
            </a:r>
            <a:endParaRPr lang="en-US" sz="900" dirty="0">
              <a:solidFill>
                <a:srgbClr val="000000"/>
              </a:solidFill>
              <a:latin typeface="Calibri" pitchFamily="34" charset="0"/>
              <a:cs typeface="Calibri" pitchFamily="34" charset="0"/>
            </a:endParaRPr>
          </a:p>
        </p:txBody>
      </p:sp>
      <p:sp>
        <p:nvSpPr>
          <p:cNvPr id="88" name="Text Box 150"/>
          <p:cNvSpPr txBox="1">
            <a:spLocks noChangeArrowheads="1"/>
          </p:cNvSpPr>
          <p:nvPr/>
        </p:nvSpPr>
        <p:spPr bwMode="auto">
          <a:xfrm>
            <a:off x="285525" y="2138088"/>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Expert Initiatives</a:t>
            </a:r>
          </a:p>
        </p:txBody>
      </p:sp>
      <p:sp>
        <p:nvSpPr>
          <p:cNvPr id="89" name="Rectangle 60"/>
          <p:cNvSpPr>
            <a:spLocks noChangeArrowheads="1"/>
          </p:cNvSpPr>
          <p:nvPr/>
        </p:nvSpPr>
        <p:spPr bwMode="auto">
          <a:xfrm>
            <a:off x="4074681" y="4976612"/>
            <a:ext cx="1516296" cy="260418"/>
          </a:xfrm>
          <a:prstGeom prst="rect">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Speaker Bureau Nomination</a:t>
            </a:r>
            <a:r>
              <a:rPr lang="en-US" sz="900" dirty="0" smtClean="0">
                <a:latin typeface="Calibri" pitchFamily="34" charset="0"/>
                <a:cs typeface="Calibri" pitchFamily="34" charset="0"/>
              </a:rPr>
              <a:t> (Physician &amp; Nurse Experts)</a:t>
            </a: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91" name="Rectangle 60"/>
          <p:cNvSpPr>
            <a:spLocks noChangeArrowheads="1"/>
          </p:cNvSpPr>
          <p:nvPr/>
        </p:nvSpPr>
        <p:spPr bwMode="auto">
          <a:xfrm>
            <a:off x="7367477" y="5607898"/>
            <a:ext cx="1060704" cy="274320"/>
          </a:xfrm>
          <a:prstGeom prst="homePlate">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		      </a:t>
            </a:r>
            <a:br>
              <a:rPr lang="en-US" sz="900" dirty="0" smtClean="0">
                <a:solidFill>
                  <a:srgbClr val="000000"/>
                </a:solidFill>
                <a:latin typeface="Calibri" pitchFamily="34" charset="0"/>
                <a:cs typeface="Calibri" pitchFamily="34" charset="0"/>
              </a:rPr>
            </a:b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92" name="TextBox 91"/>
          <p:cNvSpPr txBox="1"/>
          <p:nvPr/>
        </p:nvSpPr>
        <p:spPr>
          <a:xfrm>
            <a:off x="4737750" y="5626990"/>
            <a:ext cx="2636874" cy="2308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PI Speaker Programs </a:t>
            </a:r>
            <a:r>
              <a:rPr lang="en-US" sz="900" dirty="0" smtClean="0">
                <a:latin typeface="Calibri" pitchFamily="34" charset="0"/>
                <a:cs typeface="Calibri" pitchFamily="34" charset="0"/>
              </a:rPr>
              <a:t>(Physician &amp; Nurse Experts)</a:t>
            </a:r>
            <a:endParaRPr lang="en-US" sz="900" dirty="0" smtClean="0">
              <a:solidFill>
                <a:srgbClr val="000000"/>
              </a:solidFill>
              <a:latin typeface="Calibri" pitchFamily="34" charset="0"/>
              <a:cs typeface="Calibri" pitchFamily="34" charset="0"/>
            </a:endParaRPr>
          </a:p>
        </p:txBody>
      </p:sp>
      <p:sp>
        <p:nvSpPr>
          <p:cNvPr id="37" name="Text Box 116"/>
          <p:cNvSpPr>
            <a:spLocks noChangeArrowheads="1"/>
          </p:cNvSpPr>
          <p:nvPr/>
        </p:nvSpPr>
        <p:spPr bwMode="auto">
          <a:xfrm>
            <a:off x="5634038" y="5298165"/>
            <a:ext cx="3095123" cy="274320"/>
          </a:xfrm>
          <a:prstGeom prst="rect">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fontAlgn="base">
              <a:lnSpc>
                <a:spcPct val="90000"/>
              </a:lnSpc>
              <a:spcBef>
                <a:spcPts val="600"/>
              </a:spcBef>
              <a:spcAft>
                <a:spcPct val="0"/>
              </a:spcAft>
              <a:defRPr/>
            </a:pPr>
            <a:endParaRPr lang="en-US" sz="900" dirty="0" smtClean="0">
              <a:solidFill>
                <a:srgbClr val="000000"/>
              </a:solidFill>
              <a:latin typeface="Calibri" pitchFamily="34" charset="0"/>
              <a:cs typeface="Calibri" pitchFamily="34" charset="0"/>
            </a:endParaRPr>
          </a:p>
        </p:txBody>
      </p:sp>
      <p:sp>
        <p:nvSpPr>
          <p:cNvPr id="38" name="TextBox 37"/>
          <p:cNvSpPr txBox="1"/>
          <p:nvPr/>
        </p:nvSpPr>
        <p:spPr>
          <a:xfrm>
            <a:off x="3904389" y="5250659"/>
            <a:ext cx="1701306" cy="3693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Speaker Training </a:t>
            </a:r>
          </a:p>
          <a:p>
            <a:pPr algn="r"/>
            <a:r>
              <a:rPr lang="en-US" sz="900" dirty="0" smtClean="0">
                <a:solidFill>
                  <a:srgbClr val="000000"/>
                </a:solidFill>
                <a:latin typeface="Calibri" pitchFamily="34" charset="0"/>
                <a:cs typeface="Calibri" pitchFamily="34" charset="0"/>
              </a:rPr>
              <a:t>(Physician &amp; Nurse Experts)</a:t>
            </a:r>
            <a:endParaRPr lang="en-US" sz="900" dirty="0">
              <a:solidFill>
                <a:srgbClr val="000000"/>
              </a:solidFill>
              <a:latin typeface="Calibri" pitchFamily="34" charset="0"/>
              <a:cs typeface="Calibri" pitchFamily="34" charset="0"/>
            </a:endParaRPr>
          </a:p>
        </p:txBody>
      </p:sp>
      <p:sp>
        <p:nvSpPr>
          <p:cNvPr id="40" name="AutoShape 131"/>
          <p:cNvSpPr>
            <a:spLocks noChangeArrowheads="1"/>
          </p:cNvSpPr>
          <p:nvPr/>
        </p:nvSpPr>
        <p:spPr bwMode="auto">
          <a:xfrm>
            <a:off x="8564116" y="5360338"/>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42" name="TextBox 41"/>
          <p:cNvSpPr txBox="1"/>
          <p:nvPr/>
        </p:nvSpPr>
        <p:spPr>
          <a:xfrm>
            <a:off x="8301439" y="5074718"/>
            <a:ext cx="582211" cy="230832"/>
          </a:xfrm>
          <a:prstGeom prst="rect">
            <a:avLst/>
          </a:prstGeom>
          <a:noFill/>
        </p:spPr>
        <p:txBody>
          <a:bodyPr wrap="none" rtlCol="0">
            <a:spAutoFit/>
          </a:bodyPr>
          <a:lstStyle/>
          <a:p>
            <a:r>
              <a:rPr lang="en-US" sz="900" dirty="0" smtClean="0">
                <a:latin typeface="Calibri" pitchFamily="34" charset="0"/>
                <a:cs typeface="Calibri" pitchFamily="34" charset="0"/>
              </a:rPr>
              <a:t>Branded</a:t>
            </a:r>
            <a:endParaRPr lang="en-US" sz="900" dirty="0">
              <a:latin typeface="Calibri" pitchFamily="34" charset="0"/>
              <a:cs typeface="Calibri" pitchFamily="34" charset="0"/>
            </a:endParaRPr>
          </a:p>
        </p:txBody>
      </p:sp>
      <p:sp>
        <p:nvSpPr>
          <p:cNvPr id="43"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44" name="TextBox 43"/>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nvGrpSpPr>
          <p:cNvPr id="4" name="Group 38"/>
          <p:cNvGrpSpPr/>
          <p:nvPr/>
        </p:nvGrpSpPr>
        <p:grpSpPr>
          <a:xfrm>
            <a:off x="4067617" y="6414207"/>
            <a:ext cx="1313586" cy="266700"/>
            <a:chOff x="3043238" y="6465372"/>
            <a:chExt cx="1313586" cy="266700"/>
          </a:xfrm>
        </p:grpSpPr>
        <p:sp>
          <p:nvSpPr>
            <p:cNvPr id="50"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51" name="TextBox 50"/>
            <p:cNvSpPr txBox="1"/>
            <p:nvPr/>
          </p:nvSpPr>
          <p:spPr>
            <a:xfrm>
              <a:off x="3252787" y="6465372"/>
              <a:ext cx="11040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
        <p:nvSpPr>
          <p:cNvPr id="54" name="AutoShape 143"/>
          <p:cNvSpPr>
            <a:spLocks noChangeArrowheads="1"/>
          </p:cNvSpPr>
          <p:nvPr/>
        </p:nvSpPr>
        <p:spPr bwMode="auto">
          <a:xfrm>
            <a:off x="8044539" y="4184127"/>
            <a:ext cx="593042" cy="372537"/>
          </a:xfrm>
          <a:prstGeom prst="homePlate">
            <a:avLst>
              <a:gd name="adj" fmla="val 0"/>
            </a:avLst>
          </a:prstGeom>
          <a:noFill/>
          <a:ln w="9525">
            <a:noFill/>
            <a:miter lim="800000"/>
            <a:headEnd/>
            <a:tailEnd/>
          </a:ln>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OPDP 2</a:t>
            </a:r>
            <a:r>
              <a:rPr lang="en-US" sz="900" baseline="30000" dirty="0" smtClean="0">
                <a:solidFill>
                  <a:srgbClr val="000000"/>
                </a:solidFill>
                <a:latin typeface="Calibri" pitchFamily="34" charset="0"/>
                <a:cs typeface="Calibri" pitchFamily="34" charset="0"/>
              </a:rPr>
              <a:t>nd</a:t>
            </a:r>
            <a:r>
              <a:rPr lang="en-US" sz="900" dirty="0" smtClean="0">
                <a:solidFill>
                  <a:srgbClr val="000000"/>
                </a:solidFill>
                <a:latin typeface="Calibri" pitchFamily="34" charset="0"/>
                <a:cs typeface="Calibri" pitchFamily="34" charset="0"/>
              </a:rPr>
              <a:t> Wave Submission</a:t>
            </a:r>
            <a:endParaRPr lang="en-US" sz="900" dirty="0">
              <a:solidFill>
                <a:srgbClr val="000000"/>
              </a:solidFill>
              <a:latin typeface="Calibri" pitchFamily="34" charset="0"/>
              <a:cs typeface="Calibri" pitchFamily="34" charset="0"/>
            </a:endParaRPr>
          </a:p>
        </p:txBody>
      </p:sp>
      <p:sp>
        <p:nvSpPr>
          <p:cNvPr id="52" name="AutoShape 119"/>
          <p:cNvSpPr>
            <a:spLocks noChangeArrowheads="1"/>
          </p:cNvSpPr>
          <p:nvPr/>
        </p:nvSpPr>
        <p:spPr bwMode="auto">
          <a:xfrm>
            <a:off x="5057775" y="3032040"/>
            <a:ext cx="447674" cy="246888"/>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defRPr/>
            </a:pPr>
            <a:endParaRPr lang="en-US" sz="800" dirty="0">
              <a:solidFill>
                <a:schemeClr val="bg1"/>
              </a:solidFill>
              <a:latin typeface="Calibri" pitchFamily="34" charset="0"/>
            </a:endParaRPr>
          </a:p>
        </p:txBody>
      </p:sp>
      <p:sp>
        <p:nvSpPr>
          <p:cNvPr id="53" name="AutoShape 119"/>
          <p:cNvSpPr>
            <a:spLocks noChangeArrowheads="1"/>
          </p:cNvSpPr>
          <p:nvPr/>
        </p:nvSpPr>
        <p:spPr bwMode="auto">
          <a:xfrm>
            <a:off x="7401671" y="3679754"/>
            <a:ext cx="1418480" cy="274320"/>
          </a:xfrm>
          <a:prstGeom prst="homePlate">
            <a:avLst>
              <a:gd name="adj" fmla="val 53743"/>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r>
              <a:rPr lang="en-US" sz="900" dirty="0">
                <a:solidFill>
                  <a:schemeClr val="bg1"/>
                </a:solidFill>
                <a:latin typeface="Calibri" pitchFamily="34" charset="0"/>
                <a:cs typeface="Calibri" pitchFamily="34" charset="0"/>
              </a:rPr>
              <a:t>Promotional Speakers Bureau</a:t>
            </a:r>
          </a:p>
        </p:txBody>
      </p:sp>
      <p:sp>
        <p:nvSpPr>
          <p:cNvPr id="55" name="AutoShape 119"/>
          <p:cNvSpPr>
            <a:spLocks noChangeArrowheads="1"/>
          </p:cNvSpPr>
          <p:nvPr/>
        </p:nvSpPr>
        <p:spPr bwMode="auto">
          <a:xfrm>
            <a:off x="5572124" y="3032040"/>
            <a:ext cx="2390775" cy="246888"/>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r>
              <a:rPr lang="en-US" sz="900" dirty="0" smtClean="0">
                <a:solidFill>
                  <a:schemeClr val="bg1"/>
                </a:solidFill>
                <a:latin typeface="Calibri" pitchFamily="34" charset="0"/>
                <a:cs typeface="Calibri" pitchFamily="34" charset="0"/>
              </a:rPr>
              <a:t>Disease State Speakers Bureau (Unbranded)</a:t>
            </a:r>
            <a:r>
              <a:rPr lang="en-US" sz="900" dirty="0">
                <a:solidFill>
                  <a:schemeClr val="bg1"/>
                </a:solidFill>
                <a:latin typeface="Calibri" pitchFamily="34" charset="0"/>
                <a:cs typeface="Calibri" pitchFamily="34" charset="0"/>
              </a:rPr>
              <a:t/>
            </a:r>
            <a:br>
              <a:rPr lang="en-US" sz="900" dirty="0">
                <a:solidFill>
                  <a:schemeClr val="bg1"/>
                </a:solidFill>
                <a:latin typeface="Calibri" pitchFamily="34" charset="0"/>
                <a:cs typeface="Calibri" pitchFamily="34" charset="0"/>
              </a:rPr>
            </a:br>
            <a:r>
              <a:rPr lang="en-US" sz="900" dirty="0">
                <a:solidFill>
                  <a:schemeClr val="bg1"/>
                </a:solidFill>
                <a:latin typeface="Calibri" pitchFamily="34" charset="0"/>
                <a:cs typeface="Calibri" pitchFamily="34" charset="0"/>
              </a:rPr>
              <a:t>Coordinate with Michael Cox (GCDU)</a:t>
            </a:r>
          </a:p>
        </p:txBody>
      </p:sp>
      <p:sp>
        <p:nvSpPr>
          <p:cNvPr id="56" name="AutoShape 119"/>
          <p:cNvSpPr>
            <a:spLocks noChangeArrowheads="1"/>
          </p:cNvSpPr>
          <p:nvPr/>
        </p:nvSpPr>
        <p:spPr bwMode="auto">
          <a:xfrm>
            <a:off x="4913561" y="3349612"/>
            <a:ext cx="1678158"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r>
              <a:rPr lang="en-US" sz="900" dirty="0">
                <a:solidFill>
                  <a:schemeClr val="bg1"/>
                </a:solidFill>
                <a:latin typeface="Calibri" pitchFamily="34" charset="0"/>
                <a:cs typeface="Calibri" pitchFamily="34" charset="0"/>
              </a:rPr>
              <a:t>Branded Slide Deck Development</a:t>
            </a:r>
          </a:p>
        </p:txBody>
      </p:sp>
      <p:sp>
        <p:nvSpPr>
          <p:cNvPr id="60" name="AutoShape 119"/>
          <p:cNvSpPr>
            <a:spLocks noChangeArrowheads="1"/>
          </p:cNvSpPr>
          <p:nvPr/>
        </p:nvSpPr>
        <p:spPr bwMode="auto">
          <a:xfrm>
            <a:off x="2619480" y="6456117"/>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endParaRPr lang="en-US" sz="900" dirty="0">
              <a:solidFill>
                <a:schemeClr val="bg1"/>
              </a:solidFill>
              <a:latin typeface="Calibri" pitchFamily="34" charset="0"/>
              <a:cs typeface="Calibri" pitchFamily="34" charset="0"/>
            </a:endParaRPr>
          </a:p>
        </p:txBody>
      </p:sp>
      <p:sp>
        <p:nvSpPr>
          <p:cNvPr id="61" name="TextBox 60"/>
          <p:cNvSpPr txBox="1"/>
          <p:nvPr/>
        </p:nvSpPr>
        <p:spPr>
          <a:xfrm>
            <a:off x="2829030" y="6414207"/>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a:t>
            </a:r>
            <a:endParaRPr lang="en-US" sz="800" dirty="0">
              <a:solidFill>
                <a:srgbClr val="000000"/>
              </a:solidFill>
              <a:latin typeface="Calibri" pitchFamily="34" charset="0"/>
            </a:endParaRPr>
          </a:p>
        </p:txBody>
      </p:sp>
      <p:sp>
        <p:nvSpPr>
          <p:cNvPr id="63" name="AutoShape 119"/>
          <p:cNvSpPr>
            <a:spLocks noChangeArrowheads="1"/>
          </p:cNvSpPr>
          <p:nvPr/>
        </p:nvSpPr>
        <p:spPr bwMode="auto">
          <a:xfrm>
            <a:off x="6611814" y="3349612"/>
            <a:ext cx="1789225"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r>
              <a:rPr lang="en-US" sz="900" dirty="0" smtClean="0">
                <a:solidFill>
                  <a:schemeClr val="bg1"/>
                </a:solidFill>
                <a:latin typeface="Calibri" pitchFamily="34" charset="0"/>
                <a:cs typeface="Calibri" pitchFamily="34" charset="0"/>
              </a:rPr>
              <a:t>Speaker Training (Branded)</a:t>
            </a:r>
            <a:endParaRPr lang="en-US" sz="900" dirty="0">
              <a:solidFill>
                <a:schemeClr val="bg1"/>
              </a:solidFill>
              <a:latin typeface="Calibri" pitchFamily="34" charset="0"/>
              <a:cs typeface="Calibri" pitchFamily="34" charset="0"/>
            </a:endParaRPr>
          </a:p>
        </p:txBody>
      </p:sp>
      <p:sp>
        <p:nvSpPr>
          <p:cNvPr id="57" name="Flowchart: Decision 56"/>
          <p:cNvSpPr/>
          <p:nvPr/>
        </p:nvSpPr>
        <p:spPr bwMode="auto">
          <a:xfrm>
            <a:off x="6515113" y="3388301"/>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64" name="TextBox 63"/>
          <p:cNvSpPr txBox="1"/>
          <p:nvPr/>
        </p:nvSpPr>
        <p:spPr>
          <a:xfrm>
            <a:off x="3652852" y="3055039"/>
            <a:ext cx="1360265" cy="266700"/>
          </a:xfrm>
          <a:prstGeom prst="rect">
            <a:avLst/>
          </a:prstGeom>
          <a:noFill/>
        </p:spPr>
        <p:txBody>
          <a:bodyPr wrap="square" lIns="27432" tIns="27432" rIns="27432" bIns="27432" rtlCol="0" anchor="ctr" anchorCtr="0">
            <a:noAutofit/>
          </a:bodyPr>
          <a:lstStyle/>
          <a:p>
            <a:pPr algn="r"/>
            <a:r>
              <a:rPr lang="en-US" sz="900" dirty="0">
                <a:solidFill>
                  <a:srgbClr val="000000"/>
                </a:solidFill>
                <a:latin typeface="Calibri" pitchFamily="34" charset="0"/>
              </a:rPr>
              <a:t>Speaker Training </a:t>
            </a:r>
            <a:br>
              <a:rPr lang="en-US" sz="900" dirty="0">
                <a:solidFill>
                  <a:srgbClr val="000000"/>
                </a:solidFill>
                <a:latin typeface="Calibri" pitchFamily="34" charset="0"/>
              </a:rPr>
            </a:br>
            <a:r>
              <a:rPr lang="en-US" sz="900" dirty="0">
                <a:solidFill>
                  <a:srgbClr val="000000"/>
                </a:solidFill>
                <a:latin typeface="Calibri" pitchFamily="34" charset="0"/>
              </a:rPr>
              <a:t>(Disease State Content)</a:t>
            </a:r>
          </a:p>
        </p:txBody>
      </p:sp>
      <p:sp>
        <p:nvSpPr>
          <p:cNvPr id="65" name="AutoShape 119"/>
          <p:cNvSpPr>
            <a:spLocks noChangeArrowheads="1"/>
          </p:cNvSpPr>
          <p:nvPr/>
        </p:nvSpPr>
        <p:spPr bwMode="auto">
          <a:xfrm>
            <a:off x="6653967" y="6455408"/>
            <a:ext cx="182880" cy="18288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solidFill>
                <a:schemeClr val="bg1"/>
              </a:solidFill>
              <a:latin typeface="Calibri" pitchFamily="34" charset="0"/>
            </a:endParaRPr>
          </a:p>
        </p:txBody>
      </p:sp>
      <p:sp>
        <p:nvSpPr>
          <p:cNvPr id="66" name="TextBox 65"/>
          <p:cNvSpPr txBox="1"/>
          <p:nvPr/>
        </p:nvSpPr>
        <p:spPr>
          <a:xfrm>
            <a:off x="6863516" y="6413498"/>
            <a:ext cx="1762594"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Clinical Development - Communications</a:t>
            </a:r>
            <a:endParaRPr lang="en-US" sz="800" dirty="0">
              <a:solidFill>
                <a:srgbClr val="000000"/>
              </a:solidFill>
              <a:latin typeface="Calibri" pitchFamily="34" charset="0"/>
              <a:cs typeface="Calibri" pitchFamily="34" charset="0"/>
            </a:endParaRPr>
          </a:p>
        </p:txBody>
      </p:sp>
      <p:sp>
        <p:nvSpPr>
          <p:cNvPr id="62" name="AutoShape 131"/>
          <p:cNvSpPr>
            <a:spLocks noChangeArrowheads="1"/>
          </p:cNvSpPr>
          <p:nvPr/>
        </p:nvSpPr>
        <p:spPr bwMode="auto">
          <a:xfrm>
            <a:off x="6823207" y="5353410"/>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68" name="TextBox 67"/>
          <p:cNvSpPr txBox="1"/>
          <p:nvPr/>
        </p:nvSpPr>
        <p:spPr>
          <a:xfrm>
            <a:off x="6960564" y="5260184"/>
            <a:ext cx="582211" cy="369332"/>
          </a:xfrm>
          <a:prstGeom prst="rect">
            <a:avLst/>
          </a:prstGeom>
          <a:noFill/>
        </p:spPr>
        <p:txBody>
          <a:bodyPr wrap="none" rtlCol="0">
            <a:spAutoFit/>
          </a:bodyPr>
          <a:lstStyle/>
          <a:p>
            <a:r>
              <a:rPr lang="en-US" sz="900" dirty="0" smtClean="0">
                <a:latin typeface="Calibri" pitchFamily="34" charset="0"/>
                <a:cs typeface="Calibri" pitchFamily="34" charset="0"/>
              </a:rPr>
              <a:t>PI/</a:t>
            </a:r>
          </a:p>
          <a:p>
            <a:r>
              <a:rPr lang="en-US" sz="900" dirty="0" smtClean="0">
                <a:latin typeface="Calibri" pitchFamily="34" charset="0"/>
                <a:cs typeface="Calibri" pitchFamily="34" charset="0"/>
              </a:rPr>
              <a:t>Branded</a:t>
            </a:r>
            <a:endParaRPr lang="en-US" sz="900" dirty="0">
              <a:latin typeface="Calibri" pitchFamily="34" charset="0"/>
              <a:cs typeface="Calibri" pitchFamily="34" charset="0"/>
            </a:endParaRPr>
          </a:p>
        </p:txBody>
      </p:sp>
      <p:sp>
        <p:nvSpPr>
          <p:cNvPr id="69" name="AutoShape 119"/>
          <p:cNvSpPr>
            <a:spLocks noChangeArrowheads="1"/>
          </p:cNvSpPr>
          <p:nvPr/>
        </p:nvSpPr>
        <p:spPr bwMode="auto">
          <a:xfrm>
            <a:off x="5444576" y="6457677"/>
            <a:ext cx="182880" cy="18288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72" name="TextBox 71"/>
          <p:cNvSpPr txBox="1"/>
          <p:nvPr/>
        </p:nvSpPr>
        <p:spPr>
          <a:xfrm>
            <a:off x="5654126" y="6415767"/>
            <a:ext cx="111890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Business Intelligence</a:t>
            </a:r>
            <a:endParaRPr lang="en-US" sz="800" dirty="0">
              <a:solidFill>
                <a:srgbClr val="000000"/>
              </a:solidFill>
              <a:latin typeface="Calibri" pitchFamily="34" charset="0"/>
              <a:cs typeface="Calibri" pitchFamily="34" charset="0"/>
            </a:endParaRPr>
          </a:p>
        </p:txBody>
      </p:sp>
      <p:sp>
        <p:nvSpPr>
          <p:cNvPr id="73" name="Rectangle 60"/>
          <p:cNvSpPr>
            <a:spLocks noChangeArrowheads="1"/>
          </p:cNvSpPr>
          <p:nvPr/>
        </p:nvSpPr>
        <p:spPr bwMode="auto">
          <a:xfrm>
            <a:off x="6661759" y="4212093"/>
            <a:ext cx="1246294" cy="302632"/>
          </a:xfrm>
          <a:prstGeom prst="rect">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US Review and Update</a:t>
            </a:r>
            <a:endParaRPr lang="en-US" sz="900" dirty="0">
              <a:solidFill>
                <a:srgbClr val="000000"/>
              </a:solidFill>
              <a:latin typeface="Calibri" pitchFamily="34" charset="0"/>
              <a:cs typeface="Calibri" pitchFamily="34" charset="0"/>
            </a:endParaRPr>
          </a:p>
        </p:txBody>
      </p:sp>
      <p:sp>
        <p:nvSpPr>
          <p:cNvPr id="86" name="AutoShape 131"/>
          <p:cNvSpPr>
            <a:spLocks noChangeArrowheads="1"/>
          </p:cNvSpPr>
          <p:nvPr/>
        </p:nvSpPr>
        <p:spPr bwMode="auto">
          <a:xfrm>
            <a:off x="7825691" y="4269611"/>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74" name="AutoShape 131"/>
          <p:cNvSpPr>
            <a:spLocks noChangeArrowheads="1"/>
          </p:cNvSpPr>
          <p:nvPr/>
        </p:nvSpPr>
        <p:spPr bwMode="auto">
          <a:xfrm>
            <a:off x="6573673" y="4269863"/>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cxnSp>
        <p:nvCxnSpPr>
          <p:cNvPr id="75" name="Straight Connector 74"/>
          <p:cNvCxnSpPr>
            <a:stCxn id="94" idx="3"/>
            <a:endCxn id="90" idx="1"/>
          </p:cNvCxnSpPr>
          <p:nvPr/>
        </p:nvCxnSpPr>
        <p:spPr bwMode="auto">
          <a:xfrm>
            <a:off x="1543051" y="2483506"/>
            <a:ext cx="6893814" cy="0"/>
          </a:xfrm>
          <a:prstGeom prst="line">
            <a:avLst/>
          </a:prstGeom>
          <a:noFill/>
          <a:ln w="9525">
            <a:solidFill>
              <a:schemeClr val="tx1"/>
            </a:solidFill>
            <a:miter lim="800000"/>
            <a:headEnd/>
            <a:tailEnd type="none"/>
          </a:ln>
        </p:spPr>
      </p:cxnSp>
      <p:sp>
        <p:nvSpPr>
          <p:cNvPr id="77" name="Pentagon 76"/>
          <p:cNvSpPr/>
          <p:nvPr/>
        </p:nvSpPr>
        <p:spPr bwMode="auto">
          <a:xfrm>
            <a:off x="2927859" y="2684283"/>
            <a:ext cx="1069848"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Healthcare Experts Resource Mapping</a:t>
            </a:r>
            <a:endParaRPr lang="en-US" sz="900" dirty="0">
              <a:solidFill>
                <a:srgbClr val="000000"/>
              </a:solidFill>
              <a:latin typeface="Calibri" pitchFamily="34" charset="0"/>
              <a:cs typeface="Calibri" pitchFamily="34" charset="0"/>
            </a:endParaRPr>
          </a:p>
        </p:txBody>
      </p:sp>
      <p:sp>
        <p:nvSpPr>
          <p:cNvPr id="87" name="Pentagon 86"/>
          <p:cNvSpPr/>
          <p:nvPr/>
        </p:nvSpPr>
        <p:spPr bwMode="auto">
          <a:xfrm>
            <a:off x="3286338" y="2346346"/>
            <a:ext cx="6404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90" name="Pentagon 89"/>
          <p:cNvSpPr/>
          <p:nvPr/>
        </p:nvSpPr>
        <p:spPr bwMode="auto">
          <a:xfrm>
            <a:off x="8436865" y="2346346"/>
            <a:ext cx="383286" cy="274320"/>
          </a:xfrm>
          <a:prstGeom prst="homePlate">
            <a:avLst>
              <a:gd name="adj" fmla="val 79861"/>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93" name="Pentagon 92"/>
          <p:cNvSpPr/>
          <p:nvPr/>
        </p:nvSpPr>
        <p:spPr bwMode="auto">
          <a:xfrm>
            <a:off x="5887684" y="2346346"/>
            <a:ext cx="6404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94" name="Pentagon 93"/>
          <p:cNvSpPr/>
          <p:nvPr/>
        </p:nvSpPr>
        <p:spPr bwMode="auto">
          <a:xfrm>
            <a:off x="1102615" y="2346346"/>
            <a:ext cx="440436"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95" name="Pentagon 94"/>
          <p:cNvSpPr/>
          <p:nvPr/>
        </p:nvSpPr>
        <p:spPr bwMode="auto">
          <a:xfrm>
            <a:off x="323850" y="2384446"/>
            <a:ext cx="752476"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Experts Annual Needs Assessment</a:t>
            </a:r>
            <a:endParaRPr lang="en-US" sz="900" dirty="0">
              <a:solidFill>
                <a:srgbClr val="000000"/>
              </a:solidFill>
              <a:latin typeface="Calibri" pitchFamily="34" charset="0"/>
              <a:cs typeface="Calibri" pitchFamily="34" charset="0"/>
            </a:endParaRPr>
          </a:p>
        </p:txBody>
      </p:sp>
      <p:sp>
        <p:nvSpPr>
          <p:cNvPr id="96" name="Pentagon 95"/>
          <p:cNvSpPr/>
          <p:nvPr/>
        </p:nvSpPr>
        <p:spPr bwMode="auto">
          <a:xfrm>
            <a:off x="4225646" y="2684283"/>
            <a:ext cx="81391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r>
              <a:rPr lang="en-US" sz="900" dirty="0" smtClean="0">
                <a:solidFill>
                  <a:srgbClr val="000000"/>
                </a:solidFill>
                <a:latin typeface="Calibri" pitchFamily="34" charset="0"/>
                <a:cs typeface="Calibri" pitchFamily="34" charset="0"/>
              </a:rPr>
              <a:t>Customer Segmentation</a:t>
            </a:r>
            <a:endParaRPr lang="en-US" sz="900" dirty="0">
              <a:solidFill>
                <a:srgbClr val="000000"/>
              </a:solidFill>
              <a:latin typeface="Calibri" pitchFamily="34" charset="0"/>
              <a:cs typeface="Calibri" pitchFamily="34" charset="0"/>
            </a:endParaRPr>
          </a:p>
        </p:txBody>
      </p:sp>
      <p:sp>
        <p:nvSpPr>
          <p:cNvPr id="58" name="Pentagon 57"/>
          <p:cNvSpPr/>
          <p:nvPr/>
        </p:nvSpPr>
        <p:spPr bwMode="auto">
          <a:xfrm>
            <a:off x="5736965" y="4250717"/>
            <a:ext cx="592583"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lnSpc>
                <a:spcPct val="95000"/>
              </a:lnSpc>
              <a:spcBef>
                <a:spcPct val="50000"/>
              </a:spcBef>
              <a:defRPr/>
            </a:pPr>
            <a:endParaRPr lang="en-US" sz="900" dirty="0">
              <a:solidFill>
                <a:srgbClr val="000000"/>
              </a:solidFill>
              <a:latin typeface="Calibri" pitchFamily="34" charset="0"/>
            </a:endParaRPr>
          </a:p>
        </p:txBody>
      </p:sp>
      <p:sp>
        <p:nvSpPr>
          <p:cNvPr id="67" name="AutoShape 143"/>
          <p:cNvSpPr>
            <a:spLocks noChangeArrowheads="1"/>
          </p:cNvSpPr>
          <p:nvPr/>
        </p:nvSpPr>
        <p:spPr bwMode="auto">
          <a:xfrm>
            <a:off x="3800572" y="4264560"/>
            <a:ext cx="1895475"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Nurse Speaker Slide Deck for Nurses Market Research </a:t>
            </a:r>
            <a:endParaRPr lang="en-US" sz="900" dirty="0">
              <a:solidFill>
                <a:srgbClr val="000000"/>
              </a:solidFill>
              <a:latin typeface="Calibri" pitchFamily="34" charset="0"/>
              <a:cs typeface="Calibri" pitchFamily="34" charset="0"/>
            </a:endParaRPr>
          </a:p>
        </p:txBody>
      </p:sp>
      <p:sp>
        <p:nvSpPr>
          <p:cNvPr id="70" name="Rectangle 60"/>
          <p:cNvSpPr>
            <a:spLocks noChangeArrowheads="1"/>
          </p:cNvSpPr>
          <p:nvPr/>
        </p:nvSpPr>
        <p:spPr bwMode="auto">
          <a:xfrm>
            <a:off x="4179456" y="4648000"/>
            <a:ext cx="1516296" cy="260418"/>
          </a:xfrm>
          <a:prstGeom prst="rect">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Physician &amp; Nurse PI Slide Decks Development</a:t>
            </a:r>
            <a:endParaRPr lang="en-US" sz="9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a:stCxn id="81" idx="1"/>
          </p:cNvCxnSpPr>
          <p:nvPr/>
        </p:nvCxnSpPr>
        <p:spPr bwMode="auto">
          <a:xfrm>
            <a:off x="4897625" y="3984691"/>
            <a:ext cx="3941575" cy="0"/>
          </a:xfrm>
          <a:prstGeom prst="line">
            <a:avLst/>
          </a:prstGeom>
          <a:noFill/>
          <a:ln w="9525">
            <a:solidFill>
              <a:schemeClr val="tx1"/>
            </a:solidFill>
            <a:miter lim="800000"/>
            <a:headEnd/>
            <a:tailEnd type="triangle"/>
          </a:ln>
        </p:spPr>
      </p:cxnSp>
      <p:cxnSp>
        <p:nvCxnSpPr>
          <p:cNvPr id="106" name="Straight Connector 105"/>
          <p:cNvCxnSpPr>
            <a:stCxn id="91" idx="1"/>
            <a:endCxn id="114" idx="3"/>
          </p:cNvCxnSpPr>
          <p:nvPr/>
        </p:nvCxnSpPr>
        <p:spPr bwMode="auto">
          <a:xfrm>
            <a:off x="5495944" y="4391724"/>
            <a:ext cx="3365795" cy="0"/>
          </a:xfrm>
          <a:prstGeom prst="line">
            <a:avLst/>
          </a:prstGeom>
          <a:noFill/>
          <a:ln w="9525">
            <a:solidFill>
              <a:schemeClr val="tx1"/>
            </a:solidFill>
            <a:miter lim="800000"/>
            <a:headEnd/>
            <a:tailEnd type="triangle"/>
          </a:ln>
        </p:spPr>
      </p:cxnSp>
      <p:sp>
        <p:nvSpPr>
          <p:cNvPr id="75" name="Pentagon 74"/>
          <p:cNvSpPr/>
          <p:nvPr/>
        </p:nvSpPr>
        <p:spPr bwMode="auto">
          <a:xfrm>
            <a:off x="1435737" y="3054354"/>
            <a:ext cx="1324316" cy="222291"/>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0000"/>
              </a:lnSpc>
              <a:spcBef>
                <a:spcPts val="0"/>
              </a:spcBef>
              <a:defRPr/>
            </a:pPr>
            <a:endParaRPr lang="en-US" sz="900" dirty="0" smtClean="0">
              <a:solidFill>
                <a:srgbClr val="000000"/>
              </a:solidFill>
              <a:latin typeface="Calibri" pitchFamily="34" charset="0"/>
              <a:cs typeface="Calibri" pitchFamily="34" charset="0"/>
            </a:endParaRPr>
          </a:p>
        </p:txBody>
      </p:sp>
      <p:cxnSp>
        <p:nvCxnSpPr>
          <p:cNvPr id="92" name="Straight Connector 91"/>
          <p:cNvCxnSpPr/>
          <p:nvPr/>
        </p:nvCxnSpPr>
        <p:spPr bwMode="auto">
          <a:xfrm flipV="1">
            <a:off x="4473155" y="5812982"/>
            <a:ext cx="4337470" cy="5129"/>
          </a:xfrm>
          <a:prstGeom prst="line">
            <a:avLst/>
          </a:prstGeom>
          <a:noFill/>
          <a:ln w="9525">
            <a:solidFill>
              <a:schemeClr val="tx1"/>
            </a:solidFill>
            <a:miter lim="800000"/>
            <a:headEnd/>
            <a:tailEnd type="triangle"/>
          </a:ln>
        </p:spPr>
      </p:cxnSp>
      <p:cxnSp>
        <p:nvCxnSpPr>
          <p:cNvPr id="43" name="Straight Connector 42"/>
          <p:cNvCxnSpPr>
            <a:stCxn id="119" idx="1"/>
          </p:cNvCxnSpPr>
          <p:nvPr/>
        </p:nvCxnSpPr>
        <p:spPr bwMode="auto">
          <a:xfrm>
            <a:off x="3173047" y="4774530"/>
            <a:ext cx="5642341" cy="7020"/>
          </a:xfrm>
          <a:prstGeom prst="line">
            <a:avLst/>
          </a:prstGeom>
          <a:noFill/>
          <a:ln w="9525">
            <a:solidFill>
              <a:schemeClr val="tx1"/>
            </a:solidFill>
            <a:miter lim="800000"/>
            <a:headEnd/>
            <a:tailEnd type="triangle"/>
          </a:ln>
        </p:spPr>
      </p:cxnSp>
      <p:sp>
        <p:nvSpPr>
          <p:cNvPr id="82" name="Pentagon 81"/>
          <p:cNvSpPr/>
          <p:nvPr/>
        </p:nvSpPr>
        <p:spPr bwMode="auto">
          <a:xfrm>
            <a:off x="1435737" y="2925770"/>
            <a:ext cx="1324316"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ASCO Main Booth Preparation</a:t>
            </a:r>
          </a:p>
        </p:txBody>
      </p:sp>
      <p:sp>
        <p:nvSpPr>
          <p:cNvPr id="123" name="Pentagon 122"/>
          <p:cNvSpPr/>
          <p:nvPr/>
        </p:nvSpPr>
        <p:spPr bwMode="auto">
          <a:xfrm>
            <a:off x="4473155" y="5690614"/>
            <a:ext cx="1300108"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ALCC Preparation</a:t>
            </a:r>
            <a:endParaRPr lang="en-US" sz="900" dirty="0">
              <a:solidFill>
                <a:srgbClr val="000000"/>
              </a:solidFill>
              <a:latin typeface="Calibri" pitchFamily="34" charset="0"/>
              <a:cs typeface="Calibri" pitchFamily="34" charset="0"/>
            </a:endParaRPr>
          </a:p>
        </p:txBody>
      </p:sp>
      <p:sp>
        <p:nvSpPr>
          <p:cNvPr id="121" name="Pentagon 120"/>
          <p:cNvSpPr/>
          <p:nvPr/>
        </p:nvSpPr>
        <p:spPr bwMode="auto">
          <a:xfrm>
            <a:off x="3608430" y="5332845"/>
            <a:ext cx="1300108"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ONS Preparation</a:t>
            </a:r>
            <a:endParaRPr lang="en-US" sz="900" dirty="0">
              <a:solidFill>
                <a:srgbClr val="000000"/>
              </a:solidFill>
              <a:latin typeface="Calibri" pitchFamily="34" charset="0"/>
              <a:cs typeface="Calibri" pitchFamily="34" charset="0"/>
            </a:endParaRPr>
          </a:p>
        </p:txBody>
      </p:sp>
      <p:sp>
        <p:nvSpPr>
          <p:cNvPr id="119" name="Pentagon 118"/>
          <p:cNvSpPr/>
          <p:nvPr/>
        </p:nvSpPr>
        <p:spPr bwMode="auto">
          <a:xfrm>
            <a:off x="3173047" y="4637370"/>
            <a:ext cx="1300108"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IASLC Preparation</a:t>
            </a:r>
            <a:endParaRPr lang="en-US" sz="900" dirty="0">
              <a:solidFill>
                <a:srgbClr val="0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t>Stimuvax—US Marketing </a:t>
            </a:r>
            <a:r>
              <a:rPr lang="en-US" i="1" dirty="0" smtClean="0"/>
              <a:t>(Continued)</a:t>
            </a:r>
            <a:endParaRPr lang="en-US" dirty="0"/>
          </a:p>
        </p:txBody>
      </p:sp>
      <p:grpSp>
        <p:nvGrpSpPr>
          <p:cNvPr id="3" name="Group 41"/>
          <p:cNvGrpSpPr/>
          <p:nvPr/>
        </p:nvGrpSpPr>
        <p:grpSpPr>
          <a:xfrm>
            <a:off x="405098" y="6365188"/>
            <a:ext cx="1311307" cy="476250"/>
            <a:chOff x="405098" y="6365188"/>
            <a:chExt cx="1311307" cy="476250"/>
          </a:xfrm>
        </p:grpSpPr>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7" name="AutoShape 119"/>
          <p:cNvSpPr>
            <a:spLocks noChangeArrowheads="1"/>
          </p:cNvSpPr>
          <p:nvPr/>
        </p:nvSpPr>
        <p:spPr bwMode="auto">
          <a:xfrm>
            <a:off x="1743075" y="6474115"/>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28" name="TextBox 27"/>
          <p:cNvSpPr txBox="1"/>
          <p:nvPr/>
        </p:nvSpPr>
        <p:spPr>
          <a:xfrm>
            <a:off x="1952625" y="6432205"/>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14</a:t>
            </a:fld>
            <a:endParaRPr lang="en-US" dirty="0">
              <a:solidFill>
                <a:srgbClr val="000000"/>
              </a:solidFill>
            </a:endParaRPr>
          </a:p>
        </p:txBody>
      </p:sp>
      <p:sp>
        <p:nvSpPr>
          <p:cNvPr id="40" name="Rectangle 127"/>
          <p:cNvSpPr>
            <a:spLocks noChangeArrowheads="1"/>
          </p:cNvSpPr>
          <p:nvPr/>
        </p:nvSpPr>
        <p:spPr bwMode="auto">
          <a:xfrm>
            <a:off x="285525" y="2514153"/>
            <a:ext cx="8553675" cy="3796159"/>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44" name="Diamond 43"/>
          <p:cNvSpPr/>
          <p:nvPr/>
        </p:nvSpPr>
        <p:spPr>
          <a:xfrm>
            <a:off x="4384158" y="4682586"/>
            <a:ext cx="182880" cy="182880"/>
          </a:xfrm>
          <a:prstGeom prst="diamond">
            <a:avLst/>
          </a:prstGeom>
          <a:solidFill>
            <a:srgbClr val="00164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45" name="Diamond 44"/>
          <p:cNvSpPr/>
          <p:nvPr/>
        </p:nvSpPr>
        <p:spPr>
          <a:xfrm>
            <a:off x="6950149" y="4682586"/>
            <a:ext cx="182880" cy="182880"/>
          </a:xfrm>
          <a:prstGeom prst="diamond">
            <a:avLst/>
          </a:prstGeom>
          <a:solidFill>
            <a:srgbClr val="00164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46" name="TextBox 45"/>
          <p:cNvSpPr txBox="1"/>
          <p:nvPr/>
        </p:nvSpPr>
        <p:spPr>
          <a:xfrm>
            <a:off x="4386494" y="4578820"/>
            <a:ext cx="1492102" cy="2308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IASLC Targeted Therapies</a:t>
            </a:r>
          </a:p>
        </p:txBody>
      </p:sp>
      <p:cxnSp>
        <p:nvCxnSpPr>
          <p:cNvPr id="57" name="Straight Connector 56"/>
          <p:cNvCxnSpPr/>
          <p:nvPr/>
        </p:nvCxnSpPr>
        <p:spPr bwMode="auto">
          <a:xfrm>
            <a:off x="2823095" y="3032792"/>
            <a:ext cx="5997055" cy="8249"/>
          </a:xfrm>
          <a:prstGeom prst="line">
            <a:avLst/>
          </a:prstGeom>
          <a:noFill/>
          <a:ln w="9525">
            <a:solidFill>
              <a:schemeClr val="tx1"/>
            </a:solidFill>
            <a:miter lim="800000"/>
            <a:headEnd/>
            <a:tailEnd type="triangle"/>
          </a:ln>
        </p:spPr>
      </p:cxnSp>
      <p:sp>
        <p:nvSpPr>
          <p:cNvPr id="58" name="Diamond 57"/>
          <p:cNvSpPr/>
          <p:nvPr/>
        </p:nvSpPr>
        <p:spPr>
          <a:xfrm>
            <a:off x="2664030" y="2945476"/>
            <a:ext cx="182880" cy="182880"/>
          </a:xfrm>
          <a:prstGeom prst="diamon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60" name="Diamond 59"/>
          <p:cNvSpPr/>
          <p:nvPr/>
        </p:nvSpPr>
        <p:spPr>
          <a:xfrm>
            <a:off x="7804094" y="2945476"/>
            <a:ext cx="182880" cy="182880"/>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61" name="TextBox 60"/>
          <p:cNvSpPr txBox="1"/>
          <p:nvPr/>
        </p:nvSpPr>
        <p:spPr>
          <a:xfrm>
            <a:off x="2769565" y="2860235"/>
            <a:ext cx="487972" cy="230832"/>
          </a:xfrm>
          <a:prstGeom prst="rect">
            <a:avLst/>
          </a:prstGeom>
          <a:noFill/>
        </p:spPr>
        <p:txBody>
          <a:bodyPr wrap="square" rtlCol="0">
            <a:spAutoFit/>
          </a:bodyPr>
          <a:lstStyle/>
          <a:p>
            <a:r>
              <a:rPr lang="en-US" sz="900" dirty="0" smtClean="0">
                <a:solidFill>
                  <a:srgbClr val="000000"/>
                </a:solidFill>
                <a:latin typeface="Calibri" pitchFamily="34" charset="0"/>
                <a:cs typeface="Calibri" pitchFamily="34" charset="0"/>
              </a:rPr>
              <a:t>ASCO</a:t>
            </a:r>
          </a:p>
        </p:txBody>
      </p:sp>
      <p:sp>
        <p:nvSpPr>
          <p:cNvPr id="72" name="Diamond 71"/>
          <p:cNvSpPr/>
          <p:nvPr/>
        </p:nvSpPr>
        <p:spPr>
          <a:xfrm>
            <a:off x="5964278" y="6474115"/>
            <a:ext cx="182880" cy="182880"/>
          </a:xfrm>
          <a:prstGeom prst="diamond">
            <a:avLst/>
          </a:prstGeom>
          <a:solidFill>
            <a:srgbClr val="00164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73" name="Diamond 72"/>
          <p:cNvSpPr/>
          <p:nvPr/>
        </p:nvSpPr>
        <p:spPr>
          <a:xfrm>
            <a:off x="6886511" y="6474115"/>
            <a:ext cx="182880" cy="182880"/>
          </a:xfrm>
          <a:prstGeom prst="diamond">
            <a:avLst/>
          </a:prstGeom>
          <a:solidFill>
            <a:schemeClr val="bg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74" name="Diamond 73"/>
          <p:cNvSpPr/>
          <p:nvPr/>
        </p:nvSpPr>
        <p:spPr>
          <a:xfrm>
            <a:off x="7684905" y="6474115"/>
            <a:ext cx="182880" cy="182880"/>
          </a:xfrm>
          <a:prstGeom prst="diamon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76" name="TextBox 75"/>
          <p:cNvSpPr txBox="1"/>
          <p:nvPr/>
        </p:nvSpPr>
        <p:spPr>
          <a:xfrm>
            <a:off x="6156125" y="6432205"/>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Stimuvax Only</a:t>
            </a:r>
            <a:endParaRPr lang="en-US" sz="800" dirty="0">
              <a:solidFill>
                <a:srgbClr val="000000"/>
              </a:solidFill>
              <a:latin typeface="Calibri" pitchFamily="34" charset="0"/>
            </a:endParaRPr>
          </a:p>
        </p:txBody>
      </p:sp>
      <p:sp>
        <p:nvSpPr>
          <p:cNvPr id="77" name="TextBox 76"/>
          <p:cNvSpPr txBox="1"/>
          <p:nvPr/>
        </p:nvSpPr>
        <p:spPr>
          <a:xfrm>
            <a:off x="7083882" y="6432205"/>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Franchise</a:t>
            </a:r>
            <a:endParaRPr lang="en-US" sz="800" dirty="0">
              <a:solidFill>
                <a:srgbClr val="000000"/>
              </a:solidFill>
              <a:latin typeface="Calibri" pitchFamily="34" charset="0"/>
            </a:endParaRPr>
          </a:p>
        </p:txBody>
      </p:sp>
      <p:sp>
        <p:nvSpPr>
          <p:cNvPr id="78" name="TextBox 77"/>
          <p:cNvSpPr txBox="1"/>
          <p:nvPr/>
        </p:nvSpPr>
        <p:spPr>
          <a:xfrm>
            <a:off x="7897329" y="6432205"/>
            <a:ext cx="1018164"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Franchise with Global</a:t>
            </a:r>
            <a:endParaRPr lang="en-US" sz="800" dirty="0">
              <a:solidFill>
                <a:srgbClr val="000000"/>
              </a:solidFill>
              <a:latin typeface="Calibri" pitchFamily="34" charset="0"/>
            </a:endParaRPr>
          </a:p>
        </p:txBody>
      </p:sp>
      <p:sp>
        <p:nvSpPr>
          <p:cNvPr id="86" name="TextBox 85"/>
          <p:cNvSpPr txBox="1"/>
          <p:nvPr/>
        </p:nvSpPr>
        <p:spPr>
          <a:xfrm>
            <a:off x="5095875" y="4890632"/>
            <a:ext cx="2102818" cy="3693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Hematology/Oncology Pharmacy Association (HOPA) Annual Conference</a:t>
            </a:r>
          </a:p>
        </p:txBody>
      </p:sp>
      <p:cxnSp>
        <p:nvCxnSpPr>
          <p:cNvPr id="87" name="Straight Connector 86"/>
          <p:cNvCxnSpPr/>
          <p:nvPr/>
        </p:nvCxnSpPr>
        <p:spPr bwMode="auto">
          <a:xfrm>
            <a:off x="5002311" y="5464855"/>
            <a:ext cx="3808314" cy="0"/>
          </a:xfrm>
          <a:prstGeom prst="line">
            <a:avLst/>
          </a:prstGeom>
          <a:noFill/>
          <a:ln w="9525">
            <a:solidFill>
              <a:schemeClr val="tx1"/>
            </a:solidFill>
            <a:miter lim="800000"/>
            <a:headEnd/>
            <a:tailEnd type="triangle"/>
          </a:ln>
        </p:spPr>
      </p:cxnSp>
      <p:sp>
        <p:nvSpPr>
          <p:cNvPr id="88" name="Diamond 87"/>
          <p:cNvSpPr/>
          <p:nvPr/>
        </p:nvSpPr>
        <p:spPr>
          <a:xfrm>
            <a:off x="4819431" y="5363889"/>
            <a:ext cx="182880" cy="182880"/>
          </a:xfrm>
          <a:prstGeom prst="diamond">
            <a:avLst/>
          </a:prstGeom>
          <a:solidFill>
            <a:schemeClr val="bg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89" name="Diamond 88"/>
          <p:cNvSpPr/>
          <p:nvPr/>
        </p:nvSpPr>
        <p:spPr>
          <a:xfrm>
            <a:off x="7385422" y="5373415"/>
            <a:ext cx="182880" cy="182880"/>
          </a:xfrm>
          <a:prstGeom prst="diamond">
            <a:avLst/>
          </a:prstGeom>
          <a:solidFill>
            <a:schemeClr val="bg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90" name="TextBox 89"/>
          <p:cNvSpPr txBox="1"/>
          <p:nvPr/>
        </p:nvSpPr>
        <p:spPr>
          <a:xfrm>
            <a:off x="4862507" y="5287195"/>
            <a:ext cx="2588593" cy="2308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Oncology Nursing Society Annual Congress (ONS)</a:t>
            </a:r>
          </a:p>
        </p:txBody>
      </p:sp>
      <p:sp>
        <p:nvSpPr>
          <p:cNvPr id="93" name="Diamond 92"/>
          <p:cNvSpPr/>
          <p:nvPr/>
        </p:nvSpPr>
        <p:spPr>
          <a:xfrm>
            <a:off x="5689083" y="5726305"/>
            <a:ext cx="182880" cy="182880"/>
          </a:xfrm>
          <a:prstGeom prst="diamond">
            <a:avLst/>
          </a:prstGeom>
          <a:solidFill>
            <a:srgbClr val="00164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94" name="Diamond 93"/>
          <p:cNvSpPr/>
          <p:nvPr/>
        </p:nvSpPr>
        <p:spPr>
          <a:xfrm>
            <a:off x="8655166" y="5726305"/>
            <a:ext cx="182880" cy="182880"/>
          </a:xfrm>
          <a:prstGeom prst="diamond">
            <a:avLst/>
          </a:prstGeom>
          <a:solidFill>
            <a:srgbClr val="00164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95" name="TextBox 94"/>
          <p:cNvSpPr txBox="1"/>
          <p:nvPr/>
        </p:nvSpPr>
        <p:spPr>
          <a:xfrm>
            <a:off x="5891349" y="5641880"/>
            <a:ext cx="1719816" cy="230832"/>
          </a:xfrm>
          <a:prstGeom prst="rect">
            <a:avLst/>
          </a:prstGeom>
          <a:noFill/>
        </p:spPr>
        <p:txBody>
          <a:bodyPr wrap="square" rtlCol="0">
            <a:spAutoFit/>
          </a:bodyPr>
          <a:lstStyle/>
          <a:p>
            <a:r>
              <a:rPr lang="en-US" sz="900" dirty="0" smtClean="0">
                <a:solidFill>
                  <a:srgbClr val="000000"/>
                </a:solidFill>
                <a:latin typeface="Calibri" pitchFamily="34" charset="0"/>
                <a:cs typeface="Calibri" pitchFamily="34" charset="0"/>
              </a:rPr>
              <a:t>Annual Lung Cancer Congress </a:t>
            </a:r>
          </a:p>
        </p:txBody>
      </p:sp>
      <p:cxnSp>
        <p:nvCxnSpPr>
          <p:cNvPr id="115" name="Straight Connector 114"/>
          <p:cNvCxnSpPr/>
          <p:nvPr/>
        </p:nvCxnSpPr>
        <p:spPr bwMode="auto">
          <a:xfrm>
            <a:off x="7239843" y="5114613"/>
            <a:ext cx="1570782" cy="0"/>
          </a:xfrm>
          <a:prstGeom prst="line">
            <a:avLst/>
          </a:prstGeom>
          <a:noFill/>
          <a:ln w="9525">
            <a:solidFill>
              <a:schemeClr val="tx1"/>
            </a:solidFill>
            <a:miter lim="800000"/>
            <a:headEnd/>
            <a:tailEnd type="triangle"/>
          </a:ln>
        </p:spPr>
      </p:cxnSp>
      <p:sp>
        <p:nvSpPr>
          <p:cNvPr id="117" name="Diamond 116"/>
          <p:cNvSpPr/>
          <p:nvPr/>
        </p:nvSpPr>
        <p:spPr>
          <a:xfrm>
            <a:off x="6083374" y="6014217"/>
            <a:ext cx="182880" cy="182880"/>
          </a:xfrm>
          <a:prstGeom prst="diamond">
            <a:avLst/>
          </a:prstGeom>
          <a:solidFill>
            <a:srgbClr val="00164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118" name="TextBox 117"/>
          <p:cNvSpPr txBox="1"/>
          <p:nvPr/>
        </p:nvSpPr>
        <p:spPr>
          <a:xfrm>
            <a:off x="6210304" y="5905945"/>
            <a:ext cx="1500099" cy="369332"/>
          </a:xfrm>
          <a:prstGeom prst="rect">
            <a:avLst/>
          </a:prstGeom>
          <a:noFill/>
        </p:spPr>
        <p:txBody>
          <a:bodyPr wrap="square" rtlCol="0">
            <a:spAutoFit/>
          </a:bodyPr>
          <a:lstStyle/>
          <a:p>
            <a:r>
              <a:rPr lang="en-US" sz="900" dirty="0" smtClean="0">
                <a:solidFill>
                  <a:srgbClr val="000000"/>
                </a:solidFill>
                <a:latin typeface="Calibri" pitchFamily="34" charset="0"/>
                <a:cs typeface="Calibri" pitchFamily="34" charset="0"/>
              </a:rPr>
              <a:t>Society for Immunotherapy of Cancer Annual Meeting</a:t>
            </a:r>
          </a:p>
        </p:txBody>
      </p:sp>
      <p:sp>
        <p:nvSpPr>
          <p:cNvPr id="100" name="Pentagon 99"/>
          <p:cNvSpPr/>
          <p:nvPr/>
        </p:nvSpPr>
        <p:spPr bwMode="auto">
          <a:xfrm rot="10800000">
            <a:off x="3045342" y="2542999"/>
            <a:ext cx="536058"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endParaRPr lang="en-US" sz="900" dirty="0">
              <a:solidFill>
                <a:srgbClr val="000000"/>
              </a:solidFill>
              <a:latin typeface="Calibri" pitchFamily="34" charset="0"/>
              <a:cs typeface="Calibri" pitchFamily="34" charset="0"/>
            </a:endParaRPr>
          </a:p>
        </p:txBody>
      </p:sp>
      <p:sp>
        <p:nvSpPr>
          <p:cNvPr id="108" name="Pentagon 107"/>
          <p:cNvSpPr/>
          <p:nvPr/>
        </p:nvSpPr>
        <p:spPr bwMode="auto">
          <a:xfrm>
            <a:off x="7346876" y="2543274"/>
            <a:ext cx="70262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Update</a:t>
            </a:r>
            <a:endParaRPr lang="en-US" sz="900" dirty="0">
              <a:solidFill>
                <a:srgbClr val="000000"/>
              </a:solidFill>
              <a:latin typeface="Calibri" pitchFamily="34" charset="0"/>
              <a:cs typeface="Calibri" pitchFamily="34" charset="0"/>
            </a:endParaRPr>
          </a:p>
        </p:txBody>
      </p:sp>
      <p:cxnSp>
        <p:nvCxnSpPr>
          <p:cNvPr id="110" name="Straight Connector 109"/>
          <p:cNvCxnSpPr>
            <a:stCxn id="100" idx="1"/>
            <a:endCxn id="108" idx="1"/>
          </p:cNvCxnSpPr>
          <p:nvPr/>
        </p:nvCxnSpPr>
        <p:spPr bwMode="auto">
          <a:xfrm>
            <a:off x="3581400" y="2680159"/>
            <a:ext cx="3765476" cy="275"/>
          </a:xfrm>
          <a:prstGeom prst="line">
            <a:avLst/>
          </a:prstGeom>
          <a:noFill/>
          <a:ln w="9525">
            <a:solidFill>
              <a:schemeClr val="tx1"/>
            </a:solidFill>
            <a:miter lim="800000"/>
            <a:headEnd/>
            <a:tailEnd type="none"/>
          </a:ln>
        </p:spPr>
      </p:cxnSp>
      <p:sp>
        <p:nvSpPr>
          <p:cNvPr id="113" name="TextBox 112"/>
          <p:cNvSpPr txBox="1"/>
          <p:nvPr/>
        </p:nvSpPr>
        <p:spPr>
          <a:xfrm>
            <a:off x="1548600" y="2576009"/>
            <a:ext cx="1492102" cy="216982"/>
          </a:xfrm>
          <a:prstGeom prst="rect">
            <a:avLst/>
          </a:prstGeom>
          <a:noFill/>
        </p:spPr>
        <p:txBody>
          <a:bodyPr wrap="square" rtlCol="0">
            <a:spAutoFit/>
          </a:bodyPr>
          <a:lstStyle/>
          <a:p>
            <a:pPr algn="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Congress Strategy Plan</a:t>
            </a:r>
            <a:endParaRPr lang="en-US" sz="900" dirty="0">
              <a:solidFill>
                <a:srgbClr val="000000"/>
              </a:solidFill>
              <a:latin typeface="Calibri" pitchFamily="34" charset="0"/>
              <a:cs typeface="Calibri" pitchFamily="34" charset="0"/>
            </a:endParaRPr>
          </a:p>
        </p:txBody>
      </p:sp>
      <p:sp>
        <p:nvSpPr>
          <p:cNvPr id="84" name="Diamond 83"/>
          <p:cNvSpPr/>
          <p:nvPr/>
        </p:nvSpPr>
        <p:spPr>
          <a:xfrm>
            <a:off x="7169224" y="5027819"/>
            <a:ext cx="182880" cy="182880"/>
          </a:xfrm>
          <a:prstGeom prst="diamond">
            <a:avLst/>
          </a:prstGeom>
          <a:solidFill>
            <a:srgbClr val="00164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71" name="Text Box 150"/>
          <p:cNvSpPr txBox="1">
            <a:spLocks noChangeArrowheads="1"/>
          </p:cNvSpPr>
          <p:nvPr/>
        </p:nvSpPr>
        <p:spPr bwMode="auto">
          <a:xfrm>
            <a:off x="285525" y="2308982"/>
            <a:ext cx="3167062" cy="209533"/>
          </a:xfrm>
          <a:prstGeom prst="rect">
            <a:avLst/>
          </a:prstGeom>
          <a:noFill/>
          <a:ln w="9525" algn="ctr">
            <a:noFill/>
            <a:miter lim="800000"/>
            <a:headEnd/>
            <a:tailEnd/>
          </a:ln>
        </p:spPr>
        <p:txBody>
          <a:bodyPr lIns="0" tIns="27432" rIns="0" bIns="27432" anchor="ctr"/>
          <a:lstStyle/>
          <a:p>
            <a:r>
              <a:rPr lang="en-US" sz="1000" b="1" dirty="0" smtClean="0">
                <a:latin typeface="Calibri" pitchFamily="34" charset="0"/>
                <a:cs typeface="Calibri" pitchFamily="34" charset="0"/>
              </a:rPr>
              <a:t>Congresses/ Symposia</a:t>
            </a:r>
            <a:endParaRPr lang="en-US" sz="1000" b="1" dirty="0">
              <a:latin typeface="Calibri" pitchFamily="34" charset="0"/>
              <a:cs typeface="Calibri" pitchFamily="34" charset="0"/>
            </a:endParaRPr>
          </a:p>
        </p:txBody>
      </p:sp>
      <p:sp>
        <p:nvSpPr>
          <p:cNvPr id="80" name="TextBox 79"/>
          <p:cNvSpPr txBox="1"/>
          <p:nvPr/>
        </p:nvSpPr>
        <p:spPr>
          <a:xfrm>
            <a:off x="6103231" y="3799039"/>
            <a:ext cx="314325" cy="266700"/>
          </a:xfrm>
          <a:prstGeom prst="rect">
            <a:avLst/>
          </a:prstGeom>
          <a:noFill/>
        </p:spPr>
        <p:txBody>
          <a:bodyPr wrap="none" lIns="27432" tIns="27432" rIns="27432" bIns="27432" rtlCol="0" anchor="ctr" anchorCtr="0">
            <a:noAutofit/>
          </a:bodyPr>
          <a:lstStyle/>
          <a:p>
            <a:r>
              <a:rPr lang="en-US" sz="900" dirty="0">
                <a:solidFill>
                  <a:srgbClr val="000000"/>
                </a:solidFill>
                <a:latin typeface="Calibri" pitchFamily="34" charset="0"/>
              </a:rPr>
              <a:t>ESMO</a:t>
            </a:r>
          </a:p>
        </p:txBody>
      </p:sp>
      <p:sp>
        <p:nvSpPr>
          <p:cNvPr id="81" name="AutoShape 119"/>
          <p:cNvSpPr>
            <a:spLocks noChangeArrowheads="1"/>
          </p:cNvSpPr>
          <p:nvPr/>
        </p:nvSpPr>
        <p:spPr bwMode="auto">
          <a:xfrm>
            <a:off x="4897625" y="3847531"/>
            <a:ext cx="109728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ESMO Preparation</a:t>
            </a:r>
            <a:endParaRPr lang="en-US" sz="900" dirty="0">
              <a:solidFill>
                <a:schemeClr val="bg1"/>
              </a:solidFill>
              <a:latin typeface="Calibri" pitchFamily="34" charset="0"/>
              <a:cs typeface="Calibri" pitchFamily="34" charset="0"/>
            </a:endParaRPr>
          </a:p>
        </p:txBody>
      </p:sp>
      <p:sp>
        <p:nvSpPr>
          <p:cNvPr id="83" name="AutoShape 131"/>
          <p:cNvSpPr>
            <a:spLocks noChangeArrowheads="1"/>
          </p:cNvSpPr>
          <p:nvPr/>
        </p:nvSpPr>
        <p:spPr bwMode="auto">
          <a:xfrm>
            <a:off x="5896889" y="3893410"/>
            <a:ext cx="195262" cy="182562"/>
          </a:xfrm>
          <a:prstGeom prst="diamon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mn-lt"/>
              <a:cs typeface="+mn-cs"/>
            </a:endParaRPr>
          </a:p>
        </p:txBody>
      </p:sp>
      <p:sp>
        <p:nvSpPr>
          <p:cNvPr id="85" name="TextBox 84"/>
          <p:cNvSpPr txBox="1"/>
          <p:nvPr/>
        </p:nvSpPr>
        <p:spPr>
          <a:xfrm>
            <a:off x="6343570" y="4179940"/>
            <a:ext cx="1362074" cy="266700"/>
          </a:xfrm>
          <a:prstGeom prst="rect">
            <a:avLst/>
          </a:prstGeom>
          <a:noFill/>
        </p:spPr>
        <p:txBody>
          <a:bodyPr wrap="none" lIns="27432" tIns="27432" rIns="27432" bIns="27432" rtlCol="0" anchor="ctr" anchorCtr="0">
            <a:noAutofit/>
          </a:bodyPr>
          <a:lstStyle/>
          <a:p>
            <a:r>
              <a:rPr lang="en-US" sz="900" dirty="0">
                <a:solidFill>
                  <a:srgbClr val="000000"/>
                </a:solidFill>
                <a:latin typeface="Calibri" pitchFamily="34" charset="0"/>
              </a:rPr>
              <a:t>IASLC (WCLC)</a:t>
            </a:r>
          </a:p>
        </p:txBody>
      </p:sp>
      <p:sp>
        <p:nvSpPr>
          <p:cNvPr id="91" name="AutoShape 119"/>
          <p:cNvSpPr>
            <a:spLocks noChangeArrowheads="1"/>
          </p:cNvSpPr>
          <p:nvPr/>
        </p:nvSpPr>
        <p:spPr bwMode="auto">
          <a:xfrm>
            <a:off x="5495944" y="4254564"/>
            <a:ext cx="73152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WCLC Preparation</a:t>
            </a:r>
            <a:endParaRPr lang="en-US" sz="900" dirty="0">
              <a:solidFill>
                <a:schemeClr val="bg1"/>
              </a:solidFill>
              <a:latin typeface="Calibri" pitchFamily="34" charset="0"/>
              <a:cs typeface="Calibri" pitchFamily="34" charset="0"/>
            </a:endParaRPr>
          </a:p>
        </p:txBody>
      </p:sp>
      <p:sp>
        <p:nvSpPr>
          <p:cNvPr id="96" name="AutoShape 131"/>
          <p:cNvSpPr>
            <a:spLocks noChangeArrowheads="1"/>
          </p:cNvSpPr>
          <p:nvPr/>
        </p:nvSpPr>
        <p:spPr bwMode="auto">
          <a:xfrm>
            <a:off x="6132827" y="4300443"/>
            <a:ext cx="195262" cy="182562"/>
          </a:xfrm>
          <a:prstGeom prst="diamon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mn-lt"/>
              <a:cs typeface="+mn-cs"/>
            </a:endParaRPr>
          </a:p>
        </p:txBody>
      </p:sp>
      <p:sp>
        <p:nvSpPr>
          <p:cNvPr id="112" name="AutoShape 131"/>
          <p:cNvSpPr>
            <a:spLocks noChangeArrowheads="1"/>
          </p:cNvSpPr>
          <p:nvPr/>
        </p:nvSpPr>
        <p:spPr bwMode="auto">
          <a:xfrm>
            <a:off x="8463877" y="3893410"/>
            <a:ext cx="195262" cy="182562"/>
          </a:xfrm>
          <a:prstGeom prst="diamon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mn-lt"/>
              <a:cs typeface="+mn-cs"/>
            </a:endParaRPr>
          </a:p>
        </p:txBody>
      </p:sp>
      <p:sp>
        <p:nvSpPr>
          <p:cNvPr id="114" name="AutoShape 131"/>
          <p:cNvSpPr>
            <a:spLocks noChangeArrowheads="1"/>
          </p:cNvSpPr>
          <p:nvPr/>
        </p:nvSpPr>
        <p:spPr bwMode="auto">
          <a:xfrm>
            <a:off x="8666477" y="4300443"/>
            <a:ext cx="195262" cy="182562"/>
          </a:xfrm>
          <a:prstGeom prst="diamon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mn-lt"/>
              <a:cs typeface="+mn-cs"/>
            </a:endParaRPr>
          </a:p>
        </p:txBody>
      </p:sp>
      <p:sp>
        <p:nvSpPr>
          <p:cNvPr id="62" name="AutoShape 119"/>
          <p:cNvSpPr>
            <a:spLocks noChangeArrowheads="1"/>
          </p:cNvSpPr>
          <p:nvPr/>
        </p:nvSpPr>
        <p:spPr bwMode="auto">
          <a:xfrm>
            <a:off x="2803435" y="6470648"/>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endParaRPr lang="en-US" sz="900" dirty="0">
              <a:solidFill>
                <a:schemeClr val="bg1"/>
              </a:solidFill>
              <a:latin typeface="Calibri" pitchFamily="34" charset="0"/>
              <a:cs typeface="Calibri" pitchFamily="34" charset="0"/>
            </a:endParaRPr>
          </a:p>
        </p:txBody>
      </p:sp>
      <p:sp>
        <p:nvSpPr>
          <p:cNvPr id="63" name="TextBox 62"/>
          <p:cNvSpPr txBox="1"/>
          <p:nvPr/>
        </p:nvSpPr>
        <p:spPr>
          <a:xfrm>
            <a:off x="2986018" y="6428738"/>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a:t>
            </a:r>
            <a:endParaRPr lang="en-US" sz="800" dirty="0">
              <a:solidFill>
                <a:srgbClr val="000000"/>
              </a:solidFill>
              <a:latin typeface="Calibri" pitchFamily="34" charset="0"/>
            </a:endParaRPr>
          </a:p>
        </p:txBody>
      </p:sp>
      <p:sp>
        <p:nvSpPr>
          <p:cNvPr id="66" name="Pentagon 65"/>
          <p:cNvSpPr/>
          <p:nvPr/>
        </p:nvSpPr>
        <p:spPr bwMode="auto">
          <a:xfrm>
            <a:off x="4012859" y="3049584"/>
            <a:ext cx="1324316" cy="222291"/>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0000"/>
              </a:lnSpc>
              <a:spcBef>
                <a:spcPts val="600"/>
              </a:spcBef>
              <a:defRPr/>
            </a:pPr>
            <a:endParaRPr lang="en-US" sz="900" dirty="0">
              <a:solidFill>
                <a:srgbClr val="000000"/>
              </a:solidFill>
              <a:latin typeface="Calibri" pitchFamily="34" charset="0"/>
              <a:cs typeface="Calibri" pitchFamily="34" charset="0"/>
            </a:endParaRPr>
          </a:p>
        </p:txBody>
      </p:sp>
      <p:sp>
        <p:nvSpPr>
          <p:cNvPr id="67" name="Pentagon 66"/>
          <p:cNvSpPr/>
          <p:nvPr/>
        </p:nvSpPr>
        <p:spPr bwMode="auto">
          <a:xfrm>
            <a:off x="4012859" y="2925770"/>
            <a:ext cx="1324316"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pPr>
            <a:r>
              <a:rPr lang="en-US" sz="900" dirty="0" smtClean="0">
                <a:solidFill>
                  <a:schemeClr val="bg1"/>
                </a:solidFill>
                <a:latin typeface="Calibri" pitchFamily="34" charset="0"/>
                <a:cs typeface="Calibri" pitchFamily="34" charset="0"/>
              </a:rPr>
              <a:t>ASCO Main Booth Preparation</a:t>
            </a:r>
            <a:endParaRPr lang="en-US" sz="900" dirty="0">
              <a:solidFill>
                <a:schemeClr val="bg1"/>
              </a:solidFill>
              <a:latin typeface="Calibri" pitchFamily="34" charset="0"/>
              <a:cs typeface="Calibri" pitchFamily="34" charset="0"/>
            </a:endParaRPr>
          </a:p>
        </p:txBody>
      </p:sp>
      <p:sp>
        <p:nvSpPr>
          <p:cNvPr id="59" name="Diamond 58"/>
          <p:cNvSpPr/>
          <p:nvPr/>
        </p:nvSpPr>
        <p:spPr>
          <a:xfrm>
            <a:off x="5247629" y="2945476"/>
            <a:ext cx="182880" cy="182880"/>
          </a:xfrm>
          <a:prstGeom prst="diamond">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C00000"/>
              </a:solidFill>
            </a:endParaRPr>
          </a:p>
        </p:txBody>
      </p:sp>
      <p:sp>
        <p:nvSpPr>
          <p:cNvPr id="69" name="Pentagon 68"/>
          <p:cNvSpPr/>
          <p:nvPr/>
        </p:nvSpPr>
        <p:spPr bwMode="auto">
          <a:xfrm>
            <a:off x="1435721" y="3521112"/>
            <a:ext cx="1324316" cy="222291"/>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0000"/>
              </a:lnSpc>
              <a:spcBef>
                <a:spcPts val="600"/>
              </a:spcBef>
              <a:defRPr/>
            </a:pPr>
            <a:endParaRPr lang="en-US" sz="900" dirty="0">
              <a:solidFill>
                <a:schemeClr val="bg1"/>
              </a:solidFill>
              <a:latin typeface="Calibri" pitchFamily="34" charset="0"/>
              <a:cs typeface="Calibri" pitchFamily="34" charset="0"/>
            </a:endParaRPr>
          </a:p>
        </p:txBody>
      </p:sp>
      <p:sp>
        <p:nvSpPr>
          <p:cNvPr id="70" name="Pentagon 69"/>
          <p:cNvSpPr/>
          <p:nvPr/>
        </p:nvSpPr>
        <p:spPr bwMode="auto">
          <a:xfrm>
            <a:off x="1435721" y="3392528"/>
            <a:ext cx="1324316"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0"/>
              </a:spcBef>
              <a:defRPr/>
            </a:pPr>
            <a:r>
              <a:rPr lang="en-US" sz="900" dirty="0" smtClean="0">
                <a:solidFill>
                  <a:srgbClr val="000000"/>
                </a:solidFill>
                <a:latin typeface="Calibri" pitchFamily="34" charset="0"/>
                <a:cs typeface="Calibri" pitchFamily="34" charset="0"/>
              </a:rPr>
              <a:t>ASCO MOD Booth Preparation</a:t>
            </a:r>
            <a:endParaRPr lang="en-US" sz="900" dirty="0">
              <a:solidFill>
                <a:srgbClr val="000000"/>
              </a:solidFill>
              <a:latin typeface="Calibri" pitchFamily="34" charset="0"/>
              <a:cs typeface="Calibri" pitchFamily="34" charset="0"/>
            </a:endParaRPr>
          </a:p>
        </p:txBody>
      </p:sp>
      <p:sp>
        <p:nvSpPr>
          <p:cNvPr id="102" name="Pentagon 101"/>
          <p:cNvSpPr/>
          <p:nvPr/>
        </p:nvSpPr>
        <p:spPr bwMode="auto">
          <a:xfrm>
            <a:off x="4012843" y="3516342"/>
            <a:ext cx="1324316" cy="222291"/>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0000"/>
              </a:lnSpc>
              <a:spcBef>
                <a:spcPts val="600"/>
              </a:spcBef>
              <a:defRPr/>
            </a:pPr>
            <a:endParaRPr lang="en-US" sz="900" dirty="0">
              <a:solidFill>
                <a:srgbClr val="000000"/>
              </a:solidFill>
              <a:latin typeface="Calibri" pitchFamily="34" charset="0"/>
              <a:cs typeface="Calibri" pitchFamily="34" charset="0"/>
            </a:endParaRPr>
          </a:p>
        </p:txBody>
      </p:sp>
      <p:sp>
        <p:nvSpPr>
          <p:cNvPr id="103" name="Pentagon 102"/>
          <p:cNvSpPr/>
          <p:nvPr/>
        </p:nvSpPr>
        <p:spPr bwMode="auto">
          <a:xfrm>
            <a:off x="4012843" y="3392528"/>
            <a:ext cx="1324316" cy="27432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defRPr/>
            </a:pPr>
            <a:r>
              <a:rPr lang="en-US" sz="900" dirty="0" smtClean="0">
                <a:solidFill>
                  <a:schemeClr val="bg1"/>
                </a:solidFill>
                <a:latin typeface="Calibri" pitchFamily="34" charset="0"/>
              </a:rPr>
              <a:t>ASCO MOD Booth Preparation</a:t>
            </a:r>
            <a:endParaRPr lang="en-US" sz="900" dirty="0">
              <a:solidFill>
                <a:schemeClr val="bg1"/>
              </a:solidFill>
              <a:latin typeface="Calibri" pitchFamily="34" charset="0"/>
            </a:endParaRPr>
          </a:p>
        </p:txBody>
      </p:sp>
      <p:sp>
        <p:nvSpPr>
          <p:cNvPr id="116" name="AutoShape 119"/>
          <p:cNvSpPr>
            <a:spLocks noChangeArrowheads="1"/>
          </p:cNvSpPr>
          <p:nvPr/>
        </p:nvSpPr>
        <p:spPr bwMode="auto">
          <a:xfrm>
            <a:off x="4291767" y="6474454"/>
            <a:ext cx="182880" cy="18288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solidFill>
                <a:schemeClr val="bg1"/>
              </a:solidFill>
              <a:latin typeface="Calibri" pitchFamily="34" charset="0"/>
            </a:endParaRPr>
          </a:p>
        </p:txBody>
      </p:sp>
      <p:sp>
        <p:nvSpPr>
          <p:cNvPr id="120" name="TextBox 119"/>
          <p:cNvSpPr txBox="1"/>
          <p:nvPr/>
        </p:nvSpPr>
        <p:spPr>
          <a:xfrm>
            <a:off x="4501316" y="6432544"/>
            <a:ext cx="1485155"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Clinical Development - Communications</a:t>
            </a:r>
            <a:endParaRPr lang="en-US" sz="800" dirty="0">
              <a:solidFill>
                <a:srgbClr val="000000"/>
              </a:solidFill>
              <a:latin typeface="Calibri" pitchFamily="34" charset="0"/>
              <a:cs typeface="Calibri" pitchFamily="34" charset="0"/>
            </a:endParaRPr>
          </a:p>
        </p:txBody>
      </p:sp>
      <p:cxnSp>
        <p:nvCxnSpPr>
          <p:cNvPr id="97" name="Straight Arrow Connector 96"/>
          <p:cNvCxnSpPr>
            <a:stCxn id="70" idx="3"/>
            <a:endCxn id="58" idx="2"/>
          </p:cNvCxnSpPr>
          <p:nvPr/>
        </p:nvCxnSpPr>
        <p:spPr>
          <a:xfrm flipH="1" flipV="1">
            <a:off x="2755470" y="3128356"/>
            <a:ext cx="4567" cy="401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03" idx="3"/>
            <a:endCxn id="59" idx="2"/>
          </p:cNvCxnSpPr>
          <p:nvPr/>
        </p:nvCxnSpPr>
        <p:spPr>
          <a:xfrm flipV="1">
            <a:off x="5337159" y="3128356"/>
            <a:ext cx="1910" cy="401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955924" y="2869760"/>
            <a:ext cx="487972" cy="230832"/>
          </a:xfrm>
          <a:prstGeom prst="rect">
            <a:avLst/>
          </a:prstGeom>
          <a:noFill/>
        </p:spPr>
        <p:txBody>
          <a:bodyPr wrap="square" rtlCol="0">
            <a:spAutoFit/>
          </a:bodyPr>
          <a:lstStyle/>
          <a:p>
            <a:r>
              <a:rPr lang="en-US" sz="900" dirty="0" smtClean="0">
                <a:solidFill>
                  <a:srgbClr val="000000"/>
                </a:solidFill>
                <a:latin typeface="Calibri" pitchFamily="34" charset="0"/>
                <a:cs typeface="Calibri" pitchFamily="34" charset="0"/>
              </a:rPr>
              <a:t>TBD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utoShape 119"/>
          <p:cNvSpPr>
            <a:spLocks noChangeArrowheads="1"/>
          </p:cNvSpPr>
          <p:nvPr/>
        </p:nvSpPr>
        <p:spPr bwMode="auto">
          <a:xfrm>
            <a:off x="5001160" y="4147576"/>
            <a:ext cx="634927"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solidFill>
                <a:srgbClr val="000000"/>
              </a:solidFill>
              <a:latin typeface="Calibri" pitchFamily="34" charset="0"/>
            </a:endParaRPr>
          </a:p>
        </p:txBody>
      </p:sp>
      <p:sp>
        <p:nvSpPr>
          <p:cNvPr id="38" name="AutoShape 119"/>
          <p:cNvSpPr>
            <a:spLocks noChangeArrowheads="1"/>
          </p:cNvSpPr>
          <p:nvPr>
            <p:custDataLst>
              <p:tags r:id="rId1"/>
            </p:custDataLst>
          </p:nvPr>
        </p:nvSpPr>
        <p:spPr bwMode="auto">
          <a:xfrm>
            <a:off x="2115073" y="3859533"/>
            <a:ext cx="1620000"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lnSpc>
                <a:spcPct val="95000"/>
              </a:lnSpc>
              <a:spcBef>
                <a:spcPct val="50000"/>
              </a:spcBef>
              <a:defRPr/>
            </a:pPr>
            <a:endParaRPr lang="en-US" sz="900" dirty="0">
              <a:solidFill>
                <a:srgbClr val="000000"/>
              </a:solidFill>
              <a:latin typeface="Calibri" pitchFamily="34" charset="0"/>
            </a:endParaRPr>
          </a:p>
        </p:txBody>
      </p:sp>
      <p:sp>
        <p:nvSpPr>
          <p:cNvPr id="2" name="Title 1"/>
          <p:cNvSpPr>
            <a:spLocks noGrp="1"/>
          </p:cNvSpPr>
          <p:nvPr>
            <p:ph type="title"/>
          </p:nvPr>
        </p:nvSpPr>
        <p:spPr/>
        <p:txBody>
          <a:bodyPr/>
          <a:lstStyle/>
          <a:p>
            <a:r>
              <a:rPr lang="en-US" dirty="0" smtClean="0"/>
              <a:t>Stimuvax—US Marketing </a:t>
            </a:r>
            <a:r>
              <a:rPr lang="en-US" i="1" dirty="0" smtClean="0"/>
              <a:t>(Continued)</a:t>
            </a:r>
            <a:endParaRPr lang="en-US" dirty="0"/>
          </a:p>
        </p:txBody>
      </p:sp>
      <p:grpSp>
        <p:nvGrpSpPr>
          <p:cNvPr id="3" name="Group 41"/>
          <p:cNvGrpSpPr/>
          <p:nvPr/>
        </p:nvGrpSpPr>
        <p:grpSpPr>
          <a:xfrm>
            <a:off x="405098" y="6365188"/>
            <a:ext cx="1311307" cy="476250"/>
            <a:chOff x="405098" y="6365188"/>
            <a:chExt cx="1311307" cy="476250"/>
          </a:xfrm>
        </p:grpSpPr>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15</a:t>
            </a:fld>
            <a:endParaRPr lang="en-US" dirty="0">
              <a:solidFill>
                <a:srgbClr val="000000"/>
              </a:solidFill>
            </a:endParaRPr>
          </a:p>
        </p:txBody>
      </p:sp>
      <p:sp>
        <p:nvSpPr>
          <p:cNvPr id="33" name="Text Box 150"/>
          <p:cNvSpPr txBox="1">
            <a:spLocks noChangeArrowheads="1"/>
          </p:cNvSpPr>
          <p:nvPr/>
        </p:nvSpPr>
        <p:spPr bwMode="auto">
          <a:xfrm>
            <a:off x="282477" y="2226458"/>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Other Materials</a:t>
            </a:r>
          </a:p>
        </p:txBody>
      </p:sp>
      <p:sp>
        <p:nvSpPr>
          <p:cNvPr id="36" name="Rectangle 127"/>
          <p:cNvSpPr>
            <a:spLocks noChangeArrowheads="1"/>
          </p:cNvSpPr>
          <p:nvPr/>
        </p:nvSpPr>
        <p:spPr bwMode="auto">
          <a:xfrm>
            <a:off x="282477" y="2466708"/>
            <a:ext cx="8556847" cy="3756292"/>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21" name="Text Box 149"/>
          <p:cNvSpPr txBox="1">
            <a:spLocks noChangeArrowheads="1"/>
          </p:cNvSpPr>
          <p:nvPr/>
        </p:nvSpPr>
        <p:spPr bwMode="auto">
          <a:xfrm>
            <a:off x="3811054" y="4051744"/>
            <a:ext cx="1171579" cy="274320"/>
          </a:xfrm>
          <a:prstGeom prst="rect">
            <a:avLst/>
          </a:prstGeom>
          <a:noFill/>
          <a:ln w="9525" algn="ctr">
            <a:noFill/>
            <a:miter lim="800000"/>
            <a:headEnd/>
            <a:tailEnd/>
          </a:ln>
          <a:effectLst/>
        </p:spPr>
        <p:txBody>
          <a:bodyPr lIns="45720" rIns="45720" anchor="ctr"/>
          <a:lstStyle/>
          <a:p>
            <a:pPr algn="r">
              <a:lnSpc>
                <a:spcPct val="90000"/>
              </a:lnSpc>
              <a:spcBef>
                <a:spcPct val="50000"/>
              </a:spcBef>
            </a:pPr>
            <a:r>
              <a:rPr lang="en-US" sz="900" dirty="0" smtClean="0">
                <a:solidFill>
                  <a:srgbClr val="000000"/>
                </a:solidFill>
                <a:latin typeface="Calibri" pitchFamily="34" charset="0"/>
                <a:cs typeface="Calibri" pitchFamily="34" charset="0"/>
              </a:rPr>
              <a:t>Product Demo Planning (Marketing)</a:t>
            </a:r>
          </a:p>
        </p:txBody>
      </p:sp>
      <p:sp>
        <p:nvSpPr>
          <p:cNvPr id="22" name="AutoShape 119"/>
          <p:cNvSpPr>
            <a:spLocks noChangeArrowheads="1"/>
          </p:cNvSpPr>
          <p:nvPr/>
        </p:nvSpPr>
        <p:spPr bwMode="auto">
          <a:xfrm>
            <a:off x="5001160" y="4048664"/>
            <a:ext cx="634927"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52" name="AutoShape 119"/>
          <p:cNvSpPr>
            <a:spLocks noChangeArrowheads="1"/>
          </p:cNvSpPr>
          <p:nvPr>
            <p:custDataLst>
              <p:tags r:id="rId2"/>
            </p:custDataLst>
          </p:nvPr>
        </p:nvSpPr>
        <p:spPr bwMode="auto">
          <a:xfrm>
            <a:off x="2115078" y="3764289"/>
            <a:ext cx="1620000"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r>
              <a:rPr lang="en-US" sz="900" dirty="0" smtClean="0">
                <a:solidFill>
                  <a:schemeClr val="bg1"/>
                </a:solidFill>
                <a:latin typeface="Calibri" pitchFamily="34" charset="0"/>
                <a:cs typeface="Calibri" pitchFamily="34" charset="0"/>
              </a:rPr>
              <a:t>Global </a:t>
            </a:r>
            <a:r>
              <a:rPr lang="en-US" sz="900" dirty="0" err="1" smtClean="0">
                <a:solidFill>
                  <a:schemeClr val="bg1"/>
                </a:solidFill>
                <a:latin typeface="Calibri" pitchFamily="34" charset="0"/>
                <a:cs typeface="Calibri" pitchFamily="34" charset="0"/>
              </a:rPr>
              <a:t>Stimuvax</a:t>
            </a:r>
            <a:r>
              <a:rPr lang="en-US" sz="900" dirty="0" smtClean="0">
                <a:solidFill>
                  <a:schemeClr val="bg1"/>
                </a:solidFill>
                <a:latin typeface="Calibri" pitchFamily="34" charset="0"/>
                <a:cs typeface="Calibri" pitchFamily="34" charset="0"/>
              </a:rPr>
              <a:t> Package </a:t>
            </a:r>
            <a:r>
              <a:rPr lang="en-US" sz="900" dirty="0" err="1" smtClean="0">
                <a:solidFill>
                  <a:schemeClr val="bg1"/>
                </a:solidFill>
                <a:latin typeface="Calibri" pitchFamily="34" charset="0"/>
                <a:cs typeface="Calibri" pitchFamily="34" charset="0"/>
              </a:rPr>
              <a:t>Rsch</a:t>
            </a:r>
            <a:r>
              <a:rPr lang="en-US" sz="900" dirty="0" smtClean="0">
                <a:solidFill>
                  <a:schemeClr val="bg1"/>
                </a:solidFill>
                <a:latin typeface="Calibri" pitchFamily="34" charset="0"/>
                <a:cs typeface="Calibri" pitchFamily="34" charset="0"/>
              </a:rPr>
              <a:t> (Ext. Consult. &amp; </a:t>
            </a:r>
            <a:r>
              <a:rPr lang="en-US" sz="900" dirty="0" err="1" smtClean="0">
                <a:solidFill>
                  <a:schemeClr val="bg1"/>
                </a:solidFill>
                <a:latin typeface="Calibri" pitchFamily="34" charset="0"/>
                <a:cs typeface="Calibri" pitchFamily="34" charset="0"/>
              </a:rPr>
              <a:t>CoE</a:t>
            </a:r>
            <a:r>
              <a:rPr lang="en-US" sz="900" dirty="0" smtClean="0">
                <a:solidFill>
                  <a:schemeClr val="bg1"/>
                </a:solidFill>
                <a:latin typeface="Calibri" pitchFamily="34" charset="0"/>
                <a:cs typeface="Calibri" pitchFamily="34" charset="0"/>
              </a:rPr>
              <a:t> Pack.)</a:t>
            </a:r>
            <a:endParaRPr lang="en-US" sz="900" dirty="0">
              <a:solidFill>
                <a:schemeClr val="bg1"/>
              </a:solidFill>
              <a:latin typeface="Calibri" pitchFamily="34" charset="0"/>
              <a:cs typeface="Calibri" pitchFamily="34" charset="0"/>
            </a:endParaRPr>
          </a:p>
        </p:txBody>
      </p:sp>
      <p:sp>
        <p:nvSpPr>
          <p:cNvPr id="43" name="AutoShape 119"/>
          <p:cNvSpPr>
            <a:spLocks noChangeArrowheads="1"/>
          </p:cNvSpPr>
          <p:nvPr/>
        </p:nvSpPr>
        <p:spPr bwMode="auto">
          <a:xfrm>
            <a:off x="1743075" y="645767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59" name="TextBox 58"/>
          <p:cNvSpPr txBox="1"/>
          <p:nvPr/>
        </p:nvSpPr>
        <p:spPr>
          <a:xfrm>
            <a:off x="1952625" y="641576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sp>
        <p:nvSpPr>
          <p:cNvPr id="63" name="AutoShape 119"/>
          <p:cNvSpPr>
            <a:spLocks noChangeArrowheads="1"/>
          </p:cNvSpPr>
          <p:nvPr/>
        </p:nvSpPr>
        <p:spPr bwMode="auto">
          <a:xfrm>
            <a:off x="3961853" y="6457677"/>
            <a:ext cx="182880" cy="18288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64" name="TextBox 63"/>
          <p:cNvSpPr txBox="1"/>
          <p:nvPr/>
        </p:nvSpPr>
        <p:spPr>
          <a:xfrm>
            <a:off x="4171403" y="6415767"/>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Business Intelligence</a:t>
            </a:r>
            <a:endParaRPr lang="en-US" sz="800" dirty="0">
              <a:solidFill>
                <a:srgbClr val="000000"/>
              </a:solidFill>
              <a:latin typeface="Calibri" pitchFamily="34" charset="0"/>
              <a:cs typeface="Calibri" pitchFamily="34" charset="0"/>
            </a:endParaRPr>
          </a:p>
        </p:txBody>
      </p:sp>
      <p:sp>
        <p:nvSpPr>
          <p:cNvPr id="65" name="AutoShape 119"/>
          <p:cNvSpPr>
            <a:spLocks noChangeArrowheads="1"/>
          </p:cNvSpPr>
          <p:nvPr/>
        </p:nvSpPr>
        <p:spPr bwMode="auto">
          <a:xfrm>
            <a:off x="2597893" y="6463462"/>
            <a:ext cx="184372" cy="171311"/>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endParaRPr lang="en-US" sz="900" dirty="0">
              <a:solidFill>
                <a:schemeClr val="bg1"/>
              </a:solidFill>
              <a:latin typeface="Calibri" pitchFamily="34" charset="0"/>
              <a:cs typeface="Calibri" pitchFamily="34" charset="0"/>
            </a:endParaRPr>
          </a:p>
        </p:txBody>
      </p:sp>
      <p:sp>
        <p:nvSpPr>
          <p:cNvPr id="66" name="TextBox 65"/>
          <p:cNvSpPr txBox="1"/>
          <p:nvPr/>
        </p:nvSpPr>
        <p:spPr>
          <a:xfrm>
            <a:off x="2807443" y="6424203"/>
            <a:ext cx="1238078" cy="249829"/>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a:t>
            </a:r>
            <a:endParaRPr lang="en-US" sz="800" dirty="0">
              <a:solidFill>
                <a:srgbClr val="000000"/>
              </a:solidFill>
              <a:latin typeface="Calibri" pitchFamily="34" charset="0"/>
            </a:endParaRPr>
          </a:p>
        </p:txBody>
      </p:sp>
      <p:grpSp>
        <p:nvGrpSpPr>
          <p:cNvPr id="4" name="Group 38"/>
          <p:cNvGrpSpPr/>
          <p:nvPr/>
        </p:nvGrpSpPr>
        <p:grpSpPr>
          <a:xfrm>
            <a:off x="5398401" y="6415767"/>
            <a:ext cx="1425786" cy="266700"/>
            <a:chOff x="3043238" y="6465372"/>
            <a:chExt cx="1425786" cy="266700"/>
          </a:xfrm>
        </p:grpSpPr>
        <p:sp>
          <p:nvSpPr>
            <p:cNvPr id="50"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57" name="TextBox 56"/>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
        <p:nvSpPr>
          <p:cNvPr id="47" name="AutoShape 119"/>
          <p:cNvSpPr>
            <a:spLocks noChangeArrowheads="1"/>
          </p:cNvSpPr>
          <p:nvPr/>
        </p:nvSpPr>
        <p:spPr bwMode="auto">
          <a:xfrm>
            <a:off x="7876467" y="6457677"/>
            <a:ext cx="182880" cy="182880"/>
          </a:xfrm>
          <a:prstGeom prst="homePlate">
            <a:avLst>
              <a:gd name="adj" fmla="val 0"/>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cs typeface="Calibri" pitchFamily="34" charset="0"/>
            </a:endParaRPr>
          </a:p>
        </p:txBody>
      </p:sp>
      <p:sp>
        <p:nvSpPr>
          <p:cNvPr id="48" name="TextBox 47"/>
          <p:cNvSpPr txBox="1"/>
          <p:nvPr/>
        </p:nvSpPr>
        <p:spPr>
          <a:xfrm>
            <a:off x="8074728" y="6355099"/>
            <a:ext cx="851483" cy="388037"/>
          </a:xfrm>
          <a:prstGeom prst="rect">
            <a:avLst/>
          </a:prstGeom>
          <a:noFill/>
        </p:spPr>
        <p:txBody>
          <a:bodyPr wrap="square" lIns="27432" tIns="27432" rIns="27432" bIns="27432" rtlCol="0" anchor="ctr" anchorCtr="0">
            <a:noAutofit/>
          </a:bodyPr>
          <a:lstStyle/>
          <a:p>
            <a:r>
              <a:rPr lang="en-US" sz="800" dirty="0" smtClean="0">
                <a:latin typeface="Calibri" pitchFamily="34" charset="0"/>
                <a:cs typeface="Calibri" pitchFamily="34" charset="0"/>
              </a:rPr>
              <a:t>Global CMC &amp; Supply Chain</a:t>
            </a:r>
          </a:p>
        </p:txBody>
      </p:sp>
      <p:sp>
        <p:nvSpPr>
          <p:cNvPr id="51" name="AutoShape 119"/>
          <p:cNvSpPr>
            <a:spLocks noChangeArrowheads="1"/>
          </p:cNvSpPr>
          <p:nvPr/>
        </p:nvSpPr>
        <p:spPr bwMode="auto">
          <a:xfrm>
            <a:off x="6799986" y="6457677"/>
            <a:ext cx="182880" cy="18288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latin typeface="Calibri" pitchFamily="34" charset="0"/>
              <a:cs typeface="Calibri" pitchFamily="34" charset="0"/>
            </a:endParaRPr>
          </a:p>
        </p:txBody>
      </p:sp>
      <p:sp>
        <p:nvSpPr>
          <p:cNvPr id="53" name="TextBox 52"/>
          <p:cNvSpPr txBox="1"/>
          <p:nvPr/>
        </p:nvSpPr>
        <p:spPr>
          <a:xfrm>
            <a:off x="7025957" y="6355099"/>
            <a:ext cx="974392" cy="388037"/>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Supply Chain &amp; Distribution</a:t>
            </a:r>
          </a:p>
        </p:txBody>
      </p:sp>
      <p:sp>
        <p:nvSpPr>
          <p:cNvPr id="83" name="AutoShape 119"/>
          <p:cNvSpPr>
            <a:spLocks noChangeArrowheads="1"/>
          </p:cNvSpPr>
          <p:nvPr>
            <p:custDataLst>
              <p:tags r:id="rId3"/>
            </p:custDataLst>
          </p:nvPr>
        </p:nvSpPr>
        <p:spPr bwMode="auto">
          <a:xfrm>
            <a:off x="1553461" y="3108952"/>
            <a:ext cx="61200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solidFill>
                <a:srgbClr val="000000"/>
              </a:solidFill>
              <a:latin typeface="Calibri" pitchFamily="34" charset="0"/>
            </a:endParaRPr>
          </a:p>
        </p:txBody>
      </p:sp>
      <p:sp>
        <p:nvSpPr>
          <p:cNvPr id="84" name="AutoShape 119"/>
          <p:cNvSpPr>
            <a:spLocks noChangeArrowheads="1"/>
          </p:cNvSpPr>
          <p:nvPr>
            <p:custDataLst>
              <p:tags r:id="rId4"/>
            </p:custDataLst>
          </p:nvPr>
        </p:nvSpPr>
        <p:spPr bwMode="auto">
          <a:xfrm>
            <a:off x="1553461" y="3009039"/>
            <a:ext cx="61200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86" name="AutoShape 119"/>
          <p:cNvSpPr>
            <a:spLocks noChangeArrowheads="1"/>
          </p:cNvSpPr>
          <p:nvPr>
            <p:custDataLst>
              <p:tags r:id="rId5"/>
            </p:custDataLst>
          </p:nvPr>
        </p:nvSpPr>
        <p:spPr bwMode="auto">
          <a:xfrm>
            <a:off x="3421334" y="3108952"/>
            <a:ext cx="28800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de-DE" sz="900" dirty="0" smtClean="0">
              <a:solidFill>
                <a:srgbClr val="000000"/>
              </a:solidFill>
              <a:latin typeface="Calibri" pitchFamily="34" charset="0"/>
            </a:endParaRPr>
          </a:p>
        </p:txBody>
      </p:sp>
      <p:sp>
        <p:nvSpPr>
          <p:cNvPr id="87" name="AutoShape 119"/>
          <p:cNvSpPr>
            <a:spLocks noChangeArrowheads="1"/>
          </p:cNvSpPr>
          <p:nvPr>
            <p:custDataLst>
              <p:tags r:id="rId6"/>
            </p:custDataLst>
          </p:nvPr>
        </p:nvSpPr>
        <p:spPr bwMode="auto">
          <a:xfrm>
            <a:off x="3421334" y="3009039"/>
            <a:ext cx="28800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de-DE" sz="900" dirty="0" smtClean="0">
              <a:solidFill>
                <a:schemeClr val="bg1"/>
              </a:solidFill>
              <a:latin typeface="Calibri" pitchFamily="34" charset="0"/>
              <a:cs typeface="Calibri" pitchFamily="34" charset="0"/>
            </a:endParaRPr>
          </a:p>
        </p:txBody>
      </p:sp>
      <p:sp>
        <p:nvSpPr>
          <p:cNvPr id="88" name="AutoShape 119"/>
          <p:cNvSpPr>
            <a:spLocks noChangeArrowheads="1"/>
          </p:cNvSpPr>
          <p:nvPr>
            <p:custDataLst>
              <p:tags r:id="rId7"/>
            </p:custDataLst>
          </p:nvPr>
        </p:nvSpPr>
        <p:spPr bwMode="auto">
          <a:xfrm>
            <a:off x="2496955" y="3108952"/>
            <a:ext cx="36000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solidFill>
                <a:srgbClr val="000000"/>
              </a:solidFill>
              <a:latin typeface="Calibri" pitchFamily="34" charset="0"/>
            </a:endParaRPr>
          </a:p>
        </p:txBody>
      </p:sp>
      <p:sp>
        <p:nvSpPr>
          <p:cNvPr id="89" name="Text Box 149"/>
          <p:cNvSpPr txBox="1">
            <a:spLocks noChangeArrowheads="1"/>
          </p:cNvSpPr>
          <p:nvPr>
            <p:custDataLst>
              <p:tags r:id="rId8"/>
            </p:custDataLst>
          </p:nvPr>
        </p:nvSpPr>
        <p:spPr bwMode="auto">
          <a:xfrm>
            <a:off x="3722050" y="3108952"/>
            <a:ext cx="1164725" cy="274320"/>
          </a:xfrm>
          <a:prstGeom prst="rect">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800" dirty="0" smtClean="0">
              <a:latin typeface="Calibri" pitchFamily="34" charset="0"/>
              <a:cs typeface="Calibri" pitchFamily="34" charset="0"/>
            </a:endParaRPr>
          </a:p>
        </p:txBody>
      </p:sp>
      <p:sp>
        <p:nvSpPr>
          <p:cNvPr id="90" name="Text Box 149"/>
          <p:cNvSpPr txBox="1">
            <a:spLocks noChangeArrowheads="1"/>
          </p:cNvSpPr>
          <p:nvPr>
            <p:custDataLst>
              <p:tags r:id="rId9"/>
            </p:custDataLst>
          </p:nvPr>
        </p:nvSpPr>
        <p:spPr bwMode="auto">
          <a:xfrm>
            <a:off x="3722050" y="3009039"/>
            <a:ext cx="1164725" cy="274320"/>
          </a:xfrm>
          <a:prstGeom prst="rect">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0000"/>
              </a:lnSpc>
              <a:spcBef>
                <a:spcPct val="50000"/>
              </a:spcBef>
              <a:defRPr/>
            </a:pPr>
            <a:r>
              <a:rPr lang="en-US" sz="900" dirty="0" smtClean="0">
                <a:solidFill>
                  <a:schemeClr val="bg1"/>
                </a:solidFill>
                <a:latin typeface="Calibri" pitchFamily="34" charset="0"/>
                <a:cs typeface="Calibri" pitchFamily="34" charset="0"/>
              </a:rPr>
              <a:t>Mock Up Development (MLT + Reg Labeling)</a:t>
            </a:r>
          </a:p>
        </p:txBody>
      </p:sp>
      <p:sp>
        <p:nvSpPr>
          <p:cNvPr id="91" name="TextBox 63"/>
          <p:cNvSpPr txBox="1">
            <a:spLocks noChangeArrowheads="1"/>
          </p:cNvSpPr>
          <p:nvPr>
            <p:custDataLst>
              <p:tags r:id="rId10"/>
            </p:custDataLst>
          </p:nvPr>
        </p:nvSpPr>
        <p:spPr bwMode="auto">
          <a:xfrm>
            <a:off x="3300415" y="3404131"/>
            <a:ext cx="828675" cy="266700"/>
          </a:xfrm>
          <a:prstGeom prst="rect">
            <a:avLst/>
          </a:prstGeom>
          <a:noFill/>
          <a:ln w="9525">
            <a:noFill/>
            <a:miter lim="800000"/>
            <a:headEnd/>
            <a:tailEnd/>
          </a:ln>
          <a:effectLst/>
        </p:spPr>
        <p:txBody>
          <a:bodyPr lIns="27432" tIns="27432" rIns="27432" bIns="27432" anchor="ctr"/>
          <a:lstStyle/>
          <a:p>
            <a:pPr algn="ctr"/>
            <a:r>
              <a:rPr lang="en-US" sz="900" dirty="0">
                <a:solidFill>
                  <a:srgbClr val="000000"/>
                </a:solidFill>
                <a:latin typeface="Calibri" pitchFamily="34" charset="0"/>
                <a:cs typeface="Calibri" pitchFamily="34" charset="0"/>
              </a:rPr>
              <a:t>Brand Layout from Marketing</a:t>
            </a:r>
          </a:p>
        </p:txBody>
      </p:sp>
      <p:sp>
        <p:nvSpPr>
          <p:cNvPr id="92" name="AutoShape 119"/>
          <p:cNvSpPr>
            <a:spLocks noChangeArrowheads="1"/>
          </p:cNvSpPr>
          <p:nvPr>
            <p:custDataLst>
              <p:tags r:id="rId11"/>
            </p:custDataLst>
          </p:nvPr>
        </p:nvSpPr>
        <p:spPr bwMode="auto">
          <a:xfrm>
            <a:off x="2496955" y="3009039"/>
            <a:ext cx="36000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93" name="AutoShape 131"/>
          <p:cNvSpPr>
            <a:spLocks noChangeArrowheads="1"/>
          </p:cNvSpPr>
          <p:nvPr>
            <p:custDataLst>
              <p:tags r:id="rId12"/>
            </p:custDataLst>
          </p:nvPr>
        </p:nvSpPr>
        <p:spPr bwMode="auto">
          <a:xfrm>
            <a:off x="3633790" y="3006370"/>
            <a:ext cx="161925" cy="152400"/>
          </a:xfrm>
          <a:prstGeom prst="diamond">
            <a:avLst/>
          </a:prstGeom>
          <a:solidFill>
            <a:srgbClr val="A50021"/>
          </a:solidFill>
          <a:ln w="12700" algn="ctr">
            <a:solidFill>
              <a:schemeClr val="tx1"/>
            </a:solidFill>
            <a:miter lim="800000"/>
            <a:headEnd/>
            <a:tailEnd/>
          </a:ln>
          <a:effectLst/>
        </p:spPr>
        <p:txBody>
          <a:bodyPr wrap="none" anchor="ctr"/>
          <a:lstStyle/>
          <a:p>
            <a:pPr algn="ctr"/>
            <a:endParaRPr lang="de-DE">
              <a:solidFill>
                <a:srgbClr val="000000"/>
              </a:solidFill>
              <a:latin typeface="Calibri" pitchFamily="34" charset="0"/>
              <a:cs typeface="Calibri" pitchFamily="34" charset="0"/>
            </a:endParaRPr>
          </a:p>
        </p:txBody>
      </p:sp>
      <p:sp>
        <p:nvSpPr>
          <p:cNvPr id="94" name="TextBox 93"/>
          <p:cNvSpPr txBox="1"/>
          <p:nvPr>
            <p:custDataLst>
              <p:tags r:id="rId13"/>
            </p:custDataLst>
          </p:nvPr>
        </p:nvSpPr>
        <p:spPr>
          <a:xfrm>
            <a:off x="1410426" y="2562670"/>
            <a:ext cx="901700" cy="317501"/>
          </a:xfrm>
          <a:prstGeom prst="rect">
            <a:avLst/>
          </a:prstGeom>
          <a:noFill/>
          <a:effectLst/>
        </p:spPr>
        <p:txBody>
          <a:bodyPr wrap="square" lIns="27432" tIns="27432" rIns="27432" bIns="27432" rtlCol="0" anchor="ctr" anchorCtr="0">
            <a:noAutofit/>
          </a:bodyPr>
          <a:lstStyle/>
          <a:p>
            <a:pPr algn="ctr"/>
            <a:r>
              <a:rPr lang="en-US" sz="900" dirty="0">
                <a:solidFill>
                  <a:srgbClr val="000000"/>
                </a:solidFill>
                <a:latin typeface="Calibri" pitchFamily="34" charset="0"/>
                <a:cs typeface="Calibri" pitchFamily="34" charset="0"/>
              </a:rPr>
              <a:t>Develop Commercial Packaging Concepts</a:t>
            </a:r>
          </a:p>
        </p:txBody>
      </p:sp>
      <p:sp>
        <p:nvSpPr>
          <p:cNvPr id="95" name="TextBox 68"/>
          <p:cNvSpPr txBox="1">
            <a:spLocks noChangeArrowheads="1"/>
          </p:cNvSpPr>
          <p:nvPr>
            <p:custDataLst>
              <p:tags r:id="rId14"/>
            </p:custDataLst>
          </p:nvPr>
        </p:nvSpPr>
        <p:spPr bwMode="auto">
          <a:xfrm>
            <a:off x="3286660" y="2588070"/>
            <a:ext cx="609600" cy="266700"/>
          </a:xfrm>
          <a:prstGeom prst="rect">
            <a:avLst/>
          </a:prstGeom>
          <a:noFill/>
          <a:ln w="9525">
            <a:noFill/>
            <a:miter lim="800000"/>
            <a:headEnd/>
            <a:tailEnd/>
          </a:ln>
          <a:effectLst/>
        </p:spPr>
        <p:txBody>
          <a:bodyPr lIns="27432" tIns="27432" rIns="27432" bIns="27432" anchor="ctr"/>
          <a:lstStyle/>
          <a:p>
            <a:pPr algn="ctr"/>
            <a:r>
              <a:rPr lang="en-US" sz="900" dirty="0">
                <a:solidFill>
                  <a:srgbClr val="000000"/>
                </a:solidFill>
                <a:latin typeface="Calibri" pitchFamily="34" charset="0"/>
              </a:rPr>
              <a:t>Finalize Concept</a:t>
            </a:r>
          </a:p>
        </p:txBody>
      </p:sp>
      <p:sp>
        <p:nvSpPr>
          <p:cNvPr id="96" name="TextBox 102"/>
          <p:cNvSpPr txBox="1"/>
          <p:nvPr>
            <p:custDataLst>
              <p:tags r:id="rId15"/>
            </p:custDataLst>
          </p:nvPr>
        </p:nvSpPr>
        <p:spPr>
          <a:xfrm>
            <a:off x="2248263" y="2530550"/>
            <a:ext cx="935763" cy="381741"/>
          </a:xfrm>
          <a:prstGeom prst="rect">
            <a:avLst/>
          </a:prstGeom>
          <a:noFill/>
          <a:effectLst/>
        </p:spPr>
        <p:txBody>
          <a:bodyPr wrap="square" lIns="27432" tIns="27432" rIns="27432" bIns="27432" rtlCol="0" anchor="ctr" anchorCtr="0">
            <a:noAutofit/>
          </a:bodyPr>
          <a:lstStyle/>
          <a:p>
            <a:pPr algn="ctr"/>
            <a:r>
              <a:rPr lang="en-US" sz="900" dirty="0" smtClean="0">
                <a:solidFill>
                  <a:srgbClr val="000000"/>
                </a:solidFill>
                <a:latin typeface="Calibri" pitchFamily="34" charset="0"/>
                <a:cs typeface="Calibri" pitchFamily="34" charset="0"/>
              </a:rPr>
              <a:t>Potential Adaptations of Packaging Concepts</a:t>
            </a:r>
            <a:endParaRPr lang="en-US" sz="900" dirty="0">
              <a:solidFill>
                <a:srgbClr val="000000"/>
              </a:solidFill>
              <a:latin typeface="Calibri" pitchFamily="34" charset="0"/>
              <a:cs typeface="Calibri" pitchFamily="34" charset="0"/>
            </a:endParaRPr>
          </a:p>
        </p:txBody>
      </p:sp>
      <p:sp>
        <p:nvSpPr>
          <p:cNvPr id="97" name="Flowchart: Decision 96"/>
          <p:cNvSpPr/>
          <p:nvPr/>
        </p:nvSpPr>
        <p:spPr bwMode="auto">
          <a:xfrm>
            <a:off x="3632456" y="3171875"/>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alibri" pitchFamily="34" charset="0"/>
                          <a:cs typeface="Calibri" pitchFamily="34" charset="0"/>
                        </a:rPr>
                        <a:t>Business Intelligence &amp; Analytics</a:t>
                      </a:r>
                      <a:endParaRPr lang="en-US" sz="1400" b="1" dirty="0">
                        <a:latin typeface="Calibri" pitchFamily="34" charset="0"/>
                        <a:cs typeface="Calibri" pitchFamily="34" charset="0"/>
                      </a:endParaRP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06475"/>
            <a:ext cx="7733238" cy="1009650"/>
          </a:xfrm>
        </p:spPr>
        <p:txBody>
          <a:bodyPr/>
          <a:lstStyle/>
          <a:p>
            <a:r>
              <a:rPr lang="en-US" dirty="0" smtClean="0"/>
              <a:t>Stimuvax—US Business Intelligence &amp; Analytics</a:t>
            </a:r>
            <a:br>
              <a:rPr lang="en-US" dirty="0" smtClean="0"/>
            </a:br>
            <a:r>
              <a:rPr lang="en-US" b="0" dirty="0" smtClean="0"/>
              <a:t>Subteam Overview</a:t>
            </a:r>
            <a:endParaRPr lang="en-US" b="0" dirty="0"/>
          </a:p>
        </p:txBody>
      </p:sp>
      <p:graphicFrame>
        <p:nvGraphicFramePr>
          <p:cNvPr id="10" name="Table 9"/>
          <p:cNvGraphicFramePr>
            <a:graphicFrameLocks noGrp="1"/>
          </p:cNvGraphicFramePr>
          <p:nvPr/>
        </p:nvGraphicFramePr>
        <p:xfrm>
          <a:off x="238125" y="1700215"/>
          <a:ext cx="8667750" cy="4778411"/>
        </p:xfrm>
        <a:graphic>
          <a:graphicData uri="http://schemas.openxmlformats.org/drawingml/2006/table">
            <a:tbl>
              <a:tblPr firstRow="1" bandRow="1"/>
              <a:tblGrid>
                <a:gridCol w="477288"/>
                <a:gridCol w="2813367"/>
                <a:gridCol w="5377095"/>
              </a:tblGrid>
              <a:tr h="292493">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Workstream</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Description</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497238">
                <a:tc>
                  <a:txBody>
                    <a:bodyPr/>
                    <a:lstStyle/>
                    <a:p>
                      <a:pPr marL="0" indent="0" algn="ctr">
                        <a:buFont typeface="+mj-lt"/>
                        <a:buNone/>
                      </a:pPr>
                      <a:r>
                        <a:rPr lang="en-US" sz="1400" b="1" i="0" dirty="0" smtClean="0">
                          <a:solidFill>
                            <a:schemeClr val="tx1"/>
                          </a:solidFill>
                        </a:rPr>
                        <a:t>1.</a:t>
                      </a:r>
                      <a:endParaRPr lang="en-US" sz="1400" b="1"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pitchFamily="34" charset="0"/>
                          <a:ea typeface="+mn-ea"/>
                          <a:cs typeface="Calibri" pitchFamily="34" charset="0"/>
                        </a:rPr>
                        <a:t>Business Intelligence FTE Resource Needs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5888" indent="-115888" algn="l">
                        <a:buFont typeface="Wingdings" pitchFamily="2" charset="2"/>
                        <a:buChar char="§"/>
                      </a:pPr>
                      <a:r>
                        <a:rPr lang="en-US" sz="1400" b="0" i="0" kern="1200" baseline="0" dirty="0" smtClean="0">
                          <a:solidFill>
                            <a:schemeClr val="tx1"/>
                          </a:solidFill>
                          <a:latin typeface="Calibri" pitchFamily="34" charset="0"/>
                          <a:ea typeface="+mn-ea"/>
                          <a:cs typeface="Calibri" pitchFamily="34" charset="0"/>
                        </a:rPr>
                        <a:t>Recruitment and hiring of additional BI FTE resource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1316219">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0" dirty="0" smtClean="0">
                          <a:solidFill>
                            <a:schemeClr val="tx1"/>
                          </a:solidFill>
                        </a:rPr>
                        <a:t>2.</a:t>
                      </a:r>
                      <a:endParaRPr lang="en-US" sz="1400" b="1"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indent="0" algn="l" defTabSz="914400" rtl="0" eaLnBrk="1" latinLnBrk="0" hangingPunct="1">
                        <a:buFont typeface="+mj-lt"/>
                        <a:buNone/>
                      </a:pPr>
                      <a:r>
                        <a:rPr lang="en-US" sz="1400" b="1" i="0" kern="1200" dirty="0" smtClean="0">
                          <a:solidFill>
                            <a:schemeClr val="tx1"/>
                          </a:solidFill>
                          <a:latin typeface="Calibri" pitchFamily="34" charset="0"/>
                          <a:ea typeface="+mn-ea"/>
                          <a:cs typeface="Calibri" pitchFamily="34" charset="0"/>
                        </a:rPr>
                        <a:t>Brand Planning Support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5888" indent="-115888" algn="l">
                        <a:buFont typeface="Wingdings" pitchFamily="2" charset="2"/>
                        <a:buChar char="§"/>
                      </a:pPr>
                      <a:r>
                        <a:rPr lang="en-US" sz="1400" b="0" i="0" kern="1200" baseline="0" dirty="0" smtClean="0">
                          <a:solidFill>
                            <a:schemeClr val="tx1"/>
                          </a:solidFill>
                          <a:latin typeface="Calibri" pitchFamily="34" charset="0"/>
                          <a:ea typeface="+mn-ea"/>
                          <a:cs typeface="Calibri" pitchFamily="34" charset="0"/>
                        </a:rPr>
                        <a:t>Market research activities that will establish baseline understanding of the stage III NSCLC market</a:t>
                      </a:r>
                    </a:p>
                    <a:p>
                      <a:pPr marL="115888" marR="0" indent="-11588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pitchFamily="34" charset="0"/>
                          <a:ea typeface="+mn-ea"/>
                          <a:cs typeface="Calibri" pitchFamily="34" charset="0"/>
                        </a:rPr>
                        <a:t>Market</a:t>
                      </a:r>
                      <a:r>
                        <a:rPr lang="en-US" sz="1400" b="0" i="0" kern="1200" baseline="0" dirty="0" smtClean="0">
                          <a:solidFill>
                            <a:schemeClr val="tx1"/>
                          </a:solidFill>
                          <a:latin typeface="Calibri" pitchFamily="34" charset="0"/>
                          <a:ea typeface="+mn-ea"/>
                          <a:cs typeface="Calibri" pitchFamily="34" charset="0"/>
                        </a:rPr>
                        <a:t> research focusing on healthcare professionals, such as physicians and nurses</a:t>
                      </a:r>
                    </a:p>
                    <a:p>
                      <a:pPr marL="115888" marR="0" indent="-11588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pitchFamily="34" charset="0"/>
                          <a:ea typeface="+mn-ea"/>
                          <a:cs typeface="Calibri" pitchFamily="34" charset="0"/>
                        </a:rPr>
                        <a:t>Market research focusing on the preferences and needs of patients and caregivers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906729">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0" dirty="0" smtClean="0">
                          <a:solidFill>
                            <a:schemeClr val="tx1"/>
                          </a:solidFill>
                        </a:rPr>
                        <a:t>3.</a:t>
                      </a:r>
                      <a:endParaRPr lang="en-US" sz="1400" b="1"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pitchFamily="34" charset="0"/>
                          <a:ea typeface="+mn-ea"/>
                          <a:cs typeface="Calibri" pitchFamily="34" charset="0"/>
                        </a:rPr>
                        <a:t>Branded Communications Support—Creative Concept Development, Positioning, Messaging, and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5888" marR="0" indent="-11588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pitchFamily="34" charset="0"/>
                          <a:ea typeface="+mn-ea"/>
                          <a:cs typeface="Calibri" pitchFamily="34" charset="0"/>
                        </a:rPr>
                        <a:t>Market research support for</a:t>
                      </a:r>
                      <a:r>
                        <a:rPr lang="en-US" sz="1400" b="0" i="0" kern="1200" baseline="0" dirty="0" smtClean="0">
                          <a:solidFill>
                            <a:schemeClr val="tx1"/>
                          </a:solidFill>
                          <a:latin typeface="Calibri" pitchFamily="34" charset="0"/>
                          <a:ea typeface="+mn-ea"/>
                          <a:cs typeface="Calibri" pitchFamily="34" charset="0"/>
                        </a:rPr>
                        <a:t> positioning, messaging, and creative concepts development</a:t>
                      </a:r>
                    </a:p>
                    <a:p>
                      <a:pPr marL="115888" marR="0" indent="-11588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pitchFamily="34" charset="0"/>
                          <a:ea typeface="+mn-ea"/>
                          <a:cs typeface="Calibri" pitchFamily="34" charset="0"/>
                        </a:rPr>
                        <a:t>Market</a:t>
                      </a:r>
                      <a:r>
                        <a:rPr lang="en-US" sz="1400" b="0" i="0" kern="1200" baseline="0" dirty="0" smtClean="0">
                          <a:solidFill>
                            <a:schemeClr val="tx1"/>
                          </a:solidFill>
                          <a:latin typeface="Calibri" pitchFamily="34" charset="0"/>
                          <a:ea typeface="+mn-ea"/>
                          <a:cs typeface="Calibri" pitchFamily="34" charset="0"/>
                        </a:rPr>
                        <a:t> research focusing on testing promotional materials developed by Marketing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94091">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defTabSz="914400" rtl="0" eaLnBrk="1" latinLnBrk="0" hangingPunct="1">
                        <a:buFont typeface="+mj-lt"/>
                        <a:buNone/>
                      </a:pPr>
                      <a:r>
                        <a:rPr lang="en-US" sz="1400" b="1" i="0" kern="1200" dirty="0" smtClean="0">
                          <a:solidFill>
                            <a:schemeClr val="tx1"/>
                          </a:solidFill>
                          <a:latin typeface="Calibri"/>
                          <a:ea typeface="+mn-ea"/>
                          <a:cs typeface="+mn-cs"/>
                        </a:rPr>
                        <a:t>4.</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pitchFamily="34" charset="0"/>
                          <a:ea typeface="+mn-ea"/>
                          <a:cs typeface="Calibri" pitchFamily="34" charset="0"/>
                        </a:rPr>
                        <a:t>Business Intelligence—Analysis of Competitive Environment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5888" indent="-115888" algn="l">
                        <a:buFont typeface="Wingdings" pitchFamily="2" charset="2"/>
                        <a:buChar char="§"/>
                      </a:pPr>
                      <a:r>
                        <a:rPr lang="en-US" sz="1400" b="0" i="0" kern="1200" baseline="0" dirty="0" smtClean="0">
                          <a:solidFill>
                            <a:schemeClr val="tx1"/>
                          </a:solidFill>
                          <a:latin typeface="Calibri" pitchFamily="34" charset="0"/>
                          <a:ea typeface="+mn-ea"/>
                          <a:cs typeface="Calibri" pitchFamily="34" charset="0"/>
                        </a:rPr>
                        <a:t>Competitive intelligence focusing on the overall competitive environment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906729">
                <a:tc>
                  <a:txBody>
                    <a:bodyPr/>
                    <a:lstStyle/>
                    <a:p>
                      <a:pPr marL="0" indent="0" algn="ctr" defTabSz="914400" rtl="0" eaLnBrk="1" latinLnBrk="0" hangingPunct="1">
                        <a:buFont typeface="+mj-lt"/>
                        <a:buNone/>
                      </a:pPr>
                      <a:r>
                        <a:rPr lang="en-US" sz="1400" b="1" i="0" kern="1200" dirty="0" smtClean="0">
                          <a:solidFill>
                            <a:schemeClr val="tx1"/>
                          </a:solidFill>
                          <a:latin typeface="Calibri"/>
                          <a:ea typeface="+mn-ea"/>
                          <a:cs typeface="+mn-cs"/>
                        </a:rPr>
                        <a:t>5.</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noProof="0" dirty="0" smtClean="0">
                          <a:solidFill>
                            <a:schemeClr val="tx1"/>
                          </a:solidFill>
                          <a:latin typeface="Calibri" pitchFamily="34" charset="0"/>
                          <a:ea typeface="+mn-ea"/>
                          <a:cs typeface="Calibri" pitchFamily="34" charset="0"/>
                        </a:rPr>
                        <a:t>Launch Effectiveness and Post-Launch Tracking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5888" indent="-115888" algn="l" defTabSz="914400" rtl="0" eaLnBrk="1" latinLnBrk="0" hangingPunct="1">
                        <a:buFont typeface="Wingdings" pitchFamily="2" charset="2"/>
                        <a:buChar char="§"/>
                      </a:pPr>
                      <a:r>
                        <a:rPr lang="en-US" sz="1400" b="0" i="0" kern="1200" dirty="0" smtClean="0">
                          <a:solidFill>
                            <a:schemeClr val="tx1"/>
                          </a:solidFill>
                          <a:latin typeface="Calibri" pitchFamily="34" charset="0"/>
                          <a:ea typeface="+mn-ea"/>
                          <a:cs typeface="Calibri" pitchFamily="34" charset="0"/>
                        </a:rPr>
                        <a:t>Development of metrics to monitor success of the launch and the effectiveness of the promotional campaign</a:t>
                      </a:r>
                    </a:p>
                    <a:p>
                      <a:pPr marL="115888" marR="0" indent="-11588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pitchFamily="34" charset="0"/>
                          <a:ea typeface="+mn-ea"/>
                          <a:cs typeface="Calibri" pitchFamily="34" charset="0"/>
                        </a:rPr>
                        <a:t>Ongoing analysis that will monitor effectiveness of the promotional campaign by tracking message 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17</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06475"/>
            <a:ext cx="7733238" cy="1009650"/>
          </a:xfrm>
        </p:spPr>
        <p:txBody>
          <a:bodyPr/>
          <a:lstStyle/>
          <a:p>
            <a:r>
              <a:rPr lang="en-US" dirty="0" smtClean="0"/>
              <a:t>Stimuvax—US Business Intelligence &amp; Analytics </a:t>
            </a:r>
            <a:r>
              <a:rPr lang="en-US" i="1" dirty="0" smtClean="0"/>
              <a:t>(Continued)</a:t>
            </a:r>
            <a:r>
              <a:rPr lang="en-US" dirty="0" smtClean="0"/>
              <a:t/>
            </a:r>
            <a:br>
              <a:rPr lang="en-US" dirty="0" smtClean="0"/>
            </a:br>
            <a:r>
              <a:rPr lang="en-US" b="0" dirty="0" smtClean="0"/>
              <a:t>Subteam Overview</a:t>
            </a:r>
            <a:endParaRPr lang="en-US" b="0" dirty="0"/>
          </a:p>
        </p:txBody>
      </p:sp>
      <p:graphicFrame>
        <p:nvGraphicFramePr>
          <p:cNvPr id="10" name="Table 9"/>
          <p:cNvGraphicFramePr>
            <a:graphicFrameLocks noGrp="1"/>
          </p:cNvGraphicFramePr>
          <p:nvPr/>
        </p:nvGraphicFramePr>
        <p:xfrm>
          <a:off x="238125" y="1700213"/>
          <a:ext cx="8667750" cy="2712720"/>
        </p:xfrm>
        <a:graphic>
          <a:graphicData uri="http://schemas.openxmlformats.org/drawingml/2006/table">
            <a:tbl>
              <a:tblPr firstRow="1" bandRow="1"/>
              <a:tblGrid>
                <a:gridCol w="477288"/>
                <a:gridCol w="2813367"/>
                <a:gridCol w="5377095"/>
              </a:tblGrid>
              <a:tr h="223577">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Workstream</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Description</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731520">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0" dirty="0" smtClean="0">
                          <a:solidFill>
                            <a:schemeClr val="tx1"/>
                          </a:solidFill>
                        </a:rPr>
                        <a:t>6.</a:t>
                      </a:r>
                      <a:endParaRPr lang="en-US" sz="1400" b="1"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pitchFamily="34" charset="0"/>
                          <a:ea typeface="+mn-ea"/>
                          <a:cs typeface="Calibri" pitchFamily="34" charset="0"/>
                        </a:rPr>
                        <a:t>Forecasting and Business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5888" indent="-115888" algn="l">
                        <a:buFont typeface="Wingdings" pitchFamily="2" charset="2"/>
                        <a:buChar char="§"/>
                      </a:pPr>
                      <a:r>
                        <a:rPr lang="en-US" sz="1400" b="0" i="0" kern="1200" baseline="0" dirty="0" smtClean="0">
                          <a:solidFill>
                            <a:schemeClr val="tx1"/>
                          </a:solidFill>
                          <a:latin typeface="Calibri" pitchFamily="34" charset="0"/>
                          <a:ea typeface="+mn-ea"/>
                          <a:cs typeface="Calibri" pitchFamily="34" charset="0"/>
                        </a:rPr>
                        <a:t>Develop forecasting tools that are essential for predicting business needs and use the tools to assist in resource planning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520">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defTabSz="914400" rtl="0" eaLnBrk="1" latinLnBrk="0" hangingPunct="1">
                        <a:buFont typeface="+mj-lt"/>
                        <a:buNone/>
                      </a:pPr>
                      <a:r>
                        <a:rPr lang="en-US" sz="1400" b="1" i="0" kern="1200" dirty="0" smtClean="0">
                          <a:solidFill>
                            <a:schemeClr val="tx1"/>
                          </a:solidFill>
                          <a:latin typeface="Calibri"/>
                          <a:ea typeface="+mn-ea"/>
                          <a:cs typeface="+mn-cs"/>
                        </a:rPr>
                        <a:t>7.</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pitchFamily="34" charset="0"/>
                          <a:ea typeface="+mn-ea"/>
                          <a:cs typeface="Calibri" pitchFamily="34" charset="0"/>
                        </a:rPr>
                        <a:t>Access, Reimbursements, and Pricing Support</a:t>
                      </a:r>
                      <a:endParaRPr lang="en-US" sz="1400" b="1" i="0" kern="1200" dirty="0">
                        <a:solidFill>
                          <a:schemeClr val="tx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5888" marR="0" indent="-11588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pitchFamily="34" charset="0"/>
                          <a:ea typeface="+mn-ea"/>
                          <a:cs typeface="Calibri" pitchFamily="34" charset="0"/>
                        </a:rPr>
                        <a:t>Market</a:t>
                      </a:r>
                      <a:r>
                        <a:rPr lang="en-US" sz="1400" b="0" i="0" kern="1200" baseline="0" dirty="0" smtClean="0">
                          <a:solidFill>
                            <a:schemeClr val="tx1"/>
                          </a:solidFill>
                          <a:latin typeface="Calibri" pitchFamily="34" charset="0"/>
                          <a:ea typeface="+mn-ea"/>
                          <a:cs typeface="Calibri" pitchFamily="34" charset="0"/>
                        </a:rPr>
                        <a:t> research to test different value propositions developed by Managed Markets</a:t>
                      </a:r>
                    </a:p>
                    <a:p>
                      <a:pPr marL="115888" indent="-115888" algn="l" defTabSz="914400" rtl="0" eaLnBrk="1" latinLnBrk="0" hangingPunct="1">
                        <a:buFont typeface="Wingdings" pitchFamily="2" charset="2"/>
                        <a:buChar char="§"/>
                      </a:pPr>
                      <a:r>
                        <a:rPr lang="en-US" sz="1400" b="0" i="0" kern="1200" dirty="0" smtClean="0">
                          <a:solidFill>
                            <a:schemeClr val="tx1"/>
                          </a:solidFill>
                          <a:latin typeface="Calibri" pitchFamily="34" charset="0"/>
                          <a:ea typeface="+mn-ea"/>
                          <a:cs typeface="Calibri" pitchFamily="34" charset="0"/>
                        </a:rPr>
                        <a:t>Market research</a:t>
                      </a:r>
                      <a:r>
                        <a:rPr lang="en-US" sz="1400" b="0" i="0" kern="1200" baseline="0" dirty="0" smtClean="0">
                          <a:solidFill>
                            <a:schemeClr val="tx1"/>
                          </a:solidFill>
                          <a:latin typeface="Calibri" pitchFamily="34" charset="0"/>
                          <a:ea typeface="+mn-ea"/>
                          <a:cs typeface="Calibri" pitchFamily="34" charset="0"/>
                        </a:rPr>
                        <a:t> focusing on payers and channels</a:t>
                      </a:r>
                    </a:p>
                    <a:p>
                      <a:pPr marL="115888" indent="-115888" algn="l" defTabSz="914400" rtl="0" eaLnBrk="1" latinLnBrk="0" hangingPunct="1">
                        <a:buFont typeface="Wingdings" pitchFamily="2" charset="2"/>
                        <a:buChar char="§"/>
                      </a:pPr>
                      <a:r>
                        <a:rPr lang="en-US" sz="1400" b="0" i="0" kern="1200" baseline="0" dirty="0" smtClean="0">
                          <a:solidFill>
                            <a:schemeClr val="tx1"/>
                          </a:solidFill>
                          <a:latin typeface="Calibri" pitchFamily="34" charset="0"/>
                          <a:ea typeface="+mn-ea"/>
                          <a:cs typeface="Calibri" pitchFamily="34" charset="0"/>
                        </a:rPr>
                        <a:t>Additional activities include payer landscape assessment</a:t>
                      </a:r>
                      <a:endParaRPr lang="en-US" sz="1400" b="0" i="0" kern="1200" dirty="0" smtClean="0">
                        <a:solidFill>
                          <a:schemeClr val="tx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520">
                <a:tc>
                  <a:txBody>
                    <a:bodyPr/>
                    <a:lstStyle/>
                    <a:p>
                      <a:pPr marL="0" indent="0" algn="ctr" defTabSz="914400" rtl="0" eaLnBrk="1" latinLnBrk="0" hangingPunct="1">
                        <a:buFont typeface="+mj-lt"/>
                        <a:buNone/>
                      </a:pPr>
                      <a:r>
                        <a:rPr lang="en-US" sz="1400" b="1" i="0" kern="1200" dirty="0" smtClean="0">
                          <a:solidFill>
                            <a:schemeClr val="tx1"/>
                          </a:solidFill>
                          <a:latin typeface="Calibri"/>
                          <a:ea typeface="+mn-ea"/>
                          <a:cs typeface="+mn-cs"/>
                        </a:rPr>
                        <a:t>8.</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pitchFamily="34" charset="0"/>
                          <a:ea typeface="+mn-ea"/>
                          <a:cs typeface="Calibri" pitchFamily="34" charset="0"/>
                        </a:rPr>
                        <a:t>Drug Safety Support</a:t>
                      </a:r>
                      <a:endParaRPr lang="en-US" sz="1400" b="1" i="0" kern="1200" dirty="0">
                        <a:solidFill>
                          <a:schemeClr val="tx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5888" indent="-115888" algn="l" defTabSz="914400" rtl="0" eaLnBrk="1" latinLnBrk="0" hangingPunct="1">
                        <a:buFont typeface="Wingdings" pitchFamily="2" charset="2"/>
                        <a:buChar char="§"/>
                      </a:pPr>
                      <a:r>
                        <a:rPr lang="en-US" sz="1400" b="0" i="0" kern="1200" dirty="0" smtClean="0">
                          <a:solidFill>
                            <a:schemeClr val="tx1"/>
                          </a:solidFill>
                          <a:latin typeface="Calibri" pitchFamily="34" charset="0"/>
                          <a:ea typeface="+mn-ea"/>
                          <a:cs typeface="Calibri" pitchFamily="34" charset="0"/>
                        </a:rPr>
                        <a:t>Market research on potential impact of REMS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18</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smtClean="0"/>
              <a:t>Stimuvax—US Business Intelligence &amp; Analytics </a:t>
            </a:r>
            <a:endParaRPr lang="en-US" dirty="0"/>
          </a:p>
        </p:txBody>
      </p:sp>
      <p:sp>
        <p:nvSpPr>
          <p:cNvPr id="48"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cs typeface="Calibri" pitchFamily="34" charset="0"/>
              </a:rPr>
              <a:pPr>
                <a:defRPr/>
              </a:pPr>
              <a:t>19</a:t>
            </a:fld>
            <a:endParaRPr lang="en-US" dirty="0">
              <a:solidFill>
                <a:srgbClr val="000000"/>
              </a:solidFill>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50"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51" name="TextBox 50"/>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52" name="Flowchart: Decision 51"/>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55" name="TextBox 54"/>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57" name="Text Box 150"/>
          <p:cNvSpPr txBox="1">
            <a:spLocks noChangeArrowheads="1"/>
          </p:cNvSpPr>
          <p:nvPr/>
        </p:nvSpPr>
        <p:spPr bwMode="auto">
          <a:xfrm>
            <a:off x="295564" y="2289684"/>
            <a:ext cx="2183290" cy="209288"/>
          </a:xfrm>
          <a:prstGeom prst="rect">
            <a:avLst/>
          </a:prstGeom>
          <a:noFill/>
          <a:ln w="9525" algn="ctr">
            <a:noFill/>
            <a:miter lim="800000"/>
            <a:headEnd/>
            <a:tailEnd/>
          </a:ln>
        </p:spPr>
        <p:txBody>
          <a:bodyPr wrap="none" lIns="0" tIns="27432" rIns="0" bIns="27432" anchor="ctr">
            <a:spAutoFit/>
          </a:bodyPr>
          <a:lstStyle/>
          <a:p>
            <a:pPr marL="119063" indent="-119063"/>
            <a:r>
              <a:rPr lang="en-US" sz="1000" b="1" i="1" dirty="0" smtClean="0">
                <a:solidFill>
                  <a:srgbClr val="060309"/>
                </a:solidFill>
                <a:latin typeface="Calibri" pitchFamily="34" charset="0"/>
                <a:cs typeface="Calibri" pitchFamily="34" charset="0"/>
              </a:rPr>
              <a:t>Business Intelligence FTE Resource Needs</a:t>
            </a:r>
            <a:endParaRPr lang="en-US" sz="1000" b="1" i="1" dirty="0">
              <a:solidFill>
                <a:srgbClr val="060309"/>
              </a:solidFill>
              <a:latin typeface="Calibri" pitchFamily="34" charset="0"/>
              <a:cs typeface="Calibri" pitchFamily="34" charset="0"/>
            </a:endParaRPr>
          </a:p>
        </p:txBody>
      </p:sp>
      <p:sp>
        <p:nvSpPr>
          <p:cNvPr id="58" name="Rectangle 127"/>
          <p:cNvSpPr>
            <a:spLocks noChangeArrowheads="1"/>
          </p:cNvSpPr>
          <p:nvPr/>
        </p:nvSpPr>
        <p:spPr bwMode="auto">
          <a:xfrm>
            <a:off x="295564" y="2478583"/>
            <a:ext cx="8549855" cy="1573653"/>
          </a:xfrm>
          <a:prstGeom prst="rect">
            <a:avLst/>
          </a:prstGeom>
          <a:noFill/>
          <a:ln w="19050" cap="rnd" algn="ctr">
            <a:solidFill>
              <a:schemeClr val="tx1"/>
            </a:solidFill>
            <a:prstDash val="sysDot"/>
            <a:miter lim="800000"/>
            <a:headEnd/>
            <a:tailEnd/>
          </a:ln>
        </p:spPr>
        <p:txBody>
          <a:bodyPr wrap="none" anchor="ctr"/>
          <a:lstStyle/>
          <a:p>
            <a:endParaRPr lang="en-US" sz="800" dirty="0">
              <a:solidFill>
                <a:srgbClr val="060309"/>
              </a:solidFill>
              <a:latin typeface="Calibri" pitchFamily="34" charset="0"/>
              <a:cs typeface="Calibri" pitchFamily="34" charset="0"/>
            </a:endParaRPr>
          </a:p>
        </p:txBody>
      </p:sp>
      <p:grpSp>
        <p:nvGrpSpPr>
          <p:cNvPr id="3" name="Group 81"/>
          <p:cNvGrpSpPr/>
          <p:nvPr/>
        </p:nvGrpSpPr>
        <p:grpSpPr>
          <a:xfrm>
            <a:off x="1000125" y="2641954"/>
            <a:ext cx="1842602" cy="274320"/>
            <a:chOff x="1000125" y="5548784"/>
            <a:chExt cx="1842602" cy="274320"/>
          </a:xfrm>
        </p:grpSpPr>
        <p:sp>
          <p:nvSpPr>
            <p:cNvPr id="63" name="AutoShape 119"/>
            <p:cNvSpPr>
              <a:spLocks noChangeArrowheads="1"/>
            </p:cNvSpPr>
            <p:nvPr/>
          </p:nvSpPr>
          <p:spPr bwMode="auto">
            <a:xfrm>
              <a:off x="2198335" y="5548784"/>
              <a:ext cx="64439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4" name="AutoShape 119"/>
            <p:cNvSpPr>
              <a:spLocks noChangeArrowheads="1"/>
            </p:cNvSpPr>
            <p:nvPr/>
          </p:nvSpPr>
          <p:spPr bwMode="auto">
            <a:xfrm>
              <a:off x="1000125" y="5562427"/>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BI Oncology Team Member Hire (1)</a:t>
              </a:r>
              <a:endParaRPr lang="en-US" sz="900" dirty="0">
                <a:solidFill>
                  <a:srgbClr val="000000"/>
                </a:solidFill>
                <a:latin typeface="Calibri" pitchFamily="34" charset="0"/>
              </a:endParaRPr>
            </a:p>
          </p:txBody>
        </p:sp>
      </p:grpSp>
      <p:grpSp>
        <p:nvGrpSpPr>
          <p:cNvPr id="4" name="Group 19"/>
          <p:cNvGrpSpPr/>
          <p:nvPr/>
        </p:nvGrpSpPr>
        <p:grpSpPr>
          <a:xfrm>
            <a:off x="3412400" y="2641954"/>
            <a:ext cx="1842602" cy="274320"/>
            <a:chOff x="1000125" y="5548784"/>
            <a:chExt cx="1842602" cy="274320"/>
          </a:xfrm>
        </p:grpSpPr>
        <p:sp>
          <p:nvSpPr>
            <p:cNvPr id="66" name="AutoShape 119"/>
            <p:cNvSpPr>
              <a:spLocks noChangeArrowheads="1"/>
            </p:cNvSpPr>
            <p:nvPr/>
          </p:nvSpPr>
          <p:spPr bwMode="auto">
            <a:xfrm>
              <a:off x="2198335" y="5548784"/>
              <a:ext cx="64439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7" name="AutoShape 119"/>
            <p:cNvSpPr>
              <a:spLocks noChangeArrowheads="1"/>
            </p:cNvSpPr>
            <p:nvPr/>
          </p:nvSpPr>
          <p:spPr bwMode="auto">
            <a:xfrm>
              <a:off x="1000125" y="5562427"/>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BI Oncology Team Member Hire (1)</a:t>
              </a:r>
              <a:endParaRPr lang="en-US" sz="900" dirty="0">
                <a:solidFill>
                  <a:srgbClr val="000000"/>
                </a:solidFill>
                <a:latin typeface="Calibri" pitchFamily="34" charset="0"/>
              </a:endParaRPr>
            </a:p>
          </p:txBody>
        </p:sp>
      </p:grpSp>
      <p:sp>
        <p:nvSpPr>
          <p:cNvPr id="68" name="AutoShape 119"/>
          <p:cNvSpPr>
            <a:spLocks noChangeArrowheads="1"/>
          </p:cNvSpPr>
          <p:nvPr/>
        </p:nvSpPr>
        <p:spPr bwMode="auto">
          <a:xfrm>
            <a:off x="2193980" y="3187338"/>
            <a:ext cx="3057288" cy="326572"/>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Contract Hires (external)</a:t>
            </a:r>
            <a:endParaRPr lang="en-US" sz="900" dirty="0">
              <a:solidFill>
                <a:srgbClr val="000000"/>
              </a:solidFill>
              <a:latin typeface="Calibri" pitchFamily="34" charset="0"/>
              <a:cs typeface="Calibri" pitchFamily="34" charset="0"/>
            </a:endParaRPr>
          </a:p>
        </p:txBody>
      </p:sp>
      <p:grpSp>
        <p:nvGrpSpPr>
          <p:cNvPr id="21" name="Group 38"/>
          <p:cNvGrpSpPr/>
          <p:nvPr/>
        </p:nvGrpSpPr>
        <p:grpSpPr>
          <a:xfrm>
            <a:off x="1781655" y="6414207"/>
            <a:ext cx="1425786" cy="266700"/>
            <a:chOff x="3043238" y="6465372"/>
            <a:chExt cx="1425786" cy="266700"/>
          </a:xfrm>
        </p:grpSpPr>
        <p:sp>
          <p:nvSpPr>
            <p:cNvPr id="22"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23" name="TextBox 22"/>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452563" y="1720840"/>
            <a:ext cx="6238875" cy="3585597"/>
          </a:xfrm>
          <a:prstGeom prst="rect">
            <a:avLst/>
          </a:prstGeom>
          <a:solidFill>
            <a:schemeClr val="bg1">
              <a:lumMod val="95000"/>
            </a:schemeClr>
          </a:solidFill>
          <a:ln w="12700">
            <a:solidFill>
              <a:schemeClr val="tx1"/>
            </a:solidFill>
            <a:miter lim="800000"/>
            <a:headEnd/>
            <a:tailEnd/>
          </a:ln>
          <a:effectLst/>
        </p:spPr>
        <p:txBody>
          <a:bodyPr wrap="square" lIns="182880" tIns="182880" rIns="182880" bIns="182880">
            <a:spAutoFit/>
          </a:bodyPr>
          <a:lstStyle/>
          <a:p>
            <a:pPr algn="just"/>
            <a:r>
              <a:rPr lang="en-US" sz="1100" dirty="0" smtClean="0"/>
              <a:t>Copyright </a:t>
            </a:r>
            <a:r>
              <a:rPr lang="en-US" sz="1100" dirty="0" smtClean="0">
                <a:sym typeface="Symbol" pitchFamily="18" charset="2"/>
              </a:rPr>
              <a:t>2012 Campbell Alliance Group, Inc.  All Rights Reserved.</a:t>
            </a:r>
          </a:p>
          <a:p>
            <a:pPr algn="just"/>
            <a:endParaRPr lang="en-US" sz="1100" dirty="0" smtClean="0">
              <a:sym typeface="Symbol" pitchFamily="18" charset="2"/>
            </a:endParaRPr>
          </a:p>
          <a:p>
            <a:pPr algn="just"/>
            <a:r>
              <a:rPr lang="en-US" sz="1100" dirty="0" smtClean="0">
                <a:sym typeface="Symbol" pitchFamily="18" charset="2"/>
              </a:rPr>
              <a:t>Reproduction, distribution, and use of this report are subject to the terms of your agreement with Campbell Alliance Group, Inc. (“Campbell”).  The report may not be copied or used without the express written consent of the owner.  </a:t>
            </a:r>
            <a:r>
              <a:rPr lang="en-US" sz="1100" dirty="0" smtClean="0"/>
              <a:t>The trademarks identified herein are the registered trademarks of their owners</a:t>
            </a:r>
            <a:r>
              <a:rPr lang="en-US" sz="1100" dirty="0" smtClean="0">
                <a:sym typeface="Symbol" pitchFamily="18" charset="2"/>
              </a:rPr>
              <a:t>.</a:t>
            </a:r>
            <a:endParaRPr lang="en-US" sz="1100" dirty="0" smtClean="0"/>
          </a:p>
          <a:p>
            <a:pPr algn="just"/>
            <a:endParaRPr lang="en-US" sz="1100" dirty="0" smtClean="0">
              <a:sym typeface="Symbol" pitchFamily="18" charset="2"/>
            </a:endParaRPr>
          </a:p>
          <a:p>
            <a:pPr algn="just"/>
            <a:r>
              <a:rPr lang="en-US" sz="1100" dirty="0" smtClean="0">
                <a:sym typeface="Symbol" pitchFamily="18" charset="2"/>
              </a:rPr>
              <a:t>Campbell does not, through this report or otherwise, give legal, regulatory, or investment advice or recommend or advocate the purchase or sale of any security or investment, and it assumes that the Client will obtain legal and/or regulatory advice as it deems appropriate.</a:t>
            </a:r>
          </a:p>
          <a:p>
            <a:pPr algn="just"/>
            <a:endParaRPr lang="en-US" sz="1100" dirty="0" smtClean="0">
              <a:sym typeface="Symbol" pitchFamily="18" charset="2"/>
            </a:endParaRPr>
          </a:p>
          <a:p>
            <a:pPr algn="just"/>
            <a:r>
              <a:rPr lang="en-US" sz="1100" dirty="0" smtClean="0">
                <a:sym typeface="Symbol" pitchFamily="18" charset="2"/>
              </a:rPr>
              <a:t>Information in this report has been obtained from a variety of third-party sources and, as such, all statements, facts, information, analyses, interpretations, and opinions contained in the report are provided “As Is” and are made without representation or warranty of any kind by Campbell or its affiliates, officers, employees, contractors, or business partners as to accuracy, completeness, usefulness, merchantability, fitness for a particular purpose, or otherwise.</a:t>
            </a:r>
          </a:p>
          <a:p>
            <a:pPr algn="just"/>
            <a:endParaRPr lang="en-US" sz="1100" dirty="0" smtClean="0">
              <a:sym typeface="Symbol" pitchFamily="18" charset="2"/>
            </a:endParaRPr>
          </a:p>
          <a:p>
            <a:pPr algn="just" eaLnBrk="0" hangingPunct="0"/>
            <a:r>
              <a:rPr lang="en-US" sz="1100" dirty="0" smtClean="0">
                <a:sym typeface="Symbol" pitchFamily="18" charset="2"/>
              </a:rPr>
              <a:t>Campbell makes no guarantee, warranty, or assurances concerning the future financial return of an existing or proposed product or service.</a:t>
            </a:r>
          </a:p>
        </p:txBody>
      </p:sp>
    </p:spTree>
    <p:extLst>
      <p:ext uri="{BB962C8B-B14F-4D97-AF65-F5344CB8AC3E}">
        <p14:creationId xmlns="" xmlns:p14="http://schemas.microsoft.com/office/powerpoint/2010/main" val="7830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Connector 110"/>
          <p:cNvCxnSpPr/>
          <p:nvPr/>
        </p:nvCxnSpPr>
        <p:spPr>
          <a:xfrm>
            <a:off x="2803796" y="4786815"/>
            <a:ext cx="6032707" cy="0"/>
          </a:xfrm>
          <a:prstGeom prst="line">
            <a:avLst/>
          </a:prstGeom>
          <a:noFill/>
          <a:ln w="9525">
            <a:solidFill>
              <a:schemeClr val="tx1"/>
            </a:solidFill>
            <a:miter lim="800000"/>
            <a:headEnd/>
            <a:tailEnd type="triangle"/>
          </a:ln>
        </p:spPr>
      </p:cxnSp>
      <p:sp>
        <p:nvSpPr>
          <p:cNvPr id="53" name="Title 52"/>
          <p:cNvSpPr>
            <a:spLocks noGrp="1"/>
          </p:cNvSpPr>
          <p:nvPr>
            <p:ph type="title"/>
          </p:nvPr>
        </p:nvSpPr>
        <p:spPr/>
        <p:txBody>
          <a:bodyPr/>
          <a:lstStyle/>
          <a:p>
            <a:r>
              <a:rPr lang="en-US" dirty="0" smtClean="0"/>
              <a:t>Stimuvax—US Business Intelligence &amp; Analytics </a:t>
            </a:r>
            <a:r>
              <a:rPr lang="en-US" i="1" dirty="0" smtClean="0"/>
              <a:t>(Continued)</a:t>
            </a:r>
            <a:endParaRPr lang="en-US" dirty="0"/>
          </a:p>
        </p:txBody>
      </p:sp>
      <p:sp>
        <p:nvSpPr>
          <p:cNvPr id="39"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cs typeface="Calibri" pitchFamily="34" charset="0"/>
              </a:rPr>
              <a:pPr>
                <a:defRPr/>
              </a:pPr>
              <a:t>20</a:t>
            </a:fld>
            <a:endParaRPr lang="en-US" dirty="0">
              <a:solidFill>
                <a:srgbClr val="000000"/>
              </a:solidFill>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41"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42" name="TextBox 41"/>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43" name="Flowchart: Decision 42"/>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44" name="TextBox 43"/>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cxnSp>
        <p:nvCxnSpPr>
          <p:cNvPr id="51" name="Straight Connector 50"/>
          <p:cNvCxnSpPr>
            <a:stCxn id="62" idx="3"/>
            <a:endCxn id="85" idx="1"/>
          </p:cNvCxnSpPr>
          <p:nvPr/>
        </p:nvCxnSpPr>
        <p:spPr>
          <a:xfrm>
            <a:off x="1538574" y="2657921"/>
            <a:ext cx="4323599" cy="0"/>
          </a:xfrm>
          <a:prstGeom prst="line">
            <a:avLst/>
          </a:prstGeom>
          <a:ln w="127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60" name="Text Box 150"/>
          <p:cNvSpPr txBox="1">
            <a:spLocks noChangeArrowheads="1"/>
          </p:cNvSpPr>
          <p:nvPr/>
        </p:nvSpPr>
        <p:spPr bwMode="auto">
          <a:xfrm>
            <a:off x="295564" y="2289684"/>
            <a:ext cx="1264770" cy="209288"/>
          </a:xfrm>
          <a:prstGeom prst="rect">
            <a:avLst/>
          </a:prstGeom>
          <a:noFill/>
          <a:ln w="9525" algn="ctr">
            <a:noFill/>
            <a:miter lim="800000"/>
            <a:headEnd/>
            <a:tailEnd/>
          </a:ln>
        </p:spPr>
        <p:txBody>
          <a:bodyPr wrap="none" lIns="0" tIns="27432" rIns="0" bIns="27432" anchor="ctr">
            <a:spAutoFit/>
          </a:bodyPr>
          <a:lstStyle/>
          <a:p>
            <a:pPr marL="119063" indent="-119063"/>
            <a:r>
              <a:rPr lang="en-US" sz="1000" b="1" i="1" dirty="0" smtClean="0">
                <a:solidFill>
                  <a:srgbClr val="060309"/>
                </a:solidFill>
                <a:latin typeface="Calibri" pitchFamily="34" charset="0"/>
                <a:cs typeface="Calibri" pitchFamily="34" charset="0"/>
              </a:rPr>
              <a:t>Brand Planning Support</a:t>
            </a:r>
            <a:endParaRPr lang="en-US" sz="1000" b="1" i="1" dirty="0">
              <a:solidFill>
                <a:srgbClr val="060309"/>
              </a:solidFill>
              <a:latin typeface="Calibri" pitchFamily="34" charset="0"/>
              <a:cs typeface="Calibri" pitchFamily="34" charset="0"/>
            </a:endParaRPr>
          </a:p>
        </p:txBody>
      </p:sp>
      <p:sp>
        <p:nvSpPr>
          <p:cNvPr id="61" name="Rectangle 127"/>
          <p:cNvSpPr>
            <a:spLocks noChangeArrowheads="1"/>
          </p:cNvSpPr>
          <p:nvPr/>
        </p:nvSpPr>
        <p:spPr bwMode="auto">
          <a:xfrm>
            <a:off x="295564" y="2478583"/>
            <a:ext cx="8549855" cy="3843195"/>
          </a:xfrm>
          <a:prstGeom prst="rect">
            <a:avLst/>
          </a:prstGeom>
          <a:noFill/>
          <a:ln w="19050" cap="rnd" algn="ctr">
            <a:solidFill>
              <a:schemeClr val="tx1"/>
            </a:solidFill>
            <a:prstDash val="sysDot"/>
            <a:miter lim="800000"/>
            <a:headEnd/>
            <a:tailEnd/>
          </a:ln>
        </p:spPr>
        <p:txBody>
          <a:bodyPr wrap="none" anchor="ctr"/>
          <a:lstStyle/>
          <a:p>
            <a:endParaRPr lang="en-US" sz="800" dirty="0">
              <a:solidFill>
                <a:srgbClr val="060309"/>
              </a:solidFill>
              <a:latin typeface="Calibri" pitchFamily="34" charset="0"/>
              <a:cs typeface="Calibri" pitchFamily="34" charset="0"/>
            </a:endParaRPr>
          </a:p>
        </p:txBody>
      </p:sp>
      <p:sp>
        <p:nvSpPr>
          <p:cNvPr id="62" name="AutoShape 143"/>
          <p:cNvSpPr>
            <a:spLocks noChangeArrowheads="1"/>
          </p:cNvSpPr>
          <p:nvPr/>
        </p:nvSpPr>
        <p:spPr bwMode="auto">
          <a:xfrm>
            <a:off x="676614" y="2520761"/>
            <a:ext cx="861960"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Market Research </a:t>
            </a:r>
            <a:r>
              <a:rPr lang="en-US" sz="900" dirty="0">
                <a:solidFill>
                  <a:srgbClr val="000000"/>
                </a:solidFill>
                <a:latin typeface="Calibri" pitchFamily="34" charset="0"/>
                <a:cs typeface="Calibri" pitchFamily="34" charset="0"/>
              </a:rPr>
              <a:t>Plan</a:t>
            </a:r>
          </a:p>
        </p:txBody>
      </p:sp>
      <p:sp>
        <p:nvSpPr>
          <p:cNvPr id="63" name="Pentagon 62"/>
          <p:cNvSpPr/>
          <p:nvPr/>
        </p:nvSpPr>
        <p:spPr bwMode="auto">
          <a:xfrm>
            <a:off x="1087049" y="2964851"/>
            <a:ext cx="465526" cy="284888"/>
          </a:xfrm>
          <a:prstGeom prst="homePlate">
            <a:avLst>
              <a:gd name="adj" fmla="val 0"/>
            </a:avLst>
          </a:prstGeom>
          <a:solidFill>
            <a:srgbClr val="FFFF66"/>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BI Data </a:t>
            </a:r>
            <a:endParaRPr lang="en-US" sz="900" dirty="0">
              <a:solidFill>
                <a:srgbClr val="000000"/>
              </a:solidFill>
              <a:latin typeface="Calibri" pitchFamily="34" charset="0"/>
              <a:cs typeface="Calibri" pitchFamily="34" charset="0"/>
            </a:endParaRPr>
          </a:p>
        </p:txBody>
      </p:sp>
      <p:sp>
        <p:nvSpPr>
          <p:cNvPr id="64" name="Pentagon 63"/>
          <p:cNvSpPr/>
          <p:nvPr/>
        </p:nvSpPr>
        <p:spPr bwMode="auto">
          <a:xfrm>
            <a:off x="2000313" y="2964851"/>
            <a:ext cx="592760" cy="284888"/>
          </a:xfrm>
          <a:prstGeom prst="homePlate">
            <a:avLst>
              <a:gd name="adj" fmla="val 0"/>
            </a:avLst>
          </a:prstGeom>
          <a:noFill/>
          <a:ln w="9525">
            <a:noFill/>
            <a:miter lim="800000"/>
            <a:headEnd/>
            <a:tailEnd/>
          </a:ln>
          <a:effectLst/>
        </p:spPr>
        <p:txBody>
          <a:bodyPr wrap="square" lIns="27432" tIns="27432" rIns="27432" bIns="27432" rtlCol="0" anchor="ctr"/>
          <a:lstStyle/>
          <a:p>
            <a:pPr>
              <a:spcBef>
                <a:spcPts val="600"/>
              </a:spcBef>
            </a:pPr>
            <a:r>
              <a:rPr lang="en-US" sz="900" dirty="0" smtClean="0">
                <a:solidFill>
                  <a:srgbClr val="000000"/>
                </a:solidFill>
                <a:latin typeface="Calibri" pitchFamily="34" charset="0"/>
                <a:cs typeface="Calibri" pitchFamily="34" charset="0"/>
              </a:rPr>
              <a:t>Situation Analysis</a:t>
            </a:r>
            <a:endParaRPr lang="en-US" sz="900" dirty="0">
              <a:solidFill>
                <a:srgbClr val="000000"/>
              </a:solidFill>
              <a:latin typeface="Calibri" pitchFamily="34" charset="0"/>
              <a:cs typeface="Calibri" pitchFamily="34" charset="0"/>
            </a:endParaRPr>
          </a:p>
        </p:txBody>
      </p:sp>
      <p:sp>
        <p:nvSpPr>
          <p:cNvPr id="65" name="Pentagon 64"/>
          <p:cNvSpPr/>
          <p:nvPr/>
        </p:nvSpPr>
        <p:spPr bwMode="auto">
          <a:xfrm>
            <a:off x="1563299" y="2964851"/>
            <a:ext cx="427426" cy="284888"/>
          </a:xfrm>
          <a:prstGeom prst="homePlate">
            <a:avLst>
              <a:gd name="adj" fmla="val 0"/>
            </a:avLst>
          </a:prstGeom>
          <a:solidFill>
            <a:srgbClr val="FFFF66"/>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endParaRPr lang="en-US" sz="900" dirty="0">
              <a:solidFill>
                <a:srgbClr val="000000"/>
              </a:solidFill>
              <a:latin typeface="Calibri" pitchFamily="34" charset="0"/>
              <a:cs typeface="Calibri" pitchFamily="34" charset="0"/>
            </a:endParaRPr>
          </a:p>
        </p:txBody>
      </p:sp>
      <p:cxnSp>
        <p:nvCxnSpPr>
          <p:cNvPr id="66" name="Straight Connector 65"/>
          <p:cNvCxnSpPr>
            <a:stCxn id="65" idx="3"/>
            <a:endCxn id="74" idx="1"/>
          </p:cNvCxnSpPr>
          <p:nvPr/>
        </p:nvCxnSpPr>
        <p:spPr>
          <a:xfrm>
            <a:off x="1990725" y="3107295"/>
            <a:ext cx="4735124" cy="0"/>
          </a:xfrm>
          <a:prstGeom prst="line">
            <a:avLst/>
          </a:prstGeom>
          <a:ln w="127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67" name="AutoShape 131"/>
          <p:cNvSpPr>
            <a:spLocks noChangeArrowheads="1"/>
          </p:cNvSpPr>
          <p:nvPr/>
        </p:nvSpPr>
        <p:spPr bwMode="auto">
          <a:xfrm>
            <a:off x="2866982" y="301945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68" name="AutoShape 119"/>
          <p:cNvSpPr>
            <a:spLocks noChangeArrowheads="1"/>
          </p:cNvSpPr>
          <p:nvPr/>
        </p:nvSpPr>
        <p:spPr bwMode="auto">
          <a:xfrm>
            <a:off x="2247901" y="2850172"/>
            <a:ext cx="1438274" cy="246888"/>
          </a:xfrm>
          <a:prstGeom prst="homePlate">
            <a:avLst>
              <a:gd name="adj" fmla="val 0"/>
            </a:avLst>
          </a:prstGeom>
          <a:noFill/>
        </p:spPr>
        <p:txBody>
          <a:bodyPr wrap="square" lIns="27432" tIns="27432" rIns="27432" bIns="27432" rtlCol="0" anchor="ctr" anchorCtr="0">
            <a:noAutofit/>
          </a:bodyPr>
          <a:lstStyle/>
          <a:p>
            <a:pPr algn="ctr">
              <a:defRPr/>
            </a:pPr>
            <a:r>
              <a:rPr lang="en-US" sz="900" dirty="0" smtClean="0">
                <a:solidFill>
                  <a:srgbClr val="000000"/>
                </a:solidFill>
                <a:latin typeface="Calibri" pitchFamily="34" charset="0"/>
              </a:rPr>
              <a:t>ASCO Refresh</a:t>
            </a:r>
            <a:endParaRPr lang="en-US" sz="900" dirty="0">
              <a:solidFill>
                <a:srgbClr val="000000"/>
              </a:solidFill>
              <a:latin typeface="Calibri" pitchFamily="34" charset="0"/>
            </a:endParaRPr>
          </a:p>
        </p:txBody>
      </p:sp>
      <p:sp>
        <p:nvSpPr>
          <p:cNvPr id="69" name="AutoShape 131"/>
          <p:cNvSpPr>
            <a:spLocks noChangeArrowheads="1"/>
          </p:cNvSpPr>
          <p:nvPr/>
        </p:nvSpPr>
        <p:spPr bwMode="auto">
          <a:xfrm>
            <a:off x="5448257" y="301945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70" name="AutoShape 119"/>
          <p:cNvSpPr>
            <a:spLocks noChangeArrowheads="1"/>
          </p:cNvSpPr>
          <p:nvPr/>
        </p:nvSpPr>
        <p:spPr bwMode="auto">
          <a:xfrm>
            <a:off x="4829176" y="2850172"/>
            <a:ext cx="1438274" cy="246888"/>
          </a:xfrm>
          <a:prstGeom prst="homePlate">
            <a:avLst>
              <a:gd name="adj" fmla="val 0"/>
            </a:avLst>
          </a:prstGeom>
          <a:noFill/>
        </p:spPr>
        <p:txBody>
          <a:bodyPr wrap="square" lIns="27432" tIns="27432" rIns="27432" bIns="27432" rtlCol="0" anchor="ctr" anchorCtr="0">
            <a:noAutofit/>
          </a:bodyPr>
          <a:lstStyle/>
          <a:p>
            <a:pPr algn="ctr">
              <a:defRPr/>
            </a:pPr>
            <a:r>
              <a:rPr lang="en-US" sz="900" dirty="0" smtClean="0">
                <a:solidFill>
                  <a:srgbClr val="000000"/>
                </a:solidFill>
                <a:latin typeface="Calibri" pitchFamily="34" charset="0"/>
              </a:rPr>
              <a:t>ASCO Refresh</a:t>
            </a:r>
            <a:endParaRPr lang="en-US" sz="900" dirty="0">
              <a:solidFill>
                <a:srgbClr val="000000"/>
              </a:solidFill>
              <a:latin typeface="Calibri" pitchFamily="34" charset="0"/>
            </a:endParaRPr>
          </a:p>
        </p:txBody>
      </p:sp>
      <p:sp>
        <p:nvSpPr>
          <p:cNvPr id="71" name="Pentagon 70"/>
          <p:cNvSpPr/>
          <p:nvPr/>
        </p:nvSpPr>
        <p:spPr bwMode="auto">
          <a:xfrm>
            <a:off x="4578413" y="2964851"/>
            <a:ext cx="592760" cy="284888"/>
          </a:xfrm>
          <a:prstGeom prst="homePlate">
            <a:avLst>
              <a:gd name="adj" fmla="val 0"/>
            </a:avLst>
          </a:prstGeom>
          <a:noFill/>
          <a:ln w="9525">
            <a:noFill/>
            <a:miter lim="800000"/>
            <a:headEnd/>
            <a:tailEnd/>
          </a:ln>
          <a:effectLst/>
        </p:spPr>
        <p:txBody>
          <a:bodyPr wrap="square" lIns="27432" tIns="27432" rIns="27432" bIns="27432" rtlCol="0" anchor="ctr"/>
          <a:lstStyle/>
          <a:p>
            <a:pPr>
              <a:spcBef>
                <a:spcPts val="600"/>
              </a:spcBef>
            </a:pPr>
            <a:r>
              <a:rPr lang="en-US" sz="900" dirty="0" smtClean="0">
                <a:solidFill>
                  <a:srgbClr val="000000"/>
                </a:solidFill>
                <a:latin typeface="Calibri" pitchFamily="34" charset="0"/>
                <a:cs typeface="Calibri" pitchFamily="34" charset="0"/>
              </a:rPr>
              <a:t>Situation Analysis</a:t>
            </a:r>
            <a:endParaRPr lang="en-US" sz="900" dirty="0">
              <a:solidFill>
                <a:srgbClr val="000000"/>
              </a:solidFill>
              <a:latin typeface="Calibri" pitchFamily="34" charset="0"/>
              <a:cs typeface="Calibri" pitchFamily="34" charset="0"/>
            </a:endParaRPr>
          </a:p>
        </p:txBody>
      </p:sp>
      <p:sp>
        <p:nvSpPr>
          <p:cNvPr id="72" name="Pentagon 71"/>
          <p:cNvSpPr/>
          <p:nvPr/>
        </p:nvSpPr>
        <p:spPr bwMode="auto">
          <a:xfrm>
            <a:off x="4141399" y="2964851"/>
            <a:ext cx="427426" cy="284888"/>
          </a:xfrm>
          <a:prstGeom prst="homePlate">
            <a:avLst>
              <a:gd name="adj" fmla="val 0"/>
            </a:avLst>
          </a:prstGeom>
          <a:solidFill>
            <a:srgbClr val="FFFF66"/>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endParaRPr lang="en-US" sz="900" dirty="0">
              <a:solidFill>
                <a:srgbClr val="000000"/>
              </a:solidFill>
              <a:latin typeface="Calibri" pitchFamily="34" charset="0"/>
              <a:cs typeface="Calibri" pitchFamily="34" charset="0"/>
            </a:endParaRPr>
          </a:p>
        </p:txBody>
      </p:sp>
      <p:sp>
        <p:nvSpPr>
          <p:cNvPr id="73" name="Pentagon 72"/>
          <p:cNvSpPr/>
          <p:nvPr/>
        </p:nvSpPr>
        <p:spPr bwMode="auto">
          <a:xfrm>
            <a:off x="7162863" y="2857271"/>
            <a:ext cx="592760" cy="284888"/>
          </a:xfrm>
          <a:prstGeom prst="homePlate">
            <a:avLst>
              <a:gd name="adj" fmla="val 0"/>
            </a:avLst>
          </a:prstGeom>
          <a:noFill/>
          <a:ln w="9525">
            <a:noFill/>
            <a:miter lim="800000"/>
            <a:headEnd/>
            <a:tailEnd/>
          </a:ln>
          <a:effectLst/>
        </p:spPr>
        <p:txBody>
          <a:bodyPr wrap="square" lIns="27432" tIns="27432" rIns="27432" bIns="27432" rtlCol="0" anchor="ctr"/>
          <a:lstStyle/>
          <a:p>
            <a:pPr>
              <a:spcBef>
                <a:spcPts val="600"/>
              </a:spcBef>
            </a:pPr>
            <a:r>
              <a:rPr lang="en-US" sz="900" dirty="0" smtClean="0">
                <a:solidFill>
                  <a:srgbClr val="000000"/>
                </a:solidFill>
                <a:latin typeface="Calibri" pitchFamily="34" charset="0"/>
                <a:cs typeface="Calibri" pitchFamily="34" charset="0"/>
              </a:rPr>
              <a:t>Situation Analysis</a:t>
            </a:r>
            <a:endParaRPr lang="en-US" sz="900" dirty="0">
              <a:solidFill>
                <a:srgbClr val="000000"/>
              </a:solidFill>
              <a:latin typeface="Calibri" pitchFamily="34" charset="0"/>
              <a:cs typeface="Calibri" pitchFamily="34" charset="0"/>
            </a:endParaRPr>
          </a:p>
        </p:txBody>
      </p:sp>
      <p:sp>
        <p:nvSpPr>
          <p:cNvPr id="74" name="Pentagon 73"/>
          <p:cNvSpPr/>
          <p:nvPr/>
        </p:nvSpPr>
        <p:spPr bwMode="auto">
          <a:xfrm>
            <a:off x="6725849" y="2964851"/>
            <a:ext cx="427426" cy="284888"/>
          </a:xfrm>
          <a:prstGeom prst="homePlate">
            <a:avLst>
              <a:gd name="adj" fmla="val 0"/>
            </a:avLst>
          </a:prstGeom>
          <a:solidFill>
            <a:srgbClr val="FFFF66"/>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endParaRPr lang="en-US" sz="900" dirty="0">
              <a:solidFill>
                <a:srgbClr val="000000"/>
              </a:solidFill>
              <a:latin typeface="Calibri" pitchFamily="34" charset="0"/>
              <a:cs typeface="Calibri" pitchFamily="34" charset="0"/>
            </a:endParaRPr>
          </a:p>
        </p:txBody>
      </p:sp>
      <p:sp>
        <p:nvSpPr>
          <p:cNvPr id="75" name="AutoShape 143"/>
          <p:cNvSpPr>
            <a:spLocks noChangeArrowheads="1"/>
          </p:cNvSpPr>
          <p:nvPr/>
        </p:nvSpPr>
        <p:spPr bwMode="auto">
          <a:xfrm>
            <a:off x="3275331" y="2520761"/>
            <a:ext cx="861960"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Market Research </a:t>
            </a:r>
            <a:r>
              <a:rPr lang="en-US" sz="900" dirty="0">
                <a:solidFill>
                  <a:srgbClr val="000000"/>
                </a:solidFill>
                <a:latin typeface="Calibri" pitchFamily="34" charset="0"/>
                <a:cs typeface="Calibri" pitchFamily="34" charset="0"/>
              </a:rPr>
              <a:t>Plan</a:t>
            </a:r>
          </a:p>
        </p:txBody>
      </p:sp>
      <p:sp>
        <p:nvSpPr>
          <p:cNvPr id="85" name="AutoShape 143"/>
          <p:cNvSpPr>
            <a:spLocks noChangeArrowheads="1"/>
          </p:cNvSpPr>
          <p:nvPr/>
        </p:nvSpPr>
        <p:spPr bwMode="auto">
          <a:xfrm>
            <a:off x="5862173" y="2520761"/>
            <a:ext cx="861960"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Market Research </a:t>
            </a:r>
            <a:r>
              <a:rPr lang="en-US" sz="900" dirty="0">
                <a:solidFill>
                  <a:srgbClr val="000000"/>
                </a:solidFill>
                <a:latin typeface="Calibri" pitchFamily="34" charset="0"/>
                <a:cs typeface="Calibri" pitchFamily="34" charset="0"/>
              </a:rPr>
              <a:t>Plan</a:t>
            </a:r>
          </a:p>
        </p:txBody>
      </p:sp>
      <p:grpSp>
        <p:nvGrpSpPr>
          <p:cNvPr id="92" name="Group 126"/>
          <p:cNvGrpSpPr/>
          <p:nvPr/>
        </p:nvGrpSpPr>
        <p:grpSpPr>
          <a:xfrm>
            <a:off x="1563299" y="3461667"/>
            <a:ext cx="7273204" cy="284888"/>
            <a:chOff x="1563299" y="3052092"/>
            <a:chExt cx="7273204" cy="284888"/>
          </a:xfrm>
        </p:grpSpPr>
        <p:sp>
          <p:nvSpPr>
            <p:cNvPr id="93" name="Pentagon 92"/>
            <p:cNvSpPr/>
            <p:nvPr/>
          </p:nvSpPr>
          <p:spPr bwMode="auto">
            <a:xfrm>
              <a:off x="1563299" y="3052092"/>
              <a:ext cx="58676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Strategy / Tactics</a:t>
              </a:r>
              <a:endParaRPr lang="en-US" sz="900" dirty="0">
                <a:solidFill>
                  <a:srgbClr val="000000"/>
                </a:solidFill>
                <a:latin typeface="Calibri" pitchFamily="34" charset="0"/>
                <a:cs typeface="Calibri" pitchFamily="34" charset="0"/>
              </a:endParaRPr>
            </a:p>
          </p:txBody>
        </p:sp>
        <p:cxnSp>
          <p:nvCxnSpPr>
            <p:cNvPr id="94" name="Straight Connector 93"/>
            <p:cNvCxnSpPr/>
            <p:nvPr/>
          </p:nvCxnSpPr>
          <p:spPr>
            <a:xfrm>
              <a:off x="2158151" y="3194536"/>
              <a:ext cx="6678352" cy="0"/>
            </a:xfrm>
            <a:prstGeom prst="line">
              <a:avLst/>
            </a:prstGeom>
            <a:noFill/>
            <a:ln w="9525">
              <a:solidFill>
                <a:schemeClr val="tx1"/>
              </a:solidFill>
              <a:miter lim="800000"/>
              <a:headEnd/>
              <a:tailEnd type="triangle"/>
            </a:ln>
          </p:spPr>
        </p:cxnSp>
        <p:sp>
          <p:nvSpPr>
            <p:cNvPr id="95" name="Pentagon 94"/>
            <p:cNvSpPr/>
            <p:nvPr/>
          </p:nvSpPr>
          <p:spPr bwMode="auto">
            <a:xfrm>
              <a:off x="4141961" y="3052092"/>
              <a:ext cx="58676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Strategy / Tactics</a:t>
              </a:r>
              <a:endParaRPr lang="en-US" sz="900" dirty="0">
                <a:solidFill>
                  <a:srgbClr val="000000"/>
                </a:solidFill>
                <a:latin typeface="Calibri" pitchFamily="34" charset="0"/>
                <a:cs typeface="Calibri" pitchFamily="34" charset="0"/>
              </a:endParaRPr>
            </a:p>
          </p:txBody>
        </p:sp>
        <p:sp>
          <p:nvSpPr>
            <p:cNvPr id="96" name="Pentagon 95"/>
            <p:cNvSpPr/>
            <p:nvPr/>
          </p:nvSpPr>
          <p:spPr bwMode="auto">
            <a:xfrm>
              <a:off x="6725849" y="3052092"/>
              <a:ext cx="58676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Strategy / Tactics</a:t>
              </a:r>
              <a:endParaRPr lang="en-US" sz="900" dirty="0">
                <a:solidFill>
                  <a:srgbClr val="000000"/>
                </a:solidFill>
                <a:latin typeface="Calibri" pitchFamily="34" charset="0"/>
                <a:cs typeface="Calibri" pitchFamily="34" charset="0"/>
              </a:endParaRPr>
            </a:p>
          </p:txBody>
        </p:sp>
      </p:grpSp>
      <p:grpSp>
        <p:nvGrpSpPr>
          <p:cNvPr id="102" name="Group 121"/>
          <p:cNvGrpSpPr/>
          <p:nvPr/>
        </p:nvGrpSpPr>
        <p:grpSpPr>
          <a:xfrm>
            <a:off x="2863247" y="4385733"/>
            <a:ext cx="853523" cy="499826"/>
            <a:chOff x="2863247" y="3606723"/>
            <a:chExt cx="853523" cy="499826"/>
          </a:xfrm>
        </p:grpSpPr>
        <p:sp>
          <p:nvSpPr>
            <p:cNvPr id="103" name="AutoShape 131"/>
            <p:cNvSpPr>
              <a:spLocks noChangeArrowheads="1"/>
            </p:cNvSpPr>
            <p:nvPr/>
          </p:nvSpPr>
          <p:spPr bwMode="auto">
            <a:xfrm>
              <a:off x="3184839" y="392366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113" name="Pentagon 112"/>
            <p:cNvSpPr/>
            <p:nvPr/>
          </p:nvSpPr>
          <p:spPr bwMode="auto">
            <a:xfrm>
              <a:off x="2863247" y="3606723"/>
              <a:ext cx="853523" cy="284888"/>
            </a:xfrm>
            <a:prstGeom prst="homePlate">
              <a:avLst>
                <a:gd name="adj" fmla="val 0"/>
              </a:avLst>
            </a:prstGeom>
            <a:noFill/>
            <a:ln w="9525">
              <a:no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Final Budget</a:t>
              </a:r>
              <a:endParaRPr lang="en-US" sz="900" dirty="0">
                <a:solidFill>
                  <a:srgbClr val="000000"/>
                </a:solidFill>
                <a:latin typeface="Calibri" pitchFamily="34" charset="0"/>
                <a:cs typeface="Calibri" pitchFamily="34" charset="0"/>
              </a:endParaRPr>
            </a:p>
          </p:txBody>
        </p:sp>
      </p:grpSp>
      <p:grpSp>
        <p:nvGrpSpPr>
          <p:cNvPr id="115" name="Group 117"/>
          <p:cNvGrpSpPr/>
          <p:nvPr/>
        </p:nvGrpSpPr>
        <p:grpSpPr>
          <a:xfrm>
            <a:off x="5450604" y="4385733"/>
            <a:ext cx="853523" cy="499826"/>
            <a:chOff x="5450604" y="3599628"/>
            <a:chExt cx="853523" cy="499826"/>
          </a:xfrm>
        </p:grpSpPr>
        <p:sp>
          <p:nvSpPr>
            <p:cNvPr id="116" name="AutoShape 131"/>
            <p:cNvSpPr>
              <a:spLocks noChangeArrowheads="1"/>
            </p:cNvSpPr>
            <p:nvPr/>
          </p:nvSpPr>
          <p:spPr bwMode="auto">
            <a:xfrm>
              <a:off x="5772196" y="3916574"/>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117" name="Pentagon 116"/>
            <p:cNvSpPr/>
            <p:nvPr/>
          </p:nvSpPr>
          <p:spPr bwMode="auto">
            <a:xfrm>
              <a:off x="5450604" y="3599628"/>
              <a:ext cx="853523" cy="284888"/>
            </a:xfrm>
            <a:prstGeom prst="homePlate">
              <a:avLst>
                <a:gd name="adj" fmla="val 0"/>
              </a:avLst>
            </a:prstGeom>
            <a:noFill/>
            <a:ln w="9525">
              <a:no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Final Budget</a:t>
              </a:r>
              <a:endParaRPr lang="en-US" sz="900" dirty="0">
                <a:solidFill>
                  <a:srgbClr val="000000"/>
                </a:solidFill>
                <a:latin typeface="Calibri" pitchFamily="34" charset="0"/>
                <a:cs typeface="Calibri" pitchFamily="34" charset="0"/>
              </a:endParaRPr>
            </a:p>
          </p:txBody>
        </p:sp>
      </p:grpSp>
      <p:grpSp>
        <p:nvGrpSpPr>
          <p:cNvPr id="118" name="Group 122"/>
          <p:cNvGrpSpPr/>
          <p:nvPr/>
        </p:nvGrpSpPr>
        <p:grpSpPr>
          <a:xfrm>
            <a:off x="8044847" y="4385733"/>
            <a:ext cx="853523" cy="499826"/>
            <a:chOff x="8044847" y="3610265"/>
            <a:chExt cx="853523" cy="499826"/>
          </a:xfrm>
        </p:grpSpPr>
        <p:sp>
          <p:nvSpPr>
            <p:cNvPr id="120" name="AutoShape 131"/>
            <p:cNvSpPr>
              <a:spLocks noChangeArrowheads="1"/>
            </p:cNvSpPr>
            <p:nvPr/>
          </p:nvSpPr>
          <p:spPr bwMode="auto">
            <a:xfrm>
              <a:off x="8366439" y="3927211"/>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121" name="Pentagon 120"/>
            <p:cNvSpPr/>
            <p:nvPr/>
          </p:nvSpPr>
          <p:spPr bwMode="auto">
            <a:xfrm>
              <a:off x="8044847" y="3610265"/>
              <a:ext cx="853523" cy="284888"/>
            </a:xfrm>
            <a:prstGeom prst="homePlate">
              <a:avLst>
                <a:gd name="adj" fmla="val 0"/>
              </a:avLst>
            </a:prstGeom>
            <a:noFill/>
            <a:ln w="9525">
              <a:no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Final Budget</a:t>
              </a:r>
              <a:endParaRPr lang="en-US" sz="900" dirty="0">
                <a:solidFill>
                  <a:srgbClr val="000000"/>
                </a:solidFill>
                <a:latin typeface="Calibri" pitchFamily="34" charset="0"/>
                <a:cs typeface="Calibri" pitchFamily="34" charset="0"/>
              </a:endParaRPr>
            </a:p>
          </p:txBody>
        </p:sp>
      </p:grpSp>
      <p:grpSp>
        <p:nvGrpSpPr>
          <p:cNvPr id="122" name="Group 125"/>
          <p:cNvGrpSpPr/>
          <p:nvPr/>
        </p:nvGrpSpPr>
        <p:grpSpPr>
          <a:xfrm>
            <a:off x="1563299" y="4026124"/>
            <a:ext cx="7273204" cy="284888"/>
            <a:chOff x="1563299" y="3379266"/>
            <a:chExt cx="7273204" cy="284888"/>
          </a:xfrm>
        </p:grpSpPr>
        <p:sp>
          <p:nvSpPr>
            <p:cNvPr id="123" name="Pentagon 122"/>
            <p:cNvSpPr/>
            <p:nvPr/>
          </p:nvSpPr>
          <p:spPr bwMode="auto">
            <a:xfrm>
              <a:off x="1563299" y="3379266"/>
              <a:ext cx="637641"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LRP </a:t>
              </a:r>
              <a:endParaRPr lang="en-US" sz="900" dirty="0">
                <a:solidFill>
                  <a:srgbClr val="000000"/>
                </a:solidFill>
                <a:latin typeface="Calibri" pitchFamily="34" charset="0"/>
                <a:cs typeface="Calibri" pitchFamily="34" charset="0"/>
              </a:endParaRPr>
            </a:p>
          </p:txBody>
        </p:sp>
        <p:cxnSp>
          <p:nvCxnSpPr>
            <p:cNvPr id="124" name="Straight Connector 123"/>
            <p:cNvCxnSpPr>
              <a:stCxn id="123" idx="3"/>
            </p:cNvCxnSpPr>
            <p:nvPr/>
          </p:nvCxnSpPr>
          <p:spPr>
            <a:xfrm>
              <a:off x="2200940" y="3521710"/>
              <a:ext cx="6635563" cy="0"/>
            </a:xfrm>
            <a:prstGeom prst="line">
              <a:avLst/>
            </a:prstGeom>
            <a:noFill/>
            <a:ln w="9525">
              <a:solidFill>
                <a:schemeClr val="tx1"/>
              </a:solidFill>
              <a:miter lim="800000"/>
              <a:headEnd/>
              <a:tailEnd type="triangle"/>
            </a:ln>
          </p:spPr>
        </p:cxnSp>
        <p:sp>
          <p:nvSpPr>
            <p:cNvPr id="125" name="Pentagon 124"/>
            <p:cNvSpPr/>
            <p:nvPr/>
          </p:nvSpPr>
          <p:spPr bwMode="auto">
            <a:xfrm>
              <a:off x="4141961" y="3379266"/>
              <a:ext cx="615335"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LRP </a:t>
              </a:r>
              <a:endParaRPr lang="en-US" sz="900" dirty="0">
                <a:solidFill>
                  <a:srgbClr val="000000"/>
                </a:solidFill>
                <a:latin typeface="Calibri" pitchFamily="34" charset="0"/>
                <a:cs typeface="Calibri" pitchFamily="34" charset="0"/>
              </a:endParaRPr>
            </a:p>
          </p:txBody>
        </p:sp>
        <p:sp>
          <p:nvSpPr>
            <p:cNvPr id="126" name="Pentagon 125"/>
            <p:cNvSpPr/>
            <p:nvPr/>
          </p:nvSpPr>
          <p:spPr bwMode="auto">
            <a:xfrm>
              <a:off x="6725849" y="3379266"/>
              <a:ext cx="615335"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LRP </a:t>
              </a:r>
              <a:endParaRPr lang="en-US" sz="900" dirty="0">
                <a:solidFill>
                  <a:srgbClr val="000000"/>
                </a:solidFill>
                <a:latin typeface="Calibri" pitchFamily="34" charset="0"/>
                <a:cs typeface="Calibri" pitchFamily="34" charset="0"/>
              </a:endParaRPr>
            </a:p>
          </p:txBody>
        </p:sp>
        <p:sp>
          <p:nvSpPr>
            <p:cNvPr id="127" name="AutoShape 131"/>
            <p:cNvSpPr>
              <a:spLocks noChangeArrowheads="1"/>
            </p:cNvSpPr>
            <p:nvPr/>
          </p:nvSpPr>
          <p:spPr bwMode="auto">
            <a:xfrm>
              <a:off x="2103861" y="341860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128" name="AutoShape 131"/>
            <p:cNvSpPr>
              <a:spLocks noChangeArrowheads="1"/>
            </p:cNvSpPr>
            <p:nvPr/>
          </p:nvSpPr>
          <p:spPr bwMode="auto">
            <a:xfrm>
              <a:off x="4657064" y="341860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129" name="AutoShape 131"/>
            <p:cNvSpPr>
              <a:spLocks noChangeArrowheads="1"/>
            </p:cNvSpPr>
            <p:nvPr/>
          </p:nvSpPr>
          <p:spPr bwMode="auto">
            <a:xfrm>
              <a:off x="7233688" y="341860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grpSp>
      <p:sp>
        <p:nvSpPr>
          <p:cNvPr id="57" name="AutoShape 119"/>
          <p:cNvSpPr>
            <a:spLocks noChangeArrowheads="1"/>
          </p:cNvSpPr>
          <p:nvPr/>
        </p:nvSpPr>
        <p:spPr bwMode="auto">
          <a:xfrm>
            <a:off x="3284010" y="6468108"/>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58" name="TextBox 57"/>
          <p:cNvSpPr txBox="1"/>
          <p:nvPr/>
        </p:nvSpPr>
        <p:spPr>
          <a:xfrm>
            <a:off x="3493560" y="6426198"/>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nvGrpSpPr>
          <p:cNvPr id="59" name="Group 38"/>
          <p:cNvGrpSpPr/>
          <p:nvPr/>
        </p:nvGrpSpPr>
        <p:grpSpPr>
          <a:xfrm>
            <a:off x="1781655" y="6422674"/>
            <a:ext cx="1425786" cy="266700"/>
            <a:chOff x="3043238" y="6465372"/>
            <a:chExt cx="1425786" cy="266700"/>
          </a:xfrm>
        </p:grpSpPr>
        <p:sp>
          <p:nvSpPr>
            <p:cNvPr id="76"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77" name="TextBox 76"/>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
        <p:nvSpPr>
          <p:cNvPr id="110" name="Pentagon 109"/>
          <p:cNvSpPr/>
          <p:nvPr/>
        </p:nvSpPr>
        <p:spPr bwMode="auto">
          <a:xfrm>
            <a:off x="1563299" y="4644371"/>
            <a:ext cx="1232405"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Brand Plan/ Country Business Plan/ Budget</a:t>
            </a:r>
            <a:endParaRPr lang="en-US" sz="900" dirty="0">
              <a:solidFill>
                <a:srgbClr val="000000"/>
              </a:solidFill>
              <a:latin typeface="Calibri" pitchFamily="34" charset="0"/>
              <a:cs typeface="Calibri" pitchFamily="34" charset="0"/>
            </a:endParaRPr>
          </a:p>
        </p:txBody>
      </p:sp>
      <p:sp>
        <p:nvSpPr>
          <p:cNvPr id="112" name="Pentagon 111"/>
          <p:cNvSpPr/>
          <p:nvPr/>
        </p:nvSpPr>
        <p:spPr bwMode="auto">
          <a:xfrm>
            <a:off x="6725849" y="4644371"/>
            <a:ext cx="126330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Brand Plan Update</a:t>
            </a:r>
            <a:endParaRPr lang="en-US" sz="900" dirty="0">
              <a:solidFill>
                <a:srgbClr val="000000"/>
              </a:solidFill>
              <a:latin typeface="Calibri" pitchFamily="34" charset="0"/>
              <a:cs typeface="Calibri" pitchFamily="34" charset="0"/>
            </a:endParaRPr>
          </a:p>
        </p:txBody>
      </p:sp>
      <p:sp>
        <p:nvSpPr>
          <p:cNvPr id="114" name="Pentagon 113"/>
          <p:cNvSpPr/>
          <p:nvPr/>
        </p:nvSpPr>
        <p:spPr bwMode="auto">
          <a:xfrm>
            <a:off x="4141961" y="4644371"/>
            <a:ext cx="126330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Brand Plan Update</a:t>
            </a:r>
            <a:endParaRPr lang="en-US" sz="9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smtClean="0"/>
              <a:t>Stimuvax—US Business Intelligence &amp; Analytics </a:t>
            </a:r>
            <a:r>
              <a:rPr lang="en-US" i="1" dirty="0" smtClean="0"/>
              <a:t>(Continued)</a:t>
            </a:r>
            <a:endParaRPr lang="en-US" dirty="0"/>
          </a:p>
        </p:txBody>
      </p:sp>
      <p:sp>
        <p:nvSpPr>
          <p:cNvPr id="41"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cs typeface="Calibri" pitchFamily="34" charset="0"/>
              </a:rPr>
              <a:pPr>
                <a:defRPr/>
              </a:pPr>
              <a:t>21</a:t>
            </a:fld>
            <a:endParaRPr lang="en-US" dirty="0">
              <a:solidFill>
                <a:srgbClr val="000000"/>
              </a:solidFill>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68"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69" name="TextBox 68"/>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70" name="Flowchart: Decision 69"/>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71" name="TextBox 70"/>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74" name="AutoShape 143"/>
          <p:cNvSpPr>
            <a:spLocks noChangeArrowheads="1"/>
          </p:cNvSpPr>
          <p:nvPr/>
        </p:nvSpPr>
        <p:spPr bwMode="auto">
          <a:xfrm>
            <a:off x="5026756" y="3058775"/>
            <a:ext cx="654413" cy="274320"/>
          </a:xfrm>
          <a:prstGeom prst="homePlate">
            <a:avLst>
              <a:gd name="adj" fmla="val 0"/>
            </a:avLst>
          </a:prstGeom>
          <a:solidFill>
            <a:srgbClr val="FFFF66"/>
          </a:solidFill>
          <a:ln w="9525" algn="ctr">
            <a:solidFill>
              <a:schemeClr val="tx1"/>
            </a:solidFill>
            <a:prstDash val="dash"/>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75" name="TextBox 74"/>
          <p:cNvSpPr txBox="1"/>
          <p:nvPr/>
        </p:nvSpPr>
        <p:spPr>
          <a:xfrm>
            <a:off x="2617765" y="3025119"/>
            <a:ext cx="2349319" cy="341632"/>
          </a:xfrm>
          <a:prstGeom prst="rect">
            <a:avLst/>
          </a:prstGeom>
          <a:noFill/>
        </p:spPr>
        <p:txBody>
          <a:bodyPr wrap="square" lIns="0" rIns="0" rtlCol="0">
            <a:spAutoFit/>
          </a:bodyP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Patient/Caregiver Landscape </a:t>
            </a:r>
            <a:br>
              <a:rPr lang="en-US" sz="900" dirty="0" smtClean="0">
                <a:solidFill>
                  <a:srgbClr val="000000"/>
                </a:solidFill>
                <a:latin typeface="Calibri" pitchFamily="34" charset="0"/>
                <a:cs typeface="Calibri" pitchFamily="34" charset="0"/>
              </a:rPr>
            </a:br>
            <a:r>
              <a:rPr lang="en-US" sz="900" dirty="0" smtClean="0">
                <a:solidFill>
                  <a:srgbClr val="000000"/>
                </a:solidFill>
                <a:latin typeface="Calibri" pitchFamily="34" charset="0"/>
                <a:cs typeface="Calibri" pitchFamily="34" charset="0"/>
              </a:rPr>
              <a:t> Assessment (for forecasts and patient education) </a:t>
            </a:r>
          </a:p>
        </p:txBody>
      </p:sp>
      <p:sp>
        <p:nvSpPr>
          <p:cNvPr id="76" name="Rectangle 75"/>
          <p:cNvSpPr/>
          <p:nvPr/>
        </p:nvSpPr>
        <p:spPr>
          <a:xfrm>
            <a:off x="293966" y="2539316"/>
            <a:ext cx="8533655" cy="3678603"/>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cxnSp>
        <p:nvCxnSpPr>
          <p:cNvPr id="78" name="Straight Connector 77"/>
          <p:cNvCxnSpPr>
            <a:stCxn id="74" idx="3"/>
            <a:endCxn id="79" idx="1"/>
          </p:cNvCxnSpPr>
          <p:nvPr/>
        </p:nvCxnSpPr>
        <p:spPr bwMode="auto">
          <a:xfrm>
            <a:off x="5681169" y="3195935"/>
            <a:ext cx="1695758" cy="2566"/>
          </a:xfrm>
          <a:prstGeom prst="line">
            <a:avLst/>
          </a:prstGeom>
          <a:noFill/>
          <a:ln w="9525">
            <a:solidFill>
              <a:schemeClr val="tx1"/>
            </a:solidFill>
            <a:miter lim="800000"/>
            <a:headEnd/>
            <a:tailEnd type="none"/>
          </a:ln>
        </p:spPr>
      </p:cxnSp>
      <p:sp>
        <p:nvSpPr>
          <p:cNvPr id="79" name="AutoShape 143"/>
          <p:cNvSpPr>
            <a:spLocks noChangeArrowheads="1"/>
          </p:cNvSpPr>
          <p:nvPr/>
        </p:nvSpPr>
        <p:spPr bwMode="auto">
          <a:xfrm>
            <a:off x="7376927" y="3058775"/>
            <a:ext cx="532856" cy="279452"/>
          </a:xfrm>
          <a:prstGeom prst="homePlate">
            <a:avLst>
              <a:gd name="adj" fmla="val 0"/>
            </a:avLst>
          </a:prstGeom>
          <a:solidFill>
            <a:srgbClr val="FFFF66"/>
          </a:solidFill>
          <a:ln w="9525" algn="ctr">
            <a:solidFill>
              <a:schemeClr val="tx1"/>
            </a:solidFill>
            <a:prstDash val="dash"/>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Update</a:t>
            </a:r>
            <a:endParaRPr lang="en-US" sz="900" dirty="0">
              <a:solidFill>
                <a:srgbClr val="000000"/>
              </a:solidFill>
              <a:latin typeface="Calibri" pitchFamily="34" charset="0"/>
              <a:cs typeface="Calibri" pitchFamily="34" charset="0"/>
            </a:endParaRPr>
          </a:p>
        </p:txBody>
      </p:sp>
      <p:sp>
        <p:nvSpPr>
          <p:cNvPr id="84" name="Text Box 150"/>
          <p:cNvSpPr txBox="1">
            <a:spLocks noChangeArrowheads="1"/>
          </p:cNvSpPr>
          <p:nvPr/>
        </p:nvSpPr>
        <p:spPr bwMode="auto">
          <a:xfrm>
            <a:off x="295564" y="2322376"/>
            <a:ext cx="1915589" cy="209288"/>
          </a:xfrm>
          <a:prstGeom prst="rect">
            <a:avLst/>
          </a:prstGeom>
          <a:noFill/>
          <a:ln w="9525" algn="ctr">
            <a:noFill/>
            <a:miter lim="800000"/>
            <a:headEnd/>
            <a:tailEnd/>
          </a:ln>
        </p:spPr>
        <p:txBody>
          <a:bodyPr wrap="none" lIns="0" tIns="27432" rIns="0" bIns="27432" anchor="ctr">
            <a:spAutoFit/>
          </a:bodyPr>
          <a:lstStyle/>
          <a:p>
            <a:pPr marL="119063" indent="-119063"/>
            <a:r>
              <a:rPr lang="en-US" sz="1000" b="1" i="1" dirty="0" smtClean="0">
                <a:solidFill>
                  <a:srgbClr val="060309"/>
                </a:solidFill>
                <a:latin typeface="Calibri" pitchFamily="34" charset="0"/>
                <a:cs typeface="Calibri" pitchFamily="34" charset="0"/>
              </a:rPr>
              <a:t>Brand Planning Support (Continued)</a:t>
            </a:r>
            <a:endParaRPr lang="en-US" sz="1000" b="1" i="1" dirty="0">
              <a:solidFill>
                <a:srgbClr val="060309"/>
              </a:solidFill>
              <a:latin typeface="Calibri" pitchFamily="34" charset="0"/>
              <a:cs typeface="Calibri" pitchFamily="34" charset="0"/>
            </a:endParaRPr>
          </a:p>
        </p:txBody>
      </p:sp>
      <p:sp>
        <p:nvSpPr>
          <p:cNvPr id="106" name="TextBox 105"/>
          <p:cNvSpPr txBox="1"/>
          <p:nvPr/>
        </p:nvSpPr>
        <p:spPr>
          <a:xfrm>
            <a:off x="5437904" y="6465710"/>
            <a:ext cx="1507386" cy="220839"/>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Deliverable that the BI &amp; A team may not have a budget for</a:t>
            </a:r>
          </a:p>
        </p:txBody>
      </p:sp>
      <p:sp>
        <p:nvSpPr>
          <p:cNvPr id="107" name="AutoShape 119"/>
          <p:cNvSpPr>
            <a:spLocks noChangeArrowheads="1"/>
          </p:cNvSpPr>
          <p:nvPr/>
        </p:nvSpPr>
        <p:spPr bwMode="auto">
          <a:xfrm>
            <a:off x="5228354" y="6480826"/>
            <a:ext cx="182880" cy="182880"/>
          </a:xfrm>
          <a:prstGeom prst="homePlate">
            <a:avLst>
              <a:gd name="adj" fmla="val 0"/>
            </a:avLst>
          </a:prstGeom>
          <a:solidFill>
            <a:srgbClr val="FFFF66"/>
          </a:solidFill>
          <a:ln w="9525" algn="ctr">
            <a:solidFill>
              <a:schemeClr val="tx1"/>
            </a:solidFill>
            <a:prstDash val="dash"/>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smtClean="0">
              <a:solidFill>
                <a:srgbClr val="000000"/>
              </a:solidFill>
              <a:latin typeface="Calibri" pitchFamily="34" charset="0"/>
              <a:cs typeface="Calibri" pitchFamily="34" charset="0"/>
            </a:endParaRPr>
          </a:p>
        </p:txBody>
      </p:sp>
      <p:cxnSp>
        <p:nvCxnSpPr>
          <p:cNvPr id="38" name="Straight Connector 37"/>
          <p:cNvCxnSpPr>
            <a:stCxn id="39" idx="3"/>
          </p:cNvCxnSpPr>
          <p:nvPr/>
        </p:nvCxnSpPr>
        <p:spPr bwMode="auto">
          <a:xfrm>
            <a:off x="4447338" y="2791946"/>
            <a:ext cx="4396905" cy="0"/>
          </a:xfrm>
          <a:prstGeom prst="line">
            <a:avLst/>
          </a:prstGeom>
          <a:noFill/>
          <a:ln w="9525">
            <a:solidFill>
              <a:schemeClr val="tx1"/>
            </a:solidFill>
            <a:miter lim="800000"/>
            <a:headEnd type="none" w="med" len="med"/>
            <a:tailEnd type="none" w="med" len="med"/>
          </a:ln>
        </p:spPr>
      </p:cxnSp>
      <p:sp>
        <p:nvSpPr>
          <p:cNvPr id="39" name="Pentagon 38"/>
          <p:cNvSpPr/>
          <p:nvPr/>
        </p:nvSpPr>
        <p:spPr bwMode="auto">
          <a:xfrm>
            <a:off x="3571039" y="2654786"/>
            <a:ext cx="876299"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40" name="Pentagon 39"/>
          <p:cNvSpPr/>
          <p:nvPr/>
        </p:nvSpPr>
        <p:spPr bwMode="auto">
          <a:xfrm>
            <a:off x="2713127" y="2633088"/>
            <a:ext cx="866776"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Patient Advocacy Ad Board</a:t>
            </a:r>
            <a:endParaRPr lang="en-US" sz="900" dirty="0">
              <a:solidFill>
                <a:srgbClr val="000000"/>
              </a:solidFill>
              <a:latin typeface="Calibri" pitchFamily="34" charset="0"/>
              <a:cs typeface="Calibri" pitchFamily="34" charset="0"/>
            </a:endParaRPr>
          </a:p>
        </p:txBody>
      </p:sp>
      <p:sp>
        <p:nvSpPr>
          <p:cNvPr id="42" name="AutoShape 131"/>
          <p:cNvSpPr>
            <a:spLocks noChangeArrowheads="1"/>
          </p:cNvSpPr>
          <p:nvPr/>
        </p:nvSpPr>
        <p:spPr bwMode="auto">
          <a:xfrm>
            <a:off x="4358245" y="2702628"/>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43" name="Pentagon 42"/>
          <p:cNvSpPr/>
          <p:nvPr/>
        </p:nvSpPr>
        <p:spPr bwMode="auto">
          <a:xfrm>
            <a:off x="5912525" y="2654786"/>
            <a:ext cx="8309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44" name="AutoShape 131"/>
          <p:cNvSpPr>
            <a:spLocks noChangeArrowheads="1"/>
          </p:cNvSpPr>
          <p:nvPr/>
        </p:nvSpPr>
        <p:spPr bwMode="auto">
          <a:xfrm>
            <a:off x="6674362" y="2724327"/>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45" name="Pentagon 44"/>
          <p:cNvSpPr/>
          <p:nvPr/>
        </p:nvSpPr>
        <p:spPr bwMode="auto">
          <a:xfrm>
            <a:off x="7825442" y="2664682"/>
            <a:ext cx="8309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46" name="AutoShape 131"/>
          <p:cNvSpPr>
            <a:spLocks noChangeArrowheads="1"/>
          </p:cNvSpPr>
          <p:nvPr/>
        </p:nvSpPr>
        <p:spPr bwMode="auto">
          <a:xfrm>
            <a:off x="8587279" y="2734223"/>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52" name="AutoShape 119"/>
          <p:cNvSpPr>
            <a:spLocks noChangeArrowheads="1"/>
          </p:cNvSpPr>
          <p:nvPr/>
        </p:nvSpPr>
        <p:spPr bwMode="auto">
          <a:xfrm>
            <a:off x="3284010" y="6468108"/>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54" name="TextBox 53"/>
          <p:cNvSpPr txBox="1"/>
          <p:nvPr/>
        </p:nvSpPr>
        <p:spPr>
          <a:xfrm>
            <a:off x="3493560" y="6426198"/>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nvGrpSpPr>
          <p:cNvPr id="55" name="Group 38"/>
          <p:cNvGrpSpPr/>
          <p:nvPr/>
        </p:nvGrpSpPr>
        <p:grpSpPr>
          <a:xfrm>
            <a:off x="1781655" y="6422674"/>
            <a:ext cx="1425786" cy="266700"/>
            <a:chOff x="3043238" y="6465372"/>
            <a:chExt cx="1425786" cy="266700"/>
          </a:xfrm>
        </p:grpSpPr>
        <p:sp>
          <p:nvSpPr>
            <p:cNvPr id="56"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57" name="TextBox 56"/>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cxnSp>
        <p:nvCxnSpPr>
          <p:cNvPr id="51" name="Straight Connector 50"/>
          <p:cNvCxnSpPr>
            <a:stCxn id="62" idx="3"/>
            <a:endCxn id="60" idx="1"/>
          </p:cNvCxnSpPr>
          <p:nvPr/>
        </p:nvCxnSpPr>
        <p:spPr bwMode="auto">
          <a:xfrm>
            <a:off x="1543051" y="3559306"/>
            <a:ext cx="6893814" cy="0"/>
          </a:xfrm>
          <a:prstGeom prst="line">
            <a:avLst/>
          </a:prstGeom>
          <a:noFill/>
          <a:ln w="9525">
            <a:solidFill>
              <a:schemeClr val="tx1"/>
            </a:solidFill>
            <a:miter lim="800000"/>
            <a:headEnd/>
            <a:tailEnd type="none"/>
          </a:ln>
        </p:spPr>
      </p:cxnSp>
      <p:sp>
        <p:nvSpPr>
          <p:cNvPr id="58" name="Pentagon 57"/>
          <p:cNvSpPr/>
          <p:nvPr/>
        </p:nvSpPr>
        <p:spPr bwMode="auto">
          <a:xfrm>
            <a:off x="2927859" y="3899937"/>
            <a:ext cx="1069848"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Healthcare Experts Resource Mapping</a:t>
            </a:r>
            <a:endParaRPr lang="en-US" sz="900" dirty="0">
              <a:solidFill>
                <a:srgbClr val="000000"/>
              </a:solidFill>
              <a:latin typeface="Calibri" pitchFamily="34" charset="0"/>
              <a:cs typeface="Calibri" pitchFamily="34" charset="0"/>
            </a:endParaRPr>
          </a:p>
        </p:txBody>
      </p:sp>
      <p:sp>
        <p:nvSpPr>
          <p:cNvPr id="59" name="Pentagon 58"/>
          <p:cNvSpPr/>
          <p:nvPr/>
        </p:nvSpPr>
        <p:spPr bwMode="auto">
          <a:xfrm>
            <a:off x="3286338" y="3422146"/>
            <a:ext cx="6404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60" name="Pentagon 59"/>
          <p:cNvSpPr/>
          <p:nvPr/>
        </p:nvSpPr>
        <p:spPr bwMode="auto">
          <a:xfrm>
            <a:off x="8436865" y="3422146"/>
            <a:ext cx="383286" cy="274320"/>
          </a:xfrm>
          <a:prstGeom prst="homePlate">
            <a:avLst>
              <a:gd name="adj" fmla="val 79861"/>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61" name="Pentagon 60"/>
          <p:cNvSpPr/>
          <p:nvPr/>
        </p:nvSpPr>
        <p:spPr bwMode="auto">
          <a:xfrm>
            <a:off x="5887684" y="3422146"/>
            <a:ext cx="6404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62" name="Pentagon 61"/>
          <p:cNvSpPr/>
          <p:nvPr/>
        </p:nvSpPr>
        <p:spPr bwMode="auto">
          <a:xfrm>
            <a:off x="1102615" y="3422146"/>
            <a:ext cx="440436"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63" name="Pentagon 62"/>
          <p:cNvSpPr/>
          <p:nvPr/>
        </p:nvSpPr>
        <p:spPr bwMode="auto">
          <a:xfrm>
            <a:off x="323850" y="3427972"/>
            <a:ext cx="752476"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Experts Annual Needs Assessment</a:t>
            </a:r>
            <a:endParaRPr lang="en-US" sz="900" dirty="0">
              <a:solidFill>
                <a:srgbClr val="000000"/>
              </a:solidFill>
              <a:latin typeface="Calibri" pitchFamily="34" charset="0"/>
              <a:cs typeface="Calibri" pitchFamily="34" charset="0"/>
            </a:endParaRPr>
          </a:p>
        </p:txBody>
      </p:sp>
      <p:sp>
        <p:nvSpPr>
          <p:cNvPr id="64" name="Pentagon 63"/>
          <p:cNvSpPr/>
          <p:nvPr/>
        </p:nvSpPr>
        <p:spPr bwMode="auto">
          <a:xfrm>
            <a:off x="4225646" y="3899937"/>
            <a:ext cx="81391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r>
              <a:rPr lang="en-US" sz="900" dirty="0" smtClean="0">
                <a:solidFill>
                  <a:srgbClr val="000000"/>
                </a:solidFill>
                <a:latin typeface="Calibri" pitchFamily="34" charset="0"/>
                <a:cs typeface="Calibri" pitchFamily="34" charset="0"/>
              </a:rPr>
              <a:t>Customer Segmentation</a:t>
            </a:r>
            <a:endParaRPr lang="en-US" sz="900" dirty="0">
              <a:solidFill>
                <a:srgbClr val="000000"/>
              </a:solidFill>
              <a:latin typeface="Calibri" pitchFamily="34" charset="0"/>
              <a:cs typeface="Calibri" pitchFamily="34" charset="0"/>
            </a:endParaRPr>
          </a:p>
        </p:txBody>
      </p:sp>
      <p:sp>
        <p:nvSpPr>
          <p:cNvPr id="73" name="AutoShape 119"/>
          <p:cNvSpPr>
            <a:spLocks noChangeArrowheads="1"/>
          </p:cNvSpPr>
          <p:nvPr/>
        </p:nvSpPr>
        <p:spPr bwMode="auto">
          <a:xfrm>
            <a:off x="2815549" y="5701281"/>
            <a:ext cx="417339"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77" name="Pentagon 76"/>
          <p:cNvSpPr/>
          <p:nvPr/>
        </p:nvSpPr>
        <p:spPr bwMode="auto">
          <a:xfrm>
            <a:off x="1715376" y="5724667"/>
            <a:ext cx="1062792" cy="237862"/>
          </a:xfrm>
          <a:prstGeom prst="homePlate">
            <a:avLst>
              <a:gd name="adj" fmla="val 0"/>
            </a:avLst>
          </a:prstGeom>
          <a:noFill/>
          <a:ln w="9525">
            <a:noFill/>
            <a:miter lim="800000"/>
            <a:headEnd/>
            <a:tailEnd/>
          </a:ln>
          <a:effectLst/>
        </p:spPr>
        <p:txBody>
          <a:bodyPr lIns="27432" tIns="27432" rIns="27432" bIns="27432" rtlCol="0" anchor="ctr"/>
          <a:lstStyle/>
          <a:p>
            <a:pPr algn="r">
              <a:spcBef>
                <a:spcPts val="600"/>
              </a:spcBef>
            </a:pPr>
            <a:r>
              <a:rPr lang="en-US" sz="900" dirty="0" smtClean="0">
                <a:solidFill>
                  <a:srgbClr val="000000"/>
                </a:solidFill>
                <a:latin typeface="Calibri" pitchFamily="34" charset="0"/>
                <a:cs typeface="Calibri" pitchFamily="34" charset="0"/>
              </a:rPr>
              <a:t>Nurse Impact Assessment Research</a:t>
            </a:r>
            <a:endParaRPr lang="en-US" sz="900" dirty="0">
              <a:solidFill>
                <a:srgbClr val="000000"/>
              </a:solidFill>
              <a:latin typeface="Calibri" pitchFamily="34" charset="0"/>
              <a:cs typeface="Calibri" pitchFamily="34" charset="0"/>
            </a:endParaRPr>
          </a:p>
        </p:txBody>
      </p:sp>
      <p:sp>
        <p:nvSpPr>
          <p:cNvPr id="82" name="AutoShape 131"/>
          <p:cNvSpPr>
            <a:spLocks noChangeArrowheads="1"/>
          </p:cNvSpPr>
          <p:nvPr/>
        </p:nvSpPr>
        <p:spPr bwMode="auto">
          <a:xfrm>
            <a:off x="1352507" y="4247404"/>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83" name="AutoShape 119"/>
          <p:cNvSpPr>
            <a:spLocks noChangeArrowheads="1"/>
          </p:cNvSpPr>
          <p:nvPr/>
        </p:nvSpPr>
        <p:spPr bwMode="auto">
          <a:xfrm>
            <a:off x="1533526" y="4230524"/>
            <a:ext cx="1438274" cy="246888"/>
          </a:xfrm>
          <a:prstGeom prst="homePlate">
            <a:avLst>
              <a:gd name="adj" fmla="val 0"/>
            </a:avLst>
          </a:prstGeom>
          <a:noFill/>
        </p:spPr>
        <p:txBody>
          <a:bodyPr wrap="square" lIns="27432" tIns="27432" rIns="27432" bIns="27432" rtlCol="0" anchor="ctr" anchorCtr="0">
            <a:noAutofit/>
          </a:bodyPr>
          <a:lstStyle/>
          <a:p>
            <a:pPr>
              <a:defRPr/>
            </a:pPr>
            <a:r>
              <a:rPr lang="en-US" sz="800" dirty="0" smtClean="0">
                <a:solidFill>
                  <a:srgbClr val="000000"/>
                </a:solidFill>
                <a:latin typeface="Calibri" pitchFamily="34" charset="0"/>
              </a:rPr>
              <a:t>Verbal Descriptor Ad Board </a:t>
            </a:r>
            <a:endParaRPr lang="en-US" sz="800" dirty="0">
              <a:solidFill>
                <a:srgbClr val="000000"/>
              </a:solidFill>
              <a:latin typeface="Calibri" pitchFamily="34" charset="0"/>
            </a:endParaRPr>
          </a:p>
        </p:txBody>
      </p:sp>
      <p:sp>
        <p:nvSpPr>
          <p:cNvPr id="92" name="Rectangle 91"/>
          <p:cNvSpPr/>
          <p:nvPr/>
        </p:nvSpPr>
        <p:spPr>
          <a:xfrm>
            <a:off x="2006301" y="4580303"/>
            <a:ext cx="1212112" cy="369332"/>
          </a:xfrm>
          <a:prstGeom prst="rect">
            <a:avLst/>
          </a:prstGeom>
        </p:spPr>
        <p:txBody>
          <a:bodyPr wrap="square">
            <a:spAutoFit/>
          </a:bodyPr>
          <a:lstStyle/>
          <a:p>
            <a:pPr>
              <a:spcBef>
                <a:spcPts val="600"/>
              </a:spcBef>
            </a:pPr>
            <a:r>
              <a:rPr lang="en-US" sz="900" dirty="0" smtClean="0">
                <a:solidFill>
                  <a:srgbClr val="000000"/>
                </a:solidFill>
                <a:latin typeface="Calibri" pitchFamily="34" charset="0"/>
                <a:cs typeface="Calibri" pitchFamily="34" charset="0"/>
              </a:rPr>
              <a:t>Draft Positioning/ Messaging Ad Board</a:t>
            </a:r>
            <a:endParaRPr lang="en-US" sz="900" dirty="0">
              <a:solidFill>
                <a:srgbClr val="000000"/>
              </a:solidFill>
              <a:latin typeface="Calibri" pitchFamily="34" charset="0"/>
              <a:cs typeface="Calibri" pitchFamily="34" charset="0"/>
            </a:endParaRPr>
          </a:p>
        </p:txBody>
      </p:sp>
      <p:cxnSp>
        <p:nvCxnSpPr>
          <p:cNvPr id="93" name="Straight Connector 92"/>
          <p:cNvCxnSpPr>
            <a:stCxn id="94" idx="3"/>
            <a:endCxn id="100" idx="3"/>
          </p:cNvCxnSpPr>
          <p:nvPr/>
        </p:nvCxnSpPr>
        <p:spPr bwMode="auto">
          <a:xfrm flipV="1">
            <a:off x="4052660" y="4754671"/>
            <a:ext cx="4698576" cy="6249"/>
          </a:xfrm>
          <a:prstGeom prst="line">
            <a:avLst/>
          </a:prstGeom>
          <a:noFill/>
          <a:ln w="9525">
            <a:solidFill>
              <a:schemeClr val="tx1"/>
            </a:solidFill>
            <a:miter lim="800000"/>
            <a:headEnd type="none" w="med" len="med"/>
            <a:tailEnd type="triangle" w="med" len="med"/>
          </a:ln>
        </p:spPr>
      </p:cxnSp>
      <p:sp>
        <p:nvSpPr>
          <p:cNvPr id="94" name="Pentagon 93"/>
          <p:cNvSpPr/>
          <p:nvPr/>
        </p:nvSpPr>
        <p:spPr bwMode="auto">
          <a:xfrm>
            <a:off x="3183599" y="4623760"/>
            <a:ext cx="8690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96" name="Pentagon 95"/>
          <p:cNvSpPr/>
          <p:nvPr/>
        </p:nvSpPr>
        <p:spPr bwMode="auto">
          <a:xfrm>
            <a:off x="7812432" y="4623760"/>
            <a:ext cx="859535"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97" name="Pentagon 96"/>
          <p:cNvSpPr/>
          <p:nvPr/>
        </p:nvSpPr>
        <p:spPr bwMode="auto">
          <a:xfrm>
            <a:off x="5925225" y="4623760"/>
            <a:ext cx="8309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98" name="AutoShape 131"/>
          <p:cNvSpPr>
            <a:spLocks noChangeArrowheads="1"/>
          </p:cNvSpPr>
          <p:nvPr/>
        </p:nvSpPr>
        <p:spPr bwMode="auto">
          <a:xfrm>
            <a:off x="3972204" y="4671395"/>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99" name="AutoShape 131"/>
          <p:cNvSpPr>
            <a:spLocks noChangeArrowheads="1"/>
          </p:cNvSpPr>
          <p:nvPr/>
        </p:nvSpPr>
        <p:spPr bwMode="auto">
          <a:xfrm>
            <a:off x="6687062" y="4674933"/>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100" name="AutoShape 131"/>
          <p:cNvSpPr>
            <a:spLocks noChangeArrowheads="1"/>
          </p:cNvSpPr>
          <p:nvPr/>
        </p:nvSpPr>
        <p:spPr bwMode="auto">
          <a:xfrm>
            <a:off x="8588234" y="4678471"/>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cxnSp>
        <p:nvCxnSpPr>
          <p:cNvPr id="101" name="Straight Connector 100"/>
          <p:cNvCxnSpPr>
            <a:stCxn id="102" idx="3"/>
          </p:cNvCxnSpPr>
          <p:nvPr/>
        </p:nvCxnSpPr>
        <p:spPr bwMode="auto">
          <a:xfrm>
            <a:off x="3575944" y="5301743"/>
            <a:ext cx="4818756" cy="5685"/>
          </a:xfrm>
          <a:prstGeom prst="line">
            <a:avLst/>
          </a:prstGeom>
          <a:noFill/>
          <a:ln w="9525">
            <a:solidFill>
              <a:schemeClr val="tx1"/>
            </a:solidFill>
            <a:miter lim="800000"/>
            <a:headEnd type="none" w="med" len="med"/>
            <a:tailEnd type="triangle" w="med" len="med"/>
          </a:ln>
        </p:spPr>
      </p:cxnSp>
      <p:sp>
        <p:nvSpPr>
          <p:cNvPr id="102" name="Pentagon 101"/>
          <p:cNvSpPr/>
          <p:nvPr/>
        </p:nvSpPr>
        <p:spPr bwMode="auto">
          <a:xfrm>
            <a:off x="2706883" y="5164583"/>
            <a:ext cx="8690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103" name="Pentagon 102"/>
          <p:cNvSpPr/>
          <p:nvPr/>
        </p:nvSpPr>
        <p:spPr bwMode="auto">
          <a:xfrm>
            <a:off x="7812432" y="5164583"/>
            <a:ext cx="859535"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104" name="Pentagon 103"/>
          <p:cNvSpPr/>
          <p:nvPr/>
        </p:nvSpPr>
        <p:spPr bwMode="auto">
          <a:xfrm>
            <a:off x="5925225" y="5164583"/>
            <a:ext cx="8309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105" name="AutoShape 131"/>
          <p:cNvSpPr>
            <a:spLocks noChangeArrowheads="1"/>
          </p:cNvSpPr>
          <p:nvPr/>
        </p:nvSpPr>
        <p:spPr bwMode="auto">
          <a:xfrm>
            <a:off x="3495488" y="5220033"/>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108" name="AutoShape 131"/>
          <p:cNvSpPr>
            <a:spLocks noChangeArrowheads="1"/>
          </p:cNvSpPr>
          <p:nvPr/>
        </p:nvSpPr>
        <p:spPr bwMode="auto">
          <a:xfrm>
            <a:off x="6687062" y="5223571"/>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109" name="AutoShape 131"/>
          <p:cNvSpPr>
            <a:spLocks noChangeArrowheads="1"/>
          </p:cNvSpPr>
          <p:nvPr/>
        </p:nvSpPr>
        <p:spPr bwMode="auto">
          <a:xfrm>
            <a:off x="8588234" y="5227109"/>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110" name="Pentagon 109"/>
          <p:cNvSpPr/>
          <p:nvPr/>
        </p:nvSpPr>
        <p:spPr bwMode="auto">
          <a:xfrm>
            <a:off x="1285076" y="5167788"/>
            <a:ext cx="1381180" cy="284388"/>
          </a:xfrm>
          <a:prstGeom prst="homePlate">
            <a:avLst>
              <a:gd name="adj" fmla="val 0"/>
            </a:avLst>
          </a:prstGeom>
          <a:noFill/>
          <a:ln w="9525">
            <a:noFill/>
            <a:miter lim="800000"/>
            <a:headEnd/>
            <a:tailEnd/>
          </a:ln>
          <a:effectLst/>
        </p:spPr>
        <p:txBody>
          <a:bodyPr lIns="27432" tIns="27432" rIns="27432" bIns="27432" rtlCol="0" anchor="ctr"/>
          <a:lstStyle/>
          <a:p>
            <a:pPr algn="r">
              <a:spcBef>
                <a:spcPts val="600"/>
              </a:spcBef>
            </a:pPr>
            <a:r>
              <a:rPr lang="en-US" sz="900" dirty="0" smtClean="0">
                <a:solidFill>
                  <a:srgbClr val="000000"/>
                </a:solidFill>
                <a:latin typeface="Calibri" pitchFamily="34" charset="0"/>
                <a:cs typeface="Calibri" pitchFamily="34" charset="0"/>
              </a:rPr>
              <a:t>Nurse and Practice Manager Strategy Ad Board</a:t>
            </a:r>
            <a:endParaRPr lang="en-US" sz="9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2"/>
          <p:cNvGrpSpPr/>
          <p:nvPr/>
        </p:nvGrpSpPr>
        <p:grpSpPr>
          <a:xfrm>
            <a:off x="4653448" y="4143930"/>
            <a:ext cx="913496" cy="381276"/>
            <a:chOff x="4653448" y="4044345"/>
            <a:chExt cx="913496" cy="381276"/>
          </a:xfrm>
        </p:grpSpPr>
        <p:sp>
          <p:nvSpPr>
            <p:cNvPr id="88" name="AutoShape 119"/>
            <p:cNvSpPr>
              <a:spLocks noChangeArrowheads="1"/>
            </p:cNvSpPr>
            <p:nvPr/>
          </p:nvSpPr>
          <p:spPr bwMode="auto">
            <a:xfrm>
              <a:off x="4653448" y="4151301"/>
              <a:ext cx="913496"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65" name="AutoShape 119"/>
            <p:cNvSpPr>
              <a:spLocks noChangeArrowheads="1"/>
            </p:cNvSpPr>
            <p:nvPr>
              <p:custDataLst>
                <p:tags r:id="rId25"/>
              </p:custDataLst>
            </p:nvPr>
          </p:nvSpPr>
          <p:spPr bwMode="auto">
            <a:xfrm>
              <a:off x="4653448" y="4044345"/>
              <a:ext cx="912636"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smtClean="0">
                  <a:solidFill>
                    <a:schemeClr val="bg1"/>
                  </a:solidFill>
                  <a:latin typeface="Calibri" pitchFamily="34" charset="0"/>
                  <a:cs typeface="Calibri" pitchFamily="34" charset="0"/>
                </a:rPr>
                <a:t>Quant Message Testing </a:t>
              </a:r>
            </a:p>
          </p:txBody>
        </p:sp>
      </p:grpSp>
      <p:sp>
        <p:nvSpPr>
          <p:cNvPr id="128" name="AutoShape 119"/>
          <p:cNvSpPr>
            <a:spLocks noChangeArrowheads="1"/>
          </p:cNvSpPr>
          <p:nvPr>
            <p:custDataLst>
              <p:tags r:id="rId1"/>
            </p:custDataLst>
          </p:nvPr>
        </p:nvSpPr>
        <p:spPr bwMode="auto">
          <a:xfrm>
            <a:off x="5872500" y="6035091"/>
            <a:ext cx="1503842"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Derivative Materials Dev</a:t>
            </a:r>
          </a:p>
        </p:txBody>
      </p:sp>
      <p:sp>
        <p:nvSpPr>
          <p:cNvPr id="2" name="Title 1"/>
          <p:cNvSpPr>
            <a:spLocks noGrp="1"/>
          </p:cNvSpPr>
          <p:nvPr>
            <p:ph type="title"/>
          </p:nvPr>
        </p:nvSpPr>
        <p:spPr>
          <a:xfrm>
            <a:off x="237744" y="1006475"/>
            <a:ext cx="7884280" cy="1009650"/>
          </a:xfrm>
        </p:spPr>
        <p:txBody>
          <a:bodyPr/>
          <a:lstStyle/>
          <a:p>
            <a:r>
              <a:rPr lang="en-US" dirty="0" err="1" smtClean="0"/>
              <a:t>Stimuvax</a:t>
            </a:r>
            <a:r>
              <a:rPr lang="en-US" dirty="0" smtClean="0"/>
              <a:t>—US Business Intelligence &amp; Analytics </a:t>
            </a:r>
            <a:r>
              <a:rPr lang="en-US" i="1" dirty="0" smtClean="0"/>
              <a:t>(Continued)</a:t>
            </a:r>
            <a:endParaRPr lang="en-US" dirty="0"/>
          </a:p>
        </p:txBody>
      </p:sp>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sp>
        <p:nvSpPr>
          <p:cNvPr id="27"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28" name="TextBox 27"/>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22</a:t>
            </a:fld>
            <a:endParaRPr lang="en-US" dirty="0">
              <a:solidFill>
                <a:srgbClr val="000000"/>
              </a:solidFill>
            </a:endParaRPr>
          </a:p>
        </p:txBody>
      </p:sp>
      <p:grpSp>
        <p:nvGrpSpPr>
          <p:cNvPr id="4" name="Group 38"/>
          <p:cNvGrpSpPr/>
          <p:nvPr/>
        </p:nvGrpSpPr>
        <p:grpSpPr>
          <a:xfrm>
            <a:off x="3043238" y="6414207"/>
            <a:ext cx="1425786" cy="266700"/>
            <a:chOff x="3043238" y="6465372"/>
            <a:chExt cx="1425786" cy="266700"/>
          </a:xfrm>
        </p:grpSpPr>
        <p:sp>
          <p:nvSpPr>
            <p:cNvPr id="56"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57" name="TextBox 56"/>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
        <p:nvSpPr>
          <p:cNvPr id="102" name="Text Box 150"/>
          <p:cNvSpPr txBox="1">
            <a:spLocks noChangeArrowheads="1"/>
          </p:cNvSpPr>
          <p:nvPr/>
        </p:nvSpPr>
        <p:spPr bwMode="auto">
          <a:xfrm>
            <a:off x="288573" y="2190409"/>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Branded Communications Support</a:t>
            </a:r>
            <a:endParaRPr lang="en-US" sz="1000" b="1" i="1" dirty="0">
              <a:solidFill>
                <a:srgbClr val="060309"/>
              </a:solidFill>
              <a:latin typeface="Calibri" pitchFamily="34" charset="0"/>
            </a:endParaRPr>
          </a:p>
        </p:txBody>
      </p:sp>
      <p:sp>
        <p:nvSpPr>
          <p:cNvPr id="103" name="Rectangle 127"/>
          <p:cNvSpPr>
            <a:spLocks noChangeArrowheads="1"/>
          </p:cNvSpPr>
          <p:nvPr/>
        </p:nvSpPr>
        <p:spPr bwMode="auto">
          <a:xfrm>
            <a:off x="288573" y="2371725"/>
            <a:ext cx="8556847" cy="3954647"/>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grpSp>
        <p:nvGrpSpPr>
          <p:cNvPr id="5" name="Group 139"/>
          <p:cNvGrpSpPr/>
          <p:nvPr/>
        </p:nvGrpSpPr>
        <p:grpSpPr>
          <a:xfrm>
            <a:off x="1851769" y="2396159"/>
            <a:ext cx="1615331" cy="381371"/>
            <a:chOff x="1851769" y="2396159"/>
            <a:chExt cx="1615331" cy="381371"/>
          </a:xfrm>
        </p:grpSpPr>
        <p:sp>
          <p:nvSpPr>
            <p:cNvPr id="59" name="Pentagon 58"/>
            <p:cNvSpPr/>
            <p:nvPr/>
          </p:nvSpPr>
          <p:spPr bwMode="auto">
            <a:xfrm>
              <a:off x="1851769" y="2503210"/>
              <a:ext cx="1615331"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105" name="Pentagon 104"/>
            <p:cNvSpPr/>
            <p:nvPr/>
          </p:nvSpPr>
          <p:spPr bwMode="auto">
            <a:xfrm>
              <a:off x="1851769" y="2396159"/>
              <a:ext cx="1615331" cy="280788"/>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pPr>
              <a:r>
                <a:rPr lang="en-US" sz="900" dirty="0" smtClean="0">
                  <a:solidFill>
                    <a:schemeClr val="bg1"/>
                  </a:solidFill>
                  <a:latin typeface="Calibri" pitchFamily="34" charset="0"/>
                  <a:cs typeface="Calibri" pitchFamily="34" charset="0"/>
                </a:rPr>
                <a:t>Positioning </a:t>
              </a:r>
              <a:endParaRPr lang="en-US" sz="900" dirty="0">
                <a:solidFill>
                  <a:schemeClr val="bg1"/>
                </a:solidFill>
                <a:latin typeface="Calibri" pitchFamily="34" charset="0"/>
                <a:cs typeface="Calibri" pitchFamily="34" charset="0"/>
              </a:endParaRPr>
            </a:p>
          </p:txBody>
        </p:sp>
      </p:grpSp>
      <p:sp>
        <p:nvSpPr>
          <p:cNvPr id="106" name="Pentagon 105"/>
          <p:cNvSpPr/>
          <p:nvPr/>
        </p:nvSpPr>
        <p:spPr bwMode="auto">
          <a:xfrm>
            <a:off x="4124325" y="2396159"/>
            <a:ext cx="64135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pPr>
            <a:r>
              <a:rPr lang="en-US" sz="900" dirty="0" smtClean="0">
                <a:solidFill>
                  <a:schemeClr val="bg1"/>
                </a:solidFill>
                <a:latin typeface="Calibri" pitchFamily="34" charset="0"/>
                <a:cs typeface="Calibri" pitchFamily="34" charset="0"/>
              </a:rPr>
              <a:t>Update</a:t>
            </a:r>
            <a:endParaRPr lang="en-US" sz="900" dirty="0">
              <a:solidFill>
                <a:schemeClr val="bg1"/>
              </a:solidFill>
              <a:latin typeface="Calibri" pitchFamily="34" charset="0"/>
              <a:cs typeface="Calibri" pitchFamily="34" charset="0"/>
            </a:endParaRPr>
          </a:p>
        </p:txBody>
      </p:sp>
      <p:cxnSp>
        <p:nvCxnSpPr>
          <p:cNvPr id="107" name="Straight Connector 106"/>
          <p:cNvCxnSpPr>
            <a:stCxn id="105" idx="3"/>
            <a:endCxn id="106" idx="1"/>
          </p:cNvCxnSpPr>
          <p:nvPr/>
        </p:nvCxnSpPr>
        <p:spPr bwMode="auto">
          <a:xfrm flipV="1">
            <a:off x="3467100" y="2533319"/>
            <a:ext cx="657225" cy="3234"/>
          </a:xfrm>
          <a:prstGeom prst="line">
            <a:avLst/>
          </a:prstGeom>
          <a:noFill/>
          <a:ln w="9525">
            <a:solidFill>
              <a:schemeClr val="tx1"/>
            </a:solidFill>
            <a:miter lim="800000"/>
            <a:headEnd/>
            <a:tailEnd type="none"/>
          </a:ln>
        </p:spPr>
      </p:cxnSp>
      <p:sp>
        <p:nvSpPr>
          <p:cNvPr id="36" name="AutoShape 119"/>
          <p:cNvSpPr>
            <a:spLocks noChangeArrowheads="1"/>
          </p:cNvSpPr>
          <p:nvPr/>
        </p:nvSpPr>
        <p:spPr bwMode="auto">
          <a:xfrm>
            <a:off x="4733885" y="6456117"/>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endParaRPr lang="en-US" sz="900" dirty="0">
              <a:solidFill>
                <a:schemeClr val="bg1"/>
              </a:solidFill>
              <a:latin typeface="Calibri" pitchFamily="34" charset="0"/>
              <a:cs typeface="Calibri" pitchFamily="34" charset="0"/>
            </a:endParaRPr>
          </a:p>
        </p:txBody>
      </p:sp>
      <p:sp>
        <p:nvSpPr>
          <p:cNvPr id="37" name="TextBox 36"/>
          <p:cNvSpPr txBox="1"/>
          <p:nvPr/>
        </p:nvSpPr>
        <p:spPr>
          <a:xfrm>
            <a:off x="4943435" y="6414207"/>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a:t>
            </a:r>
            <a:endParaRPr lang="en-US" sz="800" dirty="0">
              <a:solidFill>
                <a:srgbClr val="000000"/>
              </a:solidFill>
              <a:latin typeface="Calibri" pitchFamily="34" charset="0"/>
            </a:endParaRPr>
          </a:p>
        </p:txBody>
      </p:sp>
      <p:grpSp>
        <p:nvGrpSpPr>
          <p:cNvPr id="6" name="Group 140"/>
          <p:cNvGrpSpPr/>
          <p:nvPr/>
        </p:nvGrpSpPr>
        <p:grpSpPr>
          <a:xfrm>
            <a:off x="3220557" y="2860881"/>
            <a:ext cx="706115" cy="411452"/>
            <a:chOff x="3220557" y="2814233"/>
            <a:chExt cx="706115" cy="411452"/>
          </a:xfrm>
        </p:grpSpPr>
        <p:sp>
          <p:nvSpPr>
            <p:cNvPr id="116" name="AutoShape 119"/>
            <p:cNvSpPr>
              <a:spLocks noChangeArrowheads="1"/>
            </p:cNvSpPr>
            <p:nvPr/>
          </p:nvSpPr>
          <p:spPr bwMode="auto">
            <a:xfrm>
              <a:off x="3221150" y="2951365"/>
              <a:ext cx="70552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41" name="AutoShape 119"/>
            <p:cNvSpPr>
              <a:spLocks noChangeArrowheads="1"/>
            </p:cNvSpPr>
            <p:nvPr/>
          </p:nvSpPr>
          <p:spPr bwMode="auto">
            <a:xfrm>
              <a:off x="3220557" y="2814233"/>
              <a:ext cx="706115" cy="30860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smtClean="0">
                  <a:solidFill>
                    <a:schemeClr val="bg1"/>
                  </a:solidFill>
                  <a:latin typeface="Calibri" pitchFamily="34" charset="0"/>
                  <a:cs typeface="Calibri" pitchFamily="34" charset="0"/>
                </a:rPr>
                <a:t>Positioning Research</a:t>
              </a:r>
              <a:endParaRPr lang="en-US" sz="900" dirty="0">
                <a:solidFill>
                  <a:schemeClr val="bg1"/>
                </a:solidFill>
                <a:latin typeface="Calibri" pitchFamily="34" charset="0"/>
                <a:cs typeface="Calibri" pitchFamily="34" charset="0"/>
              </a:endParaRPr>
            </a:p>
          </p:txBody>
        </p:sp>
      </p:grpSp>
      <p:sp>
        <p:nvSpPr>
          <p:cNvPr id="46" name="AutoShape 119"/>
          <p:cNvSpPr>
            <a:spLocks noChangeArrowheads="1"/>
          </p:cNvSpPr>
          <p:nvPr/>
        </p:nvSpPr>
        <p:spPr bwMode="auto">
          <a:xfrm>
            <a:off x="6319525" y="6470555"/>
            <a:ext cx="182880" cy="18288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47" name="TextBox 46"/>
          <p:cNvSpPr txBox="1"/>
          <p:nvPr/>
        </p:nvSpPr>
        <p:spPr>
          <a:xfrm>
            <a:off x="6529075" y="6428645"/>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Business Intelligence</a:t>
            </a:r>
            <a:endParaRPr lang="en-US" sz="800" dirty="0">
              <a:solidFill>
                <a:srgbClr val="000000"/>
              </a:solidFill>
              <a:latin typeface="Calibri" pitchFamily="34" charset="0"/>
              <a:cs typeface="Calibri" pitchFamily="34" charset="0"/>
            </a:endParaRPr>
          </a:p>
        </p:txBody>
      </p:sp>
      <p:grpSp>
        <p:nvGrpSpPr>
          <p:cNvPr id="7" name="Group 132"/>
          <p:cNvGrpSpPr/>
          <p:nvPr/>
        </p:nvGrpSpPr>
        <p:grpSpPr>
          <a:xfrm>
            <a:off x="3493911" y="3345973"/>
            <a:ext cx="1271764" cy="401368"/>
            <a:chOff x="3493911" y="3263058"/>
            <a:chExt cx="1271764" cy="401368"/>
          </a:xfrm>
        </p:grpSpPr>
        <p:sp>
          <p:nvSpPr>
            <p:cNvPr id="60" name="AutoShape 119"/>
            <p:cNvSpPr>
              <a:spLocks noChangeArrowheads="1"/>
            </p:cNvSpPr>
            <p:nvPr>
              <p:custDataLst>
                <p:tags r:id="rId23"/>
              </p:custDataLst>
            </p:nvPr>
          </p:nvSpPr>
          <p:spPr bwMode="auto">
            <a:xfrm>
              <a:off x="3493911" y="3390106"/>
              <a:ext cx="1271764"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64" name="AutoShape 119"/>
            <p:cNvSpPr>
              <a:spLocks noChangeArrowheads="1"/>
            </p:cNvSpPr>
            <p:nvPr>
              <p:custDataLst>
                <p:tags r:id="rId24"/>
              </p:custDataLst>
            </p:nvPr>
          </p:nvSpPr>
          <p:spPr bwMode="auto">
            <a:xfrm>
              <a:off x="3493912" y="3263058"/>
              <a:ext cx="1271763" cy="292484"/>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Message Development</a:t>
              </a:r>
            </a:p>
          </p:txBody>
        </p:sp>
      </p:grpSp>
      <p:grpSp>
        <p:nvGrpSpPr>
          <p:cNvPr id="8" name="Group 133"/>
          <p:cNvGrpSpPr/>
          <p:nvPr/>
        </p:nvGrpSpPr>
        <p:grpSpPr>
          <a:xfrm>
            <a:off x="5460760" y="3134013"/>
            <a:ext cx="623351" cy="370390"/>
            <a:chOff x="5460760" y="3048279"/>
            <a:chExt cx="623351" cy="370390"/>
          </a:xfrm>
        </p:grpSpPr>
        <p:sp>
          <p:nvSpPr>
            <p:cNvPr id="70" name="AutoShape 119"/>
            <p:cNvSpPr>
              <a:spLocks noChangeArrowheads="1"/>
            </p:cNvSpPr>
            <p:nvPr>
              <p:custDataLst>
                <p:tags r:id="rId21"/>
              </p:custDataLst>
            </p:nvPr>
          </p:nvSpPr>
          <p:spPr bwMode="auto">
            <a:xfrm>
              <a:off x="5462319" y="3144349"/>
              <a:ext cx="621792"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66" name="AutoShape 119"/>
            <p:cNvSpPr>
              <a:spLocks noChangeArrowheads="1"/>
            </p:cNvSpPr>
            <p:nvPr>
              <p:custDataLst>
                <p:tags r:id="rId22"/>
              </p:custDataLst>
            </p:nvPr>
          </p:nvSpPr>
          <p:spPr bwMode="auto">
            <a:xfrm>
              <a:off x="5460760" y="3048279"/>
              <a:ext cx="621792"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Update</a:t>
              </a:r>
            </a:p>
          </p:txBody>
        </p:sp>
      </p:grpSp>
      <p:sp>
        <p:nvSpPr>
          <p:cNvPr id="79" name="AutoShape 119"/>
          <p:cNvSpPr>
            <a:spLocks noChangeArrowheads="1"/>
          </p:cNvSpPr>
          <p:nvPr/>
        </p:nvSpPr>
        <p:spPr bwMode="auto">
          <a:xfrm>
            <a:off x="7284485" y="3615380"/>
            <a:ext cx="434433"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0" tIns="0" rIns="0" bIns="0" anchor="t"/>
          <a:lstStyle/>
          <a:p>
            <a:pPr algn="ctr">
              <a:spcBef>
                <a:spcPct val="50000"/>
              </a:spcBef>
              <a:defRPr/>
            </a:pPr>
            <a:r>
              <a:rPr lang="en-US" sz="900" dirty="0" smtClean="0">
                <a:solidFill>
                  <a:srgbClr val="000000"/>
                </a:solidFill>
                <a:latin typeface="Calibri" pitchFamily="34" charset="0"/>
              </a:rPr>
              <a:t>Final Update</a:t>
            </a:r>
            <a:endParaRPr lang="en-US" sz="900" dirty="0">
              <a:solidFill>
                <a:srgbClr val="000000"/>
              </a:solidFill>
              <a:latin typeface="Calibri" pitchFamily="34" charset="0"/>
            </a:endParaRPr>
          </a:p>
        </p:txBody>
      </p:sp>
      <p:cxnSp>
        <p:nvCxnSpPr>
          <p:cNvPr id="81" name="Straight Connector 80"/>
          <p:cNvCxnSpPr>
            <a:stCxn id="108" idx="3"/>
            <a:endCxn id="79" idx="1"/>
          </p:cNvCxnSpPr>
          <p:nvPr/>
        </p:nvCxnSpPr>
        <p:spPr bwMode="auto">
          <a:xfrm flipV="1">
            <a:off x="6077749" y="3752540"/>
            <a:ext cx="1206736" cy="1"/>
          </a:xfrm>
          <a:prstGeom prst="line">
            <a:avLst/>
          </a:prstGeom>
          <a:noFill/>
          <a:ln w="9525">
            <a:solidFill>
              <a:schemeClr val="tx1"/>
            </a:solidFill>
            <a:miter lim="800000"/>
            <a:headEnd/>
            <a:tailEnd type="none"/>
          </a:ln>
        </p:spPr>
      </p:cxnSp>
      <p:grpSp>
        <p:nvGrpSpPr>
          <p:cNvPr id="9" name="Group 143"/>
          <p:cNvGrpSpPr/>
          <p:nvPr/>
        </p:nvGrpSpPr>
        <p:grpSpPr>
          <a:xfrm>
            <a:off x="3334876" y="4546552"/>
            <a:ext cx="1991454" cy="374121"/>
            <a:chOff x="3334876" y="4446205"/>
            <a:chExt cx="1991454" cy="374121"/>
          </a:xfrm>
        </p:grpSpPr>
        <p:sp>
          <p:nvSpPr>
            <p:cNvPr id="101" name="AutoShape 119"/>
            <p:cNvSpPr>
              <a:spLocks noChangeArrowheads="1"/>
            </p:cNvSpPr>
            <p:nvPr>
              <p:custDataLst>
                <p:tags r:id="rId16"/>
              </p:custDataLst>
            </p:nvPr>
          </p:nvSpPr>
          <p:spPr bwMode="auto">
            <a:xfrm>
              <a:off x="4891089" y="4546006"/>
              <a:ext cx="435241"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84" name="AutoShape 119"/>
            <p:cNvSpPr>
              <a:spLocks noChangeArrowheads="1"/>
            </p:cNvSpPr>
            <p:nvPr/>
          </p:nvSpPr>
          <p:spPr bwMode="auto">
            <a:xfrm>
              <a:off x="4389574" y="4546006"/>
              <a:ext cx="502920" cy="274320"/>
            </a:xfrm>
            <a:prstGeom prst="homePlate">
              <a:avLst>
                <a:gd name="adj" fmla="val 0"/>
              </a:avLst>
            </a:prstGeom>
            <a:solidFill>
              <a:srgbClr val="FFFF66"/>
            </a:solidFill>
            <a:ln w="9525" algn="ctr">
              <a:solidFill>
                <a:schemeClr val="tx1"/>
              </a:solidFill>
              <a:miter lim="800000"/>
              <a:headEnd/>
              <a:tailEnd/>
            </a:ln>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62" name="AutoShape 119"/>
            <p:cNvSpPr>
              <a:spLocks noChangeArrowheads="1"/>
            </p:cNvSpPr>
            <p:nvPr>
              <p:custDataLst>
                <p:tags r:id="rId17"/>
              </p:custDataLst>
            </p:nvPr>
          </p:nvSpPr>
          <p:spPr bwMode="auto">
            <a:xfrm>
              <a:off x="3334876" y="4546006"/>
              <a:ext cx="1057274" cy="274320"/>
            </a:xfrm>
            <a:prstGeom prst="homePlate">
              <a:avLst>
                <a:gd name="adj" fmla="val 0"/>
              </a:avLst>
            </a:prstGeom>
            <a:solidFill>
              <a:srgbClr val="CCCCFF"/>
            </a:solidFill>
            <a:ln w="9525" algn="ctr">
              <a:solidFill>
                <a:schemeClr val="tx1"/>
              </a:solidFill>
              <a:miter lim="800000"/>
              <a:headEnd/>
              <a:tailEnd/>
            </a:ln>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3" name="AutoShape 119"/>
            <p:cNvSpPr>
              <a:spLocks noChangeArrowheads="1"/>
            </p:cNvSpPr>
            <p:nvPr>
              <p:custDataLst>
                <p:tags r:id="rId18"/>
              </p:custDataLst>
            </p:nvPr>
          </p:nvSpPr>
          <p:spPr bwMode="auto">
            <a:xfrm>
              <a:off x="3334876" y="4446205"/>
              <a:ext cx="1057274"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Brand Concept Development</a:t>
              </a:r>
            </a:p>
          </p:txBody>
        </p:sp>
        <p:sp>
          <p:nvSpPr>
            <p:cNvPr id="85" name="AutoShape 119"/>
            <p:cNvSpPr>
              <a:spLocks noChangeArrowheads="1"/>
            </p:cNvSpPr>
            <p:nvPr>
              <p:custDataLst>
                <p:tags r:id="rId19"/>
              </p:custDataLst>
            </p:nvPr>
          </p:nvSpPr>
          <p:spPr bwMode="auto">
            <a:xfrm>
              <a:off x="4389575" y="4446205"/>
              <a:ext cx="499205"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smtClean="0">
                  <a:solidFill>
                    <a:schemeClr val="bg1"/>
                  </a:solidFill>
                  <a:latin typeface="Calibri" pitchFamily="34" charset="0"/>
                  <a:cs typeface="Calibri" pitchFamily="34" charset="0"/>
                </a:rPr>
                <a:t>Concept Testing</a:t>
              </a:r>
            </a:p>
          </p:txBody>
        </p:sp>
        <p:sp>
          <p:nvSpPr>
            <p:cNvPr id="58" name="AutoShape 119"/>
            <p:cNvSpPr>
              <a:spLocks noChangeArrowheads="1"/>
            </p:cNvSpPr>
            <p:nvPr>
              <p:custDataLst>
                <p:tags r:id="rId20"/>
              </p:custDataLst>
            </p:nvPr>
          </p:nvSpPr>
          <p:spPr bwMode="auto">
            <a:xfrm>
              <a:off x="4891089" y="4446205"/>
              <a:ext cx="435241"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grpSp>
      <p:grpSp>
        <p:nvGrpSpPr>
          <p:cNvPr id="10" name="Group 144"/>
          <p:cNvGrpSpPr/>
          <p:nvPr/>
        </p:nvGrpSpPr>
        <p:grpSpPr>
          <a:xfrm>
            <a:off x="5503628" y="5342455"/>
            <a:ext cx="1046432" cy="375625"/>
            <a:chOff x="5503628" y="5328817"/>
            <a:chExt cx="1046432" cy="375625"/>
          </a:xfrm>
        </p:grpSpPr>
        <p:sp>
          <p:nvSpPr>
            <p:cNvPr id="69" name="AutoShape 119"/>
            <p:cNvSpPr>
              <a:spLocks noChangeArrowheads="1"/>
            </p:cNvSpPr>
            <p:nvPr>
              <p:custDataLst>
                <p:tags r:id="rId14"/>
              </p:custDataLst>
            </p:nvPr>
          </p:nvSpPr>
          <p:spPr bwMode="auto">
            <a:xfrm>
              <a:off x="5503628" y="5428824"/>
              <a:ext cx="1046432" cy="275618"/>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smtClean="0">
                <a:solidFill>
                  <a:srgbClr val="000000"/>
                </a:solidFill>
                <a:latin typeface="Calibri" pitchFamily="34" charset="0"/>
                <a:cs typeface="Calibri" pitchFamily="34" charset="0"/>
              </a:endParaRPr>
            </a:p>
          </p:txBody>
        </p:sp>
        <p:sp>
          <p:nvSpPr>
            <p:cNvPr id="54" name="AutoShape 119"/>
            <p:cNvSpPr>
              <a:spLocks noChangeArrowheads="1"/>
            </p:cNvSpPr>
            <p:nvPr>
              <p:custDataLst>
                <p:tags r:id="rId15"/>
              </p:custDataLst>
            </p:nvPr>
          </p:nvSpPr>
          <p:spPr bwMode="auto">
            <a:xfrm>
              <a:off x="5503628" y="5328817"/>
              <a:ext cx="1046432" cy="275618"/>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smtClean="0">
                  <a:solidFill>
                    <a:schemeClr val="bg1"/>
                  </a:solidFill>
                  <a:latin typeface="Calibri" pitchFamily="34" charset="0"/>
                  <a:cs typeface="Calibri" pitchFamily="34" charset="0"/>
                </a:rPr>
                <a:t>Sales Aid Testing</a:t>
              </a:r>
            </a:p>
          </p:txBody>
        </p:sp>
      </p:grpSp>
      <p:sp>
        <p:nvSpPr>
          <p:cNvPr id="89" name="AutoShape 119"/>
          <p:cNvSpPr>
            <a:spLocks noChangeArrowheads="1"/>
          </p:cNvSpPr>
          <p:nvPr>
            <p:custDataLst>
              <p:tags r:id="rId2"/>
            </p:custDataLst>
          </p:nvPr>
        </p:nvSpPr>
        <p:spPr bwMode="auto">
          <a:xfrm>
            <a:off x="5872500" y="5739426"/>
            <a:ext cx="1503842"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Derivative Materials Dev</a:t>
            </a:r>
          </a:p>
        </p:txBody>
      </p:sp>
      <p:grpSp>
        <p:nvGrpSpPr>
          <p:cNvPr id="11" name="Group 141"/>
          <p:cNvGrpSpPr/>
          <p:nvPr/>
        </p:nvGrpSpPr>
        <p:grpSpPr>
          <a:xfrm>
            <a:off x="3493911" y="3840403"/>
            <a:ext cx="787951" cy="372592"/>
            <a:chOff x="3493911" y="3737523"/>
            <a:chExt cx="787951" cy="372592"/>
          </a:xfrm>
        </p:grpSpPr>
        <p:sp>
          <p:nvSpPr>
            <p:cNvPr id="83" name="AutoShape 119"/>
            <p:cNvSpPr>
              <a:spLocks noChangeArrowheads="1"/>
            </p:cNvSpPr>
            <p:nvPr/>
          </p:nvSpPr>
          <p:spPr bwMode="auto">
            <a:xfrm>
              <a:off x="3493911" y="3835795"/>
              <a:ext cx="78638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73" name="AutoShape 119"/>
            <p:cNvSpPr>
              <a:spLocks noChangeArrowheads="1"/>
            </p:cNvSpPr>
            <p:nvPr>
              <p:custDataLst>
                <p:tags r:id="rId13"/>
              </p:custDataLst>
            </p:nvPr>
          </p:nvSpPr>
          <p:spPr bwMode="auto">
            <a:xfrm>
              <a:off x="3493911" y="3737523"/>
              <a:ext cx="787951"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err="1" smtClean="0">
                  <a:solidFill>
                    <a:schemeClr val="bg1"/>
                  </a:solidFill>
                  <a:latin typeface="Calibri" pitchFamily="34" charset="0"/>
                  <a:cs typeface="Calibri" pitchFamily="34" charset="0"/>
                </a:rPr>
                <a:t>Qual</a:t>
              </a:r>
              <a:r>
                <a:rPr lang="en-US" sz="900" dirty="0" smtClean="0">
                  <a:solidFill>
                    <a:schemeClr val="bg1"/>
                  </a:solidFill>
                  <a:latin typeface="Calibri" pitchFamily="34" charset="0"/>
                  <a:cs typeface="Calibri" pitchFamily="34" charset="0"/>
                </a:rPr>
                <a:t> Message  Testing</a:t>
              </a:r>
            </a:p>
          </p:txBody>
        </p:sp>
      </p:grpSp>
      <p:grpSp>
        <p:nvGrpSpPr>
          <p:cNvPr id="12" name="Group 145"/>
          <p:cNvGrpSpPr/>
          <p:nvPr/>
        </p:nvGrpSpPr>
        <p:grpSpPr>
          <a:xfrm>
            <a:off x="4551005" y="3820228"/>
            <a:ext cx="1337178" cy="233572"/>
            <a:chOff x="4551005" y="3686864"/>
            <a:chExt cx="1337178" cy="233572"/>
          </a:xfrm>
        </p:grpSpPr>
        <p:sp>
          <p:nvSpPr>
            <p:cNvPr id="90" name="AutoShape 131"/>
            <p:cNvSpPr>
              <a:spLocks noChangeArrowheads="1"/>
            </p:cNvSpPr>
            <p:nvPr/>
          </p:nvSpPr>
          <p:spPr bwMode="auto">
            <a:xfrm>
              <a:off x="4551005" y="3702844"/>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91" name="AutoShape 119"/>
            <p:cNvSpPr>
              <a:spLocks noChangeArrowheads="1"/>
            </p:cNvSpPr>
            <p:nvPr>
              <p:custDataLst>
                <p:tags r:id="rId12"/>
              </p:custDataLst>
            </p:nvPr>
          </p:nvSpPr>
          <p:spPr bwMode="auto">
            <a:xfrm>
              <a:off x="4724360" y="3686864"/>
              <a:ext cx="1163823" cy="233572"/>
            </a:xfrm>
            <a:prstGeom prst="homePlate">
              <a:avLst>
                <a:gd name="adj" fmla="val 0"/>
              </a:avLst>
            </a:prstGeom>
            <a:noFill/>
          </p:spPr>
          <p:txBody>
            <a:bodyPr wrap="square" lIns="27432" tIns="27432" rIns="27432" bIns="27432" rtlCol="0" anchor="ctr" anchorCtr="0">
              <a:noAutofit/>
            </a:bodyPr>
            <a:lstStyle/>
            <a:p>
              <a:pPr>
                <a:spcBef>
                  <a:spcPts val="0"/>
                </a:spcBef>
                <a:defRPr/>
              </a:pPr>
              <a:r>
                <a:rPr lang="en-US" sz="900" dirty="0" smtClean="0">
                  <a:solidFill>
                    <a:srgbClr val="000000"/>
                  </a:solidFill>
                  <a:latin typeface="Calibri" pitchFamily="34" charset="0"/>
                </a:rPr>
                <a:t>Advisory</a:t>
              </a:r>
            </a:p>
            <a:p>
              <a:pPr>
                <a:spcBef>
                  <a:spcPts val="0"/>
                </a:spcBef>
                <a:defRPr/>
              </a:pPr>
              <a:r>
                <a:rPr lang="en-US" sz="900" dirty="0" smtClean="0">
                  <a:solidFill>
                    <a:srgbClr val="000000"/>
                  </a:solidFill>
                  <a:latin typeface="Calibri" pitchFamily="34" charset="0"/>
                </a:rPr>
                <a:t>Board</a:t>
              </a:r>
              <a:endParaRPr lang="en-US" sz="900" dirty="0">
                <a:solidFill>
                  <a:srgbClr val="000000"/>
                </a:solidFill>
                <a:latin typeface="Calibri" pitchFamily="34" charset="0"/>
              </a:endParaRPr>
            </a:p>
          </p:txBody>
        </p:sp>
      </p:grpSp>
      <p:sp>
        <p:nvSpPr>
          <p:cNvPr id="93" name="AutoShape 131"/>
          <p:cNvSpPr>
            <a:spLocks noChangeArrowheads="1"/>
          </p:cNvSpPr>
          <p:nvPr/>
        </p:nvSpPr>
        <p:spPr bwMode="auto">
          <a:xfrm>
            <a:off x="5241118" y="2161424"/>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94" name="AutoShape 119"/>
          <p:cNvSpPr>
            <a:spLocks noChangeArrowheads="1"/>
          </p:cNvSpPr>
          <p:nvPr/>
        </p:nvSpPr>
        <p:spPr bwMode="auto">
          <a:xfrm flipH="1">
            <a:off x="3926672" y="2125070"/>
            <a:ext cx="1333498" cy="274320"/>
          </a:xfrm>
          <a:prstGeom prst="homePlate">
            <a:avLst>
              <a:gd name="adj" fmla="val 0"/>
            </a:avLst>
          </a:prstGeom>
          <a:noFill/>
          <a:ln w="9525" algn="ctr">
            <a:noFill/>
            <a:miter lim="800000"/>
            <a:headEnd/>
            <a:tailEnd/>
          </a:ln>
          <a:effectLst/>
        </p:spPr>
        <p:txBody>
          <a:bodyPr lIns="45720" rIns="45720" anchor="ctr"/>
          <a:lstStyle/>
          <a:p>
            <a:pPr algn="r"/>
            <a:r>
              <a:rPr lang="en-US" sz="900" dirty="0" smtClean="0">
                <a:solidFill>
                  <a:srgbClr val="000000"/>
                </a:solidFill>
                <a:latin typeface="Calibri" pitchFamily="34" charset="0"/>
                <a:cs typeface="Calibri" pitchFamily="34" charset="0"/>
              </a:rPr>
              <a:t>Labeling Finalized</a:t>
            </a:r>
          </a:p>
        </p:txBody>
      </p:sp>
      <p:cxnSp>
        <p:nvCxnSpPr>
          <p:cNvPr id="97" name="Elbow Connector 96"/>
          <p:cNvCxnSpPr>
            <a:stCxn id="64" idx="3"/>
            <a:endCxn id="108" idx="1"/>
          </p:cNvCxnSpPr>
          <p:nvPr/>
        </p:nvCxnSpPr>
        <p:spPr>
          <a:xfrm>
            <a:off x="4765675" y="3492215"/>
            <a:ext cx="690282" cy="2603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AutoShape 119"/>
          <p:cNvSpPr>
            <a:spLocks noChangeArrowheads="1"/>
          </p:cNvSpPr>
          <p:nvPr>
            <p:custDataLst>
              <p:tags r:id="rId3"/>
            </p:custDataLst>
          </p:nvPr>
        </p:nvSpPr>
        <p:spPr bwMode="auto">
          <a:xfrm>
            <a:off x="5455997" y="3703224"/>
            <a:ext cx="621792" cy="313537"/>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108" name="AutoShape 119"/>
          <p:cNvSpPr>
            <a:spLocks noChangeArrowheads="1"/>
          </p:cNvSpPr>
          <p:nvPr>
            <p:custDataLst>
              <p:tags r:id="rId4"/>
            </p:custDataLst>
          </p:nvPr>
        </p:nvSpPr>
        <p:spPr bwMode="auto">
          <a:xfrm>
            <a:off x="5455957" y="3595772"/>
            <a:ext cx="621792" cy="313537"/>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Update</a:t>
            </a:r>
          </a:p>
        </p:txBody>
      </p:sp>
      <p:sp>
        <p:nvSpPr>
          <p:cNvPr id="71" name="AutoShape 131"/>
          <p:cNvSpPr>
            <a:spLocks noChangeArrowheads="1"/>
          </p:cNvSpPr>
          <p:nvPr/>
        </p:nvSpPr>
        <p:spPr bwMode="auto">
          <a:xfrm>
            <a:off x="3290242" y="2453626"/>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74" name="AutoShape 119"/>
          <p:cNvSpPr>
            <a:spLocks noChangeArrowheads="1"/>
          </p:cNvSpPr>
          <p:nvPr>
            <p:custDataLst>
              <p:tags r:id="rId5"/>
            </p:custDataLst>
          </p:nvPr>
        </p:nvSpPr>
        <p:spPr bwMode="auto">
          <a:xfrm>
            <a:off x="3463598" y="2409935"/>
            <a:ext cx="637348" cy="277845"/>
          </a:xfrm>
          <a:prstGeom prst="homePlate">
            <a:avLst>
              <a:gd name="adj" fmla="val 0"/>
            </a:avLst>
          </a:prstGeom>
          <a:noFill/>
        </p:spPr>
        <p:txBody>
          <a:bodyPr wrap="square" lIns="27432" tIns="27432" rIns="27432" bIns="27432" rtlCol="0" anchor="ctr" anchorCtr="0">
            <a:noAutofit/>
          </a:bodyPr>
          <a:lstStyle/>
          <a:p>
            <a:pPr>
              <a:spcBef>
                <a:spcPts val="0"/>
              </a:spcBef>
              <a:defRPr/>
            </a:pPr>
            <a:r>
              <a:rPr lang="en-US" sz="900" dirty="0" smtClean="0">
                <a:solidFill>
                  <a:srgbClr val="000000"/>
                </a:solidFill>
                <a:latin typeface="Calibri" pitchFamily="34" charset="0"/>
              </a:rPr>
              <a:t>Advisory</a:t>
            </a:r>
          </a:p>
          <a:p>
            <a:pPr>
              <a:spcBef>
                <a:spcPts val="0"/>
              </a:spcBef>
              <a:defRPr/>
            </a:pPr>
            <a:r>
              <a:rPr lang="en-US" sz="900" dirty="0" smtClean="0">
                <a:solidFill>
                  <a:srgbClr val="000000"/>
                </a:solidFill>
                <a:latin typeface="Calibri" pitchFamily="34" charset="0"/>
              </a:rPr>
              <a:t>Board</a:t>
            </a:r>
            <a:endParaRPr lang="en-US" sz="900" dirty="0">
              <a:solidFill>
                <a:srgbClr val="000000"/>
              </a:solidFill>
              <a:latin typeface="Calibri" pitchFamily="34" charset="0"/>
            </a:endParaRPr>
          </a:p>
        </p:txBody>
      </p:sp>
      <p:cxnSp>
        <p:nvCxnSpPr>
          <p:cNvPr id="82" name="Elbow Connector 81"/>
          <p:cNvCxnSpPr>
            <a:stCxn id="64" idx="3"/>
            <a:endCxn id="66" idx="1"/>
          </p:cNvCxnSpPr>
          <p:nvPr/>
        </p:nvCxnSpPr>
        <p:spPr>
          <a:xfrm flipV="1">
            <a:off x="4765675" y="3271173"/>
            <a:ext cx="695085" cy="2210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AutoShape 119"/>
          <p:cNvSpPr>
            <a:spLocks noChangeArrowheads="1"/>
          </p:cNvSpPr>
          <p:nvPr>
            <p:custDataLst>
              <p:tags r:id="rId6"/>
            </p:custDataLst>
          </p:nvPr>
        </p:nvSpPr>
        <p:spPr bwMode="auto">
          <a:xfrm>
            <a:off x="6367194" y="4809358"/>
            <a:ext cx="621792"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115" name="AutoShape 119"/>
          <p:cNvSpPr>
            <a:spLocks noChangeArrowheads="1"/>
          </p:cNvSpPr>
          <p:nvPr>
            <p:custDataLst>
              <p:tags r:id="rId7"/>
            </p:custDataLst>
          </p:nvPr>
        </p:nvSpPr>
        <p:spPr bwMode="auto">
          <a:xfrm>
            <a:off x="6365635" y="4713288"/>
            <a:ext cx="621792"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Update</a:t>
            </a:r>
          </a:p>
        </p:txBody>
      </p:sp>
      <p:sp>
        <p:nvSpPr>
          <p:cNvPr id="110" name="AutoShape 119"/>
          <p:cNvSpPr>
            <a:spLocks noChangeArrowheads="1"/>
          </p:cNvSpPr>
          <p:nvPr>
            <p:custDataLst>
              <p:tags r:id="rId8"/>
            </p:custDataLst>
          </p:nvPr>
        </p:nvSpPr>
        <p:spPr bwMode="auto">
          <a:xfrm>
            <a:off x="6360872" y="5282499"/>
            <a:ext cx="621792" cy="313537"/>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119" name="AutoShape 119"/>
          <p:cNvSpPr>
            <a:spLocks noChangeArrowheads="1"/>
          </p:cNvSpPr>
          <p:nvPr>
            <p:custDataLst>
              <p:tags r:id="rId9"/>
            </p:custDataLst>
          </p:nvPr>
        </p:nvSpPr>
        <p:spPr bwMode="auto">
          <a:xfrm>
            <a:off x="6360832" y="5168187"/>
            <a:ext cx="621792" cy="313537"/>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Update</a:t>
            </a:r>
          </a:p>
        </p:txBody>
      </p:sp>
      <p:cxnSp>
        <p:nvCxnSpPr>
          <p:cNvPr id="120" name="Elbow Connector 119"/>
          <p:cNvCxnSpPr>
            <a:stCxn id="72" idx="3"/>
            <a:endCxn id="115" idx="1"/>
          </p:cNvCxnSpPr>
          <p:nvPr/>
        </p:nvCxnSpPr>
        <p:spPr>
          <a:xfrm flipV="1">
            <a:off x="6072550" y="4850448"/>
            <a:ext cx="293085" cy="22744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AutoShape 131"/>
          <p:cNvSpPr>
            <a:spLocks noChangeArrowheads="1"/>
          </p:cNvSpPr>
          <p:nvPr/>
        </p:nvSpPr>
        <p:spPr bwMode="auto">
          <a:xfrm>
            <a:off x="7201746" y="3659154"/>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129" name="Flowchart: Decision 128"/>
          <p:cNvSpPr/>
          <p:nvPr/>
        </p:nvSpPr>
        <p:spPr bwMode="auto">
          <a:xfrm>
            <a:off x="5032994" y="341600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68" name="AutoShape 119"/>
          <p:cNvSpPr>
            <a:spLocks noChangeArrowheads="1"/>
          </p:cNvSpPr>
          <p:nvPr>
            <p:custDataLst>
              <p:tags r:id="rId10"/>
            </p:custDataLst>
          </p:nvPr>
        </p:nvSpPr>
        <p:spPr bwMode="auto">
          <a:xfrm>
            <a:off x="5005375" y="5037263"/>
            <a:ext cx="1067175"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72" name="AutoShape 119"/>
          <p:cNvSpPr>
            <a:spLocks noChangeArrowheads="1"/>
          </p:cNvSpPr>
          <p:nvPr>
            <p:custDataLst>
              <p:tags r:id="rId11"/>
            </p:custDataLst>
          </p:nvPr>
        </p:nvSpPr>
        <p:spPr bwMode="auto">
          <a:xfrm>
            <a:off x="5005375" y="4940737"/>
            <a:ext cx="1067175"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Sales Aid Development</a:t>
            </a:r>
          </a:p>
        </p:txBody>
      </p:sp>
      <p:cxnSp>
        <p:nvCxnSpPr>
          <p:cNvPr id="118" name="Elbow Connector 117"/>
          <p:cNvCxnSpPr>
            <a:stCxn id="72" idx="3"/>
            <a:endCxn id="119" idx="1"/>
          </p:cNvCxnSpPr>
          <p:nvPr/>
        </p:nvCxnSpPr>
        <p:spPr>
          <a:xfrm>
            <a:off x="6072550" y="5077897"/>
            <a:ext cx="288282" cy="24705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Flowchart: Decision 129"/>
          <p:cNvSpPr/>
          <p:nvPr/>
        </p:nvSpPr>
        <p:spPr bwMode="auto">
          <a:xfrm>
            <a:off x="6134196" y="4994108"/>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Stimuvax</a:t>
            </a:r>
            <a:r>
              <a:rPr lang="en-US" dirty="0" smtClean="0"/>
              <a:t>—US Business Intelligence &amp; Analytics </a:t>
            </a:r>
            <a:r>
              <a:rPr lang="en-US" i="1" dirty="0" smtClean="0"/>
              <a:t>(Continued)</a:t>
            </a:r>
            <a:endParaRPr lang="en-US" dirty="0"/>
          </a:p>
        </p:txBody>
      </p:sp>
      <p:grpSp>
        <p:nvGrpSpPr>
          <p:cNvPr id="3" name="Group 41"/>
          <p:cNvGrpSpPr/>
          <p:nvPr/>
        </p:nvGrpSpPr>
        <p:grpSpPr>
          <a:xfrm>
            <a:off x="405098" y="6365188"/>
            <a:ext cx="1311307" cy="476250"/>
            <a:chOff x="405098" y="6365188"/>
            <a:chExt cx="1311307" cy="476250"/>
          </a:xfrm>
        </p:grpSpPr>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23</a:t>
            </a:fld>
            <a:endParaRPr lang="en-US" dirty="0">
              <a:solidFill>
                <a:srgbClr val="000000"/>
              </a:solidFill>
            </a:endParaRPr>
          </a:p>
        </p:txBody>
      </p:sp>
      <p:sp>
        <p:nvSpPr>
          <p:cNvPr id="47" name="Rectangle 127"/>
          <p:cNvSpPr>
            <a:spLocks noChangeArrowheads="1"/>
          </p:cNvSpPr>
          <p:nvPr/>
        </p:nvSpPr>
        <p:spPr bwMode="auto">
          <a:xfrm>
            <a:off x="288573" y="2420470"/>
            <a:ext cx="8556847" cy="3909077"/>
          </a:xfrm>
          <a:prstGeom prst="rect">
            <a:avLst/>
          </a:prstGeom>
          <a:noFill/>
          <a:ln w="19050" cap="rnd" algn="ctr">
            <a:solidFill>
              <a:schemeClr val="tx1"/>
            </a:solidFill>
            <a:prstDash val="sysDot"/>
            <a:miter lim="800000"/>
            <a:headEnd/>
            <a:tailEnd/>
          </a:ln>
        </p:spPr>
        <p:txBody>
          <a:bodyPr wrap="none" anchor="ctr"/>
          <a:lstStyle/>
          <a:p>
            <a:endParaRPr lang="en-US" sz="900" dirty="0">
              <a:solidFill>
                <a:srgbClr val="060309"/>
              </a:solidFill>
              <a:latin typeface="Calibri" pitchFamily="34" charset="0"/>
            </a:endParaRPr>
          </a:p>
        </p:txBody>
      </p:sp>
      <p:sp>
        <p:nvSpPr>
          <p:cNvPr id="88" name="Text Box 150"/>
          <p:cNvSpPr txBox="1">
            <a:spLocks noChangeArrowheads="1"/>
          </p:cNvSpPr>
          <p:nvPr/>
        </p:nvSpPr>
        <p:spPr bwMode="auto">
          <a:xfrm>
            <a:off x="285525" y="2191878"/>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Branded Communications Support (Continued)</a:t>
            </a:r>
          </a:p>
        </p:txBody>
      </p:sp>
      <p:grpSp>
        <p:nvGrpSpPr>
          <p:cNvPr id="90" name="Group 89"/>
          <p:cNvGrpSpPr/>
          <p:nvPr/>
        </p:nvGrpSpPr>
        <p:grpSpPr>
          <a:xfrm>
            <a:off x="1743075" y="6404418"/>
            <a:ext cx="1085850" cy="266700"/>
            <a:chOff x="1743075" y="6414207"/>
            <a:chExt cx="1085850" cy="266700"/>
          </a:xfrm>
        </p:grpSpPr>
        <p:sp>
          <p:nvSpPr>
            <p:cNvPr id="43"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44" name="TextBox 43"/>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grpSp>
        <p:nvGrpSpPr>
          <p:cNvPr id="4" name="Group 38"/>
          <p:cNvGrpSpPr/>
          <p:nvPr/>
        </p:nvGrpSpPr>
        <p:grpSpPr>
          <a:xfrm>
            <a:off x="2830165" y="6404418"/>
            <a:ext cx="1425786" cy="266700"/>
            <a:chOff x="3043238" y="6465372"/>
            <a:chExt cx="1425786" cy="266700"/>
          </a:xfrm>
        </p:grpSpPr>
        <p:sp>
          <p:nvSpPr>
            <p:cNvPr id="50"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51" name="TextBox 50"/>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grpSp>
        <p:nvGrpSpPr>
          <p:cNvPr id="87" name="Group 86"/>
          <p:cNvGrpSpPr/>
          <p:nvPr/>
        </p:nvGrpSpPr>
        <p:grpSpPr>
          <a:xfrm>
            <a:off x="6610457" y="6404418"/>
            <a:ext cx="1437610" cy="266700"/>
            <a:chOff x="6610457" y="6435090"/>
            <a:chExt cx="1437610" cy="266700"/>
          </a:xfrm>
        </p:grpSpPr>
        <p:sp>
          <p:nvSpPr>
            <p:cNvPr id="69" name="AutoShape 119"/>
            <p:cNvSpPr>
              <a:spLocks noChangeArrowheads="1"/>
            </p:cNvSpPr>
            <p:nvPr/>
          </p:nvSpPr>
          <p:spPr bwMode="auto">
            <a:xfrm>
              <a:off x="6610457" y="6477000"/>
              <a:ext cx="182880" cy="18288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72" name="TextBox 71"/>
            <p:cNvSpPr txBox="1"/>
            <p:nvPr/>
          </p:nvSpPr>
          <p:spPr>
            <a:xfrm>
              <a:off x="6820007" y="6435090"/>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Business Intelligence</a:t>
              </a:r>
              <a:endParaRPr lang="en-US" sz="800" dirty="0">
                <a:solidFill>
                  <a:srgbClr val="000000"/>
                </a:solidFill>
                <a:latin typeface="Calibri" pitchFamily="34" charset="0"/>
                <a:cs typeface="Calibri" pitchFamily="34" charset="0"/>
              </a:endParaRPr>
            </a:p>
          </p:txBody>
        </p:sp>
      </p:grpSp>
      <p:grpSp>
        <p:nvGrpSpPr>
          <p:cNvPr id="105" name="Group 104"/>
          <p:cNvGrpSpPr/>
          <p:nvPr/>
        </p:nvGrpSpPr>
        <p:grpSpPr>
          <a:xfrm>
            <a:off x="4114001" y="3065416"/>
            <a:ext cx="2648438" cy="274320"/>
            <a:chOff x="4114001" y="3060729"/>
            <a:chExt cx="2648438" cy="274320"/>
          </a:xfrm>
        </p:grpSpPr>
        <p:sp>
          <p:nvSpPr>
            <p:cNvPr id="58" name="AutoShape 143"/>
            <p:cNvSpPr>
              <a:spLocks noChangeArrowheads="1"/>
            </p:cNvSpPr>
            <p:nvPr/>
          </p:nvSpPr>
          <p:spPr bwMode="auto">
            <a:xfrm>
              <a:off x="6108026" y="3060729"/>
              <a:ext cx="654413"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7" name="TextBox 66"/>
            <p:cNvSpPr txBox="1"/>
            <p:nvPr/>
          </p:nvSpPr>
          <p:spPr>
            <a:xfrm>
              <a:off x="4114001" y="3089398"/>
              <a:ext cx="1928808" cy="216982"/>
            </a:xfrm>
            <a:prstGeom prst="rect">
              <a:avLst/>
            </a:prstGeom>
            <a:noFill/>
          </p:spPr>
          <p:txBody>
            <a:bodyPr wrap="square" lIns="0" rIns="0" rtlCol="0" anchor="ctr">
              <a:spAutoFit/>
            </a:bodyP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Patient/Caregiver Brochure Testing</a:t>
              </a:r>
            </a:p>
          </p:txBody>
        </p:sp>
      </p:grpSp>
      <p:grpSp>
        <p:nvGrpSpPr>
          <p:cNvPr id="110" name="Group 109"/>
          <p:cNvGrpSpPr/>
          <p:nvPr/>
        </p:nvGrpSpPr>
        <p:grpSpPr>
          <a:xfrm>
            <a:off x="5621855" y="4484725"/>
            <a:ext cx="2006782" cy="274320"/>
            <a:chOff x="5621855" y="4439473"/>
            <a:chExt cx="2006782" cy="274320"/>
          </a:xfrm>
        </p:grpSpPr>
        <p:sp>
          <p:nvSpPr>
            <p:cNvPr id="83" name="AutoShape 119"/>
            <p:cNvSpPr>
              <a:spLocks noChangeArrowheads="1"/>
            </p:cNvSpPr>
            <p:nvPr/>
          </p:nvSpPr>
          <p:spPr bwMode="auto">
            <a:xfrm>
              <a:off x="6971413" y="4439473"/>
              <a:ext cx="65722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spcBef>
                  <a:spcPct val="50000"/>
                </a:spcBef>
                <a:defRPr/>
              </a:pPr>
              <a:endParaRPr lang="en-US" sz="900" dirty="0">
                <a:solidFill>
                  <a:srgbClr val="000000"/>
                </a:solidFill>
                <a:latin typeface="Calibri" pitchFamily="34" charset="0"/>
              </a:endParaRPr>
            </a:p>
          </p:txBody>
        </p:sp>
        <p:sp>
          <p:nvSpPr>
            <p:cNvPr id="97" name="AutoShape 119"/>
            <p:cNvSpPr>
              <a:spLocks noChangeArrowheads="1"/>
            </p:cNvSpPr>
            <p:nvPr/>
          </p:nvSpPr>
          <p:spPr bwMode="auto">
            <a:xfrm>
              <a:off x="5621855" y="4439473"/>
              <a:ext cx="1330960"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Patient Website Content Market Research </a:t>
              </a:r>
              <a:endParaRPr lang="en-US" sz="900" dirty="0">
                <a:solidFill>
                  <a:srgbClr val="000000"/>
                </a:solidFill>
                <a:latin typeface="Calibri" pitchFamily="34" charset="0"/>
              </a:endParaRPr>
            </a:p>
          </p:txBody>
        </p:sp>
      </p:grpSp>
      <p:grpSp>
        <p:nvGrpSpPr>
          <p:cNvPr id="109" name="Group 108"/>
          <p:cNvGrpSpPr/>
          <p:nvPr/>
        </p:nvGrpSpPr>
        <p:grpSpPr>
          <a:xfrm>
            <a:off x="4507078" y="4011622"/>
            <a:ext cx="2181225" cy="274320"/>
            <a:chOff x="4507078" y="3968334"/>
            <a:chExt cx="2181225" cy="274320"/>
          </a:xfrm>
        </p:grpSpPr>
        <p:sp>
          <p:nvSpPr>
            <p:cNvPr id="98" name="AutoShape 119"/>
            <p:cNvSpPr>
              <a:spLocks noChangeArrowheads="1"/>
            </p:cNvSpPr>
            <p:nvPr/>
          </p:nvSpPr>
          <p:spPr bwMode="auto">
            <a:xfrm>
              <a:off x="6031079" y="3968334"/>
              <a:ext cx="65722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99" name="AutoShape 119"/>
            <p:cNvSpPr>
              <a:spLocks noChangeArrowheads="1"/>
            </p:cNvSpPr>
            <p:nvPr/>
          </p:nvSpPr>
          <p:spPr bwMode="auto">
            <a:xfrm>
              <a:off x="4507078" y="3968334"/>
              <a:ext cx="1519822"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Market Research (Journal Ad) (RFP to Report)</a:t>
              </a:r>
              <a:endParaRPr lang="en-US" sz="900" dirty="0">
                <a:solidFill>
                  <a:srgbClr val="000000"/>
                </a:solidFill>
                <a:latin typeface="Calibri" pitchFamily="34" charset="0"/>
                <a:cs typeface="Calibri" pitchFamily="34" charset="0"/>
              </a:endParaRPr>
            </a:p>
          </p:txBody>
        </p:sp>
      </p:grpSp>
      <p:sp>
        <p:nvSpPr>
          <p:cNvPr id="70" name="AutoShape 119"/>
          <p:cNvSpPr>
            <a:spLocks noChangeArrowheads="1"/>
          </p:cNvSpPr>
          <p:nvPr/>
        </p:nvSpPr>
        <p:spPr bwMode="auto">
          <a:xfrm>
            <a:off x="5539964" y="2592313"/>
            <a:ext cx="1285232"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Patient Master Brochure</a:t>
            </a:r>
            <a:endParaRPr lang="en-US" sz="900" dirty="0">
              <a:solidFill>
                <a:srgbClr val="000000"/>
              </a:solidFill>
              <a:latin typeface="Calibri" pitchFamily="34" charset="0"/>
            </a:endParaRPr>
          </a:p>
        </p:txBody>
      </p:sp>
      <p:sp>
        <p:nvSpPr>
          <p:cNvPr id="79" name="AutoShape 119"/>
          <p:cNvSpPr>
            <a:spLocks noChangeArrowheads="1"/>
          </p:cNvSpPr>
          <p:nvPr/>
        </p:nvSpPr>
        <p:spPr bwMode="auto">
          <a:xfrm>
            <a:off x="7372176" y="2592313"/>
            <a:ext cx="512445"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Update</a:t>
            </a:r>
            <a:endParaRPr lang="en-US" sz="900" dirty="0">
              <a:solidFill>
                <a:srgbClr val="000000"/>
              </a:solidFill>
              <a:latin typeface="Calibri" pitchFamily="34" charset="0"/>
            </a:endParaRPr>
          </a:p>
        </p:txBody>
      </p:sp>
      <p:sp>
        <p:nvSpPr>
          <p:cNvPr id="80" name="AutoShape 131"/>
          <p:cNvSpPr>
            <a:spLocks noChangeArrowheads="1"/>
          </p:cNvSpPr>
          <p:nvPr/>
        </p:nvSpPr>
        <p:spPr bwMode="auto">
          <a:xfrm>
            <a:off x="7293305" y="2630101"/>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cxnSp>
        <p:nvCxnSpPr>
          <p:cNvPr id="100" name="Straight Connector 99"/>
          <p:cNvCxnSpPr>
            <a:endCxn id="79" idx="1"/>
          </p:cNvCxnSpPr>
          <p:nvPr/>
        </p:nvCxnSpPr>
        <p:spPr bwMode="auto">
          <a:xfrm flipV="1">
            <a:off x="6825196" y="2729473"/>
            <a:ext cx="546980" cy="7683"/>
          </a:xfrm>
          <a:prstGeom prst="line">
            <a:avLst/>
          </a:prstGeom>
          <a:noFill/>
          <a:ln w="9525">
            <a:solidFill>
              <a:schemeClr val="tx1"/>
            </a:solidFill>
            <a:miter lim="800000"/>
            <a:headEnd/>
            <a:tailEnd type="none"/>
          </a:ln>
        </p:spPr>
      </p:cxnSp>
      <p:grpSp>
        <p:nvGrpSpPr>
          <p:cNvPr id="108" name="Group 107"/>
          <p:cNvGrpSpPr/>
          <p:nvPr/>
        </p:nvGrpSpPr>
        <p:grpSpPr>
          <a:xfrm>
            <a:off x="4618145" y="3538519"/>
            <a:ext cx="3271239" cy="274320"/>
            <a:chOff x="4618145" y="3491977"/>
            <a:chExt cx="3271239" cy="274320"/>
          </a:xfrm>
        </p:grpSpPr>
        <p:sp>
          <p:nvSpPr>
            <p:cNvPr id="81" name="AutoShape 119"/>
            <p:cNvSpPr>
              <a:spLocks noChangeArrowheads="1"/>
            </p:cNvSpPr>
            <p:nvPr/>
          </p:nvSpPr>
          <p:spPr bwMode="auto">
            <a:xfrm>
              <a:off x="5888789" y="3491977"/>
              <a:ext cx="67818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82" name="AutoShape 119"/>
            <p:cNvSpPr>
              <a:spLocks noChangeArrowheads="1"/>
            </p:cNvSpPr>
            <p:nvPr/>
          </p:nvSpPr>
          <p:spPr bwMode="auto">
            <a:xfrm>
              <a:off x="7378843" y="3491977"/>
              <a:ext cx="510541"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0" tIns="0" rIns="0" bIns="0" anchor="ctr"/>
            <a:lstStyle/>
            <a:p>
              <a:pPr algn="ctr">
                <a:spcBef>
                  <a:spcPct val="50000"/>
                </a:spcBef>
                <a:defRPr/>
              </a:pPr>
              <a:r>
                <a:rPr lang="en-US" sz="900" dirty="0" smtClean="0">
                  <a:solidFill>
                    <a:srgbClr val="000000"/>
                  </a:solidFill>
                  <a:latin typeface="Calibri" pitchFamily="34" charset="0"/>
                </a:rPr>
                <a:t>Update</a:t>
              </a:r>
              <a:endParaRPr lang="en-US" sz="900" dirty="0">
                <a:solidFill>
                  <a:srgbClr val="000000"/>
                </a:solidFill>
                <a:latin typeface="Calibri" pitchFamily="34" charset="0"/>
              </a:endParaRPr>
            </a:p>
          </p:txBody>
        </p:sp>
        <p:sp>
          <p:nvSpPr>
            <p:cNvPr id="101" name="AutoShape 119"/>
            <p:cNvSpPr>
              <a:spLocks noChangeArrowheads="1"/>
            </p:cNvSpPr>
            <p:nvPr/>
          </p:nvSpPr>
          <p:spPr bwMode="auto">
            <a:xfrm>
              <a:off x="4618145" y="3491977"/>
              <a:ext cx="1238250"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Derivative Promo Materials </a:t>
              </a:r>
              <a:r>
                <a:rPr lang="en-US" sz="900" dirty="0">
                  <a:solidFill>
                    <a:srgbClr val="000000"/>
                  </a:solidFill>
                  <a:latin typeface="Calibri" pitchFamily="34" charset="0"/>
                </a:rPr>
                <a:t>Dev</a:t>
              </a:r>
            </a:p>
          </p:txBody>
        </p:sp>
        <p:cxnSp>
          <p:nvCxnSpPr>
            <p:cNvPr id="102" name="Straight Connector 101"/>
            <p:cNvCxnSpPr>
              <a:stCxn id="81" idx="3"/>
              <a:endCxn id="82" idx="1"/>
            </p:cNvCxnSpPr>
            <p:nvPr/>
          </p:nvCxnSpPr>
          <p:spPr bwMode="auto">
            <a:xfrm>
              <a:off x="6566969" y="3629137"/>
              <a:ext cx="811874" cy="0"/>
            </a:xfrm>
            <a:prstGeom prst="line">
              <a:avLst/>
            </a:prstGeom>
            <a:noFill/>
            <a:ln w="9525">
              <a:solidFill>
                <a:schemeClr val="tx1"/>
              </a:solidFill>
              <a:miter lim="800000"/>
              <a:headEnd/>
              <a:tailEnd type="none"/>
            </a:ln>
          </p:spPr>
        </p:cxnSp>
      </p:grpSp>
      <p:grpSp>
        <p:nvGrpSpPr>
          <p:cNvPr id="115" name="Group 114"/>
          <p:cNvGrpSpPr/>
          <p:nvPr/>
        </p:nvGrpSpPr>
        <p:grpSpPr>
          <a:xfrm>
            <a:off x="2115073" y="5876087"/>
            <a:ext cx="1620005" cy="369564"/>
            <a:chOff x="2115073" y="3764289"/>
            <a:chExt cx="1620005" cy="369564"/>
          </a:xfrm>
        </p:grpSpPr>
        <p:sp>
          <p:nvSpPr>
            <p:cNvPr id="113" name="AutoShape 119"/>
            <p:cNvSpPr>
              <a:spLocks noChangeArrowheads="1"/>
            </p:cNvSpPr>
            <p:nvPr>
              <p:custDataLst>
                <p:tags r:id="rId2"/>
              </p:custDataLst>
            </p:nvPr>
          </p:nvSpPr>
          <p:spPr bwMode="auto">
            <a:xfrm>
              <a:off x="2115073" y="3859533"/>
              <a:ext cx="1620000"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lnSpc>
                  <a:spcPct val="95000"/>
                </a:lnSpc>
                <a:spcBef>
                  <a:spcPct val="50000"/>
                </a:spcBef>
                <a:defRPr/>
              </a:pPr>
              <a:endParaRPr lang="en-US" sz="900" dirty="0">
                <a:solidFill>
                  <a:srgbClr val="000000"/>
                </a:solidFill>
                <a:latin typeface="Calibri" pitchFamily="34" charset="0"/>
              </a:endParaRPr>
            </a:p>
          </p:txBody>
        </p:sp>
        <p:sp>
          <p:nvSpPr>
            <p:cNvPr id="114" name="AutoShape 119"/>
            <p:cNvSpPr>
              <a:spLocks noChangeArrowheads="1"/>
            </p:cNvSpPr>
            <p:nvPr>
              <p:custDataLst>
                <p:tags r:id="rId3"/>
              </p:custDataLst>
            </p:nvPr>
          </p:nvSpPr>
          <p:spPr bwMode="auto">
            <a:xfrm>
              <a:off x="2115078" y="3764289"/>
              <a:ext cx="1620000"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r>
                <a:rPr lang="en-US" sz="900" dirty="0" smtClean="0">
                  <a:solidFill>
                    <a:schemeClr val="bg1"/>
                  </a:solidFill>
                  <a:latin typeface="Calibri" pitchFamily="34" charset="0"/>
                  <a:cs typeface="Calibri" pitchFamily="34" charset="0"/>
                </a:rPr>
                <a:t>Global </a:t>
              </a:r>
              <a:r>
                <a:rPr lang="en-US" sz="900" dirty="0" err="1" smtClean="0">
                  <a:solidFill>
                    <a:schemeClr val="bg1"/>
                  </a:solidFill>
                  <a:latin typeface="Calibri" pitchFamily="34" charset="0"/>
                  <a:cs typeface="Calibri" pitchFamily="34" charset="0"/>
                </a:rPr>
                <a:t>Stimuvax</a:t>
              </a:r>
              <a:r>
                <a:rPr lang="en-US" sz="900" dirty="0" smtClean="0">
                  <a:solidFill>
                    <a:schemeClr val="bg1"/>
                  </a:solidFill>
                  <a:latin typeface="Calibri" pitchFamily="34" charset="0"/>
                  <a:cs typeface="Calibri" pitchFamily="34" charset="0"/>
                </a:rPr>
                <a:t> Package </a:t>
              </a:r>
              <a:r>
                <a:rPr lang="en-US" sz="900" dirty="0" err="1" smtClean="0">
                  <a:solidFill>
                    <a:schemeClr val="bg1"/>
                  </a:solidFill>
                  <a:latin typeface="Calibri" pitchFamily="34" charset="0"/>
                  <a:cs typeface="Calibri" pitchFamily="34" charset="0"/>
                </a:rPr>
                <a:t>Rsch</a:t>
              </a:r>
              <a:r>
                <a:rPr lang="en-US" sz="900" dirty="0" smtClean="0">
                  <a:solidFill>
                    <a:schemeClr val="bg1"/>
                  </a:solidFill>
                  <a:latin typeface="Calibri" pitchFamily="34" charset="0"/>
                  <a:cs typeface="Calibri" pitchFamily="34" charset="0"/>
                </a:rPr>
                <a:t> (Ext. Consult. &amp; </a:t>
              </a:r>
              <a:r>
                <a:rPr lang="en-US" sz="900" dirty="0" err="1" smtClean="0">
                  <a:solidFill>
                    <a:schemeClr val="bg1"/>
                  </a:solidFill>
                  <a:latin typeface="Calibri" pitchFamily="34" charset="0"/>
                  <a:cs typeface="Calibri" pitchFamily="34" charset="0"/>
                </a:rPr>
                <a:t>CoE</a:t>
              </a:r>
              <a:r>
                <a:rPr lang="en-US" sz="900" dirty="0" smtClean="0">
                  <a:solidFill>
                    <a:schemeClr val="bg1"/>
                  </a:solidFill>
                  <a:latin typeface="Calibri" pitchFamily="34" charset="0"/>
                  <a:cs typeface="Calibri" pitchFamily="34" charset="0"/>
                </a:rPr>
                <a:t> Pack.)</a:t>
              </a:r>
              <a:endParaRPr lang="en-US" sz="900" dirty="0">
                <a:solidFill>
                  <a:schemeClr val="bg1"/>
                </a:solidFill>
                <a:latin typeface="Calibri" pitchFamily="34" charset="0"/>
                <a:cs typeface="Calibri" pitchFamily="34" charset="0"/>
              </a:endParaRPr>
            </a:p>
          </p:txBody>
        </p:sp>
      </p:grpSp>
      <p:sp>
        <p:nvSpPr>
          <p:cNvPr id="59" name="AutoShape 119"/>
          <p:cNvSpPr>
            <a:spLocks noChangeArrowheads="1"/>
          </p:cNvSpPr>
          <p:nvPr/>
        </p:nvSpPr>
        <p:spPr bwMode="auto">
          <a:xfrm>
            <a:off x="7365807" y="5993329"/>
            <a:ext cx="45459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60" name="AutoShape 119"/>
          <p:cNvSpPr>
            <a:spLocks noChangeArrowheads="1"/>
          </p:cNvSpPr>
          <p:nvPr/>
        </p:nvSpPr>
        <p:spPr bwMode="auto">
          <a:xfrm>
            <a:off x="6374283" y="5983804"/>
            <a:ext cx="856648"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Branded US Website Update</a:t>
            </a:r>
            <a:endParaRPr lang="en-US" sz="900" dirty="0">
              <a:solidFill>
                <a:srgbClr val="000000"/>
              </a:solidFill>
              <a:latin typeface="Calibri" pitchFamily="34" charset="0"/>
            </a:endParaRPr>
          </a:p>
        </p:txBody>
      </p:sp>
      <p:cxnSp>
        <p:nvCxnSpPr>
          <p:cNvPr id="62" name="Elbow Connector 61"/>
          <p:cNvCxnSpPr>
            <a:stCxn id="57" idx="3"/>
            <a:endCxn id="59" idx="1"/>
          </p:cNvCxnSpPr>
          <p:nvPr/>
        </p:nvCxnSpPr>
        <p:spPr>
          <a:xfrm>
            <a:off x="7105650" y="5184280"/>
            <a:ext cx="260157" cy="9462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AutoShape 119"/>
          <p:cNvSpPr>
            <a:spLocks noChangeArrowheads="1"/>
          </p:cNvSpPr>
          <p:nvPr/>
        </p:nvSpPr>
        <p:spPr bwMode="auto">
          <a:xfrm>
            <a:off x="6067475" y="5520223"/>
            <a:ext cx="65722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spcBef>
                <a:spcPct val="50000"/>
              </a:spcBef>
              <a:defRPr/>
            </a:pPr>
            <a:endParaRPr lang="en-US" sz="900" dirty="0">
              <a:solidFill>
                <a:srgbClr val="000000"/>
              </a:solidFill>
              <a:latin typeface="Calibri" pitchFamily="34" charset="0"/>
            </a:endParaRPr>
          </a:p>
        </p:txBody>
      </p:sp>
      <p:sp>
        <p:nvSpPr>
          <p:cNvPr id="64" name="AutoShape 119"/>
          <p:cNvSpPr>
            <a:spLocks noChangeArrowheads="1"/>
          </p:cNvSpPr>
          <p:nvPr/>
        </p:nvSpPr>
        <p:spPr bwMode="auto">
          <a:xfrm>
            <a:off x="4803175" y="5613564"/>
            <a:ext cx="103367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US Website Testing</a:t>
            </a:r>
            <a:endParaRPr lang="en-US" sz="900" dirty="0">
              <a:solidFill>
                <a:srgbClr val="000000"/>
              </a:solidFill>
              <a:latin typeface="Calibri" pitchFamily="34" charset="0"/>
            </a:endParaRPr>
          </a:p>
        </p:txBody>
      </p:sp>
      <p:grpSp>
        <p:nvGrpSpPr>
          <p:cNvPr id="73" name="Group 72"/>
          <p:cNvGrpSpPr/>
          <p:nvPr/>
        </p:nvGrpSpPr>
        <p:grpSpPr>
          <a:xfrm>
            <a:off x="3194999" y="4957828"/>
            <a:ext cx="3910651" cy="363612"/>
            <a:chOff x="3194999" y="5119139"/>
            <a:chExt cx="3910651" cy="363612"/>
          </a:xfrm>
        </p:grpSpPr>
        <p:sp>
          <p:nvSpPr>
            <p:cNvPr id="56" name="AutoShape 143"/>
            <p:cNvSpPr>
              <a:spLocks noChangeArrowheads="1"/>
            </p:cNvSpPr>
            <p:nvPr/>
          </p:nvSpPr>
          <p:spPr bwMode="auto">
            <a:xfrm>
              <a:off x="4155282" y="5208431"/>
              <a:ext cx="764983"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57" name="AutoShape 143"/>
            <p:cNvSpPr>
              <a:spLocks noChangeArrowheads="1"/>
            </p:cNvSpPr>
            <p:nvPr/>
          </p:nvSpPr>
          <p:spPr bwMode="auto">
            <a:xfrm>
              <a:off x="4920266" y="5208431"/>
              <a:ext cx="2185384"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61" name="TextBox 60"/>
            <p:cNvSpPr txBox="1"/>
            <p:nvPr>
              <p:custDataLst>
                <p:tags r:id="rId1"/>
              </p:custDataLst>
            </p:nvPr>
          </p:nvSpPr>
          <p:spPr>
            <a:xfrm>
              <a:off x="3194999" y="5123012"/>
              <a:ext cx="914400" cy="266700"/>
            </a:xfrm>
            <a:prstGeom prst="rect">
              <a:avLst/>
            </a:prstGeom>
            <a:noFill/>
          </p:spPr>
          <p:txBody>
            <a:bodyPr wrap="square" lIns="27432" tIns="27432" rIns="27432" bIns="27432" rtlCol="0" anchor="ctr" anchorCtr="0">
              <a:noAutofit/>
            </a:bodyPr>
            <a:lstStyle/>
            <a:p>
              <a:pPr algn="r"/>
              <a:r>
                <a:rPr lang="en-US" sz="900" dirty="0">
                  <a:solidFill>
                    <a:srgbClr val="000000"/>
                  </a:solidFill>
                  <a:latin typeface="Calibri" pitchFamily="34" charset="0"/>
                </a:rPr>
                <a:t>Branded Website </a:t>
              </a:r>
              <a:br>
                <a:rPr lang="en-US" sz="900" dirty="0">
                  <a:solidFill>
                    <a:srgbClr val="000000"/>
                  </a:solidFill>
                  <a:latin typeface="Calibri" pitchFamily="34" charset="0"/>
                </a:rPr>
              </a:br>
              <a:r>
                <a:rPr lang="en-US" sz="900" dirty="0">
                  <a:solidFill>
                    <a:srgbClr val="000000"/>
                  </a:solidFill>
                  <a:latin typeface="Calibri" pitchFamily="34" charset="0"/>
                </a:rPr>
                <a:t>Strategy</a:t>
              </a:r>
            </a:p>
          </p:txBody>
        </p:sp>
        <p:sp>
          <p:nvSpPr>
            <p:cNvPr id="65" name="AutoShape 143"/>
            <p:cNvSpPr>
              <a:spLocks noChangeArrowheads="1"/>
            </p:cNvSpPr>
            <p:nvPr/>
          </p:nvSpPr>
          <p:spPr bwMode="auto">
            <a:xfrm>
              <a:off x="4155282" y="5119139"/>
              <a:ext cx="764983"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5000"/>
                </a:lnSpc>
                <a:spcBef>
                  <a:spcPts val="600"/>
                </a:spcBef>
                <a:spcAft>
                  <a:spcPct val="0"/>
                </a:spcAft>
                <a:defRPr/>
              </a:pPr>
              <a:endParaRPr lang="en-US" sz="900" dirty="0">
                <a:solidFill>
                  <a:schemeClr val="bg1"/>
                </a:solidFill>
                <a:latin typeface="Calibri" pitchFamily="34" charset="0"/>
                <a:cs typeface="Calibri" pitchFamily="34" charset="0"/>
              </a:endParaRPr>
            </a:p>
          </p:txBody>
        </p:sp>
        <p:sp>
          <p:nvSpPr>
            <p:cNvPr id="66" name="AutoShape 143"/>
            <p:cNvSpPr>
              <a:spLocks noChangeArrowheads="1"/>
            </p:cNvSpPr>
            <p:nvPr/>
          </p:nvSpPr>
          <p:spPr bwMode="auto">
            <a:xfrm>
              <a:off x="4920266" y="5119139"/>
              <a:ext cx="2185384"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5000"/>
                </a:lnSpc>
                <a:spcBef>
                  <a:spcPts val="600"/>
                </a:spcBef>
                <a:spcAft>
                  <a:spcPct val="0"/>
                </a:spcAft>
                <a:defRPr/>
              </a:pPr>
              <a:r>
                <a:rPr lang="en-US" sz="900" dirty="0" smtClean="0">
                  <a:solidFill>
                    <a:schemeClr val="bg1"/>
                  </a:solidFill>
                  <a:latin typeface="Calibri" pitchFamily="34" charset="0"/>
                  <a:cs typeface="Calibri" pitchFamily="34" charset="0"/>
                </a:rPr>
                <a:t>Branded Website Development</a:t>
              </a:r>
              <a:endParaRPr lang="en-US" sz="900" dirty="0">
                <a:solidFill>
                  <a:schemeClr val="bg1"/>
                </a:solidFill>
                <a:latin typeface="Calibri" pitchFamily="34" charset="0"/>
                <a:cs typeface="Calibri" pitchFamily="34" charset="0"/>
              </a:endParaRPr>
            </a:p>
          </p:txBody>
        </p:sp>
      </p:grpSp>
      <p:cxnSp>
        <p:nvCxnSpPr>
          <p:cNvPr id="68" name="Shape 67"/>
          <p:cNvCxnSpPr>
            <a:endCxn id="63" idx="1"/>
          </p:cNvCxnSpPr>
          <p:nvPr/>
        </p:nvCxnSpPr>
        <p:spPr>
          <a:xfrm rot="16200000" flipH="1">
            <a:off x="5816872" y="5406780"/>
            <a:ext cx="324732" cy="1764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hape 70"/>
          <p:cNvCxnSpPr>
            <a:stCxn id="63" idx="3"/>
          </p:cNvCxnSpPr>
          <p:nvPr/>
        </p:nvCxnSpPr>
        <p:spPr>
          <a:xfrm flipV="1">
            <a:off x="6724699" y="5348835"/>
            <a:ext cx="153531" cy="30854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4394021" y="6404418"/>
            <a:ext cx="1437610" cy="266700"/>
            <a:chOff x="4394021" y="6406115"/>
            <a:chExt cx="1437610" cy="266700"/>
          </a:xfrm>
        </p:grpSpPr>
        <p:sp>
          <p:nvSpPr>
            <p:cNvPr id="85" name="AutoShape 119"/>
            <p:cNvSpPr>
              <a:spLocks noChangeArrowheads="1"/>
            </p:cNvSpPr>
            <p:nvPr/>
          </p:nvSpPr>
          <p:spPr bwMode="auto">
            <a:xfrm>
              <a:off x="4394021" y="6448025"/>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endParaRPr lang="en-US" sz="900" dirty="0">
                <a:solidFill>
                  <a:schemeClr val="bg1"/>
                </a:solidFill>
                <a:latin typeface="Calibri" pitchFamily="34" charset="0"/>
                <a:cs typeface="Calibri" pitchFamily="34" charset="0"/>
              </a:endParaRPr>
            </a:p>
          </p:txBody>
        </p:sp>
        <p:sp>
          <p:nvSpPr>
            <p:cNvPr id="86" name="TextBox 85"/>
            <p:cNvSpPr txBox="1"/>
            <p:nvPr/>
          </p:nvSpPr>
          <p:spPr>
            <a:xfrm>
              <a:off x="4603571" y="6406115"/>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a:t>
              </a:r>
              <a:endParaRPr lang="en-US" sz="800" dirty="0">
                <a:solidFill>
                  <a:srgbClr val="000000"/>
                </a:solidFill>
                <a:latin typeface="Calibri"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119"/>
          <p:cNvSpPr>
            <a:spLocks noChangeArrowheads="1"/>
          </p:cNvSpPr>
          <p:nvPr/>
        </p:nvSpPr>
        <p:spPr bwMode="auto">
          <a:xfrm>
            <a:off x="4923086" y="3093179"/>
            <a:ext cx="1678158"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0000"/>
              </a:lnSpc>
              <a:spcBef>
                <a:spcPts val="600"/>
              </a:spcBef>
              <a:defRPr/>
            </a:pPr>
            <a:endParaRPr lang="en-US" sz="900" dirty="0">
              <a:solidFill>
                <a:srgbClr val="000000"/>
              </a:solidFill>
              <a:latin typeface="Calibri" pitchFamily="34" charset="0"/>
              <a:cs typeface="Calibri" pitchFamily="34" charset="0"/>
            </a:endParaRPr>
          </a:p>
        </p:txBody>
      </p:sp>
      <p:sp>
        <p:nvSpPr>
          <p:cNvPr id="45" name="Pentagon 44"/>
          <p:cNvSpPr/>
          <p:nvPr/>
        </p:nvSpPr>
        <p:spPr bwMode="auto">
          <a:xfrm>
            <a:off x="5736965" y="3666868"/>
            <a:ext cx="592583"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lnSpc>
                <a:spcPct val="95000"/>
              </a:lnSpc>
              <a:spcBef>
                <a:spcPct val="50000"/>
              </a:spcBef>
              <a:defRPr/>
            </a:pPr>
            <a:endParaRPr lang="en-US" sz="900" dirty="0">
              <a:solidFill>
                <a:srgbClr val="000000"/>
              </a:solidFill>
              <a:latin typeface="Calibri" pitchFamily="34" charset="0"/>
            </a:endParaRPr>
          </a:p>
        </p:txBody>
      </p:sp>
      <p:sp>
        <p:nvSpPr>
          <p:cNvPr id="2" name="Title 1"/>
          <p:cNvSpPr>
            <a:spLocks noGrp="1"/>
          </p:cNvSpPr>
          <p:nvPr>
            <p:ph type="title"/>
          </p:nvPr>
        </p:nvSpPr>
        <p:spPr/>
        <p:txBody>
          <a:bodyPr/>
          <a:lstStyle/>
          <a:p>
            <a:r>
              <a:rPr lang="en-US" dirty="0" err="1" smtClean="0"/>
              <a:t>Stimuvax</a:t>
            </a:r>
            <a:r>
              <a:rPr lang="en-US" dirty="0" smtClean="0"/>
              <a:t>—US Business Intelligence &amp; Analytics </a:t>
            </a:r>
            <a:r>
              <a:rPr lang="en-US" i="1" dirty="0" smtClean="0"/>
              <a:t>(Continued)</a:t>
            </a:r>
            <a:endParaRPr lang="en-US" dirty="0"/>
          </a:p>
        </p:txBody>
      </p:sp>
      <p:grpSp>
        <p:nvGrpSpPr>
          <p:cNvPr id="3" name="Group 41"/>
          <p:cNvGrpSpPr/>
          <p:nvPr/>
        </p:nvGrpSpPr>
        <p:grpSpPr>
          <a:xfrm>
            <a:off x="405098" y="6365188"/>
            <a:ext cx="1311307" cy="476250"/>
            <a:chOff x="405098" y="6365188"/>
            <a:chExt cx="1311307" cy="476250"/>
          </a:xfrm>
        </p:grpSpPr>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24</a:t>
            </a:fld>
            <a:endParaRPr lang="en-US" dirty="0">
              <a:solidFill>
                <a:srgbClr val="000000"/>
              </a:solidFill>
            </a:endParaRPr>
          </a:p>
        </p:txBody>
      </p:sp>
      <p:sp>
        <p:nvSpPr>
          <p:cNvPr id="47" name="Rectangle 127"/>
          <p:cNvSpPr>
            <a:spLocks noChangeArrowheads="1"/>
          </p:cNvSpPr>
          <p:nvPr/>
        </p:nvSpPr>
        <p:spPr bwMode="auto">
          <a:xfrm>
            <a:off x="288573" y="2312126"/>
            <a:ext cx="8556847" cy="4017422"/>
          </a:xfrm>
          <a:prstGeom prst="rect">
            <a:avLst/>
          </a:prstGeom>
          <a:noFill/>
          <a:ln w="19050" cap="rnd" algn="ctr">
            <a:solidFill>
              <a:schemeClr val="tx1"/>
            </a:solidFill>
            <a:prstDash val="sysDot"/>
            <a:miter lim="800000"/>
            <a:headEnd/>
            <a:tailEnd/>
          </a:ln>
        </p:spPr>
        <p:txBody>
          <a:bodyPr wrap="none" anchor="ctr"/>
          <a:lstStyle/>
          <a:p>
            <a:endParaRPr lang="en-US" sz="900" dirty="0">
              <a:solidFill>
                <a:srgbClr val="060309"/>
              </a:solidFill>
              <a:latin typeface="Calibri" pitchFamily="34" charset="0"/>
            </a:endParaRPr>
          </a:p>
        </p:txBody>
      </p:sp>
      <p:sp>
        <p:nvSpPr>
          <p:cNvPr id="49" name="Rectangle 60"/>
          <p:cNvSpPr>
            <a:spLocks noChangeArrowheads="1"/>
          </p:cNvSpPr>
          <p:nvPr/>
        </p:nvSpPr>
        <p:spPr bwMode="auto">
          <a:xfrm>
            <a:off x="5705491" y="4686239"/>
            <a:ext cx="1017043" cy="302632"/>
          </a:xfrm>
          <a:prstGeom prst="rect">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endParaRPr lang="en-US" sz="900" dirty="0">
              <a:solidFill>
                <a:srgbClr val="000000"/>
              </a:solidFill>
              <a:latin typeface="Calibri" pitchFamily="34" charset="0"/>
              <a:cs typeface="Calibri" pitchFamily="34" charset="0"/>
            </a:endParaRPr>
          </a:p>
        </p:txBody>
      </p:sp>
      <p:sp>
        <p:nvSpPr>
          <p:cNvPr id="71" name="Rectangle 60"/>
          <p:cNvSpPr>
            <a:spLocks noChangeArrowheads="1"/>
          </p:cNvSpPr>
          <p:nvPr/>
        </p:nvSpPr>
        <p:spPr bwMode="auto">
          <a:xfrm>
            <a:off x="5634039" y="5023451"/>
            <a:ext cx="1083732" cy="274320"/>
          </a:xfrm>
          <a:prstGeom prst="rect">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76" name="Rectangle 60"/>
          <p:cNvSpPr>
            <a:spLocks noChangeArrowheads="1"/>
          </p:cNvSpPr>
          <p:nvPr/>
        </p:nvSpPr>
        <p:spPr bwMode="auto">
          <a:xfrm>
            <a:off x="7772400" y="5974555"/>
            <a:ext cx="1060704" cy="274320"/>
          </a:xfrm>
          <a:prstGeom prst="homePlate">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		      </a:t>
            </a:r>
            <a:br>
              <a:rPr lang="en-US" sz="900" dirty="0" smtClean="0">
                <a:solidFill>
                  <a:srgbClr val="000000"/>
                </a:solidFill>
                <a:latin typeface="Calibri" pitchFamily="34" charset="0"/>
                <a:cs typeface="Calibri" pitchFamily="34" charset="0"/>
              </a:rPr>
            </a:b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78" name="TextBox 77"/>
          <p:cNvSpPr txBox="1"/>
          <p:nvPr/>
        </p:nvSpPr>
        <p:spPr>
          <a:xfrm>
            <a:off x="5564634" y="5917971"/>
            <a:ext cx="2257737" cy="3693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 Fully Branded  Speaker Programs </a:t>
            </a:r>
            <a:r>
              <a:rPr lang="en-US" sz="900" dirty="0" smtClean="0">
                <a:latin typeface="Calibri" pitchFamily="34" charset="0"/>
                <a:cs typeface="Calibri" pitchFamily="34" charset="0"/>
              </a:rPr>
              <a:t>(Physician/Nurse Experts)</a:t>
            </a: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84" name="Pentagon 83"/>
          <p:cNvSpPr/>
          <p:nvPr/>
        </p:nvSpPr>
        <p:spPr bwMode="auto">
          <a:xfrm>
            <a:off x="5736965" y="3571494"/>
            <a:ext cx="592583"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endParaRPr lang="en-US" sz="900" dirty="0">
              <a:solidFill>
                <a:schemeClr val="bg1"/>
              </a:solidFill>
              <a:latin typeface="Calibri" pitchFamily="34" charset="0"/>
              <a:cs typeface="Calibri" pitchFamily="34" charset="0"/>
            </a:endParaRPr>
          </a:p>
        </p:txBody>
      </p:sp>
      <p:sp>
        <p:nvSpPr>
          <p:cNvPr id="85" name="AutoShape 143"/>
          <p:cNvSpPr>
            <a:spLocks noChangeArrowheads="1"/>
          </p:cNvSpPr>
          <p:nvPr/>
        </p:nvSpPr>
        <p:spPr bwMode="auto">
          <a:xfrm>
            <a:off x="3800572" y="3584557"/>
            <a:ext cx="1895475"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Physician Speaker Slide Deck for Physicians Market Research </a:t>
            </a:r>
            <a:endParaRPr lang="en-US" sz="900" dirty="0">
              <a:solidFill>
                <a:srgbClr val="000000"/>
              </a:solidFill>
              <a:latin typeface="Calibri" pitchFamily="34" charset="0"/>
              <a:cs typeface="Calibri" pitchFamily="34" charset="0"/>
            </a:endParaRPr>
          </a:p>
        </p:txBody>
      </p:sp>
      <p:sp>
        <p:nvSpPr>
          <p:cNvPr id="88" name="Text Box 150"/>
          <p:cNvSpPr txBox="1">
            <a:spLocks noChangeArrowheads="1"/>
          </p:cNvSpPr>
          <p:nvPr/>
        </p:nvSpPr>
        <p:spPr bwMode="auto">
          <a:xfrm>
            <a:off x="285525" y="2138088"/>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Branded Communications Support (Continued)</a:t>
            </a:r>
          </a:p>
        </p:txBody>
      </p:sp>
      <p:sp>
        <p:nvSpPr>
          <p:cNvPr id="89" name="Rectangle 60"/>
          <p:cNvSpPr>
            <a:spLocks noChangeArrowheads="1"/>
          </p:cNvSpPr>
          <p:nvPr/>
        </p:nvSpPr>
        <p:spPr bwMode="auto">
          <a:xfrm>
            <a:off x="4074681" y="5030402"/>
            <a:ext cx="1516296" cy="260418"/>
          </a:xfrm>
          <a:prstGeom prst="rect">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Speaker Bureau Nomination</a:t>
            </a:r>
            <a:r>
              <a:rPr lang="en-US" sz="900" dirty="0" smtClean="0">
                <a:latin typeface="Calibri" pitchFamily="34" charset="0"/>
                <a:cs typeface="Calibri" pitchFamily="34" charset="0"/>
              </a:rPr>
              <a:t> (Physician/Nurse Experts)</a:t>
            </a: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91" name="Rectangle 60"/>
          <p:cNvSpPr>
            <a:spLocks noChangeArrowheads="1"/>
          </p:cNvSpPr>
          <p:nvPr/>
        </p:nvSpPr>
        <p:spPr bwMode="auto">
          <a:xfrm>
            <a:off x="7367477" y="5661688"/>
            <a:ext cx="1060704" cy="274320"/>
          </a:xfrm>
          <a:prstGeom prst="homePlate">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		      </a:t>
            </a:r>
            <a:br>
              <a:rPr lang="en-US" sz="900" dirty="0" smtClean="0">
                <a:solidFill>
                  <a:srgbClr val="000000"/>
                </a:solidFill>
                <a:latin typeface="Calibri" pitchFamily="34" charset="0"/>
                <a:cs typeface="Calibri" pitchFamily="34" charset="0"/>
              </a:rPr>
            </a:br>
            <a:r>
              <a:rPr lang="en-US" sz="900" dirty="0" smtClean="0">
                <a:solidFill>
                  <a:srgbClr val="000000"/>
                </a:solidFill>
                <a:latin typeface="Calibri" pitchFamily="34" charset="0"/>
                <a:cs typeface="Calibri" pitchFamily="34" charset="0"/>
              </a:rPr>
              <a:t>		    </a:t>
            </a:r>
            <a:endParaRPr lang="en-US" sz="900" dirty="0">
              <a:solidFill>
                <a:srgbClr val="000000"/>
              </a:solidFill>
              <a:latin typeface="Calibri" pitchFamily="34" charset="0"/>
              <a:cs typeface="Calibri" pitchFamily="34" charset="0"/>
            </a:endParaRPr>
          </a:p>
        </p:txBody>
      </p:sp>
      <p:sp>
        <p:nvSpPr>
          <p:cNvPr id="92" name="TextBox 91"/>
          <p:cNvSpPr txBox="1"/>
          <p:nvPr/>
        </p:nvSpPr>
        <p:spPr>
          <a:xfrm>
            <a:off x="4978111" y="5680780"/>
            <a:ext cx="2636874" cy="230832"/>
          </a:xfrm>
          <a:prstGeom prst="rect">
            <a:avLst/>
          </a:prstGeom>
          <a:noFill/>
        </p:spPr>
        <p:txBody>
          <a:bodyPr wrap="square" rtlCol="0">
            <a:spAutoFit/>
          </a:bodyPr>
          <a:lstStyle/>
          <a:p>
            <a:r>
              <a:rPr lang="en-US" sz="900" dirty="0" smtClean="0">
                <a:solidFill>
                  <a:srgbClr val="000000"/>
                </a:solidFill>
                <a:latin typeface="Calibri" pitchFamily="34" charset="0"/>
                <a:cs typeface="Calibri" pitchFamily="34" charset="0"/>
              </a:rPr>
              <a:t>PI Speaker Programs </a:t>
            </a:r>
            <a:r>
              <a:rPr lang="en-US" sz="900" dirty="0" smtClean="0">
                <a:latin typeface="Calibri" pitchFamily="34" charset="0"/>
                <a:cs typeface="Calibri" pitchFamily="34" charset="0"/>
              </a:rPr>
              <a:t>(Physician/Nurse Experts)</a:t>
            </a:r>
            <a:endParaRPr lang="en-US" sz="900" dirty="0" smtClean="0">
              <a:solidFill>
                <a:srgbClr val="000000"/>
              </a:solidFill>
              <a:latin typeface="Calibri" pitchFamily="34" charset="0"/>
              <a:cs typeface="Calibri" pitchFamily="34" charset="0"/>
            </a:endParaRPr>
          </a:p>
        </p:txBody>
      </p:sp>
      <p:sp>
        <p:nvSpPr>
          <p:cNvPr id="37" name="Text Box 116"/>
          <p:cNvSpPr>
            <a:spLocks noChangeArrowheads="1"/>
          </p:cNvSpPr>
          <p:nvPr/>
        </p:nvSpPr>
        <p:spPr bwMode="auto">
          <a:xfrm>
            <a:off x="5634038" y="5351955"/>
            <a:ext cx="3095123" cy="274320"/>
          </a:xfrm>
          <a:prstGeom prst="rect">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fontAlgn="base">
              <a:lnSpc>
                <a:spcPct val="90000"/>
              </a:lnSpc>
              <a:spcBef>
                <a:spcPts val="600"/>
              </a:spcBef>
              <a:spcAft>
                <a:spcPct val="0"/>
              </a:spcAft>
              <a:defRPr/>
            </a:pPr>
            <a:endParaRPr lang="en-US" sz="900" dirty="0" smtClean="0">
              <a:solidFill>
                <a:srgbClr val="000000"/>
              </a:solidFill>
              <a:latin typeface="Calibri" pitchFamily="34" charset="0"/>
              <a:cs typeface="Calibri" pitchFamily="34" charset="0"/>
            </a:endParaRPr>
          </a:p>
        </p:txBody>
      </p:sp>
      <p:sp>
        <p:nvSpPr>
          <p:cNvPr id="38" name="TextBox 37"/>
          <p:cNvSpPr txBox="1"/>
          <p:nvPr/>
        </p:nvSpPr>
        <p:spPr>
          <a:xfrm>
            <a:off x="3904389" y="5304449"/>
            <a:ext cx="1701306" cy="3693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Speaker Training </a:t>
            </a:r>
          </a:p>
          <a:p>
            <a:pPr algn="r"/>
            <a:r>
              <a:rPr lang="en-US" sz="900" dirty="0" smtClean="0">
                <a:solidFill>
                  <a:srgbClr val="000000"/>
                </a:solidFill>
                <a:latin typeface="Calibri" pitchFamily="34" charset="0"/>
                <a:cs typeface="Calibri" pitchFamily="34" charset="0"/>
              </a:rPr>
              <a:t>(Physician/Nurse Expert)</a:t>
            </a:r>
            <a:endParaRPr lang="en-US" sz="900" dirty="0">
              <a:solidFill>
                <a:srgbClr val="000000"/>
              </a:solidFill>
              <a:latin typeface="Calibri" pitchFamily="34" charset="0"/>
              <a:cs typeface="Calibri" pitchFamily="34" charset="0"/>
            </a:endParaRPr>
          </a:p>
        </p:txBody>
      </p:sp>
      <p:sp>
        <p:nvSpPr>
          <p:cNvPr id="40" name="AutoShape 131"/>
          <p:cNvSpPr>
            <a:spLocks noChangeArrowheads="1"/>
          </p:cNvSpPr>
          <p:nvPr/>
        </p:nvSpPr>
        <p:spPr bwMode="auto">
          <a:xfrm>
            <a:off x="8564116" y="5414128"/>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42" name="TextBox 41"/>
          <p:cNvSpPr txBox="1"/>
          <p:nvPr/>
        </p:nvSpPr>
        <p:spPr>
          <a:xfrm>
            <a:off x="8301439" y="5128508"/>
            <a:ext cx="582211" cy="230832"/>
          </a:xfrm>
          <a:prstGeom prst="rect">
            <a:avLst/>
          </a:prstGeom>
          <a:noFill/>
        </p:spPr>
        <p:txBody>
          <a:bodyPr wrap="none" rtlCol="0">
            <a:spAutoFit/>
          </a:bodyPr>
          <a:lstStyle/>
          <a:p>
            <a:r>
              <a:rPr lang="en-US" sz="900" dirty="0" smtClean="0">
                <a:latin typeface="Calibri" pitchFamily="34" charset="0"/>
                <a:cs typeface="Calibri" pitchFamily="34" charset="0"/>
              </a:rPr>
              <a:t>Branded</a:t>
            </a:r>
            <a:endParaRPr lang="en-US" sz="900" dirty="0">
              <a:latin typeface="Calibri" pitchFamily="34" charset="0"/>
              <a:cs typeface="Calibri" pitchFamily="34" charset="0"/>
            </a:endParaRPr>
          </a:p>
        </p:txBody>
      </p:sp>
      <p:sp>
        <p:nvSpPr>
          <p:cNvPr id="43"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44" name="TextBox 43"/>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nvGrpSpPr>
          <p:cNvPr id="4" name="Group 38"/>
          <p:cNvGrpSpPr/>
          <p:nvPr/>
        </p:nvGrpSpPr>
        <p:grpSpPr>
          <a:xfrm>
            <a:off x="3905777" y="6414207"/>
            <a:ext cx="1425786" cy="266700"/>
            <a:chOff x="3043238" y="6465372"/>
            <a:chExt cx="1425786" cy="266700"/>
          </a:xfrm>
        </p:grpSpPr>
        <p:sp>
          <p:nvSpPr>
            <p:cNvPr id="50"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51" name="TextBox 50"/>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
        <p:nvSpPr>
          <p:cNvPr id="52" name="AutoShape 119"/>
          <p:cNvSpPr>
            <a:spLocks noChangeArrowheads="1"/>
          </p:cNvSpPr>
          <p:nvPr/>
        </p:nvSpPr>
        <p:spPr bwMode="auto">
          <a:xfrm>
            <a:off x="5057775" y="2698542"/>
            <a:ext cx="447674" cy="246888"/>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defRPr/>
            </a:pPr>
            <a:endParaRPr lang="en-US" sz="800" dirty="0">
              <a:solidFill>
                <a:schemeClr val="bg1"/>
              </a:solidFill>
              <a:latin typeface="Calibri" pitchFamily="34" charset="0"/>
            </a:endParaRPr>
          </a:p>
        </p:txBody>
      </p:sp>
      <p:sp>
        <p:nvSpPr>
          <p:cNvPr id="53" name="AutoShape 119"/>
          <p:cNvSpPr>
            <a:spLocks noChangeArrowheads="1"/>
          </p:cNvSpPr>
          <p:nvPr/>
        </p:nvSpPr>
        <p:spPr bwMode="auto">
          <a:xfrm>
            <a:off x="7401671" y="3346256"/>
            <a:ext cx="1418480" cy="274320"/>
          </a:xfrm>
          <a:prstGeom prst="homePlate">
            <a:avLst>
              <a:gd name="adj" fmla="val 53743"/>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r>
              <a:rPr lang="en-US" sz="900" dirty="0">
                <a:solidFill>
                  <a:schemeClr val="bg1"/>
                </a:solidFill>
                <a:latin typeface="Calibri" pitchFamily="34" charset="0"/>
                <a:cs typeface="Calibri" pitchFamily="34" charset="0"/>
              </a:rPr>
              <a:t>Promotional Speakers Bureau</a:t>
            </a:r>
          </a:p>
        </p:txBody>
      </p:sp>
      <p:sp>
        <p:nvSpPr>
          <p:cNvPr id="55" name="AutoShape 119"/>
          <p:cNvSpPr>
            <a:spLocks noChangeArrowheads="1"/>
          </p:cNvSpPr>
          <p:nvPr/>
        </p:nvSpPr>
        <p:spPr bwMode="auto">
          <a:xfrm>
            <a:off x="5572124" y="2698542"/>
            <a:ext cx="2390775" cy="246888"/>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r>
              <a:rPr lang="en-US" sz="900" dirty="0" smtClean="0">
                <a:solidFill>
                  <a:schemeClr val="bg1"/>
                </a:solidFill>
                <a:latin typeface="Calibri" pitchFamily="34" charset="0"/>
                <a:cs typeface="Calibri" pitchFamily="34" charset="0"/>
              </a:rPr>
              <a:t>Disease State Speakers Bureau (Unbranded)</a:t>
            </a:r>
            <a:r>
              <a:rPr lang="en-US" sz="900" dirty="0">
                <a:solidFill>
                  <a:schemeClr val="bg1"/>
                </a:solidFill>
                <a:latin typeface="Calibri" pitchFamily="34" charset="0"/>
                <a:cs typeface="Calibri" pitchFamily="34" charset="0"/>
              </a:rPr>
              <a:t/>
            </a:r>
            <a:br>
              <a:rPr lang="en-US" sz="900" dirty="0">
                <a:solidFill>
                  <a:schemeClr val="bg1"/>
                </a:solidFill>
                <a:latin typeface="Calibri" pitchFamily="34" charset="0"/>
                <a:cs typeface="Calibri" pitchFamily="34" charset="0"/>
              </a:rPr>
            </a:br>
            <a:r>
              <a:rPr lang="en-US" sz="900" dirty="0">
                <a:solidFill>
                  <a:schemeClr val="bg1"/>
                </a:solidFill>
                <a:latin typeface="Calibri" pitchFamily="34" charset="0"/>
                <a:cs typeface="Calibri" pitchFamily="34" charset="0"/>
              </a:rPr>
              <a:t>Coordinate with Michael Cox (GCDU)</a:t>
            </a:r>
          </a:p>
        </p:txBody>
      </p:sp>
      <p:sp>
        <p:nvSpPr>
          <p:cNvPr id="56" name="AutoShape 119"/>
          <p:cNvSpPr>
            <a:spLocks noChangeArrowheads="1"/>
          </p:cNvSpPr>
          <p:nvPr/>
        </p:nvSpPr>
        <p:spPr bwMode="auto">
          <a:xfrm>
            <a:off x="4913561" y="3016114"/>
            <a:ext cx="1678158"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r>
              <a:rPr lang="en-US" sz="900" dirty="0">
                <a:solidFill>
                  <a:schemeClr val="bg1"/>
                </a:solidFill>
                <a:latin typeface="Calibri" pitchFamily="34" charset="0"/>
                <a:cs typeface="Calibri" pitchFamily="34" charset="0"/>
              </a:rPr>
              <a:t>Branded Slide Deck Development</a:t>
            </a:r>
          </a:p>
        </p:txBody>
      </p:sp>
      <p:sp>
        <p:nvSpPr>
          <p:cNvPr id="60" name="AutoShape 119"/>
          <p:cNvSpPr>
            <a:spLocks noChangeArrowheads="1"/>
          </p:cNvSpPr>
          <p:nvPr/>
        </p:nvSpPr>
        <p:spPr bwMode="auto">
          <a:xfrm>
            <a:off x="2554744" y="6456117"/>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endParaRPr lang="en-US" sz="900" dirty="0">
              <a:solidFill>
                <a:schemeClr val="bg1"/>
              </a:solidFill>
              <a:latin typeface="Calibri" pitchFamily="34" charset="0"/>
              <a:cs typeface="Calibri" pitchFamily="34" charset="0"/>
            </a:endParaRPr>
          </a:p>
        </p:txBody>
      </p:sp>
      <p:sp>
        <p:nvSpPr>
          <p:cNvPr id="61" name="TextBox 60"/>
          <p:cNvSpPr txBox="1"/>
          <p:nvPr/>
        </p:nvSpPr>
        <p:spPr>
          <a:xfrm>
            <a:off x="2764294" y="6414207"/>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a:t>
            </a:r>
            <a:endParaRPr lang="en-US" sz="800" dirty="0">
              <a:solidFill>
                <a:srgbClr val="000000"/>
              </a:solidFill>
              <a:latin typeface="Calibri" pitchFamily="34" charset="0"/>
            </a:endParaRPr>
          </a:p>
        </p:txBody>
      </p:sp>
      <p:sp>
        <p:nvSpPr>
          <p:cNvPr id="63" name="AutoShape 119"/>
          <p:cNvSpPr>
            <a:spLocks noChangeArrowheads="1"/>
          </p:cNvSpPr>
          <p:nvPr/>
        </p:nvSpPr>
        <p:spPr bwMode="auto">
          <a:xfrm>
            <a:off x="6611814" y="3016114"/>
            <a:ext cx="1789225"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r>
              <a:rPr lang="en-US" sz="900" dirty="0" smtClean="0">
                <a:solidFill>
                  <a:schemeClr val="bg1"/>
                </a:solidFill>
                <a:latin typeface="Calibri" pitchFamily="34" charset="0"/>
                <a:cs typeface="Calibri" pitchFamily="34" charset="0"/>
              </a:rPr>
              <a:t>Speaker Training (Branded)</a:t>
            </a:r>
            <a:endParaRPr lang="en-US" sz="900" dirty="0">
              <a:solidFill>
                <a:schemeClr val="bg1"/>
              </a:solidFill>
              <a:latin typeface="Calibri" pitchFamily="34" charset="0"/>
              <a:cs typeface="Calibri" pitchFamily="34" charset="0"/>
            </a:endParaRPr>
          </a:p>
        </p:txBody>
      </p:sp>
      <p:sp>
        <p:nvSpPr>
          <p:cNvPr id="57" name="Flowchart: Decision 56"/>
          <p:cNvSpPr/>
          <p:nvPr/>
        </p:nvSpPr>
        <p:spPr bwMode="auto">
          <a:xfrm>
            <a:off x="6515113" y="3054803"/>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64" name="TextBox 63"/>
          <p:cNvSpPr txBox="1"/>
          <p:nvPr/>
        </p:nvSpPr>
        <p:spPr>
          <a:xfrm>
            <a:off x="3652852" y="2721541"/>
            <a:ext cx="1360265" cy="266700"/>
          </a:xfrm>
          <a:prstGeom prst="rect">
            <a:avLst/>
          </a:prstGeom>
          <a:noFill/>
        </p:spPr>
        <p:txBody>
          <a:bodyPr wrap="square" lIns="27432" tIns="27432" rIns="27432" bIns="27432" rtlCol="0" anchor="ctr" anchorCtr="0">
            <a:noAutofit/>
          </a:bodyPr>
          <a:lstStyle/>
          <a:p>
            <a:pPr algn="r"/>
            <a:r>
              <a:rPr lang="en-US" sz="900" dirty="0">
                <a:solidFill>
                  <a:srgbClr val="000000"/>
                </a:solidFill>
                <a:latin typeface="Calibri" pitchFamily="34" charset="0"/>
              </a:rPr>
              <a:t>Speaker Training </a:t>
            </a:r>
            <a:br>
              <a:rPr lang="en-US" sz="900" dirty="0">
                <a:solidFill>
                  <a:srgbClr val="000000"/>
                </a:solidFill>
                <a:latin typeface="Calibri" pitchFamily="34" charset="0"/>
              </a:rPr>
            </a:br>
            <a:r>
              <a:rPr lang="en-US" sz="900" dirty="0">
                <a:solidFill>
                  <a:srgbClr val="000000"/>
                </a:solidFill>
                <a:latin typeface="Calibri" pitchFamily="34" charset="0"/>
              </a:rPr>
              <a:t>(Disease State Content)</a:t>
            </a:r>
          </a:p>
        </p:txBody>
      </p:sp>
      <p:sp>
        <p:nvSpPr>
          <p:cNvPr id="65" name="AutoShape 119"/>
          <p:cNvSpPr>
            <a:spLocks noChangeArrowheads="1"/>
          </p:cNvSpPr>
          <p:nvPr/>
        </p:nvSpPr>
        <p:spPr bwMode="auto">
          <a:xfrm>
            <a:off x="6653967" y="6455408"/>
            <a:ext cx="182880" cy="18288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solidFill>
                <a:schemeClr val="bg1"/>
              </a:solidFill>
              <a:latin typeface="Calibri" pitchFamily="34" charset="0"/>
            </a:endParaRPr>
          </a:p>
        </p:txBody>
      </p:sp>
      <p:sp>
        <p:nvSpPr>
          <p:cNvPr id="66" name="TextBox 65"/>
          <p:cNvSpPr txBox="1"/>
          <p:nvPr/>
        </p:nvSpPr>
        <p:spPr>
          <a:xfrm>
            <a:off x="6863516" y="6413498"/>
            <a:ext cx="2334402"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Clinical Development - Communications</a:t>
            </a:r>
            <a:endParaRPr lang="en-US" sz="800" dirty="0">
              <a:solidFill>
                <a:srgbClr val="000000"/>
              </a:solidFill>
              <a:latin typeface="Calibri" pitchFamily="34" charset="0"/>
              <a:cs typeface="Calibri" pitchFamily="34" charset="0"/>
            </a:endParaRPr>
          </a:p>
        </p:txBody>
      </p:sp>
      <p:sp>
        <p:nvSpPr>
          <p:cNvPr id="62" name="AutoShape 131"/>
          <p:cNvSpPr>
            <a:spLocks noChangeArrowheads="1"/>
          </p:cNvSpPr>
          <p:nvPr/>
        </p:nvSpPr>
        <p:spPr bwMode="auto">
          <a:xfrm>
            <a:off x="6823207" y="5407200"/>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68" name="TextBox 67"/>
          <p:cNvSpPr txBox="1"/>
          <p:nvPr/>
        </p:nvSpPr>
        <p:spPr>
          <a:xfrm>
            <a:off x="6960564" y="5313974"/>
            <a:ext cx="582211" cy="369332"/>
          </a:xfrm>
          <a:prstGeom prst="rect">
            <a:avLst/>
          </a:prstGeom>
          <a:noFill/>
        </p:spPr>
        <p:txBody>
          <a:bodyPr wrap="none" rtlCol="0">
            <a:spAutoFit/>
          </a:bodyPr>
          <a:lstStyle/>
          <a:p>
            <a:r>
              <a:rPr lang="en-US" sz="900" dirty="0" smtClean="0">
                <a:latin typeface="Calibri" pitchFamily="34" charset="0"/>
                <a:cs typeface="Calibri" pitchFamily="34" charset="0"/>
              </a:rPr>
              <a:t>PI/</a:t>
            </a:r>
          </a:p>
          <a:p>
            <a:r>
              <a:rPr lang="en-US" sz="900" dirty="0" smtClean="0">
                <a:latin typeface="Calibri" pitchFamily="34" charset="0"/>
                <a:cs typeface="Calibri" pitchFamily="34" charset="0"/>
              </a:rPr>
              <a:t>Branded</a:t>
            </a:r>
            <a:endParaRPr lang="en-US" sz="900" dirty="0">
              <a:latin typeface="Calibri" pitchFamily="34" charset="0"/>
              <a:cs typeface="Calibri" pitchFamily="34" charset="0"/>
            </a:endParaRPr>
          </a:p>
        </p:txBody>
      </p:sp>
      <p:sp>
        <p:nvSpPr>
          <p:cNvPr id="69" name="AutoShape 119"/>
          <p:cNvSpPr>
            <a:spLocks noChangeArrowheads="1"/>
          </p:cNvSpPr>
          <p:nvPr/>
        </p:nvSpPr>
        <p:spPr bwMode="auto">
          <a:xfrm>
            <a:off x="5250368" y="6457677"/>
            <a:ext cx="182880" cy="18288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72" name="TextBox 71"/>
          <p:cNvSpPr txBox="1"/>
          <p:nvPr/>
        </p:nvSpPr>
        <p:spPr>
          <a:xfrm>
            <a:off x="5459918" y="6415767"/>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Business Intelligence</a:t>
            </a:r>
            <a:endParaRPr lang="en-US" sz="800" dirty="0">
              <a:solidFill>
                <a:srgbClr val="000000"/>
              </a:solidFill>
              <a:latin typeface="Calibri" pitchFamily="34" charset="0"/>
              <a:cs typeface="Calibri" pitchFamily="34" charset="0"/>
            </a:endParaRPr>
          </a:p>
        </p:txBody>
      </p:sp>
      <p:sp>
        <p:nvSpPr>
          <p:cNvPr id="58" name="Pentagon 57"/>
          <p:cNvSpPr/>
          <p:nvPr/>
        </p:nvSpPr>
        <p:spPr bwMode="auto">
          <a:xfrm>
            <a:off x="5750820" y="4101737"/>
            <a:ext cx="592583"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lnSpc>
                <a:spcPct val="95000"/>
              </a:lnSpc>
              <a:spcBef>
                <a:spcPct val="50000"/>
              </a:spcBef>
              <a:defRPr/>
            </a:pPr>
            <a:endParaRPr lang="en-US" sz="900" dirty="0">
              <a:solidFill>
                <a:srgbClr val="000000"/>
              </a:solidFill>
              <a:latin typeface="Calibri" pitchFamily="34" charset="0"/>
            </a:endParaRPr>
          </a:p>
        </p:txBody>
      </p:sp>
      <p:sp>
        <p:nvSpPr>
          <p:cNvPr id="67" name="AutoShape 143"/>
          <p:cNvSpPr>
            <a:spLocks noChangeArrowheads="1"/>
          </p:cNvSpPr>
          <p:nvPr/>
        </p:nvSpPr>
        <p:spPr bwMode="auto">
          <a:xfrm>
            <a:off x="3800572" y="4094064"/>
            <a:ext cx="1895475"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Nurse Speaker Slide Deck for Nurses Market Research </a:t>
            </a:r>
            <a:endParaRPr lang="en-US" sz="900" dirty="0">
              <a:solidFill>
                <a:srgbClr val="000000"/>
              </a:solidFill>
              <a:latin typeface="Calibri" pitchFamily="34" charset="0"/>
              <a:cs typeface="Calibri" pitchFamily="34" charset="0"/>
            </a:endParaRPr>
          </a:p>
        </p:txBody>
      </p:sp>
      <p:sp>
        <p:nvSpPr>
          <p:cNvPr id="70" name="Rectangle 60"/>
          <p:cNvSpPr>
            <a:spLocks noChangeArrowheads="1"/>
          </p:cNvSpPr>
          <p:nvPr/>
        </p:nvSpPr>
        <p:spPr bwMode="auto">
          <a:xfrm>
            <a:off x="4130259" y="4741724"/>
            <a:ext cx="1516296" cy="260418"/>
          </a:xfrm>
          <a:prstGeom prst="rect">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defRPr/>
            </a:pPr>
            <a:r>
              <a:rPr lang="en-US" sz="900" dirty="0" smtClean="0">
                <a:solidFill>
                  <a:srgbClr val="000000"/>
                </a:solidFill>
                <a:latin typeface="Calibri" pitchFamily="34" charset="0"/>
                <a:cs typeface="Calibri" pitchFamily="34" charset="0"/>
              </a:rPr>
              <a:t>Physician/Nurse PI Slide Deck Development </a:t>
            </a:r>
            <a:endParaRPr lang="en-US" sz="9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smtClean="0"/>
              <a:t>Stimuvax—US Business Intelligence &amp; Analytics </a:t>
            </a:r>
            <a:r>
              <a:rPr lang="en-US" i="1" dirty="0" smtClean="0"/>
              <a:t>(Continued)</a:t>
            </a:r>
            <a:endParaRPr lang="en-US" dirty="0"/>
          </a:p>
        </p:txBody>
      </p:sp>
      <p:sp>
        <p:nvSpPr>
          <p:cNvPr id="25" name="Rectangle 24"/>
          <p:cNvSpPr/>
          <p:nvPr/>
        </p:nvSpPr>
        <p:spPr>
          <a:xfrm>
            <a:off x="298578" y="2512543"/>
            <a:ext cx="8533655" cy="249039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27" name="AutoShape 143"/>
          <p:cNvSpPr>
            <a:spLocks noChangeArrowheads="1"/>
          </p:cNvSpPr>
          <p:nvPr/>
        </p:nvSpPr>
        <p:spPr bwMode="auto">
          <a:xfrm>
            <a:off x="2446317" y="2565070"/>
            <a:ext cx="6343120" cy="274302"/>
          </a:xfrm>
          <a:prstGeom prst="homePlate">
            <a:avLst>
              <a:gd name="adj" fmla="val 68109"/>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r>
              <a:rPr lang="en-US" sz="900" dirty="0" smtClean="0">
                <a:solidFill>
                  <a:schemeClr val="bg1"/>
                </a:solidFill>
                <a:latin typeface="Calibri" pitchFamily="34" charset="0"/>
                <a:cs typeface="Calibri" pitchFamily="34" charset="0"/>
              </a:rPr>
              <a:t>Competitive Data Mining (event driven, scientific, financial) (from Global)</a:t>
            </a:r>
            <a:endParaRPr lang="en-US" sz="900" dirty="0">
              <a:solidFill>
                <a:schemeClr val="bg1"/>
              </a:solidFill>
              <a:latin typeface="Calibri" pitchFamily="34" charset="0"/>
              <a:cs typeface="Calibri" pitchFamily="34" charset="0"/>
            </a:endParaRPr>
          </a:p>
        </p:txBody>
      </p:sp>
      <p:sp>
        <p:nvSpPr>
          <p:cNvPr id="28" name="AutoShape 143"/>
          <p:cNvSpPr>
            <a:spLocks noChangeArrowheads="1"/>
          </p:cNvSpPr>
          <p:nvPr/>
        </p:nvSpPr>
        <p:spPr bwMode="auto">
          <a:xfrm>
            <a:off x="7382933" y="3635022"/>
            <a:ext cx="1430868" cy="327378"/>
          </a:xfrm>
          <a:prstGeom prst="homePlate">
            <a:avLst>
              <a:gd name="adj" fmla="val 68109"/>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a:solidFill>
                  <a:srgbClr val="000000"/>
                </a:solidFill>
                <a:latin typeface="Calibri" pitchFamily="34" charset="0"/>
                <a:cs typeface="Calibri" pitchFamily="34" charset="0"/>
              </a:rPr>
              <a:t>Promotional Materials Tracking</a:t>
            </a:r>
          </a:p>
        </p:txBody>
      </p:sp>
      <p:sp>
        <p:nvSpPr>
          <p:cNvPr id="29" name="TextBox 28"/>
          <p:cNvSpPr txBox="1"/>
          <p:nvPr/>
        </p:nvSpPr>
        <p:spPr>
          <a:xfrm>
            <a:off x="5211795" y="2910468"/>
            <a:ext cx="314325" cy="266700"/>
          </a:xfrm>
          <a:prstGeom prst="rect">
            <a:avLst/>
          </a:prstGeom>
          <a:noFill/>
        </p:spPr>
        <p:txBody>
          <a:bodyPr wrap="none" lIns="27432" tIns="27432" rIns="27432" bIns="27432" rtlCol="0" anchor="ctr" anchorCtr="0">
            <a:noAutofit/>
          </a:bodyPr>
          <a:lstStyle/>
          <a:p>
            <a:r>
              <a:rPr lang="en-US" sz="900" dirty="0">
                <a:solidFill>
                  <a:srgbClr val="000000"/>
                </a:solidFill>
                <a:latin typeface="Calibri" pitchFamily="34" charset="0"/>
              </a:rPr>
              <a:t>ASCO</a:t>
            </a:r>
          </a:p>
        </p:txBody>
      </p:sp>
      <p:sp>
        <p:nvSpPr>
          <p:cNvPr id="30" name="AutoShape 131"/>
          <p:cNvSpPr>
            <a:spLocks noChangeArrowheads="1"/>
          </p:cNvSpPr>
          <p:nvPr/>
        </p:nvSpPr>
        <p:spPr bwMode="auto">
          <a:xfrm>
            <a:off x="5229193" y="2782872"/>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31" name="TextBox 30"/>
          <p:cNvSpPr txBox="1"/>
          <p:nvPr/>
        </p:nvSpPr>
        <p:spPr>
          <a:xfrm>
            <a:off x="7808165" y="2910468"/>
            <a:ext cx="314325" cy="266700"/>
          </a:xfrm>
          <a:prstGeom prst="rect">
            <a:avLst/>
          </a:prstGeom>
          <a:noFill/>
        </p:spPr>
        <p:txBody>
          <a:bodyPr wrap="none" lIns="27432" tIns="27432" rIns="27432" bIns="27432" rtlCol="0" anchor="ctr" anchorCtr="0">
            <a:noAutofit/>
          </a:bodyPr>
          <a:lstStyle/>
          <a:p>
            <a:r>
              <a:rPr lang="en-US" sz="900" dirty="0">
                <a:solidFill>
                  <a:srgbClr val="000000"/>
                </a:solidFill>
                <a:latin typeface="Calibri" pitchFamily="34" charset="0"/>
              </a:rPr>
              <a:t>ASCO</a:t>
            </a:r>
          </a:p>
        </p:txBody>
      </p:sp>
      <p:sp>
        <p:nvSpPr>
          <p:cNvPr id="33" name="AutoShape 131"/>
          <p:cNvSpPr>
            <a:spLocks noChangeArrowheads="1"/>
          </p:cNvSpPr>
          <p:nvPr/>
        </p:nvSpPr>
        <p:spPr bwMode="auto">
          <a:xfrm>
            <a:off x="7838154" y="2782872"/>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38" name="TextBox 37"/>
          <p:cNvSpPr txBox="1"/>
          <p:nvPr/>
        </p:nvSpPr>
        <p:spPr>
          <a:xfrm>
            <a:off x="298578" y="2277968"/>
            <a:ext cx="1288814" cy="209288"/>
          </a:xfrm>
          <a:prstGeom prst="rect">
            <a:avLst/>
          </a:prstGeom>
          <a:noFill/>
        </p:spPr>
        <p:txBody>
          <a:bodyPr wrap="none" lIns="0" tIns="27432" rIns="0" bIns="27432" rtlCol="0">
            <a:spAutoFit/>
          </a:bodyPr>
          <a:lstStyle/>
          <a:p>
            <a:r>
              <a:rPr lang="en-US" sz="1000" b="1" i="1" dirty="0" smtClean="0">
                <a:solidFill>
                  <a:srgbClr val="000000"/>
                </a:solidFill>
                <a:latin typeface="Calibri" pitchFamily="34" charset="0"/>
                <a:cs typeface="Calibri" pitchFamily="34" charset="0"/>
              </a:rPr>
              <a:t>Competitive Intelligence</a:t>
            </a:r>
          </a:p>
        </p:txBody>
      </p:sp>
      <p:sp>
        <p:nvSpPr>
          <p:cNvPr id="39" name="TextBox 38"/>
          <p:cNvSpPr txBox="1"/>
          <p:nvPr/>
        </p:nvSpPr>
        <p:spPr>
          <a:xfrm>
            <a:off x="2632871" y="2920364"/>
            <a:ext cx="314325" cy="266700"/>
          </a:xfrm>
          <a:prstGeom prst="rect">
            <a:avLst/>
          </a:prstGeom>
          <a:noFill/>
        </p:spPr>
        <p:txBody>
          <a:bodyPr wrap="none" lIns="27432" tIns="27432" rIns="27432" bIns="27432" rtlCol="0" anchor="ctr" anchorCtr="0">
            <a:noAutofit/>
          </a:bodyPr>
          <a:lstStyle/>
          <a:p>
            <a:r>
              <a:rPr lang="en-US" sz="900" dirty="0">
                <a:solidFill>
                  <a:srgbClr val="000000"/>
                </a:solidFill>
                <a:latin typeface="Calibri" pitchFamily="34" charset="0"/>
              </a:rPr>
              <a:t>ASCO</a:t>
            </a:r>
          </a:p>
        </p:txBody>
      </p:sp>
      <p:sp>
        <p:nvSpPr>
          <p:cNvPr id="40" name="AutoShape 131"/>
          <p:cNvSpPr>
            <a:spLocks noChangeArrowheads="1"/>
          </p:cNvSpPr>
          <p:nvPr/>
        </p:nvSpPr>
        <p:spPr bwMode="auto">
          <a:xfrm>
            <a:off x="2650269" y="2792768"/>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41"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cs typeface="Calibri" pitchFamily="34" charset="0"/>
              </a:rPr>
              <a:pPr>
                <a:defRPr/>
              </a:pPr>
              <a:t>25</a:t>
            </a:fld>
            <a:endParaRPr lang="en-US" dirty="0">
              <a:solidFill>
                <a:srgbClr val="000000"/>
              </a:solidFill>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4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44" name="TextBox 4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45" name="Flowchart: Decision 4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46" name="TextBox 4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23" name="AutoShape 119"/>
          <p:cNvSpPr>
            <a:spLocks noChangeArrowheads="1"/>
          </p:cNvSpPr>
          <p:nvPr/>
        </p:nvSpPr>
        <p:spPr bwMode="auto">
          <a:xfrm>
            <a:off x="3339258" y="6477000"/>
            <a:ext cx="182880" cy="18288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24" name="TextBox 23"/>
          <p:cNvSpPr txBox="1"/>
          <p:nvPr/>
        </p:nvSpPr>
        <p:spPr>
          <a:xfrm>
            <a:off x="3548808" y="6435090"/>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Business Intelligence</a:t>
            </a:r>
            <a:endParaRPr lang="en-US" sz="800" dirty="0">
              <a:solidFill>
                <a:srgbClr val="000000"/>
              </a:solidFill>
              <a:latin typeface="Calibri" pitchFamily="34" charset="0"/>
              <a:cs typeface="Calibri" pitchFamily="34" charset="0"/>
            </a:endParaRPr>
          </a:p>
        </p:txBody>
      </p:sp>
      <p:grpSp>
        <p:nvGrpSpPr>
          <p:cNvPr id="26" name="Group 38"/>
          <p:cNvGrpSpPr/>
          <p:nvPr/>
        </p:nvGrpSpPr>
        <p:grpSpPr>
          <a:xfrm>
            <a:off x="1781655" y="6422674"/>
            <a:ext cx="1425786" cy="266700"/>
            <a:chOff x="3043238" y="6465372"/>
            <a:chExt cx="1425786" cy="266700"/>
          </a:xfrm>
        </p:grpSpPr>
        <p:sp>
          <p:nvSpPr>
            <p:cNvPr id="32"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34" name="TextBox 33"/>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smtClean="0"/>
              <a:t>Stimuvax—US Business Intelligence &amp; Analytics </a:t>
            </a:r>
            <a:r>
              <a:rPr lang="en-US" i="1" dirty="0" smtClean="0"/>
              <a:t>(Continued)</a:t>
            </a:r>
            <a:endParaRPr lang="en-US" dirty="0"/>
          </a:p>
        </p:txBody>
      </p:sp>
      <p:sp>
        <p:nvSpPr>
          <p:cNvPr id="42"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cs typeface="Calibri" pitchFamily="34" charset="0"/>
              </a:rPr>
              <a:pPr>
                <a:defRPr/>
              </a:pPr>
              <a:t>26</a:t>
            </a:fld>
            <a:endParaRPr lang="en-US" dirty="0">
              <a:solidFill>
                <a:srgbClr val="000000"/>
              </a:solidFill>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50"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51" name="TextBox 50"/>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52" name="Flowchart: Decision 51"/>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54" name="TextBox 53"/>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57" name="Rectangle 56"/>
          <p:cNvSpPr/>
          <p:nvPr/>
        </p:nvSpPr>
        <p:spPr>
          <a:xfrm>
            <a:off x="298578" y="2523833"/>
            <a:ext cx="8533655" cy="2894834"/>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58" name="AutoShape 143"/>
          <p:cNvSpPr>
            <a:spLocks noChangeArrowheads="1"/>
          </p:cNvSpPr>
          <p:nvPr/>
        </p:nvSpPr>
        <p:spPr bwMode="auto">
          <a:xfrm>
            <a:off x="1425040" y="2588821"/>
            <a:ext cx="7364398" cy="261840"/>
          </a:xfrm>
          <a:prstGeom prst="homePlate">
            <a:avLst>
              <a:gd name="adj" fmla="val 68109"/>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Data Purchase</a:t>
            </a:r>
            <a:endParaRPr lang="en-US" sz="900" dirty="0">
              <a:solidFill>
                <a:srgbClr val="000000"/>
              </a:solidFill>
              <a:latin typeface="Calibri" pitchFamily="34" charset="0"/>
              <a:cs typeface="Calibri" pitchFamily="34" charset="0"/>
            </a:endParaRPr>
          </a:p>
        </p:txBody>
      </p:sp>
      <p:sp>
        <p:nvSpPr>
          <p:cNvPr id="59" name="AutoShape 143"/>
          <p:cNvSpPr>
            <a:spLocks noChangeArrowheads="1"/>
          </p:cNvSpPr>
          <p:nvPr/>
        </p:nvSpPr>
        <p:spPr bwMode="auto">
          <a:xfrm>
            <a:off x="5905500" y="2954788"/>
            <a:ext cx="447676"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Launch Metrics</a:t>
            </a:r>
            <a:endParaRPr lang="en-US" sz="900" dirty="0">
              <a:solidFill>
                <a:srgbClr val="000000"/>
              </a:solidFill>
              <a:latin typeface="Calibri" pitchFamily="34" charset="0"/>
              <a:cs typeface="Calibri" pitchFamily="34" charset="0"/>
            </a:endParaRPr>
          </a:p>
        </p:txBody>
      </p:sp>
      <p:sp>
        <p:nvSpPr>
          <p:cNvPr id="60" name="AutoShape 143"/>
          <p:cNvSpPr>
            <a:spLocks noChangeArrowheads="1"/>
          </p:cNvSpPr>
          <p:nvPr/>
        </p:nvSpPr>
        <p:spPr bwMode="auto">
          <a:xfrm>
            <a:off x="6634148" y="3333235"/>
            <a:ext cx="428626"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1" name="AutoShape 143"/>
          <p:cNvSpPr>
            <a:spLocks noChangeArrowheads="1"/>
          </p:cNvSpPr>
          <p:nvPr/>
        </p:nvSpPr>
        <p:spPr bwMode="auto">
          <a:xfrm>
            <a:off x="7374453" y="3702756"/>
            <a:ext cx="1436172" cy="279321"/>
          </a:xfrm>
          <a:prstGeom prst="homePlate">
            <a:avLst>
              <a:gd name="adj" fmla="val 78339"/>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Launch Monitoring</a:t>
            </a:r>
            <a:endParaRPr lang="en-US" sz="900" dirty="0">
              <a:solidFill>
                <a:srgbClr val="000000"/>
              </a:solidFill>
              <a:latin typeface="Calibri" pitchFamily="34" charset="0"/>
              <a:cs typeface="Calibri" pitchFamily="34" charset="0"/>
            </a:endParaRPr>
          </a:p>
        </p:txBody>
      </p:sp>
      <p:sp>
        <p:nvSpPr>
          <p:cNvPr id="62" name="AutoShape 143"/>
          <p:cNvSpPr>
            <a:spLocks noChangeArrowheads="1"/>
          </p:cNvSpPr>
          <p:nvPr/>
        </p:nvSpPr>
        <p:spPr bwMode="auto">
          <a:xfrm>
            <a:off x="7374276" y="5068711"/>
            <a:ext cx="1441111" cy="254631"/>
          </a:xfrm>
          <a:prstGeom prst="homePlate">
            <a:avLst>
              <a:gd name="adj" fmla="val 84942"/>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Social Media Monitoring</a:t>
            </a:r>
            <a:endParaRPr lang="en-US" sz="900" dirty="0">
              <a:solidFill>
                <a:srgbClr val="000000"/>
              </a:solidFill>
              <a:latin typeface="Calibri" pitchFamily="34" charset="0"/>
              <a:cs typeface="Calibri" pitchFamily="34" charset="0"/>
            </a:endParaRPr>
          </a:p>
        </p:txBody>
      </p:sp>
      <p:sp>
        <p:nvSpPr>
          <p:cNvPr id="63" name="AutoShape 143"/>
          <p:cNvSpPr>
            <a:spLocks noChangeArrowheads="1"/>
          </p:cNvSpPr>
          <p:nvPr/>
        </p:nvSpPr>
        <p:spPr bwMode="auto">
          <a:xfrm>
            <a:off x="7643785" y="4223015"/>
            <a:ext cx="1166840" cy="274320"/>
          </a:xfrm>
          <a:prstGeom prst="homePlate">
            <a:avLst>
              <a:gd name="adj" fmla="val 76929"/>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cxnSp>
        <p:nvCxnSpPr>
          <p:cNvPr id="64" name="Straight Connector 63"/>
          <p:cNvCxnSpPr>
            <a:stCxn id="66" idx="3"/>
            <a:endCxn id="63" idx="1"/>
          </p:cNvCxnSpPr>
          <p:nvPr/>
        </p:nvCxnSpPr>
        <p:spPr>
          <a:xfrm>
            <a:off x="6334126" y="4360175"/>
            <a:ext cx="1309659" cy="0"/>
          </a:xfrm>
          <a:prstGeom prst="line">
            <a:avLst/>
          </a:prstGeom>
          <a:ln w="127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65" name="AutoShape 143"/>
          <p:cNvSpPr>
            <a:spLocks noChangeArrowheads="1"/>
          </p:cNvSpPr>
          <p:nvPr/>
        </p:nvSpPr>
        <p:spPr bwMode="auto">
          <a:xfrm>
            <a:off x="5999148" y="3333235"/>
            <a:ext cx="609601" cy="274320"/>
          </a:xfrm>
          <a:prstGeom prst="homePlate">
            <a:avLst>
              <a:gd name="adj" fmla="val 0"/>
            </a:avLst>
          </a:prstGeom>
          <a:noFill/>
          <a:ln w="9525" algn="ctr">
            <a:noFill/>
            <a:miter lim="800000"/>
            <a:headEnd/>
            <a:tailEnd/>
          </a:ln>
          <a:effectLst/>
        </p:spPr>
        <p:txBody>
          <a:bodyPr lIns="45720" rIns="45720" anchor="ctr"/>
          <a:lstStyle/>
          <a:p>
            <a:pPr algn="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Launch Dashboard</a:t>
            </a:r>
            <a:endParaRPr lang="en-US" sz="900" dirty="0">
              <a:solidFill>
                <a:srgbClr val="000000"/>
              </a:solidFill>
              <a:latin typeface="Calibri" pitchFamily="34" charset="0"/>
              <a:cs typeface="Calibri" pitchFamily="34" charset="0"/>
            </a:endParaRPr>
          </a:p>
        </p:txBody>
      </p:sp>
      <p:sp>
        <p:nvSpPr>
          <p:cNvPr id="66" name="AutoShape 143"/>
          <p:cNvSpPr>
            <a:spLocks noChangeArrowheads="1"/>
          </p:cNvSpPr>
          <p:nvPr/>
        </p:nvSpPr>
        <p:spPr bwMode="auto">
          <a:xfrm>
            <a:off x="5894782" y="4223015"/>
            <a:ext cx="43934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7" name="AutoShape 143"/>
          <p:cNvSpPr>
            <a:spLocks noChangeArrowheads="1"/>
          </p:cNvSpPr>
          <p:nvPr/>
        </p:nvSpPr>
        <p:spPr bwMode="auto">
          <a:xfrm>
            <a:off x="4498015" y="4226522"/>
            <a:ext cx="1378696" cy="274320"/>
          </a:xfrm>
          <a:prstGeom prst="homePlate">
            <a:avLst>
              <a:gd name="adj" fmla="val 0"/>
            </a:avLst>
          </a:prstGeom>
          <a:noFill/>
          <a:ln w="9525" algn="ctr">
            <a:noFill/>
            <a:miter lim="800000"/>
            <a:headEnd/>
            <a:tailEnd/>
          </a:ln>
          <a:effectLst/>
        </p:spPr>
        <p:txBody>
          <a:bodyPr lIns="45720" rIns="45720" anchor="ctr"/>
          <a:lstStyle/>
          <a:p>
            <a:pPr algn="r" fontAlgn="base">
              <a:lnSpc>
                <a:spcPct val="95000"/>
              </a:lnSpc>
              <a:spcBef>
                <a:spcPct val="50000"/>
              </a:spcBef>
              <a:spcAft>
                <a:spcPct val="0"/>
              </a:spcAft>
              <a:defRPr/>
            </a:pPr>
            <a:r>
              <a:rPr lang="en-US" sz="900" dirty="0" smtClean="0">
                <a:latin typeface="Calibri" pitchFamily="34" charset="0"/>
                <a:cs typeface="Calibri" pitchFamily="34" charset="0"/>
              </a:rPr>
              <a:t>KAPS (Knowledge Attitudes and Practice)</a:t>
            </a:r>
            <a:endParaRPr lang="en-US" sz="900" dirty="0">
              <a:latin typeface="Calibri" pitchFamily="34" charset="0"/>
              <a:cs typeface="Calibri" pitchFamily="34" charset="0"/>
            </a:endParaRPr>
          </a:p>
        </p:txBody>
      </p:sp>
      <p:sp>
        <p:nvSpPr>
          <p:cNvPr id="69" name="TextBox 68"/>
          <p:cNvSpPr txBox="1"/>
          <p:nvPr/>
        </p:nvSpPr>
        <p:spPr>
          <a:xfrm>
            <a:off x="298578" y="2299234"/>
            <a:ext cx="2489464" cy="209288"/>
          </a:xfrm>
          <a:prstGeom prst="rect">
            <a:avLst/>
          </a:prstGeom>
          <a:noFill/>
        </p:spPr>
        <p:txBody>
          <a:bodyPr wrap="none" lIns="0" tIns="27432" rIns="0" bIns="27432" rtlCol="0">
            <a:spAutoFit/>
          </a:bodyPr>
          <a:lstStyle/>
          <a:p>
            <a:r>
              <a:rPr lang="en-US" sz="1000" b="1" i="1" dirty="0" smtClean="0">
                <a:solidFill>
                  <a:srgbClr val="000000"/>
                </a:solidFill>
                <a:latin typeface="Calibri" pitchFamily="34" charset="0"/>
                <a:cs typeface="Calibri" pitchFamily="34" charset="0"/>
              </a:rPr>
              <a:t>Launch Effectiveness and Post-Launch Tracking</a:t>
            </a:r>
          </a:p>
        </p:txBody>
      </p:sp>
      <p:sp>
        <p:nvSpPr>
          <p:cNvPr id="71" name="AutoShape 143"/>
          <p:cNvSpPr>
            <a:spLocks noChangeArrowheads="1"/>
          </p:cNvSpPr>
          <p:nvPr/>
        </p:nvSpPr>
        <p:spPr bwMode="auto">
          <a:xfrm>
            <a:off x="7724566" y="4667011"/>
            <a:ext cx="1095584" cy="268689"/>
          </a:xfrm>
          <a:prstGeom prst="homePlate">
            <a:avLst>
              <a:gd name="adj" fmla="val 80517"/>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Message Recall MR (Post-Launch)</a:t>
            </a:r>
            <a:endParaRPr lang="en-US" sz="900" dirty="0">
              <a:solidFill>
                <a:srgbClr val="000000"/>
              </a:solidFill>
              <a:latin typeface="Calibri" pitchFamily="34" charset="0"/>
              <a:cs typeface="Calibri" pitchFamily="34" charset="0"/>
            </a:endParaRPr>
          </a:p>
        </p:txBody>
      </p:sp>
      <p:sp>
        <p:nvSpPr>
          <p:cNvPr id="27" name="AutoShape 143"/>
          <p:cNvSpPr>
            <a:spLocks noChangeArrowheads="1"/>
          </p:cNvSpPr>
          <p:nvPr/>
        </p:nvSpPr>
        <p:spPr bwMode="auto">
          <a:xfrm>
            <a:off x="6318248" y="4228576"/>
            <a:ext cx="1319219" cy="274320"/>
          </a:xfrm>
          <a:prstGeom prst="homePlate">
            <a:avLst>
              <a:gd name="adj" fmla="val 0"/>
            </a:avLst>
          </a:prstGeom>
          <a:noFill/>
          <a:ln w="9525" algn="ctr">
            <a:noFill/>
            <a:miter lim="800000"/>
            <a:headEnd/>
            <a:tailEnd/>
          </a:ln>
          <a:effectLst/>
        </p:spPr>
        <p:txBody>
          <a:bodyPr lIns="45720" rIns="45720" anchor="ctr"/>
          <a:lstStyle/>
          <a:p>
            <a:pPr algn="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Tracking and Brand Equity – Post-Launch (Quant)</a:t>
            </a:r>
            <a:endParaRPr lang="en-US" sz="900" dirty="0">
              <a:solidFill>
                <a:srgbClr val="000000"/>
              </a:solidFill>
              <a:latin typeface="Calibri" pitchFamily="34" charset="0"/>
              <a:cs typeface="Calibri" pitchFamily="34" charset="0"/>
            </a:endParaRPr>
          </a:p>
        </p:txBody>
      </p:sp>
      <p:grpSp>
        <p:nvGrpSpPr>
          <p:cNvPr id="26" name="Group 38"/>
          <p:cNvGrpSpPr/>
          <p:nvPr/>
        </p:nvGrpSpPr>
        <p:grpSpPr>
          <a:xfrm>
            <a:off x="1781655" y="6422674"/>
            <a:ext cx="1425786" cy="266700"/>
            <a:chOff x="3043238" y="6465372"/>
            <a:chExt cx="1425786" cy="266700"/>
          </a:xfrm>
        </p:grpSpPr>
        <p:sp>
          <p:nvSpPr>
            <p:cNvPr id="28"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29" name="TextBox 28"/>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Connector 83"/>
          <p:cNvCxnSpPr/>
          <p:nvPr/>
        </p:nvCxnSpPr>
        <p:spPr bwMode="auto">
          <a:xfrm>
            <a:off x="4791075" y="3444995"/>
            <a:ext cx="4045428" cy="0"/>
          </a:xfrm>
          <a:prstGeom prst="line">
            <a:avLst/>
          </a:prstGeom>
          <a:noFill/>
          <a:ln w="9525">
            <a:solidFill>
              <a:schemeClr val="tx1"/>
            </a:solidFill>
            <a:miter lim="800000"/>
            <a:headEnd/>
            <a:tailEnd type="triangle"/>
          </a:ln>
        </p:spPr>
      </p:cxnSp>
      <p:sp>
        <p:nvSpPr>
          <p:cNvPr id="53" name="Title 52"/>
          <p:cNvSpPr>
            <a:spLocks noGrp="1"/>
          </p:cNvSpPr>
          <p:nvPr>
            <p:ph type="title"/>
          </p:nvPr>
        </p:nvSpPr>
        <p:spPr/>
        <p:txBody>
          <a:bodyPr/>
          <a:lstStyle/>
          <a:p>
            <a:r>
              <a:rPr lang="en-US" dirty="0" smtClean="0"/>
              <a:t>Stimuvax—US Business Intelligence &amp; Analytics </a:t>
            </a:r>
            <a:r>
              <a:rPr lang="en-US" i="1" dirty="0" smtClean="0"/>
              <a:t>(Continued)</a:t>
            </a:r>
            <a:endParaRPr lang="en-US" dirty="0"/>
          </a:p>
        </p:txBody>
      </p:sp>
      <p:cxnSp>
        <p:nvCxnSpPr>
          <p:cNvPr id="27" name="Straight Connector 26"/>
          <p:cNvCxnSpPr>
            <a:stCxn id="37" idx="3"/>
            <a:endCxn id="87" idx="1"/>
          </p:cNvCxnSpPr>
          <p:nvPr/>
        </p:nvCxnSpPr>
        <p:spPr bwMode="auto">
          <a:xfrm>
            <a:off x="2209800" y="2708129"/>
            <a:ext cx="4445779" cy="0"/>
          </a:xfrm>
          <a:prstGeom prst="line">
            <a:avLst/>
          </a:prstGeom>
          <a:noFill/>
          <a:ln w="9525">
            <a:solidFill>
              <a:schemeClr val="tx1"/>
            </a:solidFill>
            <a:miter lim="800000"/>
            <a:headEnd/>
            <a:tailEnd type="none"/>
          </a:ln>
        </p:spPr>
      </p:cxnSp>
      <p:sp>
        <p:nvSpPr>
          <p:cNvPr id="28"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cs typeface="Calibri" pitchFamily="34" charset="0"/>
              </a:rPr>
              <a:pPr>
                <a:defRPr/>
              </a:pPr>
              <a:t>27</a:t>
            </a:fld>
            <a:endParaRPr lang="en-US" dirty="0">
              <a:solidFill>
                <a:srgbClr val="000000"/>
              </a:solidFill>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30"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31" name="TextBox 30"/>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33" name="Flowchart: Decision 32"/>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34" name="TextBox 33"/>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37" name="AutoShape 143"/>
          <p:cNvSpPr>
            <a:spLocks noChangeArrowheads="1"/>
          </p:cNvSpPr>
          <p:nvPr/>
        </p:nvSpPr>
        <p:spPr bwMode="auto">
          <a:xfrm>
            <a:off x="1573248" y="2570969"/>
            <a:ext cx="636552"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38" name="AutoShape 143"/>
          <p:cNvSpPr>
            <a:spLocks noChangeArrowheads="1"/>
          </p:cNvSpPr>
          <p:nvPr/>
        </p:nvSpPr>
        <p:spPr bwMode="auto">
          <a:xfrm>
            <a:off x="722490" y="2528712"/>
            <a:ext cx="820560" cy="316578"/>
          </a:xfrm>
          <a:prstGeom prst="homePlate">
            <a:avLst>
              <a:gd name="adj" fmla="val 0"/>
            </a:avLst>
          </a:prstGeom>
          <a:noFill/>
          <a:ln w="9525" algn="ctr">
            <a:noFill/>
            <a:miter lim="800000"/>
            <a:headEnd/>
            <a:tailEnd/>
          </a:ln>
          <a:effectLst/>
        </p:spPr>
        <p:txBody>
          <a:bodyPr lIns="45720" rIns="45720" anchor="ctr"/>
          <a:lstStyle/>
          <a:p>
            <a:pPr algn="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GSM Forecast (</a:t>
            </a:r>
            <a:r>
              <a:rPr lang="en-US" sz="900" dirty="0" err="1" smtClean="0">
                <a:solidFill>
                  <a:srgbClr val="000000"/>
                </a:solidFill>
                <a:latin typeface="Calibri" pitchFamily="34" charset="0"/>
                <a:cs typeface="Calibri" pitchFamily="34" charset="0"/>
              </a:rPr>
              <a:t>PfR</a:t>
            </a:r>
            <a:r>
              <a:rPr lang="en-US" sz="900" dirty="0" smtClean="0">
                <a:solidFill>
                  <a:srgbClr val="000000"/>
                </a:solidFill>
                <a:latin typeface="Calibri" pitchFamily="34" charset="0"/>
                <a:cs typeface="Calibri" pitchFamily="34" charset="0"/>
              </a:rPr>
              <a:t> Model)</a:t>
            </a:r>
            <a:endParaRPr lang="en-US" sz="900" dirty="0">
              <a:solidFill>
                <a:srgbClr val="000000"/>
              </a:solidFill>
              <a:latin typeface="Calibri" pitchFamily="34" charset="0"/>
              <a:cs typeface="Calibri" pitchFamily="34" charset="0"/>
            </a:endParaRPr>
          </a:p>
        </p:txBody>
      </p:sp>
      <p:sp>
        <p:nvSpPr>
          <p:cNvPr id="39" name="AutoShape 143"/>
          <p:cNvSpPr>
            <a:spLocks noChangeArrowheads="1"/>
          </p:cNvSpPr>
          <p:nvPr/>
        </p:nvSpPr>
        <p:spPr bwMode="auto">
          <a:xfrm>
            <a:off x="4154523" y="2570969"/>
            <a:ext cx="636552"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40" name="AutoShape 143"/>
          <p:cNvSpPr>
            <a:spLocks noChangeArrowheads="1"/>
          </p:cNvSpPr>
          <p:nvPr/>
        </p:nvSpPr>
        <p:spPr bwMode="auto">
          <a:xfrm>
            <a:off x="3059290" y="2562578"/>
            <a:ext cx="1065036" cy="282712"/>
          </a:xfrm>
          <a:prstGeom prst="homePlate">
            <a:avLst>
              <a:gd name="adj" fmla="val 0"/>
            </a:avLst>
          </a:prstGeom>
          <a:noFill/>
          <a:ln w="9525" algn="ctr">
            <a:noFill/>
            <a:miter lim="800000"/>
            <a:headEnd/>
            <a:tailEnd/>
          </a:ln>
          <a:effectLst/>
        </p:spPr>
        <p:txBody>
          <a:bodyPr lIns="45720" rIns="45720" anchor="ctr"/>
          <a:lstStyle/>
          <a:p>
            <a:pPr algn="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GSM Forecast Update (</a:t>
            </a:r>
            <a:r>
              <a:rPr lang="en-US" sz="900" dirty="0" err="1" smtClean="0">
                <a:solidFill>
                  <a:srgbClr val="000000"/>
                </a:solidFill>
                <a:latin typeface="Calibri" pitchFamily="34" charset="0"/>
                <a:cs typeface="Calibri" pitchFamily="34" charset="0"/>
              </a:rPr>
              <a:t>PfR</a:t>
            </a:r>
            <a:r>
              <a:rPr lang="en-US" sz="900" dirty="0" smtClean="0">
                <a:solidFill>
                  <a:srgbClr val="000000"/>
                </a:solidFill>
                <a:latin typeface="Calibri" pitchFamily="34" charset="0"/>
                <a:cs typeface="Calibri" pitchFamily="34" charset="0"/>
              </a:rPr>
              <a:t> Model)</a:t>
            </a:r>
            <a:endParaRPr lang="en-US" sz="900" dirty="0">
              <a:solidFill>
                <a:srgbClr val="000000"/>
              </a:solidFill>
              <a:latin typeface="Calibri" pitchFamily="34" charset="0"/>
              <a:cs typeface="Calibri" pitchFamily="34" charset="0"/>
            </a:endParaRPr>
          </a:p>
        </p:txBody>
      </p:sp>
      <p:sp>
        <p:nvSpPr>
          <p:cNvPr id="48" name="TextBox 47"/>
          <p:cNvSpPr txBox="1"/>
          <p:nvPr/>
        </p:nvSpPr>
        <p:spPr>
          <a:xfrm>
            <a:off x="293966" y="2291593"/>
            <a:ext cx="1800173" cy="209288"/>
          </a:xfrm>
          <a:prstGeom prst="rect">
            <a:avLst/>
          </a:prstGeom>
          <a:noFill/>
        </p:spPr>
        <p:txBody>
          <a:bodyPr wrap="none" lIns="0" tIns="27432" rIns="0" bIns="27432" rtlCol="0">
            <a:spAutoFit/>
          </a:bodyPr>
          <a:lstStyle/>
          <a:p>
            <a:r>
              <a:rPr lang="en-US" sz="1000" b="1" i="1" dirty="0" smtClean="0">
                <a:solidFill>
                  <a:srgbClr val="000000"/>
                </a:solidFill>
                <a:latin typeface="Calibri" pitchFamily="34" charset="0"/>
                <a:cs typeface="Calibri" pitchFamily="34" charset="0"/>
              </a:rPr>
              <a:t>Forecasting and Business Analysis</a:t>
            </a:r>
          </a:p>
        </p:txBody>
      </p:sp>
      <p:sp>
        <p:nvSpPr>
          <p:cNvPr id="49" name="Rectangle 48"/>
          <p:cNvSpPr/>
          <p:nvPr/>
        </p:nvSpPr>
        <p:spPr>
          <a:xfrm>
            <a:off x="293966" y="2506133"/>
            <a:ext cx="8533655" cy="379306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72" name="AutoShape 143"/>
          <p:cNvSpPr>
            <a:spLocks noChangeArrowheads="1"/>
          </p:cNvSpPr>
          <p:nvPr/>
        </p:nvSpPr>
        <p:spPr bwMode="auto">
          <a:xfrm>
            <a:off x="1573248" y="2937214"/>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73" name="AutoShape 143"/>
          <p:cNvSpPr>
            <a:spLocks noChangeArrowheads="1"/>
          </p:cNvSpPr>
          <p:nvPr/>
        </p:nvSpPr>
        <p:spPr bwMode="auto">
          <a:xfrm>
            <a:off x="2205037" y="2918438"/>
            <a:ext cx="2138363" cy="274320"/>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Adapt 6 and 10 years of GSM Forecast (</a:t>
            </a:r>
            <a:r>
              <a:rPr lang="en-US" sz="900" dirty="0" err="1" smtClean="0">
                <a:solidFill>
                  <a:srgbClr val="000000"/>
                </a:solidFill>
                <a:latin typeface="Calibri" pitchFamily="34" charset="0"/>
                <a:cs typeface="Calibri" pitchFamily="34" charset="0"/>
              </a:rPr>
              <a:t>PfR</a:t>
            </a:r>
            <a:r>
              <a:rPr lang="en-US" sz="900" dirty="0" smtClean="0">
                <a:solidFill>
                  <a:srgbClr val="000000"/>
                </a:solidFill>
                <a:latin typeface="Calibri" pitchFamily="34" charset="0"/>
                <a:cs typeface="Calibri" pitchFamily="34" charset="0"/>
              </a:rPr>
              <a:t> Model + Additional US assumptions)</a:t>
            </a:r>
            <a:endParaRPr lang="en-US" sz="900" dirty="0">
              <a:solidFill>
                <a:srgbClr val="000000"/>
              </a:solidFill>
              <a:latin typeface="Calibri" pitchFamily="34" charset="0"/>
              <a:cs typeface="Calibri" pitchFamily="34" charset="0"/>
            </a:endParaRPr>
          </a:p>
        </p:txBody>
      </p:sp>
      <p:sp>
        <p:nvSpPr>
          <p:cNvPr id="81" name="AutoShape 143"/>
          <p:cNvSpPr>
            <a:spLocks noChangeArrowheads="1"/>
          </p:cNvSpPr>
          <p:nvPr/>
        </p:nvSpPr>
        <p:spPr bwMode="auto">
          <a:xfrm>
            <a:off x="4805031" y="4334492"/>
            <a:ext cx="3996070" cy="288307"/>
          </a:xfrm>
          <a:prstGeom prst="homePlate">
            <a:avLst>
              <a:gd name="adj" fmla="val 70175"/>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Supply Chain Monthly Unit Demand (system update) </a:t>
            </a:r>
            <a:endParaRPr lang="en-US" sz="900" dirty="0">
              <a:solidFill>
                <a:srgbClr val="000000"/>
              </a:solidFill>
              <a:latin typeface="Calibri" pitchFamily="34" charset="0"/>
              <a:cs typeface="Calibri" pitchFamily="34" charset="0"/>
            </a:endParaRPr>
          </a:p>
        </p:txBody>
      </p:sp>
      <p:sp>
        <p:nvSpPr>
          <p:cNvPr id="87" name="AutoShape 143"/>
          <p:cNvSpPr>
            <a:spLocks noChangeArrowheads="1"/>
          </p:cNvSpPr>
          <p:nvPr/>
        </p:nvSpPr>
        <p:spPr bwMode="auto">
          <a:xfrm>
            <a:off x="6655579" y="2570969"/>
            <a:ext cx="636552"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90" name="AutoShape 143"/>
          <p:cNvSpPr>
            <a:spLocks noChangeArrowheads="1"/>
          </p:cNvSpPr>
          <p:nvPr/>
        </p:nvSpPr>
        <p:spPr bwMode="auto">
          <a:xfrm>
            <a:off x="6810515" y="5538312"/>
            <a:ext cx="742455" cy="267316"/>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91" name="AutoShape 119"/>
          <p:cNvSpPr>
            <a:spLocks noChangeArrowheads="1"/>
          </p:cNvSpPr>
          <p:nvPr/>
        </p:nvSpPr>
        <p:spPr bwMode="auto">
          <a:xfrm>
            <a:off x="4991100" y="5526514"/>
            <a:ext cx="1773014" cy="281046"/>
          </a:xfrm>
          <a:prstGeom prst="homePlate">
            <a:avLst>
              <a:gd name="adj" fmla="val 0"/>
            </a:avLst>
          </a:prstGeom>
          <a:noFill/>
          <a:ln w="9525" algn="ctr">
            <a:noFill/>
            <a:miter lim="800000"/>
            <a:headEnd/>
            <a:tailEnd/>
          </a:ln>
          <a:effectLst/>
        </p:spPr>
        <p:txBody>
          <a:bodyPr lIns="45720" rIns="45720" anchor="ctr"/>
          <a:lstStyle/>
          <a:p>
            <a:pPr algn="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Design structure for  new Stat/Regression models</a:t>
            </a:r>
          </a:p>
        </p:txBody>
      </p:sp>
      <p:sp>
        <p:nvSpPr>
          <p:cNvPr id="93" name="AutoShape 143"/>
          <p:cNvSpPr>
            <a:spLocks noChangeArrowheads="1"/>
          </p:cNvSpPr>
          <p:nvPr/>
        </p:nvSpPr>
        <p:spPr bwMode="auto">
          <a:xfrm>
            <a:off x="5580064" y="2573867"/>
            <a:ext cx="1065036" cy="282712"/>
          </a:xfrm>
          <a:prstGeom prst="homePlate">
            <a:avLst>
              <a:gd name="adj" fmla="val 0"/>
            </a:avLst>
          </a:prstGeom>
          <a:noFill/>
          <a:ln w="9525" algn="ctr">
            <a:noFill/>
            <a:miter lim="800000"/>
            <a:headEnd/>
            <a:tailEnd/>
          </a:ln>
          <a:effectLst/>
        </p:spPr>
        <p:txBody>
          <a:bodyPr lIns="45720" rIns="45720" anchor="ctr"/>
          <a:lstStyle/>
          <a:p>
            <a:pPr algn="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GSM Forecast Update (</a:t>
            </a:r>
            <a:r>
              <a:rPr lang="en-US" sz="900" dirty="0" err="1" smtClean="0">
                <a:solidFill>
                  <a:srgbClr val="000000"/>
                </a:solidFill>
                <a:latin typeface="Calibri" pitchFamily="34" charset="0"/>
                <a:cs typeface="Calibri" pitchFamily="34" charset="0"/>
              </a:rPr>
              <a:t>PfR</a:t>
            </a:r>
            <a:r>
              <a:rPr lang="en-US" sz="900" dirty="0" smtClean="0">
                <a:solidFill>
                  <a:srgbClr val="000000"/>
                </a:solidFill>
                <a:latin typeface="Calibri" pitchFamily="34" charset="0"/>
                <a:cs typeface="Calibri" pitchFamily="34" charset="0"/>
              </a:rPr>
              <a:t> Model)</a:t>
            </a:r>
            <a:endParaRPr lang="en-US" sz="900" dirty="0">
              <a:solidFill>
                <a:srgbClr val="000000"/>
              </a:solidFill>
              <a:latin typeface="Calibri" pitchFamily="34" charset="0"/>
              <a:cs typeface="Calibri" pitchFamily="34" charset="0"/>
            </a:endParaRPr>
          </a:p>
        </p:txBody>
      </p:sp>
      <p:sp>
        <p:nvSpPr>
          <p:cNvPr id="42" name="AutoShape 119"/>
          <p:cNvSpPr>
            <a:spLocks noChangeArrowheads="1"/>
          </p:cNvSpPr>
          <p:nvPr/>
        </p:nvSpPr>
        <p:spPr bwMode="auto">
          <a:xfrm>
            <a:off x="3339258" y="6477000"/>
            <a:ext cx="182880" cy="18288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50" name="TextBox 49"/>
          <p:cNvSpPr txBox="1"/>
          <p:nvPr/>
        </p:nvSpPr>
        <p:spPr>
          <a:xfrm>
            <a:off x="3548808" y="6435090"/>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Business Intelligence</a:t>
            </a:r>
            <a:endParaRPr lang="en-US" sz="800" dirty="0">
              <a:solidFill>
                <a:srgbClr val="000000"/>
              </a:solidFill>
              <a:latin typeface="Calibri" pitchFamily="34" charset="0"/>
              <a:cs typeface="Calibri" pitchFamily="34" charset="0"/>
            </a:endParaRPr>
          </a:p>
        </p:txBody>
      </p:sp>
      <p:grpSp>
        <p:nvGrpSpPr>
          <p:cNvPr id="41" name="Group 38"/>
          <p:cNvGrpSpPr/>
          <p:nvPr/>
        </p:nvGrpSpPr>
        <p:grpSpPr>
          <a:xfrm>
            <a:off x="1781655" y="6422674"/>
            <a:ext cx="1425786" cy="266700"/>
            <a:chOff x="3043238" y="6465372"/>
            <a:chExt cx="1425786" cy="266700"/>
          </a:xfrm>
        </p:grpSpPr>
        <p:sp>
          <p:nvSpPr>
            <p:cNvPr id="43"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55" name="TextBox 54"/>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grpSp>
        <p:nvGrpSpPr>
          <p:cNvPr id="58" name="Group 104"/>
          <p:cNvGrpSpPr/>
          <p:nvPr/>
        </p:nvGrpSpPr>
        <p:grpSpPr>
          <a:xfrm>
            <a:off x="293966" y="3285565"/>
            <a:ext cx="8443633" cy="318861"/>
            <a:chOff x="293966" y="5025986"/>
            <a:chExt cx="8443633" cy="318861"/>
          </a:xfrm>
        </p:grpSpPr>
        <p:sp>
          <p:nvSpPr>
            <p:cNvPr id="59" name="AutoShape 119"/>
            <p:cNvSpPr>
              <a:spLocks noChangeArrowheads="1"/>
            </p:cNvSpPr>
            <p:nvPr/>
          </p:nvSpPr>
          <p:spPr bwMode="auto">
            <a:xfrm>
              <a:off x="1569684" y="5048256"/>
              <a:ext cx="1221141"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0" name="AutoShape 119"/>
            <p:cNvSpPr>
              <a:spLocks noChangeArrowheads="1"/>
            </p:cNvSpPr>
            <p:nvPr/>
          </p:nvSpPr>
          <p:spPr bwMode="auto">
            <a:xfrm>
              <a:off x="293966" y="5061899"/>
              <a:ext cx="1258609"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New US Oncology Operational Model Development</a:t>
              </a:r>
              <a:endParaRPr lang="en-US" sz="900" dirty="0">
                <a:solidFill>
                  <a:srgbClr val="000000"/>
                </a:solidFill>
                <a:latin typeface="Calibri" pitchFamily="34" charset="0"/>
              </a:endParaRPr>
            </a:p>
          </p:txBody>
        </p:sp>
        <p:sp>
          <p:nvSpPr>
            <p:cNvPr id="61" name="AutoShape 143"/>
            <p:cNvSpPr>
              <a:spLocks noChangeArrowheads="1"/>
            </p:cNvSpPr>
            <p:nvPr/>
          </p:nvSpPr>
          <p:spPr bwMode="auto">
            <a:xfrm>
              <a:off x="4791075" y="5025986"/>
              <a:ext cx="1383947" cy="318861"/>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LRP/Strategy Forecast (US Operational Model)</a:t>
              </a:r>
              <a:endParaRPr lang="en-US" sz="900" dirty="0">
                <a:solidFill>
                  <a:srgbClr val="000000"/>
                </a:solidFill>
                <a:latin typeface="Calibri" pitchFamily="34" charset="0"/>
                <a:cs typeface="Calibri" pitchFamily="34" charset="0"/>
              </a:endParaRPr>
            </a:p>
          </p:txBody>
        </p:sp>
        <p:sp>
          <p:nvSpPr>
            <p:cNvPr id="62" name="AutoShape 143"/>
            <p:cNvSpPr>
              <a:spLocks noChangeArrowheads="1"/>
            </p:cNvSpPr>
            <p:nvPr/>
          </p:nvSpPr>
          <p:spPr bwMode="auto">
            <a:xfrm>
              <a:off x="4154523" y="5048256"/>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cxnSp>
          <p:nvCxnSpPr>
            <p:cNvPr id="63" name="Straight Connector 62"/>
            <p:cNvCxnSpPr>
              <a:stCxn id="59" idx="3"/>
              <a:endCxn id="62" idx="1"/>
            </p:cNvCxnSpPr>
            <p:nvPr/>
          </p:nvCxnSpPr>
          <p:spPr bwMode="auto">
            <a:xfrm>
              <a:off x="2790825" y="5185416"/>
              <a:ext cx="1363698" cy="0"/>
            </a:xfrm>
            <a:prstGeom prst="line">
              <a:avLst/>
            </a:prstGeom>
            <a:noFill/>
            <a:ln w="9525">
              <a:solidFill>
                <a:schemeClr val="tx1"/>
              </a:solidFill>
              <a:miter lim="800000"/>
              <a:headEnd/>
              <a:tailEnd type="none"/>
            </a:ln>
          </p:spPr>
        </p:cxnSp>
        <p:sp>
          <p:nvSpPr>
            <p:cNvPr id="64" name="AutoShape 143"/>
            <p:cNvSpPr>
              <a:spLocks noChangeArrowheads="1"/>
            </p:cNvSpPr>
            <p:nvPr/>
          </p:nvSpPr>
          <p:spPr bwMode="auto">
            <a:xfrm>
              <a:off x="7353652" y="5025986"/>
              <a:ext cx="1383947" cy="318861"/>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LRP/Strategy Forecast (US Operational Model)</a:t>
              </a:r>
              <a:endParaRPr lang="en-US" sz="900" dirty="0">
                <a:solidFill>
                  <a:srgbClr val="000000"/>
                </a:solidFill>
                <a:latin typeface="Calibri" pitchFamily="34" charset="0"/>
                <a:cs typeface="Calibri" pitchFamily="34" charset="0"/>
              </a:endParaRPr>
            </a:p>
          </p:txBody>
        </p:sp>
        <p:sp>
          <p:nvSpPr>
            <p:cNvPr id="65" name="AutoShape 143"/>
            <p:cNvSpPr>
              <a:spLocks noChangeArrowheads="1"/>
            </p:cNvSpPr>
            <p:nvPr/>
          </p:nvSpPr>
          <p:spPr bwMode="auto">
            <a:xfrm>
              <a:off x="6726273" y="5048256"/>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grpSp>
      <p:grpSp>
        <p:nvGrpSpPr>
          <p:cNvPr id="66" name="Group 91"/>
          <p:cNvGrpSpPr/>
          <p:nvPr/>
        </p:nvGrpSpPr>
        <p:grpSpPr>
          <a:xfrm>
            <a:off x="580650" y="3678074"/>
            <a:ext cx="1652187" cy="274320"/>
            <a:chOff x="580650" y="5408612"/>
            <a:chExt cx="1652187" cy="274320"/>
          </a:xfrm>
        </p:grpSpPr>
        <p:sp>
          <p:nvSpPr>
            <p:cNvPr id="67" name="AutoShape 119"/>
            <p:cNvSpPr>
              <a:spLocks noChangeArrowheads="1"/>
            </p:cNvSpPr>
            <p:nvPr/>
          </p:nvSpPr>
          <p:spPr bwMode="auto">
            <a:xfrm>
              <a:off x="1778860" y="5408612"/>
              <a:ext cx="45397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8" name="AutoShape 119"/>
            <p:cNvSpPr>
              <a:spLocks noChangeArrowheads="1"/>
            </p:cNvSpPr>
            <p:nvPr/>
          </p:nvSpPr>
          <p:spPr bwMode="auto">
            <a:xfrm>
              <a:off x="580650" y="5422255"/>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grpSp>
      <p:grpSp>
        <p:nvGrpSpPr>
          <p:cNvPr id="69" name="Group 125"/>
          <p:cNvGrpSpPr/>
          <p:nvPr/>
        </p:nvGrpSpPr>
        <p:grpSpPr>
          <a:xfrm>
            <a:off x="3146801" y="3678074"/>
            <a:ext cx="1652187" cy="274320"/>
            <a:chOff x="3146801" y="5412156"/>
            <a:chExt cx="1652187" cy="274320"/>
          </a:xfrm>
        </p:grpSpPr>
        <p:sp>
          <p:nvSpPr>
            <p:cNvPr id="70" name="AutoShape 119"/>
            <p:cNvSpPr>
              <a:spLocks noChangeArrowheads="1"/>
            </p:cNvSpPr>
            <p:nvPr/>
          </p:nvSpPr>
          <p:spPr bwMode="auto">
            <a:xfrm>
              <a:off x="4345011" y="5412156"/>
              <a:ext cx="45397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71" name="AutoShape 119"/>
            <p:cNvSpPr>
              <a:spLocks noChangeArrowheads="1"/>
            </p:cNvSpPr>
            <p:nvPr/>
          </p:nvSpPr>
          <p:spPr bwMode="auto">
            <a:xfrm>
              <a:off x="3146801" y="5425799"/>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grpSp>
      <p:grpSp>
        <p:nvGrpSpPr>
          <p:cNvPr id="79" name="Group 128"/>
          <p:cNvGrpSpPr/>
          <p:nvPr/>
        </p:nvGrpSpPr>
        <p:grpSpPr>
          <a:xfrm>
            <a:off x="5648996" y="3678074"/>
            <a:ext cx="1652187" cy="274320"/>
            <a:chOff x="5648996" y="5447598"/>
            <a:chExt cx="1652187" cy="274320"/>
          </a:xfrm>
        </p:grpSpPr>
        <p:sp>
          <p:nvSpPr>
            <p:cNvPr id="82" name="AutoShape 119"/>
            <p:cNvSpPr>
              <a:spLocks noChangeArrowheads="1"/>
            </p:cNvSpPr>
            <p:nvPr/>
          </p:nvSpPr>
          <p:spPr bwMode="auto">
            <a:xfrm>
              <a:off x="6847206" y="5447598"/>
              <a:ext cx="45397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83" name="AutoShape 119"/>
            <p:cNvSpPr>
              <a:spLocks noChangeArrowheads="1"/>
            </p:cNvSpPr>
            <p:nvPr/>
          </p:nvSpPr>
          <p:spPr bwMode="auto">
            <a:xfrm>
              <a:off x="5648996" y="5461241"/>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err="1" smtClean="0"/>
              <a:t>Stimuvax</a:t>
            </a:r>
            <a:r>
              <a:rPr lang="en-US" dirty="0" smtClean="0"/>
              <a:t>—US Business Intelligence &amp; Analytics </a:t>
            </a:r>
            <a:r>
              <a:rPr lang="en-US" i="1" dirty="0" smtClean="0"/>
              <a:t>(Continued)</a:t>
            </a:r>
            <a:endParaRPr lang="en-US" dirty="0"/>
          </a:p>
        </p:txBody>
      </p:sp>
      <p:sp>
        <p:nvSpPr>
          <p:cNvPr id="52"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cs typeface="Calibri" pitchFamily="34" charset="0"/>
              </a:rPr>
              <a:pPr>
                <a:defRPr/>
              </a:pPr>
              <a:t>28</a:t>
            </a:fld>
            <a:endParaRPr lang="en-US" dirty="0">
              <a:solidFill>
                <a:srgbClr val="000000"/>
              </a:solidFill>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5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56" name="TextBox 5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57" name="Flowchart: Decision 5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58" name="TextBox 5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63" name="Text Box 150"/>
          <p:cNvSpPr txBox="1">
            <a:spLocks noChangeArrowheads="1"/>
          </p:cNvSpPr>
          <p:nvPr/>
        </p:nvSpPr>
        <p:spPr bwMode="auto">
          <a:xfrm>
            <a:off x="295564" y="2371685"/>
            <a:ext cx="2356414" cy="209288"/>
          </a:xfrm>
          <a:prstGeom prst="rect">
            <a:avLst/>
          </a:prstGeom>
          <a:noFill/>
          <a:ln w="9525" algn="ctr">
            <a:noFill/>
            <a:miter lim="800000"/>
            <a:headEnd/>
            <a:tailEnd/>
          </a:ln>
        </p:spPr>
        <p:txBody>
          <a:bodyPr wrap="none" lIns="0" tIns="27432" rIns="0" bIns="27432" anchor="ctr">
            <a:spAutoFit/>
          </a:bodyPr>
          <a:lstStyle/>
          <a:p>
            <a:pPr marL="119063" indent="-119063"/>
            <a:r>
              <a:rPr lang="en-US" sz="1000" b="1" i="1" dirty="0" smtClean="0">
                <a:solidFill>
                  <a:srgbClr val="060309"/>
                </a:solidFill>
                <a:latin typeface="Calibri" pitchFamily="34" charset="0"/>
                <a:cs typeface="Calibri" pitchFamily="34" charset="0"/>
              </a:rPr>
              <a:t>Access, Reimbursement, and Pricing Support</a:t>
            </a:r>
            <a:endParaRPr lang="en-US" sz="1000" b="1" i="1" dirty="0">
              <a:solidFill>
                <a:srgbClr val="060309"/>
              </a:solidFill>
              <a:latin typeface="Calibri" pitchFamily="34" charset="0"/>
              <a:cs typeface="Calibri" pitchFamily="34" charset="0"/>
            </a:endParaRPr>
          </a:p>
        </p:txBody>
      </p:sp>
      <p:sp>
        <p:nvSpPr>
          <p:cNvPr id="40" name="Rectangle 39"/>
          <p:cNvSpPr/>
          <p:nvPr/>
        </p:nvSpPr>
        <p:spPr>
          <a:xfrm>
            <a:off x="293966" y="2598582"/>
            <a:ext cx="8533655" cy="3721831"/>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27" name="AutoShape 119"/>
          <p:cNvSpPr>
            <a:spLocks noChangeArrowheads="1"/>
          </p:cNvSpPr>
          <p:nvPr/>
        </p:nvSpPr>
        <p:spPr bwMode="auto">
          <a:xfrm>
            <a:off x="2416750" y="4933346"/>
            <a:ext cx="1517075"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Payer Landscape Assessment (BI Primary Research)</a:t>
            </a:r>
          </a:p>
        </p:txBody>
      </p:sp>
      <p:sp>
        <p:nvSpPr>
          <p:cNvPr id="37" name="AutoShape 143"/>
          <p:cNvSpPr>
            <a:spLocks noChangeArrowheads="1"/>
          </p:cNvSpPr>
          <p:nvPr/>
        </p:nvSpPr>
        <p:spPr bwMode="auto">
          <a:xfrm>
            <a:off x="5862515" y="4933346"/>
            <a:ext cx="630766"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800" dirty="0">
              <a:solidFill>
                <a:srgbClr val="000000"/>
              </a:solidFill>
              <a:latin typeface="Calibri" pitchFamily="34" charset="0"/>
              <a:cs typeface="Calibri" pitchFamily="34" charset="0"/>
            </a:endParaRPr>
          </a:p>
        </p:txBody>
      </p:sp>
      <p:sp>
        <p:nvSpPr>
          <p:cNvPr id="38" name="TextBox 37"/>
          <p:cNvSpPr txBox="1"/>
          <p:nvPr/>
        </p:nvSpPr>
        <p:spPr>
          <a:xfrm>
            <a:off x="6486864" y="4899690"/>
            <a:ext cx="1502832" cy="341632"/>
          </a:xfrm>
          <a:prstGeom prst="rect">
            <a:avLst/>
          </a:prstGeom>
          <a:noFill/>
        </p:spPr>
        <p:txBody>
          <a:bodyPr wrap="square" rtlCol="0">
            <a:spAutoFit/>
          </a:bodyPr>
          <a:lstStyle/>
          <a:p>
            <a:pP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Payer Value Proposition (Tools) Testing</a:t>
            </a:r>
          </a:p>
        </p:txBody>
      </p:sp>
      <p:sp>
        <p:nvSpPr>
          <p:cNvPr id="39" name="AutoShape 119"/>
          <p:cNvSpPr>
            <a:spLocks noChangeArrowheads="1"/>
          </p:cNvSpPr>
          <p:nvPr/>
        </p:nvSpPr>
        <p:spPr bwMode="auto">
          <a:xfrm>
            <a:off x="5260541" y="4109485"/>
            <a:ext cx="1892734"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9144" rIns="9144" anchor="ctr"/>
          <a:lstStyle/>
          <a:p>
            <a:pPr algn="ctr">
              <a:defRPr/>
            </a:pPr>
            <a:r>
              <a:rPr lang="en-US" sz="900" dirty="0" smtClean="0">
                <a:solidFill>
                  <a:srgbClr val="000000"/>
                </a:solidFill>
                <a:latin typeface="Calibri" pitchFamily="34" charset="0"/>
              </a:rPr>
              <a:t>Payer Value Proposition</a:t>
            </a:r>
          </a:p>
          <a:p>
            <a:pPr algn="ctr">
              <a:defRPr/>
            </a:pPr>
            <a:r>
              <a:rPr lang="en-US" sz="900" dirty="0" smtClean="0">
                <a:solidFill>
                  <a:srgbClr val="000000"/>
                </a:solidFill>
                <a:latin typeface="Calibri" pitchFamily="34" charset="0"/>
              </a:rPr>
              <a:t>(US Specific)</a:t>
            </a:r>
          </a:p>
        </p:txBody>
      </p:sp>
      <p:sp>
        <p:nvSpPr>
          <p:cNvPr id="41" name="AutoShape 119"/>
          <p:cNvSpPr>
            <a:spLocks noChangeArrowheads="1"/>
          </p:cNvSpPr>
          <p:nvPr/>
        </p:nvSpPr>
        <p:spPr bwMode="auto">
          <a:xfrm>
            <a:off x="5404094" y="4482933"/>
            <a:ext cx="1531917"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POA and Tool Development</a:t>
            </a:r>
          </a:p>
        </p:txBody>
      </p:sp>
      <p:sp>
        <p:nvSpPr>
          <p:cNvPr id="42" name="AutoShape 119"/>
          <p:cNvSpPr>
            <a:spLocks noChangeArrowheads="1"/>
          </p:cNvSpPr>
          <p:nvPr/>
        </p:nvSpPr>
        <p:spPr bwMode="auto">
          <a:xfrm>
            <a:off x="3313436" y="4482933"/>
            <a:ext cx="1294214"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Payer Landscape Assessment</a:t>
            </a:r>
          </a:p>
        </p:txBody>
      </p:sp>
      <p:sp>
        <p:nvSpPr>
          <p:cNvPr id="43" name="AutoShape 119"/>
          <p:cNvSpPr>
            <a:spLocks noChangeArrowheads="1"/>
          </p:cNvSpPr>
          <p:nvPr/>
        </p:nvSpPr>
        <p:spPr bwMode="auto">
          <a:xfrm>
            <a:off x="4581755" y="6489597"/>
            <a:ext cx="182880" cy="18288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44" name="TextBox 43"/>
          <p:cNvSpPr txBox="1"/>
          <p:nvPr/>
        </p:nvSpPr>
        <p:spPr>
          <a:xfrm>
            <a:off x="4791302" y="6501477"/>
            <a:ext cx="190294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Pricing &amp; Health Economics</a:t>
            </a:r>
          </a:p>
          <a:p>
            <a:endParaRPr lang="en-US" sz="800" dirty="0" smtClean="0">
              <a:solidFill>
                <a:srgbClr val="000000"/>
              </a:solidFill>
              <a:latin typeface="Calibri" pitchFamily="34" charset="0"/>
            </a:endParaRPr>
          </a:p>
        </p:txBody>
      </p:sp>
      <p:sp>
        <p:nvSpPr>
          <p:cNvPr id="28" name="AutoShape 119"/>
          <p:cNvSpPr>
            <a:spLocks noChangeArrowheads="1"/>
          </p:cNvSpPr>
          <p:nvPr/>
        </p:nvSpPr>
        <p:spPr bwMode="auto">
          <a:xfrm>
            <a:off x="3954463" y="4933346"/>
            <a:ext cx="647700"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smtClean="0">
              <a:solidFill>
                <a:srgbClr val="000000"/>
              </a:solidFill>
              <a:latin typeface="Calibri" pitchFamily="34" charset="0"/>
              <a:cs typeface="Calibri" pitchFamily="34" charset="0"/>
            </a:endParaRPr>
          </a:p>
        </p:txBody>
      </p:sp>
      <p:sp>
        <p:nvSpPr>
          <p:cNvPr id="84" name="Text Box 160"/>
          <p:cNvSpPr txBox="1">
            <a:spLocks noChangeArrowheads="1"/>
          </p:cNvSpPr>
          <p:nvPr/>
        </p:nvSpPr>
        <p:spPr bwMode="auto">
          <a:xfrm>
            <a:off x="3517900" y="3366919"/>
            <a:ext cx="3214841" cy="27432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r>
              <a:rPr lang="en-US" sz="900" dirty="0">
                <a:solidFill>
                  <a:srgbClr val="000000"/>
                </a:solidFill>
                <a:latin typeface="Calibri" pitchFamily="34" charset="0"/>
              </a:rPr>
              <a:t>Value Proposition and Message Platform</a:t>
            </a:r>
          </a:p>
        </p:txBody>
      </p:sp>
      <p:sp>
        <p:nvSpPr>
          <p:cNvPr id="85" name="Text Box 160"/>
          <p:cNvSpPr txBox="1">
            <a:spLocks noChangeArrowheads="1"/>
          </p:cNvSpPr>
          <p:nvPr/>
        </p:nvSpPr>
        <p:spPr bwMode="auto">
          <a:xfrm>
            <a:off x="4589463" y="3003726"/>
            <a:ext cx="1519897" cy="13716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r>
              <a:rPr lang="en-US" sz="900" dirty="0" smtClean="0">
                <a:solidFill>
                  <a:srgbClr val="000000"/>
                </a:solidFill>
                <a:latin typeface="Calibri" pitchFamily="34" charset="0"/>
              </a:rPr>
              <a:t>Value Message</a:t>
            </a:r>
          </a:p>
        </p:txBody>
      </p:sp>
      <p:sp>
        <p:nvSpPr>
          <p:cNvPr id="86" name="Text Box 160"/>
          <p:cNvSpPr txBox="1">
            <a:spLocks noChangeArrowheads="1"/>
          </p:cNvSpPr>
          <p:nvPr/>
        </p:nvSpPr>
        <p:spPr bwMode="auto">
          <a:xfrm>
            <a:off x="3490914" y="3003726"/>
            <a:ext cx="1036190" cy="27432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r>
              <a:rPr lang="en-US" sz="900" dirty="0">
                <a:solidFill>
                  <a:srgbClr val="000000"/>
                </a:solidFill>
                <a:latin typeface="Calibri" pitchFamily="34" charset="0"/>
              </a:rPr>
              <a:t>Value Message Draft</a:t>
            </a:r>
          </a:p>
        </p:txBody>
      </p:sp>
      <p:sp>
        <p:nvSpPr>
          <p:cNvPr id="90" name="Text Box 160"/>
          <p:cNvSpPr txBox="1">
            <a:spLocks noChangeArrowheads="1"/>
          </p:cNvSpPr>
          <p:nvPr/>
        </p:nvSpPr>
        <p:spPr bwMode="auto">
          <a:xfrm>
            <a:off x="6172200" y="3003726"/>
            <a:ext cx="549429" cy="27432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r>
              <a:rPr lang="en-US" sz="900" dirty="0" smtClean="0">
                <a:solidFill>
                  <a:srgbClr val="000000"/>
                </a:solidFill>
                <a:latin typeface="Calibri" pitchFamily="34" charset="0"/>
              </a:rPr>
              <a:t>Update</a:t>
            </a:r>
          </a:p>
        </p:txBody>
      </p:sp>
      <p:sp>
        <p:nvSpPr>
          <p:cNvPr id="126" name="Text Box 160"/>
          <p:cNvSpPr txBox="1">
            <a:spLocks noChangeArrowheads="1"/>
          </p:cNvSpPr>
          <p:nvPr/>
        </p:nvSpPr>
        <p:spPr bwMode="auto">
          <a:xfrm>
            <a:off x="4589463" y="3137074"/>
            <a:ext cx="1519897" cy="137160"/>
          </a:xfrm>
          <a:prstGeom prst="rect">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Market Research</a:t>
            </a:r>
          </a:p>
        </p:txBody>
      </p:sp>
      <p:sp>
        <p:nvSpPr>
          <p:cNvPr id="127" name="Text Box 160"/>
          <p:cNvSpPr txBox="1">
            <a:spLocks noChangeArrowheads="1"/>
          </p:cNvSpPr>
          <p:nvPr/>
        </p:nvSpPr>
        <p:spPr bwMode="auto">
          <a:xfrm>
            <a:off x="6172200" y="2646538"/>
            <a:ext cx="549429" cy="27432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endParaRPr lang="en-US" sz="900" dirty="0" smtClean="0">
              <a:solidFill>
                <a:srgbClr val="000000"/>
              </a:solidFill>
              <a:latin typeface="Calibri" pitchFamily="34" charset="0"/>
            </a:endParaRPr>
          </a:p>
        </p:txBody>
      </p:sp>
      <p:sp>
        <p:nvSpPr>
          <p:cNvPr id="128" name="TextBox 127"/>
          <p:cNvSpPr txBox="1"/>
          <p:nvPr/>
        </p:nvSpPr>
        <p:spPr>
          <a:xfrm>
            <a:off x="5147051" y="2644756"/>
            <a:ext cx="1015796" cy="266700"/>
          </a:xfrm>
          <a:prstGeom prst="rect">
            <a:avLst/>
          </a:prstGeom>
          <a:noFill/>
        </p:spPr>
        <p:txBody>
          <a:bodyPr wrap="square" lIns="27432" tIns="27432" rIns="27432" bIns="27432" rtlCol="0" anchor="ctr" anchorCtr="0">
            <a:noAutofit/>
          </a:bodyPr>
          <a:lstStyle/>
          <a:p>
            <a:pPr algn="r">
              <a:lnSpc>
                <a:spcPct val="85000"/>
              </a:lnSpc>
              <a:defRPr/>
            </a:pPr>
            <a:r>
              <a:rPr lang="en-US" sz="900" dirty="0">
                <a:latin typeface="Calibri" pitchFamily="34" charset="0"/>
                <a:cs typeface="Calibri" pitchFamily="34" charset="0"/>
              </a:rPr>
              <a:t>Budget Impact Model(s)</a:t>
            </a:r>
          </a:p>
        </p:txBody>
      </p:sp>
      <p:sp>
        <p:nvSpPr>
          <p:cNvPr id="32" name="TextBox 31"/>
          <p:cNvSpPr txBox="1"/>
          <p:nvPr/>
        </p:nvSpPr>
        <p:spPr>
          <a:xfrm>
            <a:off x="1995015" y="6435090"/>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Managed Markets &amp; HE/OR</a:t>
            </a:r>
          </a:p>
        </p:txBody>
      </p:sp>
      <p:sp>
        <p:nvSpPr>
          <p:cNvPr id="33" name="AutoShape 119"/>
          <p:cNvSpPr>
            <a:spLocks noChangeArrowheads="1"/>
          </p:cNvSpPr>
          <p:nvPr/>
        </p:nvSpPr>
        <p:spPr bwMode="auto">
          <a:xfrm>
            <a:off x="1785465" y="6477000"/>
            <a:ext cx="182880" cy="18288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34" name="AutoShape 119"/>
          <p:cNvSpPr>
            <a:spLocks noChangeArrowheads="1"/>
          </p:cNvSpPr>
          <p:nvPr/>
        </p:nvSpPr>
        <p:spPr bwMode="auto">
          <a:xfrm>
            <a:off x="3026143" y="6477000"/>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35" name="TextBox 34"/>
          <p:cNvSpPr txBox="1"/>
          <p:nvPr/>
        </p:nvSpPr>
        <p:spPr>
          <a:xfrm>
            <a:off x="3235696" y="6435090"/>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sp>
        <p:nvSpPr>
          <p:cNvPr id="36" name="TextBox 35"/>
          <p:cNvSpPr txBox="1"/>
          <p:nvPr/>
        </p:nvSpPr>
        <p:spPr>
          <a:xfrm>
            <a:off x="5118100" y="485521"/>
            <a:ext cx="2429494" cy="507831"/>
          </a:xfrm>
          <a:prstGeom prst="rect">
            <a:avLst/>
          </a:prstGeom>
          <a:solidFill>
            <a:srgbClr val="FFFF00"/>
          </a:solidFill>
          <a:ln>
            <a:solidFill>
              <a:schemeClr val="tx1"/>
            </a:solidFill>
          </a:ln>
        </p:spPr>
        <p:txBody>
          <a:bodyPr wrap="square" rtlCol="0">
            <a:spAutoFit/>
          </a:bodyPr>
          <a:lstStyle/>
          <a:p>
            <a:pPr algn="ctr"/>
            <a:r>
              <a:rPr lang="en-US" sz="900" dirty="0" smtClean="0">
                <a:latin typeface="Calibri" pitchFamily="34" charset="0"/>
                <a:cs typeface="Calibri" pitchFamily="34" charset="0"/>
              </a:rPr>
              <a:t>US &amp; Global payer teams to provide additional granularity to the activities and interdependencies within the plan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01682" y="2488406"/>
            <a:ext cx="8533655" cy="2072708"/>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1" name="Title 1"/>
          <p:cNvSpPr>
            <a:spLocks noGrp="1"/>
          </p:cNvSpPr>
          <p:nvPr>
            <p:ph type="title"/>
          </p:nvPr>
        </p:nvSpPr>
        <p:spPr/>
        <p:txBody>
          <a:bodyPr/>
          <a:lstStyle/>
          <a:p>
            <a:r>
              <a:rPr lang="en-US" dirty="0" err="1" smtClean="0"/>
              <a:t>Stimuvax</a:t>
            </a:r>
            <a:r>
              <a:rPr lang="en-US" dirty="0" smtClean="0"/>
              <a:t>—US Business Intelligence &amp; Analytics </a:t>
            </a:r>
            <a:r>
              <a:rPr lang="en-US" i="1" dirty="0" smtClean="0"/>
              <a:t>(Continued)</a:t>
            </a:r>
            <a:endParaRPr lang="en-US" dirty="0"/>
          </a:p>
        </p:txBody>
      </p:sp>
      <p:sp>
        <p:nvSpPr>
          <p:cNvPr id="47" name="Slide Number Placeholder 3"/>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29</a:t>
            </a:fld>
            <a:endParaRPr lang="en-US" dirty="0">
              <a:solidFill>
                <a:srgbClr val="000000"/>
              </a:solidFill>
            </a:endParaRPr>
          </a:p>
        </p:txBody>
      </p:sp>
      <p:sp>
        <p:nvSpPr>
          <p:cNvPr id="44" name="AutoShape 119"/>
          <p:cNvSpPr>
            <a:spLocks noChangeArrowheads="1"/>
          </p:cNvSpPr>
          <p:nvPr/>
        </p:nvSpPr>
        <p:spPr bwMode="auto">
          <a:xfrm>
            <a:off x="6085632" y="3711016"/>
            <a:ext cx="128916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Contracting Strategy</a:t>
            </a:r>
          </a:p>
        </p:txBody>
      </p:sp>
      <p:sp>
        <p:nvSpPr>
          <p:cNvPr id="51" name="TextBox 50"/>
          <p:cNvSpPr txBox="1"/>
          <p:nvPr/>
        </p:nvSpPr>
        <p:spPr>
          <a:xfrm>
            <a:off x="273689" y="2264473"/>
            <a:ext cx="3523760" cy="246221"/>
          </a:xfrm>
          <a:prstGeom prst="rect">
            <a:avLst/>
          </a:prstGeom>
          <a:noFill/>
        </p:spPr>
        <p:txBody>
          <a:bodyPr wrap="square" rtlCol="0">
            <a:spAutoFit/>
          </a:bodyPr>
          <a:lstStyle/>
          <a:p>
            <a:pPr marL="119063" indent="-119063"/>
            <a:r>
              <a:rPr lang="en-US" sz="1000" b="1" i="1" dirty="0" smtClean="0">
                <a:solidFill>
                  <a:srgbClr val="060309"/>
                </a:solidFill>
                <a:latin typeface="Calibri" pitchFamily="34" charset="0"/>
                <a:cs typeface="Calibri" pitchFamily="34" charset="0"/>
              </a:rPr>
              <a:t>Access, Reimbursement, and Pricing Support (Continued)</a:t>
            </a:r>
            <a:endParaRPr lang="en-US" sz="1000" b="1" i="1" dirty="0">
              <a:solidFill>
                <a:srgbClr val="060309"/>
              </a:solidFill>
              <a:latin typeface="Calibri" pitchFamily="34" charset="0"/>
              <a:cs typeface="Calibri" pitchFamily="34" charset="0"/>
            </a:endParaRPr>
          </a:p>
        </p:txBody>
      </p:sp>
      <p:sp>
        <p:nvSpPr>
          <p:cNvPr id="37" name="AutoShape 119"/>
          <p:cNvSpPr>
            <a:spLocks noChangeArrowheads="1"/>
          </p:cNvSpPr>
          <p:nvPr/>
        </p:nvSpPr>
        <p:spPr bwMode="auto">
          <a:xfrm>
            <a:off x="7222399" y="4077029"/>
            <a:ext cx="6667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38" name="AutoShape 119"/>
          <p:cNvSpPr>
            <a:spLocks noChangeArrowheads="1"/>
          </p:cNvSpPr>
          <p:nvPr/>
        </p:nvSpPr>
        <p:spPr bwMode="auto">
          <a:xfrm>
            <a:off x="7303128" y="4077029"/>
            <a:ext cx="771525"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Data Banks Notification</a:t>
            </a:r>
          </a:p>
        </p:txBody>
      </p:sp>
      <p:sp>
        <p:nvSpPr>
          <p:cNvPr id="31" name="AutoShape 119"/>
          <p:cNvSpPr>
            <a:spLocks noChangeArrowheads="1"/>
          </p:cNvSpPr>
          <p:nvPr/>
        </p:nvSpPr>
        <p:spPr bwMode="auto">
          <a:xfrm>
            <a:off x="3049877" y="6470650"/>
            <a:ext cx="182880" cy="18288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32" name="TextBox 31"/>
          <p:cNvSpPr txBox="1"/>
          <p:nvPr/>
        </p:nvSpPr>
        <p:spPr>
          <a:xfrm>
            <a:off x="3259425" y="6428740"/>
            <a:ext cx="1456506"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Pricing &amp; Health Economics</a:t>
            </a:r>
          </a:p>
        </p:txBody>
      </p:sp>
      <p:grpSp>
        <p:nvGrpSpPr>
          <p:cNvPr id="2" name="Group 41"/>
          <p:cNvGrpSpPr/>
          <p:nvPr/>
        </p:nvGrpSpPr>
        <p:grpSpPr>
          <a:xfrm>
            <a:off x="405098" y="6365188"/>
            <a:ext cx="1311307" cy="476250"/>
            <a:chOff x="405098" y="6365188"/>
            <a:chExt cx="1311307" cy="476250"/>
          </a:xfrm>
        </p:grpSpPr>
        <p:sp>
          <p:nvSpPr>
            <p:cNvPr id="49"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53" name="TextBox 52"/>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Milestone / Meeting</a:t>
              </a:r>
            </a:p>
          </p:txBody>
        </p:sp>
        <p:sp>
          <p:nvSpPr>
            <p:cNvPr id="54" name="Flowchart: Decision 53"/>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55" name="TextBox 54"/>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CMGs</a:t>
              </a:r>
            </a:p>
          </p:txBody>
        </p:sp>
      </p:grpSp>
      <p:sp>
        <p:nvSpPr>
          <p:cNvPr id="56" name="AutoShape 119"/>
          <p:cNvSpPr>
            <a:spLocks noChangeArrowheads="1"/>
          </p:cNvSpPr>
          <p:nvPr/>
        </p:nvSpPr>
        <p:spPr bwMode="auto">
          <a:xfrm>
            <a:off x="1819275" y="6470650"/>
            <a:ext cx="182880" cy="18288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57" name="TextBox 56"/>
          <p:cNvSpPr txBox="1"/>
          <p:nvPr/>
        </p:nvSpPr>
        <p:spPr>
          <a:xfrm>
            <a:off x="2028825" y="6428740"/>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Managed Markets &amp; HE/OR</a:t>
            </a:r>
          </a:p>
        </p:txBody>
      </p:sp>
      <p:sp>
        <p:nvSpPr>
          <p:cNvPr id="73" name="AutoShape 119"/>
          <p:cNvSpPr>
            <a:spLocks noChangeArrowheads="1"/>
          </p:cNvSpPr>
          <p:nvPr/>
        </p:nvSpPr>
        <p:spPr bwMode="auto">
          <a:xfrm>
            <a:off x="4098224" y="3710532"/>
            <a:ext cx="1888424" cy="275288"/>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Contracting Needs Assessment</a:t>
            </a:r>
          </a:p>
        </p:txBody>
      </p:sp>
      <p:sp>
        <p:nvSpPr>
          <p:cNvPr id="76" name="AutoShape 131"/>
          <p:cNvSpPr>
            <a:spLocks noChangeArrowheads="1"/>
          </p:cNvSpPr>
          <p:nvPr/>
        </p:nvSpPr>
        <p:spPr bwMode="auto">
          <a:xfrm>
            <a:off x="5998722" y="375673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42" name="AutoShape 119"/>
          <p:cNvSpPr>
            <a:spLocks noChangeArrowheads="1"/>
          </p:cNvSpPr>
          <p:nvPr/>
        </p:nvSpPr>
        <p:spPr bwMode="auto">
          <a:xfrm>
            <a:off x="4601423" y="6470650"/>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43" name="TextBox 42"/>
          <p:cNvSpPr txBox="1"/>
          <p:nvPr/>
        </p:nvSpPr>
        <p:spPr>
          <a:xfrm>
            <a:off x="4810976" y="6428740"/>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sp>
        <p:nvSpPr>
          <p:cNvPr id="58" name="AutoShape 119"/>
          <p:cNvSpPr>
            <a:spLocks noChangeArrowheads="1"/>
          </p:cNvSpPr>
          <p:nvPr>
            <p:custDataLst>
              <p:tags r:id="rId1"/>
            </p:custDataLst>
          </p:nvPr>
        </p:nvSpPr>
        <p:spPr bwMode="auto">
          <a:xfrm>
            <a:off x="3548063" y="2596128"/>
            <a:ext cx="538162" cy="27432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rgbClr val="000000"/>
                </a:solidFill>
                <a:latin typeface="Calibri" pitchFamily="34" charset="0"/>
              </a:rPr>
              <a:t>Vendor Selection</a:t>
            </a:r>
          </a:p>
        </p:txBody>
      </p:sp>
      <p:sp>
        <p:nvSpPr>
          <p:cNvPr id="59" name="AutoShape 119"/>
          <p:cNvSpPr>
            <a:spLocks noChangeArrowheads="1"/>
          </p:cNvSpPr>
          <p:nvPr>
            <p:custDataLst>
              <p:tags r:id="rId2"/>
            </p:custDataLst>
          </p:nvPr>
        </p:nvSpPr>
        <p:spPr bwMode="auto">
          <a:xfrm>
            <a:off x="4114826" y="2596128"/>
            <a:ext cx="723900" cy="13716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Draft</a:t>
            </a:r>
            <a:endParaRPr lang="en-US" sz="900" dirty="0">
              <a:solidFill>
                <a:srgbClr val="000000"/>
              </a:solidFill>
              <a:latin typeface="Calibri" pitchFamily="34" charset="0"/>
            </a:endParaRPr>
          </a:p>
        </p:txBody>
      </p:sp>
      <p:sp>
        <p:nvSpPr>
          <p:cNvPr id="60" name="AutoShape 119"/>
          <p:cNvSpPr>
            <a:spLocks noChangeArrowheads="1"/>
          </p:cNvSpPr>
          <p:nvPr>
            <p:custDataLst>
              <p:tags r:id="rId3"/>
            </p:custDataLst>
          </p:nvPr>
        </p:nvSpPr>
        <p:spPr bwMode="auto">
          <a:xfrm>
            <a:off x="4900613" y="2596128"/>
            <a:ext cx="1303999" cy="13716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rgbClr val="000000"/>
                </a:solidFill>
                <a:latin typeface="Calibri" pitchFamily="34" charset="0"/>
              </a:rPr>
              <a:t>Payer/Pricing </a:t>
            </a:r>
            <a:r>
              <a:rPr lang="en-US" sz="900" dirty="0" smtClean="0">
                <a:solidFill>
                  <a:srgbClr val="000000"/>
                </a:solidFill>
                <a:latin typeface="Calibri" pitchFamily="34" charset="0"/>
              </a:rPr>
              <a:t>Research</a:t>
            </a:r>
            <a:endParaRPr lang="en-US" sz="900" dirty="0">
              <a:solidFill>
                <a:srgbClr val="000000"/>
              </a:solidFill>
              <a:latin typeface="Calibri" pitchFamily="34" charset="0"/>
            </a:endParaRPr>
          </a:p>
        </p:txBody>
      </p:sp>
      <p:sp>
        <p:nvSpPr>
          <p:cNvPr id="62" name="AutoShape 119"/>
          <p:cNvSpPr>
            <a:spLocks noChangeArrowheads="1"/>
          </p:cNvSpPr>
          <p:nvPr>
            <p:custDataLst>
              <p:tags r:id="rId4"/>
            </p:custDataLst>
          </p:nvPr>
        </p:nvSpPr>
        <p:spPr bwMode="auto">
          <a:xfrm>
            <a:off x="6245527" y="2596128"/>
            <a:ext cx="339090" cy="13716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63" name="TextBox 62"/>
          <p:cNvSpPr txBox="1"/>
          <p:nvPr>
            <p:custDataLst>
              <p:tags r:id="rId5"/>
            </p:custDataLst>
          </p:nvPr>
        </p:nvSpPr>
        <p:spPr>
          <a:xfrm>
            <a:off x="7145512" y="3304762"/>
            <a:ext cx="1219025" cy="266700"/>
          </a:xfrm>
          <a:prstGeom prst="rect">
            <a:avLst/>
          </a:prstGeom>
          <a:noFill/>
        </p:spPr>
        <p:txBody>
          <a:bodyPr wrap="square" lIns="27432" tIns="27432" rIns="27432" bIns="27432" rtlCol="0" anchor="ctr" anchorCtr="0">
            <a:noAutofit/>
          </a:bodyPr>
          <a:lstStyle/>
          <a:p>
            <a:r>
              <a:rPr lang="en-US" sz="900" dirty="0">
                <a:latin typeface="Calibri" pitchFamily="34" charset="0"/>
                <a:cs typeface="Calibri" pitchFamily="34" charset="0"/>
              </a:rPr>
              <a:t>US Pricing Decision</a:t>
            </a:r>
            <a:br>
              <a:rPr lang="en-US" sz="900" dirty="0">
                <a:latin typeface="Calibri" pitchFamily="34" charset="0"/>
                <a:cs typeface="Calibri" pitchFamily="34" charset="0"/>
              </a:rPr>
            </a:br>
            <a:r>
              <a:rPr lang="en-US" sz="900" dirty="0">
                <a:latin typeface="Calibri" pitchFamily="34" charset="0"/>
                <a:cs typeface="Calibri" pitchFamily="34" charset="0"/>
              </a:rPr>
              <a:t>Final Price Set shortly before Launch</a:t>
            </a:r>
          </a:p>
        </p:txBody>
      </p:sp>
      <p:sp>
        <p:nvSpPr>
          <p:cNvPr id="64" name="AutoShape 119"/>
          <p:cNvSpPr>
            <a:spLocks noChangeArrowheads="1"/>
          </p:cNvSpPr>
          <p:nvPr>
            <p:custDataLst>
              <p:tags r:id="rId6"/>
            </p:custDataLst>
          </p:nvPr>
        </p:nvSpPr>
        <p:spPr bwMode="auto">
          <a:xfrm>
            <a:off x="6235700" y="3346652"/>
            <a:ext cx="700682" cy="256513"/>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1000" dirty="0">
              <a:latin typeface="Calibri" pitchFamily="34" charset="0"/>
              <a:cs typeface="Calibri" pitchFamily="34" charset="0"/>
            </a:endParaRPr>
          </a:p>
        </p:txBody>
      </p:sp>
      <p:sp>
        <p:nvSpPr>
          <p:cNvPr id="65" name="TextBox 64"/>
          <p:cNvSpPr txBox="1"/>
          <p:nvPr>
            <p:custDataLst>
              <p:tags r:id="rId7"/>
            </p:custDataLst>
          </p:nvPr>
        </p:nvSpPr>
        <p:spPr>
          <a:xfrm>
            <a:off x="5276850" y="3347011"/>
            <a:ext cx="910224" cy="266700"/>
          </a:xfrm>
          <a:prstGeom prst="rect">
            <a:avLst/>
          </a:prstGeom>
          <a:noFill/>
        </p:spPr>
        <p:txBody>
          <a:bodyPr wrap="square" lIns="27432" tIns="27432" rIns="27432" bIns="27432" rtlCol="0" anchor="ctr" anchorCtr="0">
            <a:noAutofit/>
          </a:bodyPr>
          <a:lstStyle/>
          <a:p>
            <a:pPr algn="r"/>
            <a:r>
              <a:rPr lang="en-US" sz="900" dirty="0">
                <a:latin typeface="Calibri" pitchFamily="34" charset="0"/>
                <a:cs typeface="Calibri" pitchFamily="34" charset="0"/>
              </a:rPr>
              <a:t>US Pricing Recommendation</a:t>
            </a:r>
          </a:p>
        </p:txBody>
      </p:sp>
      <p:sp>
        <p:nvSpPr>
          <p:cNvPr id="66" name="AutoShape 138"/>
          <p:cNvSpPr>
            <a:spLocks noChangeArrowheads="1"/>
          </p:cNvSpPr>
          <p:nvPr>
            <p:custDataLst>
              <p:tags r:id="rId8"/>
            </p:custDataLst>
          </p:nvPr>
        </p:nvSpPr>
        <p:spPr bwMode="auto">
          <a:xfrm>
            <a:off x="6930575" y="3381277"/>
            <a:ext cx="182563" cy="182563"/>
          </a:xfrm>
          <a:prstGeom prst="diamond">
            <a:avLst/>
          </a:prstGeom>
          <a:solidFill>
            <a:srgbClr val="800000"/>
          </a:solidFill>
          <a:ln w="12700" algn="ctr">
            <a:solidFill>
              <a:schemeClr val="tx1"/>
            </a:solidFill>
            <a:miter lim="800000"/>
            <a:headEnd/>
            <a:tailEnd/>
          </a:ln>
        </p:spPr>
        <p:txBody>
          <a:bodyPr wrap="none" anchor="ctr"/>
          <a:lstStyle/>
          <a:p>
            <a:endParaRPr lang="en-US" dirty="0">
              <a:latin typeface="Calibri" pitchFamily="34" charset="0"/>
              <a:cs typeface="Calibri" pitchFamily="34" charset="0"/>
            </a:endParaRPr>
          </a:p>
        </p:txBody>
      </p:sp>
      <p:sp>
        <p:nvSpPr>
          <p:cNvPr id="67" name="AutoShape 119"/>
          <p:cNvSpPr>
            <a:spLocks noChangeArrowheads="1"/>
          </p:cNvSpPr>
          <p:nvPr>
            <p:custDataLst>
              <p:tags r:id="rId9"/>
            </p:custDataLst>
          </p:nvPr>
        </p:nvSpPr>
        <p:spPr bwMode="auto">
          <a:xfrm>
            <a:off x="4900613" y="2735532"/>
            <a:ext cx="1303999" cy="13716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800" dirty="0" smtClean="0">
                <a:solidFill>
                  <a:srgbClr val="000000"/>
                </a:solidFill>
                <a:latin typeface="Calibri" pitchFamily="34" charset="0"/>
                <a:cs typeface="Calibri" pitchFamily="34" charset="0"/>
              </a:rPr>
              <a:t>(</a:t>
            </a:r>
            <a:r>
              <a:rPr lang="en-US" sz="800" dirty="0" err="1" smtClean="0">
                <a:solidFill>
                  <a:srgbClr val="000000"/>
                </a:solidFill>
                <a:latin typeface="Calibri" pitchFamily="34" charset="0"/>
                <a:cs typeface="Calibri" pitchFamily="34" charset="0"/>
              </a:rPr>
              <a:t>Qual</a:t>
            </a:r>
            <a:r>
              <a:rPr lang="en-US" sz="800" dirty="0" smtClean="0">
                <a:solidFill>
                  <a:srgbClr val="000000"/>
                </a:solidFill>
                <a:latin typeface="Calibri" pitchFamily="34" charset="0"/>
                <a:cs typeface="Calibri" pitchFamily="34" charset="0"/>
              </a:rPr>
              <a:t> &amp; </a:t>
            </a:r>
            <a:r>
              <a:rPr lang="en-US" sz="900" dirty="0" smtClean="0">
                <a:solidFill>
                  <a:srgbClr val="000000"/>
                </a:solidFill>
                <a:latin typeface="Calibri" pitchFamily="34" charset="0"/>
                <a:cs typeface="Calibri" pitchFamily="34" charset="0"/>
              </a:rPr>
              <a:t>Quant</a:t>
            </a:r>
            <a:r>
              <a:rPr lang="en-US" sz="800" dirty="0" smtClean="0">
                <a:solidFill>
                  <a:srgbClr val="000000"/>
                </a:solidFill>
                <a:latin typeface="Calibri" pitchFamily="34" charset="0"/>
                <a:cs typeface="Calibri" pitchFamily="34" charset="0"/>
              </a:rPr>
              <a:t>)</a:t>
            </a:r>
          </a:p>
        </p:txBody>
      </p:sp>
      <p:sp>
        <p:nvSpPr>
          <p:cNvPr id="68" name="AutoShape 119"/>
          <p:cNvSpPr>
            <a:spLocks noChangeArrowheads="1"/>
          </p:cNvSpPr>
          <p:nvPr>
            <p:custDataLst>
              <p:tags r:id="rId10"/>
            </p:custDataLst>
          </p:nvPr>
        </p:nvSpPr>
        <p:spPr bwMode="auto">
          <a:xfrm>
            <a:off x="6245527" y="2734239"/>
            <a:ext cx="339090" cy="13716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smtClean="0">
              <a:solidFill>
                <a:srgbClr val="000000"/>
              </a:solidFill>
              <a:latin typeface="Calibri" pitchFamily="34" charset="0"/>
            </a:endParaRPr>
          </a:p>
        </p:txBody>
      </p:sp>
      <p:sp>
        <p:nvSpPr>
          <p:cNvPr id="69" name="AutoShape 119"/>
          <p:cNvSpPr>
            <a:spLocks noChangeArrowheads="1"/>
          </p:cNvSpPr>
          <p:nvPr>
            <p:custDataLst>
              <p:tags r:id="rId11"/>
            </p:custDataLst>
          </p:nvPr>
        </p:nvSpPr>
        <p:spPr bwMode="auto">
          <a:xfrm>
            <a:off x="4114826" y="2734239"/>
            <a:ext cx="723900" cy="13716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800" dirty="0" smtClean="0">
                <a:solidFill>
                  <a:srgbClr val="000000"/>
                </a:solidFill>
                <a:latin typeface="Calibri" pitchFamily="34" charset="0"/>
                <a:cs typeface="Calibri" pitchFamily="34" charset="0"/>
              </a:rPr>
              <a:t>Questionnaire</a:t>
            </a:r>
          </a:p>
        </p:txBody>
      </p:sp>
      <p:sp>
        <p:nvSpPr>
          <p:cNvPr id="70" name="AutoShape 119"/>
          <p:cNvSpPr>
            <a:spLocks noChangeArrowheads="1"/>
          </p:cNvSpPr>
          <p:nvPr/>
        </p:nvSpPr>
        <p:spPr bwMode="auto">
          <a:xfrm>
            <a:off x="5834063" y="2967835"/>
            <a:ext cx="847904" cy="253942"/>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Pricing Strategy</a:t>
            </a:r>
          </a:p>
        </p:txBody>
      </p:sp>
      <p:sp>
        <p:nvSpPr>
          <p:cNvPr id="71" name="AutoShape 131"/>
          <p:cNvSpPr>
            <a:spLocks noChangeArrowheads="1"/>
          </p:cNvSpPr>
          <p:nvPr/>
        </p:nvSpPr>
        <p:spPr bwMode="auto">
          <a:xfrm>
            <a:off x="6631411" y="301860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74" name="AutoShape 119"/>
          <p:cNvSpPr>
            <a:spLocks noChangeArrowheads="1"/>
          </p:cNvSpPr>
          <p:nvPr>
            <p:custDataLst>
              <p:tags r:id="rId12"/>
            </p:custDataLst>
          </p:nvPr>
        </p:nvSpPr>
        <p:spPr bwMode="auto">
          <a:xfrm>
            <a:off x="6627395" y="2547293"/>
            <a:ext cx="693884" cy="276999"/>
          </a:xfrm>
          <a:prstGeom prst="homePlate">
            <a:avLst>
              <a:gd name="adj" fmla="val 0"/>
            </a:avLst>
          </a:prstGeom>
          <a:noFill/>
          <a:ln w="9525" algn="ctr">
            <a:noFill/>
            <a:miter lim="800000"/>
            <a:headEnd/>
            <a:tailEnd/>
          </a:ln>
          <a:effectLst/>
        </p:spPr>
        <p:txBody>
          <a:bodyPr wrap="square" lIns="0" tIns="0" rIns="0" bIns="0" anchor="ctr">
            <a:spAutoFit/>
          </a:bodyPr>
          <a:lstStyle/>
          <a:p>
            <a:pPr algn="ctr">
              <a:defRPr/>
            </a:pPr>
            <a:r>
              <a:rPr lang="en-US" sz="900" dirty="0">
                <a:latin typeface="Calibri" pitchFamily="34" charset="0"/>
                <a:cs typeface="Calibri" pitchFamily="34" charset="0"/>
              </a:rPr>
              <a:t>Global Pricing Corridor</a:t>
            </a:r>
          </a:p>
        </p:txBody>
      </p:sp>
      <p:sp>
        <p:nvSpPr>
          <p:cNvPr id="75" name="AutoShape 138"/>
          <p:cNvSpPr>
            <a:spLocks noChangeArrowheads="1"/>
          </p:cNvSpPr>
          <p:nvPr>
            <p:custDataLst>
              <p:tags r:id="rId13"/>
            </p:custDataLst>
          </p:nvPr>
        </p:nvSpPr>
        <p:spPr bwMode="auto">
          <a:xfrm>
            <a:off x="6497145" y="2643550"/>
            <a:ext cx="182563" cy="182563"/>
          </a:xfrm>
          <a:prstGeom prst="diamond">
            <a:avLst/>
          </a:prstGeom>
          <a:solidFill>
            <a:srgbClr val="800000"/>
          </a:solidFill>
          <a:ln w="12700" algn="ctr">
            <a:solidFill>
              <a:schemeClr val="tx1"/>
            </a:solidFill>
            <a:miter lim="800000"/>
            <a:headEnd/>
            <a:tailEnd/>
          </a:ln>
        </p:spPr>
        <p:txBody>
          <a:bodyPr wrap="none" anchor="ctr"/>
          <a:lstStyle/>
          <a:p>
            <a:endParaRPr lang="en-US" dirty="0">
              <a:latin typeface="Calibri" pitchFamily="34" charset="0"/>
              <a:cs typeface="Calibri" pitchFamily="34" charset="0"/>
            </a:endParaRPr>
          </a:p>
        </p:txBody>
      </p:sp>
      <p:sp>
        <p:nvSpPr>
          <p:cNvPr id="40" name="TextBox 39"/>
          <p:cNvSpPr txBox="1"/>
          <p:nvPr/>
        </p:nvSpPr>
        <p:spPr>
          <a:xfrm>
            <a:off x="5118100" y="485521"/>
            <a:ext cx="2429494" cy="507831"/>
          </a:xfrm>
          <a:prstGeom prst="rect">
            <a:avLst/>
          </a:prstGeom>
          <a:solidFill>
            <a:srgbClr val="FFFF00"/>
          </a:solidFill>
          <a:ln>
            <a:solidFill>
              <a:schemeClr val="tx1"/>
            </a:solidFill>
          </a:ln>
        </p:spPr>
        <p:txBody>
          <a:bodyPr wrap="square" rtlCol="0">
            <a:spAutoFit/>
          </a:bodyPr>
          <a:lstStyle/>
          <a:p>
            <a:pPr algn="ctr"/>
            <a:r>
              <a:rPr lang="en-US" sz="900" dirty="0" smtClean="0">
                <a:latin typeface="Calibri" pitchFamily="34" charset="0"/>
                <a:cs typeface="Calibri" pitchFamily="34" charset="0"/>
              </a:rPr>
              <a:t>US &amp; Global payer teams to provide additional granularity to the activities and interdependencies within the plan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smtClean="0"/>
              <a:t>Stimuvax—US Business Intelligence &amp; Analytics </a:t>
            </a:r>
            <a:r>
              <a:rPr lang="en-US" i="1" dirty="0" smtClean="0"/>
              <a:t>(Continued)</a:t>
            </a:r>
            <a:endParaRPr lang="en-US" dirty="0"/>
          </a:p>
        </p:txBody>
      </p:sp>
      <p:sp>
        <p:nvSpPr>
          <p:cNvPr id="52"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cs typeface="Calibri" pitchFamily="34" charset="0"/>
              </a:rPr>
              <a:pPr>
                <a:defRPr/>
              </a:pPr>
              <a:t>30</a:t>
            </a:fld>
            <a:endParaRPr lang="en-US" dirty="0">
              <a:solidFill>
                <a:srgbClr val="000000"/>
              </a:solidFill>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5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56" name="TextBox 5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57" name="Flowchart: Decision 5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58" name="TextBox 5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40" name="Rectangle 39"/>
          <p:cNvSpPr/>
          <p:nvPr/>
        </p:nvSpPr>
        <p:spPr>
          <a:xfrm>
            <a:off x="293966" y="2598582"/>
            <a:ext cx="8533655" cy="3600199"/>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28" name="Text Box 150"/>
          <p:cNvSpPr txBox="1">
            <a:spLocks noChangeArrowheads="1"/>
          </p:cNvSpPr>
          <p:nvPr/>
        </p:nvSpPr>
        <p:spPr bwMode="auto">
          <a:xfrm>
            <a:off x="295564" y="2382318"/>
            <a:ext cx="1070806" cy="209288"/>
          </a:xfrm>
          <a:prstGeom prst="rect">
            <a:avLst/>
          </a:prstGeom>
          <a:noFill/>
          <a:ln w="9525" algn="ctr">
            <a:noFill/>
            <a:miter lim="800000"/>
            <a:headEnd/>
            <a:tailEnd/>
          </a:ln>
        </p:spPr>
        <p:txBody>
          <a:bodyPr wrap="none" lIns="0" tIns="27432" rIns="0" bIns="27432" anchor="ctr">
            <a:spAutoFit/>
          </a:bodyPr>
          <a:lstStyle/>
          <a:p>
            <a:pPr marL="119063" indent="-119063"/>
            <a:r>
              <a:rPr lang="en-US" sz="1000" b="1" i="1" dirty="0" smtClean="0">
                <a:solidFill>
                  <a:srgbClr val="060309"/>
                </a:solidFill>
                <a:latin typeface="Calibri" pitchFamily="34" charset="0"/>
                <a:cs typeface="Calibri" pitchFamily="34" charset="0"/>
              </a:rPr>
              <a:t>Drug Safety Support</a:t>
            </a:r>
            <a:endParaRPr lang="en-US" sz="1000" b="1" i="1" dirty="0">
              <a:solidFill>
                <a:srgbClr val="060309"/>
              </a:solidFill>
              <a:latin typeface="Calibri" pitchFamily="34" charset="0"/>
              <a:cs typeface="Calibri" pitchFamily="34" charset="0"/>
            </a:endParaRPr>
          </a:p>
        </p:txBody>
      </p:sp>
      <p:sp>
        <p:nvSpPr>
          <p:cNvPr id="29" name="Rectangle 28"/>
          <p:cNvSpPr/>
          <p:nvPr/>
        </p:nvSpPr>
        <p:spPr>
          <a:xfrm>
            <a:off x="293966" y="2598582"/>
            <a:ext cx="8533655" cy="2555309"/>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46" name="AutoShape 119"/>
          <p:cNvSpPr>
            <a:spLocks noChangeArrowheads="1"/>
          </p:cNvSpPr>
          <p:nvPr/>
        </p:nvSpPr>
        <p:spPr bwMode="auto">
          <a:xfrm>
            <a:off x="5963880" y="3647737"/>
            <a:ext cx="525518" cy="274320"/>
          </a:xfrm>
          <a:prstGeom prst="homePlate">
            <a:avLst>
              <a:gd name="adj" fmla="val 0"/>
            </a:avLst>
          </a:prstGeom>
          <a:solidFill>
            <a:srgbClr val="FFFF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smtClean="0">
              <a:solidFill>
                <a:srgbClr val="000000"/>
              </a:solidFill>
              <a:latin typeface="Calibri" pitchFamily="34" charset="0"/>
              <a:cs typeface="Calibri" pitchFamily="34" charset="0"/>
            </a:endParaRPr>
          </a:p>
        </p:txBody>
      </p:sp>
      <p:sp>
        <p:nvSpPr>
          <p:cNvPr id="47" name="AutoShape 119"/>
          <p:cNvSpPr>
            <a:spLocks noChangeArrowheads="1"/>
          </p:cNvSpPr>
          <p:nvPr/>
        </p:nvSpPr>
        <p:spPr bwMode="auto">
          <a:xfrm>
            <a:off x="6389553" y="3652992"/>
            <a:ext cx="1581805" cy="274320"/>
          </a:xfrm>
          <a:prstGeom prst="homePlate">
            <a:avLst>
              <a:gd name="adj" fmla="val 0"/>
            </a:avLst>
          </a:prstGeom>
          <a:noFill/>
          <a:ln w="9525" algn="ctr">
            <a:noFill/>
            <a:miter lim="800000"/>
            <a:headEnd/>
            <a:tailEnd/>
          </a:ln>
          <a:effectLst/>
        </p:spPr>
        <p:txBody>
          <a:bodyPr lIns="45720" rIns="45720" anchor="ctr"/>
          <a:lstStyle/>
          <a:p>
            <a:pPr algn="ctr">
              <a:lnSpc>
                <a:spcPct val="95000"/>
              </a:lnSpc>
              <a:spcBef>
                <a:spcPct val="50000"/>
              </a:spcBef>
              <a:defRPr/>
            </a:pPr>
            <a:r>
              <a:rPr lang="en-US" sz="900" dirty="0" smtClean="0">
                <a:solidFill>
                  <a:srgbClr val="000000"/>
                </a:solidFill>
                <a:latin typeface="Calibri" pitchFamily="34" charset="0"/>
                <a:cs typeface="Calibri" pitchFamily="34" charset="0"/>
              </a:rPr>
              <a:t>Potential Market Impact of REMS Research</a:t>
            </a:r>
          </a:p>
        </p:txBody>
      </p:sp>
      <p:sp>
        <p:nvSpPr>
          <p:cNvPr id="48" name="AutoShape 119"/>
          <p:cNvSpPr>
            <a:spLocks noChangeArrowheads="1"/>
          </p:cNvSpPr>
          <p:nvPr/>
        </p:nvSpPr>
        <p:spPr bwMode="auto">
          <a:xfrm>
            <a:off x="3328639" y="6463725"/>
            <a:ext cx="182880" cy="18288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50000"/>
              </a:spcBef>
              <a:spcAft>
                <a:spcPct val="0"/>
              </a:spcAft>
              <a:defRPr/>
            </a:pPr>
            <a:endParaRPr lang="en-US" sz="800" dirty="0" smtClean="0">
              <a:latin typeface="Calibri" pitchFamily="34" charset="0"/>
              <a:cs typeface="Calibri" pitchFamily="34" charset="0"/>
            </a:endParaRPr>
          </a:p>
        </p:txBody>
      </p:sp>
      <p:sp>
        <p:nvSpPr>
          <p:cNvPr id="49" name="TextBox 48"/>
          <p:cNvSpPr txBox="1"/>
          <p:nvPr/>
        </p:nvSpPr>
        <p:spPr>
          <a:xfrm>
            <a:off x="3538189" y="6431964"/>
            <a:ext cx="88773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Drug Safety </a:t>
            </a:r>
            <a:endParaRPr lang="en-US" sz="800" dirty="0">
              <a:solidFill>
                <a:srgbClr val="000000"/>
              </a:solidFill>
              <a:latin typeface="Calibri" pitchFamily="34" charset="0"/>
              <a:cs typeface="Calibri" pitchFamily="34" charset="0"/>
            </a:endParaRPr>
          </a:p>
        </p:txBody>
      </p:sp>
      <p:sp>
        <p:nvSpPr>
          <p:cNvPr id="67" name="Rounded Rectangle 66"/>
          <p:cNvSpPr/>
          <p:nvPr/>
        </p:nvSpPr>
        <p:spPr>
          <a:xfrm>
            <a:off x="2560320" y="2843984"/>
            <a:ext cx="6294921" cy="1348006"/>
          </a:xfrm>
          <a:prstGeom prst="round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Calibri" pitchFamily="34" charset="0"/>
              <a:cs typeface="Calibri" pitchFamily="34" charset="0"/>
            </a:endParaRPr>
          </a:p>
        </p:txBody>
      </p:sp>
      <p:grpSp>
        <p:nvGrpSpPr>
          <p:cNvPr id="27" name="Group 38"/>
          <p:cNvGrpSpPr/>
          <p:nvPr/>
        </p:nvGrpSpPr>
        <p:grpSpPr>
          <a:xfrm>
            <a:off x="1781655" y="6422674"/>
            <a:ext cx="1425786" cy="266700"/>
            <a:chOff x="3043238" y="6465372"/>
            <a:chExt cx="1425786" cy="266700"/>
          </a:xfrm>
        </p:grpSpPr>
        <p:sp>
          <p:nvSpPr>
            <p:cNvPr id="30"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31" name="TextBox 30"/>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
        <p:nvSpPr>
          <p:cNvPr id="32" name="AutoShape 119"/>
          <p:cNvSpPr>
            <a:spLocks noChangeArrowheads="1"/>
          </p:cNvSpPr>
          <p:nvPr/>
        </p:nvSpPr>
        <p:spPr bwMode="auto">
          <a:xfrm flipH="1">
            <a:off x="4886835" y="3089832"/>
            <a:ext cx="902440"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33" name="Rectangle 32"/>
          <p:cNvSpPr/>
          <p:nvPr/>
        </p:nvSpPr>
        <p:spPr>
          <a:xfrm>
            <a:off x="5517569" y="2873434"/>
            <a:ext cx="576343" cy="213278"/>
          </a:xfrm>
          <a:prstGeom prst="rect">
            <a:avLst/>
          </a:prstGeom>
          <a:noFill/>
        </p:spPr>
        <p:txBody>
          <a:bodyPr wrap="square" lIns="0" tIns="0" rIns="0" bIns="0" anchor="ctr">
            <a:noAutofit/>
          </a:bodyPr>
          <a:lstStyle/>
          <a:p>
            <a:pPr>
              <a:spcBef>
                <a:spcPct val="50000"/>
              </a:spcBef>
              <a:defRPr/>
            </a:pPr>
            <a:r>
              <a:rPr lang="en-US" sz="900" dirty="0" smtClean="0">
                <a:solidFill>
                  <a:srgbClr val="000000"/>
                </a:solidFill>
                <a:latin typeface="Calibri" pitchFamily="34" charset="0"/>
                <a:cs typeface="Calibri" pitchFamily="34" charset="0"/>
              </a:rPr>
              <a:t>Submission</a:t>
            </a:r>
          </a:p>
        </p:txBody>
      </p:sp>
      <p:sp>
        <p:nvSpPr>
          <p:cNvPr id="34" name="AutoShape 119"/>
          <p:cNvSpPr>
            <a:spLocks noChangeArrowheads="1"/>
          </p:cNvSpPr>
          <p:nvPr/>
        </p:nvSpPr>
        <p:spPr bwMode="auto">
          <a:xfrm flipH="1">
            <a:off x="3197734" y="3089832"/>
            <a:ext cx="1666875"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REMS Materials Development (including Medication Guide)</a:t>
            </a:r>
          </a:p>
        </p:txBody>
      </p:sp>
      <p:sp>
        <p:nvSpPr>
          <p:cNvPr id="35" name="AutoShape 119"/>
          <p:cNvSpPr>
            <a:spLocks noChangeArrowheads="1"/>
          </p:cNvSpPr>
          <p:nvPr/>
        </p:nvSpPr>
        <p:spPr bwMode="auto">
          <a:xfrm flipH="1">
            <a:off x="5667375" y="3089831"/>
            <a:ext cx="1671638"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Build and Implement REMS</a:t>
            </a:r>
          </a:p>
        </p:txBody>
      </p:sp>
      <p:sp>
        <p:nvSpPr>
          <p:cNvPr id="36" name="AutoShape 119"/>
          <p:cNvSpPr>
            <a:spLocks noChangeArrowheads="1"/>
          </p:cNvSpPr>
          <p:nvPr/>
        </p:nvSpPr>
        <p:spPr bwMode="auto">
          <a:xfrm>
            <a:off x="7339013" y="3089831"/>
            <a:ext cx="1462087" cy="274320"/>
          </a:xfrm>
          <a:prstGeom prst="homePlate">
            <a:avLst>
              <a:gd name="adj" fmla="val 82986"/>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US REMS Metrics/ Monitoring</a:t>
            </a:r>
          </a:p>
        </p:txBody>
      </p:sp>
      <p:sp>
        <p:nvSpPr>
          <p:cNvPr id="37" name="AutoShape 131"/>
          <p:cNvSpPr>
            <a:spLocks noChangeArrowheads="1"/>
          </p:cNvSpPr>
          <p:nvPr/>
        </p:nvSpPr>
        <p:spPr bwMode="auto">
          <a:xfrm>
            <a:off x="5582509" y="3150792"/>
            <a:ext cx="166978"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Calibri" pitchFamily="34" charset="0"/>
                          <a:ea typeface="+mn-ea"/>
                          <a:cs typeface="Calibri" pitchFamily="34" charset="0"/>
                        </a:rPr>
                        <a:t>Medical</a:t>
                      </a:r>
                      <a:r>
                        <a:rPr lang="en-US" sz="1400" b="1" kern="1200" baseline="0" dirty="0" smtClean="0">
                          <a:solidFill>
                            <a:schemeClr val="dk1"/>
                          </a:solidFill>
                          <a:latin typeface="Calibri" pitchFamily="34" charset="0"/>
                          <a:ea typeface="+mn-ea"/>
                          <a:cs typeface="Calibri" pitchFamily="34" charset="0"/>
                        </a:rPr>
                        <a:t> Information &amp; Drug Safety</a:t>
                      </a:r>
                      <a:endParaRPr lang="en-US" sz="1400" b="1" kern="1200" dirty="0" smtClean="0">
                        <a:solidFill>
                          <a:schemeClr val="dk1"/>
                        </a:solidFill>
                        <a:latin typeface="Calibri" pitchFamily="34" charset="0"/>
                        <a:ea typeface="+mn-ea"/>
                        <a:cs typeface="Calibri" pitchFamily="34" charset="0"/>
                      </a:endParaRP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06475"/>
            <a:ext cx="8641144" cy="1009650"/>
          </a:xfrm>
        </p:spPr>
        <p:txBody>
          <a:bodyPr/>
          <a:lstStyle/>
          <a:p>
            <a:r>
              <a:rPr lang="en-US" dirty="0" smtClean="0"/>
              <a:t>Stimuvax—US Medical Information &amp; Drug Safety</a:t>
            </a:r>
            <a:br>
              <a:rPr lang="en-US" dirty="0" smtClean="0"/>
            </a:br>
            <a:r>
              <a:rPr lang="en-US" b="0" dirty="0" smtClean="0"/>
              <a:t>Subteam Overview</a:t>
            </a:r>
            <a:endParaRPr lang="en-US" dirty="0"/>
          </a:p>
        </p:txBody>
      </p:sp>
      <p:graphicFrame>
        <p:nvGraphicFramePr>
          <p:cNvPr id="13" name="Table 12"/>
          <p:cNvGraphicFramePr>
            <a:graphicFrameLocks noGrp="1"/>
          </p:cNvGraphicFramePr>
          <p:nvPr/>
        </p:nvGraphicFramePr>
        <p:xfrm>
          <a:off x="275421" y="1687513"/>
          <a:ext cx="8620928" cy="4479370"/>
        </p:xfrm>
        <a:graphic>
          <a:graphicData uri="http://schemas.openxmlformats.org/drawingml/2006/table">
            <a:tbl>
              <a:tblPr firstRow="1" bandRow="1"/>
              <a:tblGrid>
                <a:gridCol w="448321"/>
                <a:gridCol w="2803857"/>
                <a:gridCol w="5368750"/>
              </a:tblGrid>
              <a:tr h="378649">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Workstream</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Description</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1173813">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lgn="ctr">
                        <a:buFont typeface="+mj-lt"/>
                        <a:buNone/>
                      </a:pPr>
                      <a:r>
                        <a:rPr lang="en-US" sz="1400" b="1" i="0" dirty="0" smtClean="0">
                          <a:latin typeface="Calibri" pitchFamily="34" charset="0"/>
                          <a:cs typeface="Calibri" pitchFamily="34" charset="0"/>
                        </a:rPr>
                        <a:t>1.</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400" b="1" i="0" dirty="0" smtClean="0">
                          <a:latin typeface="Calibri" pitchFamily="34" charset="0"/>
                          <a:cs typeface="Calibri" pitchFamily="34" charset="0"/>
                        </a:rPr>
                        <a:t>FAQs/Customer Inquires</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Develop a process to address inquiries from healthcare professionals, including development of a call center to triage requests. The team will compile standard responses to frequently asked questions, as well as a process to escalate uncommon questions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727">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0" dirty="0" smtClean="0"/>
                        <a:t>2.</a:t>
                      </a:r>
                      <a:endParaRPr lang="en-US" sz="1400" b="1"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400" b="1" i="0" dirty="0" smtClean="0"/>
                        <a:t>Risk Management</a:t>
                      </a:r>
                      <a:endParaRPr lang="en-US" sz="1400" b="1"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dirty="0" smtClean="0"/>
                        <a:t>Development and implementation of plans for</a:t>
                      </a:r>
                      <a:r>
                        <a:rPr lang="en-US" sz="1400" b="0" i="0" baseline="0" dirty="0" smtClean="0"/>
                        <a:t> risk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727">
                <a:tc>
                  <a:txBody>
                    <a:bodyPr/>
                    <a:lstStyle/>
                    <a:p>
                      <a:pPr marL="0" indent="0" algn="ctr">
                        <a:buFont typeface="+mj-lt"/>
                        <a:buNone/>
                      </a:pPr>
                      <a:r>
                        <a:rPr lang="en-US" sz="1400" b="1" i="0" dirty="0" smtClean="0">
                          <a:latin typeface="Calibri" pitchFamily="34" charset="0"/>
                          <a:cs typeface="Calibri" pitchFamily="34" charset="0"/>
                        </a:rPr>
                        <a:t>3.</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l">
                        <a:buFont typeface="+mj-lt"/>
                        <a:buNone/>
                      </a:pPr>
                      <a:r>
                        <a:rPr lang="en-US" sz="1400" b="1" i="0" dirty="0" smtClean="0">
                          <a:latin typeface="Calibri" pitchFamily="34" charset="0"/>
                          <a:cs typeface="Calibri" pitchFamily="34" charset="0"/>
                        </a:rPr>
                        <a:t>Drug Safety</a:t>
                      </a:r>
                      <a:r>
                        <a:rPr lang="en-US" sz="1400" b="1" i="0" baseline="0" dirty="0" smtClean="0">
                          <a:latin typeface="Calibri" pitchFamily="34" charset="0"/>
                          <a:cs typeface="Calibri" pitchFamily="34" charset="0"/>
                        </a:rPr>
                        <a:t> Hiring</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dirty="0" smtClean="0">
                          <a:latin typeface="Calibri" pitchFamily="34" charset="0"/>
                          <a:cs typeface="Calibri" pitchFamily="34" charset="0"/>
                        </a:rPr>
                        <a:t>Hiring</a:t>
                      </a:r>
                      <a:r>
                        <a:rPr lang="en-US" sz="1400" b="0" i="0" baseline="0" dirty="0" smtClean="0">
                          <a:latin typeface="Calibri" pitchFamily="34" charset="0"/>
                          <a:cs typeface="Calibri" pitchFamily="34" charset="0"/>
                        </a:rPr>
                        <a:t> of key personnel for Drug Safety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727">
                <a:tc>
                  <a:txBody>
                    <a:bodyPr/>
                    <a:lstStyle/>
                    <a:p>
                      <a:pPr marL="0" indent="0" algn="ctr">
                        <a:buFont typeface="+mj-lt"/>
                        <a:buNone/>
                      </a:pPr>
                      <a:r>
                        <a:rPr lang="en-US" sz="1400" b="1" i="0" dirty="0" smtClean="0">
                          <a:latin typeface="Calibri" pitchFamily="34" charset="0"/>
                          <a:cs typeface="Calibri" pitchFamily="34" charset="0"/>
                        </a:rPr>
                        <a:t>4.</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indent="0" algn="l">
                        <a:buFont typeface="+mj-lt"/>
                        <a:buNone/>
                      </a:pPr>
                      <a:r>
                        <a:rPr lang="en-US" sz="1400" b="1" i="0" dirty="0" smtClean="0">
                          <a:latin typeface="Calibri" pitchFamily="34" charset="0"/>
                          <a:cs typeface="Calibri" pitchFamily="34" charset="0"/>
                        </a:rPr>
                        <a:t>Submission Involvement</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dirty="0" smtClean="0">
                          <a:latin typeface="Calibri" pitchFamily="34" charset="0"/>
                          <a:cs typeface="Calibri" pitchFamily="34" charset="0"/>
                        </a:rPr>
                        <a:t>All activities</a:t>
                      </a:r>
                      <a:r>
                        <a:rPr lang="en-US" sz="1400" baseline="0" dirty="0" smtClean="0">
                          <a:latin typeface="Calibri" pitchFamily="34" charset="0"/>
                          <a:cs typeface="Calibri" pitchFamily="34" charset="0"/>
                        </a:rPr>
                        <a:t> relating to submission of product (e.g., pre and post meeting, case narrative support, ongoing risk evaluation)</a:t>
                      </a:r>
                      <a:endParaRPr lang="en-US" sz="1400" dirty="0" smtClean="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727">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0" dirty="0" smtClean="0">
                          <a:latin typeface="Calibri" pitchFamily="34" charset="0"/>
                          <a:cs typeface="Calibri" pitchFamily="34" charset="0"/>
                        </a:rPr>
                        <a:t>5.</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400" b="1" i="0" dirty="0" smtClean="0">
                          <a:latin typeface="Calibri" pitchFamily="34" charset="0"/>
                          <a:cs typeface="Calibri" pitchFamily="34" charset="0"/>
                        </a:rPr>
                        <a:t>Drug Safety Duties</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dirty="0" smtClean="0">
                          <a:latin typeface="Calibri" pitchFamily="34" charset="0"/>
                          <a:cs typeface="Calibri" pitchFamily="34" charset="0"/>
                        </a:rPr>
                        <a:t>Ongoing monitoring of adverse events pre- and post-approval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5"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32</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a:stCxn id="34" idx="3"/>
            <a:endCxn id="45" idx="1"/>
          </p:cNvCxnSpPr>
          <p:nvPr/>
        </p:nvCxnSpPr>
        <p:spPr bwMode="auto">
          <a:xfrm>
            <a:off x="885825" y="3221919"/>
            <a:ext cx="7186898" cy="15240"/>
          </a:xfrm>
          <a:prstGeom prst="line">
            <a:avLst/>
          </a:prstGeom>
          <a:noFill/>
          <a:ln w="9525">
            <a:solidFill>
              <a:schemeClr val="tx1"/>
            </a:solidFill>
            <a:miter lim="800000"/>
            <a:headEnd/>
            <a:tailEnd type="none"/>
          </a:ln>
        </p:spPr>
      </p:cxnSp>
      <p:sp>
        <p:nvSpPr>
          <p:cNvPr id="2" name="Title 1"/>
          <p:cNvSpPr>
            <a:spLocks noGrp="1"/>
          </p:cNvSpPr>
          <p:nvPr>
            <p:ph type="title"/>
          </p:nvPr>
        </p:nvSpPr>
        <p:spPr/>
        <p:txBody>
          <a:bodyPr/>
          <a:lstStyle/>
          <a:p>
            <a:r>
              <a:rPr lang="en-US" dirty="0" err="1" smtClean="0"/>
              <a:t>Stimuvax</a:t>
            </a:r>
            <a:r>
              <a:rPr lang="en-US" dirty="0" smtClean="0"/>
              <a:t>—US Medical Information</a:t>
            </a:r>
            <a:endParaRPr lang="en-US" dirty="0"/>
          </a:p>
        </p:txBody>
      </p:sp>
      <p:sp>
        <p:nvSpPr>
          <p:cNvPr id="3"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33</a:t>
            </a:fld>
            <a:endParaRPr lang="en-US" dirty="0">
              <a:solidFill>
                <a:srgbClr val="000000"/>
              </a:solidFill>
            </a:endParaRPr>
          </a:p>
        </p:txBody>
      </p:sp>
      <p:grpSp>
        <p:nvGrpSpPr>
          <p:cNvPr id="4" name="Group 44"/>
          <p:cNvGrpSpPr/>
          <p:nvPr/>
        </p:nvGrpSpPr>
        <p:grpSpPr>
          <a:xfrm>
            <a:off x="405098" y="6365188"/>
            <a:ext cx="1311307" cy="476250"/>
            <a:chOff x="405098" y="6365188"/>
            <a:chExt cx="1311307" cy="476250"/>
          </a:xfrm>
        </p:grpSpPr>
        <p:sp>
          <p:nvSpPr>
            <p:cNvPr id="11"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2" name="TextBox 11"/>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rPr>
                <a:t>Milestone / Meeting</a:t>
              </a:r>
            </a:p>
          </p:txBody>
        </p:sp>
        <p:sp>
          <p:nvSpPr>
            <p:cNvPr id="13" name="Flowchart: Decision 12"/>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14" name="TextBox 13"/>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rPr>
                <a:t>Global Deliverable Transfer to CMGs</a:t>
              </a:r>
            </a:p>
          </p:txBody>
        </p:sp>
      </p:grpSp>
      <p:sp>
        <p:nvSpPr>
          <p:cNvPr id="21" name="Rectangle 134"/>
          <p:cNvSpPr>
            <a:spLocks noChangeArrowheads="1"/>
          </p:cNvSpPr>
          <p:nvPr/>
        </p:nvSpPr>
        <p:spPr bwMode="auto">
          <a:xfrm>
            <a:off x="303213" y="2434127"/>
            <a:ext cx="8549640" cy="3764654"/>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Text Box 132"/>
          <p:cNvSpPr txBox="1">
            <a:spLocks noChangeArrowheads="1"/>
          </p:cNvSpPr>
          <p:nvPr/>
        </p:nvSpPr>
        <p:spPr bwMode="auto">
          <a:xfrm>
            <a:off x="317432" y="2196004"/>
            <a:ext cx="1549467" cy="246221"/>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b="1" i="1" dirty="0" smtClean="0">
                <a:latin typeface="Calibri" pitchFamily="34" charset="0"/>
                <a:cs typeface="Calibri" pitchFamily="34" charset="0"/>
              </a:rPr>
              <a:t>FAQs/ Customer Inquires</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34" name="AutoShape 143"/>
          <p:cNvSpPr>
            <a:spLocks noChangeArrowheads="1"/>
          </p:cNvSpPr>
          <p:nvPr/>
        </p:nvSpPr>
        <p:spPr bwMode="auto">
          <a:xfrm>
            <a:off x="278176" y="3084759"/>
            <a:ext cx="607649" cy="274320"/>
          </a:xfrm>
          <a:prstGeom prst="homePlate">
            <a:avLst>
              <a:gd name="adj" fmla="val 0"/>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endParaRPr lang="en-US" sz="900" dirty="0">
              <a:latin typeface="Calibri" pitchFamily="34" charset="0"/>
            </a:endParaRPr>
          </a:p>
        </p:txBody>
      </p:sp>
      <p:sp>
        <p:nvSpPr>
          <p:cNvPr id="35" name="AutoShape 131"/>
          <p:cNvSpPr>
            <a:spLocks noChangeArrowheads="1"/>
          </p:cNvSpPr>
          <p:nvPr/>
        </p:nvSpPr>
        <p:spPr bwMode="auto">
          <a:xfrm>
            <a:off x="1576673"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36" name="AutoShape 131"/>
          <p:cNvSpPr>
            <a:spLocks noChangeArrowheads="1"/>
          </p:cNvSpPr>
          <p:nvPr/>
        </p:nvSpPr>
        <p:spPr bwMode="auto">
          <a:xfrm>
            <a:off x="2224373"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37" name="AutoShape 131"/>
          <p:cNvSpPr>
            <a:spLocks noChangeArrowheads="1"/>
          </p:cNvSpPr>
          <p:nvPr/>
        </p:nvSpPr>
        <p:spPr bwMode="auto">
          <a:xfrm>
            <a:off x="2862548"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38" name="AutoShape 131"/>
          <p:cNvSpPr>
            <a:spLocks noChangeArrowheads="1"/>
          </p:cNvSpPr>
          <p:nvPr/>
        </p:nvSpPr>
        <p:spPr bwMode="auto">
          <a:xfrm>
            <a:off x="3519773"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39" name="AutoShape 131"/>
          <p:cNvSpPr>
            <a:spLocks noChangeArrowheads="1"/>
          </p:cNvSpPr>
          <p:nvPr/>
        </p:nvSpPr>
        <p:spPr bwMode="auto">
          <a:xfrm>
            <a:off x="4176998"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40" name="AutoShape 131"/>
          <p:cNvSpPr>
            <a:spLocks noChangeArrowheads="1"/>
          </p:cNvSpPr>
          <p:nvPr/>
        </p:nvSpPr>
        <p:spPr bwMode="auto">
          <a:xfrm>
            <a:off x="4824698"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41" name="AutoShape 131"/>
          <p:cNvSpPr>
            <a:spLocks noChangeArrowheads="1"/>
          </p:cNvSpPr>
          <p:nvPr/>
        </p:nvSpPr>
        <p:spPr bwMode="auto">
          <a:xfrm>
            <a:off x="5462873"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42" name="AutoShape 131"/>
          <p:cNvSpPr>
            <a:spLocks noChangeArrowheads="1"/>
          </p:cNvSpPr>
          <p:nvPr/>
        </p:nvSpPr>
        <p:spPr bwMode="auto">
          <a:xfrm>
            <a:off x="6120098"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43" name="AutoShape 131"/>
          <p:cNvSpPr>
            <a:spLocks noChangeArrowheads="1"/>
          </p:cNvSpPr>
          <p:nvPr/>
        </p:nvSpPr>
        <p:spPr bwMode="auto">
          <a:xfrm>
            <a:off x="6739223"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44" name="AutoShape 131"/>
          <p:cNvSpPr>
            <a:spLocks noChangeArrowheads="1"/>
          </p:cNvSpPr>
          <p:nvPr/>
        </p:nvSpPr>
        <p:spPr bwMode="auto">
          <a:xfrm>
            <a:off x="7396448"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45" name="AutoShape 131"/>
          <p:cNvSpPr>
            <a:spLocks noChangeArrowheads="1"/>
          </p:cNvSpPr>
          <p:nvPr/>
        </p:nvSpPr>
        <p:spPr bwMode="auto">
          <a:xfrm>
            <a:off x="8072723" y="314571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endParaRPr>
          </a:p>
        </p:txBody>
      </p:sp>
      <p:sp>
        <p:nvSpPr>
          <p:cNvPr id="48" name="AutoShape 143"/>
          <p:cNvSpPr>
            <a:spLocks noChangeArrowheads="1"/>
          </p:cNvSpPr>
          <p:nvPr/>
        </p:nvSpPr>
        <p:spPr bwMode="auto">
          <a:xfrm>
            <a:off x="205140" y="3436071"/>
            <a:ext cx="1154112" cy="274320"/>
          </a:xfrm>
          <a:prstGeom prst="homePlate">
            <a:avLst>
              <a:gd name="adj" fmla="val 0"/>
            </a:avLst>
          </a:prstGeom>
          <a:noFill/>
          <a:ln w="9525" algn="ctr">
            <a:no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endParaRPr lang="en-US" sz="900" dirty="0">
              <a:latin typeface="Calibri" pitchFamily="34" charset="0"/>
            </a:endParaRPr>
          </a:p>
        </p:txBody>
      </p:sp>
      <p:sp>
        <p:nvSpPr>
          <p:cNvPr id="49" name="AutoShape 143"/>
          <p:cNvSpPr>
            <a:spLocks noChangeArrowheads="1"/>
          </p:cNvSpPr>
          <p:nvPr/>
        </p:nvSpPr>
        <p:spPr bwMode="auto">
          <a:xfrm>
            <a:off x="284163" y="3395452"/>
            <a:ext cx="1127050" cy="274320"/>
          </a:xfrm>
          <a:prstGeom prst="homePlate">
            <a:avLst>
              <a:gd name="adj" fmla="val 0"/>
            </a:avLst>
          </a:prstGeom>
          <a:noFill/>
          <a:ln w="9525" algn="ctr">
            <a:noFill/>
            <a:miter lim="800000"/>
            <a:headEnd/>
            <a:tailEnd/>
          </a:ln>
          <a:effectLst/>
        </p:spPr>
        <p:txBody>
          <a:bodyPr lIns="45720" rIns="45720" anchor="ctr"/>
          <a:lstStyle/>
          <a:p>
            <a:pPr fontAlgn="base">
              <a:lnSpc>
                <a:spcPct val="90000"/>
              </a:lnSpc>
              <a:spcBef>
                <a:spcPct val="50000"/>
              </a:spcBef>
              <a:spcAft>
                <a:spcPct val="0"/>
              </a:spcAft>
              <a:defRPr/>
            </a:pPr>
            <a:r>
              <a:rPr lang="en-US" sz="900" dirty="0" smtClean="0">
                <a:latin typeface="Calibri" pitchFamily="34" charset="0"/>
              </a:rPr>
              <a:t>Medical Document Consolidation</a:t>
            </a:r>
          </a:p>
        </p:txBody>
      </p:sp>
      <p:sp>
        <p:nvSpPr>
          <p:cNvPr id="50" name="AutoShape 119"/>
          <p:cNvSpPr>
            <a:spLocks noChangeArrowheads="1"/>
          </p:cNvSpPr>
          <p:nvPr/>
        </p:nvSpPr>
        <p:spPr bwMode="auto">
          <a:xfrm>
            <a:off x="1741834" y="6475583"/>
            <a:ext cx="182880" cy="182880"/>
          </a:xfrm>
          <a:prstGeom prst="homePlate">
            <a:avLst>
              <a:gd name="adj" fmla="val 0"/>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endParaRPr lang="en-US" sz="800" dirty="0" smtClean="0">
              <a:latin typeface="Calibri" pitchFamily="34" charset="0"/>
            </a:endParaRPr>
          </a:p>
        </p:txBody>
      </p:sp>
      <p:sp>
        <p:nvSpPr>
          <p:cNvPr id="51" name="TextBox 50"/>
          <p:cNvSpPr txBox="1"/>
          <p:nvPr/>
        </p:nvSpPr>
        <p:spPr>
          <a:xfrm>
            <a:off x="1951384" y="6443822"/>
            <a:ext cx="1104554"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Medical Information </a:t>
            </a:r>
            <a:endParaRPr lang="en-US" sz="800" dirty="0">
              <a:solidFill>
                <a:srgbClr val="000000"/>
              </a:solidFill>
              <a:latin typeface="Calibri" pitchFamily="34" charset="0"/>
              <a:cs typeface="Calibri" pitchFamily="34" charset="0"/>
            </a:endParaRPr>
          </a:p>
        </p:txBody>
      </p:sp>
      <p:sp>
        <p:nvSpPr>
          <p:cNvPr id="31" name="AutoShape 143"/>
          <p:cNvSpPr>
            <a:spLocks noChangeArrowheads="1"/>
          </p:cNvSpPr>
          <p:nvPr/>
        </p:nvSpPr>
        <p:spPr bwMode="auto">
          <a:xfrm>
            <a:off x="4149380" y="2456971"/>
            <a:ext cx="642950" cy="274320"/>
          </a:xfrm>
          <a:prstGeom prst="homePlate">
            <a:avLst>
              <a:gd name="adj" fmla="val 0"/>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Needs Assessment</a:t>
            </a:r>
            <a:endParaRPr lang="en-US" sz="900" dirty="0">
              <a:latin typeface="Calibri" pitchFamily="34" charset="0"/>
            </a:endParaRPr>
          </a:p>
        </p:txBody>
      </p:sp>
      <p:cxnSp>
        <p:nvCxnSpPr>
          <p:cNvPr id="54" name="Straight Connector 53"/>
          <p:cNvCxnSpPr>
            <a:stCxn id="31" idx="3"/>
            <a:endCxn id="55" idx="1"/>
          </p:cNvCxnSpPr>
          <p:nvPr/>
        </p:nvCxnSpPr>
        <p:spPr>
          <a:xfrm>
            <a:off x="4792330" y="2594131"/>
            <a:ext cx="3809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AutoShape 119"/>
          <p:cNvSpPr>
            <a:spLocks noChangeArrowheads="1"/>
          </p:cNvSpPr>
          <p:nvPr/>
        </p:nvSpPr>
        <p:spPr bwMode="auto">
          <a:xfrm>
            <a:off x="8601737" y="2456971"/>
            <a:ext cx="265477" cy="274320"/>
          </a:xfrm>
          <a:prstGeom prst="homePlate">
            <a:avLst>
              <a:gd name="adj" fmla="val 52632"/>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endParaRPr lang="en-US" sz="900" dirty="0" smtClean="0">
              <a:latin typeface="Calibri" pitchFamily="34" charset="0"/>
            </a:endParaRPr>
          </a:p>
        </p:txBody>
      </p:sp>
      <p:sp>
        <p:nvSpPr>
          <p:cNvPr id="47" name="AutoShape 143"/>
          <p:cNvSpPr>
            <a:spLocks noChangeArrowheads="1"/>
          </p:cNvSpPr>
          <p:nvPr/>
        </p:nvSpPr>
        <p:spPr bwMode="auto">
          <a:xfrm>
            <a:off x="6550271" y="2456971"/>
            <a:ext cx="642950" cy="274320"/>
          </a:xfrm>
          <a:prstGeom prst="homePlate">
            <a:avLst>
              <a:gd name="adj" fmla="val 0"/>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Needs Assessment</a:t>
            </a:r>
            <a:endParaRPr lang="en-US" sz="900" dirty="0">
              <a:latin typeface="Calibri" pitchFamily="34" charset="0"/>
            </a:endParaRPr>
          </a:p>
        </p:txBody>
      </p:sp>
      <p:sp>
        <p:nvSpPr>
          <p:cNvPr id="57" name="AutoShape 143"/>
          <p:cNvSpPr>
            <a:spLocks noChangeArrowheads="1"/>
          </p:cNvSpPr>
          <p:nvPr/>
        </p:nvSpPr>
        <p:spPr bwMode="auto">
          <a:xfrm>
            <a:off x="7976510" y="2609367"/>
            <a:ext cx="642950" cy="274320"/>
          </a:xfrm>
          <a:prstGeom prst="homePlate">
            <a:avLst>
              <a:gd name="adj" fmla="val 0"/>
            </a:avLst>
          </a:prstGeom>
          <a:noFill/>
          <a:ln w="9525" algn="ctr">
            <a:noFill/>
            <a:miter lim="800000"/>
            <a:headEnd/>
            <a:tailEnd/>
          </a:ln>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Needs Assessment</a:t>
            </a:r>
            <a:endParaRPr lang="en-US" sz="900" dirty="0">
              <a:latin typeface="Calibri" pitchFamily="34" charset="0"/>
            </a:endParaRPr>
          </a:p>
        </p:txBody>
      </p:sp>
      <p:sp>
        <p:nvSpPr>
          <p:cNvPr id="52" name="AutoShape 143"/>
          <p:cNvSpPr>
            <a:spLocks noChangeArrowheads="1"/>
          </p:cNvSpPr>
          <p:nvPr/>
        </p:nvSpPr>
        <p:spPr bwMode="auto">
          <a:xfrm>
            <a:off x="5815117" y="2850078"/>
            <a:ext cx="682483" cy="274634"/>
          </a:xfrm>
          <a:prstGeom prst="homePlate">
            <a:avLst>
              <a:gd name="adj" fmla="val 0"/>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MI Recruit/ Hiring</a:t>
            </a:r>
            <a:endParaRPr lang="en-US" sz="900" dirty="0">
              <a:latin typeface="Calibri" pitchFamily="34" charset="0"/>
            </a:endParaRPr>
          </a:p>
        </p:txBody>
      </p:sp>
      <p:sp>
        <p:nvSpPr>
          <p:cNvPr id="46" name="AutoShape 143"/>
          <p:cNvSpPr>
            <a:spLocks noChangeArrowheads="1"/>
          </p:cNvSpPr>
          <p:nvPr/>
        </p:nvSpPr>
        <p:spPr bwMode="auto">
          <a:xfrm>
            <a:off x="5676900" y="4570714"/>
            <a:ext cx="3162300" cy="267986"/>
          </a:xfrm>
          <a:prstGeom prst="homePlate">
            <a:avLst>
              <a:gd name="adj" fmla="val 68109"/>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a:latin typeface="Calibri" pitchFamily="34" charset="0"/>
              </a:rPr>
              <a:t>Escalated Customer Contact Management</a:t>
            </a:r>
          </a:p>
        </p:txBody>
      </p:sp>
      <p:sp>
        <p:nvSpPr>
          <p:cNvPr id="56" name="AutoShape 143"/>
          <p:cNvSpPr>
            <a:spLocks noChangeArrowheads="1"/>
          </p:cNvSpPr>
          <p:nvPr/>
        </p:nvSpPr>
        <p:spPr bwMode="auto">
          <a:xfrm>
            <a:off x="1589314" y="5132293"/>
            <a:ext cx="7241629" cy="274320"/>
          </a:xfrm>
          <a:prstGeom prst="homePlate">
            <a:avLst>
              <a:gd name="adj" fmla="val 68109"/>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a:latin typeface="Calibri" pitchFamily="34" charset="0"/>
              </a:rPr>
              <a:t>Medical Information Booth </a:t>
            </a:r>
            <a:r>
              <a:rPr lang="en-US" sz="900" dirty="0" smtClean="0">
                <a:latin typeface="Calibri" pitchFamily="34" charset="0"/>
              </a:rPr>
              <a:t> (</a:t>
            </a:r>
            <a:r>
              <a:rPr lang="en-US" sz="900" dirty="0">
                <a:latin typeface="Calibri" pitchFamily="34" charset="0"/>
              </a:rPr>
              <a:t>Conventions)</a:t>
            </a:r>
          </a:p>
        </p:txBody>
      </p:sp>
      <p:sp>
        <p:nvSpPr>
          <p:cNvPr id="58" name="AutoShape 143"/>
          <p:cNvSpPr>
            <a:spLocks noChangeArrowheads="1"/>
          </p:cNvSpPr>
          <p:nvPr/>
        </p:nvSpPr>
        <p:spPr bwMode="auto">
          <a:xfrm>
            <a:off x="1589314" y="4009135"/>
            <a:ext cx="7249886" cy="274320"/>
          </a:xfrm>
          <a:prstGeom prst="homePlate">
            <a:avLst>
              <a:gd name="adj" fmla="val 68109"/>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a:latin typeface="Calibri" pitchFamily="34" charset="0"/>
              </a:rPr>
              <a:t>Standard Response Letters /FAQs</a:t>
            </a:r>
          </a:p>
        </p:txBody>
      </p:sp>
      <p:sp>
        <p:nvSpPr>
          <p:cNvPr id="59" name="AutoShape 143"/>
          <p:cNvSpPr>
            <a:spLocks noChangeArrowheads="1"/>
          </p:cNvSpPr>
          <p:nvPr/>
        </p:nvSpPr>
        <p:spPr bwMode="auto">
          <a:xfrm>
            <a:off x="5672138" y="5676405"/>
            <a:ext cx="3151228" cy="291786"/>
          </a:xfrm>
          <a:prstGeom prst="homePlate">
            <a:avLst>
              <a:gd name="adj" fmla="val 0"/>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a:latin typeface="Calibri" pitchFamily="34" charset="0"/>
              </a:rPr>
              <a:t>Medical Call Center </a:t>
            </a:r>
            <a:r>
              <a:rPr lang="en-US" sz="900" dirty="0" smtClean="0">
                <a:latin typeface="Calibri" pitchFamily="34" charset="0"/>
              </a:rPr>
              <a:t>Training</a:t>
            </a:r>
            <a:endParaRPr lang="en-US" sz="900" dirty="0">
              <a:latin typeface="Calibri" pitchFamily="34" charset="0"/>
            </a:endParaRPr>
          </a:p>
        </p:txBody>
      </p:sp>
      <p:sp>
        <p:nvSpPr>
          <p:cNvPr id="60" name="AutoShape 143"/>
          <p:cNvSpPr>
            <a:spLocks noChangeArrowheads="1"/>
          </p:cNvSpPr>
          <p:nvPr/>
        </p:nvSpPr>
        <p:spPr bwMode="auto">
          <a:xfrm>
            <a:off x="1597724" y="3530680"/>
            <a:ext cx="6606476" cy="274320"/>
          </a:xfrm>
          <a:prstGeom prst="homePlate">
            <a:avLst>
              <a:gd name="adj" fmla="val 68109"/>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Training (product, safety, sales, and other functional subteams) </a:t>
            </a:r>
            <a:endParaRPr lang="en-US" sz="900" dirty="0">
              <a:latin typeface="Calibri" pitchFamily="34" charset="0"/>
            </a:endParaRPr>
          </a:p>
        </p:txBody>
      </p:sp>
      <p:sp>
        <p:nvSpPr>
          <p:cNvPr id="61" name="AutoShape 143"/>
          <p:cNvSpPr>
            <a:spLocks noChangeArrowheads="1"/>
          </p:cNvSpPr>
          <p:nvPr/>
        </p:nvSpPr>
        <p:spPr bwMode="auto">
          <a:xfrm>
            <a:off x="205140" y="3436071"/>
            <a:ext cx="1154112" cy="274320"/>
          </a:xfrm>
          <a:prstGeom prst="homePlate">
            <a:avLst>
              <a:gd name="adj" fmla="val 0"/>
            </a:avLst>
          </a:prstGeom>
          <a:noFill/>
          <a:ln w="9525" algn="ctr">
            <a:no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endParaRPr lang="en-US" sz="900" dirty="0">
              <a:latin typeface="Calibri" pitchFamily="34" charset="0"/>
            </a:endParaRPr>
          </a:p>
        </p:txBody>
      </p:sp>
      <p:sp>
        <p:nvSpPr>
          <p:cNvPr id="63" name="AutoShape 143"/>
          <p:cNvSpPr>
            <a:spLocks noChangeArrowheads="1"/>
          </p:cNvSpPr>
          <p:nvPr/>
        </p:nvSpPr>
        <p:spPr bwMode="auto">
          <a:xfrm>
            <a:off x="1589314" y="4570714"/>
            <a:ext cx="4082824" cy="274320"/>
          </a:xfrm>
          <a:prstGeom prst="homePlate">
            <a:avLst>
              <a:gd name="adj" fmla="val 68109"/>
            </a:avLst>
          </a:prstGeom>
          <a:solidFill>
            <a:srgbClr val="00CC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Customer </a:t>
            </a:r>
            <a:r>
              <a:rPr lang="en-US" sz="900" dirty="0">
                <a:latin typeface="Calibri" pitchFamily="34" charset="0"/>
              </a:rPr>
              <a:t>Contact Management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560320" y="3651484"/>
            <a:ext cx="6294921" cy="600075"/>
          </a:xfrm>
          <a:prstGeom prst="round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Calibri" pitchFamily="34" charset="0"/>
              <a:cs typeface="Calibri" pitchFamily="34" charset="0"/>
            </a:endParaRPr>
          </a:p>
        </p:txBody>
      </p:sp>
      <p:sp>
        <p:nvSpPr>
          <p:cNvPr id="2" name="Title 1"/>
          <p:cNvSpPr>
            <a:spLocks noGrp="1"/>
          </p:cNvSpPr>
          <p:nvPr>
            <p:ph type="title"/>
          </p:nvPr>
        </p:nvSpPr>
        <p:spPr/>
        <p:txBody>
          <a:bodyPr/>
          <a:lstStyle/>
          <a:p>
            <a:r>
              <a:rPr lang="en-US" dirty="0" err="1" smtClean="0"/>
              <a:t>Stimuvax</a:t>
            </a:r>
            <a:r>
              <a:rPr lang="en-US" dirty="0" smtClean="0"/>
              <a:t>—US Drug Safety</a:t>
            </a:r>
            <a:endParaRPr lang="en-US" dirty="0"/>
          </a:p>
        </p:txBody>
      </p:sp>
      <p:sp>
        <p:nvSpPr>
          <p:cNvPr id="3" name="Text Box 150"/>
          <p:cNvSpPr txBox="1">
            <a:spLocks noChangeArrowheads="1"/>
          </p:cNvSpPr>
          <p:nvPr/>
        </p:nvSpPr>
        <p:spPr bwMode="auto">
          <a:xfrm>
            <a:off x="323519" y="2330763"/>
            <a:ext cx="2849141" cy="228600"/>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Risk Management</a:t>
            </a:r>
            <a:endParaRPr lang="en-US" sz="1000" b="1" i="1" dirty="0">
              <a:solidFill>
                <a:srgbClr val="060309"/>
              </a:solidFill>
              <a:latin typeface="Calibri" pitchFamily="34" charset="0"/>
            </a:endParaRPr>
          </a:p>
        </p:txBody>
      </p:sp>
      <p:sp>
        <p:nvSpPr>
          <p:cNvPr id="4" name="Rectangle 127"/>
          <p:cNvSpPr>
            <a:spLocks noChangeArrowheads="1"/>
          </p:cNvSpPr>
          <p:nvPr/>
        </p:nvSpPr>
        <p:spPr bwMode="auto">
          <a:xfrm>
            <a:off x="302254" y="2514466"/>
            <a:ext cx="8522208" cy="2381384"/>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11" name="AutoShape 119"/>
          <p:cNvSpPr>
            <a:spLocks noChangeArrowheads="1"/>
          </p:cNvSpPr>
          <p:nvPr/>
        </p:nvSpPr>
        <p:spPr bwMode="auto">
          <a:xfrm flipH="1">
            <a:off x="2273299" y="2592965"/>
            <a:ext cx="3441609"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Ongoing Update US Risk Management Plan of Identified Risks and Potential Risks</a:t>
            </a:r>
          </a:p>
        </p:txBody>
      </p:sp>
      <p:sp>
        <p:nvSpPr>
          <p:cNvPr id="71"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34</a:t>
            </a:fld>
            <a:endParaRPr lang="en-US" dirty="0">
              <a:solidFill>
                <a:srgbClr val="000000"/>
              </a:solidFill>
            </a:endParaRPr>
          </a:p>
        </p:txBody>
      </p:sp>
      <p:grpSp>
        <p:nvGrpSpPr>
          <p:cNvPr id="5" name="Group 44"/>
          <p:cNvGrpSpPr/>
          <p:nvPr/>
        </p:nvGrpSpPr>
        <p:grpSpPr>
          <a:xfrm>
            <a:off x="405098" y="6365188"/>
            <a:ext cx="1311307" cy="476250"/>
            <a:chOff x="405098" y="6365188"/>
            <a:chExt cx="1311307" cy="476250"/>
          </a:xfrm>
        </p:grpSpPr>
        <p:sp>
          <p:nvSpPr>
            <p:cNvPr id="91"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92" name="TextBox 91"/>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Milestone / Meeting</a:t>
              </a:r>
            </a:p>
          </p:txBody>
        </p:sp>
        <p:sp>
          <p:nvSpPr>
            <p:cNvPr id="93" name="Flowchart: Decision 92"/>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94" name="TextBox 93"/>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CMGs</a:t>
              </a:r>
            </a:p>
          </p:txBody>
        </p:sp>
      </p:grpSp>
      <p:sp>
        <p:nvSpPr>
          <p:cNvPr id="48" name="AutoShape 119"/>
          <p:cNvSpPr>
            <a:spLocks noChangeArrowheads="1"/>
          </p:cNvSpPr>
          <p:nvPr/>
        </p:nvSpPr>
        <p:spPr bwMode="auto">
          <a:xfrm flipH="1">
            <a:off x="3488385" y="3425649"/>
            <a:ext cx="3905250" cy="274320"/>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dirty="0" smtClean="0">
                <a:solidFill>
                  <a:srgbClr val="000000"/>
                </a:solidFill>
                <a:latin typeface="Calibri" pitchFamily="34" charset="0"/>
                <a:cs typeface="Calibri" pitchFamily="34" charset="0"/>
              </a:rPr>
              <a:t>REMS Minimization Activities Development (ready for submission)</a:t>
            </a:r>
          </a:p>
        </p:txBody>
      </p:sp>
      <p:sp>
        <p:nvSpPr>
          <p:cNvPr id="64" name="AutoShape 119"/>
          <p:cNvSpPr>
            <a:spLocks noChangeArrowheads="1"/>
          </p:cNvSpPr>
          <p:nvPr/>
        </p:nvSpPr>
        <p:spPr bwMode="auto">
          <a:xfrm flipH="1">
            <a:off x="6773283" y="2951306"/>
            <a:ext cx="427408"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66" name="AutoShape 119"/>
          <p:cNvSpPr>
            <a:spLocks noChangeArrowheads="1"/>
          </p:cNvSpPr>
          <p:nvPr/>
        </p:nvSpPr>
        <p:spPr bwMode="auto">
          <a:xfrm flipH="1">
            <a:off x="7240008" y="2951306"/>
            <a:ext cx="201243"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69" name="AutoShape 119"/>
          <p:cNvSpPr>
            <a:spLocks noChangeArrowheads="1"/>
          </p:cNvSpPr>
          <p:nvPr/>
        </p:nvSpPr>
        <p:spPr bwMode="auto">
          <a:xfrm flipH="1">
            <a:off x="5708650" y="5660015"/>
            <a:ext cx="1962150"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Drug Safety Hiring (oncology MD, other HCP)</a:t>
            </a:r>
          </a:p>
        </p:txBody>
      </p:sp>
      <p:sp>
        <p:nvSpPr>
          <p:cNvPr id="30" name="AutoShape 119"/>
          <p:cNvSpPr>
            <a:spLocks noChangeArrowheads="1"/>
          </p:cNvSpPr>
          <p:nvPr/>
        </p:nvSpPr>
        <p:spPr bwMode="auto">
          <a:xfrm flipH="1">
            <a:off x="5898200" y="2951306"/>
            <a:ext cx="857249"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FDA Discussions</a:t>
            </a:r>
          </a:p>
        </p:txBody>
      </p:sp>
      <p:sp>
        <p:nvSpPr>
          <p:cNvPr id="31" name="AutoShape 119"/>
          <p:cNvSpPr>
            <a:spLocks noChangeArrowheads="1"/>
          </p:cNvSpPr>
          <p:nvPr/>
        </p:nvSpPr>
        <p:spPr bwMode="auto">
          <a:xfrm flipH="1">
            <a:off x="7450774" y="2951306"/>
            <a:ext cx="571501"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cs typeface="Calibri" pitchFamily="34" charset="0"/>
              </a:rPr>
              <a:t>Update</a:t>
            </a:r>
          </a:p>
        </p:txBody>
      </p:sp>
      <p:sp>
        <p:nvSpPr>
          <p:cNvPr id="33" name="Rectangle 127"/>
          <p:cNvSpPr>
            <a:spLocks noChangeArrowheads="1"/>
          </p:cNvSpPr>
          <p:nvPr/>
        </p:nvSpPr>
        <p:spPr bwMode="auto">
          <a:xfrm>
            <a:off x="302254" y="5495924"/>
            <a:ext cx="8522208" cy="695325"/>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36" name="Text Box 150"/>
          <p:cNvSpPr txBox="1">
            <a:spLocks noChangeArrowheads="1"/>
          </p:cNvSpPr>
          <p:nvPr/>
        </p:nvSpPr>
        <p:spPr bwMode="auto">
          <a:xfrm>
            <a:off x="313994" y="5245413"/>
            <a:ext cx="2849141" cy="228600"/>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Drug Safety Hiring</a:t>
            </a:r>
            <a:endParaRPr lang="en-US" sz="1000" b="1" i="1" dirty="0">
              <a:solidFill>
                <a:srgbClr val="060309"/>
              </a:solidFill>
              <a:latin typeface="Calibri" pitchFamily="34" charset="0"/>
            </a:endParaRPr>
          </a:p>
        </p:txBody>
      </p:sp>
      <p:sp>
        <p:nvSpPr>
          <p:cNvPr id="32" name="AutoShape 119"/>
          <p:cNvSpPr>
            <a:spLocks noChangeArrowheads="1"/>
          </p:cNvSpPr>
          <p:nvPr/>
        </p:nvSpPr>
        <p:spPr bwMode="auto">
          <a:xfrm>
            <a:off x="1741834" y="6475583"/>
            <a:ext cx="182880" cy="18288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50000"/>
              </a:spcBef>
              <a:spcAft>
                <a:spcPct val="0"/>
              </a:spcAft>
              <a:defRPr/>
            </a:pPr>
            <a:endParaRPr lang="en-US" sz="800" dirty="0" smtClean="0">
              <a:latin typeface="Calibri" pitchFamily="34" charset="0"/>
              <a:cs typeface="Calibri" pitchFamily="34" charset="0"/>
            </a:endParaRPr>
          </a:p>
        </p:txBody>
      </p:sp>
      <p:sp>
        <p:nvSpPr>
          <p:cNvPr id="34" name="TextBox 33"/>
          <p:cNvSpPr txBox="1"/>
          <p:nvPr/>
        </p:nvSpPr>
        <p:spPr>
          <a:xfrm>
            <a:off x="1951384" y="6443822"/>
            <a:ext cx="88773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Drug Safety </a:t>
            </a:r>
            <a:endParaRPr lang="en-US" sz="800" dirty="0">
              <a:solidFill>
                <a:srgbClr val="000000"/>
              </a:solidFill>
              <a:latin typeface="Calibri" pitchFamily="34" charset="0"/>
              <a:cs typeface="Calibri" pitchFamily="34" charset="0"/>
            </a:endParaRPr>
          </a:p>
        </p:txBody>
      </p:sp>
      <p:sp>
        <p:nvSpPr>
          <p:cNvPr id="35" name="AutoShape 119"/>
          <p:cNvSpPr>
            <a:spLocks noChangeArrowheads="1"/>
          </p:cNvSpPr>
          <p:nvPr/>
        </p:nvSpPr>
        <p:spPr bwMode="auto">
          <a:xfrm flipH="1">
            <a:off x="4886835" y="3809527"/>
            <a:ext cx="902440"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37" name="Rectangle 36"/>
          <p:cNvSpPr/>
          <p:nvPr/>
        </p:nvSpPr>
        <p:spPr>
          <a:xfrm>
            <a:off x="5517569" y="3593129"/>
            <a:ext cx="576343" cy="213278"/>
          </a:xfrm>
          <a:prstGeom prst="rect">
            <a:avLst/>
          </a:prstGeom>
          <a:noFill/>
        </p:spPr>
        <p:txBody>
          <a:bodyPr wrap="square" lIns="0" tIns="0" rIns="0" bIns="0" anchor="ctr">
            <a:noAutofit/>
          </a:bodyPr>
          <a:lstStyle/>
          <a:p>
            <a:pPr>
              <a:spcBef>
                <a:spcPct val="50000"/>
              </a:spcBef>
              <a:defRPr/>
            </a:pPr>
            <a:r>
              <a:rPr lang="en-US" sz="900" dirty="0" smtClean="0">
                <a:solidFill>
                  <a:srgbClr val="000000"/>
                </a:solidFill>
                <a:latin typeface="Calibri" pitchFamily="34" charset="0"/>
                <a:cs typeface="Calibri" pitchFamily="34" charset="0"/>
              </a:rPr>
              <a:t>Submission</a:t>
            </a:r>
          </a:p>
        </p:txBody>
      </p:sp>
      <p:sp>
        <p:nvSpPr>
          <p:cNvPr id="40" name="AutoShape 119"/>
          <p:cNvSpPr>
            <a:spLocks noChangeArrowheads="1"/>
          </p:cNvSpPr>
          <p:nvPr/>
        </p:nvSpPr>
        <p:spPr bwMode="auto">
          <a:xfrm flipH="1">
            <a:off x="3197734" y="3809527"/>
            <a:ext cx="1666875"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REMS Materials Development (including Medication Guide)</a:t>
            </a:r>
          </a:p>
        </p:txBody>
      </p:sp>
      <p:sp>
        <p:nvSpPr>
          <p:cNvPr id="42" name="AutoShape 119"/>
          <p:cNvSpPr>
            <a:spLocks noChangeArrowheads="1"/>
          </p:cNvSpPr>
          <p:nvPr/>
        </p:nvSpPr>
        <p:spPr bwMode="auto">
          <a:xfrm flipH="1">
            <a:off x="5667375" y="3809526"/>
            <a:ext cx="1671638"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Build and Implement REMS</a:t>
            </a:r>
          </a:p>
        </p:txBody>
      </p:sp>
      <p:sp>
        <p:nvSpPr>
          <p:cNvPr id="43" name="AutoShape 119"/>
          <p:cNvSpPr>
            <a:spLocks noChangeArrowheads="1"/>
          </p:cNvSpPr>
          <p:nvPr/>
        </p:nvSpPr>
        <p:spPr bwMode="auto">
          <a:xfrm>
            <a:off x="7339013" y="3809526"/>
            <a:ext cx="1462087" cy="274320"/>
          </a:xfrm>
          <a:prstGeom prst="homePlate">
            <a:avLst>
              <a:gd name="adj" fmla="val 82986"/>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US REMS Metrics/ Monitoring</a:t>
            </a:r>
          </a:p>
        </p:txBody>
      </p:sp>
      <p:sp>
        <p:nvSpPr>
          <p:cNvPr id="41" name="AutoShape 131"/>
          <p:cNvSpPr>
            <a:spLocks noChangeArrowheads="1"/>
          </p:cNvSpPr>
          <p:nvPr/>
        </p:nvSpPr>
        <p:spPr bwMode="auto">
          <a:xfrm>
            <a:off x="5582509" y="3870487"/>
            <a:ext cx="166978"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Stimuvax</a:t>
            </a:r>
            <a:r>
              <a:rPr lang="en-US" dirty="0" smtClean="0"/>
              <a:t>—US Drug Safety </a:t>
            </a:r>
            <a:r>
              <a:rPr lang="en-US" i="1" dirty="0" smtClean="0"/>
              <a:t>(Continued)</a:t>
            </a:r>
            <a:endParaRPr lang="en-US" dirty="0"/>
          </a:p>
        </p:txBody>
      </p:sp>
      <p:sp>
        <p:nvSpPr>
          <p:cNvPr id="9" name="Text Box 150"/>
          <p:cNvSpPr txBox="1">
            <a:spLocks noChangeArrowheads="1"/>
          </p:cNvSpPr>
          <p:nvPr/>
        </p:nvSpPr>
        <p:spPr bwMode="auto">
          <a:xfrm>
            <a:off x="323519" y="2416488"/>
            <a:ext cx="2849141" cy="228600"/>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Submission Involvement</a:t>
            </a:r>
            <a:endParaRPr lang="en-US" sz="1000" b="1" i="1" dirty="0">
              <a:solidFill>
                <a:srgbClr val="060309"/>
              </a:solidFill>
              <a:latin typeface="Calibri" pitchFamily="34" charset="0"/>
            </a:endParaRPr>
          </a:p>
        </p:txBody>
      </p:sp>
      <p:sp>
        <p:nvSpPr>
          <p:cNvPr id="10" name="Rectangle 127"/>
          <p:cNvSpPr>
            <a:spLocks noChangeArrowheads="1"/>
          </p:cNvSpPr>
          <p:nvPr/>
        </p:nvSpPr>
        <p:spPr bwMode="auto">
          <a:xfrm>
            <a:off x="302254" y="2600190"/>
            <a:ext cx="8522208" cy="3648210"/>
          </a:xfrm>
          <a:prstGeom prst="rect">
            <a:avLst/>
          </a:prstGeom>
          <a:noFill/>
          <a:ln w="19050" cap="rnd" algn="ctr">
            <a:solidFill>
              <a:schemeClr val="tx1"/>
            </a:solidFill>
            <a:prstDash val="sysDot"/>
            <a:miter lim="800000"/>
            <a:headEnd/>
            <a:tailEnd/>
          </a:ln>
        </p:spPr>
        <p:txBody>
          <a:bodyPr wrap="none" anchor="ctr"/>
          <a:lstStyle/>
          <a:p>
            <a:endParaRPr lang="en-US" sz="900" dirty="0">
              <a:solidFill>
                <a:srgbClr val="060309"/>
              </a:solidFill>
              <a:latin typeface="Calibri" pitchFamily="34" charset="0"/>
            </a:endParaRPr>
          </a:p>
        </p:txBody>
      </p:sp>
      <p:sp>
        <p:nvSpPr>
          <p:cNvPr id="71"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35</a:t>
            </a:fld>
            <a:endParaRPr lang="en-US" dirty="0">
              <a:solidFill>
                <a:srgbClr val="000000"/>
              </a:solidFill>
            </a:endParaRPr>
          </a:p>
        </p:txBody>
      </p:sp>
      <p:sp>
        <p:nvSpPr>
          <p:cNvPr id="52" name="AutoShape 119"/>
          <p:cNvSpPr>
            <a:spLocks noChangeArrowheads="1"/>
          </p:cNvSpPr>
          <p:nvPr/>
        </p:nvSpPr>
        <p:spPr bwMode="auto">
          <a:xfrm>
            <a:off x="3048542" y="6468798"/>
            <a:ext cx="182880" cy="182880"/>
          </a:xfrm>
          <a:prstGeom prst="homePlate">
            <a:avLst>
              <a:gd name="adj" fmla="val 0"/>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53" name="TextBox 52"/>
          <p:cNvSpPr txBox="1"/>
          <p:nvPr/>
        </p:nvSpPr>
        <p:spPr>
          <a:xfrm>
            <a:off x="3258092" y="6426888"/>
            <a:ext cx="907973"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Drug Safety</a:t>
            </a:r>
            <a:endParaRPr lang="en-US" sz="800" dirty="0">
              <a:solidFill>
                <a:srgbClr val="000000"/>
              </a:solidFill>
              <a:latin typeface="Calibri" pitchFamily="34" charset="0"/>
            </a:endParaRPr>
          </a:p>
        </p:txBody>
      </p:sp>
      <p:sp>
        <p:nvSpPr>
          <p:cNvPr id="57" name="AutoShape 119"/>
          <p:cNvSpPr>
            <a:spLocks noChangeArrowheads="1"/>
          </p:cNvSpPr>
          <p:nvPr/>
        </p:nvSpPr>
        <p:spPr bwMode="auto">
          <a:xfrm flipH="1">
            <a:off x="877889" y="4990695"/>
            <a:ext cx="4119171" cy="274320"/>
          </a:xfrm>
          <a:prstGeom prst="homePlate">
            <a:avLst>
              <a:gd name="adj" fmla="val 0"/>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chemeClr val="bg1"/>
                </a:solidFill>
                <a:latin typeface="Calibri" pitchFamily="34" charset="0"/>
              </a:rPr>
              <a:t>ICSRs, Case Narratives</a:t>
            </a:r>
          </a:p>
        </p:txBody>
      </p:sp>
      <p:grpSp>
        <p:nvGrpSpPr>
          <p:cNvPr id="3" name="Group 44"/>
          <p:cNvGrpSpPr/>
          <p:nvPr/>
        </p:nvGrpSpPr>
        <p:grpSpPr>
          <a:xfrm>
            <a:off x="405098" y="6365188"/>
            <a:ext cx="1311307" cy="476250"/>
            <a:chOff x="405098" y="6365188"/>
            <a:chExt cx="1311307" cy="476250"/>
          </a:xfrm>
        </p:grpSpPr>
        <p:sp>
          <p:nvSpPr>
            <p:cNvPr id="91"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92" name="TextBox 91"/>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Milestone / Meeting</a:t>
              </a:r>
            </a:p>
          </p:txBody>
        </p:sp>
        <p:sp>
          <p:nvSpPr>
            <p:cNvPr id="93" name="Flowchart: Decision 92"/>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94" name="TextBox 93"/>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CMGs</a:t>
              </a:r>
            </a:p>
          </p:txBody>
        </p:sp>
      </p:grpSp>
      <p:sp>
        <p:nvSpPr>
          <p:cNvPr id="46" name="Text Box 1299"/>
          <p:cNvSpPr txBox="1">
            <a:spLocks noChangeArrowheads="1"/>
          </p:cNvSpPr>
          <p:nvPr/>
        </p:nvSpPr>
        <p:spPr bwMode="auto">
          <a:xfrm>
            <a:off x="5767387" y="3092035"/>
            <a:ext cx="1400175"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Involvement in Answers to Regulatory Questions</a:t>
            </a:r>
          </a:p>
        </p:txBody>
      </p:sp>
      <p:sp>
        <p:nvSpPr>
          <p:cNvPr id="47" name="AutoShape 119"/>
          <p:cNvSpPr>
            <a:spLocks noChangeArrowheads="1"/>
          </p:cNvSpPr>
          <p:nvPr/>
        </p:nvSpPr>
        <p:spPr bwMode="auto">
          <a:xfrm>
            <a:off x="5743575" y="2712771"/>
            <a:ext cx="1428750"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spcBef>
                <a:spcPct val="50000"/>
              </a:spcBef>
              <a:defRPr/>
            </a:pPr>
            <a:r>
              <a:rPr lang="en-US" sz="900" dirty="0" smtClean="0">
                <a:latin typeface="Calibri" pitchFamily="34" charset="0"/>
                <a:cs typeface="Calibri" pitchFamily="34" charset="0"/>
              </a:rPr>
              <a:t>Preparation and Attendance at Post-Submission Meetings</a:t>
            </a:r>
          </a:p>
        </p:txBody>
      </p:sp>
      <p:sp>
        <p:nvSpPr>
          <p:cNvPr id="48" name="AutoShape 119"/>
          <p:cNvSpPr>
            <a:spLocks noChangeArrowheads="1"/>
          </p:cNvSpPr>
          <p:nvPr/>
        </p:nvSpPr>
        <p:spPr bwMode="auto">
          <a:xfrm>
            <a:off x="4203104" y="2710328"/>
            <a:ext cx="1304031" cy="274320"/>
          </a:xfrm>
          <a:prstGeom prst="flowChartProcess">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51" name="TextBox 50"/>
          <p:cNvSpPr txBox="1"/>
          <p:nvPr/>
        </p:nvSpPr>
        <p:spPr>
          <a:xfrm>
            <a:off x="2530375" y="2691091"/>
            <a:ext cx="1652016" cy="274320"/>
          </a:xfrm>
          <a:prstGeom prst="rect">
            <a:avLst/>
          </a:prstGeom>
          <a:noFill/>
        </p:spPr>
        <p:txBody>
          <a:bodyPr wrap="square" lIns="27432" tIns="27432" rIns="27432" bIns="27432" rtlCol="0" anchor="ctr" anchorCtr="0">
            <a:noAutofit/>
          </a:bodyPr>
          <a:lstStyle/>
          <a:p>
            <a:pPr algn="r">
              <a:spcBef>
                <a:spcPct val="50000"/>
              </a:spcBef>
              <a:defRPr/>
            </a:pPr>
            <a:r>
              <a:rPr lang="en-US" sz="900" dirty="0" smtClean="0">
                <a:latin typeface="Calibri" pitchFamily="34" charset="0"/>
              </a:rPr>
              <a:t>Preparation and Attendance at Pre-Submission Meetings</a:t>
            </a:r>
          </a:p>
        </p:txBody>
      </p:sp>
      <p:sp>
        <p:nvSpPr>
          <p:cNvPr id="54" name="AutoShape 119"/>
          <p:cNvSpPr>
            <a:spLocks noChangeArrowheads="1"/>
          </p:cNvSpPr>
          <p:nvPr/>
        </p:nvSpPr>
        <p:spPr bwMode="auto">
          <a:xfrm flipH="1">
            <a:off x="1639889" y="3431770"/>
            <a:ext cx="4119171" cy="27432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US Case Narratives Support</a:t>
            </a:r>
          </a:p>
        </p:txBody>
      </p:sp>
      <p:sp>
        <p:nvSpPr>
          <p:cNvPr id="32" name="AutoShape 119"/>
          <p:cNvSpPr>
            <a:spLocks noChangeArrowheads="1"/>
          </p:cNvSpPr>
          <p:nvPr/>
        </p:nvSpPr>
        <p:spPr bwMode="auto">
          <a:xfrm>
            <a:off x="1741834" y="6468798"/>
            <a:ext cx="182880" cy="18288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50000"/>
              </a:spcBef>
              <a:spcAft>
                <a:spcPct val="0"/>
              </a:spcAft>
              <a:defRPr/>
            </a:pPr>
            <a:endParaRPr lang="en-US" sz="800" dirty="0" smtClean="0">
              <a:latin typeface="Calibri" pitchFamily="34" charset="0"/>
              <a:cs typeface="Calibri" pitchFamily="34" charset="0"/>
            </a:endParaRPr>
          </a:p>
        </p:txBody>
      </p:sp>
      <p:sp>
        <p:nvSpPr>
          <p:cNvPr id="30" name="TextBox 29"/>
          <p:cNvSpPr txBox="1"/>
          <p:nvPr/>
        </p:nvSpPr>
        <p:spPr>
          <a:xfrm>
            <a:off x="1951384" y="6426888"/>
            <a:ext cx="88773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Drug Safety </a:t>
            </a:r>
            <a:endParaRPr lang="en-US" sz="800" dirty="0">
              <a:solidFill>
                <a:srgbClr val="000000"/>
              </a:solidFill>
              <a:latin typeface="Calibri" pitchFamily="34" charset="0"/>
              <a:cs typeface="Calibri" pitchFamily="34" charset="0"/>
            </a:endParaRPr>
          </a:p>
        </p:txBody>
      </p:sp>
      <p:sp>
        <p:nvSpPr>
          <p:cNvPr id="31" name="Text Box 1299"/>
          <p:cNvSpPr txBox="1">
            <a:spLocks noChangeArrowheads="1"/>
          </p:cNvSpPr>
          <p:nvPr/>
        </p:nvSpPr>
        <p:spPr bwMode="auto">
          <a:xfrm>
            <a:off x="5487093" y="4255632"/>
            <a:ext cx="1883766" cy="274320"/>
          </a:xfrm>
          <a:prstGeom prst="homePlate">
            <a:avLst>
              <a:gd name="adj" fmla="val 76042"/>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chemeClr val="bg1"/>
                </a:solidFill>
                <a:latin typeface="Calibri" pitchFamily="34" charset="0"/>
              </a:rPr>
              <a:t>Involvement in Answers to Regulatory Questions</a:t>
            </a:r>
          </a:p>
        </p:txBody>
      </p:sp>
      <p:sp>
        <p:nvSpPr>
          <p:cNvPr id="33" name="AutoShape 119"/>
          <p:cNvSpPr>
            <a:spLocks noChangeArrowheads="1"/>
          </p:cNvSpPr>
          <p:nvPr/>
        </p:nvSpPr>
        <p:spPr bwMode="auto">
          <a:xfrm>
            <a:off x="1214446" y="3872367"/>
            <a:ext cx="2321412" cy="274320"/>
          </a:xfrm>
          <a:prstGeom prst="homePlate">
            <a:avLst>
              <a:gd name="adj" fmla="val 0"/>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chemeClr val="bg1"/>
                </a:solidFill>
                <a:latin typeface="Calibri" pitchFamily="34" charset="0"/>
              </a:rPr>
              <a:t>Preparation and Attendance at Pre-Submission Meetings</a:t>
            </a:r>
          </a:p>
        </p:txBody>
      </p:sp>
      <p:sp>
        <p:nvSpPr>
          <p:cNvPr id="34" name="AutoShape 119"/>
          <p:cNvSpPr>
            <a:spLocks noChangeArrowheads="1"/>
          </p:cNvSpPr>
          <p:nvPr/>
        </p:nvSpPr>
        <p:spPr bwMode="auto">
          <a:xfrm>
            <a:off x="5054048" y="3872367"/>
            <a:ext cx="2321412" cy="274320"/>
          </a:xfrm>
          <a:prstGeom prst="homePlate">
            <a:avLst>
              <a:gd name="adj" fmla="val 0"/>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chemeClr val="bg1"/>
                </a:solidFill>
                <a:latin typeface="Calibri" pitchFamily="34" charset="0"/>
              </a:rPr>
              <a:t>Preparation and Attendance at Post-Submission Meetings</a:t>
            </a:r>
          </a:p>
        </p:txBody>
      </p:sp>
      <p:sp>
        <p:nvSpPr>
          <p:cNvPr id="36" name="AutoShape 119"/>
          <p:cNvSpPr>
            <a:spLocks noChangeArrowheads="1"/>
          </p:cNvSpPr>
          <p:nvPr/>
        </p:nvSpPr>
        <p:spPr bwMode="auto">
          <a:xfrm>
            <a:off x="7781924" y="4593321"/>
            <a:ext cx="1034415" cy="274320"/>
          </a:xfrm>
          <a:prstGeom prst="homePlate">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chemeClr val="bg1"/>
                </a:solidFill>
                <a:latin typeface="Calibri" pitchFamily="34" charset="0"/>
              </a:rPr>
              <a:t>PASS</a:t>
            </a:r>
          </a:p>
        </p:txBody>
      </p:sp>
      <p:sp>
        <p:nvSpPr>
          <p:cNvPr id="37" name="Text Box 1299"/>
          <p:cNvSpPr txBox="1">
            <a:spLocks noChangeArrowheads="1"/>
          </p:cNvSpPr>
          <p:nvPr/>
        </p:nvSpPr>
        <p:spPr bwMode="auto">
          <a:xfrm>
            <a:off x="1565132" y="4593321"/>
            <a:ext cx="450376" cy="274320"/>
          </a:xfrm>
          <a:prstGeom prst="rect">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chemeClr val="bg1"/>
              </a:solidFill>
              <a:latin typeface="Calibri" pitchFamily="34" charset="0"/>
            </a:endParaRPr>
          </a:p>
        </p:txBody>
      </p:sp>
      <p:sp>
        <p:nvSpPr>
          <p:cNvPr id="38" name="Rectangle 37"/>
          <p:cNvSpPr/>
          <p:nvPr/>
        </p:nvSpPr>
        <p:spPr>
          <a:xfrm>
            <a:off x="2109806" y="4606021"/>
            <a:ext cx="2345353" cy="219908"/>
          </a:xfrm>
          <a:prstGeom prst="rect">
            <a:avLst/>
          </a:prstGeom>
          <a:noFill/>
        </p:spPr>
        <p:txBody>
          <a:bodyPr wrap="square" lIns="0" tIns="0" rIns="0" bIns="0" anchor="ctr">
            <a:noAutofit/>
          </a:bodyPr>
          <a:lstStyle/>
          <a:p>
            <a:pPr>
              <a:spcBef>
                <a:spcPct val="50000"/>
              </a:spcBef>
              <a:defRPr/>
            </a:pPr>
            <a:r>
              <a:rPr lang="en-US" sz="900" dirty="0">
                <a:latin typeface="Calibri" pitchFamily="34" charset="0"/>
              </a:rPr>
              <a:t>PASS Assessment (Post-Authorization Safety Study), Regulatory Involvement</a:t>
            </a:r>
          </a:p>
        </p:txBody>
      </p:sp>
      <p:cxnSp>
        <p:nvCxnSpPr>
          <p:cNvPr id="39" name="Straight Connector 38"/>
          <p:cNvCxnSpPr>
            <a:stCxn id="37" idx="3"/>
            <a:endCxn id="36" idx="1"/>
          </p:cNvCxnSpPr>
          <p:nvPr/>
        </p:nvCxnSpPr>
        <p:spPr bwMode="auto">
          <a:xfrm>
            <a:off x="2015508" y="4730481"/>
            <a:ext cx="5766416" cy="0"/>
          </a:xfrm>
          <a:prstGeom prst="line">
            <a:avLst/>
          </a:prstGeom>
          <a:solidFill>
            <a:srgbClr val="FFCCFF"/>
          </a:solidFill>
          <a:ln w="9525">
            <a:solidFill>
              <a:schemeClr val="tx1"/>
            </a:solidFill>
            <a:miter lim="800000"/>
            <a:headEnd/>
            <a:tailEnd type="triangle"/>
          </a:ln>
        </p:spPr>
      </p:cxnSp>
      <p:sp>
        <p:nvSpPr>
          <p:cNvPr id="29" name="AutoShape 119"/>
          <p:cNvSpPr>
            <a:spLocks noChangeArrowheads="1"/>
          </p:cNvSpPr>
          <p:nvPr/>
        </p:nvSpPr>
        <p:spPr bwMode="auto">
          <a:xfrm flipH="1">
            <a:off x="4172054" y="5344734"/>
            <a:ext cx="720000" cy="246888"/>
          </a:xfrm>
          <a:prstGeom prst="homePlate">
            <a:avLst>
              <a:gd name="adj" fmla="val 0"/>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chemeClr val="bg1"/>
              </a:solidFill>
              <a:latin typeface="Calibri" pitchFamily="34" charset="0"/>
            </a:endParaRPr>
          </a:p>
        </p:txBody>
      </p:sp>
      <p:sp>
        <p:nvSpPr>
          <p:cNvPr id="35" name="AutoShape 119"/>
          <p:cNvSpPr>
            <a:spLocks noChangeArrowheads="1"/>
          </p:cNvSpPr>
          <p:nvPr/>
        </p:nvSpPr>
        <p:spPr bwMode="auto">
          <a:xfrm flipH="1">
            <a:off x="4801429" y="5630484"/>
            <a:ext cx="216000" cy="246888"/>
          </a:xfrm>
          <a:prstGeom prst="homePlate">
            <a:avLst>
              <a:gd name="adj" fmla="val 0"/>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chemeClr val="bg1"/>
              </a:solidFill>
              <a:latin typeface="Calibri" pitchFamily="34" charset="0"/>
            </a:endParaRPr>
          </a:p>
        </p:txBody>
      </p:sp>
      <p:sp>
        <p:nvSpPr>
          <p:cNvPr id="40" name="AutoShape 119"/>
          <p:cNvSpPr>
            <a:spLocks noChangeArrowheads="1"/>
          </p:cNvSpPr>
          <p:nvPr/>
        </p:nvSpPr>
        <p:spPr bwMode="auto">
          <a:xfrm flipH="1">
            <a:off x="4397679" y="5922584"/>
            <a:ext cx="648000" cy="246888"/>
          </a:xfrm>
          <a:prstGeom prst="homePlate">
            <a:avLst>
              <a:gd name="adj" fmla="val 0"/>
            </a:avLst>
          </a:prstGeom>
          <a:solidFill>
            <a:srgbClr val="FF33CC"/>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chemeClr val="bg1"/>
                </a:solidFill>
                <a:latin typeface="Calibri" pitchFamily="34" charset="0"/>
              </a:rPr>
              <a:t>.</a:t>
            </a:r>
            <a:endParaRPr lang="en-US" sz="900" dirty="0">
              <a:solidFill>
                <a:schemeClr val="bg1"/>
              </a:solidFill>
              <a:latin typeface="Calibri" pitchFamily="34" charset="0"/>
            </a:endParaRPr>
          </a:p>
        </p:txBody>
      </p:sp>
      <p:sp>
        <p:nvSpPr>
          <p:cNvPr id="41" name="Rectangle 59"/>
          <p:cNvSpPr/>
          <p:nvPr/>
        </p:nvSpPr>
        <p:spPr>
          <a:xfrm>
            <a:off x="5023062" y="5641060"/>
            <a:ext cx="1428281" cy="213278"/>
          </a:xfrm>
          <a:prstGeom prst="rect">
            <a:avLst/>
          </a:prstGeom>
          <a:noFill/>
        </p:spPr>
        <p:txBody>
          <a:bodyPr wrap="square" lIns="0" tIns="0" rIns="0" bIns="0" anchor="ctr">
            <a:noAutofit/>
          </a:bodyPr>
          <a:lstStyle/>
          <a:p>
            <a:pPr algn="ctr">
              <a:spcBef>
                <a:spcPct val="50000"/>
              </a:spcBef>
              <a:defRPr/>
            </a:pPr>
            <a:r>
              <a:rPr lang="en-US" sz="900" dirty="0" smtClean="0">
                <a:latin typeface="Calibri" pitchFamily="34" charset="0"/>
              </a:rPr>
              <a:t>Safety Section of the Clinical Overview</a:t>
            </a:r>
            <a:endParaRPr lang="en-US" sz="900" dirty="0">
              <a:latin typeface="Calibri" pitchFamily="34" charset="0"/>
            </a:endParaRPr>
          </a:p>
        </p:txBody>
      </p:sp>
      <p:sp>
        <p:nvSpPr>
          <p:cNvPr id="42" name="AutoShape 119"/>
          <p:cNvSpPr>
            <a:spLocks noChangeArrowheads="1"/>
          </p:cNvSpPr>
          <p:nvPr/>
        </p:nvSpPr>
        <p:spPr bwMode="auto">
          <a:xfrm flipH="1">
            <a:off x="4869715" y="5334497"/>
            <a:ext cx="1940584" cy="249343"/>
          </a:xfrm>
          <a:prstGeom prst="homePlate">
            <a:avLst>
              <a:gd name="adj" fmla="val 53743"/>
            </a:avLst>
          </a:prstGeom>
          <a:noFill/>
          <a:ln w="9525" algn="ctr">
            <a:noFill/>
            <a:miter lim="800000"/>
            <a:headEnd/>
            <a:tailEnd/>
          </a:ln>
          <a:effectLst/>
        </p:spPr>
        <p:txBody>
          <a:bodyPr lIns="45720" rIns="45720" anchor="ctr"/>
          <a:lstStyle/>
          <a:p>
            <a:pPr algn="ctr">
              <a:spcBef>
                <a:spcPct val="50000"/>
              </a:spcBef>
              <a:defRPr/>
            </a:pPr>
            <a:r>
              <a:rPr lang="en-US" sz="900" dirty="0" smtClean="0">
                <a:latin typeface="Calibri" pitchFamily="34" charset="0"/>
              </a:rPr>
              <a:t>Integrated Summary of Safety for Filing</a:t>
            </a:r>
            <a:endParaRPr lang="en-US" sz="900" dirty="0">
              <a:latin typeface="Calibri" pitchFamily="34" charset="0"/>
            </a:endParaRPr>
          </a:p>
        </p:txBody>
      </p:sp>
      <p:sp>
        <p:nvSpPr>
          <p:cNvPr id="43" name="Rectangle 59"/>
          <p:cNvSpPr/>
          <p:nvPr/>
        </p:nvSpPr>
        <p:spPr>
          <a:xfrm>
            <a:off x="5080458" y="5924089"/>
            <a:ext cx="1428281" cy="213278"/>
          </a:xfrm>
          <a:prstGeom prst="rect">
            <a:avLst/>
          </a:prstGeom>
          <a:noFill/>
        </p:spPr>
        <p:txBody>
          <a:bodyPr wrap="square" lIns="0" tIns="0" rIns="0" bIns="0" anchor="ctr">
            <a:noAutofit/>
          </a:bodyPr>
          <a:lstStyle/>
          <a:p>
            <a:pPr algn="ctr">
              <a:spcBef>
                <a:spcPct val="50000"/>
              </a:spcBef>
              <a:defRPr/>
            </a:pPr>
            <a:r>
              <a:rPr lang="en-US" sz="900" smtClean="0">
                <a:latin typeface="Calibri" pitchFamily="34" charset="0"/>
              </a:rPr>
              <a:t>Summary of Clinical Safety/Effiicacy</a:t>
            </a:r>
            <a:endParaRPr lang="en-US" sz="900">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Stimuvax</a:t>
            </a:r>
            <a:r>
              <a:rPr lang="en-US" dirty="0" smtClean="0"/>
              <a:t>—US Drug Safety </a:t>
            </a:r>
            <a:r>
              <a:rPr lang="en-US" i="1" dirty="0" smtClean="0"/>
              <a:t>(Continued)</a:t>
            </a:r>
            <a:endParaRPr lang="en-US" dirty="0"/>
          </a:p>
        </p:txBody>
      </p:sp>
      <p:sp>
        <p:nvSpPr>
          <p:cNvPr id="14" name="AutoShape 119"/>
          <p:cNvSpPr>
            <a:spLocks noChangeArrowheads="1"/>
          </p:cNvSpPr>
          <p:nvPr/>
        </p:nvSpPr>
        <p:spPr bwMode="auto">
          <a:xfrm>
            <a:off x="340242" y="2956222"/>
            <a:ext cx="7000358" cy="282277"/>
          </a:xfrm>
          <a:prstGeom prst="homePlate">
            <a:avLst>
              <a:gd name="adj" fmla="val 53743"/>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Ongoing Severe Adverse Event Reporting, Pre-Approval: DSUR (Development Safety Update Report)</a:t>
            </a:r>
          </a:p>
        </p:txBody>
      </p:sp>
      <p:sp>
        <p:nvSpPr>
          <p:cNvPr id="16" name="Text Box 150"/>
          <p:cNvSpPr txBox="1">
            <a:spLocks noChangeArrowheads="1"/>
          </p:cNvSpPr>
          <p:nvPr/>
        </p:nvSpPr>
        <p:spPr bwMode="auto">
          <a:xfrm>
            <a:off x="290513" y="2216344"/>
            <a:ext cx="2781300" cy="228600"/>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Drug Safety Duties</a:t>
            </a:r>
            <a:endParaRPr lang="en-US" sz="1000" b="1" i="1" dirty="0">
              <a:solidFill>
                <a:srgbClr val="060309"/>
              </a:solidFill>
              <a:latin typeface="Calibri" pitchFamily="34" charset="0"/>
            </a:endParaRPr>
          </a:p>
        </p:txBody>
      </p:sp>
      <p:sp>
        <p:nvSpPr>
          <p:cNvPr id="17" name="Rectangle 127"/>
          <p:cNvSpPr>
            <a:spLocks noChangeArrowheads="1"/>
          </p:cNvSpPr>
          <p:nvPr/>
        </p:nvSpPr>
        <p:spPr bwMode="auto">
          <a:xfrm>
            <a:off x="290513" y="2419349"/>
            <a:ext cx="8549640" cy="1206354"/>
          </a:xfrm>
          <a:prstGeom prst="rect">
            <a:avLst/>
          </a:prstGeom>
          <a:noFill/>
          <a:ln w="19050" cap="rnd" algn="ctr">
            <a:solidFill>
              <a:schemeClr val="tx1"/>
            </a:solidFill>
            <a:prstDash val="sysDot"/>
            <a:miter lim="800000"/>
            <a:headEnd/>
            <a:tailEnd/>
          </a:ln>
        </p:spPr>
        <p:txBody>
          <a:bodyPr wrap="none" anchor="ctr"/>
          <a:lstStyle/>
          <a:p>
            <a:endParaRPr lang="en-US" sz="900" dirty="0">
              <a:solidFill>
                <a:srgbClr val="060309"/>
              </a:solidFill>
              <a:latin typeface="Calibri" pitchFamily="34" charset="0"/>
            </a:endParaRPr>
          </a:p>
        </p:txBody>
      </p:sp>
      <p:sp>
        <p:nvSpPr>
          <p:cNvPr id="18" name="AutoShape 119"/>
          <p:cNvSpPr>
            <a:spLocks noChangeArrowheads="1"/>
          </p:cNvSpPr>
          <p:nvPr/>
        </p:nvSpPr>
        <p:spPr bwMode="auto">
          <a:xfrm>
            <a:off x="7366000" y="2956222"/>
            <a:ext cx="1454150" cy="274320"/>
          </a:xfrm>
          <a:prstGeom prst="homePlate">
            <a:avLst>
              <a:gd name="adj" fmla="val 78049"/>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19" name="Rectangle 18"/>
          <p:cNvSpPr/>
          <p:nvPr/>
        </p:nvSpPr>
        <p:spPr>
          <a:xfrm>
            <a:off x="7319958" y="2544716"/>
            <a:ext cx="1535113" cy="284209"/>
          </a:xfrm>
          <a:prstGeom prst="rect">
            <a:avLst/>
          </a:prstGeom>
          <a:noFill/>
        </p:spPr>
        <p:txBody>
          <a:bodyPr wrap="square" lIns="0" tIns="0" rIns="0" bIns="0" anchor="ctr">
            <a:noAutofit/>
          </a:bodyPr>
          <a:lstStyle/>
          <a:p>
            <a:pPr algn="ctr">
              <a:spcBef>
                <a:spcPct val="50000"/>
              </a:spcBef>
              <a:defRPr/>
            </a:pPr>
            <a:r>
              <a:rPr lang="en-US" sz="900" dirty="0" smtClean="0">
                <a:solidFill>
                  <a:srgbClr val="000000"/>
                </a:solidFill>
                <a:latin typeface="Calibri" pitchFamily="34" charset="0"/>
              </a:rPr>
              <a:t>Ongoing Severe Adverse Event Reporting, Post-Approval: PSUR (Periodic Safety Update)</a:t>
            </a:r>
          </a:p>
        </p:txBody>
      </p:sp>
      <p:sp>
        <p:nvSpPr>
          <p:cNvPr id="31"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36</a:t>
            </a:fld>
            <a:endParaRPr lang="en-US" dirty="0">
              <a:solidFill>
                <a:srgbClr val="000000"/>
              </a:solidFill>
            </a:endParaRPr>
          </a:p>
        </p:txBody>
      </p:sp>
      <p:grpSp>
        <p:nvGrpSpPr>
          <p:cNvPr id="3" name="Group 44"/>
          <p:cNvGrpSpPr/>
          <p:nvPr/>
        </p:nvGrpSpPr>
        <p:grpSpPr>
          <a:xfrm>
            <a:off x="405098" y="6365188"/>
            <a:ext cx="1311307" cy="476250"/>
            <a:chOff x="405098" y="6365188"/>
            <a:chExt cx="1311307" cy="476250"/>
          </a:xfrm>
        </p:grpSpPr>
        <p:sp>
          <p:nvSpPr>
            <p:cNvPr id="4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46" name="TextBox 4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Milestone / Meeting</a:t>
              </a:r>
            </a:p>
          </p:txBody>
        </p:sp>
        <p:sp>
          <p:nvSpPr>
            <p:cNvPr id="47" name="Flowchart: Decision 4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48" name="TextBox 4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CMGs</a:t>
              </a:r>
            </a:p>
          </p:txBody>
        </p:sp>
      </p:grpSp>
      <p:sp>
        <p:nvSpPr>
          <p:cNvPr id="24" name="AutoShape 119"/>
          <p:cNvSpPr>
            <a:spLocks noChangeArrowheads="1"/>
          </p:cNvSpPr>
          <p:nvPr/>
        </p:nvSpPr>
        <p:spPr bwMode="auto">
          <a:xfrm>
            <a:off x="1741834" y="6458651"/>
            <a:ext cx="182880" cy="182880"/>
          </a:xfrm>
          <a:prstGeom prst="homePlate">
            <a:avLst>
              <a:gd name="adj" fmla="val 0"/>
            </a:avLst>
          </a:prstGeom>
          <a:solidFill>
            <a:srgbClr val="FF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50000"/>
              </a:spcBef>
              <a:spcAft>
                <a:spcPct val="0"/>
              </a:spcAft>
              <a:defRPr/>
            </a:pPr>
            <a:endParaRPr lang="en-US" sz="800" dirty="0" smtClean="0">
              <a:latin typeface="Calibri" pitchFamily="34" charset="0"/>
              <a:cs typeface="Calibri" pitchFamily="34" charset="0"/>
            </a:endParaRPr>
          </a:p>
        </p:txBody>
      </p:sp>
      <p:sp>
        <p:nvSpPr>
          <p:cNvPr id="21" name="TextBox 20"/>
          <p:cNvSpPr txBox="1"/>
          <p:nvPr/>
        </p:nvSpPr>
        <p:spPr>
          <a:xfrm>
            <a:off x="1951384" y="6426890"/>
            <a:ext cx="88773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Drug Safety </a:t>
            </a:r>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Calibri" pitchFamily="34" charset="0"/>
                          <a:ea typeface="+mn-ea"/>
                          <a:cs typeface="Calibri" pitchFamily="34" charset="0"/>
                        </a:rPr>
                        <a:t>Medical Affairs</a:t>
                      </a: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nvGraphicFramePr>
        <p:xfrm>
          <a:off x="284163" y="1657680"/>
          <a:ext cx="8594725" cy="4907280"/>
        </p:xfrm>
        <a:graphic>
          <a:graphicData uri="http://schemas.openxmlformats.org/drawingml/2006/table">
            <a:tbl>
              <a:tblPr firstRow="1" bandRow="1">
                <a:tableStyleId>{5C22544A-7EE6-4342-B048-85BDC9FD1C3A}</a:tableStyleId>
              </a:tblPr>
              <a:tblGrid>
                <a:gridCol w="479667"/>
                <a:gridCol w="2779504"/>
                <a:gridCol w="5335554"/>
              </a:tblGrid>
              <a:tr h="288000">
                <a:tc>
                  <a:txBody>
                    <a:bodyPr/>
                    <a:lstStyle/>
                    <a:p>
                      <a:pPr algn="ct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57C"/>
                    </a:solidFill>
                  </a:tcPr>
                </a:tc>
                <a:tc>
                  <a:txBody>
                    <a:body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Typical Workstream</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57C"/>
                    </a:solidFill>
                  </a:tcPr>
                </a:tc>
                <a:tc>
                  <a:txBody>
                    <a:body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Description</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57C"/>
                    </a:solidFill>
                  </a:tcPr>
                </a:tc>
              </a:tr>
              <a:tr h="1094398">
                <a:tc>
                  <a:txBody>
                    <a:bodyPr/>
                    <a:lstStyle/>
                    <a:p>
                      <a:pPr marL="0" indent="0" algn="ctr">
                        <a:buFont typeface="+mj-lt"/>
                        <a:buAutoNum type="arabicPeriod"/>
                      </a:pPr>
                      <a:r>
                        <a:rPr lang="en-US" sz="1400" b="1" i="0" dirty="0" smtClean="0">
                          <a:latin typeface="Calibri" pitchFamily="34" charset="0"/>
                          <a:cs typeface="Calibri" pitchFamily="34" charset="0"/>
                        </a:rPr>
                        <a:t> </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342900" indent="-342900" algn="l">
                        <a:buFont typeface="+mj-lt"/>
                        <a:buNone/>
                      </a:pPr>
                      <a:r>
                        <a:rPr lang="en-US" sz="1400" b="1" i="0" dirty="0" smtClean="0">
                          <a:latin typeface="Calibri" pitchFamily="34" charset="0"/>
                          <a:cs typeface="Calibri" pitchFamily="34" charset="0"/>
                        </a:rPr>
                        <a:t>Data Generation and Analysis</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indent="-109538" algn="l" defTabSz="914400" rtl="0" eaLnBrk="1" latinLnBrk="0" hangingPunct="1">
                        <a:buFont typeface="Wingdings" pitchFamily="2" charset="2"/>
                        <a:buChar char="§"/>
                      </a:pPr>
                      <a:r>
                        <a:rPr lang="en-US" sz="1400" b="0" i="0" kern="1200" dirty="0" smtClean="0">
                          <a:solidFill>
                            <a:schemeClr val="dk1"/>
                          </a:solidFill>
                          <a:latin typeface="Calibri" pitchFamily="34" charset="0"/>
                          <a:ea typeface="+mn-ea"/>
                          <a:cs typeface="Calibri" pitchFamily="34" charset="0"/>
                        </a:rPr>
                        <a:t>Additional data that the company will may need to generate, including company-sponsored phase </a:t>
                      </a:r>
                      <a:r>
                        <a:rPr lang="en-US" sz="1400" b="0" i="0" kern="1200" dirty="0" err="1" smtClean="0">
                          <a:solidFill>
                            <a:schemeClr val="dk1"/>
                          </a:solidFill>
                          <a:latin typeface="Calibri" pitchFamily="34" charset="0"/>
                          <a:ea typeface="+mn-ea"/>
                          <a:cs typeface="Calibri" pitchFamily="34" charset="0"/>
                        </a:rPr>
                        <a:t>IIIb</a:t>
                      </a:r>
                      <a:r>
                        <a:rPr lang="en-US" sz="1400" b="0" i="0" kern="1200" dirty="0" smtClean="0">
                          <a:solidFill>
                            <a:schemeClr val="dk1"/>
                          </a:solidFill>
                          <a:latin typeface="Calibri" pitchFamily="34" charset="0"/>
                          <a:ea typeface="+mn-ea"/>
                          <a:cs typeface="Calibri" pitchFamily="34" charset="0"/>
                        </a:rPr>
                        <a:t>/ IV, HEOR, and data analysis studies</a:t>
                      </a:r>
                    </a:p>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Analyzing existing sets of clinical data, either company generated or publically available, for additional clinical insights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94398">
                <a:tc>
                  <a:txBody>
                    <a:bodyPr/>
                    <a:lstStyle/>
                    <a:p>
                      <a:pPr marL="0" indent="0" algn="ctr">
                        <a:buFont typeface="+mj-lt"/>
                        <a:buNone/>
                      </a:pPr>
                      <a:r>
                        <a:rPr lang="en-US" sz="1400" b="1" i="0" dirty="0" smtClean="0">
                          <a:latin typeface="Calibri" pitchFamily="34" charset="0"/>
                          <a:cs typeface="Calibri" pitchFamily="34" charset="0"/>
                        </a:rPr>
                        <a:t>2.</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l">
                        <a:buFont typeface="+mj-lt"/>
                        <a:buNone/>
                      </a:pPr>
                      <a:r>
                        <a:rPr lang="en-US" sz="1400" b="1" i="0" dirty="0" smtClean="0">
                          <a:latin typeface="Calibri" pitchFamily="34" charset="0"/>
                          <a:cs typeface="Calibri" pitchFamily="34" charset="0"/>
                        </a:rPr>
                        <a:t>Publications</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indent="-109538" algn="l">
                        <a:buFont typeface="Wingdings" pitchFamily="2" charset="2"/>
                        <a:buChar char="§"/>
                      </a:pPr>
                      <a:r>
                        <a:rPr lang="en-US" sz="1400" b="0" i="0" dirty="0" smtClean="0">
                          <a:latin typeface="Calibri" pitchFamily="34" charset="0"/>
                          <a:cs typeface="Calibri" pitchFamily="34" charset="0"/>
                        </a:rPr>
                        <a:t>The plan</a:t>
                      </a:r>
                      <a:r>
                        <a:rPr lang="en-US" sz="1400" b="0" i="0" baseline="0" dirty="0" smtClean="0">
                          <a:latin typeface="Calibri" pitchFamily="34" charset="0"/>
                          <a:cs typeface="Calibri" pitchFamily="34" charset="0"/>
                        </a:rPr>
                        <a:t> for what information will be published in which vehicles for the upcoming 12 to 18 months; Ties into the congress and meeting planning process</a:t>
                      </a:r>
                    </a:p>
                    <a:p>
                      <a:pPr marL="109538" indent="-109538" algn="l" defTabSz="914400" rtl="0" eaLnBrk="1" latinLnBrk="0" hangingPunct="1">
                        <a:buFont typeface="Wingdings" pitchFamily="2" charset="2"/>
                        <a:buChar char="§"/>
                      </a:pPr>
                      <a:r>
                        <a:rPr lang="en-US" sz="1400" b="0" i="0" kern="1200" dirty="0" smtClean="0">
                          <a:solidFill>
                            <a:schemeClr val="dk1"/>
                          </a:solidFill>
                          <a:latin typeface="Calibri" pitchFamily="34" charset="0"/>
                          <a:ea typeface="+mn-ea"/>
                          <a:cs typeface="Calibri" pitchFamily="34" charset="0"/>
                        </a:rPr>
                        <a:t>The development of primary papers to peer-reviewed journals, review articles, and other published materials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99">
                <a:tc>
                  <a:txBody>
                    <a:bodyPr/>
                    <a:lstStyle/>
                    <a:p>
                      <a:pPr marL="0" indent="0" algn="ctr">
                        <a:buFont typeface="+mj-lt"/>
                        <a:buNone/>
                      </a:pPr>
                      <a:r>
                        <a:rPr lang="en-US" sz="1400" b="1" i="0" dirty="0" smtClean="0">
                          <a:latin typeface="Calibri" pitchFamily="34" charset="0"/>
                          <a:cs typeface="Calibri" pitchFamily="34" charset="0"/>
                        </a:rPr>
                        <a:t>3.</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l">
                        <a:buFont typeface="+mj-lt"/>
                        <a:buNone/>
                      </a:pPr>
                      <a:r>
                        <a:rPr lang="en-US" sz="1400" b="1" i="0" baseline="0" dirty="0" smtClean="0">
                          <a:latin typeface="Calibri" pitchFamily="34" charset="0"/>
                          <a:cs typeface="Calibri" pitchFamily="34" charset="0"/>
                        </a:rPr>
                        <a:t>Congresses/ Symposia</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Identification and prioritization of key congresses/ symposium the team will like to target and to present summaries of clinical data, answer clinical questions, and/ or gather competitive intelligence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9599">
                <a:tc>
                  <a:txBody>
                    <a:bodyPr/>
                    <a:lstStyle/>
                    <a:p>
                      <a:pPr marL="0" indent="0" algn="ctr">
                        <a:buFont typeface="+mj-lt"/>
                        <a:buNone/>
                      </a:pPr>
                      <a:r>
                        <a:rPr lang="en-US" sz="1400" b="1" i="0" dirty="0" smtClean="0">
                          <a:latin typeface="Calibri" pitchFamily="34" charset="0"/>
                          <a:cs typeface="Calibri" pitchFamily="34" charset="0"/>
                        </a:rPr>
                        <a:t>4.</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l">
                        <a:buFont typeface="+mj-lt"/>
                        <a:buNone/>
                      </a:pPr>
                      <a:r>
                        <a:rPr lang="en-US" sz="1400" b="1" i="0" dirty="0" smtClean="0">
                          <a:latin typeface="Calibri" pitchFamily="34" charset="0"/>
                          <a:cs typeface="Calibri" pitchFamily="34" charset="0"/>
                        </a:rPr>
                        <a:t>External Stakeholder Planning-</a:t>
                      </a:r>
                      <a:r>
                        <a:rPr lang="en-US" sz="1400" b="1" i="0" baseline="0" dirty="0" smtClean="0">
                          <a:latin typeface="Calibri" pitchFamily="34" charset="0"/>
                          <a:cs typeface="Calibri" pitchFamily="34" charset="0"/>
                        </a:rPr>
                        <a:t> Key Oncology Experts</a:t>
                      </a:r>
                      <a:endParaRPr lang="en-US" sz="1400" b="1" i="0" dirty="0" smtClean="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Plan</a:t>
                      </a:r>
                      <a:r>
                        <a:rPr lang="en-US" sz="1400" b="0" i="0" kern="1200" baseline="0" dirty="0" smtClean="0">
                          <a:solidFill>
                            <a:schemeClr val="dk1"/>
                          </a:solidFill>
                          <a:latin typeface="Calibri" pitchFamily="34" charset="0"/>
                          <a:ea typeface="+mn-ea"/>
                          <a:cs typeface="Calibri" pitchFamily="34" charset="0"/>
                        </a:rPr>
                        <a:t> for</a:t>
                      </a:r>
                      <a:r>
                        <a:rPr lang="en-US" sz="1400" b="0" i="0" kern="1200" dirty="0" smtClean="0">
                          <a:solidFill>
                            <a:schemeClr val="dk1"/>
                          </a:solidFill>
                          <a:latin typeface="Calibri" pitchFamily="34" charset="0"/>
                          <a:ea typeface="+mn-ea"/>
                          <a:cs typeface="Calibri" pitchFamily="34" charset="0"/>
                        </a:rPr>
                        <a:t> identifying and</a:t>
                      </a:r>
                      <a:r>
                        <a:rPr lang="en-US" sz="1400" b="0" i="0" kern="1200" baseline="0" dirty="0" smtClean="0">
                          <a:solidFill>
                            <a:schemeClr val="dk1"/>
                          </a:solidFill>
                          <a:latin typeface="Calibri" pitchFamily="34" charset="0"/>
                          <a:ea typeface="+mn-ea"/>
                          <a:cs typeface="Calibri" pitchFamily="34" charset="0"/>
                        </a:rPr>
                        <a:t> working with </a:t>
                      </a:r>
                      <a:r>
                        <a:rPr lang="en-US" sz="1400" b="0" i="0" kern="1200" dirty="0" smtClean="0">
                          <a:solidFill>
                            <a:schemeClr val="dk1"/>
                          </a:solidFill>
                          <a:latin typeface="Calibri" pitchFamily="34" charset="0"/>
                          <a:ea typeface="+mn-ea"/>
                          <a:cs typeface="Calibri" pitchFamily="34" charset="0"/>
                        </a:rPr>
                        <a:t>key oncology</a:t>
                      </a:r>
                      <a:r>
                        <a:rPr lang="en-US" sz="1400" b="0" i="0" kern="1200" baseline="0" dirty="0" smtClean="0">
                          <a:solidFill>
                            <a:schemeClr val="dk1"/>
                          </a:solidFill>
                          <a:latin typeface="Calibri" pitchFamily="34" charset="0"/>
                          <a:ea typeface="+mn-ea"/>
                          <a:cs typeface="Calibri" pitchFamily="34" charset="0"/>
                        </a:rPr>
                        <a:t> e</a:t>
                      </a:r>
                      <a:r>
                        <a:rPr lang="en-US" sz="1400" b="0" i="0" kern="1200" dirty="0" smtClean="0">
                          <a:solidFill>
                            <a:schemeClr val="dk1"/>
                          </a:solidFill>
                          <a:latin typeface="Calibri" pitchFamily="34" charset="0"/>
                          <a:ea typeface="+mn-ea"/>
                          <a:cs typeface="Calibri" pitchFamily="34" charset="0"/>
                        </a:rPr>
                        <a:t>xperts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9599">
                <a:tc>
                  <a:txBody>
                    <a:bodyPr/>
                    <a:lstStyle/>
                    <a:p>
                      <a:pPr marL="0" indent="0" algn="ctr">
                        <a:buFont typeface="+mj-lt"/>
                        <a:buNone/>
                      </a:pPr>
                      <a:r>
                        <a:rPr lang="en-US" sz="1400" b="1" i="0" dirty="0" smtClean="0">
                          <a:latin typeface="Calibri" pitchFamily="34" charset="0"/>
                          <a:cs typeface="Calibri" pitchFamily="34" charset="0"/>
                        </a:rPr>
                        <a:t>5.</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dirty="0" smtClean="0">
                          <a:latin typeface="Calibri" pitchFamily="34" charset="0"/>
                          <a:cs typeface="Calibri" pitchFamily="34" charset="0"/>
                        </a:rPr>
                        <a:t>External Stakeholder Planning-</a:t>
                      </a:r>
                      <a:r>
                        <a:rPr lang="en-US" sz="1400" b="1" i="0" baseline="0" dirty="0" smtClean="0">
                          <a:latin typeface="Calibri" pitchFamily="34" charset="0"/>
                          <a:cs typeface="Calibri" pitchFamily="34" charset="0"/>
                        </a:rPr>
                        <a:t> Advocacy Groups</a:t>
                      </a:r>
                      <a:endParaRPr lang="en-US" sz="1400" b="1" i="0" dirty="0" smtClean="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Plan</a:t>
                      </a:r>
                      <a:r>
                        <a:rPr lang="en-US" sz="1400" b="0" i="0" kern="1200" baseline="0" dirty="0" smtClean="0">
                          <a:solidFill>
                            <a:schemeClr val="dk1"/>
                          </a:solidFill>
                          <a:latin typeface="Calibri" pitchFamily="34" charset="0"/>
                          <a:ea typeface="+mn-ea"/>
                          <a:cs typeface="Calibri" pitchFamily="34" charset="0"/>
                        </a:rPr>
                        <a:t> for</a:t>
                      </a:r>
                      <a:r>
                        <a:rPr lang="en-US" sz="1400" b="0" i="0" kern="1200" dirty="0" smtClean="0">
                          <a:solidFill>
                            <a:schemeClr val="dk1"/>
                          </a:solidFill>
                          <a:latin typeface="Calibri" pitchFamily="34" charset="0"/>
                          <a:ea typeface="+mn-ea"/>
                          <a:cs typeface="Calibri" pitchFamily="34" charset="0"/>
                        </a:rPr>
                        <a:t> identifying and</a:t>
                      </a:r>
                      <a:r>
                        <a:rPr lang="en-US" sz="1400" b="0" i="0" kern="1200" baseline="0" dirty="0" smtClean="0">
                          <a:solidFill>
                            <a:schemeClr val="dk1"/>
                          </a:solidFill>
                          <a:latin typeface="Calibri" pitchFamily="34" charset="0"/>
                          <a:ea typeface="+mn-ea"/>
                          <a:cs typeface="Calibri" pitchFamily="34" charset="0"/>
                        </a:rPr>
                        <a:t> working with </a:t>
                      </a:r>
                      <a:r>
                        <a:rPr lang="en-US" sz="1400" b="0" i="0" kern="1200" dirty="0" smtClean="0">
                          <a:solidFill>
                            <a:schemeClr val="dk1"/>
                          </a:solidFill>
                          <a:latin typeface="Calibri" pitchFamily="34" charset="0"/>
                          <a:ea typeface="+mn-ea"/>
                          <a:cs typeface="Calibri" pitchFamily="34" charset="0"/>
                        </a:rPr>
                        <a:t>advocacy groups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9599">
                <a:tc>
                  <a:txBody>
                    <a:bodyPr/>
                    <a:lstStyle/>
                    <a:p>
                      <a:pPr marL="0" indent="0" algn="ctr">
                        <a:buFont typeface="+mj-lt"/>
                        <a:buNone/>
                      </a:pPr>
                      <a:r>
                        <a:rPr lang="en-US" sz="1400" b="1" i="0" dirty="0" smtClean="0">
                          <a:latin typeface="Calibri" pitchFamily="34" charset="0"/>
                          <a:cs typeface="Calibri" pitchFamily="34" charset="0"/>
                        </a:rPr>
                        <a:t>6.</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dirty="0" smtClean="0">
                          <a:latin typeface="Calibri" pitchFamily="34" charset="0"/>
                          <a:cs typeface="Calibri" pitchFamily="34" charset="0"/>
                        </a:rPr>
                        <a:t>External Stakeholder Planning-</a:t>
                      </a:r>
                      <a:r>
                        <a:rPr lang="en-US" sz="1400" b="1" i="0" baseline="0" dirty="0" smtClean="0">
                          <a:latin typeface="Calibri" pitchFamily="34" charset="0"/>
                          <a:cs typeface="Calibri" pitchFamily="34" charset="0"/>
                        </a:rPr>
                        <a:t> Cooperative Groups</a:t>
                      </a:r>
                      <a:endParaRPr lang="en-US" sz="1400" b="1" i="0" dirty="0" smtClean="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Plan</a:t>
                      </a:r>
                      <a:r>
                        <a:rPr lang="en-US" sz="1400" b="0" i="0" kern="1200" baseline="0" dirty="0" smtClean="0">
                          <a:solidFill>
                            <a:schemeClr val="dk1"/>
                          </a:solidFill>
                          <a:latin typeface="Calibri" pitchFamily="34" charset="0"/>
                          <a:ea typeface="+mn-ea"/>
                          <a:cs typeface="Calibri" pitchFamily="34" charset="0"/>
                        </a:rPr>
                        <a:t> for</a:t>
                      </a:r>
                      <a:r>
                        <a:rPr lang="en-US" sz="1400" b="0" i="0" kern="1200" dirty="0" smtClean="0">
                          <a:solidFill>
                            <a:schemeClr val="dk1"/>
                          </a:solidFill>
                          <a:latin typeface="Calibri" pitchFamily="34" charset="0"/>
                          <a:ea typeface="+mn-ea"/>
                          <a:cs typeface="Calibri" pitchFamily="34" charset="0"/>
                        </a:rPr>
                        <a:t> identifying and</a:t>
                      </a:r>
                      <a:r>
                        <a:rPr lang="en-US" sz="1400" b="0" i="0" kern="1200" baseline="0" dirty="0" smtClean="0">
                          <a:solidFill>
                            <a:schemeClr val="dk1"/>
                          </a:solidFill>
                          <a:latin typeface="Calibri" pitchFamily="34" charset="0"/>
                          <a:ea typeface="+mn-ea"/>
                          <a:cs typeface="Calibri" pitchFamily="34" charset="0"/>
                        </a:rPr>
                        <a:t> working with </a:t>
                      </a:r>
                      <a:r>
                        <a:rPr lang="en-US" sz="1400" b="0" i="0" kern="1200" dirty="0" smtClean="0">
                          <a:solidFill>
                            <a:schemeClr val="dk1"/>
                          </a:solidFill>
                          <a:latin typeface="Calibri" pitchFamily="34" charset="0"/>
                          <a:ea typeface="+mn-ea"/>
                          <a:cs typeface="Calibri" pitchFamily="34" charset="0"/>
                        </a:rPr>
                        <a:t>cooperative groups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itle 1"/>
          <p:cNvSpPr>
            <a:spLocks noGrp="1"/>
          </p:cNvSpPr>
          <p:nvPr>
            <p:ph type="title"/>
          </p:nvPr>
        </p:nvSpPr>
        <p:spPr>
          <a:xfrm>
            <a:off x="205847" y="1006475"/>
            <a:ext cx="8666770" cy="1009650"/>
          </a:xfrm>
        </p:spPr>
        <p:txBody>
          <a:bodyPr anchor="t" anchorCtr="0"/>
          <a:lstStyle/>
          <a:p>
            <a:r>
              <a:rPr lang="en-US" dirty="0" smtClean="0"/>
              <a:t>Stimuvax—US Medical Affairs Overview</a:t>
            </a:r>
            <a:br>
              <a:rPr lang="en-US" dirty="0" smtClean="0"/>
            </a:br>
            <a:r>
              <a:rPr lang="en-US" b="0" dirty="0" err="1" smtClean="0"/>
              <a:t>Subteam</a:t>
            </a:r>
            <a:r>
              <a:rPr lang="en-US" b="0" dirty="0" smtClean="0"/>
              <a:t> Overview</a:t>
            </a:r>
            <a:endParaRPr lang="en-US" dirty="0"/>
          </a:p>
        </p:txBody>
      </p:sp>
      <p:sp>
        <p:nvSpPr>
          <p:cNvPr id="8" name="Slide Number Placeholder 3"/>
          <p:cNvSpPr txBox="1">
            <a:spLocks/>
          </p:cNvSpPr>
          <p:nvPr/>
        </p:nvSpPr>
        <p:spPr>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38</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284163" y="1654173"/>
          <a:ext cx="8594725" cy="4693463"/>
        </p:xfrm>
        <a:graphic>
          <a:graphicData uri="http://schemas.openxmlformats.org/drawingml/2006/table">
            <a:tbl>
              <a:tblPr firstRow="1" bandRow="1">
                <a:tableStyleId>{5C22544A-7EE6-4342-B048-85BDC9FD1C3A}</a:tableStyleId>
              </a:tblPr>
              <a:tblGrid>
                <a:gridCol w="481527"/>
                <a:gridCol w="2781406"/>
                <a:gridCol w="5331792"/>
              </a:tblGrid>
              <a:tr h="314396">
                <a:tc>
                  <a:txBody>
                    <a:bodyPr/>
                    <a:lstStyle/>
                    <a:p>
                      <a:pPr algn="ct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57C"/>
                    </a:solidFill>
                  </a:tcPr>
                </a:tc>
                <a:tc>
                  <a:txBody>
                    <a:body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Typical Workstream</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57C"/>
                    </a:solidFill>
                  </a:tcPr>
                </a:tc>
                <a:tc>
                  <a:txBody>
                    <a:body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Description</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57C"/>
                    </a:solidFill>
                  </a:tcPr>
                </a:tc>
              </a:tr>
              <a:tr h="534472">
                <a:tc>
                  <a:txBody>
                    <a:bodyPr/>
                    <a:lstStyle/>
                    <a:p>
                      <a:pPr marL="0" indent="0" algn="ctr">
                        <a:buFont typeface="+mj-lt"/>
                        <a:buNone/>
                      </a:pPr>
                      <a:r>
                        <a:rPr lang="en-US" sz="1400" b="1" i="0" dirty="0" smtClean="0">
                          <a:latin typeface="Calibri" pitchFamily="34" charset="0"/>
                          <a:cs typeface="Calibri" pitchFamily="34" charset="0"/>
                        </a:rPr>
                        <a:t>7.</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l">
                        <a:buFont typeface="+mj-lt"/>
                        <a:buNone/>
                      </a:pPr>
                      <a:r>
                        <a:rPr lang="en-US" sz="1400" b="1" i="0" dirty="0" smtClean="0">
                          <a:latin typeface="Calibri" pitchFamily="34" charset="0"/>
                          <a:cs typeface="Calibri" pitchFamily="34" charset="0"/>
                        </a:rPr>
                        <a:t>MSLs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dirty="0" smtClean="0">
                          <a:solidFill>
                            <a:schemeClr val="tx1"/>
                          </a:solidFill>
                          <a:latin typeface="Calibri" pitchFamily="34" charset="0"/>
                          <a:cs typeface="Calibri" pitchFamily="34" charset="0"/>
                        </a:rPr>
                        <a:t>Recruiting and hiring of MSL Director and MSLs, development of MSL training plan and execution of MSL strategy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3459">
                <a:tc>
                  <a:txBody>
                    <a:bodyPr/>
                    <a:lstStyle/>
                    <a:p>
                      <a:pPr marL="0" indent="0" algn="ctr">
                        <a:buFont typeface="+mj-lt"/>
                        <a:buNone/>
                      </a:pPr>
                      <a:r>
                        <a:rPr lang="en-US" sz="1400" b="1" i="0" dirty="0" smtClean="0">
                          <a:latin typeface="Calibri" pitchFamily="34" charset="0"/>
                          <a:cs typeface="Calibri" pitchFamily="34" charset="0"/>
                        </a:rPr>
                        <a:t>8.</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l">
                        <a:buFont typeface="+mj-lt"/>
                        <a:buNone/>
                      </a:pPr>
                      <a:r>
                        <a:rPr lang="en-US" sz="1400" b="1" i="0" dirty="0" smtClean="0">
                          <a:latin typeface="Calibri" pitchFamily="34" charset="0"/>
                          <a:cs typeface="Calibri" pitchFamily="34" charset="0"/>
                        </a:rPr>
                        <a:t>Medical Director</a:t>
                      </a:r>
                      <a:r>
                        <a:rPr lang="en-US" sz="1400" b="1" i="0" baseline="0" dirty="0" smtClean="0">
                          <a:latin typeface="Calibri" pitchFamily="34" charset="0"/>
                          <a:cs typeface="Calibri" pitchFamily="34" charset="0"/>
                        </a:rPr>
                        <a:t> Resourcing</a:t>
                      </a:r>
                      <a:endParaRPr lang="en-US" sz="1400" b="1" i="0" dirty="0" smtClean="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dirty="0" smtClean="0">
                          <a:solidFill>
                            <a:schemeClr val="tx1"/>
                          </a:solidFill>
                          <a:latin typeface="Calibri" pitchFamily="34" charset="0"/>
                          <a:cs typeface="Calibri" pitchFamily="34" charset="0"/>
                        </a:rPr>
                        <a:t>Recruiting and hiring of Medical Director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76850">
                <a:tc>
                  <a:txBody>
                    <a:bodyPr/>
                    <a:lstStyle/>
                    <a:p>
                      <a:pPr marL="0" indent="0" algn="ctr">
                        <a:buFont typeface="+mj-lt"/>
                        <a:buNone/>
                      </a:pPr>
                      <a:r>
                        <a:rPr lang="en-US" sz="1400" b="1" i="0" dirty="0" smtClean="0">
                          <a:latin typeface="Calibri" pitchFamily="34" charset="0"/>
                          <a:cs typeface="Calibri" pitchFamily="34" charset="0"/>
                        </a:rPr>
                        <a:t>9.</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l">
                        <a:buFont typeface="+mj-lt"/>
                        <a:buNone/>
                      </a:pPr>
                      <a:r>
                        <a:rPr lang="en-US" sz="1400" b="1" i="0" dirty="0" smtClean="0">
                          <a:latin typeface="Calibri" pitchFamily="34" charset="0"/>
                          <a:cs typeface="Calibri" pitchFamily="34" charset="0"/>
                        </a:rPr>
                        <a:t>Disease State Education</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Educating the medical community about a particular disease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4703">
                <a:tc>
                  <a:txBody>
                    <a:bodyPr/>
                    <a:lstStyle/>
                    <a:p>
                      <a:pPr marL="0" indent="0" algn="ctr">
                        <a:buFont typeface="+mj-lt"/>
                        <a:buNone/>
                      </a:pPr>
                      <a:r>
                        <a:rPr lang="en-US" sz="1400" b="1" i="0" dirty="0" smtClean="0">
                          <a:latin typeface="Calibri" pitchFamily="34" charset="0"/>
                          <a:cs typeface="Calibri" pitchFamily="34" charset="0"/>
                        </a:rPr>
                        <a:t>10.</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l">
                        <a:buFont typeface="+mj-lt"/>
                        <a:buNone/>
                      </a:pPr>
                      <a:r>
                        <a:rPr lang="en-US" sz="1400" b="1" i="0" dirty="0" smtClean="0">
                          <a:latin typeface="Calibri" pitchFamily="34" charset="0"/>
                          <a:cs typeface="Calibri" pitchFamily="34" charset="0"/>
                        </a:rPr>
                        <a:t>Internal Training and Commercial Support</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Materials developed to train internal staff, including potentially MSLs, sales people, medical information staff</a:t>
                      </a:r>
                    </a:p>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Supporting other functional teams in development and preparation of deliverables (e.g., ad</a:t>
                      </a:r>
                      <a:r>
                        <a:rPr lang="en-US" sz="1400" b="0" i="0" kern="1200" baseline="0" dirty="0" smtClean="0">
                          <a:solidFill>
                            <a:schemeClr val="dk1"/>
                          </a:solidFill>
                          <a:latin typeface="Calibri" pitchFamily="34" charset="0"/>
                          <a:ea typeface="+mn-ea"/>
                          <a:cs typeface="Calibri" pitchFamily="34" charset="0"/>
                        </a:rPr>
                        <a:t> board support, speaker slide set development, payer meetings)</a:t>
                      </a:r>
                      <a:endParaRPr lang="en-US" sz="1400" b="0" i="0" kern="1200" dirty="0" smtClean="0">
                        <a:solidFill>
                          <a:schemeClr val="dk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5034">
                <a:tc>
                  <a:txBody>
                    <a:bodyPr/>
                    <a:lstStyle/>
                    <a:p>
                      <a:pPr marL="0" indent="0" algn="ctr">
                        <a:buFont typeface="+mj-lt"/>
                        <a:buNone/>
                      </a:pPr>
                      <a:r>
                        <a:rPr lang="en-US" sz="1400" b="1" i="0" dirty="0" smtClean="0">
                          <a:latin typeface="Calibri" pitchFamily="34" charset="0"/>
                          <a:cs typeface="Calibri" pitchFamily="34" charset="0"/>
                        </a:rPr>
                        <a:t>11</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342900" indent="-342900" algn="l">
                        <a:buFont typeface="+mj-lt"/>
                        <a:buNone/>
                      </a:pPr>
                      <a:r>
                        <a:rPr lang="en-US" sz="1400" b="1" i="0" dirty="0" smtClean="0">
                          <a:latin typeface="Calibri" pitchFamily="34" charset="0"/>
                          <a:cs typeface="Calibri" pitchFamily="34" charset="0"/>
                        </a:rPr>
                        <a:t>Compendia Strategy</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dirty="0" smtClean="0">
                          <a:latin typeface="Calibri" pitchFamily="34" charset="0"/>
                          <a:cs typeface="Calibri" pitchFamily="34" charset="0"/>
                        </a:rPr>
                        <a:t>Development and execution of compendia strategy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54549">
                <a:tc>
                  <a:txBody>
                    <a:bodyPr/>
                    <a:lstStyle/>
                    <a:p>
                      <a:pPr marL="0" indent="0" algn="ctr">
                        <a:buFont typeface="+mj-lt"/>
                        <a:buNone/>
                      </a:pPr>
                      <a:r>
                        <a:rPr lang="en-US" sz="1400" b="1" i="0" dirty="0" smtClean="0">
                          <a:latin typeface="Calibri" pitchFamily="34" charset="0"/>
                          <a:cs typeface="Calibri" pitchFamily="34" charset="0"/>
                        </a:rPr>
                        <a:t>12.</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400" b="1" i="0" dirty="0" smtClean="0">
                          <a:latin typeface="Calibri" pitchFamily="34" charset="0"/>
                          <a:cs typeface="Calibri" pitchFamily="34" charset="0"/>
                        </a:rPr>
                        <a:t>Expanded Access Program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Development of program</a:t>
                      </a:r>
                      <a:r>
                        <a:rPr lang="en-US" sz="1400" b="0" i="0" kern="1200" baseline="0" dirty="0" smtClean="0">
                          <a:solidFill>
                            <a:schemeClr val="dk1"/>
                          </a:solidFill>
                          <a:latin typeface="Calibri" pitchFamily="34" charset="0"/>
                          <a:ea typeface="+mn-ea"/>
                          <a:cs typeface="Calibri" pitchFamily="34" charset="0"/>
                        </a:rPr>
                        <a:t> for </a:t>
                      </a:r>
                      <a:r>
                        <a:rPr lang="en-US" sz="1400" b="0" i="0" kern="1200" dirty="0" smtClean="0">
                          <a:solidFill>
                            <a:schemeClr val="dk1"/>
                          </a:solidFill>
                          <a:latin typeface="Calibri" pitchFamily="34" charset="0"/>
                          <a:ea typeface="+mn-ea"/>
                          <a:cs typeface="Calibri" pitchFamily="34" charset="0"/>
                        </a:rPr>
                        <a:t>the use of Stimuvax outside of the</a:t>
                      </a:r>
                      <a:r>
                        <a:rPr lang="en-US" sz="1400" b="0" i="0" kern="1200" baseline="0" dirty="0" smtClean="0">
                          <a:solidFill>
                            <a:schemeClr val="dk1"/>
                          </a:solidFill>
                          <a:latin typeface="Calibri" pitchFamily="34" charset="0"/>
                          <a:ea typeface="+mn-ea"/>
                          <a:cs typeface="Calibri" pitchFamily="34" charset="0"/>
                        </a:rPr>
                        <a:t> ongoing</a:t>
                      </a:r>
                      <a:r>
                        <a:rPr lang="en-US" sz="1400" b="0" i="0" kern="1200" dirty="0" smtClean="0">
                          <a:solidFill>
                            <a:schemeClr val="dk1"/>
                          </a:solidFill>
                          <a:latin typeface="Calibri" pitchFamily="34" charset="0"/>
                          <a:ea typeface="+mn-ea"/>
                          <a:cs typeface="Calibri" pitchFamily="34" charset="0"/>
                        </a:rPr>
                        <a:t> clinical trial by patients who did not meet the trial enrollment</a:t>
                      </a:r>
                      <a:r>
                        <a:rPr lang="en-US" sz="1400" b="0" i="0" kern="1200" baseline="0" dirty="0" smtClean="0">
                          <a:solidFill>
                            <a:schemeClr val="dk1"/>
                          </a:solidFill>
                          <a:latin typeface="Calibri" pitchFamily="34" charset="0"/>
                          <a:ea typeface="+mn-ea"/>
                          <a:cs typeface="Calibri" pitchFamily="34" charset="0"/>
                        </a:rPr>
                        <a:t> </a:t>
                      </a:r>
                      <a:r>
                        <a:rPr lang="en-US" sz="1400" b="0" i="0" kern="1200" dirty="0" smtClean="0">
                          <a:solidFill>
                            <a:schemeClr val="dk1"/>
                          </a:solidFill>
                          <a:latin typeface="Calibri" pitchFamily="34" charset="0"/>
                          <a:ea typeface="+mn-ea"/>
                          <a:cs typeface="Calibri" pitchFamily="34" charset="0"/>
                        </a:rPr>
                        <a:t>criteria</a:t>
                      </a:r>
                      <a:endParaRPr lang="en-US" sz="1400" b="0" i="0" kern="1200" dirty="0">
                        <a:solidFill>
                          <a:schemeClr val="dk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Slide Number Placeholder 3"/>
          <p:cNvSpPr txBox="1">
            <a:spLocks/>
          </p:cNvSpPr>
          <p:nvPr/>
        </p:nvSpPr>
        <p:spPr>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39</a:t>
            </a:fld>
            <a:endParaRPr lang="en-US" sz="800" dirty="0">
              <a:solidFill>
                <a:srgbClr val="000000"/>
              </a:solidFill>
              <a:latin typeface="Calibri" pitchFamily="34" charset="0"/>
              <a:cs typeface="Calibri" pitchFamily="34" charset="0"/>
            </a:endParaRPr>
          </a:p>
        </p:txBody>
      </p:sp>
      <p:sp>
        <p:nvSpPr>
          <p:cNvPr id="8" name="Title 1"/>
          <p:cNvSpPr>
            <a:spLocks noGrp="1"/>
          </p:cNvSpPr>
          <p:nvPr>
            <p:ph type="title"/>
          </p:nvPr>
        </p:nvSpPr>
        <p:spPr>
          <a:xfrm>
            <a:off x="205847" y="1006475"/>
            <a:ext cx="8666770" cy="1009650"/>
          </a:xfrm>
        </p:spPr>
        <p:txBody>
          <a:bodyPr anchor="t" anchorCtr="0"/>
          <a:lstStyle/>
          <a:p>
            <a:r>
              <a:rPr lang="en-US" dirty="0" smtClean="0"/>
              <a:t>Stimuvax—US Medical Affairs Overview</a:t>
            </a:r>
            <a:br>
              <a:rPr lang="en-US" dirty="0" smtClean="0"/>
            </a:br>
            <a:r>
              <a:rPr lang="en-US" b="0" dirty="0" smtClean="0"/>
              <a:t>Subteam Overview (Continued)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alibri" pitchFamily="34" charset="0"/>
                          <a:cs typeface="Calibri" pitchFamily="34" charset="0"/>
                        </a:rPr>
                        <a:t>Marketing</a:t>
                      </a:r>
                      <a:endParaRPr lang="en-US" sz="1400" b="1" dirty="0">
                        <a:latin typeface="Calibri" pitchFamily="34" charset="0"/>
                        <a:cs typeface="Calibri" pitchFamily="34" charset="0"/>
                      </a:endParaRP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1"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Stimuvax</a:t>
            </a:r>
            <a:r>
              <a:rPr lang="en-US" dirty="0" smtClean="0"/>
              <a:t>—US Medical Affairs</a:t>
            </a:r>
            <a:endParaRPr lang="en-US" dirty="0"/>
          </a:p>
        </p:txBody>
      </p:sp>
      <p:sp>
        <p:nvSpPr>
          <p:cNvPr id="39"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40</a:t>
            </a:fld>
            <a:endParaRPr lang="en-US" dirty="0">
              <a:solidFill>
                <a:srgbClr val="000000"/>
              </a:solidFill>
            </a:endParaRPr>
          </a:p>
        </p:txBody>
      </p:sp>
      <p:sp>
        <p:nvSpPr>
          <p:cNvPr id="47" name="AutoShape 119"/>
          <p:cNvSpPr>
            <a:spLocks noChangeArrowheads="1"/>
          </p:cNvSpPr>
          <p:nvPr/>
        </p:nvSpPr>
        <p:spPr bwMode="auto">
          <a:xfrm>
            <a:off x="1741834" y="6471892"/>
            <a:ext cx="182880" cy="18288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latin typeface="Calibri" pitchFamily="34" charset="0"/>
              <a:cs typeface="Calibri" pitchFamily="34" charset="0"/>
            </a:endParaRPr>
          </a:p>
        </p:txBody>
      </p:sp>
      <p:sp>
        <p:nvSpPr>
          <p:cNvPr id="48" name="TextBox 47"/>
          <p:cNvSpPr txBox="1"/>
          <p:nvPr/>
        </p:nvSpPr>
        <p:spPr>
          <a:xfrm>
            <a:off x="1951384" y="6429982"/>
            <a:ext cx="88773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Medical Affairs </a:t>
            </a:r>
            <a:endParaRPr lang="en-US" sz="800" dirty="0">
              <a:solidFill>
                <a:srgbClr val="000000"/>
              </a:solidFill>
              <a:latin typeface="Calibri" pitchFamily="34" charset="0"/>
              <a:cs typeface="Calibri" pitchFamily="34" charset="0"/>
            </a:endParaRPr>
          </a:p>
        </p:txBody>
      </p:sp>
      <p:grpSp>
        <p:nvGrpSpPr>
          <p:cNvPr id="3" name="Group 44"/>
          <p:cNvGrpSpPr/>
          <p:nvPr/>
        </p:nvGrpSpPr>
        <p:grpSpPr>
          <a:xfrm>
            <a:off x="405098" y="6365188"/>
            <a:ext cx="1311307" cy="476250"/>
            <a:chOff x="405098" y="6365188"/>
            <a:chExt cx="1311307" cy="476250"/>
          </a:xfrm>
        </p:grpSpPr>
        <p:sp>
          <p:nvSpPr>
            <p:cNvPr id="57"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8" name="TextBox 57"/>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cs typeface="Calibri" pitchFamily="34" charset="0"/>
                </a:rPr>
                <a:t>Milestone / Meeting</a:t>
              </a:r>
            </a:p>
          </p:txBody>
        </p:sp>
        <p:sp>
          <p:nvSpPr>
            <p:cNvPr id="59" name="Flowchart: Decision 58"/>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60" name="TextBox 59"/>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cs typeface="Calibri" pitchFamily="34" charset="0"/>
                </a:rPr>
                <a:t>Global Deliverable Transfer to CMGs</a:t>
              </a:r>
            </a:p>
          </p:txBody>
        </p:sp>
      </p:grpSp>
      <p:sp>
        <p:nvSpPr>
          <p:cNvPr id="43" name="Rectangle 134"/>
          <p:cNvSpPr>
            <a:spLocks noChangeArrowheads="1"/>
          </p:cNvSpPr>
          <p:nvPr/>
        </p:nvSpPr>
        <p:spPr bwMode="auto">
          <a:xfrm>
            <a:off x="303213" y="2476662"/>
            <a:ext cx="8549640" cy="394132"/>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 Box 132"/>
          <p:cNvSpPr txBox="1">
            <a:spLocks noChangeArrowheads="1"/>
          </p:cNvSpPr>
          <p:nvPr/>
        </p:nvSpPr>
        <p:spPr bwMode="auto">
          <a:xfrm>
            <a:off x="317432" y="2249169"/>
            <a:ext cx="2276912" cy="246221"/>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marL="342900" indent="-342900"/>
            <a:r>
              <a:rPr lang="en-US" sz="1000" b="1" i="1" dirty="0" smtClean="0">
                <a:latin typeface="Calibri" pitchFamily="34" charset="0"/>
                <a:cs typeface="Calibri" pitchFamily="34" charset="0"/>
              </a:rPr>
              <a:t>Data Generation and Analysis</a:t>
            </a:r>
            <a:endParaRPr lang="en-US" sz="1000" b="1" i="1" dirty="0">
              <a:latin typeface="Calibri" pitchFamily="34" charset="0"/>
              <a:cs typeface="Calibri" pitchFamily="34" charset="0"/>
            </a:endParaRPr>
          </a:p>
        </p:txBody>
      </p:sp>
      <p:sp>
        <p:nvSpPr>
          <p:cNvPr id="46" name="AutoShape 137"/>
          <p:cNvSpPr>
            <a:spLocks noChangeArrowheads="1"/>
          </p:cNvSpPr>
          <p:nvPr/>
        </p:nvSpPr>
        <p:spPr bwMode="auto">
          <a:xfrm>
            <a:off x="5905500" y="2521318"/>
            <a:ext cx="2973387" cy="274320"/>
          </a:xfrm>
          <a:prstGeom prst="homePlate">
            <a:avLst>
              <a:gd name="adj" fmla="val 73192"/>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Data  Generation Strategy Development</a:t>
            </a:r>
          </a:p>
        </p:txBody>
      </p:sp>
      <p:sp>
        <p:nvSpPr>
          <p:cNvPr id="50" name="Rectangle 134"/>
          <p:cNvSpPr>
            <a:spLocks noChangeArrowheads="1"/>
          </p:cNvSpPr>
          <p:nvPr/>
        </p:nvSpPr>
        <p:spPr bwMode="auto">
          <a:xfrm>
            <a:off x="303213" y="3135086"/>
            <a:ext cx="8549640" cy="1665514"/>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Text Box 132"/>
          <p:cNvSpPr txBox="1">
            <a:spLocks noChangeArrowheads="1"/>
          </p:cNvSpPr>
          <p:nvPr/>
        </p:nvSpPr>
        <p:spPr bwMode="auto">
          <a:xfrm>
            <a:off x="317432" y="2923648"/>
            <a:ext cx="2276912" cy="246221"/>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marL="342900" indent="-342900"/>
            <a:r>
              <a:rPr lang="en-US" sz="1000" b="1" i="1" dirty="0" smtClean="0">
                <a:latin typeface="Calibri" pitchFamily="34" charset="0"/>
                <a:cs typeface="Calibri" pitchFamily="34" charset="0"/>
              </a:rPr>
              <a:t>Publications</a:t>
            </a:r>
            <a:endParaRPr lang="en-US" sz="1000" b="1" i="1" dirty="0">
              <a:latin typeface="Calibri" pitchFamily="34" charset="0"/>
              <a:cs typeface="Calibri" pitchFamily="34" charset="0"/>
            </a:endParaRPr>
          </a:p>
        </p:txBody>
      </p:sp>
      <p:sp>
        <p:nvSpPr>
          <p:cNvPr id="53" name="AutoShape 137"/>
          <p:cNvSpPr>
            <a:spLocks noChangeArrowheads="1"/>
          </p:cNvSpPr>
          <p:nvPr/>
        </p:nvSpPr>
        <p:spPr bwMode="auto">
          <a:xfrm>
            <a:off x="5905500" y="3619206"/>
            <a:ext cx="2973387" cy="274320"/>
          </a:xfrm>
          <a:prstGeom prst="homePlate">
            <a:avLst>
              <a:gd name="adj" fmla="val 73192"/>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Publication Strategy Development</a:t>
            </a:r>
          </a:p>
        </p:txBody>
      </p:sp>
      <p:sp>
        <p:nvSpPr>
          <p:cNvPr id="86" name="Rectangle 127"/>
          <p:cNvSpPr>
            <a:spLocks noChangeArrowheads="1"/>
          </p:cNvSpPr>
          <p:nvPr/>
        </p:nvSpPr>
        <p:spPr bwMode="auto">
          <a:xfrm>
            <a:off x="329248" y="5069937"/>
            <a:ext cx="8549640" cy="1180004"/>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87" name="Text Box 150"/>
          <p:cNvSpPr txBox="1">
            <a:spLocks noChangeArrowheads="1"/>
          </p:cNvSpPr>
          <p:nvPr/>
        </p:nvSpPr>
        <p:spPr bwMode="auto">
          <a:xfrm>
            <a:off x="338773" y="4842807"/>
            <a:ext cx="2781300" cy="228600"/>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Congresses/ Symposium</a:t>
            </a:r>
            <a:endParaRPr lang="en-US" sz="1000" b="1" i="1" dirty="0">
              <a:solidFill>
                <a:srgbClr val="060309"/>
              </a:solidFill>
              <a:latin typeface="Calibri" pitchFamily="34" charset="0"/>
            </a:endParaRPr>
          </a:p>
        </p:txBody>
      </p:sp>
      <p:sp>
        <p:nvSpPr>
          <p:cNvPr id="88" name="AutoShape 119"/>
          <p:cNvSpPr>
            <a:spLocks noChangeArrowheads="1"/>
          </p:cNvSpPr>
          <p:nvPr/>
        </p:nvSpPr>
        <p:spPr bwMode="auto">
          <a:xfrm>
            <a:off x="7379321" y="5210262"/>
            <a:ext cx="1073883" cy="27432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900" dirty="0" smtClean="0">
                <a:latin typeface="Calibri" pitchFamily="34" charset="0"/>
                <a:cs typeface="Calibri" pitchFamily="34" charset="0"/>
              </a:rPr>
              <a:t>Update</a:t>
            </a:r>
          </a:p>
        </p:txBody>
      </p:sp>
      <p:cxnSp>
        <p:nvCxnSpPr>
          <p:cNvPr id="89" name="Straight Arrow Connector 88"/>
          <p:cNvCxnSpPr>
            <a:stCxn id="90" idx="3"/>
            <a:endCxn id="88" idx="1"/>
          </p:cNvCxnSpPr>
          <p:nvPr/>
        </p:nvCxnSpPr>
        <p:spPr>
          <a:xfrm>
            <a:off x="5618688" y="5347422"/>
            <a:ext cx="1760633" cy="0"/>
          </a:xfrm>
          <a:prstGeom prst="straightConnector1">
            <a:avLst/>
          </a:prstGeom>
          <a:noFill/>
          <a:ln w="9525">
            <a:solidFill>
              <a:schemeClr val="tx1"/>
            </a:solidFill>
            <a:prstDash val="dash"/>
            <a:miter lim="800000"/>
            <a:headEnd/>
            <a:tailEnd type="triangle"/>
          </a:ln>
        </p:spPr>
      </p:cxnSp>
      <p:sp>
        <p:nvSpPr>
          <p:cNvPr id="90" name="AutoShape 119"/>
          <p:cNvSpPr>
            <a:spLocks noChangeArrowheads="1"/>
          </p:cNvSpPr>
          <p:nvPr/>
        </p:nvSpPr>
        <p:spPr bwMode="auto">
          <a:xfrm>
            <a:off x="4914430" y="5210262"/>
            <a:ext cx="704258" cy="27432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900" dirty="0" smtClean="0">
                <a:latin typeface="Calibri" pitchFamily="34" charset="0"/>
                <a:cs typeface="Calibri" pitchFamily="34" charset="0"/>
              </a:rPr>
              <a:t>Congress Plan</a:t>
            </a:r>
          </a:p>
        </p:txBody>
      </p:sp>
      <p:sp>
        <p:nvSpPr>
          <p:cNvPr id="91" name="AutoShape 119"/>
          <p:cNvSpPr>
            <a:spLocks noChangeArrowheads="1"/>
          </p:cNvSpPr>
          <p:nvPr/>
        </p:nvSpPr>
        <p:spPr bwMode="auto">
          <a:xfrm>
            <a:off x="3950039" y="5675666"/>
            <a:ext cx="1515779" cy="27432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rPr>
              <a:t>ASCO Preparation</a:t>
            </a:r>
          </a:p>
        </p:txBody>
      </p:sp>
      <p:sp>
        <p:nvSpPr>
          <p:cNvPr id="92" name="AutoShape 119"/>
          <p:cNvSpPr>
            <a:spLocks noChangeArrowheads="1"/>
          </p:cNvSpPr>
          <p:nvPr/>
        </p:nvSpPr>
        <p:spPr bwMode="auto">
          <a:xfrm>
            <a:off x="6537627" y="5675666"/>
            <a:ext cx="1515779" cy="27432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rPr>
              <a:t>ASCO Preparation</a:t>
            </a:r>
          </a:p>
        </p:txBody>
      </p:sp>
      <p:sp>
        <p:nvSpPr>
          <p:cNvPr id="98" name="AutoShape 131"/>
          <p:cNvSpPr>
            <a:spLocks noChangeArrowheads="1"/>
          </p:cNvSpPr>
          <p:nvPr/>
        </p:nvSpPr>
        <p:spPr bwMode="auto">
          <a:xfrm>
            <a:off x="5384680" y="5743395"/>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99" name="AutoShape 131"/>
          <p:cNvSpPr>
            <a:spLocks noChangeArrowheads="1"/>
          </p:cNvSpPr>
          <p:nvPr/>
        </p:nvSpPr>
        <p:spPr bwMode="auto">
          <a:xfrm>
            <a:off x="7961303" y="5736306"/>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6" name="AutoShape 119"/>
          <p:cNvSpPr>
            <a:spLocks noChangeArrowheads="1"/>
          </p:cNvSpPr>
          <p:nvPr/>
        </p:nvSpPr>
        <p:spPr bwMode="auto">
          <a:xfrm flipH="1">
            <a:off x="1150196" y="3188328"/>
            <a:ext cx="396874" cy="27432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defRPr/>
            </a:pPr>
            <a:endParaRPr lang="en-US" sz="800" dirty="0" smtClean="0">
              <a:solidFill>
                <a:schemeClr val="bg1"/>
              </a:solidFill>
              <a:latin typeface="Calibri" pitchFamily="34" charset="0"/>
            </a:endParaRPr>
          </a:p>
        </p:txBody>
      </p:sp>
      <p:sp>
        <p:nvSpPr>
          <p:cNvPr id="28" name="AutoShape 119"/>
          <p:cNvSpPr>
            <a:spLocks noChangeArrowheads="1"/>
          </p:cNvSpPr>
          <p:nvPr/>
        </p:nvSpPr>
        <p:spPr bwMode="auto">
          <a:xfrm flipH="1">
            <a:off x="4111464" y="3207585"/>
            <a:ext cx="1503919" cy="274320"/>
          </a:xfrm>
          <a:prstGeom prst="homePlate">
            <a:avLst>
              <a:gd name="adj" fmla="val 0"/>
            </a:avLst>
          </a:prstGeom>
          <a:noFill/>
          <a:ln w="9525" algn="ctr">
            <a:noFill/>
            <a:miter lim="800000"/>
            <a:headEnd/>
            <a:tailEnd/>
          </a:ln>
          <a:effectLst/>
        </p:spPr>
        <p:txBody>
          <a:bodyPr lIns="45720" rIns="45720" anchor="ctr"/>
          <a:lstStyle/>
          <a:p>
            <a:pPr>
              <a:defRPr/>
            </a:pPr>
            <a:r>
              <a:rPr lang="en-US" sz="800" dirty="0" smtClean="0">
                <a:latin typeface="Calibri" pitchFamily="34" charset="0"/>
              </a:rPr>
              <a:t>Scientific/Medical  Communications Plan 2013</a:t>
            </a:r>
          </a:p>
        </p:txBody>
      </p:sp>
      <p:sp>
        <p:nvSpPr>
          <p:cNvPr id="29" name="AutoShape 119"/>
          <p:cNvSpPr>
            <a:spLocks noChangeArrowheads="1"/>
          </p:cNvSpPr>
          <p:nvPr/>
        </p:nvSpPr>
        <p:spPr bwMode="auto">
          <a:xfrm flipH="1">
            <a:off x="6699154" y="3201365"/>
            <a:ext cx="1503919" cy="274320"/>
          </a:xfrm>
          <a:prstGeom prst="homePlate">
            <a:avLst>
              <a:gd name="adj" fmla="val 0"/>
            </a:avLst>
          </a:prstGeom>
          <a:noFill/>
          <a:ln w="9525" algn="ctr">
            <a:noFill/>
            <a:miter lim="800000"/>
            <a:headEnd/>
            <a:tailEnd/>
          </a:ln>
          <a:effectLst/>
        </p:spPr>
        <p:txBody>
          <a:bodyPr lIns="45720" rIns="45720" anchor="ctr"/>
          <a:lstStyle/>
          <a:p>
            <a:pPr>
              <a:defRPr/>
            </a:pPr>
            <a:r>
              <a:rPr lang="en-US" sz="800" dirty="0" smtClean="0">
                <a:latin typeface="Calibri" pitchFamily="34" charset="0"/>
              </a:rPr>
              <a:t>Scientific/Medical  Communications Plan 2014</a:t>
            </a:r>
          </a:p>
        </p:txBody>
      </p:sp>
      <p:sp>
        <p:nvSpPr>
          <p:cNvPr id="30" name="AutoShape 119"/>
          <p:cNvSpPr>
            <a:spLocks noChangeArrowheads="1"/>
          </p:cNvSpPr>
          <p:nvPr/>
        </p:nvSpPr>
        <p:spPr bwMode="auto">
          <a:xfrm flipH="1">
            <a:off x="6291174" y="3188328"/>
            <a:ext cx="396874" cy="27432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defRPr/>
            </a:pPr>
            <a:endParaRPr lang="en-US" sz="800" dirty="0" smtClean="0">
              <a:solidFill>
                <a:schemeClr val="bg1"/>
              </a:solidFill>
              <a:latin typeface="Calibri" pitchFamily="34" charset="0"/>
            </a:endParaRPr>
          </a:p>
        </p:txBody>
      </p:sp>
      <p:cxnSp>
        <p:nvCxnSpPr>
          <p:cNvPr id="32" name="Straight Connector 31"/>
          <p:cNvCxnSpPr>
            <a:stCxn id="26" idx="1"/>
            <a:endCxn id="30" idx="3"/>
          </p:cNvCxnSpPr>
          <p:nvPr/>
        </p:nvCxnSpPr>
        <p:spPr>
          <a:xfrm>
            <a:off x="1547070" y="3325488"/>
            <a:ext cx="47441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AutoShape 119"/>
          <p:cNvSpPr>
            <a:spLocks noChangeArrowheads="1"/>
          </p:cNvSpPr>
          <p:nvPr/>
        </p:nvSpPr>
        <p:spPr bwMode="auto">
          <a:xfrm flipH="1">
            <a:off x="3711839" y="3188328"/>
            <a:ext cx="396874" cy="27432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defRPr/>
            </a:pPr>
            <a:endParaRPr lang="en-US" sz="800" dirty="0" smtClean="0">
              <a:solidFill>
                <a:schemeClr val="bg1"/>
              </a:solidFill>
              <a:latin typeface="Calibri" pitchFamily="34" charset="0"/>
            </a:endParaRPr>
          </a:p>
        </p:txBody>
      </p:sp>
      <p:sp>
        <p:nvSpPr>
          <p:cNvPr id="33" name="AutoShape 119"/>
          <p:cNvSpPr>
            <a:spLocks noChangeArrowheads="1"/>
          </p:cNvSpPr>
          <p:nvPr/>
        </p:nvSpPr>
        <p:spPr bwMode="auto">
          <a:xfrm>
            <a:off x="2920147" y="6471892"/>
            <a:ext cx="182880" cy="18288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solidFill>
                <a:schemeClr val="bg1"/>
              </a:solidFill>
              <a:latin typeface="Calibri" pitchFamily="34" charset="0"/>
            </a:endParaRPr>
          </a:p>
        </p:txBody>
      </p:sp>
      <p:sp>
        <p:nvSpPr>
          <p:cNvPr id="34" name="TextBox 33"/>
          <p:cNvSpPr txBox="1"/>
          <p:nvPr/>
        </p:nvSpPr>
        <p:spPr>
          <a:xfrm>
            <a:off x="3129696" y="6429982"/>
            <a:ext cx="2334402"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Clinical Development - Communications</a:t>
            </a:r>
            <a:endParaRPr lang="en-US" sz="800" dirty="0">
              <a:solidFill>
                <a:srgbClr val="000000"/>
              </a:solidFill>
              <a:latin typeface="Calibri" pitchFamily="34" charset="0"/>
              <a:cs typeface="Calibri" pitchFamily="34" charset="0"/>
            </a:endParaRPr>
          </a:p>
        </p:txBody>
      </p:sp>
      <p:sp>
        <p:nvSpPr>
          <p:cNvPr id="35" name="AutoShape 119"/>
          <p:cNvSpPr>
            <a:spLocks noChangeArrowheads="1"/>
          </p:cNvSpPr>
          <p:nvPr/>
        </p:nvSpPr>
        <p:spPr bwMode="auto">
          <a:xfrm>
            <a:off x="4231795" y="3908132"/>
            <a:ext cx="2099173" cy="241055"/>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800" dirty="0">
                <a:solidFill>
                  <a:srgbClr val="000000"/>
                </a:solidFill>
                <a:latin typeface="Calibri" pitchFamily="34" charset="0"/>
              </a:rPr>
              <a:t>START 001:  Primary Efficacy/Safety</a:t>
            </a:r>
          </a:p>
        </p:txBody>
      </p:sp>
      <p:sp>
        <p:nvSpPr>
          <p:cNvPr id="36" name="AutoShape 119"/>
          <p:cNvSpPr>
            <a:spLocks noChangeArrowheads="1"/>
          </p:cNvSpPr>
          <p:nvPr/>
        </p:nvSpPr>
        <p:spPr bwMode="auto">
          <a:xfrm>
            <a:off x="4231796" y="4100079"/>
            <a:ext cx="622798" cy="237744"/>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Data Avail.</a:t>
            </a:r>
          </a:p>
        </p:txBody>
      </p:sp>
      <p:sp>
        <p:nvSpPr>
          <p:cNvPr id="37" name="AutoShape 119"/>
          <p:cNvSpPr>
            <a:spLocks noChangeArrowheads="1"/>
          </p:cNvSpPr>
          <p:nvPr/>
        </p:nvSpPr>
        <p:spPr bwMode="auto">
          <a:xfrm>
            <a:off x="4860446" y="4100079"/>
            <a:ext cx="622798" cy="237744"/>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Draft Plan</a:t>
            </a:r>
          </a:p>
        </p:txBody>
      </p:sp>
      <p:sp>
        <p:nvSpPr>
          <p:cNvPr id="38" name="AutoShape 119"/>
          <p:cNvSpPr>
            <a:spLocks noChangeArrowheads="1"/>
          </p:cNvSpPr>
          <p:nvPr/>
        </p:nvSpPr>
        <p:spPr bwMode="auto">
          <a:xfrm>
            <a:off x="5479571" y="4100079"/>
            <a:ext cx="632322" cy="237744"/>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Draft Dev.</a:t>
            </a:r>
          </a:p>
        </p:txBody>
      </p:sp>
      <p:sp>
        <p:nvSpPr>
          <p:cNvPr id="40" name="AutoShape 119"/>
          <p:cNvSpPr>
            <a:spLocks noChangeArrowheads="1"/>
          </p:cNvSpPr>
          <p:nvPr/>
        </p:nvSpPr>
        <p:spPr bwMode="auto">
          <a:xfrm>
            <a:off x="6117746" y="4100079"/>
            <a:ext cx="622798" cy="237744"/>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Submission</a:t>
            </a:r>
          </a:p>
        </p:txBody>
      </p:sp>
      <p:sp>
        <p:nvSpPr>
          <p:cNvPr id="41" name="AutoShape 119"/>
          <p:cNvSpPr>
            <a:spLocks noChangeArrowheads="1"/>
          </p:cNvSpPr>
          <p:nvPr/>
        </p:nvSpPr>
        <p:spPr bwMode="auto">
          <a:xfrm>
            <a:off x="6754341" y="4100079"/>
            <a:ext cx="652951" cy="237744"/>
          </a:xfrm>
          <a:prstGeom prst="homePlate">
            <a:avLst>
              <a:gd name="adj" fmla="val 53743"/>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Publication</a:t>
            </a:r>
          </a:p>
        </p:txBody>
      </p:sp>
      <p:sp>
        <p:nvSpPr>
          <p:cNvPr id="42" name="TextBox 41"/>
          <p:cNvSpPr txBox="1"/>
          <p:nvPr/>
        </p:nvSpPr>
        <p:spPr>
          <a:xfrm>
            <a:off x="5416550" y="4393192"/>
            <a:ext cx="1023614" cy="301621"/>
          </a:xfrm>
          <a:prstGeom prst="rect">
            <a:avLst/>
          </a:prstGeom>
          <a:noFill/>
        </p:spPr>
        <p:txBody>
          <a:bodyPr wrap="none" lIns="27432" tIns="27432" rIns="27432" bIns="27432" rtlCol="0" anchor="ctr" anchorCtr="0">
            <a:spAutoFit/>
          </a:bodyPr>
          <a:lstStyle/>
          <a:p>
            <a:r>
              <a:rPr lang="en-US" sz="800" dirty="0">
                <a:solidFill>
                  <a:srgbClr val="000000"/>
                </a:solidFill>
                <a:latin typeface="Calibri" pitchFamily="34" charset="0"/>
              </a:rPr>
              <a:t>ASCO 2013:</a:t>
            </a:r>
          </a:p>
          <a:p>
            <a:r>
              <a:rPr lang="en-US" sz="800" dirty="0">
                <a:solidFill>
                  <a:srgbClr val="000000"/>
                </a:solidFill>
                <a:latin typeface="Calibri" pitchFamily="34" charset="0"/>
              </a:rPr>
              <a:t>Primary Efficacy/Safety</a:t>
            </a:r>
          </a:p>
        </p:txBody>
      </p:sp>
      <p:sp>
        <p:nvSpPr>
          <p:cNvPr id="45" name="AutoShape 131"/>
          <p:cNvSpPr>
            <a:spLocks noChangeArrowheads="1"/>
          </p:cNvSpPr>
          <p:nvPr/>
        </p:nvSpPr>
        <p:spPr bwMode="auto">
          <a:xfrm>
            <a:off x="5221288" y="4452721"/>
            <a:ext cx="195262"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49" name="Flowchart: Decision 84"/>
          <p:cNvSpPr/>
          <p:nvPr/>
        </p:nvSpPr>
        <p:spPr bwMode="auto">
          <a:xfrm>
            <a:off x="4292890" y="4450553"/>
            <a:ext cx="164592" cy="164592"/>
          </a:xfrm>
          <a:prstGeom prst="flowChartDecision">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52" name="TextBox 136"/>
          <p:cNvSpPr txBox="1"/>
          <p:nvPr/>
        </p:nvSpPr>
        <p:spPr>
          <a:xfrm>
            <a:off x="3343108" y="4401273"/>
            <a:ext cx="1120412" cy="301621"/>
          </a:xfrm>
          <a:prstGeom prst="rect">
            <a:avLst/>
          </a:prstGeom>
          <a:noFill/>
        </p:spPr>
        <p:txBody>
          <a:bodyPr wrap="square" lIns="27432" tIns="27432" rIns="27432" bIns="27432" rtlCol="0" anchor="ctr" anchorCtr="0">
            <a:spAutoFit/>
          </a:bodyPr>
          <a:lstStyle/>
          <a:p>
            <a:r>
              <a:rPr lang="en-US" sz="800" dirty="0" smtClean="0">
                <a:latin typeface="Calibri" pitchFamily="34" charset="0"/>
              </a:rPr>
              <a:t>Possible Late Breaker Abstract for ASCO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Stimuvax</a:t>
            </a:r>
            <a:r>
              <a:rPr lang="en-US" dirty="0" smtClean="0"/>
              <a:t>—US Medical Affairs </a:t>
            </a:r>
            <a:r>
              <a:rPr lang="en-US" i="1" dirty="0" smtClean="0"/>
              <a:t>(Continued)</a:t>
            </a:r>
            <a:endParaRPr lang="en-US" dirty="0"/>
          </a:p>
        </p:txBody>
      </p:sp>
      <p:sp>
        <p:nvSpPr>
          <p:cNvPr id="39"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41</a:t>
            </a:fld>
            <a:endParaRPr lang="en-US" dirty="0">
              <a:solidFill>
                <a:srgbClr val="000000"/>
              </a:solidFill>
            </a:endParaRPr>
          </a:p>
        </p:txBody>
      </p:sp>
      <p:grpSp>
        <p:nvGrpSpPr>
          <p:cNvPr id="3" name="Group 44"/>
          <p:cNvGrpSpPr/>
          <p:nvPr/>
        </p:nvGrpSpPr>
        <p:grpSpPr>
          <a:xfrm>
            <a:off x="405098" y="6365188"/>
            <a:ext cx="1311307" cy="476250"/>
            <a:chOff x="405098" y="6365188"/>
            <a:chExt cx="1311307" cy="476250"/>
          </a:xfrm>
        </p:grpSpPr>
        <p:sp>
          <p:nvSpPr>
            <p:cNvPr id="57"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8" name="TextBox 57"/>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cs typeface="Calibri" pitchFamily="34" charset="0"/>
                </a:rPr>
                <a:t>Milestone / Meeting</a:t>
              </a:r>
            </a:p>
          </p:txBody>
        </p:sp>
        <p:sp>
          <p:nvSpPr>
            <p:cNvPr id="59" name="Flowchart: Decision 58"/>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60" name="TextBox 59"/>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cs typeface="Calibri" pitchFamily="34" charset="0"/>
                </a:rPr>
                <a:t>Global Deliverable Transfer to CMGs</a:t>
              </a:r>
            </a:p>
          </p:txBody>
        </p:sp>
      </p:grpSp>
      <p:sp>
        <p:nvSpPr>
          <p:cNvPr id="20" name="AutoShape 143"/>
          <p:cNvSpPr>
            <a:spLocks noChangeArrowheads="1"/>
          </p:cNvSpPr>
          <p:nvPr/>
        </p:nvSpPr>
        <p:spPr bwMode="auto">
          <a:xfrm>
            <a:off x="2636873" y="3928082"/>
            <a:ext cx="6242013" cy="274320"/>
          </a:xfrm>
          <a:prstGeom prst="homePlate">
            <a:avLst>
              <a:gd name="adj" fmla="val 76121"/>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pPr>
            <a:r>
              <a:rPr lang="en-US" sz="900" dirty="0" smtClean="0">
                <a:latin typeface="Calibri" pitchFamily="34" charset="0"/>
                <a:cs typeface="Calibri" pitchFamily="34" charset="0"/>
              </a:rPr>
              <a:t>Advocacy Plan Execution of Patient–Related Materials</a:t>
            </a:r>
            <a:endParaRPr lang="en-US" sz="900" dirty="0">
              <a:latin typeface="Calibri" pitchFamily="34" charset="0"/>
              <a:cs typeface="Calibri" pitchFamily="34" charset="0"/>
            </a:endParaRPr>
          </a:p>
        </p:txBody>
      </p:sp>
      <p:sp>
        <p:nvSpPr>
          <p:cNvPr id="43" name="Text Box 132"/>
          <p:cNvSpPr txBox="1">
            <a:spLocks noChangeArrowheads="1"/>
          </p:cNvSpPr>
          <p:nvPr/>
        </p:nvSpPr>
        <p:spPr bwMode="auto">
          <a:xfrm>
            <a:off x="317433" y="2231835"/>
            <a:ext cx="1594988" cy="246221"/>
          </a:xfrm>
          <a:prstGeom prst="rect">
            <a:avLst/>
          </a:prstGeom>
          <a:noFill/>
          <a:ln w="9525">
            <a:noFill/>
            <a:miter lim="800000"/>
            <a:headEnd/>
            <a:tailEnd/>
          </a:ln>
        </p:spPr>
        <p:txBody>
          <a:bodyPr vert="horz" wrap="none" lIns="0" tIns="45720" rIns="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smtClean="0">
                <a:ln>
                  <a:noFill/>
                </a:ln>
                <a:solidFill>
                  <a:schemeClr val="tx1"/>
                </a:solidFill>
                <a:effectLst/>
                <a:latin typeface="Calibri" pitchFamily="34" charset="0"/>
                <a:cs typeface="Calibri" pitchFamily="34" charset="0"/>
              </a:rPr>
              <a:t>Stakeholder Planning- Experts</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44" name="Rectangle 134"/>
          <p:cNvSpPr>
            <a:spLocks noChangeArrowheads="1"/>
          </p:cNvSpPr>
          <p:nvPr/>
        </p:nvSpPr>
        <p:spPr bwMode="auto">
          <a:xfrm>
            <a:off x="303213" y="2487969"/>
            <a:ext cx="8549640" cy="903817"/>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45" name="AutoShape 137"/>
          <p:cNvSpPr>
            <a:spLocks noChangeArrowheads="1"/>
          </p:cNvSpPr>
          <p:nvPr/>
        </p:nvSpPr>
        <p:spPr bwMode="auto">
          <a:xfrm>
            <a:off x="4805059" y="2560281"/>
            <a:ext cx="870332" cy="27432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lvl="0" algn="ctr" fontAlgn="base">
              <a:spcBef>
                <a:spcPct val="0"/>
              </a:spcBef>
              <a:spcAft>
                <a:spcPct val="0"/>
              </a:spcAft>
            </a:pPr>
            <a:endParaRPr lang="en-US" sz="900" dirty="0" smtClean="0">
              <a:latin typeface="Calibri" pitchFamily="34" charset="0"/>
              <a:cs typeface="Calibri" pitchFamily="34" charset="0"/>
            </a:endParaRPr>
          </a:p>
        </p:txBody>
      </p:sp>
      <p:sp>
        <p:nvSpPr>
          <p:cNvPr id="46" name="AutoShape 137"/>
          <p:cNvSpPr>
            <a:spLocks noChangeArrowheads="1"/>
          </p:cNvSpPr>
          <p:nvPr/>
        </p:nvSpPr>
        <p:spPr bwMode="auto">
          <a:xfrm>
            <a:off x="5727699" y="2560281"/>
            <a:ext cx="3151189" cy="271819"/>
          </a:xfrm>
          <a:prstGeom prst="homePlate">
            <a:avLst>
              <a:gd name="adj" fmla="val 73192"/>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lvl="0" algn="ctr" fontAlgn="base">
              <a:spcBef>
                <a:spcPct val="0"/>
              </a:spcBef>
              <a:spcAft>
                <a:spcPct val="0"/>
              </a:spcAft>
            </a:pPr>
            <a:r>
              <a:rPr lang="en-US" sz="900" dirty="0" smtClean="0">
                <a:latin typeface="Calibri" pitchFamily="34" charset="0"/>
                <a:cs typeface="Calibri" pitchFamily="34" charset="0"/>
              </a:rPr>
              <a:t>National Physician Expert Interactions</a:t>
            </a:r>
          </a:p>
        </p:txBody>
      </p:sp>
      <p:sp>
        <p:nvSpPr>
          <p:cNvPr id="47" name="AutoShape 137"/>
          <p:cNvSpPr>
            <a:spLocks noChangeArrowheads="1"/>
          </p:cNvSpPr>
          <p:nvPr/>
        </p:nvSpPr>
        <p:spPr bwMode="auto">
          <a:xfrm>
            <a:off x="6154218" y="2941898"/>
            <a:ext cx="649995" cy="27432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lvl="0" algn="ctr" fontAlgn="base">
              <a:spcBef>
                <a:spcPct val="0"/>
              </a:spcBef>
              <a:spcAft>
                <a:spcPct val="0"/>
              </a:spcAft>
            </a:pPr>
            <a:endParaRPr lang="en-US" sz="900" dirty="0" smtClean="0">
              <a:latin typeface="Calibri" pitchFamily="34" charset="0"/>
              <a:cs typeface="Calibri" pitchFamily="34" charset="0"/>
            </a:endParaRPr>
          </a:p>
        </p:txBody>
      </p:sp>
      <p:sp>
        <p:nvSpPr>
          <p:cNvPr id="48" name="AutoShape 137"/>
          <p:cNvSpPr>
            <a:spLocks noChangeArrowheads="1"/>
          </p:cNvSpPr>
          <p:nvPr/>
        </p:nvSpPr>
        <p:spPr bwMode="auto">
          <a:xfrm>
            <a:off x="6870700" y="2941898"/>
            <a:ext cx="2008188" cy="274320"/>
          </a:xfrm>
          <a:prstGeom prst="homePlate">
            <a:avLst>
              <a:gd name="adj" fmla="val 73192"/>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lvl="0" algn="ctr" fontAlgn="base">
              <a:spcBef>
                <a:spcPct val="0"/>
              </a:spcBef>
              <a:spcAft>
                <a:spcPct val="0"/>
              </a:spcAft>
            </a:pPr>
            <a:r>
              <a:rPr lang="en-US" sz="900" dirty="0" smtClean="0">
                <a:latin typeface="Calibri" pitchFamily="34" charset="0"/>
                <a:cs typeface="Calibri" pitchFamily="34" charset="0"/>
              </a:rPr>
              <a:t>Regional Physician Expert Interactions</a:t>
            </a:r>
          </a:p>
        </p:txBody>
      </p:sp>
      <p:sp>
        <p:nvSpPr>
          <p:cNvPr id="49" name="AutoShape 137"/>
          <p:cNvSpPr>
            <a:spLocks noChangeArrowheads="1"/>
          </p:cNvSpPr>
          <p:nvPr/>
        </p:nvSpPr>
        <p:spPr bwMode="auto">
          <a:xfrm>
            <a:off x="3472963" y="2567029"/>
            <a:ext cx="1277012" cy="267571"/>
          </a:xfrm>
          <a:prstGeom prst="homePlate">
            <a:avLst>
              <a:gd name="adj" fmla="val 0"/>
            </a:avLst>
          </a:prstGeom>
          <a:noFill/>
          <a:ln w="9525" algn="ctr">
            <a:noFill/>
            <a:miter lim="800000"/>
            <a:headEnd/>
            <a:tailEnd/>
          </a:ln>
          <a:effectLst/>
        </p:spPr>
        <p:txBody>
          <a:bodyPr vert="horz" wrap="square" lIns="45720" tIns="45720" rIns="45720" bIns="45720" numCol="1" anchor="ctr" anchorCtr="0" compatLnSpc="1">
            <a:prstTxWarp prst="textNoShape">
              <a:avLst/>
            </a:prstTxWarp>
          </a:bodyPr>
          <a:lstStyle/>
          <a:p>
            <a:pPr lvl="0" algn="r" fontAlgn="base">
              <a:spcBef>
                <a:spcPct val="0"/>
              </a:spcBef>
              <a:spcAft>
                <a:spcPct val="0"/>
              </a:spcAft>
            </a:pPr>
            <a:r>
              <a:rPr lang="en-US" sz="900" dirty="0" smtClean="0">
                <a:latin typeface="Calibri" pitchFamily="34" charset="0"/>
                <a:cs typeface="Calibri" pitchFamily="34" charset="0"/>
              </a:rPr>
              <a:t>National Physician Expert Engagement Plan</a:t>
            </a:r>
          </a:p>
        </p:txBody>
      </p:sp>
      <p:sp>
        <p:nvSpPr>
          <p:cNvPr id="50" name="AutoShape 137"/>
          <p:cNvSpPr>
            <a:spLocks noChangeArrowheads="1"/>
          </p:cNvSpPr>
          <p:nvPr/>
        </p:nvSpPr>
        <p:spPr bwMode="auto">
          <a:xfrm>
            <a:off x="4500192" y="2887711"/>
            <a:ext cx="1655932" cy="319186"/>
          </a:xfrm>
          <a:prstGeom prst="homePlate">
            <a:avLst>
              <a:gd name="adj" fmla="val 0"/>
            </a:avLst>
          </a:prstGeom>
          <a:noFill/>
          <a:ln w="9525" algn="ctr">
            <a:noFill/>
            <a:miter lim="800000"/>
            <a:headEnd/>
            <a:tailEnd/>
          </a:ln>
          <a:effectLst/>
        </p:spPr>
        <p:txBody>
          <a:bodyPr vert="horz" wrap="square" lIns="45720" tIns="45720" rIns="45720" bIns="45720" numCol="1" anchor="ctr" anchorCtr="0" compatLnSpc="1">
            <a:prstTxWarp prst="textNoShape">
              <a:avLst/>
            </a:prstTxWarp>
          </a:bodyPr>
          <a:lstStyle/>
          <a:p>
            <a:pPr lvl="0" algn="r" fontAlgn="base">
              <a:spcBef>
                <a:spcPct val="0"/>
              </a:spcBef>
              <a:spcAft>
                <a:spcPct val="0"/>
              </a:spcAft>
            </a:pPr>
            <a:r>
              <a:rPr lang="en-US" sz="900" dirty="0" smtClean="0">
                <a:latin typeface="Calibri" pitchFamily="34" charset="0"/>
                <a:cs typeface="Calibri" pitchFamily="34" charset="0"/>
              </a:rPr>
              <a:t>Regional / Local Physician Expert Engagement Plan</a:t>
            </a:r>
          </a:p>
        </p:txBody>
      </p:sp>
      <p:sp>
        <p:nvSpPr>
          <p:cNvPr id="33" name="AutoShape 143"/>
          <p:cNvSpPr>
            <a:spLocks noChangeArrowheads="1"/>
          </p:cNvSpPr>
          <p:nvPr/>
        </p:nvSpPr>
        <p:spPr bwMode="auto">
          <a:xfrm>
            <a:off x="4832035" y="4959169"/>
            <a:ext cx="895351" cy="27432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pPr>
            <a:r>
              <a:rPr lang="en-US" sz="900" dirty="0" smtClean="0">
                <a:latin typeface="Calibri" pitchFamily="34" charset="0"/>
                <a:cs typeface="Calibri" pitchFamily="34" charset="0"/>
              </a:rPr>
              <a:t>Co-Op Plan Development</a:t>
            </a:r>
            <a:endParaRPr lang="en-US" sz="900" dirty="0">
              <a:latin typeface="Calibri" pitchFamily="34" charset="0"/>
              <a:cs typeface="Calibri" pitchFamily="34" charset="0"/>
            </a:endParaRPr>
          </a:p>
        </p:txBody>
      </p:sp>
      <p:sp>
        <p:nvSpPr>
          <p:cNvPr id="34" name="AutoShape 143"/>
          <p:cNvSpPr>
            <a:spLocks noChangeArrowheads="1"/>
          </p:cNvSpPr>
          <p:nvPr/>
        </p:nvSpPr>
        <p:spPr bwMode="auto">
          <a:xfrm>
            <a:off x="6248400" y="4959169"/>
            <a:ext cx="2630486" cy="273232"/>
          </a:xfrm>
          <a:prstGeom prst="homePlate">
            <a:avLst>
              <a:gd name="adj" fmla="val 76121"/>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pPr>
            <a:r>
              <a:rPr lang="en-US" sz="900" dirty="0" smtClean="0">
                <a:latin typeface="Calibri" pitchFamily="34" charset="0"/>
                <a:cs typeface="Calibri" pitchFamily="34" charset="0"/>
              </a:rPr>
              <a:t>Co-Op Plan Execution </a:t>
            </a:r>
            <a:endParaRPr lang="en-US" sz="900" dirty="0">
              <a:latin typeface="Calibri" pitchFamily="34" charset="0"/>
              <a:cs typeface="Calibri" pitchFamily="34" charset="0"/>
            </a:endParaRPr>
          </a:p>
        </p:txBody>
      </p:sp>
      <p:sp>
        <p:nvSpPr>
          <p:cNvPr id="30" name="Text Box 132"/>
          <p:cNvSpPr txBox="1">
            <a:spLocks noChangeArrowheads="1"/>
          </p:cNvSpPr>
          <p:nvPr/>
        </p:nvSpPr>
        <p:spPr bwMode="auto">
          <a:xfrm>
            <a:off x="320971" y="3500700"/>
            <a:ext cx="1708801" cy="246221"/>
          </a:xfrm>
          <a:prstGeom prst="rect">
            <a:avLst/>
          </a:prstGeom>
          <a:noFill/>
          <a:ln w="9525">
            <a:noFill/>
            <a:miter lim="800000"/>
            <a:headEnd/>
            <a:tailEnd/>
          </a:ln>
        </p:spPr>
        <p:txBody>
          <a:bodyPr vert="horz" wrap="none" lIns="0" tIns="45720" rIns="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smtClean="0">
                <a:ln>
                  <a:noFill/>
                </a:ln>
                <a:solidFill>
                  <a:schemeClr val="tx1"/>
                </a:solidFill>
                <a:effectLst/>
                <a:latin typeface="Calibri" pitchFamily="34" charset="0"/>
                <a:cs typeface="Calibri" pitchFamily="34" charset="0"/>
              </a:rPr>
              <a:t>Stakeholder Planning- Advocacy</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31" name="Rectangle 134"/>
          <p:cNvSpPr>
            <a:spLocks noChangeArrowheads="1"/>
          </p:cNvSpPr>
          <p:nvPr/>
        </p:nvSpPr>
        <p:spPr bwMode="auto">
          <a:xfrm>
            <a:off x="306751" y="3756834"/>
            <a:ext cx="8549640" cy="602519"/>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32" name="Text Box 132"/>
          <p:cNvSpPr txBox="1">
            <a:spLocks noChangeArrowheads="1"/>
          </p:cNvSpPr>
          <p:nvPr/>
        </p:nvSpPr>
        <p:spPr bwMode="auto">
          <a:xfrm>
            <a:off x="313876" y="4556905"/>
            <a:ext cx="2253822" cy="246221"/>
          </a:xfrm>
          <a:prstGeom prst="rect">
            <a:avLst/>
          </a:prstGeom>
          <a:noFill/>
          <a:ln w="9525">
            <a:noFill/>
            <a:miter lim="800000"/>
            <a:headEnd/>
            <a:tailEnd/>
          </a:ln>
        </p:spPr>
        <p:txBody>
          <a:bodyPr vert="horz" wrap="none" lIns="0" tIns="45720" rIns="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smtClean="0">
                <a:ln>
                  <a:noFill/>
                </a:ln>
                <a:solidFill>
                  <a:schemeClr val="tx1"/>
                </a:solidFill>
                <a:effectLst/>
                <a:latin typeface="Calibri" pitchFamily="34" charset="0"/>
                <a:cs typeface="Calibri" pitchFamily="34" charset="0"/>
              </a:rPr>
              <a:t>Stakeholder Planning- Cooperative Groups</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35" name="Rectangle 134"/>
          <p:cNvSpPr>
            <a:spLocks noChangeArrowheads="1"/>
          </p:cNvSpPr>
          <p:nvPr/>
        </p:nvSpPr>
        <p:spPr bwMode="auto">
          <a:xfrm>
            <a:off x="299656" y="4813039"/>
            <a:ext cx="8549640" cy="602519"/>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6" name="AutoShape 119"/>
          <p:cNvSpPr>
            <a:spLocks noChangeArrowheads="1"/>
          </p:cNvSpPr>
          <p:nvPr/>
        </p:nvSpPr>
        <p:spPr bwMode="auto">
          <a:xfrm>
            <a:off x="1741834" y="6471892"/>
            <a:ext cx="182880" cy="18288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latin typeface="Calibri" pitchFamily="34" charset="0"/>
              <a:cs typeface="Calibri" pitchFamily="34" charset="0"/>
            </a:endParaRPr>
          </a:p>
        </p:txBody>
      </p:sp>
      <p:sp>
        <p:nvSpPr>
          <p:cNvPr id="27" name="TextBox 26"/>
          <p:cNvSpPr txBox="1"/>
          <p:nvPr/>
        </p:nvSpPr>
        <p:spPr>
          <a:xfrm>
            <a:off x="1951384" y="6429982"/>
            <a:ext cx="88773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Medical Affairs </a:t>
            </a:r>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Stimuvax</a:t>
            </a:r>
            <a:r>
              <a:rPr lang="en-US" dirty="0" smtClean="0"/>
              <a:t>—US Medical Affairs </a:t>
            </a:r>
            <a:r>
              <a:rPr lang="en-US" i="1" dirty="0" smtClean="0"/>
              <a:t>(Continued)</a:t>
            </a:r>
            <a:endParaRPr lang="en-US" dirty="0"/>
          </a:p>
        </p:txBody>
      </p:sp>
      <p:sp>
        <p:nvSpPr>
          <p:cNvPr id="39"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42</a:t>
            </a:fld>
            <a:endParaRPr lang="en-US" dirty="0">
              <a:solidFill>
                <a:srgbClr val="000000"/>
              </a:solidFill>
            </a:endParaRPr>
          </a:p>
        </p:txBody>
      </p:sp>
      <p:grpSp>
        <p:nvGrpSpPr>
          <p:cNvPr id="3" name="Group 44"/>
          <p:cNvGrpSpPr/>
          <p:nvPr/>
        </p:nvGrpSpPr>
        <p:grpSpPr>
          <a:xfrm>
            <a:off x="405098" y="6365188"/>
            <a:ext cx="1311307" cy="476250"/>
            <a:chOff x="405098" y="6365188"/>
            <a:chExt cx="1311307" cy="476250"/>
          </a:xfrm>
        </p:grpSpPr>
        <p:sp>
          <p:nvSpPr>
            <p:cNvPr id="57"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8" name="TextBox 57"/>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cs typeface="Calibri" pitchFamily="34" charset="0"/>
                </a:rPr>
                <a:t>Milestone / Meeting</a:t>
              </a:r>
            </a:p>
          </p:txBody>
        </p:sp>
        <p:sp>
          <p:nvSpPr>
            <p:cNvPr id="59" name="Flowchart: Decision 58"/>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60" name="TextBox 59"/>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cs typeface="Calibri" pitchFamily="34" charset="0"/>
                </a:rPr>
                <a:t>Global Deliverable Transfer to CMGs</a:t>
              </a:r>
            </a:p>
          </p:txBody>
        </p:sp>
      </p:grpSp>
      <p:sp>
        <p:nvSpPr>
          <p:cNvPr id="52" name="Text Box 131"/>
          <p:cNvSpPr txBox="1">
            <a:spLocks noChangeArrowheads="1"/>
          </p:cNvSpPr>
          <p:nvPr/>
        </p:nvSpPr>
        <p:spPr bwMode="auto">
          <a:xfrm>
            <a:off x="4953739" y="2525678"/>
            <a:ext cx="533400" cy="274320"/>
          </a:xfrm>
          <a:prstGeom prst="rect">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marR="0" lvl="0" indent="0" algn="ctr" fontAlgn="base">
              <a:lnSpc>
                <a:spcPct val="100000"/>
              </a:lnSpc>
              <a:spcBef>
                <a:spcPct val="0"/>
              </a:spcBef>
              <a:spcAft>
                <a:spcPct val="0"/>
              </a:spcAft>
              <a:buClrTx/>
              <a:buSzTx/>
              <a:buFontTx/>
              <a:buNone/>
              <a:tabLst/>
            </a:pPr>
            <a:r>
              <a:rPr lang="en-US" sz="900" dirty="0" smtClean="0">
                <a:latin typeface="Calibri" pitchFamily="34" charset="0"/>
                <a:cs typeface="Calibri" pitchFamily="34" charset="0"/>
              </a:rPr>
              <a:t>MSL Plan</a:t>
            </a:r>
          </a:p>
        </p:txBody>
      </p:sp>
      <p:sp>
        <p:nvSpPr>
          <p:cNvPr id="53" name="Text Box 132"/>
          <p:cNvSpPr txBox="1">
            <a:spLocks noChangeArrowheads="1"/>
          </p:cNvSpPr>
          <p:nvPr/>
        </p:nvSpPr>
        <p:spPr bwMode="auto">
          <a:xfrm>
            <a:off x="309016" y="2254663"/>
            <a:ext cx="706925" cy="246221"/>
          </a:xfrm>
          <a:prstGeom prst="rect">
            <a:avLst/>
          </a:prstGeom>
          <a:noFill/>
          <a:ln w="9525">
            <a:noFill/>
            <a:miter lim="800000"/>
            <a:headEnd/>
            <a:tailEnd/>
          </a:ln>
        </p:spPr>
        <p:txBody>
          <a:bodyPr vert="horz" wrap="none" lIns="0" tIns="45720" rIns="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smtClean="0">
                <a:ln>
                  <a:noFill/>
                </a:ln>
                <a:solidFill>
                  <a:schemeClr val="tx1"/>
                </a:solidFill>
                <a:effectLst/>
                <a:latin typeface="Calibri" pitchFamily="34" charset="0"/>
                <a:cs typeface="Calibri" pitchFamily="34" charset="0"/>
              </a:rPr>
              <a:t>MSL Strategy</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4" name="Rectangle 134"/>
          <p:cNvSpPr>
            <a:spLocks noChangeArrowheads="1"/>
          </p:cNvSpPr>
          <p:nvPr/>
        </p:nvSpPr>
        <p:spPr bwMode="auto">
          <a:xfrm>
            <a:off x="294796" y="2466763"/>
            <a:ext cx="8549640" cy="1446018"/>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5" name="AutoShape 135"/>
          <p:cNvSpPr>
            <a:spLocks noChangeArrowheads="1"/>
          </p:cNvSpPr>
          <p:nvPr/>
        </p:nvSpPr>
        <p:spPr bwMode="auto">
          <a:xfrm>
            <a:off x="5407981" y="2572196"/>
            <a:ext cx="164592" cy="155448"/>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56" name="AutoShape 136"/>
          <p:cNvSpPr>
            <a:spLocks noChangeArrowheads="1"/>
          </p:cNvSpPr>
          <p:nvPr/>
        </p:nvSpPr>
        <p:spPr bwMode="auto">
          <a:xfrm>
            <a:off x="5600774" y="2551842"/>
            <a:ext cx="1610317" cy="249075"/>
          </a:xfrm>
          <a:prstGeom prst="roundRect">
            <a:avLst>
              <a:gd name="adj" fmla="val 16667"/>
            </a:avLst>
          </a:prstGeom>
          <a:noFill/>
          <a:ln w="9525" algn="ctr">
            <a:noFill/>
            <a:round/>
            <a:headEnd/>
            <a:tailEnd/>
          </a:ln>
        </p:spPr>
        <p:txBody>
          <a:bodyPr vert="horz" wrap="square" lIns="18288" tIns="27432" rIns="18288"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Calibri" pitchFamily="34" charset="0"/>
              </a:rPr>
              <a:t>Senior Management Review </a:t>
            </a:r>
          </a:p>
        </p:txBody>
      </p:sp>
      <p:sp>
        <p:nvSpPr>
          <p:cNvPr id="63" name="AutoShape 137"/>
          <p:cNvSpPr>
            <a:spLocks noChangeArrowheads="1"/>
          </p:cNvSpPr>
          <p:nvPr/>
        </p:nvSpPr>
        <p:spPr bwMode="auto">
          <a:xfrm>
            <a:off x="5446086" y="3514957"/>
            <a:ext cx="3424386" cy="274320"/>
          </a:xfrm>
          <a:prstGeom prst="homePlate">
            <a:avLst>
              <a:gd name="adj" fmla="val 73192"/>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marR="0" lvl="0" indent="0" algn="ctr" fontAlgn="base">
              <a:lnSpc>
                <a:spcPct val="100000"/>
              </a:lnSpc>
              <a:spcBef>
                <a:spcPct val="0"/>
              </a:spcBef>
              <a:spcAft>
                <a:spcPct val="0"/>
              </a:spcAft>
              <a:buClrTx/>
              <a:buSzTx/>
              <a:buFontTx/>
              <a:buNone/>
              <a:tabLst/>
            </a:pPr>
            <a:r>
              <a:rPr lang="en-US" sz="900" dirty="0" smtClean="0">
                <a:latin typeface="Calibri" pitchFamily="34" charset="0"/>
                <a:cs typeface="Calibri" pitchFamily="34" charset="0"/>
              </a:rPr>
              <a:t>MSL Deployment</a:t>
            </a:r>
          </a:p>
        </p:txBody>
      </p:sp>
      <p:sp>
        <p:nvSpPr>
          <p:cNvPr id="64" name="Pentagon 63"/>
          <p:cNvSpPr/>
          <p:nvPr/>
        </p:nvSpPr>
        <p:spPr bwMode="auto">
          <a:xfrm>
            <a:off x="5245371" y="2887189"/>
            <a:ext cx="1753080" cy="27432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pPr>
            <a:r>
              <a:rPr lang="en-US" sz="900" dirty="0" smtClean="0">
                <a:latin typeface="Calibri" pitchFamily="34" charset="0"/>
                <a:cs typeface="Calibri" pitchFamily="34" charset="0"/>
              </a:rPr>
              <a:t>MSL Hiring</a:t>
            </a:r>
            <a:endParaRPr lang="en-US" sz="900" dirty="0">
              <a:latin typeface="Calibri" pitchFamily="34" charset="0"/>
              <a:cs typeface="Calibri" pitchFamily="34" charset="0"/>
            </a:endParaRPr>
          </a:p>
        </p:txBody>
      </p:sp>
      <p:sp>
        <p:nvSpPr>
          <p:cNvPr id="65" name="AutoShape 119"/>
          <p:cNvSpPr>
            <a:spLocks noChangeArrowheads="1"/>
          </p:cNvSpPr>
          <p:nvPr/>
        </p:nvSpPr>
        <p:spPr bwMode="auto">
          <a:xfrm>
            <a:off x="5244079" y="3203638"/>
            <a:ext cx="1754372" cy="27432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r>
              <a:rPr lang="en-US" sz="900" dirty="0" smtClean="0">
                <a:latin typeface="Calibri" pitchFamily="34" charset="0"/>
                <a:cs typeface="Calibri" pitchFamily="34" charset="0"/>
              </a:rPr>
              <a:t>MSL Training </a:t>
            </a:r>
          </a:p>
        </p:txBody>
      </p:sp>
      <p:sp>
        <p:nvSpPr>
          <p:cNvPr id="66" name="Rectangle 65"/>
          <p:cNvSpPr/>
          <p:nvPr/>
        </p:nvSpPr>
        <p:spPr>
          <a:xfrm>
            <a:off x="4170180" y="2525678"/>
            <a:ext cx="744278" cy="274320"/>
          </a:xfrm>
          <a:prstGeom prst="rect">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pPr>
            <a:r>
              <a:rPr lang="en-US" sz="900" dirty="0" smtClean="0">
                <a:solidFill>
                  <a:schemeClr val="tx1"/>
                </a:solidFill>
                <a:latin typeface="Calibri" pitchFamily="34" charset="0"/>
                <a:cs typeface="Calibri" pitchFamily="34" charset="0"/>
              </a:rPr>
              <a:t>Hire MSL Director</a:t>
            </a:r>
            <a:endParaRPr lang="en-US" sz="900" dirty="0">
              <a:solidFill>
                <a:schemeClr val="tx1"/>
              </a:solidFill>
              <a:latin typeface="Calibri" pitchFamily="34" charset="0"/>
              <a:cs typeface="Calibri" pitchFamily="34" charset="0"/>
            </a:endParaRPr>
          </a:p>
        </p:txBody>
      </p:sp>
      <p:sp>
        <p:nvSpPr>
          <p:cNvPr id="67" name="Rectangle 66"/>
          <p:cNvSpPr/>
          <p:nvPr/>
        </p:nvSpPr>
        <p:spPr>
          <a:xfrm>
            <a:off x="1575790" y="3203638"/>
            <a:ext cx="3296137" cy="274320"/>
          </a:xfrm>
          <a:prstGeom prst="rect">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r>
              <a:rPr lang="en-US" sz="900" dirty="0" smtClean="0">
                <a:solidFill>
                  <a:schemeClr val="tx1"/>
                </a:solidFill>
                <a:latin typeface="Calibri" pitchFamily="34" charset="0"/>
                <a:cs typeface="Calibri" pitchFamily="34" charset="0"/>
              </a:rPr>
              <a:t>MSL Training Material Development</a:t>
            </a:r>
            <a:endParaRPr lang="en-US" sz="900" dirty="0">
              <a:solidFill>
                <a:schemeClr val="tx1"/>
              </a:solidFill>
              <a:latin typeface="Calibri" pitchFamily="34" charset="0"/>
              <a:cs typeface="Calibri" pitchFamily="34" charset="0"/>
            </a:endParaRPr>
          </a:p>
        </p:txBody>
      </p:sp>
      <p:sp>
        <p:nvSpPr>
          <p:cNvPr id="27" name="Rectangle 26"/>
          <p:cNvSpPr/>
          <p:nvPr/>
        </p:nvSpPr>
        <p:spPr>
          <a:xfrm>
            <a:off x="4170180" y="4416180"/>
            <a:ext cx="940096" cy="274320"/>
          </a:xfrm>
          <a:prstGeom prst="rect">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pPr>
            <a:r>
              <a:rPr lang="en-US" sz="900" dirty="0" smtClean="0">
                <a:solidFill>
                  <a:schemeClr val="tx1"/>
                </a:solidFill>
                <a:latin typeface="Calibri" pitchFamily="34" charset="0"/>
                <a:cs typeface="Calibri" pitchFamily="34" charset="0"/>
              </a:rPr>
              <a:t>Hire Medical Director</a:t>
            </a:r>
            <a:endParaRPr lang="en-US" sz="900" dirty="0">
              <a:solidFill>
                <a:schemeClr val="tx1"/>
              </a:solidFill>
              <a:latin typeface="Calibri" pitchFamily="34" charset="0"/>
              <a:cs typeface="Calibri" pitchFamily="34" charset="0"/>
            </a:endParaRPr>
          </a:p>
        </p:txBody>
      </p:sp>
      <p:sp>
        <p:nvSpPr>
          <p:cNvPr id="28" name="Text Box 132"/>
          <p:cNvSpPr txBox="1">
            <a:spLocks noChangeArrowheads="1"/>
          </p:cNvSpPr>
          <p:nvPr/>
        </p:nvSpPr>
        <p:spPr bwMode="auto">
          <a:xfrm>
            <a:off x="312554" y="4055179"/>
            <a:ext cx="1707632" cy="246221"/>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smtClean="0">
                <a:ln>
                  <a:noFill/>
                </a:ln>
                <a:solidFill>
                  <a:schemeClr val="tx1"/>
                </a:solidFill>
                <a:effectLst/>
                <a:latin typeface="Calibri" pitchFamily="34" charset="0"/>
                <a:cs typeface="Calibri" pitchFamily="34" charset="0"/>
              </a:rPr>
              <a:t>Resourcing of Medical Director</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9" name="Rectangle 134"/>
          <p:cNvSpPr>
            <a:spLocks noChangeArrowheads="1"/>
          </p:cNvSpPr>
          <p:nvPr/>
        </p:nvSpPr>
        <p:spPr bwMode="auto">
          <a:xfrm>
            <a:off x="298334" y="4267278"/>
            <a:ext cx="8549640" cy="591807"/>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30" name="Rectangle 134"/>
          <p:cNvSpPr>
            <a:spLocks noChangeArrowheads="1"/>
          </p:cNvSpPr>
          <p:nvPr/>
        </p:nvSpPr>
        <p:spPr bwMode="auto">
          <a:xfrm>
            <a:off x="297180" y="5273749"/>
            <a:ext cx="8549640" cy="1063262"/>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Text Box 132"/>
          <p:cNvSpPr txBox="1">
            <a:spLocks noChangeArrowheads="1"/>
          </p:cNvSpPr>
          <p:nvPr/>
        </p:nvSpPr>
        <p:spPr bwMode="auto">
          <a:xfrm>
            <a:off x="290133" y="5047083"/>
            <a:ext cx="3686443" cy="246221"/>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r>
              <a:rPr lang="en-US" sz="1000" b="1" dirty="0" smtClean="0">
                <a:latin typeface="Calibri" pitchFamily="34" charset="0"/>
                <a:cs typeface="Calibri" pitchFamily="34" charset="0"/>
              </a:rPr>
              <a:t>Disease Education</a:t>
            </a:r>
            <a:endParaRPr lang="en-US" sz="1000" b="1" dirty="0">
              <a:latin typeface="Calibri" pitchFamily="34" charset="0"/>
              <a:cs typeface="Calibri" pitchFamily="34" charset="0"/>
            </a:endParaRPr>
          </a:p>
        </p:txBody>
      </p:sp>
      <p:sp>
        <p:nvSpPr>
          <p:cNvPr id="32" name="AutoShape 143"/>
          <p:cNvSpPr>
            <a:spLocks noChangeArrowheads="1"/>
          </p:cNvSpPr>
          <p:nvPr/>
        </p:nvSpPr>
        <p:spPr bwMode="auto">
          <a:xfrm>
            <a:off x="1562986" y="5723872"/>
            <a:ext cx="7306331" cy="274320"/>
          </a:xfrm>
          <a:prstGeom prst="homePlate">
            <a:avLst>
              <a:gd name="adj" fmla="val 76121"/>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Disease Education Plan and Execution</a:t>
            </a:r>
          </a:p>
        </p:txBody>
      </p:sp>
      <p:sp>
        <p:nvSpPr>
          <p:cNvPr id="33" name="AutoShape 119"/>
          <p:cNvSpPr>
            <a:spLocks noChangeArrowheads="1"/>
          </p:cNvSpPr>
          <p:nvPr/>
        </p:nvSpPr>
        <p:spPr bwMode="auto">
          <a:xfrm>
            <a:off x="1741834" y="6471892"/>
            <a:ext cx="182880" cy="18288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latin typeface="Calibri" pitchFamily="34" charset="0"/>
              <a:cs typeface="Calibri" pitchFamily="34" charset="0"/>
            </a:endParaRPr>
          </a:p>
        </p:txBody>
      </p:sp>
      <p:sp>
        <p:nvSpPr>
          <p:cNvPr id="34" name="TextBox 33"/>
          <p:cNvSpPr txBox="1"/>
          <p:nvPr/>
        </p:nvSpPr>
        <p:spPr>
          <a:xfrm>
            <a:off x="1951384" y="6429982"/>
            <a:ext cx="88773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Medical Affairs </a:t>
            </a:r>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Stimuvax</a:t>
            </a:r>
            <a:r>
              <a:rPr lang="en-US" dirty="0" smtClean="0"/>
              <a:t>—US Medical Affairs </a:t>
            </a:r>
            <a:r>
              <a:rPr lang="en-US" i="1" dirty="0" smtClean="0"/>
              <a:t>(Continued)</a:t>
            </a:r>
            <a:endParaRPr lang="en-US" dirty="0"/>
          </a:p>
        </p:txBody>
      </p:sp>
      <p:sp>
        <p:nvSpPr>
          <p:cNvPr id="110"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43</a:t>
            </a:fld>
            <a:endParaRPr lang="en-US" dirty="0">
              <a:solidFill>
                <a:srgbClr val="000000"/>
              </a:solidFill>
            </a:endParaRPr>
          </a:p>
        </p:txBody>
      </p:sp>
      <p:grpSp>
        <p:nvGrpSpPr>
          <p:cNvPr id="3" name="Group 44"/>
          <p:cNvGrpSpPr/>
          <p:nvPr/>
        </p:nvGrpSpPr>
        <p:grpSpPr>
          <a:xfrm>
            <a:off x="405098" y="6365188"/>
            <a:ext cx="1311307" cy="476250"/>
            <a:chOff x="405098" y="6365188"/>
            <a:chExt cx="1311307" cy="476250"/>
          </a:xfrm>
        </p:grpSpPr>
        <p:sp>
          <p:nvSpPr>
            <p:cNvPr id="134"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p:txBody>
        </p:sp>
        <p:sp>
          <p:nvSpPr>
            <p:cNvPr id="135" name="TextBox 134"/>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rPr>
                <a:t>Milestone / Meeting</a:t>
              </a:r>
            </a:p>
          </p:txBody>
        </p:sp>
        <p:sp>
          <p:nvSpPr>
            <p:cNvPr id="136" name="Flowchart: Decision 135"/>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137" name="TextBox 136"/>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rPr>
                <a:t>Global Deliverable Transfer to CMGs</a:t>
              </a:r>
            </a:p>
          </p:txBody>
        </p:sp>
      </p:grpSp>
      <p:sp>
        <p:nvSpPr>
          <p:cNvPr id="62" name="Rectangle 134"/>
          <p:cNvSpPr>
            <a:spLocks noChangeArrowheads="1"/>
          </p:cNvSpPr>
          <p:nvPr/>
        </p:nvSpPr>
        <p:spPr bwMode="auto">
          <a:xfrm>
            <a:off x="303213" y="4762756"/>
            <a:ext cx="8549640" cy="1606196"/>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Text Box 132"/>
          <p:cNvSpPr txBox="1">
            <a:spLocks noChangeArrowheads="1"/>
          </p:cNvSpPr>
          <p:nvPr/>
        </p:nvSpPr>
        <p:spPr bwMode="auto">
          <a:xfrm>
            <a:off x="317432" y="4524631"/>
            <a:ext cx="1549467" cy="246221"/>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b="1" i="1" dirty="0" smtClean="0">
                <a:latin typeface="Calibri" pitchFamily="34" charset="0"/>
                <a:cs typeface="Calibri" pitchFamily="34" charset="0"/>
              </a:rPr>
              <a:t>Expanded Access Program</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64" name="AutoShape 143"/>
          <p:cNvSpPr>
            <a:spLocks noChangeArrowheads="1"/>
          </p:cNvSpPr>
          <p:nvPr/>
        </p:nvSpPr>
        <p:spPr bwMode="auto">
          <a:xfrm>
            <a:off x="920627" y="5047013"/>
            <a:ext cx="4768973" cy="261588"/>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Expanded Access Treatment Protocol Development</a:t>
            </a:r>
          </a:p>
        </p:txBody>
      </p:sp>
      <p:sp>
        <p:nvSpPr>
          <p:cNvPr id="65" name="Rectangle 134"/>
          <p:cNvSpPr>
            <a:spLocks noChangeArrowheads="1"/>
          </p:cNvSpPr>
          <p:nvPr/>
        </p:nvSpPr>
        <p:spPr bwMode="auto">
          <a:xfrm>
            <a:off x="303213" y="3710089"/>
            <a:ext cx="8549640" cy="808806"/>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6" name="Text Box 132"/>
          <p:cNvSpPr txBox="1">
            <a:spLocks noChangeArrowheads="1"/>
          </p:cNvSpPr>
          <p:nvPr/>
        </p:nvSpPr>
        <p:spPr bwMode="auto">
          <a:xfrm>
            <a:off x="317432" y="3482597"/>
            <a:ext cx="1549467" cy="246221"/>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b="1" i="1" dirty="0" smtClean="0">
                <a:latin typeface="Calibri" pitchFamily="34" charset="0"/>
                <a:cs typeface="Calibri" pitchFamily="34" charset="0"/>
              </a:rPr>
              <a:t>Compendia Strategy</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72" name="AutoShape 143"/>
          <p:cNvSpPr>
            <a:spLocks noChangeArrowheads="1"/>
          </p:cNvSpPr>
          <p:nvPr/>
        </p:nvSpPr>
        <p:spPr bwMode="auto">
          <a:xfrm>
            <a:off x="5892800" y="3994177"/>
            <a:ext cx="2986088" cy="273023"/>
          </a:xfrm>
          <a:prstGeom prst="homePlate">
            <a:avLst>
              <a:gd name="adj" fmla="val 76121"/>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Development of Compendia Strategy</a:t>
            </a:r>
          </a:p>
        </p:txBody>
      </p:sp>
      <p:sp>
        <p:nvSpPr>
          <p:cNvPr id="77" name="AutoShape 143"/>
          <p:cNvSpPr>
            <a:spLocks noChangeArrowheads="1"/>
          </p:cNvSpPr>
          <p:nvPr/>
        </p:nvSpPr>
        <p:spPr bwMode="auto">
          <a:xfrm>
            <a:off x="5676900" y="5593278"/>
            <a:ext cx="3201989" cy="274122"/>
          </a:xfrm>
          <a:prstGeom prst="homePlate">
            <a:avLst>
              <a:gd name="adj" fmla="val 76121"/>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Execution of  Expanded Access Treatment Program</a:t>
            </a:r>
          </a:p>
        </p:txBody>
      </p:sp>
      <p:sp>
        <p:nvSpPr>
          <p:cNvPr id="18" name="Rectangle 134"/>
          <p:cNvSpPr>
            <a:spLocks noChangeArrowheads="1"/>
          </p:cNvSpPr>
          <p:nvPr/>
        </p:nvSpPr>
        <p:spPr bwMode="auto">
          <a:xfrm>
            <a:off x="297180" y="2402839"/>
            <a:ext cx="8549640" cy="1063262"/>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Text Box 132"/>
          <p:cNvSpPr txBox="1">
            <a:spLocks noChangeArrowheads="1"/>
          </p:cNvSpPr>
          <p:nvPr/>
        </p:nvSpPr>
        <p:spPr bwMode="auto">
          <a:xfrm>
            <a:off x="290133" y="2176173"/>
            <a:ext cx="3686443" cy="246221"/>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r>
              <a:rPr lang="en-US" sz="1000" b="1" dirty="0" smtClean="0">
                <a:latin typeface="Calibri" pitchFamily="34" charset="0"/>
                <a:cs typeface="Calibri" pitchFamily="34" charset="0"/>
              </a:rPr>
              <a:t>Internal Training and Commercial Support</a:t>
            </a:r>
            <a:endParaRPr lang="en-US" sz="1000" b="1" dirty="0">
              <a:latin typeface="Calibri" pitchFamily="34" charset="0"/>
              <a:cs typeface="Calibri" pitchFamily="34" charset="0"/>
            </a:endParaRPr>
          </a:p>
        </p:txBody>
      </p:sp>
      <p:sp>
        <p:nvSpPr>
          <p:cNvPr id="20" name="AutoShape 143"/>
          <p:cNvSpPr>
            <a:spLocks noChangeArrowheads="1"/>
          </p:cNvSpPr>
          <p:nvPr/>
        </p:nvSpPr>
        <p:spPr bwMode="auto">
          <a:xfrm>
            <a:off x="1562986" y="2512706"/>
            <a:ext cx="7306331" cy="274320"/>
          </a:xfrm>
          <a:prstGeom prst="homePlate">
            <a:avLst>
              <a:gd name="adj" fmla="val 76121"/>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Marketing Support</a:t>
            </a:r>
          </a:p>
        </p:txBody>
      </p:sp>
      <p:sp>
        <p:nvSpPr>
          <p:cNvPr id="21" name="AutoShape 143"/>
          <p:cNvSpPr>
            <a:spLocks noChangeArrowheads="1"/>
          </p:cNvSpPr>
          <p:nvPr/>
        </p:nvSpPr>
        <p:spPr bwMode="auto">
          <a:xfrm>
            <a:off x="4813300" y="2817926"/>
            <a:ext cx="4056016" cy="291614"/>
          </a:xfrm>
          <a:prstGeom prst="homePlate">
            <a:avLst>
              <a:gd name="adj" fmla="val 76121"/>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Managed Market Support</a:t>
            </a:r>
          </a:p>
        </p:txBody>
      </p:sp>
      <p:sp>
        <p:nvSpPr>
          <p:cNvPr id="22" name="AutoShape 143"/>
          <p:cNvSpPr>
            <a:spLocks noChangeArrowheads="1"/>
          </p:cNvSpPr>
          <p:nvPr/>
        </p:nvSpPr>
        <p:spPr bwMode="auto">
          <a:xfrm>
            <a:off x="4813300" y="3136901"/>
            <a:ext cx="4056016" cy="291614"/>
          </a:xfrm>
          <a:prstGeom prst="homePlate">
            <a:avLst>
              <a:gd name="adj" fmla="val 76121"/>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rPr>
              <a:t>Medical Information/ Drug Safety Support</a:t>
            </a:r>
          </a:p>
        </p:txBody>
      </p:sp>
      <p:sp>
        <p:nvSpPr>
          <p:cNvPr id="23" name="AutoShape 119"/>
          <p:cNvSpPr>
            <a:spLocks noChangeArrowheads="1"/>
          </p:cNvSpPr>
          <p:nvPr/>
        </p:nvSpPr>
        <p:spPr bwMode="auto">
          <a:xfrm>
            <a:off x="1741834" y="6471892"/>
            <a:ext cx="182880" cy="182880"/>
          </a:xfrm>
          <a:prstGeom prst="homePlate">
            <a:avLst>
              <a:gd name="adj" fmla="val 0"/>
            </a:avLst>
          </a:prstGeom>
          <a:solidFill>
            <a:srgbClr val="00B05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latin typeface="Calibri" pitchFamily="34" charset="0"/>
              <a:cs typeface="Calibri" pitchFamily="34" charset="0"/>
            </a:endParaRPr>
          </a:p>
        </p:txBody>
      </p:sp>
      <p:sp>
        <p:nvSpPr>
          <p:cNvPr id="24" name="TextBox 23"/>
          <p:cNvSpPr txBox="1"/>
          <p:nvPr/>
        </p:nvSpPr>
        <p:spPr>
          <a:xfrm>
            <a:off x="1951384" y="6429982"/>
            <a:ext cx="88773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Medical Affairs </a:t>
            </a:r>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Calibri" pitchFamily="34" charset="0"/>
                          <a:ea typeface="+mn-ea"/>
                          <a:cs typeface="Calibri" pitchFamily="34" charset="0"/>
                        </a:rPr>
                        <a:t>Commercial Operations,</a:t>
                      </a:r>
                      <a:r>
                        <a:rPr lang="en-US" sz="1400" b="1" kern="1200" baseline="0" dirty="0" smtClean="0">
                          <a:solidFill>
                            <a:schemeClr val="dk1"/>
                          </a:solidFill>
                          <a:latin typeface="Calibri" pitchFamily="34" charset="0"/>
                          <a:ea typeface="+mn-ea"/>
                          <a:cs typeface="Calibri" pitchFamily="34" charset="0"/>
                        </a:rPr>
                        <a:t> Sales </a:t>
                      </a:r>
                      <a:r>
                        <a:rPr lang="en-US" sz="1400" b="1" kern="1200" dirty="0" smtClean="0">
                          <a:solidFill>
                            <a:schemeClr val="dk1"/>
                          </a:solidFill>
                          <a:latin typeface="Calibri" pitchFamily="34" charset="0"/>
                          <a:ea typeface="+mn-ea"/>
                          <a:cs typeface="Calibri" pitchFamily="34" charset="0"/>
                        </a:rPr>
                        <a:t>Analytics, and Sales Training</a:t>
                      </a: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06475"/>
            <a:ext cx="8641144" cy="1009650"/>
          </a:xfrm>
        </p:spPr>
        <p:txBody>
          <a:bodyPr/>
          <a:lstStyle/>
          <a:p>
            <a:r>
              <a:rPr lang="en-US" dirty="0" smtClean="0"/>
              <a:t>Stimuvax—US Commercial Operations, Sales Analytics, &amp; Sales Training</a:t>
            </a:r>
            <a:br>
              <a:rPr lang="en-US" dirty="0" smtClean="0"/>
            </a:br>
            <a:r>
              <a:rPr lang="en-US" b="0" dirty="0" err="1" smtClean="0"/>
              <a:t>Subteam</a:t>
            </a:r>
            <a:r>
              <a:rPr lang="en-US" b="0" dirty="0" smtClean="0"/>
              <a:t> Overview</a:t>
            </a:r>
            <a:endParaRPr lang="en-US" dirty="0"/>
          </a:p>
        </p:txBody>
      </p:sp>
      <p:graphicFrame>
        <p:nvGraphicFramePr>
          <p:cNvPr id="13" name="Table 12"/>
          <p:cNvGraphicFramePr>
            <a:graphicFrameLocks noGrp="1"/>
          </p:cNvGraphicFramePr>
          <p:nvPr/>
        </p:nvGraphicFramePr>
        <p:xfrm>
          <a:off x="275421" y="1687513"/>
          <a:ext cx="8620928" cy="3962400"/>
        </p:xfrm>
        <a:graphic>
          <a:graphicData uri="http://schemas.openxmlformats.org/drawingml/2006/table">
            <a:tbl>
              <a:tblPr firstRow="1" bandRow="1"/>
              <a:tblGrid>
                <a:gridCol w="448321"/>
                <a:gridCol w="2803857"/>
                <a:gridCol w="5368750"/>
              </a:tblGrid>
              <a:tr h="27431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Workstream</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Description</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658362">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AutoNum type="arabicPeriod"/>
                      </a:pPr>
                      <a:r>
                        <a:rPr lang="en-US" sz="1400" b="1" i="1" dirty="0" smtClean="0">
                          <a:latin typeface="Calibri" pitchFamily="34" charset="0"/>
                          <a:cs typeface="Calibri" pitchFamily="34" charset="0"/>
                        </a:rPr>
                        <a:t> </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l">
                        <a:buFont typeface="+mj-lt"/>
                        <a:buNone/>
                      </a:pPr>
                      <a:r>
                        <a:rPr lang="en-US" sz="1400" b="1" i="0" dirty="0" smtClean="0">
                          <a:latin typeface="Calibri" pitchFamily="34" charset="0"/>
                          <a:cs typeface="Calibri" pitchFamily="34" charset="0"/>
                        </a:rPr>
                        <a:t>Sales Force Strategy and Deployment</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dirty="0" smtClean="0">
                          <a:latin typeface="Calibri" pitchFamily="34" charset="0"/>
                          <a:cs typeface="Calibri" pitchFamily="34" charset="0"/>
                        </a:rPr>
                        <a:t>Analysis conducted to determine appropriate</a:t>
                      </a:r>
                      <a:r>
                        <a:rPr lang="en-US" sz="1400" b="0" i="0" baseline="0" dirty="0" smtClean="0">
                          <a:latin typeface="Calibri" pitchFamily="34" charset="0"/>
                          <a:cs typeface="Calibri" pitchFamily="34" charset="0"/>
                        </a:rPr>
                        <a:t> sales force size and structure required to detail the product and develop the alignment and call plan to reach the identified targets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58362">
                <a:tc>
                  <a:txBody>
                    <a:bodyPr/>
                    <a:lstStyle/>
                    <a:p>
                      <a:pPr marL="0" indent="0" algn="ctr">
                        <a:buFont typeface="+mj-lt"/>
                        <a:buAutoNum type="arabicPeriod" startAt="2"/>
                      </a:pPr>
                      <a:r>
                        <a:rPr lang="en-US" sz="1400" b="1" i="1" dirty="0" smtClean="0">
                          <a:latin typeface="Calibri" pitchFamily="34" charset="0"/>
                          <a:cs typeface="Calibri" pitchFamily="34" charset="0"/>
                        </a:rPr>
                        <a:t> </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lgn="l">
                        <a:buFont typeface="+mj-lt"/>
                        <a:buNone/>
                      </a:pPr>
                      <a:r>
                        <a:rPr lang="en-US" sz="1400" b="1" i="0" dirty="0" smtClean="0">
                          <a:latin typeface="Calibri" pitchFamily="34" charset="0"/>
                          <a:cs typeface="Calibri" pitchFamily="34" charset="0"/>
                        </a:rPr>
                        <a:t>Sales Force Hiring</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dirty="0" smtClean="0">
                          <a:latin typeface="Calibri" pitchFamily="34" charset="0"/>
                          <a:cs typeface="Calibri" pitchFamily="34" charset="0"/>
                        </a:rPr>
                        <a:t>Key activities required to identify and onboard the appropriate number of sales reps, district managers, and regional sales directors</a:t>
                      </a:r>
                      <a:r>
                        <a:rPr lang="en-US" sz="1400" b="0" i="0" baseline="0" dirty="0" smtClean="0">
                          <a:latin typeface="Calibri" pitchFamily="34" charset="0"/>
                          <a:cs typeface="Calibri" pitchFamily="34" charset="0"/>
                        </a:rPr>
                        <a:t> as identified in the size and structure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58362">
                <a:tc>
                  <a:txBody>
                    <a:bodyPr/>
                    <a:lstStyle/>
                    <a:p>
                      <a:pPr marL="0" indent="0" algn="ctr">
                        <a:buFont typeface="+mj-lt"/>
                        <a:buNone/>
                      </a:pPr>
                      <a:r>
                        <a:rPr lang="en-US" sz="1400" b="1" i="1" dirty="0" smtClean="0">
                          <a:latin typeface="Calibri" pitchFamily="34" charset="0"/>
                          <a:cs typeface="Calibri" pitchFamily="34" charset="0"/>
                        </a:rPr>
                        <a:t>3.</a:t>
                      </a:r>
                      <a:r>
                        <a:rPr lang="en-US" sz="1400" b="1" i="1" baseline="0" dirty="0" smtClean="0">
                          <a:latin typeface="Calibri" pitchFamily="34" charset="0"/>
                          <a:cs typeface="Calibri" pitchFamily="34" charset="0"/>
                        </a:rPr>
                        <a:t> </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l">
                        <a:buFont typeface="+mj-lt"/>
                        <a:buNone/>
                      </a:pPr>
                      <a:r>
                        <a:rPr lang="en-US" sz="1400" b="1" i="0" dirty="0" smtClean="0">
                          <a:latin typeface="Calibri" pitchFamily="34" charset="0"/>
                          <a:cs typeface="Calibri" pitchFamily="34" charset="0"/>
                        </a:rPr>
                        <a:t>Performance Management and Incentive Compensation</a:t>
                      </a:r>
                      <a:r>
                        <a:rPr lang="en-US" sz="1400" b="1" i="0" baseline="0" dirty="0" smtClean="0">
                          <a:latin typeface="Calibri" pitchFamily="34" charset="0"/>
                          <a:cs typeface="Calibri" pitchFamily="34" charset="0"/>
                        </a:rPr>
                        <a:t> Plan</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dirty="0" smtClean="0">
                          <a:latin typeface="Calibri" pitchFamily="34" charset="0"/>
                          <a:cs typeface="Calibri" pitchFamily="34" charset="0"/>
                        </a:rPr>
                        <a:t>Strategy to promote desired behaviors in sales reps and reward the</a:t>
                      </a:r>
                      <a:r>
                        <a:rPr lang="en-US" sz="1400" b="0" i="0" baseline="0" dirty="0" smtClean="0">
                          <a:latin typeface="Calibri" pitchFamily="34" charset="0"/>
                          <a:cs typeface="Calibri" pitchFamily="34" charset="0"/>
                        </a:rPr>
                        <a:t> top-performers through financial and non-financial incentives through development and execution of incentive compensation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175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1" dirty="0" smtClean="0">
                          <a:latin typeface="Calibri" pitchFamily="34" charset="0"/>
                          <a:cs typeface="Calibri" pitchFamily="34" charset="0"/>
                        </a:rPr>
                        <a:t>4.</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lgn="l">
                        <a:buFont typeface="+mj-lt"/>
                        <a:buNone/>
                      </a:pPr>
                      <a:r>
                        <a:rPr lang="en-US" sz="1400" b="1" i="0" dirty="0" smtClean="0">
                          <a:latin typeface="Calibri" pitchFamily="34" charset="0"/>
                          <a:cs typeface="Calibri" pitchFamily="34" charset="0"/>
                        </a:rPr>
                        <a:t>Sales Analytics</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baseline="0" dirty="0" smtClean="0">
                          <a:latin typeface="Calibri" pitchFamily="34" charset="0"/>
                          <a:cs typeface="Calibri" pitchFamily="34" charset="0"/>
                        </a:rPr>
                        <a:t>Development of necessary sales reports to help assess effectiveness and efficiency to help automate decision making and the incentive compensation plan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58362">
                <a:tc>
                  <a:txBody>
                    <a:bodyPr/>
                    <a:lstStyle/>
                    <a:p>
                      <a:pPr marL="0" indent="0" algn="ctr">
                        <a:buFont typeface="+mj-lt"/>
                        <a:buNone/>
                      </a:pPr>
                      <a:r>
                        <a:rPr lang="en-US" sz="1400" b="1" i="1" dirty="0" smtClean="0">
                          <a:latin typeface="Calibri" pitchFamily="34" charset="0"/>
                          <a:cs typeface="Calibri" pitchFamily="34" charset="0"/>
                        </a:rPr>
                        <a:t>5.</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l">
                        <a:buFont typeface="+mj-lt"/>
                        <a:buNone/>
                      </a:pPr>
                      <a:r>
                        <a:rPr lang="en-US" sz="1400" b="1" i="0" dirty="0" smtClean="0">
                          <a:latin typeface="Calibri" pitchFamily="34" charset="0"/>
                          <a:cs typeface="Calibri" pitchFamily="34" charset="0"/>
                        </a:rPr>
                        <a:t>Sales</a:t>
                      </a:r>
                      <a:r>
                        <a:rPr lang="en-US" sz="1400" b="1" i="0" baseline="0" dirty="0" smtClean="0">
                          <a:latin typeface="Calibri" pitchFamily="34" charset="0"/>
                          <a:cs typeface="Calibri" pitchFamily="34" charset="0"/>
                        </a:rPr>
                        <a:t> Force Training</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dirty="0" smtClean="0">
                          <a:latin typeface="Calibri" pitchFamily="34" charset="0"/>
                          <a:cs typeface="Calibri" pitchFamily="34" charset="0"/>
                        </a:rPr>
                        <a:t>Development of sales force training materials on</a:t>
                      </a:r>
                      <a:r>
                        <a:rPr lang="en-US" sz="1400" b="0" i="0" baseline="0" dirty="0" smtClean="0">
                          <a:latin typeface="Calibri" pitchFamily="34" charset="0"/>
                          <a:cs typeface="Calibri" pitchFamily="34" charset="0"/>
                        </a:rPr>
                        <a:t> disease state, product, reimbursement, etc.</a:t>
                      </a:r>
                    </a:p>
                    <a:p>
                      <a:pPr marL="112713" indent="-112713" algn="l">
                        <a:buFont typeface="Wingdings" pitchFamily="2" charset="2"/>
                        <a:buChar char="§"/>
                      </a:pPr>
                      <a:r>
                        <a:rPr lang="en-US" sz="1400" b="0" i="0" baseline="0" dirty="0" smtClean="0">
                          <a:latin typeface="Calibri" pitchFamily="34" charset="0"/>
                          <a:cs typeface="Calibri" pitchFamily="34" charset="0"/>
                        </a:rPr>
                        <a:t>Execution of training through various media (in-person, e-based,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5"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45</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a:stCxn id="41" idx="3"/>
            <a:endCxn id="48" idx="1"/>
          </p:cNvCxnSpPr>
          <p:nvPr/>
        </p:nvCxnSpPr>
        <p:spPr>
          <a:xfrm>
            <a:off x="5174225" y="5788213"/>
            <a:ext cx="2020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 idx="3"/>
            <a:endCxn id="115" idx="1"/>
          </p:cNvCxnSpPr>
          <p:nvPr/>
        </p:nvCxnSpPr>
        <p:spPr>
          <a:xfrm>
            <a:off x="1805049" y="2607501"/>
            <a:ext cx="4919848" cy="11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37744" y="1006475"/>
            <a:ext cx="8563356" cy="1009650"/>
          </a:xfrm>
        </p:spPr>
        <p:txBody>
          <a:bodyPr/>
          <a:lstStyle/>
          <a:p>
            <a:r>
              <a:rPr lang="en-US" dirty="0" smtClean="0"/>
              <a:t>Stimuvax—US Commercial Operations &amp; Sales Analytics &amp; Sales Training</a:t>
            </a:r>
            <a:br>
              <a:rPr lang="en-US" dirty="0" smtClean="0"/>
            </a:br>
            <a:endParaRPr lang="en-US" dirty="0"/>
          </a:p>
        </p:txBody>
      </p:sp>
      <p:sp>
        <p:nvSpPr>
          <p:cNvPr id="95" name="Slide Number Placeholder 3"/>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46</a:t>
            </a:fld>
            <a:endParaRPr lang="en-US" dirty="0">
              <a:solidFill>
                <a:srgbClr val="000000"/>
              </a:solidFill>
            </a:endParaRPr>
          </a:p>
        </p:txBody>
      </p:sp>
      <p:sp>
        <p:nvSpPr>
          <p:cNvPr id="3" name="AutoShape 94"/>
          <p:cNvSpPr>
            <a:spLocks noChangeArrowheads="1"/>
          </p:cNvSpPr>
          <p:nvPr/>
        </p:nvSpPr>
        <p:spPr bwMode="auto">
          <a:xfrm>
            <a:off x="1163782" y="2470068"/>
            <a:ext cx="641267" cy="274865"/>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4" name="AutoShape 94"/>
          <p:cNvSpPr>
            <a:spLocks noChangeArrowheads="1"/>
          </p:cNvSpPr>
          <p:nvPr/>
        </p:nvSpPr>
        <p:spPr bwMode="auto">
          <a:xfrm>
            <a:off x="1163782" y="2814452"/>
            <a:ext cx="819397" cy="290894"/>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b="1" dirty="0">
                <a:solidFill>
                  <a:schemeClr val="bg1"/>
                </a:solidFill>
                <a:effectLst>
                  <a:outerShdw blurRad="38100" dist="38100" dir="2700000" algn="tl">
                    <a:srgbClr val="000000">
                      <a:alpha val="43137"/>
                    </a:srgbClr>
                  </a:outerShdw>
                </a:effectLst>
                <a:latin typeface="Calibri" pitchFamily="34" charset="0"/>
              </a:rPr>
              <a:t>Physician </a:t>
            </a:r>
            <a:r>
              <a:rPr lang="en-US" sz="900" b="1" dirty="0" smtClean="0">
                <a:solidFill>
                  <a:schemeClr val="bg1"/>
                </a:solidFill>
                <a:effectLst>
                  <a:outerShdw blurRad="38100" dist="38100" dir="2700000" algn="tl">
                    <a:srgbClr val="000000">
                      <a:alpha val="43137"/>
                    </a:srgbClr>
                  </a:outerShdw>
                </a:effectLst>
                <a:latin typeface="Calibri" pitchFamily="34" charset="0"/>
              </a:rPr>
              <a:t>Targeting</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106" name="Rectangle 127"/>
          <p:cNvSpPr>
            <a:spLocks noChangeArrowheads="1"/>
          </p:cNvSpPr>
          <p:nvPr/>
        </p:nvSpPr>
        <p:spPr bwMode="auto">
          <a:xfrm>
            <a:off x="300039" y="2390422"/>
            <a:ext cx="8549640" cy="3610328"/>
          </a:xfrm>
          <a:prstGeom prst="rect">
            <a:avLst/>
          </a:prstGeom>
          <a:noFill/>
          <a:ln w="19050" cap="rnd" algn="ctr">
            <a:solidFill>
              <a:schemeClr val="tx1"/>
            </a:solidFill>
            <a:prstDash val="sysDot"/>
            <a:miter lim="800000"/>
            <a:headEnd/>
            <a:tailEnd/>
          </a:ln>
        </p:spPr>
        <p:txBody>
          <a:bodyPr wrap="none" anchor="ctr"/>
          <a:lstStyle/>
          <a:p>
            <a:endParaRPr lang="en-US" sz="900" dirty="0">
              <a:solidFill>
                <a:srgbClr val="060309"/>
              </a:solidFill>
              <a:latin typeface="Calibri" pitchFamily="34" charset="0"/>
            </a:endParaRPr>
          </a:p>
        </p:txBody>
      </p:sp>
      <p:sp>
        <p:nvSpPr>
          <p:cNvPr id="107" name="Text Box 150"/>
          <p:cNvSpPr txBox="1">
            <a:spLocks noChangeArrowheads="1"/>
          </p:cNvSpPr>
          <p:nvPr/>
        </p:nvSpPr>
        <p:spPr bwMode="auto">
          <a:xfrm>
            <a:off x="299889" y="2181225"/>
            <a:ext cx="2781300" cy="239187"/>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Sales Force Strategy and Deployment</a:t>
            </a:r>
            <a:endParaRPr lang="en-US" sz="1000" b="1" i="1" dirty="0">
              <a:solidFill>
                <a:srgbClr val="060309"/>
              </a:solidFill>
              <a:latin typeface="Calibri" pitchFamily="34" charset="0"/>
            </a:endParaRPr>
          </a:p>
        </p:txBody>
      </p:sp>
      <p:sp>
        <p:nvSpPr>
          <p:cNvPr id="75" name="AutoShape 119"/>
          <p:cNvSpPr>
            <a:spLocks noChangeArrowheads="1"/>
          </p:cNvSpPr>
          <p:nvPr/>
        </p:nvSpPr>
        <p:spPr bwMode="auto">
          <a:xfrm>
            <a:off x="1741834" y="6470120"/>
            <a:ext cx="182880" cy="18288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800" dirty="0" smtClean="0">
              <a:solidFill>
                <a:schemeClr val="bg1"/>
              </a:solidFill>
              <a:latin typeface="Calibri" pitchFamily="34" charset="0"/>
            </a:endParaRPr>
          </a:p>
        </p:txBody>
      </p:sp>
      <p:sp>
        <p:nvSpPr>
          <p:cNvPr id="76" name="TextBox 75"/>
          <p:cNvSpPr txBox="1"/>
          <p:nvPr/>
        </p:nvSpPr>
        <p:spPr>
          <a:xfrm>
            <a:off x="1951383" y="6446209"/>
            <a:ext cx="1443749" cy="230702"/>
          </a:xfrm>
          <a:prstGeom prst="rect">
            <a:avLst/>
          </a:prstGeom>
          <a:noFill/>
        </p:spPr>
        <p:txBody>
          <a:bodyPr wrap="square" lIns="27432" tIns="27432" rIns="27432" bIns="27432" rtlCol="0" anchor="ctr" anchorCtr="0">
            <a:noAutofit/>
          </a:bodyPr>
          <a:lstStyle/>
          <a:p>
            <a:r>
              <a:rPr lang="en-US" sz="800" dirty="0" smtClean="0">
                <a:latin typeface="Calibri" pitchFamily="34" charset="0"/>
              </a:rPr>
              <a:t>US Commercial Ops &amp; Sales Analytics &amp; Sales Training</a:t>
            </a:r>
          </a:p>
        </p:txBody>
      </p:sp>
      <p:sp>
        <p:nvSpPr>
          <p:cNvPr id="65" name="AutoShape 94"/>
          <p:cNvSpPr>
            <a:spLocks noChangeArrowheads="1"/>
          </p:cNvSpPr>
          <p:nvPr/>
        </p:nvSpPr>
        <p:spPr bwMode="auto">
          <a:xfrm>
            <a:off x="1163782" y="3170711"/>
            <a:ext cx="819397" cy="260825"/>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0" tIns="0" rIns="0" bIns="0" anchor="ctr"/>
          <a:lstStyle/>
          <a:p>
            <a:pPr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Infusion Center Targeting</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78" name="AutoShape 94"/>
          <p:cNvSpPr>
            <a:spLocks noChangeArrowheads="1"/>
          </p:cNvSpPr>
          <p:nvPr/>
        </p:nvSpPr>
        <p:spPr bwMode="auto">
          <a:xfrm>
            <a:off x="1163782" y="3491345"/>
            <a:ext cx="1056904" cy="320923"/>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98" name="AutoShape 94"/>
          <p:cNvSpPr>
            <a:spLocks noChangeArrowheads="1"/>
          </p:cNvSpPr>
          <p:nvPr/>
        </p:nvSpPr>
        <p:spPr bwMode="auto">
          <a:xfrm>
            <a:off x="2249157" y="3532329"/>
            <a:ext cx="1230313" cy="274320"/>
          </a:xfrm>
          <a:prstGeom prst="homePlate">
            <a:avLst>
              <a:gd name="adj" fmla="val 0"/>
            </a:avLst>
          </a:prstGeom>
          <a:noFill/>
          <a:ln w="9525" algn="ctr">
            <a:noFill/>
            <a:miter lim="800000"/>
            <a:headEnd/>
            <a:tailEnd/>
          </a:ln>
          <a:effectLst/>
        </p:spPr>
        <p:txBody>
          <a:bodyPr lIns="45720" rIns="45720" anchor="ctr"/>
          <a:lstStyle/>
          <a:p>
            <a:pPr algn="r" fontAlgn="base">
              <a:lnSpc>
                <a:spcPct val="90000"/>
              </a:lnSpc>
              <a:spcBef>
                <a:spcPct val="50000"/>
              </a:spcBef>
              <a:spcAft>
                <a:spcPct val="0"/>
              </a:spcAft>
              <a:defRPr/>
            </a:pPr>
            <a:r>
              <a:rPr lang="en-US" sz="900" dirty="0" smtClean="0">
                <a:latin typeface="Calibri" pitchFamily="34" charset="0"/>
              </a:rPr>
              <a:t>Sales Response Analysis (Database, Scenarios)</a:t>
            </a:r>
            <a:endParaRPr lang="en-US" sz="900" dirty="0">
              <a:latin typeface="Calibri" pitchFamily="34" charset="0"/>
            </a:endParaRPr>
          </a:p>
        </p:txBody>
      </p:sp>
      <p:sp>
        <p:nvSpPr>
          <p:cNvPr id="109" name="AutoShape 94"/>
          <p:cNvSpPr>
            <a:spLocks noChangeArrowheads="1"/>
          </p:cNvSpPr>
          <p:nvPr/>
        </p:nvSpPr>
        <p:spPr bwMode="auto">
          <a:xfrm>
            <a:off x="7176450" y="3491345"/>
            <a:ext cx="200025"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111" name="AutoShape 94"/>
          <p:cNvSpPr>
            <a:spLocks noChangeArrowheads="1"/>
          </p:cNvSpPr>
          <p:nvPr/>
        </p:nvSpPr>
        <p:spPr bwMode="auto">
          <a:xfrm>
            <a:off x="4351978" y="2493817"/>
            <a:ext cx="641266" cy="251115"/>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 Data</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115" name="AutoShape 94"/>
          <p:cNvSpPr>
            <a:spLocks noChangeArrowheads="1"/>
          </p:cNvSpPr>
          <p:nvPr/>
        </p:nvSpPr>
        <p:spPr bwMode="auto">
          <a:xfrm>
            <a:off x="6724897" y="2493818"/>
            <a:ext cx="653143" cy="251114"/>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 Data</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41" name="AutoShape 94"/>
          <p:cNvSpPr>
            <a:spLocks noChangeArrowheads="1"/>
          </p:cNvSpPr>
          <p:nvPr/>
        </p:nvSpPr>
        <p:spPr bwMode="auto">
          <a:xfrm>
            <a:off x="4809479" y="5651053"/>
            <a:ext cx="364746"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43" name="AutoShape 94"/>
          <p:cNvSpPr>
            <a:spLocks noChangeArrowheads="1"/>
          </p:cNvSpPr>
          <p:nvPr/>
        </p:nvSpPr>
        <p:spPr bwMode="auto">
          <a:xfrm>
            <a:off x="3650225" y="5651053"/>
            <a:ext cx="1162050" cy="274320"/>
          </a:xfrm>
          <a:prstGeom prst="homePlate">
            <a:avLst>
              <a:gd name="adj" fmla="val 0"/>
            </a:avLst>
          </a:prstGeom>
          <a:noFill/>
          <a:ln w="9525" algn="ctr">
            <a:noFill/>
            <a:miter lim="800000"/>
            <a:headEnd/>
            <a:tailEnd/>
          </a:ln>
          <a:effectLst/>
        </p:spPr>
        <p:txBody>
          <a:bodyPr lIns="45720" rIns="45720" anchor="ctr"/>
          <a:lstStyle/>
          <a:p>
            <a:pPr algn="r" fontAlgn="base">
              <a:lnSpc>
                <a:spcPct val="90000"/>
              </a:lnSpc>
              <a:spcBef>
                <a:spcPct val="50000"/>
              </a:spcBef>
              <a:spcAft>
                <a:spcPct val="0"/>
              </a:spcAft>
              <a:defRPr/>
            </a:pPr>
            <a:r>
              <a:rPr lang="en-US" sz="900" dirty="0" smtClean="0">
                <a:latin typeface="Calibri" pitchFamily="34" charset="0"/>
              </a:rPr>
              <a:t>Territory Definitions and Alignment</a:t>
            </a:r>
            <a:endParaRPr lang="en-US" sz="900" dirty="0">
              <a:latin typeface="Calibri" pitchFamily="34" charset="0"/>
            </a:endParaRPr>
          </a:p>
        </p:txBody>
      </p:sp>
      <p:sp>
        <p:nvSpPr>
          <p:cNvPr id="44" name="AutoShape 94"/>
          <p:cNvSpPr>
            <a:spLocks noChangeArrowheads="1"/>
          </p:cNvSpPr>
          <p:nvPr/>
        </p:nvSpPr>
        <p:spPr bwMode="auto">
          <a:xfrm>
            <a:off x="5689479" y="5651053"/>
            <a:ext cx="183771"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45" name="AutoShape 94"/>
          <p:cNvSpPr>
            <a:spLocks noChangeArrowheads="1"/>
          </p:cNvSpPr>
          <p:nvPr/>
        </p:nvSpPr>
        <p:spPr bwMode="auto">
          <a:xfrm>
            <a:off x="5901825" y="5584371"/>
            <a:ext cx="1108575" cy="292547"/>
          </a:xfrm>
          <a:prstGeom prst="homePlate">
            <a:avLst>
              <a:gd name="adj" fmla="val 0"/>
            </a:avLst>
          </a:prstGeom>
          <a:noFill/>
          <a:ln w="9525" algn="ctr">
            <a:noFill/>
            <a:miter lim="800000"/>
            <a:headEnd/>
            <a:tailEnd/>
          </a:ln>
          <a:effectLst/>
        </p:spPr>
        <p:txBody>
          <a:bodyPr lIns="45720" rIns="45720" anchor="ctr"/>
          <a:lstStyle/>
          <a:p>
            <a:pPr fontAlgn="base">
              <a:lnSpc>
                <a:spcPct val="90000"/>
              </a:lnSpc>
              <a:spcBef>
                <a:spcPct val="50000"/>
              </a:spcBef>
              <a:spcAft>
                <a:spcPct val="0"/>
              </a:spcAft>
              <a:defRPr/>
            </a:pPr>
            <a:r>
              <a:rPr lang="en-US" sz="900" dirty="0" smtClean="0">
                <a:latin typeface="Calibri" pitchFamily="34" charset="0"/>
              </a:rPr>
              <a:t>ABD Alignment Review (prior to KAMs and/or SAMs)</a:t>
            </a:r>
            <a:endParaRPr lang="en-US" sz="900" dirty="0">
              <a:latin typeface="Calibri" pitchFamily="34" charset="0"/>
            </a:endParaRPr>
          </a:p>
        </p:txBody>
      </p:sp>
      <p:sp>
        <p:nvSpPr>
          <p:cNvPr id="48" name="AutoShape 94"/>
          <p:cNvSpPr>
            <a:spLocks noChangeArrowheads="1"/>
          </p:cNvSpPr>
          <p:nvPr/>
        </p:nvSpPr>
        <p:spPr bwMode="auto">
          <a:xfrm>
            <a:off x="7194304" y="5651053"/>
            <a:ext cx="183771"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49" name="AutoShape 94"/>
          <p:cNvSpPr>
            <a:spLocks noChangeArrowheads="1"/>
          </p:cNvSpPr>
          <p:nvPr/>
        </p:nvSpPr>
        <p:spPr bwMode="auto">
          <a:xfrm>
            <a:off x="7381249" y="5651053"/>
            <a:ext cx="1514475" cy="274320"/>
          </a:xfrm>
          <a:prstGeom prst="homePlate">
            <a:avLst>
              <a:gd name="adj" fmla="val 0"/>
            </a:avLst>
          </a:prstGeom>
          <a:noFill/>
          <a:ln w="9525" algn="ctr">
            <a:noFill/>
            <a:miter lim="800000"/>
            <a:headEnd/>
            <a:tailEnd/>
          </a:ln>
          <a:effectLst/>
        </p:spPr>
        <p:txBody>
          <a:bodyPr lIns="45720" rIns="45720" anchor="ctr"/>
          <a:lstStyle/>
          <a:p>
            <a:pPr fontAlgn="base">
              <a:lnSpc>
                <a:spcPct val="90000"/>
              </a:lnSpc>
              <a:spcBef>
                <a:spcPct val="50000"/>
              </a:spcBef>
              <a:spcAft>
                <a:spcPct val="0"/>
              </a:spcAft>
              <a:defRPr/>
            </a:pPr>
            <a:r>
              <a:rPr lang="en-US" sz="900" dirty="0" smtClean="0">
                <a:latin typeface="Calibri" pitchFamily="34" charset="0"/>
              </a:rPr>
              <a:t>Final Alignment Check</a:t>
            </a:r>
            <a:endParaRPr lang="en-US" sz="900" dirty="0">
              <a:latin typeface="Calibri" pitchFamily="34" charset="0"/>
            </a:endParaRPr>
          </a:p>
        </p:txBody>
      </p:sp>
      <p:sp>
        <p:nvSpPr>
          <p:cNvPr id="52" name="AutoShape 94"/>
          <p:cNvSpPr>
            <a:spLocks noChangeArrowheads="1"/>
          </p:cNvSpPr>
          <p:nvPr/>
        </p:nvSpPr>
        <p:spPr bwMode="auto">
          <a:xfrm>
            <a:off x="7404699" y="3491345"/>
            <a:ext cx="1230313" cy="274320"/>
          </a:xfrm>
          <a:prstGeom prst="homePlate">
            <a:avLst>
              <a:gd name="adj" fmla="val 0"/>
            </a:avLst>
          </a:prstGeom>
          <a:noFill/>
          <a:ln w="9525" algn="ctr">
            <a:noFill/>
            <a:miter lim="800000"/>
            <a:headEnd/>
            <a:tailEnd/>
          </a:ln>
          <a:effectLst/>
        </p:spPr>
        <p:txBody>
          <a:bodyPr lIns="45720" rIns="45720" anchor="ctr"/>
          <a:lstStyle/>
          <a:p>
            <a:pPr fontAlgn="base">
              <a:lnSpc>
                <a:spcPct val="90000"/>
              </a:lnSpc>
              <a:spcBef>
                <a:spcPct val="50000"/>
              </a:spcBef>
              <a:spcAft>
                <a:spcPct val="0"/>
              </a:spcAft>
              <a:defRPr/>
            </a:pPr>
            <a:r>
              <a:rPr lang="en-US" sz="900" dirty="0" smtClean="0">
                <a:latin typeface="Calibri" pitchFamily="34" charset="0"/>
              </a:rPr>
              <a:t>Final Size Check</a:t>
            </a:r>
            <a:endParaRPr lang="en-US" sz="900" dirty="0">
              <a:latin typeface="Calibri" pitchFamily="34" charset="0"/>
            </a:endParaRPr>
          </a:p>
        </p:txBody>
      </p:sp>
      <p:sp>
        <p:nvSpPr>
          <p:cNvPr id="46" name="TextBox 45"/>
          <p:cNvSpPr txBox="1"/>
          <p:nvPr/>
        </p:nvSpPr>
        <p:spPr>
          <a:xfrm>
            <a:off x="3827772" y="6428210"/>
            <a:ext cx="1215823"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Business Intelligence &amp; Analytics</a:t>
            </a:r>
          </a:p>
        </p:txBody>
      </p:sp>
      <p:sp>
        <p:nvSpPr>
          <p:cNvPr id="47" name="AutoShape 119"/>
          <p:cNvSpPr>
            <a:spLocks noChangeArrowheads="1"/>
          </p:cNvSpPr>
          <p:nvPr/>
        </p:nvSpPr>
        <p:spPr bwMode="auto">
          <a:xfrm>
            <a:off x="3618223" y="6470120"/>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smtClean="0">
              <a:solidFill>
                <a:srgbClr val="000000"/>
              </a:solidFill>
              <a:latin typeface="Calibri" pitchFamily="34" charset="0"/>
              <a:cs typeface="Calibri" pitchFamily="34" charset="0"/>
            </a:endParaRPr>
          </a:p>
        </p:txBody>
      </p:sp>
      <p:sp>
        <p:nvSpPr>
          <p:cNvPr id="60" name="AutoShape 94"/>
          <p:cNvSpPr>
            <a:spLocks noChangeArrowheads="1"/>
          </p:cNvSpPr>
          <p:nvPr/>
        </p:nvSpPr>
        <p:spPr bwMode="auto">
          <a:xfrm>
            <a:off x="296884" y="2481942"/>
            <a:ext cx="866897" cy="284762"/>
          </a:xfrm>
          <a:prstGeom prst="homePlate">
            <a:avLst>
              <a:gd name="adj" fmla="val 0"/>
            </a:avLst>
          </a:prstGeom>
          <a:solidFill>
            <a:schemeClr val="bg1"/>
          </a:solidFill>
          <a:ln w="9525" algn="ctr">
            <a:noFill/>
            <a:miter lim="800000"/>
            <a:headEnd/>
            <a:tailEnd/>
          </a:ln>
          <a:effectLst/>
        </p:spPr>
        <p:txBody>
          <a:bodyPr lIns="45720" rIns="45720" anchor="ctr"/>
          <a:lstStyle/>
          <a:p>
            <a:pPr algn="ctr" fontAlgn="base">
              <a:lnSpc>
                <a:spcPct val="95000"/>
              </a:lnSpc>
              <a:spcBef>
                <a:spcPct val="50000"/>
              </a:spcBef>
              <a:spcAft>
                <a:spcPct val="0"/>
              </a:spcAft>
              <a:defRPr/>
            </a:pPr>
            <a:r>
              <a:rPr lang="en-US" sz="900" dirty="0">
                <a:latin typeface="Calibri" pitchFamily="34" charset="0"/>
              </a:rPr>
              <a:t>Data </a:t>
            </a:r>
            <a:r>
              <a:rPr lang="en-US" sz="900" dirty="0" smtClean="0">
                <a:latin typeface="Calibri" pitchFamily="34" charset="0"/>
              </a:rPr>
              <a:t>Purchase (e.g., </a:t>
            </a:r>
            <a:r>
              <a:rPr lang="en-US" sz="900" dirty="0" err="1" smtClean="0">
                <a:latin typeface="Calibri" pitchFamily="34" charset="0"/>
              </a:rPr>
              <a:t>compe-titor</a:t>
            </a:r>
            <a:r>
              <a:rPr lang="en-US" sz="900" dirty="0" smtClean="0">
                <a:latin typeface="Calibri" pitchFamily="34" charset="0"/>
              </a:rPr>
              <a:t> data)</a:t>
            </a:r>
            <a:endParaRPr lang="en-US" sz="900" dirty="0">
              <a:latin typeface="Calibri" pitchFamily="34" charset="0"/>
            </a:endParaRPr>
          </a:p>
        </p:txBody>
      </p:sp>
      <p:grpSp>
        <p:nvGrpSpPr>
          <p:cNvPr id="50" name="Group 128"/>
          <p:cNvGrpSpPr/>
          <p:nvPr/>
        </p:nvGrpSpPr>
        <p:grpSpPr>
          <a:xfrm>
            <a:off x="580650" y="4936641"/>
            <a:ext cx="1652187" cy="274320"/>
            <a:chOff x="580650" y="5408612"/>
            <a:chExt cx="1652187" cy="274320"/>
          </a:xfrm>
        </p:grpSpPr>
        <p:sp>
          <p:nvSpPr>
            <p:cNvPr id="61" name="AutoShape 119"/>
            <p:cNvSpPr>
              <a:spLocks noChangeArrowheads="1"/>
            </p:cNvSpPr>
            <p:nvPr/>
          </p:nvSpPr>
          <p:spPr bwMode="auto">
            <a:xfrm>
              <a:off x="1778860" y="5408612"/>
              <a:ext cx="45397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2" name="AutoShape 119"/>
            <p:cNvSpPr>
              <a:spLocks noChangeArrowheads="1"/>
            </p:cNvSpPr>
            <p:nvPr/>
          </p:nvSpPr>
          <p:spPr bwMode="auto">
            <a:xfrm>
              <a:off x="580650" y="5422255"/>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grpSp>
      <p:sp>
        <p:nvSpPr>
          <p:cNvPr id="63" name="AutoShape 143"/>
          <p:cNvSpPr>
            <a:spLocks noChangeArrowheads="1"/>
          </p:cNvSpPr>
          <p:nvPr/>
        </p:nvSpPr>
        <p:spPr bwMode="auto">
          <a:xfrm>
            <a:off x="1573248" y="4087407"/>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4" name="AutoShape 143"/>
          <p:cNvSpPr>
            <a:spLocks noChangeArrowheads="1"/>
          </p:cNvSpPr>
          <p:nvPr/>
        </p:nvSpPr>
        <p:spPr bwMode="auto">
          <a:xfrm>
            <a:off x="2205037" y="4068631"/>
            <a:ext cx="2138363" cy="274320"/>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Adapt 6 and 10 years of GSM Forecast (PFR Model + Additional US assumptions)</a:t>
            </a:r>
            <a:endParaRPr lang="en-US" sz="900" dirty="0">
              <a:solidFill>
                <a:srgbClr val="000000"/>
              </a:solidFill>
              <a:latin typeface="Calibri" pitchFamily="34" charset="0"/>
              <a:cs typeface="Calibri" pitchFamily="34" charset="0"/>
            </a:endParaRPr>
          </a:p>
        </p:txBody>
      </p:sp>
      <p:cxnSp>
        <p:nvCxnSpPr>
          <p:cNvPr id="66" name="Straight Connector 65"/>
          <p:cNvCxnSpPr>
            <a:stCxn id="71" idx="3"/>
          </p:cNvCxnSpPr>
          <p:nvPr/>
        </p:nvCxnSpPr>
        <p:spPr bwMode="auto">
          <a:xfrm flipV="1">
            <a:off x="5387975" y="4635500"/>
            <a:ext cx="3451225" cy="3514"/>
          </a:xfrm>
          <a:prstGeom prst="line">
            <a:avLst/>
          </a:prstGeom>
          <a:noFill/>
          <a:ln w="9525">
            <a:solidFill>
              <a:schemeClr val="tx1"/>
            </a:solidFill>
            <a:miter lim="800000"/>
            <a:headEnd/>
            <a:tailEnd type="triangle"/>
          </a:ln>
        </p:spPr>
      </p:cxnSp>
      <p:sp>
        <p:nvSpPr>
          <p:cNvPr id="68" name="AutoShape 119"/>
          <p:cNvSpPr>
            <a:spLocks noChangeArrowheads="1"/>
          </p:cNvSpPr>
          <p:nvPr/>
        </p:nvSpPr>
        <p:spPr bwMode="auto">
          <a:xfrm>
            <a:off x="1569684" y="4501854"/>
            <a:ext cx="1221141"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69" name="AutoShape 119"/>
          <p:cNvSpPr>
            <a:spLocks noChangeArrowheads="1"/>
          </p:cNvSpPr>
          <p:nvPr/>
        </p:nvSpPr>
        <p:spPr bwMode="auto">
          <a:xfrm>
            <a:off x="293966" y="4515497"/>
            <a:ext cx="1258609"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New US Oncology Operational Model Development</a:t>
            </a:r>
            <a:endParaRPr lang="en-US" sz="900" dirty="0">
              <a:solidFill>
                <a:srgbClr val="000000"/>
              </a:solidFill>
              <a:latin typeface="Calibri" pitchFamily="34" charset="0"/>
            </a:endParaRPr>
          </a:p>
        </p:txBody>
      </p:sp>
      <p:sp>
        <p:nvSpPr>
          <p:cNvPr id="70" name="AutoShape 143"/>
          <p:cNvSpPr>
            <a:spLocks noChangeArrowheads="1"/>
          </p:cNvSpPr>
          <p:nvPr/>
        </p:nvSpPr>
        <p:spPr bwMode="auto">
          <a:xfrm>
            <a:off x="5387975" y="4479584"/>
            <a:ext cx="1383947" cy="318861"/>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LRP/Strategy Forecast (US Operational Model)</a:t>
            </a:r>
            <a:endParaRPr lang="en-US" sz="900" dirty="0">
              <a:solidFill>
                <a:srgbClr val="000000"/>
              </a:solidFill>
              <a:latin typeface="Calibri" pitchFamily="34" charset="0"/>
              <a:cs typeface="Calibri" pitchFamily="34" charset="0"/>
            </a:endParaRPr>
          </a:p>
        </p:txBody>
      </p:sp>
      <p:sp>
        <p:nvSpPr>
          <p:cNvPr id="71" name="AutoShape 143"/>
          <p:cNvSpPr>
            <a:spLocks noChangeArrowheads="1"/>
          </p:cNvSpPr>
          <p:nvPr/>
        </p:nvSpPr>
        <p:spPr bwMode="auto">
          <a:xfrm>
            <a:off x="4751423" y="4501854"/>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cxnSp>
        <p:nvCxnSpPr>
          <p:cNvPr id="72" name="Straight Connector 71"/>
          <p:cNvCxnSpPr>
            <a:stCxn id="68" idx="3"/>
            <a:endCxn id="71" idx="1"/>
          </p:cNvCxnSpPr>
          <p:nvPr/>
        </p:nvCxnSpPr>
        <p:spPr bwMode="auto">
          <a:xfrm>
            <a:off x="2790825" y="4639014"/>
            <a:ext cx="1960598" cy="0"/>
          </a:xfrm>
          <a:prstGeom prst="line">
            <a:avLst/>
          </a:prstGeom>
          <a:noFill/>
          <a:ln w="9525">
            <a:solidFill>
              <a:schemeClr val="tx1"/>
            </a:solidFill>
            <a:miter lim="800000"/>
            <a:headEnd/>
            <a:tailEnd type="none"/>
          </a:ln>
        </p:spPr>
      </p:cxnSp>
      <p:sp>
        <p:nvSpPr>
          <p:cNvPr id="73" name="AutoShape 143"/>
          <p:cNvSpPr>
            <a:spLocks noChangeArrowheads="1"/>
          </p:cNvSpPr>
          <p:nvPr/>
        </p:nvSpPr>
        <p:spPr bwMode="auto">
          <a:xfrm>
            <a:off x="7963253" y="4479584"/>
            <a:ext cx="875948" cy="318861"/>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LRP/Strategy Forecast (US Operational Model)</a:t>
            </a:r>
            <a:endParaRPr lang="en-US" sz="900" dirty="0">
              <a:solidFill>
                <a:srgbClr val="000000"/>
              </a:solidFill>
              <a:latin typeface="Calibri" pitchFamily="34" charset="0"/>
              <a:cs typeface="Calibri" pitchFamily="34" charset="0"/>
            </a:endParaRPr>
          </a:p>
        </p:txBody>
      </p:sp>
      <p:sp>
        <p:nvSpPr>
          <p:cNvPr id="74" name="AutoShape 143"/>
          <p:cNvSpPr>
            <a:spLocks noChangeArrowheads="1"/>
          </p:cNvSpPr>
          <p:nvPr/>
        </p:nvSpPr>
        <p:spPr bwMode="auto">
          <a:xfrm>
            <a:off x="7208873" y="4501854"/>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grpSp>
        <p:nvGrpSpPr>
          <p:cNvPr id="79" name="Group 129"/>
          <p:cNvGrpSpPr/>
          <p:nvPr/>
        </p:nvGrpSpPr>
        <p:grpSpPr>
          <a:xfrm>
            <a:off x="3794501" y="4936641"/>
            <a:ext cx="1652187" cy="274320"/>
            <a:chOff x="3794501" y="5412156"/>
            <a:chExt cx="1652187" cy="274320"/>
          </a:xfrm>
        </p:grpSpPr>
        <p:sp>
          <p:nvSpPr>
            <p:cNvPr id="80" name="AutoShape 119"/>
            <p:cNvSpPr>
              <a:spLocks noChangeArrowheads="1"/>
            </p:cNvSpPr>
            <p:nvPr/>
          </p:nvSpPr>
          <p:spPr bwMode="auto">
            <a:xfrm>
              <a:off x="4992711" y="5412156"/>
              <a:ext cx="45397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81" name="AutoShape 119"/>
            <p:cNvSpPr>
              <a:spLocks noChangeArrowheads="1"/>
            </p:cNvSpPr>
            <p:nvPr/>
          </p:nvSpPr>
          <p:spPr bwMode="auto">
            <a:xfrm>
              <a:off x="3794501" y="5425799"/>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grpSp>
      <p:grpSp>
        <p:nvGrpSpPr>
          <p:cNvPr id="82" name="Group 130"/>
          <p:cNvGrpSpPr/>
          <p:nvPr/>
        </p:nvGrpSpPr>
        <p:grpSpPr>
          <a:xfrm>
            <a:off x="6093496" y="4936641"/>
            <a:ext cx="1652187" cy="274320"/>
            <a:chOff x="6169696" y="5447598"/>
            <a:chExt cx="1652187" cy="274320"/>
          </a:xfrm>
        </p:grpSpPr>
        <p:sp>
          <p:nvSpPr>
            <p:cNvPr id="83" name="AutoShape 119"/>
            <p:cNvSpPr>
              <a:spLocks noChangeArrowheads="1"/>
            </p:cNvSpPr>
            <p:nvPr/>
          </p:nvSpPr>
          <p:spPr bwMode="auto">
            <a:xfrm>
              <a:off x="7367906" y="5447598"/>
              <a:ext cx="45397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84" name="AutoShape 119"/>
            <p:cNvSpPr>
              <a:spLocks noChangeArrowheads="1"/>
            </p:cNvSpPr>
            <p:nvPr/>
          </p:nvSpPr>
          <p:spPr bwMode="auto">
            <a:xfrm>
              <a:off x="6169696" y="5461241"/>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grpSp>
      <p:grpSp>
        <p:nvGrpSpPr>
          <p:cNvPr id="54" name="Group 41"/>
          <p:cNvGrpSpPr/>
          <p:nvPr/>
        </p:nvGrpSpPr>
        <p:grpSpPr>
          <a:xfrm>
            <a:off x="405098" y="6365188"/>
            <a:ext cx="1311307" cy="476250"/>
            <a:chOff x="405098" y="6365188"/>
            <a:chExt cx="1311307" cy="476250"/>
          </a:xfrm>
        </p:grpSpPr>
        <p:sp>
          <p:nvSpPr>
            <p:cNvPr id="5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56" name="TextBox 5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57" name="Flowchart: Decision 5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58" name="TextBox 5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06475"/>
            <a:ext cx="8608544" cy="1009650"/>
          </a:xfrm>
        </p:spPr>
        <p:txBody>
          <a:bodyPr/>
          <a:lstStyle/>
          <a:p>
            <a:r>
              <a:rPr lang="en-US" dirty="0" smtClean="0"/>
              <a:t>Stimuvax—US Commercial Operations &amp; Sales Analytics &amp; Sales Training </a:t>
            </a:r>
            <a:r>
              <a:rPr lang="en-US" i="1" dirty="0" smtClean="0"/>
              <a:t>(Cont.)</a:t>
            </a:r>
            <a:endParaRPr lang="en-US" dirty="0"/>
          </a:p>
        </p:txBody>
      </p:sp>
      <p:sp>
        <p:nvSpPr>
          <p:cNvPr id="61"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47</a:t>
            </a:fld>
            <a:endParaRPr lang="en-US" dirty="0">
              <a:solidFill>
                <a:srgbClr val="000000"/>
              </a:solidFill>
            </a:endParaRPr>
          </a:p>
        </p:txBody>
      </p:sp>
      <p:sp>
        <p:nvSpPr>
          <p:cNvPr id="63" name="Rectangle 127"/>
          <p:cNvSpPr>
            <a:spLocks noChangeArrowheads="1"/>
          </p:cNvSpPr>
          <p:nvPr/>
        </p:nvSpPr>
        <p:spPr bwMode="auto">
          <a:xfrm>
            <a:off x="316050" y="2499878"/>
            <a:ext cx="8549640" cy="3212300"/>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64" name="Text Box 150"/>
          <p:cNvSpPr txBox="1">
            <a:spLocks noChangeArrowheads="1"/>
          </p:cNvSpPr>
          <p:nvPr/>
        </p:nvSpPr>
        <p:spPr bwMode="auto">
          <a:xfrm>
            <a:off x="306375" y="2262916"/>
            <a:ext cx="2781300" cy="239187"/>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Sales Force Hiring</a:t>
            </a:r>
            <a:endParaRPr lang="en-US" sz="1000" b="1" i="1" dirty="0">
              <a:solidFill>
                <a:srgbClr val="060309"/>
              </a:solidFill>
              <a:latin typeface="Calibri" pitchFamily="34" charset="0"/>
            </a:endParaRPr>
          </a:p>
        </p:txBody>
      </p:sp>
      <p:sp>
        <p:nvSpPr>
          <p:cNvPr id="86" name="Text Box 115"/>
          <p:cNvSpPr txBox="1">
            <a:spLocks noChangeArrowheads="1"/>
          </p:cNvSpPr>
          <p:nvPr/>
        </p:nvSpPr>
        <p:spPr bwMode="auto">
          <a:xfrm>
            <a:off x="2667000" y="2659296"/>
            <a:ext cx="1073677" cy="274320"/>
          </a:xfrm>
          <a:prstGeom prst="rect">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smtClean="0">
              <a:solidFill>
                <a:schemeClr val="bg1"/>
              </a:solidFill>
              <a:latin typeface="Calibri" pitchFamily="34" charset="0"/>
            </a:endParaRPr>
          </a:p>
        </p:txBody>
      </p:sp>
      <p:sp>
        <p:nvSpPr>
          <p:cNvPr id="93" name="AutoShape 94"/>
          <p:cNvSpPr>
            <a:spLocks noChangeArrowheads="1"/>
          </p:cNvSpPr>
          <p:nvPr/>
        </p:nvSpPr>
        <p:spPr bwMode="auto">
          <a:xfrm>
            <a:off x="1174751" y="2642256"/>
            <a:ext cx="1491594" cy="279124"/>
          </a:xfrm>
          <a:prstGeom prst="homePlate">
            <a:avLst>
              <a:gd name="adj" fmla="val 0"/>
            </a:avLst>
          </a:prstGeom>
          <a:noFill/>
          <a:ln w="9525" algn="ctr">
            <a:noFill/>
            <a:miter lim="800000"/>
            <a:headEnd/>
            <a:tailEnd/>
          </a:ln>
          <a:effectLst/>
        </p:spPr>
        <p:txBody>
          <a:bodyPr lIns="0" rIns="0" anchor="ctr"/>
          <a:lstStyle/>
          <a:p>
            <a:pPr fontAlgn="base">
              <a:lnSpc>
                <a:spcPct val="90000"/>
              </a:lnSpc>
              <a:spcBef>
                <a:spcPct val="50000"/>
              </a:spcBef>
              <a:spcAft>
                <a:spcPct val="0"/>
              </a:spcAft>
              <a:defRPr/>
            </a:pPr>
            <a:r>
              <a:rPr lang="en-US" sz="900" dirty="0" smtClean="0">
                <a:latin typeface="Calibri" pitchFamily="34" charset="0"/>
              </a:rPr>
              <a:t>Recruiting/ Hiring of Training Managers (2 per brand)</a:t>
            </a:r>
          </a:p>
        </p:txBody>
      </p:sp>
      <p:grpSp>
        <p:nvGrpSpPr>
          <p:cNvPr id="3" name="Group 41"/>
          <p:cNvGrpSpPr/>
          <p:nvPr/>
        </p:nvGrpSpPr>
        <p:grpSpPr>
          <a:xfrm>
            <a:off x="405098" y="6365188"/>
            <a:ext cx="1311307" cy="476250"/>
            <a:chOff x="405098" y="6365188"/>
            <a:chExt cx="1311307" cy="476250"/>
          </a:xfrm>
        </p:grpSpPr>
        <p:sp>
          <p:nvSpPr>
            <p:cNvPr id="3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36" name="TextBox 3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37" name="Flowchart: Decision 3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38" name="TextBox 3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40" name="AutoShape 94"/>
          <p:cNvSpPr>
            <a:spLocks noChangeArrowheads="1"/>
          </p:cNvSpPr>
          <p:nvPr/>
        </p:nvSpPr>
        <p:spPr bwMode="auto">
          <a:xfrm>
            <a:off x="5265585" y="5149064"/>
            <a:ext cx="427891"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42" name="AutoShape 94"/>
          <p:cNvSpPr>
            <a:spLocks noChangeArrowheads="1"/>
          </p:cNvSpPr>
          <p:nvPr/>
        </p:nvSpPr>
        <p:spPr bwMode="auto">
          <a:xfrm>
            <a:off x="3980311" y="5149064"/>
            <a:ext cx="1265313" cy="246888"/>
          </a:xfrm>
          <a:prstGeom prst="homePlate">
            <a:avLst>
              <a:gd name="adj" fmla="val 0"/>
            </a:avLst>
          </a:prstGeom>
          <a:noFill/>
          <a:ln w="9525" algn="ctr">
            <a:noFill/>
            <a:miter lim="800000"/>
            <a:headEnd/>
            <a:tailEnd/>
          </a:ln>
          <a:effectLst/>
        </p:spPr>
        <p:txBody>
          <a:bodyPr lIns="0" rIns="0" anchor="ctr"/>
          <a:lstStyle/>
          <a:p>
            <a:pPr algn="r" fontAlgn="base">
              <a:lnSpc>
                <a:spcPct val="90000"/>
              </a:lnSpc>
              <a:spcBef>
                <a:spcPct val="50000"/>
              </a:spcBef>
              <a:spcAft>
                <a:spcPct val="0"/>
              </a:spcAft>
              <a:defRPr/>
            </a:pPr>
            <a:r>
              <a:rPr lang="en-US" sz="900" dirty="0" smtClean="0">
                <a:latin typeface="Calibri" pitchFamily="34" charset="0"/>
              </a:rPr>
              <a:t>Senior Business Director COAMs (KAMs)</a:t>
            </a:r>
            <a:endParaRPr lang="en-US" sz="900" dirty="0">
              <a:latin typeface="Calibri" pitchFamily="34" charset="0"/>
            </a:endParaRPr>
          </a:p>
        </p:txBody>
      </p:sp>
      <p:sp>
        <p:nvSpPr>
          <p:cNvPr id="43" name="AutoShape 94"/>
          <p:cNvSpPr>
            <a:spLocks noChangeArrowheads="1"/>
          </p:cNvSpPr>
          <p:nvPr/>
        </p:nvSpPr>
        <p:spPr bwMode="auto">
          <a:xfrm>
            <a:off x="6156637" y="4640313"/>
            <a:ext cx="432596" cy="246888"/>
          </a:xfrm>
          <a:prstGeom prst="homePlate">
            <a:avLst>
              <a:gd name="adj" fmla="val 0"/>
            </a:avLst>
          </a:prstGeom>
          <a:noFill/>
          <a:ln w="9525" algn="ctr">
            <a:noFill/>
            <a:miter lim="800000"/>
            <a:headEnd/>
            <a:tailEnd/>
          </a:ln>
          <a:effectLst/>
        </p:spPr>
        <p:txBody>
          <a:bodyPr lIns="0" rIns="0" anchor="ctr"/>
          <a:lstStyle/>
          <a:p>
            <a:pPr fontAlgn="base">
              <a:lnSpc>
                <a:spcPct val="90000"/>
              </a:lnSpc>
              <a:spcBef>
                <a:spcPct val="50000"/>
              </a:spcBef>
              <a:spcAft>
                <a:spcPct val="0"/>
              </a:spcAft>
              <a:defRPr/>
            </a:pPr>
            <a:r>
              <a:rPr lang="en-US" sz="900" dirty="0" smtClean="0">
                <a:latin typeface="Calibri" pitchFamily="34" charset="0"/>
              </a:rPr>
              <a:t>36 SAMs</a:t>
            </a:r>
            <a:endParaRPr lang="en-US" sz="900" dirty="0">
              <a:latin typeface="Calibri" pitchFamily="34" charset="0"/>
            </a:endParaRPr>
          </a:p>
        </p:txBody>
      </p:sp>
      <p:sp>
        <p:nvSpPr>
          <p:cNvPr id="44" name="AutoShape 94"/>
          <p:cNvSpPr>
            <a:spLocks noChangeArrowheads="1"/>
          </p:cNvSpPr>
          <p:nvPr/>
        </p:nvSpPr>
        <p:spPr bwMode="auto">
          <a:xfrm>
            <a:off x="4830132" y="4640313"/>
            <a:ext cx="452797"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45" name="AutoShape 94"/>
          <p:cNvSpPr>
            <a:spLocks noChangeArrowheads="1"/>
          </p:cNvSpPr>
          <p:nvPr/>
        </p:nvSpPr>
        <p:spPr bwMode="auto">
          <a:xfrm>
            <a:off x="3526175" y="4640313"/>
            <a:ext cx="1265313" cy="246888"/>
          </a:xfrm>
          <a:prstGeom prst="homePlate">
            <a:avLst>
              <a:gd name="adj" fmla="val 0"/>
            </a:avLst>
          </a:prstGeom>
          <a:noFill/>
          <a:ln w="9525" algn="ctr">
            <a:noFill/>
            <a:miter lim="800000"/>
            <a:headEnd/>
            <a:tailEnd/>
          </a:ln>
          <a:effectLst/>
        </p:spPr>
        <p:txBody>
          <a:bodyPr lIns="0" rIns="0" anchor="ctr"/>
          <a:lstStyle/>
          <a:p>
            <a:pPr algn="r" fontAlgn="base">
              <a:lnSpc>
                <a:spcPct val="90000"/>
              </a:lnSpc>
              <a:spcBef>
                <a:spcPct val="50000"/>
              </a:spcBef>
              <a:spcAft>
                <a:spcPct val="0"/>
              </a:spcAft>
              <a:defRPr/>
            </a:pPr>
            <a:r>
              <a:rPr lang="en-US" sz="900" dirty="0" smtClean="0">
                <a:latin typeface="Calibri" pitchFamily="34" charset="0"/>
              </a:rPr>
              <a:t>Senior Business Director CCAMs (SAMs)</a:t>
            </a:r>
            <a:endParaRPr lang="en-US" sz="900" dirty="0">
              <a:latin typeface="Calibri" pitchFamily="34" charset="0"/>
            </a:endParaRPr>
          </a:p>
        </p:txBody>
      </p:sp>
      <p:sp>
        <p:nvSpPr>
          <p:cNvPr id="46" name="AutoShape 94"/>
          <p:cNvSpPr>
            <a:spLocks noChangeArrowheads="1"/>
          </p:cNvSpPr>
          <p:nvPr/>
        </p:nvSpPr>
        <p:spPr bwMode="auto">
          <a:xfrm>
            <a:off x="6034155" y="5422421"/>
            <a:ext cx="680618" cy="246888"/>
          </a:xfrm>
          <a:prstGeom prst="homePlate">
            <a:avLst>
              <a:gd name="adj" fmla="val 0"/>
            </a:avLst>
          </a:prstGeom>
          <a:noFill/>
          <a:ln w="9525" algn="ctr">
            <a:noFill/>
            <a:miter lim="800000"/>
            <a:headEnd/>
            <a:tailEnd/>
          </a:ln>
          <a:effectLst/>
        </p:spPr>
        <p:txBody>
          <a:bodyPr lIns="0" rIns="0" anchor="ctr"/>
          <a:lstStyle/>
          <a:p>
            <a:pPr algn="ctr" fontAlgn="base">
              <a:lnSpc>
                <a:spcPct val="90000"/>
              </a:lnSpc>
              <a:spcBef>
                <a:spcPct val="50000"/>
              </a:spcBef>
              <a:spcAft>
                <a:spcPct val="0"/>
              </a:spcAft>
              <a:defRPr/>
            </a:pPr>
            <a:r>
              <a:rPr lang="en-US" sz="900" dirty="0" smtClean="0">
                <a:latin typeface="Calibri" pitchFamily="34" charset="0"/>
              </a:rPr>
              <a:t>Area Business Director</a:t>
            </a:r>
            <a:endParaRPr lang="en-US" sz="900" dirty="0">
              <a:latin typeface="Calibri" pitchFamily="34" charset="0"/>
            </a:endParaRPr>
          </a:p>
        </p:txBody>
      </p:sp>
      <p:sp>
        <p:nvSpPr>
          <p:cNvPr id="47" name="AutoShape 94"/>
          <p:cNvSpPr>
            <a:spLocks noChangeArrowheads="1"/>
          </p:cNvSpPr>
          <p:nvPr/>
        </p:nvSpPr>
        <p:spPr bwMode="auto">
          <a:xfrm>
            <a:off x="6136472" y="5149064"/>
            <a:ext cx="427891"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48" name="AutoShape 94"/>
          <p:cNvSpPr>
            <a:spLocks noChangeArrowheads="1"/>
          </p:cNvSpPr>
          <p:nvPr/>
        </p:nvSpPr>
        <p:spPr bwMode="auto">
          <a:xfrm>
            <a:off x="5310941" y="4640313"/>
            <a:ext cx="171043"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49" name="AutoShape 94"/>
          <p:cNvSpPr>
            <a:spLocks noChangeArrowheads="1"/>
          </p:cNvSpPr>
          <p:nvPr/>
        </p:nvSpPr>
        <p:spPr bwMode="auto">
          <a:xfrm>
            <a:off x="5062623" y="4374149"/>
            <a:ext cx="686835" cy="246888"/>
          </a:xfrm>
          <a:prstGeom prst="homePlate">
            <a:avLst>
              <a:gd name="adj" fmla="val 0"/>
            </a:avLst>
          </a:prstGeom>
          <a:noFill/>
          <a:ln w="9525" algn="ctr">
            <a:noFill/>
            <a:miter lim="800000"/>
            <a:headEnd/>
            <a:tailEnd/>
          </a:ln>
          <a:effectLst/>
        </p:spPr>
        <p:txBody>
          <a:bodyPr lIns="0" rIns="0" anchor="ctr"/>
          <a:lstStyle/>
          <a:p>
            <a:pPr algn="ctr" fontAlgn="base">
              <a:lnSpc>
                <a:spcPct val="90000"/>
              </a:lnSpc>
              <a:spcBef>
                <a:spcPct val="50000"/>
              </a:spcBef>
              <a:spcAft>
                <a:spcPct val="0"/>
              </a:spcAft>
              <a:defRPr/>
            </a:pPr>
            <a:r>
              <a:rPr lang="en-US" sz="900" dirty="0" smtClean="0">
                <a:latin typeface="Calibri" pitchFamily="34" charset="0"/>
              </a:rPr>
              <a:t>Area Business Director</a:t>
            </a:r>
            <a:endParaRPr lang="en-US" sz="900" dirty="0">
              <a:latin typeface="Calibri" pitchFamily="34" charset="0"/>
            </a:endParaRPr>
          </a:p>
        </p:txBody>
      </p:sp>
      <p:sp>
        <p:nvSpPr>
          <p:cNvPr id="50" name="AutoShape 94"/>
          <p:cNvSpPr>
            <a:spLocks noChangeArrowheads="1"/>
          </p:cNvSpPr>
          <p:nvPr/>
        </p:nvSpPr>
        <p:spPr bwMode="auto">
          <a:xfrm>
            <a:off x="5712156" y="4640313"/>
            <a:ext cx="398110"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51" name="AutoShape 94"/>
          <p:cNvSpPr>
            <a:spLocks noChangeArrowheads="1"/>
          </p:cNvSpPr>
          <p:nvPr/>
        </p:nvSpPr>
        <p:spPr bwMode="auto">
          <a:xfrm>
            <a:off x="7223536" y="5149064"/>
            <a:ext cx="1069355" cy="246888"/>
          </a:xfrm>
          <a:prstGeom prst="homePlate">
            <a:avLst>
              <a:gd name="adj" fmla="val 0"/>
            </a:avLst>
          </a:prstGeom>
          <a:noFill/>
          <a:ln w="9525" algn="ctr">
            <a:noFill/>
            <a:miter lim="800000"/>
            <a:headEnd/>
            <a:tailEnd/>
          </a:ln>
          <a:effectLst/>
        </p:spPr>
        <p:txBody>
          <a:bodyPr lIns="0" rIns="0" anchor="ctr"/>
          <a:lstStyle/>
          <a:p>
            <a:pPr fontAlgn="base">
              <a:lnSpc>
                <a:spcPct val="90000"/>
              </a:lnSpc>
              <a:spcBef>
                <a:spcPct val="50000"/>
              </a:spcBef>
              <a:spcAft>
                <a:spcPct val="0"/>
              </a:spcAft>
              <a:defRPr/>
            </a:pPr>
            <a:r>
              <a:rPr lang="en-US" sz="900" dirty="0" smtClean="0">
                <a:latin typeface="Calibri" pitchFamily="34" charset="0"/>
              </a:rPr>
              <a:t>96 COAMs (KAMs)</a:t>
            </a:r>
            <a:endParaRPr lang="en-US" sz="900" dirty="0">
              <a:latin typeface="Calibri" pitchFamily="34" charset="0"/>
            </a:endParaRPr>
          </a:p>
        </p:txBody>
      </p:sp>
      <p:sp>
        <p:nvSpPr>
          <p:cNvPr id="52" name="AutoShape 94"/>
          <p:cNvSpPr>
            <a:spLocks noChangeArrowheads="1"/>
          </p:cNvSpPr>
          <p:nvPr/>
        </p:nvSpPr>
        <p:spPr bwMode="auto">
          <a:xfrm>
            <a:off x="6770258" y="5149064"/>
            <a:ext cx="427891"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53" name="AutoShape 94"/>
          <p:cNvSpPr>
            <a:spLocks noChangeArrowheads="1"/>
          </p:cNvSpPr>
          <p:nvPr/>
        </p:nvSpPr>
        <p:spPr bwMode="auto">
          <a:xfrm>
            <a:off x="4193475" y="4158388"/>
            <a:ext cx="612479"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54" name="AutoShape 94"/>
          <p:cNvSpPr>
            <a:spLocks noChangeArrowheads="1"/>
          </p:cNvSpPr>
          <p:nvPr/>
        </p:nvSpPr>
        <p:spPr bwMode="auto">
          <a:xfrm>
            <a:off x="2633229" y="4158979"/>
            <a:ext cx="1523259" cy="246888"/>
          </a:xfrm>
          <a:prstGeom prst="homePlate">
            <a:avLst>
              <a:gd name="adj" fmla="val 0"/>
            </a:avLst>
          </a:prstGeom>
          <a:noFill/>
          <a:ln w="9525" algn="ctr">
            <a:noFill/>
            <a:miter lim="800000"/>
            <a:headEnd/>
            <a:tailEnd/>
          </a:ln>
          <a:effectLst/>
        </p:spPr>
        <p:txBody>
          <a:bodyPr lIns="0" rIns="0" anchor="ctr"/>
          <a:lstStyle/>
          <a:p>
            <a:pPr algn="r" fontAlgn="base">
              <a:lnSpc>
                <a:spcPct val="90000"/>
              </a:lnSpc>
              <a:spcBef>
                <a:spcPct val="50000"/>
              </a:spcBef>
              <a:spcAft>
                <a:spcPct val="0"/>
              </a:spcAft>
              <a:defRPr/>
            </a:pPr>
            <a:r>
              <a:rPr lang="en-US" sz="900" dirty="0" smtClean="0">
                <a:latin typeface="Calibri" pitchFamily="34" charset="0"/>
              </a:rPr>
              <a:t>Cilengitide and Stimuvax Final Analysis and Hiring Plan</a:t>
            </a:r>
            <a:endParaRPr lang="en-US" sz="900" dirty="0">
              <a:latin typeface="Calibri" pitchFamily="34" charset="0"/>
            </a:endParaRPr>
          </a:p>
        </p:txBody>
      </p:sp>
      <p:sp>
        <p:nvSpPr>
          <p:cNvPr id="55" name="AutoShape 94"/>
          <p:cNvSpPr>
            <a:spLocks noChangeArrowheads="1"/>
          </p:cNvSpPr>
          <p:nvPr/>
        </p:nvSpPr>
        <p:spPr bwMode="auto">
          <a:xfrm>
            <a:off x="3988325" y="3481009"/>
            <a:ext cx="612479"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56" name="AutoShape 94"/>
          <p:cNvSpPr>
            <a:spLocks noChangeArrowheads="1"/>
          </p:cNvSpPr>
          <p:nvPr/>
        </p:nvSpPr>
        <p:spPr bwMode="auto">
          <a:xfrm>
            <a:off x="2184992" y="3487479"/>
            <a:ext cx="1782222" cy="238378"/>
          </a:xfrm>
          <a:prstGeom prst="homePlate">
            <a:avLst>
              <a:gd name="adj" fmla="val 0"/>
            </a:avLst>
          </a:prstGeom>
          <a:noFill/>
          <a:ln w="9525" algn="ctr">
            <a:noFill/>
            <a:miter lim="800000"/>
            <a:headEnd/>
            <a:tailEnd/>
          </a:ln>
          <a:effectLst/>
        </p:spPr>
        <p:txBody>
          <a:bodyPr lIns="0" rIns="0" anchor="ctr"/>
          <a:lstStyle/>
          <a:p>
            <a:pPr algn="r" fontAlgn="base">
              <a:lnSpc>
                <a:spcPct val="90000"/>
              </a:lnSpc>
              <a:spcBef>
                <a:spcPct val="50000"/>
              </a:spcBef>
              <a:spcAft>
                <a:spcPct val="0"/>
              </a:spcAft>
              <a:defRPr/>
            </a:pPr>
            <a:r>
              <a:rPr lang="en-US" sz="900" dirty="0" smtClean="0">
                <a:latin typeface="Calibri" pitchFamily="34" charset="0"/>
              </a:rPr>
              <a:t>Recruiting/ Hiring of VP of Sales (currently proposed in 2013)</a:t>
            </a:r>
            <a:endParaRPr lang="en-US" sz="900" dirty="0">
              <a:latin typeface="Calibri" pitchFamily="34" charset="0"/>
            </a:endParaRPr>
          </a:p>
        </p:txBody>
      </p:sp>
      <p:sp>
        <p:nvSpPr>
          <p:cNvPr id="57" name="AutoShape 94"/>
          <p:cNvSpPr>
            <a:spLocks noChangeArrowheads="1"/>
          </p:cNvSpPr>
          <p:nvPr/>
        </p:nvSpPr>
        <p:spPr bwMode="auto">
          <a:xfrm>
            <a:off x="3962400" y="3118294"/>
            <a:ext cx="428625"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58" name="AutoShape 94"/>
          <p:cNvSpPr>
            <a:spLocks noChangeArrowheads="1"/>
          </p:cNvSpPr>
          <p:nvPr/>
        </p:nvSpPr>
        <p:spPr bwMode="auto">
          <a:xfrm>
            <a:off x="1982973" y="3118294"/>
            <a:ext cx="1948132" cy="274320"/>
          </a:xfrm>
          <a:prstGeom prst="homePlate">
            <a:avLst>
              <a:gd name="adj" fmla="val 0"/>
            </a:avLst>
          </a:prstGeom>
          <a:noFill/>
          <a:ln w="9525" algn="ctr">
            <a:noFill/>
            <a:miter lim="800000"/>
            <a:headEnd/>
            <a:tailEnd/>
          </a:ln>
          <a:effectLst/>
        </p:spPr>
        <p:txBody>
          <a:bodyPr lIns="9144" tIns="9144" rIns="9144" bIns="9144" anchor="ctr"/>
          <a:lstStyle/>
          <a:p>
            <a:pPr algn="r" fontAlgn="base">
              <a:lnSpc>
                <a:spcPct val="90000"/>
              </a:lnSpc>
              <a:spcBef>
                <a:spcPct val="50000"/>
              </a:spcBef>
              <a:spcAft>
                <a:spcPct val="0"/>
              </a:spcAft>
              <a:defRPr/>
            </a:pPr>
            <a:r>
              <a:rPr lang="en-US" sz="900" dirty="0" smtClean="0">
                <a:latin typeface="Calibri" pitchFamily="34" charset="0"/>
              </a:rPr>
              <a:t>Recruiting / Hiring of Senior Sales Analyst (2; to be shared with </a:t>
            </a:r>
            <a:r>
              <a:rPr lang="en-US" sz="900" dirty="0" err="1" smtClean="0">
                <a:latin typeface="Calibri" pitchFamily="34" charset="0"/>
              </a:rPr>
              <a:t>cilengitide</a:t>
            </a:r>
            <a:r>
              <a:rPr lang="en-US" sz="900" dirty="0" smtClean="0">
                <a:latin typeface="Calibri" pitchFamily="34" charset="0"/>
              </a:rPr>
              <a:t>)</a:t>
            </a:r>
            <a:endParaRPr lang="en-US" sz="900" dirty="0">
              <a:latin typeface="Calibri" pitchFamily="34" charset="0"/>
            </a:endParaRPr>
          </a:p>
        </p:txBody>
      </p:sp>
      <p:sp>
        <p:nvSpPr>
          <p:cNvPr id="33" name="AutoShape 119"/>
          <p:cNvSpPr>
            <a:spLocks noChangeArrowheads="1"/>
          </p:cNvSpPr>
          <p:nvPr/>
        </p:nvSpPr>
        <p:spPr bwMode="auto">
          <a:xfrm>
            <a:off x="1741834" y="6470120"/>
            <a:ext cx="182880" cy="18288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800" dirty="0" smtClean="0">
              <a:solidFill>
                <a:schemeClr val="bg1"/>
              </a:solidFill>
              <a:latin typeface="Calibri" pitchFamily="34" charset="0"/>
            </a:endParaRPr>
          </a:p>
        </p:txBody>
      </p:sp>
      <p:sp>
        <p:nvSpPr>
          <p:cNvPr id="34" name="TextBox 33"/>
          <p:cNvSpPr txBox="1"/>
          <p:nvPr/>
        </p:nvSpPr>
        <p:spPr>
          <a:xfrm>
            <a:off x="1951383" y="6446209"/>
            <a:ext cx="1443749" cy="230702"/>
          </a:xfrm>
          <a:prstGeom prst="rect">
            <a:avLst/>
          </a:prstGeom>
          <a:noFill/>
        </p:spPr>
        <p:txBody>
          <a:bodyPr wrap="square" lIns="27432" tIns="27432" rIns="27432" bIns="27432" rtlCol="0" anchor="ctr" anchorCtr="0">
            <a:noAutofit/>
          </a:bodyPr>
          <a:lstStyle/>
          <a:p>
            <a:r>
              <a:rPr lang="en-US" sz="800" dirty="0" smtClean="0">
                <a:latin typeface="Calibri" pitchFamily="34" charset="0"/>
              </a:rPr>
              <a:t>US Commercial Ops &amp; Sales Analytics &amp; Sales Training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06475"/>
            <a:ext cx="8626856" cy="1009650"/>
          </a:xfrm>
        </p:spPr>
        <p:txBody>
          <a:bodyPr/>
          <a:lstStyle/>
          <a:p>
            <a:r>
              <a:rPr lang="en-US" dirty="0" smtClean="0"/>
              <a:t>Stimuvax—US Commercial Operations &amp; Sales Analytics &amp; Sales Training </a:t>
            </a:r>
            <a:r>
              <a:rPr lang="en-US" i="1" dirty="0" smtClean="0"/>
              <a:t>(Cont.)</a:t>
            </a:r>
            <a:r>
              <a:rPr lang="en-US" dirty="0" smtClean="0"/>
              <a:t/>
            </a:r>
            <a:br>
              <a:rPr lang="en-US" dirty="0" smtClean="0"/>
            </a:br>
            <a:endParaRPr lang="en-US" dirty="0"/>
          </a:p>
        </p:txBody>
      </p:sp>
      <p:sp>
        <p:nvSpPr>
          <p:cNvPr id="67" name="Slide Number Placeholder 3"/>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48</a:t>
            </a:fld>
            <a:endParaRPr lang="en-US" dirty="0">
              <a:solidFill>
                <a:srgbClr val="000000"/>
              </a:solidFill>
            </a:endParaRPr>
          </a:p>
        </p:txBody>
      </p:sp>
      <p:sp>
        <p:nvSpPr>
          <p:cNvPr id="23" name="Rectangle 127"/>
          <p:cNvSpPr>
            <a:spLocks noChangeArrowheads="1"/>
          </p:cNvSpPr>
          <p:nvPr/>
        </p:nvSpPr>
        <p:spPr bwMode="auto">
          <a:xfrm>
            <a:off x="300039" y="2390422"/>
            <a:ext cx="8549640" cy="2266638"/>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24" name="Text Box 150"/>
          <p:cNvSpPr txBox="1">
            <a:spLocks noChangeArrowheads="1"/>
          </p:cNvSpPr>
          <p:nvPr/>
        </p:nvSpPr>
        <p:spPr bwMode="auto">
          <a:xfrm>
            <a:off x="299888" y="2181226"/>
            <a:ext cx="3549098" cy="232366"/>
          </a:xfrm>
          <a:prstGeom prst="rect">
            <a:avLst/>
          </a:prstGeom>
          <a:noFill/>
          <a:ln w="9525" algn="ctr">
            <a:noFill/>
            <a:miter lim="800000"/>
            <a:headEnd/>
            <a:tailEnd/>
          </a:ln>
        </p:spPr>
        <p:txBody>
          <a:bodyPr lIns="0" tIns="27432" rIns="0" bIns="27432" anchor="ctr"/>
          <a:lstStyle/>
          <a:p>
            <a:r>
              <a:rPr lang="en-US" sz="1000" b="1" i="1" dirty="0" smtClean="0">
                <a:solidFill>
                  <a:srgbClr val="060309"/>
                </a:solidFill>
                <a:latin typeface="Calibri" pitchFamily="34" charset="0"/>
              </a:rPr>
              <a:t>Performance Management and  Incentive Compensation Plan</a:t>
            </a:r>
          </a:p>
        </p:txBody>
      </p:sp>
      <p:sp>
        <p:nvSpPr>
          <p:cNvPr id="16" name="AutoShape 143"/>
          <p:cNvSpPr>
            <a:spLocks noChangeArrowheads="1"/>
          </p:cNvSpPr>
          <p:nvPr/>
        </p:nvSpPr>
        <p:spPr bwMode="auto">
          <a:xfrm>
            <a:off x="6610050" y="3538844"/>
            <a:ext cx="642429" cy="31271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21" name="AutoShape 88"/>
          <p:cNvSpPr>
            <a:spLocks noChangeArrowheads="1"/>
          </p:cNvSpPr>
          <p:nvPr/>
        </p:nvSpPr>
        <p:spPr bwMode="auto">
          <a:xfrm>
            <a:off x="8180817" y="4200991"/>
            <a:ext cx="426720"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latin typeface="Calibri" pitchFamily="34" charset="0"/>
            </a:endParaRPr>
          </a:p>
        </p:txBody>
      </p:sp>
      <p:sp>
        <p:nvSpPr>
          <p:cNvPr id="44" name="AutoShape 88"/>
          <p:cNvSpPr>
            <a:spLocks noChangeArrowheads="1"/>
          </p:cNvSpPr>
          <p:nvPr/>
        </p:nvSpPr>
        <p:spPr bwMode="auto">
          <a:xfrm>
            <a:off x="7738857" y="4200991"/>
            <a:ext cx="426720" cy="274320"/>
          </a:xfrm>
          <a:prstGeom prst="homePlate">
            <a:avLst>
              <a:gd name="adj" fmla="val 0"/>
            </a:avLst>
          </a:prstGeom>
          <a:noFill/>
          <a:ln w="9525" algn="ctr">
            <a:noFill/>
            <a:miter lim="800000"/>
            <a:headEnd/>
            <a:tailEnd/>
          </a:ln>
          <a:effectLst/>
        </p:spPr>
        <p:txBody>
          <a:bodyPr lIns="0" rIns="0" anchor="ctr"/>
          <a:lstStyle/>
          <a:p>
            <a:pPr algn="ctr" fontAlgn="base">
              <a:lnSpc>
                <a:spcPct val="90000"/>
              </a:lnSpc>
              <a:spcBef>
                <a:spcPct val="50000"/>
              </a:spcBef>
              <a:spcAft>
                <a:spcPct val="0"/>
              </a:spcAft>
              <a:defRPr/>
            </a:pPr>
            <a:r>
              <a:rPr lang="en-US" sz="900" dirty="0" smtClean="0">
                <a:latin typeface="Calibri" pitchFamily="34" charset="0"/>
              </a:rPr>
              <a:t> IC Plan Review</a:t>
            </a:r>
          </a:p>
        </p:txBody>
      </p:sp>
      <p:sp>
        <p:nvSpPr>
          <p:cNvPr id="13" name="AutoShape 143"/>
          <p:cNvSpPr>
            <a:spLocks noChangeArrowheads="1"/>
          </p:cNvSpPr>
          <p:nvPr/>
        </p:nvSpPr>
        <p:spPr bwMode="auto">
          <a:xfrm>
            <a:off x="4480462" y="2435825"/>
            <a:ext cx="611344"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marR="0" lvl="0" indent="-233363" algn="ctr" fontAlgn="base">
              <a:lnSpc>
                <a:spcPct val="95000"/>
              </a:lnSpc>
              <a:spcBef>
                <a:spcPct val="50000"/>
              </a:spcBef>
              <a:spcAft>
                <a:spcPct val="0"/>
              </a:spcAft>
              <a:buClrTx/>
              <a:buSzTx/>
              <a:buFontTx/>
              <a:buNone/>
              <a:tabLst/>
              <a:defRPr/>
            </a:pPr>
            <a:r>
              <a:rPr lang="en-US" sz="900" dirty="0" smtClean="0">
                <a:latin typeface="Calibri" pitchFamily="34" charset="0"/>
              </a:rPr>
              <a:t>IC Research</a:t>
            </a:r>
          </a:p>
        </p:txBody>
      </p:sp>
      <p:sp>
        <p:nvSpPr>
          <p:cNvPr id="14" name="AutoShape 143"/>
          <p:cNvSpPr>
            <a:spLocks noChangeArrowheads="1"/>
          </p:cNvSpPr>
          <p:nvPr/>
        </p:nvSpPr>
        <p:spPr bwMode="auto">
          <a:xfrm>
            <a:off x="4985126" y="2784628"/>
            <a:ext cx="868679"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marR="0" lvl="0" indent="-233363" algn="ctr" fontAlgn="base">
              <a:lnSpc>
                <a:spcPct val="95000"/>
              </a:lnSpc>
              <a:spcBef>
                <a:spcPct val="50000"/>
              </a:spcBef>
              <a:spcAft>
                <a:spcPct val="0"/>
              </a:spcAft>
              <a:buClrTx/>
              <a:buSzTx/>
              <a:buFontTx/>
              <a:buNone/>
              <a:tabLst/>
              <a:defRPr/>
            </a:pPr>
            <a:r>
              <a:rPr lang="en-US" sz="900" dirty="0" smtClean="0">
                <a:latin typeface="Calibri" pitchFamily="34" charset="0"/>
              </a:rPr>
              <a:t> IC Structure Assessment</a:t>
            </a:r>
          </a:p>
        </p:txBody>
      </p:sp>
      <p:cxnSp>
        <p:nvCxnSpPr>
          <p:cNvPr id="17" name="Elbow Connector 16"/>
          <p:cNvCxnSpPr>
            <a:stCxn id="13" idx="2"/>
            <a:endCxn id="14" idx="0"/>
          </p:cNvCxnSpPr>
          <p:nvPr/>
        </p:nvCxnSpPr>
        <p:spPr>
          <a:xfrm rot="16200000" flipH="1">
            <a:off x="5065559" y="2430720"/>
            <a:ext cx="74483" cy="633332"/>
          </a:xfrm>
          <a:prstGeom prst="bentConnector3">
            <a:avLst>
              <a:gd name="adj1" fmla="val 50000"/>
            </a:avLst>
          </a:prstGeom>
          <a:noFill/>
          <a:ln w="9525" cap="flat" cmpd="sng" algn="ctr">
            <a:solidFill>
              <a:schemeClr val="tx1">
                <a:lumMod val="95000"/>
                <a:lumOff val="5000"/>
              </a:schemeClr>
            </a:solidFill>
            <a:prstDash val="dash"/>
            <a:tailEnd type="none" w="lg" len="med"/>
          </a:ln>
          <a:effectLst/>
        </p:spPr>
      </p:cxnSp>
      <p:cxnSp>
        <p:nvCxnSpPr>
          <p:cNvPr id="18" name="Elbow Connector 17"/>
          <p:cNvCxnSpPr>
            <a:stCxn id="14" idx="2"/>
            <a:endCxn id="15" idx="0"/>
          </p:cNvCxnSpPr>
          <p:nvPr/>
        </p:nvCxnSpPr>
        <p:spPr>
          <a:xfrm rot="16200000" flipH="1">
            <a:off x="5748310" y="2730103"/>
            <a:ext cx="111762" cy="769451"/>
          </a:xfrm>
          <a:prstGeom prst="bentConnector3">
            <a:avLst>
              <a:gd name="adj1" fmla="val 50000"/>
            </a:avLst>
          </a:prstGeom>
          <a:noFill/>
          <a:ln w="9525" cap="flat" cmpd="sng" algn="ctr">
            <a:solidFill>
              <a:schemeClr val="tx1">
                <a:lumMod val="95000"/>
                <a:lumOff val="5000"/>
              </a:schemeClr>
            </a:solidFill>
            <a:prstDash val="dash"/>
            <a:tailEnd type="none" w="lg" len="med"/>
          </a:ln>
          <a:effectLst/>
        </p:spPr>
      </p:cxnSp>
      <p:cxnSp>
        <p:nvCxnSpPr>
          <p:cNvPr id="19" name="Elbow Connector 18"/>
          <p:cNvCxnSpPr>
            <a:stCxn id="15" idx="2"/>
            <a:endCxn id="16" idx="0"/>
          </p:cNvCxnSpPr>
          <p:nvPr/>
        </p:nvCxnSpPr>
        <p:spPr>
          <a:xfrm rot="16200000" flipH="1">
            <a:off x="6518295" y="3125873"/>
            <a:ext cx="83593" cy="742348"/>
          </a:xfrm>
          <a:prstGeom prst="bentConnector3">
            <a:avLst>
              <a:gd name="adj1" fmla="val 50000"/>
            </a:avLst>
          </a:prstGeom>
          <a:noFill/>
          <a:ln w="9525" cap="flat" cmpd="sng" algn="ctr">
            <a:solidFill>
              <a:schemeClr val="tx1">
                <a:lumMod val="95000"/>
                <a:lumOff val="5000"/>
              </a:schemeClr>
            </a:solidFill>
            <a:prstDash val="dash"/>
            <a:tailEnd type="none" w="lg" len="med"/>
          </a:ln>
          <a:effectLst/>
        </p:spPr>
      </p:cxnSp>
      <p:sp>
        <p:nvSpPr>
          <p:cNvPr id="20" name="AutoShape 87"/>
          <p:cNvSpPr>
            <a:spLocks noChangeArrowheads="1"/>
          </p:cNvSpPr>
          <p:nvPr/>
        </p:nvSpPr>
        <p:spPr bwMode="auto">
          <a:xfrm>
            <a:off x="7376859" y="3795037"/>
            <a:ext cx="1433764" cy="268963"/>
          </a:xfrm>
          <a:prstGeom prst="homePlate">
            <a:avLst>
              <a:gd name="adj" fmla="val 70561"/>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dirty="0" smtClean="0">
                <a:latin typeface="Calibri" pitchFamily="34" charset="0"/>
              </a:rPr>
              <a:t>IC Plan Implementation</a:t>
            </a:r>
          </a:p>
        </p:txBody>
      </p:sp>
      <p:cxnSp>
        <p:nvCxnSpPr>
          <p:cNvPr id="22" name="Elbow Connector 73"/>
          <p:cNvCxnSpPr>
            <a:endCxn id="20" idx="1"/>
          </p:cNvCxnSpPr>
          <p:nvPr/>
        </p:nvCxnSpPr>
        <p:spPr>
          <a:xfrm>
            <a:off x="6931264" y="3863429"/>
            <a:ext cx="445595" cy="66090"/>
          </a:xfrm>
          <a:prstGeom prst="bentConnector3">
            <a:avLst>
              <a:gd name="adj1" fmla="val 50000"/>
            </a:avLst>
          </a:prstGeom>
          <a:noFill/>
          <a:ln w="9525" cap="flat" cmpd="sng" algn="ctr">
            <a:solidFill>
              <a:schemeClr val="tx1">
                <a:lumMod val="95000"/>
                <a:lumOff val="5000"/>
              </a:schemeClr>
            </a:solidFill>
            <a:prstDash val="dash"/>
            <a:tailEnd type="none" w="lg" len="med"/>
          </a:ln>
          <a:effectLst/>
        </p:spPr>
      </p:cxnSp>
      <p:sp>
        <p:nvSpPr>
          <p:cNvPr id="15" name="AutoShape 143"/>
          <p:cNvSpPr>
            <a:spLocks noChangeArrowheads="1"/>
          </p:cNvSpPr>
          <p:nvPr/>
        </p:nvSpPr>
        <p:spPr bwMode="auto">
          <a:xfrm>
            <a:off x="5754746" y="3170710"/>
            <a:ext cx="868342" cy="284541"/>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marR="0" lvl="0" indent="0" algn="ctr" fontAlgn="base">
              <a:lnSpc>
                <a:spcPct val="95000"/>
              </a:lnSpc>
              <a:spcBef>
                <a:spcPct val="50000"/>
              </a:spcBef>
              <a:spcAft>
                <a:spcPct val="0"/>
              </a:spcAft>
              <a:buClrTx/>
              <a:buSzTx/>
              <a:buFontTx/>
              <a:buNone/>
              <a:tabLst/>
              <a:defRPr/>
            </a:pPr>
            <a:endParaRPr lang="en-US" sz="900" dirty="0">
              <a:latin typeface="Calibri" pitchFamily="34" charset="0"/>
            </a:endParaRPr>
          </a:p>
        </p:txBody>
      </p:sp>
      <p:sp>
        <p:nvSpPr>
          <p:cNvPr id="37" name="AutoShape 143"/>
          <p:cNvSpPr>
            <a:spLocks noChangeArrowheads="1"/>
          </p:cNvSpPr>
          <p:nvPr/>
        </p:nvSpPr>
        <p:spPr bwMode="auto">
          <a:xfrm>
            <a:off x="4684997" y="3182585"/>
            <a:ext cx="1017359" cy="272665"/>
          </a:xfrm>
          <a:prstGeom prst="homePlate">
            <a:avLst>
              <a:gd name="adj" fmla="val 0"/>
            </a:avLst>
          </a:prstGeom>
          <a:noFill/>
          <a:ln w="9525" algn="ctr">
            <a:noFill/>
            <a:miter lim="800000"/>
            <a:headEnd/>
            <a:tailEnd/>
          </a:ln>
          <a:effectLst/>
        </p:spPr>
        <p:txBody>
          <a:bodyPr lIns="0" rIns="0" anchor="ctr"/>
          <a:lstStyle/>
          <a:p>
            <a:pPr marR="0" lvl="0" indent="0" algn="r" fontAlgn="base">
              <a:lnSpc>
                <a:spcPct val="90000"/>
              </a:lnSpc>
              <a:spcBef>
                <a:spcPct val="50000"/>
              </a:spcBef>
              <a:spcAft>
                <a:spcPct val="0"/>
              </a:spcAft>
              <a:buClrTx/>
              <a:buSzTx/>
              <a:buFontTx/>
              <a:buNone/>
              <a:tabLst/>
              <a:defRPr/>
            </a:pPr>
            <a:r>
              <a:rPr lang="en-US" sz="900" dirty="0" smtClean="0">
                <a:latin typeface="Calibri" pitchFamily="34" charset="0"/>
                <a:ea typeface="Calibri"/>
                <a:cs typeface="Calibri" pitchFamily="34" charset="0"/>
              </a:rPr>
              <a:t>IC Design and Modeling</a:t>
            </a:r>
            <a:endParaRPr lang="en-US" sz="900" dirty="0" smtClean="0">
              <a:latin typeface="Calibri" pitchFamily="34" charset="0"/>
              <a:cs typeface="Calibri" pitchFamily="34" charset="0"/>
            </a:endParaRPr>
          </a:p>
        </p:txBody>
      </p:sp>
      <p:sp>
        <p:nvSpPr>
          <p:cNvPr id="34" name="AutoShape 143"/>
          <p:cNvSpPr>
            <a:spLocks noChangeArrowheads="1"/>
          </p:cNvSpPr>
          <p:nvPr/>
        </p:nvSpPr>
        <p:spPr bwMode="auto">
          <a:xfrm>
            <a:off x="5986162" y="3540583"/>
            <a:ext cx="1084989" cy="312710"/>
          </a:xfrm>
          <a:prstGeom prst="homePlate">
            <a:avLst>
              <a:gd name="adj" fmla="val 0"/>
            </a:avLst>
          </a:prstGeom>
          <a:noFill/>
          <a:ln w="9525" algn="ctr">
            <a:noFill/>
            <a:miter lim="800000"/>
            <a:headEnd/>
            <a:tailEnd/>
          </a:ln>
          <a:effectLst/>
        </p:spPr>
        <p:txBody>
          <a:bodyPr lIns="0" rIns="0" anchor="ctr"/>
          <a:lstStyle/>
          <a:p>
            <a:pPr marR="0" lvl="0" indent="0" fontAlgn="base">
              <a:lnSpc>
                <a:spcPct val="90000"/>
              </a:lnSpc>
              <a:spcBef>
                <a:spcPct val="50000"/>
              </a:spcBef>
              <a:spcAft>
                <a:spcPct val="0"/>
              </a:spcAft>
              <a:buClrTx/>
              <a:buSzTx/>
              <a:buFontTx/>
              <a:buNone/>
              <a:tabLst/>
              <a:defRPr/>
            </a:pPr>
            <a:r>
              <a:rPr lang="en-US" sz="900" dirty="0" smtClean="0">
                <a:latin typeface="Calibri" pitchFamily="34" charset="0"/>
              </a:rPr>
              <a:t>IC Approval</a:t>
            </a:r>
          </a:p>
        </p:txBody>
      </p:sp>
      <p:sp>
        <p:nvSpPr>
          <p:cNvPr id="26" name="AutoShape 119"/>
          <p:cNvSpPr>
            <a:spLocks noChangeArrowheads="1"/>
          </p:cNvSpPr>
          <p:nvPr/>
        </p:nvSpPr>
        <p:spPr bwMode="auto">
          <a:xfrm>
            <a:off x="1741834" y="6470120"/>
            <a:ext cx="182880" cy="18288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800" dirty="0" smtClean="0">
              <a:solidFill>
                <a:schemeClr val="bg1"/>
              </a:solidFill>
              <a:latin typeface="Calibri" pitchFamily="34" charset="0"/>
            </a:endParaRPr>
          </a:p>
        </p:txBody>
      </p:sp>
      <p:sp>
        <p:nvSpPr>
          <p:cNvPr id="27" name="TextBox 26"/>
          <p:cNvSpPr txBox="1"/>
          <p:nvPr/>
        </p:nvSpPr>
        <p:spPr>
          <a:xfrm>
            <a:off x="1951383" y="6446209"/>
            <a:ext cx="1443749" cy="230702"/>
          </a:xfrm>
          <a:prstGeom prst="rect">
            <a:avLst/>
          </a:prstGeom>
          <a:noFill/>
        </p:spPr>
        <p:txBody>
          <a:bodyPr wrap="square" lIns="27432" tIns="27432" rIns="27432" bIns="27432" rtlCol="0" anchor="ctr" anchorCtr="0">
            <a:noAutofit/>
          </a:bodyPr>
          <a:lstStyle/>
          <a:p>
            <a:r>
              <a:rPr lang="en-US" sz="800" dirty="0" smtClean="0">
                <a:latin typeface="Calibri" pitchFamily="34" charset="0"/>
              </a:rPr>
              <a:t>US Commercial Ops &amp; Sales Analytics &amp; Sales Training</a:t>
            </a:r>
          </a:p>
        </p:txBody>
      </p:sp>
      <p:grpSp>
        <p:nvGrpSpPr>
          <p:cNvPr id="28" name="Group 41"/>
          <p:cNvGrpSpPr/>
          <p:nvPr/>
        </p:nvGrpSpPr>
        <p:grpSpPr>
          <a:xfrm>
            <a:off x="405098" y="6365188"/>
            <a:ext cx="1311307" cy="476250"/>
            <a:chOff x="405098" y="6365188"/>
            <a:chExt cx="1311307" cy="476250"/>
          </a:xfrm>
        </p:grpSpPr>
        <p:sp>
          <p:nvSpPr>
            <p:cNvPr id="29"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30" name="TextBox 29"/>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31" name="Flowchart: Decision 30"/>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32" name="TextBox 31"/>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06475"/>
            <a:ext cx="8608544" cy="1009650"/>
          </a:xfrm>
        </p:spPr>
        <p:txBody>
          <a:bodyPr/>
          <a:lstStyle/>
          <a:p>
            <a:r>
              <a:rPr lang="en-US" dirty="0" smtClean="0"/>
              <a:t>Stimuvax—US Commercial Operations &amp; Sales Analytics &amp; Sales Training </a:t>
            </a:r>
            <a:r>
              <a:rPr lang="en-US" i="1" dirty="0" smtClean="0"/>
              <a:t>(Cont.)</a:t>
            </a:r>
            <a:endParaRPr lang="en-US" dirty="0"/>
          </a:p>
        </p:txBody>
      </p:sp>
      <p:sp>
        <p:nvSpPr>
          <p:cNvPr id="32" name="AutoShape 94"/>
          <p:cNvSpPr>
            <a:spLocks noChangeArrowheads="1"/>
          </p:cNvSpPr>
          <p:nvPr/>
        </p:nvSpPr>
        <p:spPr bwMode="auto">
          <a:xfrm>
            <a:off x="4400550" y="2496765"/>
            <a:ext cx="1283029"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33" name="AutoShape 94"/>
          <p:cNvSpPr>
            <a:spLocks noChangeArrowheads="1"/>
          </p:cNvSpPr>
          <p:nvPr/>
        </p:nvSpPr>
        <p:spPr bwMode="auto">
          <a:xfrm>
            <a:off x="6229681" y="2496765"/>
            <a:ext cx="548640"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Targeting Process</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39" name="Rectangle 127"/>
          <p:cNvSpPr>
            <a:spLocks noChangeArrowheads="1"/>
          </p:cNvSpPr>
          <p:nvPr/>
        </p:nvSpPr>
        <p:spPr bwMode="auto">
          <a:xfrm>
            <a:off x="309564" y="2413906"/>
            <a:ext cx="8549640" cy="3929744"/>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48" name="Text Box 150"/>
          <p:cNvSpPr txBox="1">
            <a:spLocks noChangeArrowheads="1"/>
          </p:cNvSpPr>
          <p:nvPr/>
        </p:nvSpPr>
        <p:spPr bwMode="auto">
          <a:xfrm>
            <a:off x="299889" y="2232931"/>
            <a:ext cx="2781300" cy="239187"/>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Sales Analytics</a:t>
            </a:r>
            <a:endParaRPr lang="en-US" sz="1000" b="1" i="1" dirty="0">
              <a:solidFill>
                <a:srgbClr val="060309"/>
              </a:solidFill>
              <a:latin typeface="Calibri" pitchFamily="34" charset="0"/>
            </a:endParaRPr>
          </a:p>
        </p:txBody>
      </p:sp>
      <p:sp>
        <p:nvSpPr>
          <p:cNvPr id="54" name="AutoShape 94"/>
          <p:cNvSpPr>
            <a:spLocks noChangeArrowheads="1"/>
          </p:cNvSpPr>
          <p:nvPr/>
        </p:nvSpPr>
        <p:spPr bwMode="auto">
          <a:xfrm>
            <a:off x="3473780" y="2496765"/>
            <a:ext cx="876300" cy="274320"/>
          </a:xfrm>
          <a:prstGeom prst="homePlate">
            <a:avLst>
              <a:gd name="adj" fmla="val 0"/>
            </a:avLst>
          </a:prstGeom>
          <a:noFill/>
          <a:ln w="9525" algn="ctr">
            <a:noFill/>
            <a:miter lim="800000"/>
            <a:headEnd/>
            <a:tailEnd/>
          </a:ln>
          <a:effectLst/>
        </p:spPr>
        <p:txBody>
          <a:bodyPr lIns="0" rIns="0" anchor="ctr"/>
          <a:lstStyle/>
          <a:p>
            <a:pPr algn="r" fontAlgn="base">
              <a:lnSpc>
                <a:spcPct val="90000"/>
              </a:lnSpc>
              <a:spcBef>
                <a:spcPct val="50000"/>
              </a:spcBef>
              <a:spcAft>
                <a:spcPct val="0"/>
              </a:spcAft>
              <a:defRPr/>
            </a:pPr>
            <a:r>
              <a:rPr lang="en-US" sz="900" dirty="0" smtClean="0">
                <a:latin typeface="Calibri" pitchFamily="34" charset="0"/>
              </a:rPr>
              <a:t>Call </a:t>
            </a:r>
            <a:r>
              <a:rPr lang="en-US" sz="900" dirty="0">
                <a:latin typeface="Calibri" pitchFamily="34" charset="0"/>
              </a:rPr>
              <a:t>Planning Recommendation</a:t>
            </a:r>
          </a:p>
        </p:txBody>
      </p:sp>
      <p:sp>
        <p:nvSpPr>
          <p:cNvPr id="64"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49</a:t>
            </a:fld>
            <a:endParaRPr lang="en-US" dirty="0">
              <a:solidFill>
                <a:srgbClr val="000000"/>
              </a:solidFill>
            </a:endParaRPr>
          </a:p>
        </p:txBody>
      </p:sp>
      <p:sp>
        <p:nvSpPr>
          <p:cNvPr id="67" name="AutoShape 94"/>
          <p:cNvSpPr>
            <a:spLocks noChangeArrowheads="1"/>
          </p:cNvSpPr>
          <p:nvPr/>
        </p:nvSpPr>
        <p:spPr bwMode="auto">
          <a:xfrm>
            <a:off x="7567386" y="2842769"/>
            <a:ext cx="1179739" cy="274320"/>
          </a:xfrm>
          <a:prstGeom prst="homePlate">
            <a:avLst>
              <a:gd name="adj" fmla="val 0"/>
            </a:avLst>
          </a:prstGeom>
          <a:noFill/>
          <a:ln w="9525" algn="ctr">
            <a:noFill/>
            <a:miter lim="800000"/>
            <a:headEnd/>
            <a:tailEnd/>
          </a:ln>
          <a:effectLst/>
        </p:spPr>
        <p:txBody>
          <a:bodyPr lIns="9144" tIns="9144" rIns="9144" bIns="9144" anchor="ctr"/>
          <a:lstStyle/>
          <a:p>
            <a:pPr fontAlgn="base">
              <a:lnSpc>
                <a:spcPct val="90000"/>
              </a:lnSpc>
              <a:spcBef>
                <a:spcPct val="50000"/>
              </a:spcBef>
              <a:spcAft>
                <a:spcPct val="0"/>
              </a:spcAft>
              <a:defRPr/>
            </a:pPr>
            <a:r>
              <a:rPr lang="en-US" sz="900" dirty="0" smtClean="0">
                <a:latin typeface="Calibri" pitchFamily="34" charset="0"/>
              </a:rPr>
              <a:t>CRM Training (dependent on hiring)</a:t>
            </a:r>
            <a:endParaRPr lang="en-US" sz="900" dirty="0">
              <a:latin typeface="Calibri" pitchFamily="34" charset="0"/>
            </a:endParaRPr>
          </a:p>
        </p:txBody>
      </p:sp>
      <p:sp>
        <p:nvSpPr>
          <p:cNvPr id="76" name="AutoShape 94"/>
          <p:cNvSpPr>
            <a:spLocks noChangeArrowheads="1"/>
          </p:cNvSpPr>
          <p:nvPr/>
        </p:nvSpPr>
        <p:spPr bwMode="auto">
          <a:xfrm>
            <a:off x="3651250" y="2842769"/>
            <a:ext cx="1924049" cy="256031"/>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CRM Development</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77" name="AutoShape 94"/>
          <p:cNvSpPr>
            <a:spLocks noChangeArrowheads="1"/>
          </p:cNvSpPr>
          <p:nvPr/>
        </p:nvSpPr>
        <p:spPr bwMode="auto">
          <a:xfrm>
            <a:off x="5895975" y="4533207"/>
            <a:ext cx="466725"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78" name="AutoShape 94"/>
          <p:cNvSpPr>
            <a:spLocks noChangeArrowheads="1"/>
          </p:cNvSpPr>
          <p:nvPr/>
        </p:nvSpPr>
        <p:spPr bwMode="auto">
          <a:xfrm>
            <a:off x="6393997" y="4533207"/>
            <a:ext cx="1283029" cy="274320"/>
          </a:xfrm>
          <a:prstGeom prst="homePlate">
            <a:avLst>
              <a:gd name="adj" fmla="val 0"/>
            </a:avLst>
          </a:prstGeom>
          <a:noFill/>
          <a:ln w="9525" algn="ctr">
            <a:noFill/>
            <a:miter lim="800000"/>
            <a:headEnd/>
            <a:tailEnd/>
          </a:ln>
          <a:effectLst/>
        </p:spPr>
        <p:txBody>
          <a:bodyPr lIns="9144" tIns="9144" rIns="9144" bIns="9144" anchor="ctr"/>
          <a:lstStyle/>
          <a:p>
            <a:pPr fontAlgn="base">
              <a:lnSpc>
                <a:spcPct val="90000"/>
              </a:lnSpc>
              <a:spcBef>
                <a:spcPct val="50000"/>
              </a:spcBef>
              <a:spcAft>
                <a:spcPct val="0"/>
              </a:spcAft>
              <a:defRPr/>
            </a:pPr>
            <a:r>
              <a:rPr lang="en-US" sz="900" dirty="0" smtClean="0">
                <a:latin typeface="Calibri" pitchFamily="34" charset="0"/>
              </a:rPr>
              <a:t>Data Warehouse Updates, Sales Data Feed</a:t>
            </a:r>
            <a:endParaRPr lang="en-US" sz="900" dirty="0">
              <a:latin typeface="Calibri" pitchFamily="34" charset="0"/>
            </a:endParaRPr>
          </a:p>
        </p:txBody>
      </p:sp>
      <p:sp>
        <p:nvSpPr>
          <p:cNvPr id="81" name="AutoShape 94"/>
          <p:cNvSpPr>
            <a:spLocks noChangeArrowheads="1"/>
          </p:cNvSpPr>
          <p:nvPr/>
        </p:nvSpPr>
        <p:spPr bwMode="auto">
          <a:xfrm>
            <a:off x="3690937" y="3906749"/>
            <a:ext cx="1330655"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KPI Development</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82" name="AutoShape 94"/>
          <p:cNvSpPr>
            <a:spLocks noChangeArrowheads="1"/>
          </p:cNvSpPr>
          <p:nvPr/>
        </p:nvSpPr>
        <p:spPr bwMode="auto">
          <a:xfrm>
            <a:off x="5048250" y="3906749"/>
            <a:ext cx="1943100"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Sales Analytics Report Development</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83" name="AutoShape 94"/>
          <p:cNvSpPr>
            <a:spLocks noChangeArrowheads="1"/>
          </p:cNvSpPr>
          <p:nvPr/>
        </p:nvSpPr>
        <p:spPr bwMode="auto">
          <a:xfrm>
            <a:off x="5048250" y="4207996"/>
            <a:ext cx="1952625"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Launch Dashboard Development</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84" name="AutoShape 114"/>
          <p:cNvSpPr>
            <a:spLocks noChangeArrowheads="1"/>
          </p:cNvSpPr>
          <p:nvPr/>
        </p:nvSpPr>
        <p:spPr bwMode="auto">
          <a:xfrm>
            <a:off x="1582021" y="3524845"/>
            <a:ext cx="1750711" cy="322262"/>
          </a:xfrm>
          <a:prstGeom prst="roundRect">
            <a:avLst>
              <a:gd name="adj" fmla="val 16667"/>
            </a:avLst>
          </a:prstGeom>
          <a:noFill/>
          <a:ln w="9525" algn="ctr">
            <a:noFill/>
            <a:round/>
            <a:headEnd/>
            <a:tailEnd/>
          </a:ln>
        </p:spPr>
        <p:txBody>
          <a:bodyPr lIns="9144" tIns="64008" rIns="9144" anchor="ctr"/>
          <a:lstStyle/>
          <a:p>
            <a:pPr marL="57150" algn="r">
              <a:lnSpc>
                <a:spcPct val="90000"/>
              </a:lnSpc>
              <a:spcBef>
                <a:spcPct val="50000"/>
              </a:spcBef>
              <a:defRPr/>
            </a:pPr>
            <a:r>
              <a:rPr lang="en-US" sz="900" dirty="0" smtClean="0">
                <a:solidFill>
                  <a:srgbClr val="060309"/>
                </a:solidFill>
                <a:latin typeface="Calibri" pitchFamily="34" charset="0"/>
              </a:rPr>
              <a:t>Pre-,Peri-, Post-Launch Metrics, KPIs and Dashboard Development</a:t>
            </a:r>
          </a:p>
        </p:txBody>
      </p:sp>
      <p:sp>
        <p:nvSpPr>
          <p:cNvPr id="85" name="AutoShape 119"/>
          <p:cNvSpPr>
            <a:spLocks noChangeArrowheads="1"/>
          </p:cNvSpPr>
          <p:nvPr/>
        </p:nvSpPr>
        <p:spPr bwMode="auto">
          <a:xfrm>
            <a:off x="3350884" y="3548816"/>
            <a:ext cx="757236" cy="274320"/>
          </a:xfrm>
          <a:prstGeom prst="rect">
            <a:avLst/>
          </a:prstGeom>
          <a:solidFill>
            <a:srgbClr val="FFC0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endParaRPr>
          </a:p>
        </p:txBody>
      </p:sp>
      <p:sp>
        <p:nvSpPr>
          <p:cNvPr id="86" name="AutoShape 119"/>
          <p:cNvSpPr>
            <a:spLocks noChangeArrowheads="1"/>
          </p:cNvSpPr>
          <p:nvPr/>
        </p:nvSpPr>
        <p:spPr bwMode="auto">
          <a:xfrm>
            <a:off x="3350884" y="3685976"/>
            <a:ext cx="757236" cy="137160"/>
          </a:xfrm>
          <a:prstGeom prst="rect">
            <a:avLst/>
          </a:prstGeom>
          <a:solidFill>
            <a:srgbClr val="990033"/>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87" name="AutoShape 119"/>
          <p:cNvSpPr>
            <a:spLocks noChangeArrowheads="1"/>
          </p:cNvSpPr>
          <p:nvPr/>
        </p:nvSpPr>
        <p:spPr bwMode="auto">
          <a:xfrm>
            <a:off x="5868452" y="3548816"/>
            <a:ext cx="757236" cy="274320"/>
          </a:xfrm>
          <a:prstGeom prst="rect">
            <a:avLst/>
          </a:prstGeom>
          <a:solidFill>
            <a:srgbClr val="FFC0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endParaRPr>
          </a:p>
        </p:txBody>
      </p:sp>
      <p:sp>
        <p:nvSpPr>
          <p:cNvPr id="88" name="AutoShape 119"/>
          <p:cNvSpPr>
            <a:spLocks noChangeArrowheads="1"/>
          </p:cNvSpPr>
          <p:nvPr/>
        </p:nvSpPr>
        <p:spPr bwMode="auto">
          <a:xfrm>
            <a:off x="5868452" y="3685976"/>
            <a:ext cx="757236" cy="137160"/>
          </a:xfrm>
          <a:prstGeom prst="rect">
            <a:avLst/>
          </a:prstGeom>
          <a:solidFill>
            <a:srgbClr val="990033"/>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89" name="AutoShape 119"/>
          <p:cNvSpPr>
            <a:spLocks noChangeArrowheads="1"/>
          </p:cNvSpPr>
          <p:nvPr/>
        </p:nvSpPr>
        <p:spPr bwMode="auto">
          <a:xfrm>
            <a:off x="8008402" y="3548816"/>
            <a:ext cx="757236" cy="274320"/>
          </a:xfrm>
          <a:prstGeom prst="rect">
            <a:avLst/>
          </a:prstGeom>
          <a:solidFill>
            <a:srgbClr val="FFC0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endParaRPr>
          </a:p>
        </p:txBody>
      </p:sp>
      <p:sp>
        <p:nvSpPr>
          <p:cNvPr id="90" name="AutoShape 119"/>
          <p:cNvSpPr>
            <a:spLocks noChangeArrowheads="1"/>
          </p:cNvSpPr>
          <p:nvPr/>
        </p:nvSpPr>
        <p:spPr bwMode="auto">
          <a:xfrm>
            <a:off x="8008402" y="3685976"/>
            <a:ext cx="757236" cy="137160"/>
          </a:xfrm>
          <a:prstGeom prst="rect">
            <a:avLst/>
          </a:prstGeom>
          <a:solidFill>
            <a:srgbClr val="990033"/>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cxnSp>
        <p:nvCxnSpPr>
          <p:cNvPr id="91" name="Straight Connector 90"/>
          <p:cNvCxnSpPr>
            <a:stCxn id="85" idx="3"/>
            <a:endCxn id="89" idx="1"/>
          </p:cNvCxnSpPr>
          <p:nvPr/>
        </p:nvCxnSpPr>
        <p:spPr bwMode="auto">
          <a:xfrm>
            <a:off x="4108120" y="3685976"/>
            <a:ext cx="3900282" cy="0"/>
          </a:xfrm>
          <a:prstGeom prst="line">
            <a:avLst/>
          </a:prstGeom>
          <a:solidFill>
            <a:srgbClr val="990033"/>
          </a:solidFill>
          <a:ln w="9525" algn="ctr">
            <a:solidFill>
              <a:schemeClr val="tx1"/>
            </a:solidFill>
            <a:miter lim="800000"/>
            <a:headEnd/>
            <a:tailEnd/>
          </a:ln>
          <a:effectLst>
            <a:outerShdw blurRad="50800" dist="38100" dir="2700000" algn="tl" rotWithShape="0">
              <a:prstClr val="black">
                <a:alpha val="40000"/>
              </a:prstClr>
            </a:outerShdw>
          </a:effectLst>
        </p:spPr>
      </p:cxnSp>
      <p:sp>
        <p:nvSpPr>
          <p:cNvPr id="96" name="AutoShape 94"/>
          <p:cNvSpPr>
            <a:spLocks noChangeArrowheads="1"/>
          </p:cNvSpPr>
          <p:nvPr/>
        </p:nvSpPr>
        <p:spPr bwMode="auto">
          <a:xfrm>
            <a:off x="5048250" y="4828384"/>
            <a:ext cx="847725"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97" name="AutoShape 94"/>
          <p:cNvSpPr>
            <a:spLocks noChangeArrowheads="1"/>
          </p:cNvSpPr>
          <p:nvPr/>
        </p:nvSpPr>
        <p:spPr bwMode="auto">
          <a:xfrm>
            <a:off x="5917746" y="4839270"/>
            <a:ext cx="2959553" cy="274320"/>
          </a:xfrm>
          <a:prstGeom prst="homePlate">
            <a:avLst>
              <a:gd name="adj" fmla="val 0"/>
            </a:avLst>
          </a:prstGeom>
          <a:noFill/>
          <a:ln w="9525" algn="ctr">
            <a:noFill/>
            <a:miter lim="800000"/>
            <a:headEnd/>
            <a:tailEnd/>
          </a:ln>
          <a:effectLst/>
        </p:spPr>
        <p:txBody>
          <a:bodyPr lIns="9144" tIns="9144" rIns="9144" bIns="9144" anchor="ctr"/>
          <a:lstStyle/>
          <a:p>
            <a:pPr fontAlgn="base">
              <a:lnSpc>
                <a:spcPct val="90000"/>
              </a:lnSpc>
              <a:spcBef>
                <a:spcPct val="50000"/>
              </a:spcBef>
              <a:spcAft>
                <a:spcPct val="0"/>
              </a:spcAft>
              <a:defRPr/>
            </a:pPr>
            <a:r>
              <a:rPr lang="en-US" sz="900" dirty="0" smtClean="0">
                <a:latin typeface="Calibri" pitchFamily="34" charset="0"/>
              </a:rPr>
              <a:t>Data Warehouse Updates, Call Center Feed (Dependent on when the Call Center will give us file formats)</a:t>
            </a:r>
            <a:endParaRPr lang="en-US" sz="900" dirty="0">
              <a:latin typeface="Calibri" pitchFamily="34" charset="0"/>
            </a:endParaRPr>
          </a:p>
        </p:txBody>
      </p:sp>
      <p:sp>
        <p:nvSpPr>
          <p:cNvPr id="98" name="AutoShape 94"/>
          <p:cNvSpPr>
            <a:spLocks noChangeArrowheads="1"/>
          </p:cNvSpPr>
          <p:nvPr/>
        </p:nvSpPr>
        <p:spPr bwMode="auto">
          <a:xfrm>
            <a:off x="4838701" y="5191743"/>
            <a:ext cx="419100"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99" name="AutoShape 94"/>
          <p:cNvSpPr>
            <a:spLocks noChangeArrowheads="1"/>
          </p:cNvSpPr>
          <p:nvPr/>
        </p:nvSpPr>
        <p:spPr bwMode="auto">
          <a:xfrm>
            <a:off x="5314951" y="5191743"/>
            <a:ext cx="1762124" cy="274320"/>
          </a:xfrm>
          <a:prstGeom prst="homePlate">
            <a:avLst>
              <a:gd name="adj" fmla="val 0"/>
            </a:avLst>
          </a:prstGeom>
          <a:noFill/>
          <a:ln w="9525" algn="ctr">
            <a:noFill/>
            <a:miter lim="800000"/>
            <a:headEnd/>
            <a:tailEnd/>
          </a:ln>
          <a:effectLst/>
        </p:spPr>
        <p:txBody>
          <a:bodyPr lIns="9144" tIns="9144" rIns="9144" bIns="9144" anchor="ctr"/>
          <a:lstStyle/>
          <a:p>
            <a:pPr fontAlgn="base">
              <a:lnSpc>
                <a:spcPct val="90000"/>
              </a:lnSpc>
              <a:spcBef>
                <a:spcPct val="50000"/>
              </a:spcBef>
              <a:spcAft>
                <a:spcPct val="0"/>
              </a:spcAft>
              <a:defRPr/>
            </a:pPr>
            <a:r>
              <a:rPr lang="en-US" sz="900" dirty="0" smtClean="0">
                <a:latin typeface="Calibri" pitchFamily="34" charset="0"/>
              </a:rPr>
              <a:t>Understand Distribution Model (dependent on distribution model)</a:t>
            </a:r>
            <a:endParaRPr lang="en-US" sz="900" dirty="0">
              <a:latin typeface="Calibri" pitchFamily="34" charset="0"/>
            </a:endParaRPr>
          </a:p>
        </p:txBody>
      </p:sp>
      <p:sp>
        <p:nvSpPr>
          <p:cNvPr id="100" name="AutoShape 94"/>
          <p:cNvSpPr>
            <a:spLocks noChangeArrowheads="1"/>
          </p:cNvSpPr>
          <p:nvPr/>
        </p:nvSpPr>
        <p:spPr bwMode="auto">
          <a:xfrm>
            <a:off x="5295901" y="5576577"/>
            <a:ext cx="600074"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101" name="AutoShape 94"/>
          <p:cNvSpPr>
            <a:spLocks noChangeArrowheads="1"/>
          </p:cNvSpPr>
          <p:nvPr/>
        </p:nvSpPr>
        <p:spPr bwMode="auto">
          <a:xfrm>
            <a:off x="5924551" y="5576577"/>
            <a:ext cx="981074" cy="274320"/>
          </a:xfrm>
          <a:prstGeom prst="homePlate">
            <a:avLst>
              <a:gd name="adj" fmla="val 0"/>
            </a:avLst>
          </a:prstGeom>
          <a:noFill/>
          <a:ln w="9525" algn="ctr">
            <a:noFill/>
            <a:miter lim="800000"/>
            <a:headEnd/>
            <a:tailEnd/>
          </a:ln>
          <a:effectLst/>
        </p:spPr>
        <p:txBody>
          <a:bodyPr lIns="9144" tIns="9144" rIns="9144" bIns="9144" anchor="ctr"/>
          <a:lstStyle/>
          <a:p>
            <a:pPr fontAlgn="base">
              <a:lnSpc>
                <a:spcPct val="90000"/>
              </a:lnSpc>
              <a:spcBef>
                <a:spcPct val="50000"/>
              </a:spcBef>
              <a:spcAft>
                <a:spcPct val="0"/>
              </a:spcAft>
              <a:defRPr/>
            </a:pPr>
            <a:r>
              <a:rPr lang="en-US" sz="900" dirty="0" smtClean="0">
                <a:latin typeface="Calibri" pitchFamily="34" charset="0"/>
              </a:rPr>
              <a:t>Data Acquisition Strategy</a:t>
            </a:r>
            <a:endParaRPr lang="en-US" sz="900" dirty="0">
              <a:latin typeface="Calibri" pitchFamily="34" charset="0"/>
            </a:endParaRPr>
          </a:p>
        </p:txBody>
      </p:sp>
      <p:sp>
        <p:nvSpPr>
          <p:cNvPr id="102" name="AutoShape 94"/>
          <p:cNvSpPr>
            <a:spLocks noChangeArrowheads="1"/>
          </p:cNvSpPr>
          <p:nvPr/>
        </p:nvSpPr>
        <p:spPr bwMode="auto">
          <a:xfrm>
            <a:off x="5905500" y="5979646"/>
            <a:ext cx="1085849"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103" name="AutoShape 94"/>
          <p:cNvSpPr>
            <a:spLocks noChangeArrowheads="1"/>
          </p:cNvSpPr>
          <p:nvPr/>
        </p:nvSpPr>
        <p:spPr bwMode="auto">
          <a:xfrm>
            <a:off x="7038976" y="5979646"/>
            <a:ext cx="981074" cy="274320"/>
          </a:xfrm>
          <a:prstGeom prst="homePlate">
            <a:avLst>
              <a:gd name="adj" fmla="val 0"/>
            </a:avLst>
          </a:prstGeom>
          <a:noFill/>
          <a:ln w="9525" algn="ctr">
            <a:noFill/>
            <a:miter lim="800000"/>
            <a:headEnd/>
            <a:tailEnd/>
          </a:ln>
          <a:effectLst/>
        </p:spPr>
        <p:txBody>
          <a:bodyPr lIns="9144" tIns="9144" rIns="9144" bIns="9144" anchor="ctr"/>
          <a:lstStyle/>
          <a:p>
            <a:pPr fontAlgn="base">
              <a:lnSpc>
                <a:spcPct val="90000"/>
              </a:lnSpc>
              <a:spcBef>
                <a:spcPct val="50000"/>
              </a:spcBef>
              <a:spcAft>
                <a:spcPct val="0"/>
              </a:spcAft>
              <a:defRPr/>
            </a:pPr>
            <a:r>
              <a:rPr lang="en-US" sz="900" dirty="0" smtClean="0">
                <a:latin typeface="Calibri" pitchFamily="34" charset="0"/>
              </a:rPr>
              <a:t>Data Contracting</a:t>
            </a:r>
            <a:endParaRPr lang="en-US" sz="900" dirty="0">
              <a:latin typeface="Calibri" pitchFamily="34" charset="0"/>
            </a:endParaRPr>
          </a:p>
        </p:txBody>
      </p:sp>
      <p:sp>
        <p:nvSpPr>
          <p:cNvPr id="104" name="AutoShape 94"/>
          <p:cNvSpPr>
            <a:spLocks noChangeArrowheads="1"/>
          </p:cNvSpPr>
          <p:nvPr/>
        </p:nvSpPr>
        <p:spPr bwMode="auto">
          <a:xfrm>
            <a:off x="860424" y="2842769"/>
            <a:ext cx="2730485" cy="274320"/>
          </a:xfrm>
          <a:prstGeom prst="homePlate">
            <a:avLst>
              <a:gd name="adj" fmla="val 0"/>
            </a:avLst>
          </a:prstGeom>
          <a:noFill/>
          <a:ln w="9525" algn="ctr">
            <a:noFill/>
            <a:miter lim="800000"/>
            <a:headEnd/>
            <a:tailEnd/>
          </a:ln>
          <a:effectLst/>
        </p:spPr>
        <p:txBody>
          <a:bodyPr lIns="9144" tIns="9144" rIns="9144" bIns="9144" anchor="ctr"/>
          <a:lstStyle/>
          <a:p>
            <a:pPr algn="r" fontAlgn="base">
              <a:lnSpc>
                <a:spcPct val="90000"/>
              </a:lnSpc>
              <a:spcBef>
                <a:spcPct val="50000"/>
              </a:spcBef>
              <a:spcAft>
                <a:spcPct val="0"/>
              </a:spcAft>
              <a:defRPr/>
            </a:pPr>
            <a:r>
              <a:rPr lang="en-US" sz="900" dirty="0" smtClean="0">
                <a:latin typeface="Calibri" pitchFamily="34" charset="0"/>
              </a:rPr>
              <a:t>CRM Development (start timing for development at risk) (dependent on hiring of experienced Sales VP)</a:t>
            </a:r>
            <a:endParaRPr lang="en-US" sz="900" dirty="0">
              <a:latin typeface="Calibri" pitchFamily="34" charset="0"/>
            </a:endParaRPr>
          </a:p>
        </p:txBody>
      </p:sp>
      <p:sp>
        <p:nvSpPr>
          <p:cNvPr id="105" name="AutoShape 94"/>
          <p:cNvSpPr>
            <a:spLocks noChangeArrowheads="1"/>
          </p:cNvSpPr>
          <p:nvPr/>
        </p:nvSpPr>
        <p:spPr bwMode="auto">
          <a:xfrm>
            <a:off x="5638800" y="2842768"/>
            <a:ext cx="762000"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CRM Training Development</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106" name="AutoShape 94"/>
          <p:cNvSpPr>
            <a:spLocks noChangeArrowheads="1"/>
          </p:cNvSpPr>
          <p:nvPr/>
        </p:nvSpPr>
        <p:spPr bwMode="auto">
          <a:xfrm>
            <a:off x="6413500" y="2842769"/>
            <a:ext cx="990600" cy="268731"/>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grpSp>
        <p:nvGrpSpPr>
          <p:cNvPr id="3" name="Group 41"/>
          <p:cNvGrpSpPr/>
          <p:nvPr/>
        </p:nvGrpSpPr>
        <p:grpSpPr>
          <a:xfrm>
            <a:off x="405098" y="6365188"/>
            <a:ext cx="1311307" cy="476250"/>
            <a:chOff x="405098" y="6365188"/>
            <a:chExt cx="1311307" cy="476250"/>
          </a:xfrm>
        </p:grpSpPr>
        <p:sp>
          <p:nvSpPr>
            <p:cNvPr id="52"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53" name="TextBox 52"/>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57" name="Flowchart: Decision 5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59" name="TextBox 58"/>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66" name="AutoShape 119"/>
          <p:cNvSpPr>
            <a:spLocks noChangeArrowheads="1"/>
          </p:cNvSpPr>
          <p:nvPr/>
        </p:nvSpPr>
        <p:spPr bwMode="auto">
          <a:xfrm>
            <a:off x="3360751" y="6464503"/>
            <a:ext cx="182880" cy="182880"/>
          </a:xfrm>
          <a:prstGeom prst="homePlate">
            <a:avLst>
              <a:gd name="adj" fmla="val 0"/>
            </a:avLst>
          </a:prstGeom>
          <a:solidFill>
            <a:srgbClr val="990033"/>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70" name="TextBox 69"/>
          <p:cNvSpPr txBox="1"/>
          <p:nvPr/>
        </p:nvSpPr>
        <p:spPr>
          <a:xfrm>
            <a:off x="3604167" y="6422593"/>
            <a:ext cx="145891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Commercial Operations</a:t>
            </a:r>
          </a:p>
        </p:txBody>
      </p:sp>
      <p:sp>
        <p:nvSpPr>
          <p:cNvPr id="71" name="AutoShape 119"/>
          <p:cNvSpPr>
            <a:spLocks noChangeArrowheads="1"/>
          </p:cNvSpPr>
          <p:nvPr/>
        </p:nvSpPr>
        <p:spPr bwMode="auto">
          <a:xfrm>
            <a:off x="5253473" y="6464503"/>
            <a:ext cx="182880" cy="182880"/>
          </a:xfrm>
          <a:prstGeom prst="homePlate">
            <a:avLst>
              <a:gd name="adj" fmla="val 0"/>
            </a:avLst>
          </a:prstGeom>
          <a:solidFill>
            <a:srgbClr val="FFC0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72" name="TextBox 71"/>
          <p:cNvSpPr txBox="1"/>
          <p:nvPr/>
        </p:nvSpPr>
        <p:spPr>
          <a:xfrm>
            <a:off x="5453498" y="6422593"/>
            <a:ext cx="108585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CMG Activity</a:t>
            </a:r>
          </a:p>
        </p:txBody>
      </p:sp>
      <p:sp>
        <p:nvSpPr>
          <p:cNvPr id="62" name="AutoShape 119"/>
          <p:cNvSpPr>
            <a:spLocks noChangeArrowheads="1"/>
          </p:cNvSpPr>
          <p:nvPr/>
        </p:nvSpPr>
        <p:spPr bwMode="auto">
          <a:xfrm>
            <a:off x="6648778" y="6464503"/>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63" name="TextBox 62"/>
          <p:cNvSpPr txBox="1"/>
          <p:nvPr/>
        </p:nvSpPr>
        <p:spPr>
          <a:xfrm>
            <a:off x="6847039" y="6442357"/>
            <a:ext cx="1287991" cy="227172"/>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p>
        </p:txBody>
      </p:sp>
      <p:sp>
        <p:nvSpPr>
          <p:cNvPr id="51" name="AutoShape 94"/>
          <p:cNvSpPr>
            <a:spLocks noChangeArrowheads="1"/>
          </p:cNvSpPr>
          <p:nvPr/>
        </p:nvSpPr>
        <p:spPr bwMode="auto">
          <a:xfrm>
            <a:off x="5697405" y="3189923"/>
            <a:ext cx="1238251"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cs typeface="Calibri" pitchFamily="34" charset="0"/>
              </a:rPr>
              <a:t>Closed Loop Marketing Content Development</a:t>
            </a:r>
            <a:endParaRPr lang="en-US" sz="900" dirty="0">
              <a:latin typeface="Calibri" pitchFamily="34" charset="0"/>
              <a:cs typeface="Calibri" pitchFamily="34" charset="0"/>
            </a:endParaRPr>
          </a:p>
        </p:txBody>
      </p:sp>
      <p:sp>
        <p:nvSpPr>
          <p:cNvPr id="55" name="AutoShape 94"/>
          <p:cNvSpPr>
            <a:spLocks noChangeArrowheads="1"/>
          </p:cNvSpPr>
          <p:nvPr/>
        </p:nvSpPr>
        <p:spPr bwMode="auto">
          <a:xfrm>
            <a:off x="6957552" y="3189923"/>
            <a:ext cx="273379"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endParaRPr lang="en-US" sz="900" dirty="0">
              <a:latin typeface="Calibri" pitchFamily="34" charset="0"/>
              <a:cs typeface="Calibri" pitchFamily="34" charset="0"/>
            </a:endParaRPr>
          </a:p>
        </p:txBody>
      </p:sp>
      <p:sp>
        <p:nvSpPr>
          <p:cNvPr id="56" name="AutoShape 94"/>
          <p:cNvSpPr>
            <a:spLocks noChangeArrowheads="1"/>
          </p:cNvSpPr>
          <p:nvPr/>
        </p:nvSpPr>
        <p:spPr bwMode="auto">
          <a:xfrm>
            <a:off x="7281402" y="3189923"/>
            <a:ext cx="685800" cy="274320"/>
          </a:xfrm>
          <a:prstGeom prst="homePlate">
            <a:avLst>
              <a:gd name="adj" fmla="val 0"/>
            </a:avLst>
          </a:prstGeom>
          <a:noFill/>
          <a:ln w="9525" algn="ctr">
            <a:noFill/>
            <a:miter lim="800000"/>
            <a:headEnd/>
            <a:tailEnd/>
          </a:ln>
          <a:effectLst/>
        </p:spPr>
        <p:txBody>
          <a:bodyPr lIns="9144" tIns="9144" rIns="9144" bIns="9144" anchor="ctr"/>
          <a:lstStyle/>
          <a:p>
            <a:pPr fontAlgn="base">
              <a:lnSpc>
                <a:spcPct val="90000"/>
              </a:lnSpc>
              <a:spcBef>
                <a:spcPct val="50000"/>
              </a:spcBef>
              <a:spcAft>
                <a:spcPct val="0"/>
              </a:spcAft>
              <a:defRPr/>
            </a:pPr>
            <a:r>
              <a:rPr lang="en-US" sz="900" dirty="0" smtClean="0">
                <a:latin typeface="Calibri" pitchFamily="34" charset="0"/>
              </a:rPr>
              <a:t>Closed Loop Training</a:t>
            </a:r>
            <a:endParaRPr lang="en-US" sz="900" dirty="0">
              <a:latin typeface="Calibri" pitchFamily="34" charset="0"/>
            </a:endParaRPr>
          </a:p>
        </p:txBody>
      </p:sp>
      <p:sp>
        <p:nvSpPr>
          <p:cNvPr id="58" name="AutoShape 119"/>
          <p:cNvSpPr>
            <a:spLocks noChangeArrowheads="1"/>
          </p:cNvSpPr>
          <p:nvPr/>
        </p:nvSpPr>
        <p:spPr bwMode="auto">
          <a:xfrm>
            <a:off x="1767233" y="6464503"/>
            <a:ext cx="182880" cy="18288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800" dirty="0" smtClean="0">
              <a:solidFill>
                <a:schemeClr val="bg1"/>
              </a:solidFill>
              <a:latin typeface="Calibri" pitchFamily="34" charset="0"/>
            </a:endParaRPr>
          </a:p>
        </p:txBody>
      </p:sp>
      <p:sp>
        <p:nvSpPr>
          <p:cNvPr id="61" name="TextBox 60"/>
          <p:cNvSpPr txBox="1"/>
          <p:nvPr/>
        </p:nvSpPr>
        <p:spPr>
          <a:xfrm>
            <a:off x="2002182" y="6440592"/>
            <a:ext cx="1443749" cy="230702"/>
          </a:xfrm>
          <a:prstGeom prst="rect">
            <a:avLst/>
          </a:prstGeom>
          <a:noFill/>
        </p:spPr>
        <p:txBody>
          <a:bodyPr wrap="square" lIns="27432" tIns="27432" rIns="27432" bIns="27432" rtlCol="0" anchor="ctr" anchorCtr="0">
            <a:noAutofit/>
          </a:bodyPr>
          <a:lstStyle/>
          <a:p>
            <a:r>
              <a:rPr lang="en-US" sz="800" dirty="0" smtClean="0">
                <a:latin typeface="Calibri" pitchFamily="34" charset="0"/>
              </a:rPr>
              <a:t>US Commercial Ops &amp; Sales Analytics &amp; Sales Training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Marketing</a:t>
            </a:r>
            <a:br>
              <a:rPr lang="en-US" dirty="0" smtClean="0"/>
            </a:br>
            <a:r>
              <a:rPr lang="en-US" b="0" dirty="0" smtClean="0"/>
              <a:t>Subteam Overview</a:t>
            </a:r>
            <a:endParaRPr lang="en-US" b="0" dirty="0"/>
          </a:p>
        </p:txBody>
      </p:sp>
      <p:graphicFrame>
        <p:nvGraphicFramePr>
          <p:cNvPr id="10" name="Table 9"/>
          <p:cNvGraphicFramePr>
            <a:graphicFrameLocks noGrp="1"/>
          </p:cNvGraphicFramePr>
          <p:nvPr/>
        </p:nvGraphicFramePr>
        <p:xfrm>
          <a:off x="238125" y="1700213"/>
          <a:ext cx="8667750" cy="4790898"/>
        </p:xfrm>
        <a:graphic>
          <a:graphicData uri="http://schemas.openxmlformats.org/drawingml/2006/table">
            <a:tbl>
              <a:tblPr firstRow="1" bandRow="1"/>
              <a:tblGrid>
                <a:gridCol w="477288"/>
                <a:gridCol w="2813367"/>
                <a:gridCol w="5377095"/>
              </a:tblGrid>
              <a:tr h="290857">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Workstream</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Description</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647876">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AutoNum type="arabicPeriod"/>
                      </a:pPr>
                      <a:r>
                        <a:rPr lang="en-US" sz="1400" b="1" i="0" dirty="0" smtClean="0">
                          <a:latin typeface="Calibri" pitchFamily="34" charset="0"/>
                          <a:cs typeface="Calibri" pitchFamily="34" charset="0"/>
                        </a:rPr>
                        <a:t> </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342900" indent="-342900" algn="l">
                        <a:buFont typeface="+mj-lt"/>
                        <a:buNone/>
                      </a:pPr>
                      <a:r>
                        <a:rPr lang="en-US" sz="1400" b="1" i="0" dirty="0" smtClean="0">
                          <a:latin typeface="Calibri" pitchFamily="34" charset="0"/>
                          <a:cs typeface="Calibri" pitchFamily="34" charset="0"/>
                        </a:rPr>
                        <a:t>Brand </a:t>
                      </a:r>
                      <a:r>
                        <a:rPr lang="en-US" sz="1400" b="1" i="0" baseline="0" dirty="0" smtClean="0">
                          <a:latin typeface="Calibri" pitchFamily="34" charset="0"/>
                          <a:cs typeface="Calibri" pitchFamily="34" charset="0"/>
                        </a:rPr>
                        <a:t>Strategy and Operations</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09538" indent="-109538" algn="l">
                        <a:buFont typeface="Wingdings" pitchFamily="2" charset="2"/>
                        <a:buChar char="§"/>
                      </a:pPr>
                      <a:r>
                        <a:rPr lang="en-US" sz="1400" b="0" i="0" dirty="0" smtClean="0">
                          <a:latin typeface="Calibri" pitchFamily="34" charset="0"/>
                          <a:cs typeface="Calibri" pitchFamily="34" charset="0"/>
                        </a:rPr>
                        <a:t>Develop brand strategies</a:t>
                      </a:r>
                    </a:p>
                    <a:p>
                      <a:pPr marL="109538" indent="-109538" algn="l">
                        <a:buFont typeface="Wingdings" pitchFamily="2" charset="2"/>
                        <a:buChar char="§"/>
                      </a:pPr>
                      <a:r>
                        <a:rPr lang="en-US" sz="1400" b="0" i="0" dirty="0" smtClean="0">
                          <a:latin typeface="Calibri" pitchFamily="34" charset="0"/>
                          <a:cs typeface="Calibri" pitchFamily="34" charset="0"/>
                        </a:rPr>
                        <a:t>Identify brand identity, personality, etc.</a:t>
                      </a:r>
                    </a:p>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pitchFamily="34" charset="0"/>
                          <a:ea typeface="+mn-ea"/>
                          <a:cs typeface="Calibri" pitchFamily="34" charset="0"/>
                        </a:rPr>
                        <a:t>Develop US positioning, messaging, and creative</a:t>
                      </a:r>
                    </a:p>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pitchFamily="34" charset="0"/>
                          <a:ea typeface="+mn-ea"/>
                          <a:cs typeface="Calibri" pitchFamily="34" charset="0"/>
                        </a:rPr>
                        <a:t>Forecasting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1316178">
                <a:tc>
                  <a:txBody>
                    <a:bodyPr/>
                    <a:lstStyle/>
                    <a:p>
                      <a:pPr marL="0" indent="0" algn="ctr">
                        <a:buFont typeface="+mj-lt"/>
                        <a:buNone/>
                      </a:pPr>
                      <a:r>
                        <a:rPr lang="en-US" sz="1400" b="1" i="0" dirty="0" smtClean="0">
                          <a:latin typeface="Calibri" pitchFamily="34" charset="0"/>
                          <a:cs typeface="Calibri" pitchFamily="34" charset="0"/>
                        </a:rPr>
                        <a:t>2.</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76213" marR="0" indent="-176213" algn="l" defTabSz="914400" rtl="0" eaLnBrk="1" fontAlgn="auto" latinLnBrk="0" hangingPunct="1">
                        <a:lnSpc>
                          <a:spcPct val="100000"/>
                        </a:lnSpc>
                        <a:spcBef>
                          <a:spcPts val="0"/>
                        </a:spcBef>
                        <a:spcAft>
                          <a:spcPts val="0"/>
                        </a:spcAft>
                        <a:buClrTx/>
                        <a:buSzTx/>
                        <a:buFontTx/>
                        <a:buNone/>
                        <a:tabLst/>
                        <a:defRPr/>
                      </a:pPr>
                      <a:r>
                        <a:rPr lang="en-US" sz="1400" b="1" i="0" dirty="0" smtClean="0">
                          <a:latin typeface="Calibri" pitchFamily="34" charset="0"/>
                          <a:cs typeface="Calibri" pitchFamily="34" charset="0"/>
                        </a:rPr>
                        <a:t>Advisory Boards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09538" indent="-109538" algn="l" defTabSz="914400" rtl="0" eaLnBrk="1" latinLnBrk="0" hangingPunct="1">
                        <a:buFont typeface="Wingdings" pitchFamily="2" charset="2"/>
                        <a:buChar char="§"/>
                      </a:pPr>
                      <a:r>
                        <a:rPr lang="en-US" sz="1400" b="0" i="0" kern="1200" dirty="0" smtClean="0">
                          <a:solidFill>
                            <a:schemeClr val="tx1"/>
                          </a:solidFill>
                          <a:latin typeface="Calibri" pitchFamily="34" charset="0"/>
                          <a:ea typeface="+mn-ea"/>
                          <a:cs typeface="Calibri" pitchFamily="34" charset="0"/>
                        </a:rPr>
                        <a:t>Conduct ad</a:t>
                      </a:r>
                      <a:r>
                        <a:rPr lang="en-US" sz="1400" b="0" i="0" kern="1200" baseline="0" dirty="0" smtClean="0">
                          <a:solidFill>
                            <a:schemeClr val="tx1"/>
                          </a:solidFill>
                          <a:latin typeface="Calibri" pitchFamily="34" charset="0"/>
                          <a:ea typeface="+mn-ea"/>
                          <a:cs typeface="Calibri" pitchFamily="34" charset="0"/>
                        </a:rPr>
                        <a:t> boards with various stakeholders to garner additional market insights</a:t>
                      </a:r>
                      <a:endParaRPr lang="en-US" sz="1400" b="0" i="0" kern="1200" dirty="0" smtClean="0">
                        <a:solidFill>
                          <a:schemeClr val="tx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1316178">
                <a:tc>
                  <a:txBody>
                    <a:bodyPr/>
                    <a:lstStyle/>
                    <a:p>
                      <a:pPr marL="0" indent="0" algn="ctr">
                        <a:buFont typeface="+mj-lt"/>
                        <a:buNone/>
                      </a:pPr>
                      <a:r>
                        <a:rPr lang="en-US" sz="1400" b="1" i="0" dirty="0" smtClean="0">
                          <a:latin typeface="Calibri" pitchFamily="34" charset="0"/>
                          <a:cs typeface="Calibri" pitchFamily="34" charset="0"/>
                        </a:rPr>
                        <a:t>3.</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indent="0" algn="l">
                        <a:buFont typeface="+mj-lt"/>
                        <a:buNone/>
                      </a:pPr>
                      <a:r>
                        <a:rPr lang="en-US" sz="1400" b="1" i="0" dirty="0" smtClean="0">
                          <a:solidFill>
                            <a:schemeClr val="tx1"/>
                          </a:solidFill>
                          <a:latin typeface="Calibri" pitchFamily="34" charset="0"/>
                          <a:cs typeface="Calibri" pitchFamily="34" charset="0"/>
                        </a:rPr>
                        <a:t>Promotional Materials and Programming</a:t>
                      </a:r>
                      <a:endParaRPr lang="en-US" sz="1400" b="1" i="0"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09538" indent="-109538" algn="l" defTabSz="914400" rtl="0" eaLnBrk="1" latinLnBrk="0" hangingPunct="1">
                        <a:buFont typeface="Wingdings" pitchFamily="2" charset="2"/>
                        <a:buChar char="§"/>
                      </a:pPr>
                      <a:r>
                        <a:rPr lang="en-US" sz="1400" b="0" i="0" kern="1200" dirty="0" smtClean="0">
                          <a:solidFill>
                            <a:schemeClr val="tx1"/>
                          </a:solidFill>
                          <a:latin typeface="Calibri" pitchFamily="34" charset="0"/>
                          <a:ea typeface="+mn-ea"/>
                          <a:cs typeface="Calibri" pitchFamily="34" charset="0"/>
                        </a:rPr>
                        <a:t>Personal Professional</a:t>
                      </a:r>
                      <a:r>
                        <a:rPr lang="en-US" sz="1400" b="0" i="0" kern="1200" baseline="0" dirty="0" smtClean="0">
                          <a:solidFill>
                            <a:schemeClr val="tx1"/>
                          </a:solidFill>
                          <a:latin typeface="Calibri" pitchFamily="34" charset="0"/>
                          <a:ea typeface="+mn-ea"/>
                          <a:cs typeface="Calibri" pitchFamily="34" charset="0"/>
                        </a:rPr>
                        <a:t> (all HCP): P</a:t>
                      </a:r>
                      <a:r>
                        <a:rPr lang="en-US" sz="1400" b="0" i="0" kern="1200" dirty="0" smtClean="0">
                          <a:solidFill>
                            <a:schemeClr val="tx1"/>
                          </a:solidFill>
                          <a:latin typeface="Calibri" pitchFamily="34" charset="0"/>
                          <a:ea typeface="+mn-ea"/>
                          <a:cs typeface="Calibri" pitchFamily="34" charset="0"/>
                        </a:rPr>
                        <a:t>romotional materials summarizing the product’s attributes and differentiation, which will be delivered by sales reps to various customers, including physicians</a:t>
                      </a:r>
                    </a:p>
                    <a:p>
                      <a:pPr marL="109538" indent="-109538" algn="l" defTabSz="914400" rtl="0" eaLnBrk="1" latinLnBrk="0" hangingPunct="1">
                        <a:buFont typeface="Wingdings" pitchFamily="2" charset="2"/>
                        <a:buChar char="§"/>
                      </a:pPr>
                      <a:r>
                        <a:rPr lang="en-US" sz="1400" b="0" i="0" kern="1200" dirty="0" smtClean="0">
                          <a:solidFill>
                            <a:schemeClr val="tx1"/>
                          </a:solidFill>
                          <a:latin typeface="Calibri" pitchFamily="34" charset="0"/>
                          <a:ea typeface="+mn-ea"/>
                          <a:cs typeface="Calibri" pitchFamily="34" charset="0"/>
                        </a:rPr>
                        <a:t>Non-Personal</a:t>
                      </a:r>
                      <a:r>
                        <a:rPr lang="en-US" sz="1400" b="0" i="0" kern="1200" baseline="0" dirty="0" smtClean="0">
                          <a:solidFill>
                            <a:schemeClr val="tx1"/>
                          </a:solidFill>
                          <a:latin typeface="Calibri" pitchFamily="34" charset="0"/>
                          <a:ea typeface="+mn-ea"/>
                          <a:cs typeface="Calibri" pitchFamily="34" charset="0"/>
                        </a:rPr>
                        <a:t> Professional:  </a:t>
                      </a:r>
                      <a:r>
                        <a:rPr lang="en-US" sz="1400" b="0" i="0" kern="1200" dirty="0" smtClean="0">
                          <a:solidFill>
                            <a:schemeClr val="tx1"/>
                          </a:solidFill>
                          <a:latin typeface="Calibri" pitchFamily="34" charset="0"/>
                          <a:ea typeface="+mn-ea"/>
                          <a:cs typeface="Calibri" pitchFamily="34" charset="0"/>
                        </a:rPr>
                        <a:t>Promotional materials summarizing the product’s attributes and differentiation, which will be delivered through non-personal channels such as media outlets, including mail and journal ads</a:t>
                      </a:r>
                    </a:p>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pitchFamily="34" charset="0"/>
                          <a:ea typeface="+mn-ea"/>
                          <a:cs typeface="Calibri" pitchFamily="34" charset="0"/>
                        </a:rPr>
                        <a:t>Patient and Caregivers:  Educational and promotional materials geared toward patients, caregivers, and pharmacists, which may include relevant information on the product and disease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5</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3" y="1006475"/>
            <a:ext cx="8619178" cy="1009650"/>
          </a:xfrm>
        </p:spPr>
        <p:txBody>
          <a:bodyPr/>
          <a:lstStyle/>
          <a:p>
            <a:r>
              <a:rPr lang="en-US" dirty="0" smtClean="0"/>
              <a:t>Stimuvax—US Commercial Operations &amp; Sales Analytics &amp; Sales Training </a:t>
            </a:r>
            <a:r>
              <a:rPr lang="en-US" i="1" dirty="0" smtClean="0"/>
              <a:t>(Cont.)</a:t>
            </a:r>
            <a:endParaRPr lang="en-US" dirty="0"/>
          </a:p>
        </p:txBody>
      </p:sp>
      <p:sp>
        <p:nvSpPr>
          <p:cNvPr id="51" name="Slide Number Placeholder 2"/>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50</a:t>
            </a:fld>
            <a:endParaRPr lang="en-US" dirty="0">
              <a:solidFill>
                <a:srgbClr val="000000"/>
              </a:solidFill>
            </a:endParaRPr>
          </a:p>
        </p:txBody>
      </p:sp>
      <p:sp>
        <p:nvSpPr>
          <p:cNvPr id="26" name="Rectangle 127"/>
          <p:cNvSpPr>
            <a:spLocks noChangeArrowheads="1"/>
          </p:cNvSpPr>
          <p:nvPr/>
        </p:nvSpPr>
        <p:spPr bwMode="auto">
          <a:xfrm>
            <a:off x="296590" y="2518789"/>
            <a:ext cx="8549640" cy="3777507"/>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cs typeface="Calibri" pitchFamily="34" charset="0"/>
            </a:endParaRPr>
          </a:p>
        </p:txBody>
      </p:sp>
      <p:sp>
        <p:nvSpPr>
          <p:cNvPr id="27" name="Text Box 150"/>
          <p:cNvSpPr txBox="1">
            <a:spLocks noChangeArrowheads="1"/>
          </p:cNvSpPr>
          <p:nvPr/>
        </p:nvSpPr>
        <p:spPr bwMode="auto">
          <a:xfrm>
            <a:off x="299889" y="2312305"/>
            <a:ext cx="2781300" cy="228600"/>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cs typeface="Calibri" pitchFamily="34" charset="0"/>
              </a:rPr>
              <a:t>Sales Force Training:</a:t>
            </a:r>
            <a:endParaRPr lang="en-US" sz="1000" b="1" i="1" dirty="0">
              <a:solidFill>
                <a:srgbClr val="060309"/>
              </a:solidFill>
              <a:latin typeface="Calibri" pitchFamily="34" charset="0"/>
              <a:cs typeface="Calibri" pitchFamily="34" charset="0"/>
            </a:endParaRPr>
          </a:p>
        </p:txBody>
      </p:sp>
      <p:sp>
        <p:nvSpPr>
          <p:cNvPr id="28" name="AutoShape 131"/>
          <p:cNvSpPr>
            <a:spLocks noChangeArrowheads="1"/>
          </p:cNvSpPr>
          <p:nvPr/>
        </p:nvSpPr>
        <p:spPr bwMode="auto">
          <a:xfrm>
            <a:off x="1795463" y="271766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9" name="Text Box 115"/>
          <p:cNvSpPr txBox="1">
            <a:spLocks noChangeArrowheads="1"/>
          </p:cNvSpPr>
          <p:nvPr/>
        </p:nvSpPr>
        <p:spPr bwMode="auto">
          <a:xfrm>
            <a:off x="1983477" y="2685665"/>
            <a:ext cx="1121673" cy="246888"/>
          </a:xfrm>
          <a:prstGeom prst="rect">
            <a:avLst/>
          </a:prstGeom>
          <a:solidFill>
            <a:schemeClr val="bg1"/>
          </a:solidFill>
          <a:ln w="9525" algn="ctr">
            <a:noFill/>
            <a:miter lim="800000"/>
            <a:headEnd/>
            <a:tailEnd/>
          </a:ln>
          <a:effectLst/>
        </p:spPr>
        <p:txBody>
          <a:bodyPr lIns="45720" rIns="45720" anchor="ctr"/>
          <a:lstStyle/>
          <a:p>
            <a:pPr indent="-233363" fontAlgn="base">
              <a:lnSpc>
                <a:spcPct val="90000"/>
              </a:lnSpc>
              <a:spcBef>
                <a:spcPct val="50000"/>
              </a:spcBef>
              <a:spcAft>
                <a:spcPct val="0"/>
              </a:spcAft>
              <a:defRPr/>
            </a:pPr>
            <a:r>
              <a:rPr lang="en-US" sz="900" dirty="0" smtClean="0">
                <a:latin typeface="Calibri" pitchFamily="34" charset="0"/>
                <a:cs typeface="Calibri" pitchFamily="34" charset="0"/>
              </a:rPr>
              <a:t>Determine level of materials from GCDU</a:t>
            </a:r>
          </a:p>
        </p:txBody>
      </p:sp>
      <p:grpSp>
        <p:nvGrpSpPr>
          <p:cNvPr id="3" name="Group 41"/>
          <p:cNvGrpSpPr/>
          <p:nvPr/>
        </p:nvGrpSpPr>
        <p:grpSpPr>
          <a:xfrm>
            <a:off x="405098" y="6365188"/>
            <a:ext cx="1311307" cy="476250"/>
            <a:chOff x="405098" y="6365188"/>
            <a:chExt cx="1311307" cy="476250"/>
          </a:xfrm>
        </p:grpSpPr>
        <p:sp>
          <p:nvSpPr>
            <p:cNvPr id="3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34" name="TextBox 3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35" name="Flowchart: Decision 3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36" name="TextBox 3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30" name="Pentagon 29"/>
          <p:cNvSpPr/>
          <p:nvPr/>
        </p:nvSpPr>
        <p:spPr>
          <a:xfrm>
            <a:off x="4839119" y="3181991"/>
            <a:ext cx="1079360"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Oncology Office Practice Mgmt</a:t>
            </a:r>
          </a:p>
        </p:txBody>
      </p:sp>
      <p:sp>
        <p:nvSpPr>
          <p:cNvPr id="32" name="AutoShape 119"/>
          <p:cNvSpPr>
            <a:spLocks noChangeArrowheads="1"/>
          </p:cNvSpPr>
          <p:nvPr/>
        </p:nvSpPr>
        <p:spPr bwMode="auto">
          <a:xfrm>
            <a:off x="1767233" y="6464503"/>
            <a:ext cx="182880" cy="18288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800" dirty="0" smtClean="0">
              <a:solidFill>
                <a:schemeClr val="bg1"/>
              </a:solidFill>
              <a:latin typeface="Calibri" pitchFamily="34" charset="0"/>
            </a:endParaRPr>
          </a:p>
        </p:txBody>
      </p:sp>
      <p:sp>
        <p:nvSpPr>
          <p:cNvPr id="39" name="TextBox 38"/>
          <p:cNvSpPr txBox="1"/>
          <p:nvPr/>
        </p:nvSpPr>
        <p:spPr>
          <a:xfrm>
            <a:off x="2002182" y="6440592"/>
            <a:ext cx="1443749" cy="230702"/>
          </a:xfrm>
          <a:prstGeom prst="rect">
            <a:avLst/>
          </a:prstGeom>
          <a:noFill/>
        </p:spPr>
        <p:txBody>
          <a:bodyPr wrap="square" lIns="27432" tIns="27432" rIns="27432" bIns="27432" rtlCol="0" anchor="ctr" anchorCtr="0">
            <a:noAutofit/>
          </a:bodyPr>
          <a:lstStyle/>
          <a:p>
            <a:r>
              <a:rPr lang="en-US" sz="800" dirty="0" smtClean="0">
                <a:latin typeface="Calibri" pitchFamily="34" charset="0"/>
              </a:rPr>
              <a:t>US Commercial Ops &amp; Sales Analytics &amp; Sales Training</a:t>
            </a:r>
          </a:p>
        </p:txBody>
      </p:sp>
      <p:sp>
        <p:nvSpPr>
          <p:cNvPr id="47" name="AutoShape 119"/>
          <p:cNvSpPr>
            <a:spLocks noChangeArrowheads="1"/>
          </p:cNvSpPr>
          <p:nvPr/>
        </p:nvSpPr>
        <p:spPr bwMode="auto">
          <a:xfrm>
            <a:off x="3340306" y="6455408"/>
            <a:ext cx="182880" cy="18288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solidFill>
                <a:schemeClr val="bg1"/>
              </a:solidFill>
              <a:latin typeface="Calibri" pitchFamily="34" charset="0"/>
            </a:endParaRPr>
          </a:p>
        </p:txBody>
      </p:sp>
      <p:sp>
        <p:nvSpPr>
          <p:cNvPr id="48" name="TextBox 47"/>
          <p:cNvSpPr txBox="1"/>
          <p:nvPr/>
        </p:nvSpPr>
        <p:spPr>
          <a:xfrm>
            <a:off x="3549855" y="6413498"/>
            <a:ext cx="2334402"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Clinical Development - Communications</a:t>
            </a:r>
            <a:endParaRPr lang="en-US" sz="800" dirty="0">
              <a:solidFill>
                <a:srgbClr val="000000"/>
              </a:solidFill>
              <a:latin typeface="Calibri" pitchFamily="34" charset="0"/>
              <a:cs typeface="Calibri" pitchFamily="34" charset="0"/>
            </a:endParaRPr>
          </a:p>
        </p:txBody>
      </p:sp>
      <p:sp>
        <p:nvSpPr>
          <p:cNvPr id="43" name="Pentagon 42"/>
          <p:cNvSpPr/>
          <p:nvPr/>
        </p:nvSpPr>
        <p:spPr>
          <a:xfrm>
            <a:off x="5862081" y="5110578"/>
            <a:ext cx="1514477"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err="1" smtClean="0">
                <a:solidFill>
                  <a:schemeClr val="bg1"/>
                </a:solidFill>
                <a:effectLst>
                  <a:outerShdw blurRad="38100" dist="38100" dir="2700000" algn="tl">
                    <a:srgbClr val="000000">
                      <a:alpha val="43137"/>
                    </a:srgbClr>
                  </a:outerShdw>
                </a:effectLst>
                <a:latin typeface="Calibri" pitchFamily="34" charset="0"/>
              </a:rPr>
              <a:t>Stimuvax</a:t>
            </a:r>
            <a:r>
              <a:rPr lang="en-US" sz="900" b="1" dirty="0" smtClean="0">
                <a:solidFill>
                  <a:schemeClr val="bg1"/>
                </a:solidFill>
                <a:effectLst>
                  <a:outerShdw blurRad="38100" dist="38100" dir="2700000" algn="tl">
                    <a:srgbClr val="000000">
                      <a:alpha val="43137"/>
                    </a:srgbClr>
                  </a:outerShdw>
                </a:effectLst>
                <a:latin typeface="Calibri" pitchFamily="34" charset="0"/>
              </a:rPr>
              <a:t> Launch Material</a:t>
            </a:r>
          </a:p>
        </p:txBody>
      </p:sp>
      <p:sp>
        <p:nvSpPr>
          <p:cNvPr id="46" name="Pentagon 45"/>
          <p:cNvSpPr/>
          <p:nvPr/>
        </p:nvSpPr>
        <p:spPr>
          <a:xfrm>
            <a:off x="5194300" y="5529627"/>
            <a:ext cx="2176461"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LAUNCH </a:t>
            </a:r>
            <a:r>
              <a:rPr lang="en-US" sz="900" b="1" dirty="0" err="1" smtClean="0">
                <a:solidFill>
                  <a:schemeClr val="bg1"/>
                </a:solidFill>
                <a:effectLst>
                  <a:outerShdw blurRad="38100" dist="38100" dir="2700000" algn="tl">
                    <a:srgbClr val="000000">
                      <a:alpha val="43137"/>
                    </a:srgbClr>
                  </a:outerShdw>
                </a:effectLst>
                <a:latin typeface="Calibri" pitchFamily="34" charset="0"/>
              </a:rPr>
              <a:t>eWorkshops</a:t>
            </a:r>
            <a:endParaRPr lang="en-US" sz="900" b="1" dirty="0" smtClean="0">
              <a:solidFill>
                <a:schemeClr val="bg1"/>
              </a:solidFill>
              <a:effectLst>
                <a:outerShdw blurRad="38100" dist="38100" dir="2700000" algn="tl">
                  <a:srgbClr val="000000">
                    <a:alpha val="43137"/>
                  </a:srgbClr>
                </a:outerShdw>
              </a:effectLst>
              <a:latin typeface="Calibri" pitchFamily="34" charset="0"/>
            </a:endParaRPr>
          </a:p>
        </p:txBody>
      </p:sp>
      <p:sp>
        <p:nvSpPr>
          <p:cNvPr id="50" name="Pentagon 49"/>
          <p:cNvSpPr/>
          <p:nvPr/>
        </p:nvSpPr>
        <p:spPr>
          <a:xfrm>
            <a:off x="7293428" y="5948679"/>
            <a:ext cx="1462645" cy="327429"/>
          </a:xfrm>
          <a:prstGeom prst="homePlate">
            <a:avLst>
              <a:gd name="adj" fmla="val 32194"/>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Initial Training &amp; POA Workshops</a:t>
            </a:r>
          </a:p>
        </p:txBody>
      </p:sp>
      <p:grpSp>
        <p:nvGrpSpPr>
          <p:cNvPr id="4" name="Group 55"/>
          <p:cNvGrpSpPr/>
          <p:nvPr/>
        </p:nvGrpSpPr>
        <p:grpSpPr>
          <a:xfrm>
            <a:off x="4169214" y="2671949"/>
            <a:ext cx="1467164" cy="365313"/>
            <a:chOff x="4169214" y="2671949"/>
            <a:chExt cx="1467164" cy="365313"/>
          </a:xfrm>
        </p:grpSpPr>
        <p:grpSp>
          <p:nvGrpSpPr>
            <p:cNvPr id="5" name="Group 43"/>
            <p:cNvGrpSpPr/>
            <p:nvPr/>
          </p:nvGrpSpPr>
          <p:grpSpPr>
            <a:xfrm>
              <a:off x="4169214" y="2671949"/>
              <a:ext cx="1387524" cy="365313"/>
              <a:chOff x="4169214" y="2671949"/>
              <a:chExt cx="1387524" cy="365313"/>
            </a:xfrm>
          </p:grpSpPr>
          <p:sp>
            <p:nvSpPr>
              <p:cNvPr id="37" name="Pentagon 36"/>
              <p:cNvSpPr/>
              <p:nvPr/>
            </p:nvSpPr>
            <p:spPr>
              <a:xfrm>
                <a:off x="4169214" y="2762942"/>
                <a:ext cx="1387524"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a:lnSpc>
                    <a:spcPct val="95000"/>
                  </a:lnSpc>
                  <a:spcBef>
                    <a:spcPct val="50000"/>
                  </a:spcBef>
                  <a:defRPr/>
                </a:pPr>
                <a:endParaRPr lang="en-US" sz="900" b="1" dirty="0" smtClean="0">
                  <a:solidFill>
                    <a:schemeClr val="bg1"/>
                  </a:solidFill>
                  <a:effectLst>
                    <a:outerShdw blurRad="38100" dist="38100" dir="2700000" algn="tl">
                      <a:srgbClr val="000000">
                        <a:alpha val="43137"/>
                      </a:srgbClr>
                    </a:outerShdw>
                  </a:effectLst>
                  <a:latin typeface="Calibri" pitchFamily="34" charset="0"/>
                </a:endParaRPr>
              </a:p>
            </p:txBody>
          </p:sp>
          <p:sp>
            <p:nvSpPr>
              <p:cNvPr id="14" name="Pentagon 13"/>
              <p:cNvSpPr/>
              <p:nvPr/>
            </p:nvSpPr>
            <p:spPr>
              <a:xfrm>
                <a:off x="4169214" y="2671949"/>
                <a:ext cx="1387524" cy="27432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a:lnSpc>
                    <a:spcPct val="95000"/>
                  </a:lnSpc>
                  <a:defRPr/>
                </a:pPr>
                <a:r>
                  <a:rPr lang="en-US" sz="900" dirty="0" smtClean="0">
                    <a:solidFill>
                      <a:schemeClr val="bg1"/>
                    </a:solidFill>
                    <a:effectLst>
                      <a:outerShdw blurRad="38100" dist="38100" dir="2700000" algn="tl">
                        <a:srgbClr val="000000">
                          <a:alpha val="43137"/>
                        </a:srgbClr>
                      </a:outerShdw>
                    </a:effectLst>
                    <a:latin typeface="Calibri" pitchFamily="34" charset="0"/>
                  </a:rPr>
                  <a:t>Basics of Oncology</a:t>
                </a:r>
              </a:p>
            </p:txBody>
          </p:sp>
        </p:grpSp>
        <p:sp>
          <p:nvSpPr>
            <p:cNvPr id="31" name="Flowchart: Decision 30"/>
            <p:cNvSpPr/>
            <p:nvPr/>
          </p:nvSpPr>
          <p:spPr bwMode="auto">
            <a:xfrm>
              <a:off x="5471786" y="2726813"/>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grpSp>
      <p:grpSp>
        <p:nvGrpSpPr>
          <p:cNvPr id="6" name="Group 56"/>
          <p:cNvGrpSpPr/>
          <p:nvPr/>
        </p:nvGrpSpPr>
        <p:grpSpPr>
          <a:xfrm>
            <a:off x="5319600" y="3601040"/>
            <a:ext cx="1710128" cy="360038"/>
            <a:chOff x="5319600" y="3581551"/>
            <a:chExt cx="1710128" cy="360038"/>
          </a:xfrm>
        </p:grpSpPr>
        <p:grpSp>
          <p:nvGrpSpPr>
            <p:cNvPr id="7" name="Group 44"/>
            <p:cNvGrpSpPr/>
            <p:nvPr/>
          </p:nvGrpSpPr>
          <p:grpSpPr>
            <a:xfrm>
              <a:off x="5319600" y="3581551"/>
              <a:ext cx="1625565" cy="360038"/>
              <a:chOff x="5319600" y="3581551"/>
              <a:chExt cx="1625565" cy="360038"/>
            </a:xfrm>
          </p:grpSpPr>
          <p:sp>
            <p:nvSpPr>
              <p:cNvPr id="38" name="Pentagon 37"/>
              <p:cNvSpPr/>
              <p:nvPr/>
            </p:nvSpPr>
            <p:spPr>
              <a:xfrm>
                <a:off x="5319600" y="3667269"/>
                <a:ext cx="1625565"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a:lnSpc>
                    <a:spcPct val="95000"/>
                  </a:lnSpc>
                  <a:spcBef>
                    <a:spcPct val="50000"/>
                  </a:spcBef>
                  <a:defRPr/>
                </a:pPr>
                <a:endParaRPr lang="en-US" sz="900" b="1" dirty="0" smtClean="0">
                  <a:solidFill>
                    <a:schemeClr val="bg1"/>
                  </a:solidFill>
                  <a:effectLst>
                    <a:outerShdw blurRad="38100" dist="38100" dir="2700000" algn="tl">
                      <a:srgbClr val="000000">
                        <a:alpha val="43137"/>
                      </a:srgbClr>
                    </a:outerShdw>
                  </a:effectLst>
                  <a:latin typeface="Calibri" pitchFamily="34" charset="0"/>
                </a:endParaRPr>
              </a:p>
            </p:txBody>
          </p:sp>
          <p:sp>
            <p:nvSpPr>
              <p:cNvPr id="53" name="Pentagon 52"/>
              <p:cNvSpPr/>
              <p:nvPr/>
            </p:nvSpPr>
            <p:spPr>
              <a:xfrm>
                <a:off x="5319600" y="3581551"/>
                <a:ext cx="1625565" cy="27432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a:lnSpc>
                    <a:spcPct val="95000"/>
                  </a:lnSpc>
                  <a:defRPr/>
                </a:pPr>
                <a:r>
                  <a:rPr lang="en-US" sz="900" dirty="0" smtClean="0">
                    <a:solidFill>
                      <a:schemeClr val="bg1"/>
                    </a:solidFill>
                    <a:effectLst>
                      <a:outerShdw blurRad="38100" dist="38100" dir="2700000" algn="tl">
                        <a:srgbClr val="000000">
                          <a:alpha val="43137"/>
                        </a:srgbClr>
                      </a:outerShdw>
                    </a:effectLst>
                    <a:latin typeface="Calibri" pitchFamily="34" charset="0"/>
                  </a:rPr>
                  <a:t>NSCLC Disease Overview</a:t>
                </a:r>
              </a:p>
            </p:txBody>
          </p:sp>
        </p:grpSp>
        <p:sp>
          <p:nvSpPr>
            <p:cNvPr id="49" name="Flowchart: Decision 48"/>
            <p:cNvSpPr/>
            <p:nvPr/>
          </p:nvSpPr>
          <p:spPr bwMode="auto">
            <a:xfrm>
              <a:off x="6865136" y="3636415"/>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grpSp>
      <p:grpSp>
        <p:nvGrpSpPr>
          <p:cNvPr id="8" name="Group 57"/>
          <p:cNvGrpSpPr/>
          <p:nvPr/>
        </p:nvGrpSpPr>
        <p:grpSpPr>
          <a:xfrm>
            <a:off x="5513565" y="4105807"/>
            <a:ext cx="1706662" cy="360038"/>
            <a:chOff x="5513565" y="4054977"/>
            <a:chExt cx="1706662" cy="360038"/>
          </a:xfrm>
        </p:grpSpPr>
        <p:sp>
          <p:nvSpPr>
            <p:cNvPr id="40" name="Pentagon 39"/>
            <p:cNvSpPr/>
            <p:nvPr/>
          </p:nvSpPr>
          <p:spPr>
            <a:xfrm>
              <a:off x="5513565" y="4140695"/>
              <a:ext cx="1625565"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a:lnSpc>
                  <a:spcPct val="95000"/>
                </a:lnSpc>
                <a:spcBef>
                  <a:spcPct val="50000"/>
                </a:spcBef>
                <a:defRPr/>
              </a:pPr>
              <a:endParaRPr lang="en-US" sz="900" b="1" dirty="0" smtClean="0">
                <a:solidFill>
                  <a:schemeClr val="bg1"/>
                </a:solidFill>
                <a:effectLst>
                  <a:outerShdw blurRad="38100" dist="38100" dir="2700000" algn="tl">
                    <a:srgbClr val="000000">
                      <a:alpha val="43137"/>
                    </a:srgbClr>
                  </a:outerShdw>
                </a:effectLst>
                <a:latin typeface="Calibri" pitchFamily="34" charset="0"/>
              </a:endParaRPr>
            </a:p>
          </p:txBody>
        </p:sp>
        <p:sp>
          <p:nvSpPr>
            <p:cNvPr id="54" name="Pentagon 53"/>
            <p:cNvSpPr/>
            <p:nvPr/>
          </p:nvSpPr>
          <p:spPr>
            <a:xfrm>
              <a:off x="5513565" y="4054977"/>
              <a:ext cx="1625565" cy="27432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a:lnSpc>
                  <a:spcPct val="95000"/>
                </a:lnSpc>
                <a:defRPr/>
              </a:pPr>
              <a:r>
                <a:rPr lang="en-US" sz="900" dirty="0" smtClean="0">
                  <a:solidFill>
                    <a:schemeClr val="bg1"/>
                  </a:solidFill>
                  <a:effectLst>
                    <a:outerShdw blurRad="38100" dist="38100" dir="2700000" algn="tl">
                      <a:srgbClr val="000000">
                        <a:alpha val="43137"/>
                      </a:srgbClr>
                    </a:outerShdw>
                  </a:effectLst>
                  <a:latin typeface="Calibri" pitchFamily="34" charset="0"/>
                </a:rPr>
                <a:t>Treatment of NSCLC</a:t>
              </a:r>
            </a:p>
          </p:txBody>
        </p:sp>
        <p:sp>
          <p:nvSpPr>
            <p:cNvPr id="52" name="Flowchart: Decision 51"/>
            <p:cNvSpPr/>
            <p:nvPr/>
          </p:nvSpPr>
          <p:spPr bwMode="auto">
            <a:xfrm>
              <a:off x="7055635" y="4109841"/>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grpSp>
      <p:grpSp>
        <p:nvGrpSpPr>
          <p:cNvPr id="9" name="Group 58"/>
          <p:cNvGrpSpPr/>
          <p:nvPr/>
        </p:nvGrpSpPr>
        <p:grpSpPr>
          <a:xfrm>
            <a:off x="5629582" y="4610574"/>
            <a:ext cx="1328707" cy="355275"/>
            <a:chOff x="5629582" y="4528403"/>
            <a:chExt cx="1328707" cy="355275"/>
          </a:xfrm>
        </p:grpSpPr>
        <p:sp>
          <p:nvSpPr>
            <p:cNvPr id="41" name="Pentagon 40"/>
            <p:cNvSpPr/>
            <p:nvPr/>
          </p:nvSpPr>
          <p:spPr>
            <a:xfrm>
              <a:off x="5629582" y="4609358"/>
              <a:ext cx="1243491"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a:lnSpc>
                  <a:spcPct val="95000"/>
                </a:lnSpc>
                <a:spcBef>
                  <a:spcPct val="50000"/>
                </a:spcBef>
                <a:defRPr/>
              </a:pPr>
              <a:endParaRPr lang="en-US" sz="900" b="1" dirty="0" smtClean="0">
                <a:solidFill>
                  <a:schemeClr val="bg1"/>
                </a:solidFill>
                <a:effectLst>
                  <a:outerShdw blurRad="38100" dist="38100" dir="2700000" algn="tl">
                    <a:srgbClr val="000000">
                      <a:alpha val="43137"/>
                    </a:srgbClr>
                  </a:outerShdw>
                </a:effectLst>
                <a:latin typeface="Calibri" pitchFamily="34" charset="0"/>
              </a:endParaRPr>
            </a:p>
          </p:txBody>
        </p:sp>
        <p:sp>
          <p:nvSpPr>
            <p:cNvPr id="42" name="Pentagon 41"/>
            <p:cNvSpPr/>
            <p:nvPr/>
          </p:nvSpPr>
          <p:spPr>
            <a:xfrm>
              <a:off x="5629582" y="4528403"/>
              <a:ext cx="1243491" cy="27432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a:lnSpc>
                  <a:spcPct val="95000"/>
                </a:lnSpc>
                <a:defRPr/>
              </a:pPr>
              <a:r>
                <a:rPr lang="en-US" sz="900" dirty="0" err="1" smtClean="0">
                  <a:solidFill>
                    <a:schemeClr val="bg1"/>
                  </a:solidFill>
                  <a:effectLst>
                    <a:outerShdw blurRad="38100" dist="38100" dir="2700000" algn="tl">
                      <a:srgbClr val="000000">
                        <a:alpha val="43137"/>
                      </a:srgbClr>
                    </a:outerShdw>
                  </a:effectLst>
                  <a:latin typeface="Calibri" pitchFamily="34" charset="0"/>
                </a:rPr>
                <a:t>Stimuvax</a:t>
              </a:r>
              <a:r>
                <a:rPr lang="en-US" sz="900" dirty="0" smtClean="0">
                  <a:solidFill>
                    <a:schemeClr val="bg1"/>
                  </a:solidFill>
                  <a:effectLst>
                    <a:outerShdw blurRad="38100" dist="38100" dir="2700000" algn="tl">
                      <a:srgbClr val="000000">
                        <a:alpha val="43137"/>
                      </a:srgbClr>
                    </a:outerShdw>
                  </a:effectLst>
                  <a:latin typeface="Calibri" pitchFamily="34" charset="0"/>
                </a:rPr>
                <a:t> Product Overview</a:t>
              </a:r>
            </a:p>
          </p:txBody>
        </p:sp>
        <p:sp>
          <p:nvSpPr>
            <p:cNvPr id="55" name="Flowchart: Decision 54"/>
            <p:cNvSpPr/>
            <p:nvPr/>
          </p:nvSpPr>
          <p:spPr bwMode="auto">
            <a:xfrm>
              <a:off x="6793697" y="4583267"/>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Calibri" pitchFamily="34" charset="0"/>
                          <a:ea typeface="+mn-ea"/>
                          <a:cs typeface="Calibri" pitchFamily="34" charset="0"/>
                        </a:rPr>
                        <a:t>Managed Markets &amp; Health Economics/Outcomes</a:t>
                      </a:r>
                      <a:r>
                        <a:rPr lang="en-US" sz="1400" b="1" kern="1200" baseline="0" dirty="0" smtClean="0">
                          <a:solidFill>
                            <a:schemeClr val="dk1"/>
                          </a:solidFill>
                          <a:latin typeface="Calibri" pitchFamily="34" charset="0"/>
                          <a:ea typeface="+mn-ea"/>
                          <a:cs typeface="Calibri" pitchFamily="34" charset="0"/>
                        </a:rPr>
                        <a:t> Research</a:t>
                      </a:r>
                      <a:endParaRPr lang="en-US" sz="1400" b="1" kern="1200" dirty="0" smtClean="0">
                        <a:solidFill>
                          <a:schemeClr val="dk1"/>
                        </a:solidFill>
                        <a:latin typeface="Calibri" pitchFamily="34" charset="0"/>
                        <a:ea typeface="+mn-ea"/>
                        <a:cs typeface="Calibri" pitchFamily="34" charset="0"/>
                      </a:endParaRP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06475"/>
            <a:ext cx="7733238" cy="1009650"/>
          </a:xfrm>
        </p:spPr>
        <p:txBody>
          <a:bodyPr/>
          <a:lstStyle/>
          <a:p>
            <a:r>
              <a:rPr lang="en-US" dirty="0" smtClean="0"/>
              <a:t>Stimuvax—US Managed Markets &amp; HE/OR</a:t>
            </a:r>
            <a:br>
              <a:rPr lang="en-US" dirty="0" smtClean="0"/>
            </a:br>
            <a:r>
              <a:rPr lang="en-US" b="0" dirty="0" smtClean="0"/>
              <a:t>Subteam Overview</a:t>
            </a:r>
            <a:endParaRPr lang="en-US" b="0" dirty="0"/>
          </a:p>
        </p:txBody>
      </p:sp>
      <p:graphicFrame>
        <p:nvGraphicFramePr>
          <p:cNvPr id="10" name="Table 9"/>
          <p:cNvGraphicFramePr>
            <a:graphicFrameLocks noGrp="1"/>
          </p:cNvGraphicFramePr>
          <p:nvPr/>
        </p:nvGraphicFramePr>
        <p:xfrm>
          <a:off x="238125" y="1700212"/>
          <a:ext cx="8667750" cy="4629336"/>
        </p:xfrm>
        <a:graphic>
          <a:graphicData uri="http://schemas.openxmlformats.org/drawingml/2006/table">
            <a:tbl>
              <a:tblPr firstRow="1" bandRow="1"/>
              <a:tblGrid>
                <a:gridCol w="477288"/>
                <a:gridCol w="2813367"/>
                <a:gridCol w="5377095"/>
              </a:tblGrid>
              <a:tr h="400589">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Workstream</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Description</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681002">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AutoNum type="arabicPeriod"/>
                      </a:pPr>
                      <a:r>
                        <a:rPr lang="en-US" sz="1400" b="1" i="0" dirty="0" smtClean="0">
                          <a:latin typeface="Calibri" pitchFamily="34" charset="0"/>
                          <a:cs typeface="Calibri" pitchFamily="34" charset="0"/>
                        </a:rPr>
                        <a:t> </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lgn="l">
                        <a:buFont typeface="+mj-lt"/>
                        <a:buNone/>
                      </a:pPr>
                      <a:r>
                        <a:rPr lang="en-US" sz="1400" b="1" i="0" dirty="0" smtClean="0">
                          <a:latin typeface="Calibri" pitchFamily="34" charset="0"/>
                          <a:cs typeface="Calibri" pitchFamily="34" charset="0"/>
                        </a:rPr>
                        <a:t>Payer Strategy</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09538" indent="-109538" algn="l" defTabSz="914400" rtl="0" eaLnBrk="1" latinLnBrk="0" hangingPunct="1">
                        <a:buFont typeface="Wingdings" pitchFamily="2" charset="2"/>
                        <a:buChar char="§"/>
                      </a:pPr>
                      <a:r>
                        <a:rPr lang="en-US" sz="1400" b="0" i="0" kern="1200" dirty="0" smtClean="0">
                          <a:solidFill>
                            <a:schemeClr val="dk1"/>
                          </a:solidFill>
                          <a:latin typeface="Calibri" pitchFamily="34" charset="0"/>
                          <a:ea typeface="+mn-ea"/>
                          <a:cs typeface="Calibri" pitchFamily="34" charset="0"/>
                        </a:rPr>
                        <a:t>Development of strategy</a:t>
                      </a:r>
                      <a:r>
                        <a:rPr lang="en-US" sz="1400" b="0" i="0" kern="1200" baseline="0" dirty="0" smtClean="0">
                          <a:solidFill>
                            <a:schemeClr val="dk1"/>
                          </a:solidFill>
                          <a:latin typeface="Calibri" pitchFamily="34" charset="0"/>
                          <a:ea typeface="+mn-ea"/>
                          <a:cs typeface="Calibri" pitchFamily="34" charset="0"/>
                        </a:rPr>
                        <a:t> to target and communicate value proposition to payers</a:t>
                      </a:r>
                      <a:endParaRPr lang="en-US" sz="1400" b="0" i="0" kern="1200" dirty="0">
                        <a:solidFill>
                          <a:schemeClr val="dk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96141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AutoNum type="arabicPeriod" startAt="2"/>
                      </a:pPr>
                      <a:r>
                        <a:rPr lang="en-US" sz="1400" b="1" i="0" dirty="0" smtClean="0">
                          <a:latin typeface="Calibri" pitchFamily="34" charset="0"/>
                          <a:cs typeface="Calibri" pitchFamily="34" charset="0"/>
                        </a:rPr>
                        <a:t> </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l">
                        <a:buFont typeface="+mj-lt"/>
                        <a:buNone/>
                      </a:pPr>
                      <a:r>
                        <a:rPr lang="en-US" sz="1400" b="1" i="0" kern="1200" dirty="0" smtClean="0">
                          <a:solidFill>
                            <a:schemeClr val="dk1"/>
                          </a:solidFill>
                          <a:latin typeface="Calibri" pitchFamily="34" charset="0"/>
                          <a:ea typeface="+mn-ea"/>
                          <a:cs typeface="Calibri" pitchFamily="34" charset="0"/>
                        </a:rPr>
                        <a:t>Pricing and Contracting  Strategy</a:t>
                      </a:r>
                      <a:endParaRPr lang="en-US" sz="1400" b="1" i="0" kern="1200" dirty="0">
                        <a:solidFill>
                          <a:schemeClr val="dk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09538" indent="-109538" algn="l" defTabSz="914400" rtl="0" eaLnBrk="1" latinLnBrk="0" hangingPunct="1">
                        <a:buFont typeface="Wingdings" pitchFamily="2" charset="2"/>
                        <a:buChar char="§"/>
                      </a:pPr>
                      <a:r>
                        <a:rPr lang="en-US" sz="1400" b="0" i="0" u="none" strike="noStrike" dirty="0" smtClean="0">
                          <a:latin typeface="Calibri" pitchFamily="34" charset="0"/>
                          <a:cs typeface="Calibri" pitchFamily="34" charset="0"/>
                        </a:rPr>
                        <a:t>Overall plan based on primary research that will provide</a:t>
                      </a:r>
                      <a:r>
                        <a:rPr lang="en-US" sz="1400" b="0" i="0" u="none" strike="noStrike" baseline="0" dirty="0" smtClean="0">
                          <a:latin typeface="Calibri" pitchFamily="34" charset="0"/>
                          <a:cs typeface="Calibri" pitchFamily="34" charset="0"/>
                        </a:rPr>
                        <a:t> direction on potential pricing and contracting strategy </a:t>
                      </a:r>
                      <a:r>
                        <a:rPr lang="en-US" sz="1400" dirty="0" smtClean="0">
                          <a:latin typeface="Calibri" pitchFamily="34" charset="0"/>
                          <a:cs typeface="Calibri" pitchFamily="34" charset="0"/>
                        </a:rPr>
                        <a:t>for private plans</a:t>
                      </a:r>
                      <a:r>
                        <a:rPr lang="en-US" sz="1400" baseline="0" dirty="0" smtClean="0">
                          <a:latin typeface="Calibri" pitchFamily="34" charset="0"/>
                          <a:cs typeface="Calibri" pitchFamily="34" charset="0"/>
                        </a:rPr>
                        <a:t> (i.e., HMO, PBM), and public plans (i.e., Medicare/Medicaid, VA, </a:t>
                      </a:r>
                      <a:r>
                        <a:rPr lang="en-US" sz="1400" baseline="0" dirty="0" err="1" smtClean="0">
                          <a:latin typeface="Calibri" pitchFamily="34" charset="0"/>
                          <a:cs typeface="Calibri" pitchFamily="34" charset="0"/>
                        </a:rPr>
                        <a:t>DoD</a:t>
                      </a:r>
                      <a:r>
                        <a:rPr lang="en-US" sz="1400" baseline="0" dirty="0" smtClean="0">
                          <a:latin typeface="Calibri" pitchFamily="34" charset="0"/>
                          <a:cs typeface="Calibri" pitchFamily="34" charset="0"/>
                        </a:rPr>
                        <a:t>)</a:t>
                      </a:r>
                      <a:endParaRPr lang="en-US" sz="1400" b="0" i="0" u="none" strike="noStrike" baseline="0" dirty="0" smtClean="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543326">
                <a:tc>
                  <a:txBody>
                    <a:bodyPr/>
                    <a:lstStyle/>
                    <a:p>
                      <a:pPr marL="0" indent="0" algn="ctr">
                        <a:buFont typeface="+mj-lt"/>
                        <a:buNone/>
                      </a:pPr>
                      <a:r>
                        <a:rPr lang="en-US" sz="1400" b="1" i="0" dirty="0" smtClean="0">
                          <a:latin typeface="Calibri" pitchFamily="34" charset="0"/>
                          <a:cs typeface="Calibri" pitchFamily="34" charset="0"/>
                        </a:rPr>
                        <a:t>3.</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dk1"/>
                          </a:solidFill>
                          <a:latin typeface="Calibri" pitchFamily="34" charset="0"/>
                          <a:ea typeface="+mn-ea"/>
                          <a:cs typeface="Calibri" pitchFamily="34" charset="0"/>
                        </a:rPr>
                        <a:t>Reimbursement</a:t>
                      </a:r>
                      <a:r>
                        <a:rPr lang="en-US" sz="1400" b="1" i="0" kern="1200" baseline="0" dirty="0" smtClean="0">
                          <a:solidFill>
                            <a:schemeClr val="dk1"/>
                          </a:solidFill>
                          <a:latin typeface="Calibri" pitchFamily="34" charset="0"/>
                          <a:ea typeface="+mn-ea"/>
                          <a:cs typeface="Calibri" pitchFamily="34" charset="0"/>
                        </a:rPr>
                        <a:t>  Model</a:t>
                      </a:r>
                      <a:endParaRPr lang="en-US" sz="1400" b="1" i="0" kern="1200" dirty="0" smtClean="0">
                        <a:solidFill>
                          <a:schemeClr val="dk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09538" indent="-109538" algn="l" defTabSz="914400" rtl="0" eaLnBrk="1" latinLnBrk="0" hangingPunct="1">
                        <a:buFont typeface="Wingdings" pitchFamily="2" charset="2"/>
                        <a:buChar char="§"/>
                      </a:pPr>
                      <a:r>
                        <a:rPr lang="en-US" sz="1400" b="0" i="0" kern="1200" dirty="0" smtClean="0">
                          <a:solidFill>
                            <a:schemeClr val="dk1"/>
                          </a:solidFill>
                          <a:latin typeface="Calibri"/>
                          <a:ea typeface="+mn-ea"/>
                          <a:cs typeface="+mn-cs"/>
                        </a:rPr>
                        <a:t>Commercial &amp; government reimbursement models and organizational needs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400589">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0" baseline="0" dirty="0" smtClean="0">
                          <a:latin typeface="Calibri" pitchFamily="34" charset="0"/>
                          <a:cs typeface="Calibri" pitchFamily="34" charset="0"/>
                        </a:rPr>
                        <a:t>4 </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l">
                        <a:buFont typeface="+mj-lt"/>
                        <a:buNone/>
                      </a:pPr>
                      <a:r>
                        <a:rPr lang="en-US" sz="1400" b="1" i="0" kern="1200" dirty="0" smtClean="0">
                          <a:solidFill>
                            <a:schemeClr val="dk1"/>
                          </a:solidFill>
                          <a:latin typeface="Calibri" pitchFamily="34" charset="0"/>
                          <a:ea typeface="+mn-ea"/>
                          <a:cs typeface="Calibri" pitchFamily="34" charset="0"/>
                        </a:rPr>
                        <a:t>Account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09538" indent="-109538" algn="l" defTabSz="914400" rtl="0" eaLnBrk="1" latinLnBrk="0" hangingPunct="1">
                        <a:buFont typeface="Wingdings" pitchFamily="2" charset="2"/>
                        <a:buChar char="§"/>
                      </a:pPr>
                      <a:r>
                        <a:rPr lang="en-US" sz="1400" b="0" i="0" kern="1200" dirty="0" smtClean="0">
                          <a:solidFill>
                            <a:schemeClr val="dk1"/>
                          </a:solidFill>
                          <a:latin typeface="Calibri" pitchFamily="34" charset="0"/>
                          <a:ea typeface="+mn-ea"/>
                          <a:cs typeface="Calibri" pitchFamily="34" charset="0"/>
                        </a:rPr>
                        <a:t>Overarching</a:t>
                      </a:r>
                      <a:r>
                        <a:rPr lang="en-US" sz="1400" b="0" i="0" kern="1200" baseline="0" dirty="0" smtClean="0">
                          <a:solidFill>
                            <a:schemeClr val="dk1"/>
                          </a:solidFill>
                          <a:latin typeface="Calibri" pitchFamily="34" charset="0"/>
                          <a:ea typeface="+mn-ea"/>
                          <a:cs typeface="Calibri" pitchFamily="34" charset="0"/>
                        </a:rPr>
                        <a:t> plan to ensure product access through various channels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961414">
                <a:tc>
                  <a:txBody>
                    <a:bodyPr/>
                    <a:lstStyle/>
                    <a:p>
                      <a:pPr marL="0" indent="0" algn="ctr">
                        <a:buFont typeface="+mj-lt"/>
                        <a:buNone/>
                      </a:pPr>
                      <a:r>
                        <a:rPr lang="en-US" sz="1400" b="1" i="0" dirty="0" smtClean="0">
                          <a:latin typeface="Calibri" pitchFamily="34" charset="0"/>
                          <a:cs typeface="Calibri" pitchFamily="34" charset="0"/>
                        </a:rPr>
                        <a:t>5.</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l">
                        <a:buFont typeface="+mj-lt"/>
                        <a:buNone/>
                      </a:pPr>
                      <a:r>
                        <a:rPr lang="en-US" sz="1400" b="1" i="0" kern="1200" dirty="0" smtClean="0">
                          <a:solidFill>
                            <a:schemeClr val="dk1"/>
                          </a:solidFill>
                          <a:latin typeface="Calibri" pitchFamily="34" charset="0"/>
                          <a:ea typeface="+mn-ea"/>
                          <a:cs typeface="Calibri" pitchFamily="34" charset="0"/>
                        </a:rPr>
                        <a:t>Managed Markets Training</a:t>
                      </a:r>
                      <a:endParaRPr lang="en-US" sz="1400" b="1" i="0" kern="1200" dirty="0">
                        <a:solidFill>
                          <a:schemeClr val="dk1"/>
                        </a:solidFill>
                        <a:latin typeface="Calibri" pitchFamily="34" charset="0"/>
                        <a:ea typeface="+mn-ea"/>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09538" indent="-109538" algn="l" defTabSz="914400" rtl="0" eaLnBrk="1" latinLnBrk="0" hangingPunct="1">
                        <a:buFont typeface="Wingdings" pitchFamily="2" charset="2"/>
                        <a:buChar char="§"/>
                      </a:pPr>
                      <a:r>
                        <a:rPr lang="en-US" sz="1400" b="0" i="0" kern="1200" dirty="0" smtClean="0">
                          <a:solidFill>
                            <a:schemeClr val="dk1"/>
                          </a:solidFill>
                          <a:latin typeface="Calibri"/>
                          <a:ea typeface="+mn-ea"/>
                          <a:cs typeface="+mn-cs"/>
                        </a:rPr>
                        <a:t>Access-related training for team members that provides insight into the access environment at launch and tools available to help overcome access barriers and objections at launch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81002">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0" dirty="0" smtClean="0">
                          <a:latin typeface="Calibri" pitchFamily="34" charset="0"/>
                          <a:cs typeface="Calibri" pitchFamily="34" charset="0"/>
                        </a:rPr>
                        <a:t>6.</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dk1"/>
                          </a:solidFill>
                          <a:latin typeface="Calibri" pitchFamily="34" charset="0"/>
                          <a:ea typeface="+mn-ea"/>
                          <a:cs typeface="Calibri" pitchFamily="34" charset="0"/>
                        </a:rPr>
                        <a:t>Health Economics/Outcomes Research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09538" indent="-109538" algn="l" defTabSz="914400" rtl="0" eaLnBrk="1" latinLnBrk="0" hangingPunct="1">
                        <a:buFont typeface="Wingdings" pitchFamily="2" charset="2"/>
                        <a:buChar char="§"/>
                      </a:pPr>
                      <a:r>
                        <a:rPr lang="en-US" sz="1400" b="0" i="0" kern="1200" dirty="0" smtClean="0">
                          <a:solidFill>
                            <a:schemeClr val="dk1"/>
                          </a:solidFill>
                          <a:latin typeface="Calibri"/>
                          <a:ea typeface="+mn-ea"/>
                          <a:cs typeface="+mn-cs"/>
                        </a:rPr>
                        <a:t>Health Economics and Outcomes Research that will function to provide necessary economic value data on the product.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52</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a:spLocks noGrp="1"/>
          </p:cNvSpPr>
          <p:nvPr>
            <p:ph type="title"/>
          </p:nvPr>
        </p:nvSpPr>
        <p:spPr/>
        <p:txBody>
          <a:bodyPr/>
          <a:lstStyle/>
          <a:p>
            <a:r>
              <a:rPr lang="en-US" dirty="0" smtClean="0"/>
              <a:t>Stimuvax—US Managed Markets &amp; HE/OR   </a:t>
            </a:r>
            <a:endParaRPr lang="en-US" dirty="0"/>
          </a:p>
        </p:txBody>
      </p:sp>
      <p:sp>
        <p:nvSpPr>
          <p:cNvPr id="34" name="Slide Number Placeholder 3"/>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53</a:t>
            </a:fld>
            <a:endParaRPr lang="en-US" dirty="0">
              <a:solidFill>
                <a:srgbClr val="000000"/>
              </a:solidFill>
            </a:endParaRPr>
          </a:p>
        </p:txBody>
      </p:sp>
      <p:sp>
        <p:nvSpPr>
          <p:cNvPr id="40" name="Rectangle 39"/>
          <p:cNvSpPr/>
          <p:nvPr/>
        </p:nvSpPr>
        <p:spPr>
          <a:xfrm>
            <a:off x="298578" y="2435286"/>
            <a:ext cx="8533655" cy="3832163"/>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1" name="TextBox 40"/>
          <p:cNvSpPr txBox="1"/>
          <p:nvPr/>
        </p:nvSpPr>
        <p:spPr>
          <a:xfrm>
            <a:off x="279916" y="2223229"/>
            <a:ext cx="1212979"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Payer Strategy</a:t>
            </a:r>
            <a:endParaRPr lang="en-US" sz="1000" b="1" i="1" dirty="0">
              <a:solidFill>
                <a:srgbClr val="000000"/>
              </a:solidFill>
              <a:latin typeface="Calibri" pitchFamily="34" charset="0"/>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32"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33" name="TextBox 32"/>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Milestone / Meeting</a:t>
              </a:r>
            </a:p>
          </p:txBody>
        </p:sp>
        <p:sp>
          <p:nvSpPr>
            <p:cNvPr id="35" name="Flowchart: Decision 3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36" name="TextBox 3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CMGs</a:t>
              </a:r>
            </a:p>
          </p:txBody>
        </p:sp>
      </p:grpSp>
      <p:sp>
        <p:nvSpPr>
          <p:cNvPr id="42" name="TextBox 41"/>
          <p:cNvSpPr txBox="1"/>
          <p:nvPr/>
        </p:nvSpPr>
        <p:spPr>
          <a:xfrm>
            <a:off x="2003425" y="6433799"/>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Managed Markets &amp; HE/OR</a:t>
            </a:r>
          </a:p>
        </p:txBody>
      </p:sp>
      <p:sp>
        <p:nvSpPr>
          <p:cNvPr id="64" name="Rectangle 63"/>
          <p:cNvSpPr/>
          <p:nvPr/>
        </p:nvSpPr>
        <p:spPr>
          <a:xfrm>
            <a:off x="298578" y="2435286"/>
            <a:ext cx="8533655" cy="3889314"/>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8" name="AutoShape 119"/>
          <p:cNvSpPr>
            <a:spLocks noChangeArrowheads="1"/>
          </p:cNvSpPr>
          <p:nvPr/>
        </p:nvSpPr>
        <p:spPr bwMode="auto">
          <a:xfrm>
            <a:off x="1793875" y="6475709"/>
            <a:ext cx="182880" cy="18288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73" name="AutoShape 119"/>
          <p:cNvSpPr>
            <a:spLocks noChangeArrowheads="1"/>
          </p:cNvSpPr>
          <p:nvPr/>
        </p:nvSpPr>
        <p:spPr bwMode="auto">
          <a:xfrm>
            <a:off x="4519816" y="4790534"/>
            <a:ext cx="842663" cy="274320"/>
          </a:xfrm>
          <a:prstGeom prst="homePlate">
            <a:avLst>
              <a:gd name="adj" fmla="val 0"/>
            </a:avLst>
          </a:prstGeom>
          <a:solidFill>
            <a:schemeClr val="bg1"/>
          </a:solidFill>
          <a:ln w="9525" algn="ctr">
            <a:noFill/>
            <a:miter lim="800000"/>
            <a:headEnd/>
            <a:tailEnd/>
          </a:ln>
          <a:effectLst/>
        </p:spPr>
        <p:txBody>
          <a:bodyPr lIns="45720" rIns="45720" anchor="ctr"/>
          <a:lstStyle/>
          <a:p>
            <a:pPr algn="r">
              <a:defRPr/>
            </a:pPr>
            <a:r>
              <a:rPr lang="en-US" sz="900" dirty="0" smtClean="0">
                <a:solidFill>
                  <a:srgbClr val="000000"/>
                </a:solidFill>
                <a:latin typeface="Calibri" pitchFamily="34" charset="0"/>
              </a:rPr>
              <a:t>Finalized TPP</a:t>
            </a:r>
          </a:p>
        </p:txBody>
      </p:sp>
      <p:sp>
        <p:nvSpPr>
          <p:cNvPr id="97" name="AutoShape 143"/>
          <p:cNvSpPr>
            <a:spLocks noChangeArrowheads="1"/>
          </p:cNvSpPr>
          <p:nvPr/>
        </p:nvSpPr>
        <p:spPr bwMode="auto">
          <a:xfrm>
            <a:off x="5454781" y="3987352"/>
            <a:ext cx="543141"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a:latin typeface="Calibri" pitchFamily="34" charset="0"/>
              </a:rPr>
              <a:t>	</a:t>
            </a:r>
          </a:p>
        </p:txBody>
      </p:sp>
      <p:sp>
        <p:nvSpPr>
          <p:cNvPr id="98" name="TextBox 97"/>
          <p:cNvSpPr txBox="1"/>
          <p:nvPr/>
        </p:nvSpPr>
        <p:spPr>
          <a:xfrm>
            <a:off x="4249434" y="3953696"/>
            <a:ext cx="1200727" cy="341632"/>
          </a:xfrm>
          <a:prstGeom prst="rect">
            <a:avLst/>
          </a:prstGeom>
          <a:solidFill>
            <a:schemeClr val="bg1"/>
          </a:solidFill>
        </p:spPr>
        <p:txBody>
          <a:bodyPr wrap="square" rtlCol="0" anchor="ctr">
            <a:spAutoFit/>
          </a:bodyP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Access War Games (Managed Markets)</a:t>
            </a:r>
          </a:p>
        </p:txBody>
      </p:sp>
      <p:sp>
        <p:nvSpPr>
          <p:cNvPr id="99" name="AutoShape 131"/>
          <p:cNvSpPr>
            <a:spLocks noChangeArrowheads="1"/>
          </p:cNvSpPr>
          <p:nvPr/>
        </p:nvSpPr>
        <p:spPr bwMode="auto">
          <a:xfrm>
            <a:off x="5797625" y="4015654"/>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102" name="Flowchart: Decision 101"/>
          <p:cNvSpPr/>
          <p:nvPr/>
        </p:nvSpPr>
        <p:spPr bwMode="auto">
          <a:xfrm>
            <a:off x="5369997" y="4824379"/>
            <a:ext cx="182880" cy="182880"/>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900" dirty="0">
              <a:solidFill>
                <a:srgbClr val="666666"/>
              </a:solidFill>
              <a:latin typeface="Calibri" pitchFamily="34" charset="0"/>
            </a:endParaRPr>
          </a:p>
        </p:txBody>
      </p:sp>
      <p:sp>
        <p:nvSpPr>
          <p:cNvPr id="103" name="AutoShape 119"/>
          <p:cNvSpPr>
            <a:spLocks noChangeArrowheads="1"/>
          </p:cNvSpPr>
          <p:nvPr/>
        </p:nvSpPr>
        <p:spPr bwMode="auto">
          <a:xfrm>
            <a:off x="5701285" y="4510584"/>
            <a:ext cx="86677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defRPr/>
            </a:pPr>
            <a:endParaRPr lang="en-US" sz="900" dirty="0" smtClean="0">
              <a:solidFill>
                <a:srgbClr val="000000"/>
              </a:solidFill>
              <a:latin typeface="Calibri" pitchFamily="34" charset="0"/>
            </a:endParaRPr>
          </a:p>
        </p:txBody>
      </p:sp>
      <p:sp>
        <p:nvSpPr>
          <p:cNvPr id="104" name="AutoShape 119"/>
          <p:cNvSpPr>
            <a:spLocks noChangeArrowheads="1"/>
          </p:cNvSpPr>
          <p:nvPr/>
        </p:nvSpPr>
        <p:spPr bwMode="auto">
          <a:xfrm>
            <a:off x="3545958" y="4510584"/>
            <a:ext cx="868093"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defRPr/>
            </a:pPr>
            <a:endParaRPr lang="en-US" sz="900" dirty="0" smtClean="0">
              <a:solidFill>
                <a:srgbClr val="000000"/>
              </a:solidFill>
              <a:latin typeface="Calibri" pitchFamily="34" charset="0"/>
            </a:endParaRPr>
          </a:p>
        </p:txBody>
      </p:sp>
      <p:cxnSp>
        <p:nvCxnSpPr>
          <p:cNvPr id="105" name="Straight Connector 104"/>
          <p:cNvCxnSpPr>
            <a:stCxn id="104" idx="3"/>
            <a:endCxn id="103" idx="1"/>
          </p:cNvCxnSpPr>
          <p:nvPr/>
        </p:nvCxnSpPr>
        <p:spPr bwMode="auto">
          <a:xfrm>
            <a:off x="4414051" y="4647744"/>
            <a:ext cx="1287234" cy="0"/>
          </a:xfrm>
          <a:prstGeom prst="line">
            <a:avLst/>
          </a:prstGeom>
          <a:noFill/>
          <a:ln w="9525">
            <a:solidFill>
              <a:schemeClr val="tx1"/>
            </a:solidFill>
            <a:miter lim="800000"/>
            <a:headEnd/>
            <a:tailEnd type="none"/>
          </a:ln>
        </p:spPr>
      </p:cxnSp>
      <p:sp>
        <p:nvSpPr>
          <p:cNvPr id="106" name="AutoShape 131"/>
          <p:cNvSpPr>
            <a:spLocks noChangeArrowheads="1"/>
          </p:cNvSpPr>
          <p:nvPr/>
        </p:nvSpPr>
        <p:spPr bwMode="auto">
          <a:xfrm>
            <a:off x="6469888" y="4550278"/>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107" name="AutoShape 131"/>
          <p:cNvSpPr>
            <a:spLocks noChangeArrowheads="1"/>
          </p:cNvSpPr>
          <p:nvPr/>
        </p:nvSpPr>
        <p:spPr bwMode="auto">
          <a:xfrm>
            <a:off x="4322080" y="4561164"/>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108" name="AutoShape 119"/>
          <p:cNvSpPr>
            <a:spLocks noChangeArrowheads="1"/>
          </p:cNvSpPr>
          <p:nvPr/>
        </p:nvSpPr>
        <p:spPr bwMode="auto">
          <a:xfrm>
            <a:off x="2687774" y="4488531"/>
            <a:ext cx="842663" cy="274320"/>
          </a:xfrm>
          <a:prstGeom prst="homePlate">
            <a:avLst>
              <a:gd name="adj" fmla="val 0"/>
            </a:avLst>
          </a:prstGeom>
          <a:solidFill>
            <a:schemeClr val="bg1"/>
          </a:solidFill>
          <a:ln w="9525" algn="ctr">
            <a:noFill/>
            <a:miter lim="800000"/>
            <a:headEnd/>
            <a:tailEnd/>
          </a:ln>
          <a:effectLst/>
        </p:spPr>
        <p:txBody>
          <a:bodyPr lIns="45720" rIns="45720" anchor="ctr"/>
          <a:lstStyle/>
          <a:p>
            <a:pPr>
              <a:defRPr/>
            </a:pPr>
            <a:r>
              <a:rPr lang="en-US" sz="900" dirty="0" smtClean="0">
                <a:solidFill>
                  <a:srgbClr val="000000"/>
                </a:solidFill>
                <a:latin typeface="Calibri" pitchFamily="34" charset="0"/>
              </a:rPr>
              <a:t>Payer Ad Board</a:t>
            </a:r>
          </a:p>
        </p:txBody>
      </p:sp>
      <p:sp>
        <p:nvSpPr>
          <p:cNvPr id="109" name="Pentagon 108"/>
          <p:cNvSpPr/>
          <p:nvPr/>
        </p:nvSpPr>
        <p:spPr bwMode="auto">
          <a:xfrm>
            <a:off x="4421621" y="3506800"/>
            <a:ext cx="2136693"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endParaRPr lang="en-US" sz="900" dirty="0" smtClean="0">
              <a:solidFill>
                <a:srgbClr val="000000"/>
              </a:solidFill>
              <a:latin typeface="Calibri" pitchFamily="34" charset="0"/>
            </a:endParaRPr>
          </a:p>
        </p:txBody>
      </p:sp>
      <p:sp>
        <p:nvSpPr>
          <p:cNvPr id="110" name="Pentagon 109"/>
          <p:cNvSpPr/>
          <p:nvPr/>
        </p:nvSpPr>
        <p:spPr bwMode="auto">
          <a:xfrm>
            <a:off x="7229316" y="3506800"/>
            <a:ext cx="830961"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solidFill>
                  <a:srgbClr val="000000"/>
                </a:solidFill>
                <a:latin typeface="Calibri" pitchFamily="34" charset="0"/>
              </a:rPr>
              <a:t>Update</a:t>
            </a:r>
          </a:p>
        </p:txBody>
      </p:sp>
      <p:sp>
        <p:nvSpPr>
          <p:cNvPr id="111" name="Pentagon 110"/>
          <p:cNvSpPr/>
          <p:nvPr/>
        </p:nvSpPr>
        <p:spPr bwMode="auto">
          <a:xfrm>
            <a:off x="3535796" y="3506800"/>
            <a:ext cx="866776" cy="274320"/>
          </a:xfrm>
          <a:prstGeom prst="homePlate">
            <a:avLst>
              <a:gd name="adj" fmla="val 0"/>
            </a:avLst>
          </a:prstGeom>
          <a:solidFill>
            <a:schemeClr val="bg1"/>
          </a:solid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Managed Care Strategy</a:t>
            </a:r>
            <a:endParaRPr lang="en-US" sz="900" dirty="0">
              <a:solidFill>
                <a:srgbClr val="000000"/>
              </a:solidFill>
              <a:latin typeface="Calibri" pitchFamily="34" charset="0"/>
              <a:cs typeface="Calibri" pitchFamily="34" charset="0"/>
            </a:endParaRPr>
          </a:p>
        </p:txBody>
      </p:sp>
      <p:cxnSp>
        <p:nvCxnSpPr>
          <p:cNvPr id="112" name="Straight Connector 111"/>
          <p:cNvCxnSpPr/>
          <p:nvPr/>
        </p:nvCxnSpPr>
        <p:spPr>
          <a:xfrm>
            <a:off x="6558314" y="3641239"/>
            <a:ext cx="671002" cy="5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8060277" y="3636051"/>
            <a:ext cx="755111" cy="15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AutoShape 119"/>
          <p:cNvSpPr>
            <a:spLocks noChangeArrowheads="1"/>
          </p:cNvSpPr>
          <p:nvPr/>
        </p:nvSpPr>
        <p:spPr bwMode="auto">
          <a:xfrm>
            <a:off x="2872086" y="3062761"/>
            <a:ext cx="914400"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116" name="AutoShape 119"/>
          <p:cNvSpPr>
            <a:spLocks noChangeArrowheads="1"/>
          </p:cNvSpPr>
          <p:nvPr/>
        </p:nvSpPr>
        <p:spPr bwMode="auto">
          <a:xfrm>
            <a:off x="2803593" y="3050887"/>
            <a:ext cx="1062456" cy="298068"/>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dirty="0" smtClean="0">
                <a:solidFill>
                  <a:srgbClr val="000000"/>
                </a:solidFill>
                <a:latin typeface="Calibri" pitchFamily="34" charset="0"/>
              </a:rPr>
              <a:t>Organizational </a:t>
            </a:r>
            <a:br>
              <a:rPr lang="en-US" sz="900" dirty="0" smtClean="0">
                <a:solidFill>
                  <a:srgbClr val="000000"/>
                </a:solidFill>
                <a:latin typeface="Calibri" pitchFamily="34" charset="0"/>
              </a:rPr>
            </a:br>
            <a:r>
              <a:rPr lang="en-US" sz="900" dirty="0" smtClean="0">
                <a:solidFill>
                  <a:srgbClr val="000000"/>
                </a:solidFill>
                <a:latin typeface="Calibri" pitchFamily="34" charset="0"/>
              </a:rPr>
              <a:t>Needs Assessment</a:t>
            </a:r>
          </a:p>
        </p:txBody>
      </p:sp>
      <p:cxnSp>
        <p:nvCxnSpPr>
          <p:cNvPr id="117" name="Straight Connector 116"/>
          <p:cNvCxnSpPr/>
          <p:nvPr/>
        </p:nvCxnSpPr>
        <p:spPr>
          <a:xfrm>
            <a:off x="3786486" y="3199921"/>
            <a:ext cx="44849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AutoShape 119"/>
          <p:cNvSpPr>
            <a:spLocks noChangeArrowheads="1"/>
          </p:cNvSpPr>
          <p:nvPr/>
        </p:nvSpPr>
        <p:spPr bwMode="auto">
          <a:xfrm>
            <a:off x="5506433" y="3062761"/>
            <a:ext cx="914400"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120" name="AutoShape 119"/>
          <p:cNvSpPr>
            <a:spLocks noChangeArrowheads="1"/>
          </p:cNvSpPr>
          <p:nvPr/>
        </p:nvSpPr>
        <p:spPr bwMode="auto">
          <a:xfrm>
            <a:off x="5445048" y="3050887"/>
            <a:ext cx="1062456" cy="298068"/>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dirty="0" smtClean="0">
                <a:solidFill>
                  <a:srgbClr val="000000"/>
                </a:solidFill>
                <a:latin typeface="Calibri" pitchFamily="34" charset="0"/>
              </a:rPr>
              <a:t>Organizational </a:t>
            </a:r>
            <a:br>
              <a:rPr lang="en-US" sz="900" dirty="0" smtClean="0">
                <a:solidFill>
                  <a:srgbClr val="000000"/>
                </a:solidFill>
                <a:latin typeface="Calibri" pitchFamily="34" charset="0"/>
              </a:rPr>
            </a:br>
            <a:r>
              <a:rPr lang="en-US" sz="900" dirty="0" smtClean="0">
                <a:solidFill>
                  <a:srgbClr val="000000"/>
                </a:solidFill>
                <a:latin typeface="Calibri" pitchFamily="34" charset="0"/>
              </a:rPr>
              <a:t>Needs Assessment</a:t>
            </a:r>
          </a:p>
        </p:txBody>
      </p:sp>
      <p:grpSp>
        <p:nvGrpSpPr>
          <p:cNvPr id="72" name="Group 71"/>
          <p:cNvGrpSpPr/>
          <p:nvPr/>
        </p:nvGrpSpPr>
        <p:grpSpPr>
          <a:xfrm>
            <a:off x="7786774" y="3050887"/>
            <a:ext cx="1062456" cy="298068"/>
            <a:chOff x="8193174" y="3571587"/>
            <a:chExt cx="1062456" cy="298068"/>
          </a:xfrm>
        </p:grpSpPr>
        <p:sp>
          <p:nvSpPr>
            <p:cNvPr id="119" name="AutoShape 119"/>
            <p:cNvSpPr>
              <a:spLocks noChangeArrowheads="1"/>
            </p:cNvSpPr>
            <p:nvPr/>
          </p:nvSpPr>
          <p:spPr bwMode="auto">
            <a:xfrm>
              <a:off x="8271404" y="3583461"/>
              <a:ext cx="914400"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121" name="AutoShape 119"/>
            <p:cNvSpPr>
              <a:spLocks noChangeArrowheads="1"/>
            </p:cNvSpPr>
            <p:nvPr/>
          </p:nvSpPr>
          <p:spPr bwMode="auto">
            <a:xfrm>
              <a:off x="8193174" y="3571587"/>
              <a:ext cx="1062456" cy="298068"/>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dirty="0" smtClean="0">
                  <a:solidFill>
                    <a:srgbClr val="000000"/>
                  </a:solidFill>
                  <a:latin typeface="Calibri" pitchFamily="34" charset="0"/>
                </a:rPr>
                <a:t>Organizational </a:t>
              </a:r>
              <a:br>
                <a:rPr lang="en-US" sz="900" dirty="0" smtClean="0">
                  <a:solidFill>
                    <a:srgbClr val="000000"/>
                  </a:solidFill>
                  <a:latin typeface="Calibri" pitchFamily="34" charset="0"/>
                </a:rPr>
              </a:br>
              <a:r>
                <a:rPr lang="en-US" sz="900" dirty="0" smtClean="0">
                  <a:solidFill>
                    <a:srgbClr val="000000"/>
                  </a:solidFill>
                  <a:latin typeface="Calibri" pitchFamily="34" charset="0"/>
                </a:rPr>
                <a:t>Needs Assessment</a:t>
              </a:r>
            </a:p>
          </p:txBody>
        </p:sp>
      </p:grpSp>
      <p:sp>
        <p:nvSpPr>
          <p:cNvPr id="122" name="AutoShape 131"/>
          <p:cNvSpPr>
            <a:spLocks noChangeArrowheads="1"/>
          </p:cNvSpPr>
          <p:nvPr/>
        </p:nvSpPr>
        <p:spPr bwMode="auto">
          <a:xfrm>
            <a:off x="1036469" y="4368344"/>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123" name="AutoShape 119"/>
          <p:cNvSpPr>
            <a:spLocks noChangeArrowheads="1"/>
          </p:cNvSpPr>
          <p:nvPr/>
        </p:nvSpPr>
        <p:spPr bwMode="auto">
          <a:xfrm>
            <a:off x="695688" y="4009557"/>
            <a:ext cx="842663" cy="274320"/>
          </a:xfrm>
          <a:prstGeom prst="homePlate">
            <a:avLst>
              <a:gd name="adj" fmla="val 0"/>
            </a:avLst>
          </a:prstGeom>
          <a:solidFill>
            <a:schemeClr val="bg1"/>
          </a:solidFill>
          <a:ln w="9525" algn="ctr">
            <a:noFill/>
            <a:miter lim="800000"/>
            <a:headEnd/>
            <a:tailEnd/>
          </a:ln>
          <a:effectLst/>
        </p:spPr>
        <p:txBody>
          <a:bodyPr lIns="45720" rIns="45720" anchor="ctr"/>
          <a:lstStyle/>
          <a:p>
            <a:pPr>
              <a:defRPr/>
            </a:pPr>
            <a:r>
              <a:rPr lang="en-US" sz="900" dirty="0" smtClean="0">
                <a:solidFill>
                  <a:srgbClr val="000000"/>
                </a:solidFill>
                <a:latin typeface="Calibri" pitchFamily="34" charset="0"/>
              </a:rPr>
              <a:t>Payer Ad Board</a:t>
            </a:r>
          </a:p>
        </p:txBody>
      </p:sp>
      <p:sp>
        <p:nvSpPr>
          <p:cNvPr id="125" name="AutoShape 119"/>
          <p:cNvSpPr>
            <a:spLocks noChangeArrowheads="1"/>
          </p:cNvSpPr>
          <p:nvPr/>
        </p:nvSpPr>
        <p:spPr bwMode="auto">
          <a:xfrm>
            <a:off x="2686049" y="2616316"/>
            <a:ext cx="627448"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126" name="AutoShape 119"/>
          <p:cNvSpPr>
            <a:spLocks noChangeArrowheads="1"/>
          </p:cNvSpPr>
          <p:nvPr/>
        </p:nvSpPr>
        <p:spPr bwMode="auto">
          <a:xfrm>
            <a:off x="1012370" y="2494771"/>
            <a:ext cx="1626055" cy="517410"/>
          </a:xfrm>
          <a:prstGeom prst="homePlate">
            <a:avLst>
              <a:gd name="adj" fmla="val 0"/>
            </a:avLst>
          </a:prstGeom>
          <a:solidFill>
            <a:schemeClr val="bg1"/>
          </a:solid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Government Affairs / Policy and Reimbursement / Legislative  Landscape Initial Assessment</a:t>
            </a:r>
          </a:p>
        </p:txBody>
      </p:sp>
      <p:cxnSp>
        <p:nvCxnSpPr>
          <p:cNvPr id="127" name="Straight Connector 126"/>
          <p:cNvCxnSpPr/>
          <p:nvPr/>
        </p:nvCxnSpPr>
        <p:spPr>
          <a:xfrm>
            <a:off x="3313497" y="2753476"/>
            <a:ext cx="47900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AutoShape 119"/>
          <p:cNvSpPr>
            <a:spLocks noChangeArrowheads="1"/>
          </p:cNvSpPr>
          <p:nvPr/>
        </p:nvSpPr>
        <p:spPr bwMode="auto">
          <a:xfrm>
            <a:off x="4381499" y="2616316"/>
            <a:ext cx="666751"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a:t>
            </a:r>
          </a:p>
        </p:txBody>
      </p:sp>
      <p:sp>
        <p:nvSpPr>
          <p:cNvPr id="129" name="AutoShape 131"/>
          <p:cNvSpPr>
            <a:spLocks noChangeArrowheads="1"/>
          </p:cNvSpPr>
          <p:nvPr/>
        </p:nvSpPr>
        <p:spPr bwMode="auto">
          <a:xfrm>
            <a:off x="6461496" y="3552520"/>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130" name="AutoShape 119"/>
          <p:cNvSpPr>
            <a:spLocks noChangeArrowheads="1"/>
          </p:cNvSpPr>
          <p:nvPr/>
        </p:nvSpPr>
        <p:spPr bwMode="auto">
          <a:xfrm>
            <a:off x="2871589" y="6475709"/>
            <a:ext cx="182880" cy="18288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131" name="TextBox 130"/>
          <p:cNvSpPr txBox="1"/>
          <p:nvPr/>
        </p:nvSpPr>
        <p:spPr>
          <a:xfrm>
            <a:off x="3081139" y="6433799"/>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Health Policy &amp; Market Access</a:t>
            </a:r>
          </a:p>
        </p:txBody>
      </p:sp>
      <p:sp>
        <p:nvSpPr>
          <p:cNvPr id="140" name="AutoShape 119"/>
          <p:cNvSpPr>
            <a:spLocks noChangeArrowheads="1"/>
          </p:cNvSpPr>
          <p:nvPr/>
        </p:nvSpPr>
        <p:spPr bwMode="auto">
          <a:xfrm>
            <a:off x="8103506" y="2616316"/>
            <a:ext cx="666751"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a:t>
            </a:r>
          </a:p>
        </p:txBody>
      </p:sp>
      <p:sp>
        <p:nvSpPr>
          <p:cNvPr id="141" name="AutoShape 119"/>
          <p:cNvSpPr>
            <a:spLocks noChangeArrowheads="1"/>
          </p:cNvSpPr>
          <p:nvPr/>
        </p:nvSpPr>
        <p:spPr bwMode="auto">
          <a:xfrm>
            <a:off x="6305549" y="2616316"/>
            <a:ext cx="666751"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a:t>
            </a:r>
          </a:p>
        </p:txBody>
      </p:sp>
      <p:sp>
        <p:nvSpPr>
          <p:cNvPr id="154" name="AutoShape 119"/>
          <p:cNvSpPr>
            <a:spLocks noChangeArrowheads="1"/>
          </p:cNvSpPr>
          <p:nvPr/>
        </p:nvSpPr>
        <p:spPr bwMode="auto">
          <a:xfrm>
            <a:off x="6100758" y="5521584"/>
            <a:ext cx="61912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155" name="AutoShape 119"/>
          <p:cNvSpPr>
            <a:spLocks noChangeArrowheads="1"/>
          </p:cNvSpPr>
          <p:nvPr/>
        </p:nvSpPr>
        <p:spPr bwMode="auto">
          <a:xfrm>
            <a:off x="5241658" y="5521584"/>
            <a:ext cx="627331"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156" name="TextBox 155"/>
          <p:cNvSpPr txBox="1"/>
          <p:nvPr/>
        </p:nvSpPr>
        <p:spPr>
          <a:xfrm>
            <a:off x="3751525" y="5474078"/>
            <a:ext cx="1474238" cy="369332"/>
          </a:xfrm>
          <a:prstGeom prst="rect">
            <a:avLst/>
          </a:prstGeom>
          <a:noFill/>
        </p:spPr>
        <p:txBody>
          <a:bodyPr wrap="square" rtlCol="0">
            <a:spAutoFit/>
          </a:bodyPr>
          <a:lstStyle/>
          <a:p>
            <a:pPr algn="r"/>
            <a:r>
              <a:rPr lang="en-US" sz="900" dirty="0">
                <a:solidFill>
                  <a:srgbClr val="000000"/>
                </a:solidFill>
                <a:latin typeface="Calibri" pitchFamily="34" charset="0"/>
                <a:cs typeface="Calibri" pitchFamily="34" charset="0"/>
              </a:rPr>
              <a:t>Payer Message </a:t>
            </a:r>
            <a:r>
              <a:rPr lang="en-US" sz="900" dirty="0" smtClean="0">
                <a:solidFill>
                  <a:srgbClr val="000000"/>
                </a:solidFill>
                <a:latin typeface="Calibri" pitchFamily="34" charset="0"/>
                <a:cs typeface="Calibri" pitchFamily="34" charset="0"/>
              </a:rPr>
              <a:t>Testing and Refinement</a:t>
            </a:r>
            <a:endParaRPr lang="en-US" sz="900" dirty="0">
              <a:solidFill>
                <a:srgbClr val="000000"/>
              </a:solidFill>
              <a:latin typeface="Calibri" pitchFamily="34" charset="0"/>
              <a:cs typeface="Calibri" pitchFamily="34" charset="0"/>
            </a:endParaRPr>
          </a:p>
        </p:txBody>
      </p:sp>
      <p:sp>
        <p:nvSpPr>
          <p:cNvPr id="157" name="AutoShape 119"/>
          <p:cNvSpPr>
            <a:spLocks noChangeArrowheads="1"/>
          </p:cNvSpPr>
          <p:nvPr/>
        </p:nvSpPr>
        <p:spPr bwMode="auto">
          <a:xfrm>
            <a:off x="6740681" y="5524219"/>
            <a:ext cx="826927"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Mock P &amp; T</a:t>
            </a:r>
          </a:p>
        </p:txBody>
      </p:sp>
      <p:sp>
        <p:nvSpPr>
          <p:cNvPr id="158" name="AutoShape 131"/>
          <p:cNvSpPr>
            <a:spLocks noChangeArrowheads="1"/>
          </p:cNvSpPr>
          <p:nvPr/>
        </p:nvSpPr>
        <p:spPr bwMode="auto">
          <a:xfrm>
            <a:off x="6524906" y="5583638"/>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err="1" smtClean="0"/>
              <a:t>Stimuvax</a:t>
            </a:r>
            <a:r>
              <a:rPr lang="en-US" dirty="0" smtClean="0"/>
              <a:t>—US Managed Markets &amp; HE/OR </a:t>
            </a:r>
            <a:r>
              <a:rPr lang="en-US" i="1" dirty="0" smtClean="0"/>
              <a:t>(Continued)</a:t>
            </a:r>
            <a:endParaRPr lang="en-US" dirty="0"/>
          </a:p>
        </p:txBody>
      </p:sp>
      <p:sp>
        <p:nvSpPr>
          <p:cNvPr id="52"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cs typeface="Calibri" pitchFamily="34" charset="0"/>
              </a:rPr>
              <a:pPr>
                <a:defRPr/>
              </a:pPr>
              <a:t>54</a:t>
            </a:fld>
            <a:endParaRPr lang="en-US" dirty="0">
              <a:solidFill>
                <a:srgbClr val="000000"/>
              </a:solidFill>
              <a:cs typeface="Calibri" pitchFamily="34" charset="0"/>
            </a:endParaRPr>
          </a:p>
        </p:txBody>
      </p:sp>
      <p:grpSp>
        <p:nvGrpSpPr>
          <p:cNvPr id="2" name="Group 41"/>
          <p:cNvGrpSpPr/>
          <p:nvPr/>
        </p:nvGrpSpPr>
        <p:grpSpPr>
          <a:xfrm>
            <a:off x="405098" y="6365188"/>
            <a:ext cx="1311307" cy="476250"/>
            <a:chOff x="405098" y="6365188"/>
            <a:chExt cx="1311307" cy="476250"/>
          </a:xfrm>
        </p:grpSpPr>
        <p:sp>
          <p:nvSpPr>
            <p:cNvPr id="5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56" name="TextBox 5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57" name="Flowchart: Decision 5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58" name="TextBox 5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63" name="Text Box 150"/>
          <p:cNvSpPr txBox="1">
            <a:spLocks noChangeArrowheads="1"/>
          </p:cNvSpPr>
          <p:nvPr/>
        </p:nvSpPr>
        <p:spPr bwMode="auto">
          <a:xfrm>
            <a:off x="295564" y="2371685"/>
            <a:ext cx="1436291" cy="209288"/>
          </a:xfrm>
          <a:prstGeom prst="rect">
            <a:avLst/>
          </a:prstGeom>
          <a:noFill/>
          <a:ln w="9525" algn="ctr">
            <a:noFill/>
            <a:miter lim="800000"/>
            <a:headEnd/>
            <a:tailEnd/>
          </a:ln>
        </p:spPr>
        <p:txBody>
          <a:bodyPr wrap="none" lIns="0" tIns="27432" rIns="0" bIns="27432" anchor="ctr">
            <a:spAutoFit/>
          </a:bodyPr>
          <a:lstStyle/>
          <a:p>
            <a:pPr marL="119063" indent="-119063"/>
            <a:r>
              <a:rPr lang="en-US" sz="1000" b="1" i="1" dirty="0" smtClean="0">
                <a:solidFill>
                  <a:srgbClr val="060309"/>
                </a:solidFill>
                <a:latin typeface="Calibri" pitchFamily="34" charset="0"/>
                <a:cs typeface="Calibri" pitchFamily="34" charset="0"/>
              </a:rPr>
              <a:t>Payer Strategy (Continued)</a:t>
            </a:r>
            <a:endParaRPr lang="en-US" sz="1000" b="1" i="1" dirty="0">
              <a:solidFill>
                <a:srgbClr val="060309"/>
              </a:solidFill>
              <a:latin typeface="Calibri" pitchFamily="34" charset="0"/>
              <a:cs typeface="Calibri" pitchFamily="34" charset="0"/>
            </a:endParaRPr>
          </a:p>
        </p:txBody>
      </p:sp>
      <p:sp>
        <p:nvSpPr>
          <p:cNvPr id="40" name="Rectangle 39"/>
          <p:cNvSpPr/>
          <p:nvPr/>
        </p:nvSpPr>
        <p:spPr>
          <a:xfrm>
            <a:off x="293966" y="2598582"/>
            <a:ext cx="8533655" cy="3721831"/>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27" name="AutoShape 119"/>
          <p:cNvSpPr>
            <a:spLocks noChangeArrowheads="1"/>
          </p:cNvSpPr>
          <p:nvPr/>
        </p:nvSpPr>
        <p:spPr bwMode="auto">
          <a:xfrm>
            <a:off x="2416750" y="4933346"/>
            <a:ext cx="1517075"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Payer Landscape Assessment (BI Primary Research)</a:t>
            </a:r>
          </a:p>
        </p:txBody>
      </p:sp>
      <p:sp>
        <p:nvSpPr>
          <p:cNvPr id="37" name="AutoShape 143"/>
          <p:cNvSpPr>
            <a:spLocks noChangeArrowheads="1"/>
          </p:cNvSpPr>
          <p:nvPr/>
        </p:nvSpPr>
        <p:spPr bwMode="auto">
          <a:xfrm>
            <a:off x="5862515" y="4933346"/>
            <a:ext cx="630766"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800" dirty="0">
              <a:solidFill>
                <a:srgbClr val="000000"/>
              </a:solidFill>
              <a:latin typeface="Calibri" pitchFamily="34" charset="0"/>
              <a:cs typeface="Calibri" pitchFamily="34" charset="0"/>
            </a:endParaRPr>
          </a:p>
        </p:txBody>
      </p:sp>
      <p:sp>
        <p:nvSpPr>
          <p:cNvPr id="38" name="TextBox 37"/>
          <p:cNvSpPr txBox="1"/>
          <p:nvPr/>
        </p:nvSpPr>
        <p:spPr>
          <a:xfrm>
            <a:off x="6486864" y="4899690"/>
            <a:ext cx="1502832" cy="341632"/>
          </a:xfrm>
          <a:prstGeom prst="rect">
            <a:avLst/>
          </a:prstGeom>
          <a:noFill/>
        </p:spPr>
        <p:txBody>
          <a:bodyPr wrap="square" rtlCol="0">
            <a:spAutoFit/>
          </a:bodyPr>
          <a:lstStyle/>
          <a:p>
            <a:pP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Payer Value Proposition (Tools) Testing</a:t>
            </a:r>
          </a:p>
        </p:txBody>
      </p:sp>
      <p:sp>
        <p:nvSpPr>
          <p:cNvPr id="39" name="AutoShape 119"/>
          <p:cNvSpPr>
            <a:spLocks noChangeArrowheads="1"/>
          </p:cNvSpPr>
          <p:nvPr/>
        </p:nvSpPr>
        <p:spPr bwMode="auto">
          <a:xfrm>
            <a:off x="5260541" y="4109485"/>
            <a:ext cx="1892734"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9144" rIns="9144" anchor="ctr"/>
          <a:lstStyle/>
          <a:p>
            <a:pPr algn="ctr">
              <a:defRPr/>
            </a:pPr>
            <a:r>
              <a:rPr lang="en-US" sz="900" dirty="0" smtClean="0">
                <a:solidFill>
                  <a:srgbClr val="000000"/>
                </a:solidFill>
                <a:latin typeface="Calibri" pitchFamily="34" charset="0"/>
              </a:rPr>
              <a:t>Payer Value Proposition</a:t>
            </a:r>
          </a:p>
          <a:p>
            <a:pPr algn="ctr">
              <a:defRPr/>
            </a:pPr>
            <a:r>
              <a:rPr lang="en-US" sz="900" dirty="0" smtClean="0">
                <a:solidFill>
                  <a:srgbClr val="000000"/>
                </a:solidFill>
                <a:latin typeface="Calibri" pitchFamily="34" charset="0"/>
              </a:rPr>
              <a:t>(US Specific)</a:t>
            </a:r>
          </a:p>
        </p:txBody>
      </p:sp>
      <p:sp>
        <p:nvSpPr>
          <p:cNvPr id="41" name="AutoShape 119"/>
          <p:cNvSpPr>
            <a:spLocks noChangeArrowheads="1"/>
          </p:cNvSpPr>
          <p:nvPr/>
        </p:nvSpPr>
        <p:spPr bwMode="auto">
          <a:xfrm>
            <a:off x="5404094" y="4482933"/>
            <a:ext cx="1531917"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POA and Tool Development</a:t>
            </a:r>
          </a:p>
        </p:txBody>
      </p:sp>
      <p:sp>
        <p:nvSpPr>
          <p:cNvPr id="42" name="AutoShape 119"/>
          <p:cNvSpPr>
            <a:spLocks noChangeArrowheads="1"/>
          </p:cNvSpPr>
          <p:nvPr/>
        </p:nvSpPr>
        <p:spPr bwMode="auto">
          <a:xfrm>
            <a:off x="3313436" y="4482933"/>
            <a:ext cx="1294214"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Payer Landscape Assessment</a:t>
            </a:r>
          </a:p>
        </p:txBody>
      </p:sp>
      <p:sp>
        <p:nvSpPr>
          <p:cNvPr id="43" name="AutoShape 119"/>
          <p:cNvSpPr>
            <a:spLocks noChangeArrowheads="1"/>
          </p:cNvSpPr>
          <p:nvPr/>
        </p:nvSpPr>
        <p:spPr bwMode="auto">
          <a:xfrm>
            <a:off x="4581755" y="6489597"/>
            <a:ext cx="182880" cy="18288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44" name="TextBox 43"/>
          <p:cNvSpPr txBox="1"/>
          <p:nvPr/>
        </p:nvSpPr>
        <p:spPr>
          <a:xfrm>
            <a:off x="4791302" y="6501477"/>
            <a:ext cx="190294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Pricing &amp; Health Economics</a:t>
            </a:r>
          </a:p>
          <a:p>
            <a:endParaRPr lang="en-US" sz="800" dirty="0" smtClean="0">
              <a:solidFill>
                <a:srgbClr val="000000"/>
              </a:solidFill>
              <a:latin typeface="Calibri" pitchFamily="34" charset="0"/>
            </a:endParaRPr>
          </a:p>
        </p:txBody>
      </p:sp>
      <p:sp>
        <p:nvSpPr>
          <p:cNvPr id="28" name="AutoShape 119"/>
          <p:cNvSpPr>
            <a:spLocks noChangeArrowheads="1"/>
          </p:cNvSpPr>
          <p:nvPr/>
        </p:nvSpPr>
        <p:spPr bwMode="auto">
          <a:xfrm>
            <a:off x="3954463" y="4933346"/>
            <a:ext cx="647700"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smtClean="0">
              <a:solidFill>
                <a:srgbClr val="000000"/>
              </a:solidFill>
              <a:latin typeface="Calibri" pitchFamily="34" charset="0"/>
              <a:cs typeface="Calibri" pitchFamily="34" charset="0"/>
            </a:endParaRPr>
          </a:p>
        </p:txBody>
      </p:sp>
      <p:sp>
        <p:nvSpPr>
          <p:cNvPr id="84" name="Text Box 160"/>
          <p:cNvSpPr txBox="1">
            <a:spLocks noChangeArrowheads="1"/>
          </p:cNvSpPr>
          <p:nvPr/>
        </p:nvSpPr>
        <p:spPr bwMode="auto">
          <a:xfrm>
            <a:off x="3517900" y="3366919"/>
            <a:ext cx="3214841" cy="27432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r>
              <a:rPr lang="en-US" sz="900" dirty="0">
                <a:solidFill>
                  <a:srgbClr val="000000"/>
                </a:solidFill>
                <a:latin typeface="Calibri" pitchFamily="34" charset="0"/>
              </a:rPr>
              <a:t>Value Proposition and Message Platform</a:t>
            </a:r>
          </a:p>
        </p:txBody>
      </p:sp>
      <p:sp>
        <p:nvSpPr>
          <p:cNvPr id="85" name="Text Box 160"/>
          <p:cNvSpPr txBox="1">
            <a:spLocks noChangeArrowheads="1"/>
          </p:cNvSpPr>
          <p:nvPr/>
        </p:nvSpPr>
        <p:spPr bwMode="auto">
          <a:xfrm>
            <a:off x="4589463" y="3003726"/>
            <a:ext cx="1519897" cy="13716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r>
              <a:rPr lang="en-US" sz="900" dirty="0" smtClean="0">
                <a:solidFill>
                  <a:srgbClr val="000000"/>
                </a:solidFill>
                <a:latin typeface="Calibri" pitchFamily="34" charset="0"/>
              </a:rPr>
              <a:t>Value Message</a:t>
            </a:r>
          </a:p>
        </p:txBody>
      </p:sp>
      <p:sp>
        <p:nvSpPr>
          <p:cNvPr id="86" name="Text Box 160"/>
          <p:cNvSpPr txBox="1">
            <a:spLocks noChangeArrowheads="1"/>
          </p:cNvSpPr>
          <p:nvPr/>
        </p:nvSpPr>
        <p:spPr bwMode="auto">
          <a:xfrm>
            <a:off x="3490914" y="3003726"/>
            <a:ext cx="1036190" cy="27432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r>
              <a:rPr lang="en-US" sz="900" dirty="0">
                <a:solidFill>
                  <a:srgbClr val="000000"/>
                </a:solidFill>
                <a:latin typeface="Calibri" pitchFamily="34" charset="0"/>
              </a:rPr>
              <a:t>Value Message Draft</a:t>
            </a:r>
          </a:p>
        </p:txBody>
      </p:sp>
      <p:sp>
        <p:nvSpPr>
          <p:cNvPr id="90" name="Text Box 160"/>
          <p:cNvSpPr txBox="1">
            <a:spLocks noChangeArrowheads="1"/>
          </p:cNvSpPr>
          <p:nvPr/>
        </p:nvSpPr>
        <p:spPr bwMode="auto">
          <a:xfrm>
            <a:off x="6172200" y="3003726"/>
            <a:ext cx="549429" cy="27432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r>
              <a:rPr lang="en-US" sz="900" dirty="0" smtClean="0">
                <a:solidFill>
                  <a:srgbClr val="000000"/>
                </a:solidFill>
                <a:latin typeface="Calibri" pitchFamily="34" charset="0"/>
              </a:rPr>
              <a:t>Update</a:t>
            </a:r>
          </a:p>
        </p:txBody>
      </p:sp>
      <p:sp>
        <p:nvSpPr>
          <p:cNvPr id="126" name="Text Box 160"/>
          <p:cNvSpPr txBox="1">
            <a:spLocks noChangeArrowheads="1"/>
          </p:cNvSpPr>
          <p:nvPr/>
        </p:nvSpPr>
        <p:spPr bwMode="auto">
          <a:xfrm>
            <a:off x="4589463" y="3137074"/>
            <a:ext cx="1519897" cy="137160"/>
          </a:xfrm>
          <a:prstGeom prst="rect">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Market Research</a:t>
            </a:r>
          </a:p>
        </p:txBody>
      </p:sp>
      <p:sp>
        <p:nvSpPr>
          <p:cNvPr id="127" name="Text Box 160"/>
          <p:cNvSpPr txBox="1">
            <a:spLocks noChangeArrowheads="1"/>
          </p:cNvSpPr>
          <p:nvPr/>
        </p:nvSpPr>
        <p:spPr bwMode="auto">
          <a:xfrm>
            <a:off x="6172200" y="2646538"/>
            <a:ext cx="549429" cy="27432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endParaRPr lang="en-US" sz="900" dirty="0" smtClean="0">
              <a:solidFill>
                <a:srgbClr val="000000"/>
              </a:solidFill>
              <a:latin typeface="Calibri" pitchFamily="34" charset="0"/>
            </a:endParaRPr>
          </a:p>
        </p:txBody>
      </p:sp>
      <p:sp>
        <p:nvSpPr>
          <p:cNvPr id="128" name="TextBox 127"/>
          <p:cNvSpPr txBox="1"/>
          <p:nvPr/>
        </p:nvSpPr>
        <p:spPr>
          <a:xfrm>
            <a:off x="5147051" y="2644756"/>
            <a:ext cx="1015796" cy="266700"/>
          </a:xfrm>
          <a:prstGeom prst="rect">
            <a:avLst/>
          </a:prstGeom>
          <a:noFill/>
        </p:spPr>
        <p:txBody>
          <a:bodyPr wrap="square" lIns="27432" tIns="27432" rIns="27432" bIns="27432" rtlCol="0" anchor="ctr" anchorCtr="0">
            <a:noAutofit/>
          </a:bodyPr>
          <a:lstStyle/>
          <a:p>
            <a:pPr algn="r">
              <a:lnSpc>
                <a:spcPct val="85000"/>
              </a:lnSpc>
              <a:defRPr/>
            </a:pPr>
            <a:r>
              <a:rPr lang="en-US" sz="900" dirty="0">
                <a:latin typeface="Calibri" pitchFamily="34" charset="0"/>
                <a:cs typeface="Calibri" pitchFamily="34" charset="0"/>
              </a:rPr>
              <a:t>Budget Impact Model(s)</a:t>
            </a:r>
          </a:p>
        </p:txBody>
      </p:sp>
      <p:sp>
        <p:nvSpPr>
          <p:cNvPr id="32" name="TextBox 31"/>
          <p:cNvSpPr txBox="1"/>
          <p:nvPr/>
        </p:nvSpPr>
        <p:spPr>
          <a:xfrm>
            <a:off x="1995015" y="6435090"/>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Managed Markets &amp; HE/OR</a:t>
            </a:r>
          </a:p>
        </p:txBody>
      </p:sp>
      <p:sp>
        <p:nvSpPr>
          <p:cNvPr id="33" name="AutoShape 119"/>
          <p:cNvSpPr>
            <a:spLocks noChangeArrowheads="1"/>
          </p:cNvSpPr>
          <p:nvPr/>
        </p:nvSpPr>
        <p:spPr bwMode="auto">
          <a:xfrm>
            <a:off x="1785465" y="6477000"/>
            <a:ext cx="182880" cy="18288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34" name="AutoShape 119"/>
          <p:cNvSpPr>
            <a:spLocks noChangeArrowheads="1"/>
          </p:cNvSpPr>
          <p:nvPr/>
        </p:nvSpPr>
        <p:spPr bwMode="auto">
          <a:xfrm>
            <a:off x="3026143" y="6477000"/>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35" name="TextBox 34"/>
          <p:cNvSpPr txBox="1"/>
          <p:nvPr/>
        </p:nvSpPr>
        <p:spPr>
          <a:xfrm>
            <a:off x="3235696" y="6435090"/>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sp>
        <p:nvSpPr>
          <p:cNvPr id="45" name="TextBox 44"/>
          <p:cNvSpPr txBox="1"/>
          <p:nvPr/>
        </p:nvSpPr>
        <p:spPr>
          <a:xfrm>
            <a:off x="5118100" y="485521"/>
            <a:ext cx="2429494" cy="507831"/>
          </a:xfrm>
          <a:prstGeom prst="rect">
            <a:avLst/>
          </a:prstGeom>
          <a:solidFill>
            <a:srgbClr val="FFFF00"/>
          </a:solidFill>
          <a:ln>
            <a:solidFill>
              <a:schemeClr val="tx1"/>
            </a:solidFill>
          </a:ln>
        </p:spPr>
        <p:txBody>
          <a:bodyPr wrap="square" rtlCol="0">
            <a:spAutoFit/>
          </a:bodyPr>
          <a:lstStyle/>
          <a:p>
            <a:pPr algn="ctr"/>
            <a:r>
              <a:rPr lang="en-US" sz="900" dirty="0" smtClean="0">
                <a:latin typeface="Calibri" pitchFamily="34" charset="0"/>
                <a:cs typeface="Calibri" pitchFamily="34" charset="0"/>
              </a:rPr>
              <a:t>US &amp; Global payer teams to provide additional granularity to the activities and interdependencies within the plan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01682" y="2488406"/>
            <a:ext cx="8533655" cy="2072708"/>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1" name="Title 1"/>
          <p:cNvSpPr>
            <a:spLocks noGrp="1"/>
          </p:cNvSpPr>
          <p:nvPr>
            <p:ph type="title"/>
          </p:nvPr>
        </p:nvSpPr>
        <p:spPr/>
        <p:txBody>
          <a:bodyPr/>
          <a:lstStyle/>
          <a:p>
            <a:r>
              <a:rPr lang="en-US" dirty="0" smtClean="0"/>
              <a:t>Stimuvax—US Managed Markets &amp; HE/OR </a:t>
            </a:r>
            <a:r>
              <a:rPr lang="en-US" i="1" dirty="0" smtClean="0"/>
              <a:t>(Continued)</a:t>
            </a:r>
            <a:r>
              <a:rPr lang="en-US" dirty="0" smtClean="0"/>
              <a:t> </a:t>
            </a:r>
            <a:endParaRPr lang="en-US" dirty="0"/>
          </a:p>
        </p:txBody>
      </p:sp>
      <p:sp>
        <p:nvSpPr>
          <p:cNvPr id="47" name="Slide Number Placeholder 3"/>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55</a:t>
            </a:fld>
            <a:endParaRPr lang="en-US" dirty="0">
              <a:solidFill>
                <a:srgbClr val="000000"/>
              </a:solidFill>
            </a:endParaRPr>
          </a:p>
        </p:txBody>
      </p:sp>
      <p:sp>
        <p:nvSpPr>
          <p:cNvPr id="44" name="AutoShape 119"/>
          <p:cNvSpPr>
            <a:spLocks noChangeArrowheads="1"/>
          </p:cNvSpPr>
          <p:nvPr/>
        </p:nvSpPr>
        <p:spPr bwMode="auto">
          <a:xfrm>
            <a:off x="6085632" y="3711016"/>
            <a:ext cx="128916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Contracting Strategy</a:t>
            </a:r>
          </a:p>
        </p:txBody>
      </p:sp>
      <p:sp>
        <p:nvSpPr>
          <p:cNvPr id="51" name="TextBox 50"/>
          <p:cNvSpPr txBox="1"/>
          <p:nvPr/>
        </p:nvSpPr>
        <p:spPr>
          <a:xfrm>
            <a:off x="273689" y="2264473"/>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Pricing and Contracting Strategy</a:t>
            </a:r>
            <a:endParaRPr lang="en-US" sz="1000" b="1" i="1" dirty="0">
              <a:solidFill>
                <a:srgbClr val="000000"/>
              </a:solidFill>
              <a:latin typeface="Calibri" pitchFamily="34" charset="0"/>
              <a:cs typeface="Calibri" pitchFamily="34" charset="0"/>
            </a:endParaRPr>
          </a:p>
        </p:txBody>
      </p:sp>
      <p:sp>
        <p:nvSpPr>
          <p:cNvPr id="37" name="AutoShape 119"/>
          <p:cNvSpPr>
            <a:spLocks noChangeArrowheads="1"/>
          </p:cNvSpPr>
          <p:nvPr/>
        </p:nvSpPr>
        <p:spPr bwMode="auto">
          <a:xfrm>
            <a:off x="7222399" y="4077029"/>
            <a:ext cx="6667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38" name="AutoShape 119"/>
          <p:cNvSpPr>
            <a:spLocks noChangeArrowheads="1"/>
          </p:cNvSpPr>
          <p:nvPr/>
        </p:nvSpPr>
        <p:spPr bwMode="auto">
          <a:xfrm>
            <a:off x="7303128" y="4077029"/>
            <a:ext cx="771525"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Data Banks Notification</a:t>
            </a:r>
          </a:p>
        </p:txBody>
      </p:sp>
      <p:sp>
        <p:nvSpPr>
          <p:cNvPr id="31" name="AutoShape 119"/>
          <p:cNvSpPr>
            <a:spLocks noChangeArrowheads="1"/>
          </p:cNvSpPr>
          <p:nvPr/>
        </p:nvSpPr>
        <p:spPr bwMode="auto">
          <a:xfrm>
            <a:off x="3049877" y="6470650"/>
            <a:ext cx="182880" cy="18288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32" name="TextBox 31"/>
          <p:cNvSpPr txBox="1"/>
          <p:nvPr/>
        </p:nvSpPr>
        <p:spPr>
          <a:xfrm>
            <a:off x="3259425" y="6428740"/>
            <a:ext cx="1456506"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Pricing &amp; Health Economics</a:t>
            </a:r>
          </a:p>
        </p:txBody>
      </p:sp>
      <p:grpSp>
        <p:nvGrpSpPr>
          <p:cNvPr id="2" name="Group 41"/>
          <p:cNvGrpSpPr/>
          <p:nvPr/>
        </p:nvGrpSpPr>
        <p:grpSpPr>
          <a:xfrm>
            <a:off x="405098" y="6365188"/>
            <a:ext cx="1311307" cy="476250"/>
            <a:chOff x="405098" y="6365188"/>
            <a:chExt cx="1311307" cy="476250"/>
          </a:xfrm>
        </p:grpSpPr>
        <p:sp>
          <p:nvSpPr>
            <p:cNvPr id="49"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53" name="TextBox 52"/>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Milestone / Meeting</a:t>
              </a:r>
            </a:p>
          </p:txBody>
        </p:sp>
        <p:sp>
          <p:nvSpPr>
            <p:cNvPr id="54" name="Flowchart: Decision 53"/>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55" name="TextBox 54"/>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CMGs</a:t>
              </a:r>
            </a:p>
          </p:txBody>
        </p:sp>
      </p:grpSp>
      <p:sp>
        <p:nvSpPr>
          <p:cNvPr id="56" name="AutoShape 119"/>
          <p:cNvSpPr>
            <a:spLocks noChangeArrowheads="1"/>
          </p:cNvSpPr>
          <p:nvPr/>
        </p:nvSpPr>
        <p:spPr bwMode="auto">
          <a:xfrm>
            <a:off x="1819275" y="6470650"/>
            <a:ext cx="182880" cy="18288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57" name="TextBox 56"/>
          <p:cNvSpPr txBox="1"/>
          <p:nvPr/>
        </p:nvSpPr>
        <p:spPr>
          <a:xfrm>
            <a:off x="2028825" y="6428740"/>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Managed Markets &amp; HE/OR</a:t>
            </a:r>
          </a:p>
        </p:txBody>
      </p:sp>
      <p:sp>
        <p:nvSpPr>
          <p:cNvPr id="73" name="AutoShape 119"/>
          <p:cNvSpPr>
            <a:spLocks noChangeArrowheads="1"/>
          </p:cNvSpPr>
          <p:nvPr/>
        </p:nvSpPr>
        <p:spPr bwMode="auto">
          <a:xfrm>
            <a:off x="4098224" y="3710532"/>
            <a:ext cx="1888424" cy="275288"/>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Contracting Needs Assessment</a:t>
            </a:r>
          </a:p>
        </p:txBody>
      </p:sp>
      <p:sp>
        <p:nvSpPr>
          <p:cNvPr id="76" name="AutoShape 131"/>
          <p:cNvSpPr>
            <a:spLocks noChangeArrowheads="1"/>
          </p:cNvSpPr>
          <p:nvPr/>
        </p:nvSpPr>
        <p:spPr bwMode="auto">
          <a:xfrm>
            <a:off x="5998722" y="375673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42" name="AutoShape 119"/>
          <p:cNvSpPr>
            <a:spLocks noChangeArrowheads="1"/>
          </p:cNvSpPr>
          <p:nvPr/>
        </p:nvSpPr>
        <p:spPr bwMode="auto">
          <a:xfrm>
            <a:off x="4601423" y="6470650"/>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43" name="TextBox 42"/>
          <p:cNvSpPr txBox="1"/>
          <p:nvPr/>
        </p:nvSpPr>
        <p:spPr>
          <a:xfrm>
            <a:off x="4810976" y="6428740"/>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sp>
        <p:nvSpPr>
          <p:cNvPr id="58" name="AutoShape 119"/>
          <p:cNvSpPr>
            <a:spLocks noChangeArrowheads="1"/>
          </p:cNvSpPr>
          <p:nvPr>
            <p:custDataLst>
              <p:tags r:id="rId1"/>
            </p:custDataLst>
          </p:nvPr>
        </p:nvSpPr>
        <p:spPr bwMode="auto">
          <a:xfrm>
            <a:off x="3548063" y="2596128"/>
            <a:ext cx="538162" cy="27432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rgbClr val="000000"/>
                </a:solidFill>
                <a:latin typeface="Calibri" pitchFamily="34" charset="0"/>
              </a:rPr>
              <a:t>Vendor Selection</a:t>
            </a:r>
          </a:p>
        </p:txBody>
      </p:sp>
      <p:sp>
        <p:nvSpPr>
          <p:cNvPr id="59" name="AutoShape 119"/>
          <p:cNvSpPr>
            <a:spLocks noChangeArrowheads="1"/>
          </p:cNvSpPr>
          <p:nvPr>
            <p:custDataLst>
              <p:tags r:id="rId2"/>
            </p:custDataLst>
          </p:nvPr>
        </p:nvSpPr>
        <p:spPr bwMode="auto">
          <a:xfrm>
            <a:off x="4114826" y="2596128"/>
            <a:ext cx="723900" cy="13716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Draft</a:t>
            </a:r>
            <a:endParaRPr lang="en-US" sz="900" dirty="0">
              <a:solidFill>
                <a:srgbClr val="000000"/>
              </a:solidFill>
              <a:latin typeface="Calibri" pitchFamily="34" charset="0"/>
            </a:endParaRPr>
          </a:p>
        </p:txBody>
      </p:sp>
      <p:sp>
        <p:nvSpPr>
          <p:cNvPr id="60" name="AutoShape 119"/>
          <p:cNvSpPr>
            <a:spLocks noChangeArrowheads="1"/>
          </p:cNvSpPr>
          <p:nvPr>
            <p:custDataLst>
              <p:tags r:id="rId3"/>
            </p:custDataLst>
          </p:nvPr>
        </p:nvSpPr>
        <p:spPr bwMode="auto">
          <a:xfrm>
            <a:off x="4900613" y="2596128"/>
            <a:ext cx="1303999" cy="13716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rgbClr val="000000"/>
                </a:solidFill>
                <a:latin typeface="Calibri" pitchFamily="34" charset="0"/>
              </a:rPr>
              <a:t>Payer/Pricing </a:t>
            </a:r>
            <a:r>
              <a:rPr lang="en-US" sz="900" dirty="0" smtClean="0">
                <a:solidFill>
                  <a:srgbClr val="000000"/>
                </a:solidFill>
                <a:latin typeface="Calibri" pitchFamily="34" charset="0"/>
              </a:rPr>
              <a:t>Research</a:t>
            </a:r>
            <a:endParaRPr lang="en-US" sz="900" dirty="0">
              <a:solidFill>
                <a:srgbClr val="000000"/>
              </a:solidFill>
              <a:latin typeface="Calibri" pitchFamily="34" charset="0"/>
            </a:endParaRPr>
          </a:p>
        </p:txBody>
      </p:sp>
      <p:sp>
        <p:nvSpPr>
          <p:cNvPr id="62" name="AutoShape 119"/>
          <p:cNvSpPr>
            <a:spLocks noChangeArrowheads="1"/>
          </p:cNvSpPr>
          <p:nvPr>
            <p:custDataLst>
              <p:tags r:id="rId4"/>
            </p:custDataLst>
          </p:nvPr>
        </p:nvSpPr>
        <p:spPr bwMode="auto">
          <a:xfrm>
            <a:off x="6245527" y="2596128"/>
            <a:ext cx="339090" cy="137160"/>
          </a:xfrm>
          <a:prstGeom prst="homePlate">
            <a:avLst>
              <a:gd name="adj" fmla="val 0"/>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63" name="TextBox 62"/>
          <p:cNvSpPr txBox="1"/>
          <p:nvPr>
            <p:custDataLst>
              <p:tags r:id="rId5"/>
            </p:custDataLst>
          </p:nvPr>
        </p:nvSpPr>
        <p:spPr>
          <a:xfrm>
            <a:off x="7145512" y="3304762"/>
            <a:ext cx="1219025" cy="266700"/>
          </a:xfrm>
          <a:prstGeom prst="rect">
            <a:avLst/>
          </a:prstGeom>
          <a:noFill/>
        </p:spPr>
        <p:txBody>
          <a:bodyPr wrap="square" lIns="27432" tIns="27432" rIns="27432" bIns="27432" rtlCol="0" anchor="ctr" anchorCtr="0">
            <a:noAutofit/>
          </a:bodyPr>
          <a:lstStyle/>
          <a:p>
            <a:r>
              <a:rPr lang="en-US" sz="900" dirty="0">
                <a:latin typeface="Calibri" pitchFamily="34" charset="0"/>
                <a:cs typeface="Calibri" pitchFamily="34" charset="0"/>
              </a:rPr>
              <a:t>US Pricing Decision</a:t>
            </a:r>
            <a:br>
              <a:rPr lang="en-US" sz="900" dirty="0">
                <a:latin typeface="Calibri" pitchFamily="34" charset="0"/>
                <a:cs typeface="Calibri" pitchFamily="34" charset="0"/>
              </a:rPr>
            </a:br>
            <a:r>
              <a:rPr lang="en-US" sz="900" dirty="0">
                <a:latin typeface="Calibri" pitchFamily="34" charset="0"/>
                <a:cs typeface="Calibri" pitchFamily="34" charset="0"/>
              </a:rPr>
              <a:t>Final Price Set shortly before Launch</a:t>
            </a:r>
          </a:p>
        </p:txBody>
      </p:sp>
      <p:sp>
        <p:nvSpPr>
          <p:cNvPr id="64" name="AutoShape 119"/>
          <p:cNvSpPr>
            <a:spLocks noChangeArrowheads="1"/>
          </p:cNvSpPr>
          <p:nvPr>
            <p:custDataLst>
              <p:tags r:id="rId6"/>
            </p:custDataLst>
          </p:nvPr>
        </p:nvSpPr>
        <p:spPr bwMode="auto">
          <a:xfrm>
            <a:off x="6235700" y="3346652"/>
            <a:ext cx="700682" cy="256513"/>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1000" dirty="0">
              <a:latin typeface="Calibri" pitchFamily="34" charset="0"/>
              <a:cs typeface="Calibri" pitchFamily="34" charset="0"/>
            </a:endParaRPr>
          </a:p>
        </p:txBody>
      </p:sp>
      <p:sp>
        <p:nvSpPr>
          <p:cNvPr id="65" name="TextBox 64"/>
          <p:cNvSpPr txBox="1"/>
          <p:nvPr>
            <p:custDataLst>
              <p:tags r:id="rId7"/>
            </p:custDataLst>
          </p:nvPr>
        </p:nvSpPr>
        <p:spPr>
          <a:xfrm>
            <a:off x="5276850" y="3347011"/>
            <a:ext cx="910224" cy="266700"/>
          </a:xfrm>
          <a:prstGeom prst="rect">
            <a:avLst/>
          </a:prstGeom>
          <a:noFill/>
        </p:spPr>
        <p:txBody>
          <a:bodyPr wrap="square" lIns="27432" tIns="27432" rIns="27432" bIns="27432" rtlCol="0" anchor="ctr" anchorCtr="0">
            <a:noAutofit/>
          </a:bodyPr>
          <a:lstStyle/>
          <a:p>
            <a:pPr algn="r"/>
            <a:r>
              <a:rPr lang="en-US" sz="900" dirty="0">
                <a:latin typeface="Calibri" pitchFamily="34" charset="0"/>
                <a:cs typeface="Calibri" pitchFamily="34" charset="0"/>
              </a:rPr>
              <a:t>US Pricing Recommendation</a:t>
            </a:r>
          </a:p>
        </p:txBody>
      </p:sp>
      <p:sp>
        <p:nvSpPr>
          <p:cNvPr id="66" name="AutoShape 138"/>
          <p:cNvSpPr>
            <a:spLocks noChangeArrowheads="1"/>
          </p:cNvSpPr>
          <p:nvPr>
            <p:custDataLst>
              <p:tags r:id="rId8"/>
            </p:custDataLst>
          </p:nvPr>
        </p:nvSpPr>
        <p:spPr bwMode="auto">
          <a:xfrm>
            <a:off x="6930575" y="3381277"/>
            <a:ext cx="182563" cy="182563"/>
          </a:xfrm>
          <a:prstGeom prst="diamond">
            <a:avLst/>
          </a:prstGeom>
          <a:solidFill>
            <a:srgbClr val="800000"/>
          </a:solidFill>
          <a:ln w="12700" algn="ctr">
            <a:solidFill>
              <a:schemeClr val="tx1"/>
            </a:solidFill>
            <a:miter lim="800000"/>
            <a:headEnd/>
            <a:tailEnd/>
          </a:ln>
        </p:spPr>
        <p:txBody>
          <a:bodyPr wrap="none" anchor="ctr"/>
          <a:lstStyle/>
          <a:p>
            <a:endParaRPr lang="en-US" dirty="0">
              <a:latin typeface="Calibri" pitchFamily="34" charset="0"/>
              <a:cs typeface="Calibri" pitchFamily="34" charset="0"/>
            </a:endParaRPr>
          </a:p>
        </p:txBody>
      </p:sp>
      <p:sp>
        <p:nvSpPr>
          <p:cNvPr id="67" name="AutoShape 119"/>
          <p:cNvSpPr>
            <a:spLocks noChangeArrowheads="1"/>
          </p:cNvSpPr>
          <p:nvPr>
            <p:custDataLst>
              <p:tags r:id="rId9"/>
            </p:custDataLst>
          </p:nvPr>
        </p:nvSpPr>
        <p:spPr bwMode="auto">
          <a:xfrm>
            <a:off x="4900613" y="2735532"/>
            <a:ext cx="1303999" cy="13716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800" dirty="0" smtClean="0">
                <a:solidFill>
                  <a:srgbClr val="000000"/>
                </a:solidFill>
                <a:latin typeface="Calibri" pitchFamily="34" charset="0"/>
                <a:cs typeface="Calibri" pitchFamily="34" charset="0"/>
              </a:rPr>
              <a:t>(</a:t>
            </a:r>
            <a:r>
              <a:rPr lang="en-US" sz="800" dirty="0" err="1" smtClean="0">
                <a:solidFill>
                  <a:srgbClr val="000000"/>
                </a:solidFill>
                <a:latin typeface="Calibri" pitchFamily="34" charset="0"/>
                <a:cs typeface="Calibri" pitchFamily="34" charset="0"/>
              </a:rPr>
              <a:t>Qual</a:t>
            </a:r>
            <a:r>
              <a:rPr lang="en-US" sz="800" dirty="0" smtClean="0">
                <a:solidFill>
                  <a:srgbClr val="000000"/>
                </a:solidFill>
                <a:latin typeface="Calibri" pitchFamily="34" charset="0"/>
                <a:cs typeface="Calibri" pitchFamily="34" charset="0"/>
              </a:rPr>
              <a:t> &amp; </a:t>
            </a:r>
            <a:r>
              <a:rPr lang="en-US" sz="900" dirty="0" smtClean="0">
                <a:solidFill>
                  <a:srgbClr val="000000"/>
                </a:solidFill>
                <a:latin typeface="Calibri" pitchFamily="34" charset="0"/>
                <a:cs typeface="Calibri" pitchFamily="34" charset="0"/>
              </a:rPr>
              <a:t>Quant</a:t>
            </a:r>
            <a:r>
              <a:rPr lang="en-US" sz="800" dirty="0" smtClean="0">
                <a:solidFill>
                  <a:srgbClr val="000000"/>
                </a:solidFill>
                <a:latin typeface="Calibri" pitchFamily="34" charset="0"/>
                <a:cs typeface="Calibri" pitchFamily="34" charset="0"/>
              </a:rPr>
              <a:t>)</a:t>
            </a:r>
          </a:p>
        </p:txBody>
      </p:sp>
      <p:sp>
        <p:nvSpPr>
          <p:cNvPr id="68" name="AutoShape 119"/>
          <p:cNvSpPr>
            <a:spLocks noChangeArrowheads="1"/>
          </p:cNvSpPr>
          <p:nvPr>
            <p:custDataLst>
              <p:tags r:id="rId10"/>
            </p:custDataLst>
          </p:nvPr>
        </p:nvSpPr>
        <p:spPr bwMode="auto">
          <a:xfrm>
            <a:off x="6245527" y="2734239"/>
            <a:ext cx="339090" cy="13716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smtClean="0">
              <a:solidFill>
                <a:srgbClr val="000000"/>
              </a:solidFill>
              <a:latin typeface="Calibri" pitchFamily="34" charset="0"/>
            </a:endParaRPr>
          </a:p>
        </p:txBody>
      </p:sp>
      <p:sp>
        <p:nvSpPr>
          <p:cNvPr id="69" name="AutoShape 119"/>
          <p:cNvSpPr>
            <a:spLocks noChangeArrowheads="1"/>
          </p:cNvSpPr>
          <p:nvPr>
            <p:custDataLst>
              <p:tags r:id="rId11"/>
            </p:custDataLst>
          </p:nvPr>
        </p:nvSpPr>
        <p:spPr bwMode="auto">
          <a:xfrm>
            <a:off x="4114826" y="2734239"/>
            <a:ext cx="723900" cy="13716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800" dirty="0" smtClean="0">
                <a:solidFill>
                  <a:srgbClr val="000000"/>
                </a:solidFill>
                <a:latin typeface="Calibri" pitchFamily="34" charset="0"/>
                <a:cs typeface="Calibri" pitchFamily="34" charset="0"/>
              </a:rPr>
              <a:t>Questionnaire</a:t>
            </a:r>
          </a:p>
        </p:txBody>
      </p:sp>
      <p:sp>
        <p:nvSpPr>
          <p:cNvPr id="70" name="AutoShape 119"/>
          <p:cNvSpPr>
            <a:spLocks noChangeArrowheads="1"/>
          </p:cNvSpPr>
          <p:nvPr/>
        </p:nvSpPr>
        <p:spPr bwMode="auto">
          <a:xfrm>
            <a:off x="5834063" y="2967835"/>
            <a:ext cx="847904" cy="253942"/>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Pricing Strategy</a:t>
            </a:r>
          </a:p>
        </p:txBody>
      </p:sp>
      <p:sp>
        <p:nvSpPr>
          <p:cNvPr id="71" name="AutoShape 131"/>
          <p:cNvSpPr>
            <a:spLocks noChangeArrowheads="1"/>
          </p:cNvSpPr>
          <p:nvPr/>
        </p:nvSpPr>
        <p:spPr bwMode="auto">
          <a:xfrm>
            <a:off x="6631411" y="301860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74" name="AutoShape 119"/>
          <p:cNvSpPr>
            <a:spLocks noChangeArrowheads="1"/>
          </p:cNvSpPr>
          <p:nvPr>
            <p:custDataLst>
              <p:tags r:id="rId12"/>
            </p:custDataLst>
          </p:nvPr>
        </p:nvSpPr>
        <p:spPr bwMode="auto">
          <a:xfrm>
            <a:off x="6627395" y="2547293"/>
            <a:ext cx="693884" cy="276999"/>
          </a:xfrm>
          <a:prstGeom prst="homePlate">
            <a:avLst>
              <a:gd name="adj" fmla="val 0"/>
            </a:avLst>
          </a:prstGeom>
          <a:noFill/>
          <a:ln w="9525" algn="ctr">
            <a:noFill/>
            <a:miter lim="800000"/>
            <a:headEnd/>
            <a:tailEnd/>
          </a:ln>
          <a:effectLst/>
        </p:spPr>
        <p:txBody>
          <a:bodyPr wrap="square" lIns="0" tIns="0" rIns="0" bIns="0" anchor="ctr">
            <a:spAutoFit/>
          </a:bodyPr>
          <a:lstStyle/>
          <a:p>
            <a:pPr algn="ctr">
              <a:defRPr/>
            </a:pPr>
            <a:r>
              <a:rPr lang="en-US" sz="900" dirty="0">
                <a:latin typeface="Calibri" pitchFamily="34" charset="0"/>
                <a:cs typeface="Calibri" pitchFamily="34" charset="0"/>
              </a:rPr>
              <a:t>Global Pricing Corridor</a:t>
            </a:r>
          </a:p>
        </p:txBody>
      </p:sp>
      <p:sp>
        <p:nvSpPr>
          <p:cNvPr id="75" name="AutoShape 138"/>
          <p:cNvSpPr>
            <a:spLocks noChangeArrowheads="1"/>
          </p:cNvSpPr>
          <p:nvPr>
            <p:custDataLst>
              <p:tags r:id="rId13"/>
            </p:custDataLst>
          </p:nvPr>
        </p:nvSpPr>
        <p:spPr bwMode="auto">
          <a:xfrm>
            <a:off x="6497145" y="2643550"/>
            <a:ext cx="182563" cy="182563"/>
          </a:xfrm>
          <a:prstGeom prst="diamond">
            <a:avLst/>
          </a:prstGeom>
          <a:solidFill>
            <a:srgbClr val="800000"/>
          </a:solidFill>
          <a:ln w="12700" algn="ctr">
            <a:solidFill>
              <a:schemeClr val="tx1"/>
            </a:solidFill>
            <a:miter lim="800000"/>
            <a:headEnd/>
            <a:tailEnd/>
          </a:ln>
        </p:spPr>
        <p:txBody>
          <a:bodyPr wrap="none" anchor="ctr"/>
          <a:lstStyle/>
          <a:p>
            <a:endParaRPr lang="en-US" dirty="0">
              <a:latin typeface="Calibri" pitchFamily="34" charset="0"/>
              <a:cs typeface="Calibri" pitchFamily="34" charset="0"/>
            </a:endParaRPr>
          </a:p>
        </p:txBody>
      </p:sp>
      <p:sp>
        <p:nvSpPr>
          <p:cNvPr id="40" name="TextBox 39"/>
          <p:cNvSpPr txBox="1"/>
          <p:nvPr/>
        </p:nvSpPr>
        <p:spPr>
          <a:xfrm>
            <a:off x="5118100" y="485521"/>
            <a:ext cx="2429494" cy="507831"/>
          </a:xfrm>
          <a:prstGeom prst="rect">
            <a:avLst/>
          </a:prstGeom>
          <a:solidFill>
            <a:srgbClr val="FFFF00"/>
          </a:solidFill>
          <a:ln>
            <a:solidFill>
              <a:schemeClr val="tx1"/>
            </a:solidFill>
          </a:ln>
        </p:spPr>
        <p:txBody>
          <a:bodyPr wrap="square" rtlCol="0">
            <a:spAutoFit/>
          </a:bodyPr>
          <a:lstStyle/>
          <a:p>
            <a:pPr algn="ctr"/>
            <a:r>
              <a:rPr lang="en-US" sz="900" dirty="0" smtClean="0">
                <a:latin typeface="Calibri" pitchFamily="34" charset="0"/>
                <a:cs typeface="Calibri" pitchFamily="34" charset="0"/>
              </a:rPr>
              <a:t>US &amp; Global payer teams to provide additional granularity to the activities and interdependencies within the plan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a:spLocks noGrp="1"/>
          </p:cNvSpPr>
          <p:nvPr>
            <p:ph type="title"/>
          </p:nvPr>
        </p:nvSpPr>
        <p:spPr/>
        <p:txBody>
          <a:bodyPr/>
          <a:lstStyle/>
          <a:p>
            <a:r>
              <a:rPr lang="en-US" dirty="0" smtClean="0"/>
              <a:t>Stimuvax—US Managed Markets &amp; HE/OR </a:t>
            </a:r>
            <a:r>
              <a:rPr lang="en-US" i="1" dirty="0" smtClean="0"/>
              <a:t>(Continued)</a:t>
            </a:r>
            <a:r>
              <a:rPr lang="en-US" dirty="0" smtClean="0"/>
              <a:t> </a:t>
            </a:r>
            <a:endParaRPr lang="en-US" dirty="0"/>
          </a:p>
        </p:txBody>
      </p:sp>
      <p:sp>
        <p:nvSpPr>
          <p:cNvPr id="32" name="Slide Number Placeholder 3"/>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56</a:t>
            </a:fld>
            <a:endParaRPr lang="en-US" dirty="0">
              <a:solidFill>
                <a:srgbClr val="000000"/>
              </a:solidFill>
            </a:endParaRPr>
          </a:p>
        </p:txBody>
      </p:sp>
      <p:sp>
        <p:nvSpPr>
          <p:cNvPr id="50" name="Rectangle 49"/>
          <p:cNvSpPr/>
          <p:nvPr/>
        </p:nvSpPr>
        <p:spPr>
          <a:xfrm>
            <a:off x="301682" y="2449905"/>
            <a:ext cx="8533655" cy="3864770"/>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1" name="TextBox 50"/>
          <p:cNvSpPr txBox="1"/>
          <p:nvPr/>
        </p:nvSpPr>
        <p:spPr>
          <a:xfrm>
            <a:off x="273689" y="2225973"/>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Account Management</a:t>
            </a:r>
            <a:endParaRPr lang="en-US" sz="1000" b="1" i="1" dirty="0">
              <a:solidFill>
                <a:srgbClr val="000000"/>
              </a:solidFill>
              <a:latin typeface="Calibri" pitchFamily="34" charset="0"/>
              <a:cs typeface="Calibri" pitchFamily="34" charset="0"/>
            </a:endParaRPr>
          </a:p>
        </p:txBody>
      </p:sp>
      <p:sp>
        <p:nvSpPr>
          <p:cNvPr id="66" name="AutoShape 119"/>
          <p:cNvSpPr>
            <a:spLocks noChangeArrowheads="1"/>
          </p:cNvSpPr>
          <p:nvPr/>
        </p:nvSpPr>
        <p:spPr bwMode="auto">
          <a:xfrm>
            <a:off x="7200312" y="4072076"/>
            <a:ext cx="285749"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68" name="AutoShape 119"/>
          <p:cNvSpPr>
            <a:spLocks noChangeArrowheads="1"/>
          </p:cNvSpPr>
          <p:nvPr/>
        </p:nvSpPr>
        <p:spPr bwMode="auto">
          <a:xfrm>
            <a:off x="7290800" y="4395230"/>
            <a:ext cx="1448377" cy="265670"/>
          </a:xfrm>
          <a:prstGeom prst="homePlate">
            <a:avLst>
              <a:gd name="adj" fmla="val 80702"/>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Payer Presentations</a:t>
            </a:r>
          </a:p>
        </p:txBody>
      </p:sp>
      <p:grpSp>
        <p:nvGrpSpPr>
          <p:cNvPr id="2" name="Group 41"/>
          <p:cNvGrpSpPr/>
          <p:nvPr/>
        </p:nvGrpSpPr>
        <p:grpSpPr>
          <a:xfrm>
            <a:off x="405098" y="6365188"/>
            <a:ext cx="1311307" cy="476250"/>
            <a:chOff x="405098" y="6365188"/>
            <a:chExt cx="1311307" cy="476250"/>
          </a:xfrm>
        </p:grpSpPr>
        <p:sp>
          <p:nvSpPr>
            <p:cNvPr id="3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36" name="TextBox 3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Milestone / Meeting</a:t>
              </a:r>
            </a:p>
          </p:txBody>
        </p:sp>
        <p:sp>
          <p:nvSpPr>
            <p:cNvPr id="37" name="Flowchart: Decision 3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38" name="TextBox 3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CMGs</a:t>
              </a:r>
            </a:p>
          </p:txBody>
        </p:sp>
      </p:grpSp>
      <p:sp>
        <p:nvSpPr>
          <p:cNvPr id="39" name="AutoShape 119"/>
          <p:cNvSpPr>
            <a:spLocks noChangeArrowheads="1"/>
          </p:cNvSpPr>
          <p:nvPr/>
        </p:nvSpPr>
        <p:spPr bwMode="auto">
          <a:xfrm>
            <a:off x="1743075" y="6467372"/>
            <a:ext cx="182880" cy="18288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40" name="TextBox 39"/>
          <p:cNvSpPr txBox="1"/>
          <p:nvPr/>
        </p:nvSpPr>
        <p:spPr>
          <a:xfrm>
            <a:off x="1952625" y="6425462"/>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Managed Markets &amp; HE/OR</a:t>
            </a:r>
          </a:p>
        </p:txBody>
      </p:sp>
      <p:sp>
        <p:nvSpPr>
          <p:cNvPr id="23" name="AutoShape 119"/>
          <p:cNvSpPr>
            <a:spLocks noChangeArrowheads="1"/>
          </p:cNvSpPr>
          <p:nvPr/>
        </p:nvSpPr>
        <p:spPr bwMode="auto">
          <a:xfrm>
            <a:off x="4549198" y="2849593"/>
            <a:ext cx="633062"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Recruiting</a:t>
            </a:r>
          </a:p>
        </p:txBody>
      </p:sp>
      <p:sp>
        <p:nvSpPr>
          <p:cNvPr id="26" name="AutoShape 119"/>
          <p:cNvSpPr>
            <a:spLocks noChangeArrowheads="1"/>
          </p:cNvSpPr>
          <p:nvPr/>
        </p:nvSpPr>
        <p:spPr bwMode="auto">
          <a:xfrm>
            <a:off x="6746248" y="4750059"/>
            <a:ext cx="630289"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33" name="AutoShape 119"/>
          <p:cNvSpPr>
            <a:spLocks noChangeArrowheads="1"/>
          </p:cNvSpPr>
          <p:nvPr/>
        </p:nvSpPr>
        <p:spPr bwMode="auto">
          <a:xfrm>
            <a:off x="6628812" y="5294100"/>
            <a:ext cx="642587"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41" name="AutoShape 119"/>
          <p:cNvSpPr>
            <a:spLocks noChangeArrowheads="1"/>
          </p:cNvSpPr>
          <p:nvPr/>
        </p:nvSpPr>
        <p:spPr bwMode="auto">
          <a:xfrm>
            <a:off x="6647861" y="5662400"/>
            <a:ext cx="556862"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42" name="AutoShape 119"/>
          <p:cNvSpPr>
            <a:spLocks noChangeArrowheads="1"/>
          </p:cNvSpPr>
          <p:nvPr/>
        </p:nvSpPr>
        <p:spPr bwMode="auto">
          <a:xfrm>
            <a:off x="7286037" y="5294100"/>
            <a:ext cx="1448377" cy="268500"/>
          </a:xfrm>
          <a:prstGeom prst="homePlate">
            <a:avLst>
              <a:gd name="adj" fmla="val 65972"/>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Field Integration Execution</a:t>
            </a:r>
          </a:p>
        </p:txBody>
      </p:sp>
      <p:sp>
        <p:nvSpPr>
          <p:cNvPr id="45" name="AutoShape 119"/>
          <p:cNvSpPr>
            <a:spLocks noChangeArrowheads="1"/>
          </p:cNvSpPr>
          <p:nvPr/>
        </p:nvSpPr>
        <p:spPr bwMode="auto">
          <a:xfrm>
            <a:off x="6341293" y="4072076"/>
            <a:ext cx="895349" cy="274320"/>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dirty="0" smtClean="0">
                <a:solidFill>
                  <a:srgbClr val="000000"/>
                </a:solidFill>
                <a:latin typeface="Calibri" pitchFamily="34" charset="0"/>
              </a:rPr>
              <a:t>Account Plans</a:t>
            </a:r>
          </a:p>
        </p:txBody>
      </p:sp>
      <p:sp>
        <p:nvSpPr>
          <p:cNvPr id="46" name="AutoShape 119"/>
          <p:cNvSpPr>
            <a:spLocks noChangeArrowheads="1"/>
          </p:cNvSpPr>
          <p:nvPr/>
        </p:nvSpPr>
        <p:spPr bwMode="auto">
          <a:xfrm>
            <a:off x="5196898" y="2849593"/>
            <a:ext cx="633062"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New Hire Training</a:t>
            </a:r>
          </a:p>
        </p:txBody>
      </p:sp>
      <p:sp>
        <p:nvSpPr>
          <p:cNvPr id="52" name="AutoShape 119"/>
          <p:cNvSpPr>
            <a:spLocks noChangeArrowheads="1"/>
          </p:cNvSpPr>
          <p:nvPr/>
        </p:nvSpPr>
        <p:spPr bwMode="auto">
          <a:xfrm>
            <a:off x="5261988" y="4750059"/>
            <a:ext cx="1428750" cy="274320"/>
          </a:xfrm>
          <a:prstGeom prst="homePlate">
            <a:avLst>
              <a:gd name="adj" fmla="val 0"/>
            </a:avLst>
          </a:prstGeom>
          <a:noFill/>
        </p:spPr>
        <p:txBody>
          <a:bodyPr wrap="square" lIns="0" tIns="0" rIns="0" bIns="0" rtlCol="0" anchor="ctr" anchorCtr="0">
            <a:noAutofit/>
          </a:bodyPr>
          <a:lstStyle/>
          <a:p>
            <a:pPr algn="r">
              <a:spcBef>
                <a:spcPct val="50000"/>
              </a:spcBef>
              <a:defRPr/>
            </a:pPr>
            <a:r>
              <a:rPr lang="en-US" sz="900" dirty="0" smtClean="0">
                <a:solidFill>
                  <a:srgbClr val="000000"/>
                </a:solidFill>
                <a:latin typeface="Calibri" pitchFamily="34" charset="0"/>
              </a:rPr>
              <a:t>Execution Plan and Goals Establishment</a:t>
            </a:r>
          </a:p>
        </p:txBody>
      </p:sp>
      <p:sp>
        <p:nvSpPr>
          <p:cNvPr id="56" name="AutoShape 119"/>
          <p:cNvSpPr>
            <a:spLocks noChangeArrowheads="1"/>
          </p:cNvSpPr>
          <p:nvPr/>
        </p:nvSpPr>
        <p:spPr bwMode="auto">
          <a:xfrm>
            <a:off x="5309596" y="5643500"/>
            <a:ext cx="1299812" cy="293220"/>
          </a:xfrm>
          <a:prstGeom prst="homePlate">
            <a:avLst>
              <a:gd name="adj" fmla="val 0"/>
            </a:avLst>
          </a:prstGeom>
          <a:noFill/>
        </p:spPr>
        <p:txBody>
          <a:bodyPr wrap="square" lIns="0" tIns="0" rIns="0" bIns="0" rtlCol="0" anchor="ctr" anchorCtr="0">
            <a:noAutofit/>
          </a:bodyPr>
          <a:lstStyle/>
          <a:p>
            <a:pPr algn="r">
              <a:spcBef>
                <a:spcPct val="50000"/>
              </a:spcBef>
              <a:defRPr/>
            </a:pPr>
            <a:r>
              <a:rPr lang="en-US" sz="900" dirty="0" smtClean="0">
                <a:solidFill>
                  <a:srgbClr val="000000"/>
                </a:solidFill>
                <a:latin typeface="Calibri" pitchFamily="34" charset="0"/>
              </a:rPr>
              <a:t>AM  Team Logistics and Resource Understanding</a:t>
            </a:r>
          </a:p>
        </p:txBody>
      </p:sp>
      <p:sp>
        <p:nvSpPr>
          <p:cNvPr id="57" name="AutoShape 119"/>
          <p:cNvSpPr>
            <a:spLocks noChangeArrowheads="1"/>
          </p:cNvSpPr>
          <p:nvPr/>
        </p:nvSpPr>
        <p:spPr bwMode="auto">
          <a:xfrm>
            <a:off x="7290800" y="5979900"/>
            <a:ext cx="1448377" cy="274320"/>
          </a:xfrm>
          <a:prstGeom prst="homePlate">
            <a:avLst>
              <a:gd name="adj" fmla="val 59028"/>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Weekly Post-Launch Meetings</a:t>
            </a:r>
          </a:p>
        </p:txBody>
      </p:sp>
      <p:sp>
        <p:nvSpPr>
          <p:cNvPr id="43" name="AutoShape 119"/>
          <p:cNvSpPr>
            <a:spLocks noChangeArrowheads="1"/>
          </p:cNvSpPr>
          <p:nvPr/>
        </p:nvSpPr>
        <p:spPr bwMode="auto">
          <a:xfrm>
            <a:off x="5149964" y="5298333"/>
            <a:ext cx="1428750" cy="274320"/>
          </a:xfrm>
          <a:prstGeom prst="homePlate">
            <a:avLst>
              <a:gd name="adj" fmla="val 0"/>
            </a:avLst>
          </a:prstGeom>
          <a:noFill/>
        </p:spPr>
        <p:txBody>
          <a:bodyPr wrap="square" lIns="0" tIns="0" rIns="0" bIns="0" rtlCol="0" anchor="ctr" anchorCtr="0">
            <a:noAutofit/>
          </a:bodyPr>
          <a:lstStyle/>
          <a:p>
            <a:pPr algn="r">
              <a:spcBef>
                <a:spcPct val="50000"/>
              </a:spcBef>
              <a:defRPr/>
            </a:pPr>
            <a:r>
              <a:rPr lang="en-US" sz="900" dirty="0" smtClean="0">
                <a:solidFill>
                  <a:srgbClr val="000000"/>
                </a:solidFill>
                <a:latin typeface="Calibri" pitchFamily="34" charset="0"/>
              </a:rPr>
              <a:t>Field Integration Planning</a:t>
            </a:r>
          </a:p>
        </p:txBody>
      </p:sp>
      <p:sp>
        <p:nvSpPr>
          <p:cNvPr id="53" name="AutoShape 119"/>
          <p:cNvSpPr>
            <a:spLocks noChangeArrowheads="1"/>
          </p:cNvSpPr>
          <p:nvPr/>
        </p:nvSpPr>
        <p:spPr bwMode="auto">
          <a:xfrm>
            <a:off x="3051114" y="6467372"/>
            <a:ext cx="182880" cy="18288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smtClean="0">
              <a:solidFill>
                <a:schemeClr val="bg1"/>
              </a:solidFill>
              <a:latin typeface="Calibri" pitchFamily="34" charset="0"/>
            </a:endParaRPr>
          </a:p>
        </p:txBody>
      </p:sp>
      <p:sp>
        <p:nvSpPr>
          <p:cNvPr id="63" name="TextBox 62"/>
          <p:cNvSpPr txBox="1"/>
          <p:nvPr/>
        </p:nvSpPr>
        <p:spPr>
          <a:xfrm>
            <a:off x="3260663" y="6425462"/>
            <a:ext cx="1502723" cy="266700"/>
          </a:xfrm>
          <a:prstGeom prst="rect">
            <a:avLst/>
          </a:prstGeom>
          <a:noFill/>
        </p:spPr>
        <p:txBody>
          <a:bodyPr wrap="square" lIns="27432" tIns="27432" rIns="27432" bIns="27432" rtlCol="0" anchor="ctr" anchorCtr="0">
            <a:noAutofit/>
          </a:bodyPr>
          <a:lstStyle/>
          <a:p>
            <a:r>
              <a:rPr lang="en-US" sz="800" dirty="0" smtClean="0">
                <a:latin typeface="Calibri" pitchFamily="34" charset="0"/>
              </a:rPr>
              <a:t>US Commercial Ops &amp; Sales Analytics &amp; Sales Training</a:t>
            </a:r>
          </a:p>
        </p:txBody>
      </p:sp>
      <p:sp>
        <p:nvSpPr>
          <p:cNvPr id="70" name="AutoShape 94"/>
          <p:cNvSpPr>
            <a:spLocks noChangeArrowheads="1"/>
          </p:cNvSpPr>
          <p:nvPr/>
        </p:nvSpPr>
        <p:spPr bwMode="auto">
          <a:xfrm>
            <a:off x="4438650" y="2496765"/>
            <a:ext cx="1283029"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71" name="AutoShape 94"/>
          <p:cNvSpPr>
            <a:spLocks noChangeArrowheads="1"/>
          </p:cNvSpPr>
          <p:nvPr/>
        </p:nvSpPr>
        <p:spPr bwMode="auto">
          <a:xfrm>
            <a:off x="6407481" y="2496765"/>
            <a:ext cx="548640"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Targeting Process</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72" name="AutoShape 94"/>
          <p:cNvSpPr>
            <a:spLocks noChangeArrowheads="1"/>
          </p:cNvSpPr>
          <p:nvPr/>
        </p:nvSpPr>
        <p:spPr bwMode="auto">
          <a:xfrm>
            <a:off x="3511880" y="2496765"/>
            <a:ext cx="876300" cy="274320"/>
          </a:xfrm>
          <a:prstGeom prst="homePlate">
            <a:avLst>
              <a:gd name="adj" fmla="val 0"/>
            </a:avLst>
          </a:prstGeom>
          <a:noFill/>
          <a:ln w="9525" algn="ctr">
            <a:noFill/>
            <a:miter lim="800000"/>
            <a:headEnd/>
            <a:tailEnd/>
          </a:ln>
          <a:effectLst/>
        </p:spPr>
        <p:txBody>
          <a:bodyPr lIns="0" rIns="0" anchor="ctr"/>
          <a:lstStyle/>
          <a:p>
            <a:pPr algn="r" fontAlgn="base">
              <a:lnSpc>
                <a:spcPct val="90000"/>
              </a:lnSpc>
              <a:spcBef>
                <a:spcPct val="50000"/>
              </a:spcBef>
              <a:spcAft>
                <a:spcPct val="0"/>
              </a:spcAft>
              <a:defRPr/>
            </a:pPr>
            <a:r>
              <a:rPr lang="en-US" sz="900" dirty="0" smtClean="0">
                <a:latin typeface="Calibri" pitchFamily="34" charset="0"/>
              </a:rPr>
              <a:t>Call </a:t>
            </a:r>
            <a:r>
              <a:rPr lang="en-US" sz="900" dirty="0">
                <a:latin typeface="Calibri" pitchFamily="34" charset="0"/>
              </a:rPr>
              <a:t>Planning Recommendation</a:t>
            </a:r>
          </a:p>
        </p:txBody>
      </p:sp>
      <p:sp>
        <p:nvSpPr>
          <p:cNvPr id="73" name="AutoShape 94"/>
          <p:cNvSpPr>
            <a:spLocks noChangeArrowheads="1"/>
          </p:cNvSpPr>
          <p:nvPr/>
        </p:nvSpPr>
        <p:spPr bwMode="auto">
          <a:xfrm>
            <a:off x="3665537" y="4279432"/>
            <a:ext cx="1330655" cy="27432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KPI Development</a:t>
            </a:r>
            <a:endParaRPr lang="en-US" sz="900" b="1" dirty="0">
              <a:solidFill>
                <a:schemeClr val="bg1"/>
              </a:solidFill>
              <a:effectLst>
                <a:outerShdw blurRad="38100" dist="38100" dir="2700000" algn="tl">
                  <a:srgbClr val="000000">
                    <a:alpha val="43137"/>
                  </a:srgbClr>
                </a:outerShdw>
              </a:effectLst>
              <a:latin typeface="Calibri" pitchFamily="34" charset="0"/>
            </a:endParaRPr>
          </a:p>
        </p:txBody>
      </p:sp>
      <p:sp>
        <p:nvSpPr>
          <p:cNvPr id="34" name="AutoShape 119"/>
          <p:cNvSpPr>
            <a:spLocks noChangeArrowheads="1"/>
          </p:cNvSpPr>
          <p:nvPr/>
        </p:nvSpPr>
        <p:spPr bwMode="auto">
          <a:xfrm>
            <a:off x="6719928" y="3396250"/>
            <a:ext cx="57463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44" name="AutoShape 119"/>
          <p:cNvSpPr>
            <a:spLocks noChangeArrowheads="1"/>
          </p:cNvSpPr>
          <p:nvPr/>
        </p:nvSpPr>
        <p:spPr bwMode="auto">
          <a:xfrm>
            <a:off x="4789269" y="3396250"/>
            <a:ext cx="1294214"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Customer Interface and Staffing Plan</a:t>
            </a:r>
          </a:p>
        </p:txBody>
      </p:sp>
      <p:sp>
        <p:nvSpPr>
          <p:cNvPr id="47" name="AutoShape 119"/>
          <p:cNvSpPr>
            <a:spLocks noChangeArrowheads="1"/>
          </p:cNvSpPr>
          <p:nvPr/>
        </p:nvSpPr>
        <p:spPr bwMode="auto">
          <a:xfrm>
            <a:off x="4143794" y="3396250"/>
            <a:ext cx="617939"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Customer Profiling</a:t>
            </a:r>
          </a:p>
        </p:txBody>
      </p:sp>
      <p:sp>
        <p:nvSpPr>
          <p:cNvPr id="48" name="AutoShape 119"/>
          <p:cNvSpPr>
            <a:spLocks noChangeArrowheads="1"/>
          </p:cNvSpPr>
          <p:nvPr/>
        </p:nvSpPr>
        <p:spPr bwMode="auto">
          <a:xfrm>
            <a:off x="6100273" y="3396250"/>
            <a:ext cx="616390"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0" rIns="0" anchor="ctr"/>
          <a:lstStyle/>
          <a:p>
            <a:pPr algn="ctr">
              <a:spcBef>
                <a:spcPct val="50000"/>
              </a:spcBef>
              <a:defRPr/>
            </a:pPr>
            <a:endParaRPr lang="en-US" sz="900" dirty="0" smtClean="0">
              <a:solidFill>
                <a:srgbClr val="000000"/>
              </a:solidFill>
              <a:latin typeface="Calibri" pitchFamily="34" charset="0"/>
            </a:endParaRPr>
          </a:p>
        </p:txBody>
      </p:sp>
      <p:sp>
        <p:nvSpPr>
          <p:cNvPr id="49" name="AutoShape 119"/>
          <p:cNvSpPr>
            <a:spLocks noChangeArrowheads="1"/>
          </p:cNvSpPr>
          <p:nvPr/>
        </p:nvSpPr>
        <p:spPr bwMode="auto">
          <a:xfrm>
            <a:off x="4168769" y="3818275"/>
            <a:ext cx="619126"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4" name="AutoShape 119"/>
          <p:cNvSpPr>
            <a:spLocks noChangeArrowheads="1"/>
          </p:cNvSpPr>
          <p:nvPr/>
        </p:nvSpPr>
        <p:spPr bwMode="auto">
          <a:xfrm>
            <a:off x="4821237" y="3818275"/>
            <a:ext cx="619126"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5" name="AutoShape 119"/>
          <p:cNvSpPr>
            <a:spLocks noChangeArrowheads="1"/>
          </p:cNvSpPr>
          <p:nvPr/>
        </p:nvSpPr>
        <p:spPr bwMode="auto">
          <a:xfrm>
            <a:off x="5488034" y="3824627"/>
            <a:ext cx="1028701"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Customer Interface Staff On-boarding</a:t>
            </a:r>
          </a:p>
        </p:txBody>
      </p:sp>
      <p:sp>
        <p:nvSpPr>
          <p:cNvPr id="58" name="AutoShape 119"/>
          <p:cNvSpPr>
            <a:spLocks noChangeArrowheads="1"/>
          </p:cNvSpPr>
          <p:nvPr/>
        </p:nvSpPr>
        <p:spPr bwMode="auto">
          <a:xfrm>
            <a:off x="3083510" y="3824625"/>
            <a:ext cx="1028701"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Customer Interface Recruiting</a:t>
            </a:r>
          </a:p>
        </p:txBody>
      </p:sp>
      <p:sp>
        <p:nvSpPr>
          <p:cNvPr id="59" name="AutoShape 119"/>
          <p:cNvSpPr>
            <a:spLocks noChangeArrowheads="1"/>
          </p:cNvSpPr>
          <p:nvPr/>
        </p:nvSpPr>
        <p:spPr bwMode="auto">
          <a:xfrm>
            <a:off x="7384617" y="3396250"/>
            <a:ext cx="1391393" cy="284122"/>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Established Customer Outreach</a:t>
            </a:r>
          </a:p>
        </p:txBody>
      </p:sp>
      <p:sp>
        <p:nvSpPr>
          <p:cNvPr id="62" name="AutoShape 119"/>
          <p:cNvSpPr>
            <a:spLocks noChangeArrowheads="1"/>
          </p:cNvSpPr>
          <p:nvPr/>
        </p:nvSpPr>
        <p:spPr bwMode="auto">
          <a:xfrm>
            <a:off x="6110169" y="3066709"/>
            <a:ext cx="616390" cy="274320"/>
          </a:xfrm>
          <a:prstGeom prst="homePlate">
            <a:avLst>
              <a:gd name="adj" fmla="val 0"/>
            </a:avLst>
          </a:prstGeom>
          <a:noFill/>
          <a:ln w="9525" algn="ctr">
            <a:noFill/>
            <a:miter lim="800000"/>
            <a:headEnd/>
            <a:tailEnd/>
          </a:ln>
          <a:effectLst>
            <a:outerShdw blurRad="50800" dist="38100" dir="2700000" algn="tl" rotWithShape="0">
              <a:prstClr val="black">
                <a:alpha val="40000"/>
              </a:prstClr>
            </a:outerShdw>
          </a:effectLst>
        </p:spPr>
        <p:txBody>
          <a:bodyPr lIns="0" rIns="0" anchor="ctr"/>
          <a:lstStyle/>
          <a:p>
            <a:pPr algn="ctr">
              <a:spcBef>
                <a:spcPct val="50000"/>
              </a:spcBef>
              <a:defRPr/>
            </a:pPr>
            <a:r>
              <a:rPr lang="en-US" sz="900" dirty="0" smtClean="0">
                <a:solidFill>
                  <a:srgbClr val="000000"/>
                </a:solidFill>
                <a:latin typeface="Calibri" pitchFamily="34" charset="0"/>
              </a:rPr>
              <a:t>New Customer Outreach</a:t>
            </a:r>
          </a:p>
        </p:txBody>
      </p:sp>
      <p:sp>
        <p:nvSpPr>
          <p:cNvPr id="64" name="AutoShape 131"/>
          <p:cNvSpPr>
            <a:spLocks noChangeArrowheads="1"/>
          </p:cNvSpPr>
          <p:nvPr/>
        </p:nvSpPr>
        <p:spPr bwMode="auto">
          <a:xfrm>
            <a:off x="4080676" y="3890915"/>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Managed Markets &amp; HE/OR </a:t>
            </a:r>
            <a:r>
              <a:rPr lang="en-US" i="1" dirty="0" smtClean="0"/>
              <a:t>(Continued)</a:t>
            </a:r>
            <a:r>
              <a:rPr lang="en-US" dirty="0" smtClean="0"/>
              <a:t> </a:t>
            </a:r>
            <a:endParaRPr lang="en-US" dirty="0"/>
          </a:p>
        </p:txBody>
      </p:sp>
      <p:sp>
        <p:nvSpPr>
          <p:cNvPr id="3" name="Slide Number Placeholder 2"/>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57</a:t>
            </a:fld>
            <a:endParaRPr lang="en-US" dirty="0">
              <a:solidFill>
                <a:srgbClr val="000000"/>
              </a:solidFill>
            </a:endParaRPr>
          </a:p>
        </p:txBody>
      </p:sp>
      <p:sp>
        <p:nvSpPr>
          <p:cNvPr id="4" name="AutoShape 119"/>
          <p:cNvSpPr>
            <a:spLocks noChangeArrowheads="1"/>
          </p:cNvSpPr>
          <p:nvPr/>
        </p:nvSpPr>
        <p:spPr bwMode="auto">
          <a:xfrm>
            <a:off x="5735365" y="3291067"/>
            <a:ext cx="631636"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5" name="AutoShape 119"/>
          <p:cNvSpPr>
            <a:spLocks noChangeArrowheads="1"/>
          </p:cNvSpPr>
          <p:nvPr/>
        </p:nvSpPr>
        <p:spPr bwMode="auto">
          <a:xfrm>
            <a:off x="5978814" y="3896733"/>
            <a:ext cx="655608"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6" name="AutoShape 119"/>
          <p:cNvSpPr>
            <a:spLocks noChangeArrowheads="1"/>
          </p:cNvSpPr>
          <p:nvPr/>
        </p:nvSpPr>
        <p:spPr bwMode="auto">
          <a:xfrm>
            <a:off x="3525653" y="2486766"/>
            <a:ext cx="644893"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rgbClr val="000000"/>
                </a:solidFill>
                <a:latin typeface="Calibri" pitchFamily="34" charset="0"/>
              </a:rPr>
              <a:t>Roll-out</a:t>
            </a:r>
          </a:p>
        </p:txBody>
      </p:sp>
      <p:sp>
        <p:nvSpPr>
          <p:cNvPr id="9" name="AutoShape 119"/>
          <p:cNvSpPr>
            <a:spLocks noChangeArrowheads="1"/>
          </p:cNvSpPr>
          <p:nvPr/>
        </p:nvSpPr>
        <p:spPr bwMode="auto">
          <a:xfrm>
            <a:off x="1173911" y="3034323"/>
            <a:ext cx="2957191"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a:solidFill>
                  <a:srgbClr val="000000"/>
                </a:solidFill>
                <a:latin typeface="Calibri" pitchFamily="34" charset="0"/>
              </a:rPr>
              <a:t>Navigating the Oncology Landscape Training Development (Channel Training) (Part B, Institutional, Cancer Centers)</a:t>
            </a:r>
          </a:p>
        </p:txBody>
      </p:sp>
      <p:sp>
        <p:nvSpPr>
          <p:cNvPr id="10" name="AutoShape 119"/>
          <p:cNvSpPr>
            <a:spLocks noChangeArrowheads="1"/>
          </p:cNvSpPr>
          <p:nvPr/>
        </p:nvSpPr>
        <p:spPr bwMode="auto">
          <a:xfrm>
            <a:off x="4170545" y="3525211"/>
            <a:ext cx="127053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11" name="AutoShape 119"/>
          <p:cNvSpPr>
            <a:spLocks noChangeArrowheads="1"/>
          </p:cNvSpPr>
          <p:nvPr/>
        </p:nvSpPr>
        <p:spPr bwMode="auto">
          <a:xfrm>
            <a:off x="2871135" y="2486766"/>
            <a:ext cx="616018"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12" name="AutoShape 119"/>
          <p:cNvSpPr>
            <a:spLocks noChangeArrowheads="1"/>
          </p:cNvSpPr>
          <p:nvPr/>
        </p:nvSpPr>
        <p:spPr bwMode="auto">
          <a:xfrm>
            <a:off x="1225670" y="2486766"/>
            <a:ext cx="1587714"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a:solidFill>
                  <a:srgbClr val="000000"/>
                </a:solidFill>
                <a:latin typeface="Calibri" pitchFamily="34" charset="0"/>
              </a:rPr>
              <a:t>Internal Oncology Managed Markets Training Development</a:t>
            </a:r>
          </a:p>
        </p:txBody>
      </p:sp>
      <p:sp>
        <p:nvSpPr>
          <p:cNvPr id="13" name="AutoShape 119"/>
          <p:cNvSpPr>
            <a:spLocks noChangeArrowheads="1"/>
          </p:cNvSpPr>
          <p:nvPr/>
        </p:nvSpPr>
        <p:spPr bwMode="auto">
          <a:xfrm>
            <a:off x="4170545" y="3025781"/>
            <a:ext cx="127053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14" name="AutoShape 119"/>
          <p:cNvSpPr>
            <a:spLocks noChangeArrowheads="1"/>
          </p:cNvSpPr>
          <p:nvPr/>
        </p:nvSpPr>
        <p:spPr bwMode="auto">
          <a:xfrm>
            <a:off x="1967542" y="3525211"/>
            <a:ext cx="2154879"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a:solidFill>
                  <a:srgbClr val="000000"/>
                </a:solidFill>
                <a:latin typeface="Calibri" pitchFamily="34" charset="0"/>
              </a:rPr>
              <a:t>Distribution  and ASP Training Development  (internal MM training) (GPOs)</a:t>
            </a:r>
          </a:p>
        </p:txBody>
      </p:sp>
      <p:sp>
        <p:nvSpPr>
          <p:cNvPr id="15" name="AutoShape 119"/>
          <p:cNvSpPr>
            <a:spLocks noChangeArrowheads="1"/>
          </p:cNvSpPr>
          <p:nvPr/>
        </p:nvSpPr>
        <p:spPr bwMode="auto">
          <a:xfrm>
            <a:off x="4155439" y="3896733"/>
            <a:ext cx="1279922"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16" name="AutoShape 119"/>
          <p:cNvSpPr>
            <a:spLocks noChangeArrowheads="1"/>
          </p:cNvSpPr>
          <p:nvPr/>
        </p:nvSpPr>
        <p:spPr bwMode="auto">
          <a:xfrm>
            <a:off x="2338477" y="3896733"/>
            <a:ext cx="1768416"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a:solidFill>
                  <a:srgbClr val="000000"/>
                </a:solidFill>
                <a:latin typeface="Calibri" pitchFamily="34" charset="0"/>
              </a:rPr>
              <a:t>Reimbursement Specialists Training Development (Understand  coding, MACs / CACs, Buy-and-Bill)</a:t>
            </a:r>
          </a:p>
        </p:txBody>
      </p:sp>
      <p:sp>
        <p:nvSpPr>
          <p:cNvPr id="18" name="AutoShape 119"/>
          <p:cNvSpPr>
            <a:spLocks noChangeArrowheads="1"/>
          </p:cNvSpPr>
          <p:nvPr/>
        </p:nvSpPr>
        <p:spPr bwMode="auto">
          <a:xfrm>
            <a:off x="6753575" y="4439391"/>
            <a:ext cx="431321"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19" name="AutoShape 119"/>
          <p:cNvSpPr>
            <a:spLocks noChangeArrowheads="1"/>
          </p:cNvSpPr>
          <p:nvPr/>
        </p:nvSpPr>
        <p:spPr bwMode="auto">
          <a:xfrm>
            <a:off x="4458949" y="4439391"/>
            <a:ext cx="2231209" cy="274320"/>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dirty="0">
                <a:solidFill>
                  <a:srgbClr val="000000"/>
                </a:solidFill>
                <a:latin typeface="Calibri" pitchFamily="34" charset="0"/>
              </a:rPr>
              <a:t>Launch Tools and Resource Training (Value Prop, Marketing materials, Outcomes Models, Account Approach, Patient Support)</a:t>
            </a:r>
          </a:p>
        </p:txBody>
      </p:sp>
      <p:sp>
        <p:nvSpPr>
          <p:cNvPr id="20" name="AutoShape 119"/>
          <p:cNvSpPr>
            <a:spLocks noChangeArrowheads="1"/>
          </p:cNvSpPr>
          <p:nvPr/>
        </p:nvSpPr>
        <p:spPr bwMode="auto">
          <a:xfrm>
            <a:off x="7811458" y="5977124"/>
            <a:ext cx="1015042" cy="271276"/>
          </a:xfrm>
          <a:prstGeom prst="homePlate">
            <a:avLst>
              <a:gd name="adj" fmla="val 59748"/>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24" name="AutoShape 119"/>
          <p:cNvSpPr>
            <a:spLocks noChangeArrowheads="1"/>
          </p:cNvSpPr>
          <p:nvPr/>
        </p:nvSpPr>
        <p:spPr bwMode="auto">
          <a:xfrm>
            <a:off x="6651674" y="3896733"/>
            <a:ext cx="1138698"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a:solidFill>
                  <a:srgbClr val="000000"/>
                </a:solidFill>
                <a:latin typeface="Calibri" pitchFamily="34" charset="0"/>
              </a:rPr>
              <a:t>Reimbursement Specialists Training</a:t>
            </a:r>
          </a:p>
        </p:txBody>
      </p:sp>
      <p:sp>
        <p:nvSpPr>
          <p:cNvPr id="25" name="AutoShape 119"/>
          <p:cNvSpPr>
            <a:spLocks noChangeArrowheads="1"/>
          </p:cNvSpPr>
          <p:nvPr/>
        </p:nvSpPr>
        <p:spPr bwMode="auto">
          <a:xfrm>
            <a:off x="6390971" y="3291067"/>
            <a:ext cx="1183740"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a:solidFill>
                  <a:srgbClr val="000000"/>
                </a:solidFill>
                <a:latin typeface="Calibri" pitchFamily="34" charset="0"/>
              </a:rPr>
              <a:t>Account Management Training</a:t>
            </a:r>
          </a:p>
        </p:txBody>
      </p:sp>
      <p:cxnSp>
        <p:nvCxnSpPr>
          <p:cNvPr id="27" name="Straight Connector 26"/>
          <p:cNvCxnSpPr>
            <a:stCxn id="15" idx="3"/>
            <a:endCxn id="5" idx="1"/>
          </p:cNvCxnSpPr>
          <p:nvPr/>
        </p:nvCxnSpPr>
        <p:spPr bwMode="auto">
          <a:xfrm>
            <a:off x="5435361" y="4033893"/>
            <a:ext cx="543453" cy="0"/>
          </a:xfrm>
          <a:prstGeom prst="line">
            <a:avLst/>
          </a:prstGeom>
          <a:noFill/>
          <a:ln w="9525">
            <a:solidFill>
              <a:schemeClr val="tx1"/>
            </a:solidFill>
            <a:miter lim="800000"/>
            <a:headEnd/>
            <a:tailEnd type="none"/>
          </a:ln>
        </p:spPr>
      </p:cxnSp>
      <p:cxnSp>
        <p:nvCxnSpPr>
          <p:cNvPr id="32" name="Elbow Connector 31"/>
          <p:cNvCxnSpPr>
            <a:stCxn id="13" idx="3"/>
            <a:endCxn id="4" idx="1"/>
          </p:cNvCxnSpPr>
          <p:nvPr/>
        </p:nvCxnSpPr>
        <p:spPr bwMode="auto">
          <a:xfrm>
            <a:off x="5441080" y="3162941"/>
            <a:ext cx="294285" cy="265286"/>
          </a:xfrm>
          <a:prstGeom prst="bentConnector3">
            <a:avLst>
              <a:gd name="adj1" fmla="val 50000"/>
            </a:avLst>
          </a:prstGeom>
          <a:noFill/>
          <a:ln w="9525">
            <a:solidFill>
              <a:schemeClr val="tx1"/>
            </a:solidFill>
            <a:miter lim="800000"/>
            <a:headEnd/>
            <a:tailEnd type="none"/>
          </a:ln>
        </p:spPr>
      </p:cxnSp>
      <p:cxnSp>
        <p:nvCxnSpPr>
          <p:cNvPr id="34" name="Elbow Connector 33"/>
          <p:cNvCxnSpPr>
            <a:stCxn id="10" idx="3"/>
            <a:endCxn id="4" idx="1"/>
          </p:cNvCxnSpPr>
          <p:nvPr/>
        </p:nvCxnSpPr>
        <p:spPr bwMode="auto">
          <a:xfrm flipV="1">
            <a:off x="5441080" y="3428227"/>
            <a:ext cx="294285" cy="234144"/>
          </a:xfrm>
          <a:prstGeom prst="bentConnector3">
            <a:avLst>
              <a:gd name="adj1" fmla="val 50000"/>
            </a:avLst>
          </a:prstGeom>
          <a:noFill/>
          <a:ln w="9525">
            <a:solidFill>
              <a:schemeClr val="tx1"/>
            </a:solidFill>
            <a:miter lim="800000"/>
            <a:headEnd/>
            <a:tailEnd type="none"/>
          </a:ln>
        </p:spPr>
      </p:cxnSp>
      <p:grpSp>
        <p:nvGrpSpPr>
          <p:cNvPr id="7" name="Group 41"/>
          <p:cNvGrpSpPr/>
          <p:nvPr/>
        </p:nvGrpSpPr>
        <p:grpSpPr>
          <a:xfrm>
            <a:off x="405098" y="6365188"/>
            <a:ext cx="1311307" cy="476250"/>
            <a:chOff x="405098" y="6365188"/>
            <a:chExt cx="1311307" cy="476250"/>
          </a:xfrm>
        </p:grpSpPr>
        <p:sp>
          <p:nvSpPr>
            <p:cNvPr id="38"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39" name="TextBox 38"/>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40" name="Flowchart: Decision 39"/>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41" name="TextBox 40"/>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42" name="AutoShape 119"/>
          <p:cNvSpPr>
            <a:spLocks noChangeArrowheads="1"/>
          </p:cNvSpPr>
          <p:nvPr/>
        </p:nvSpPr>
        <p:spPr bwMode="auto">
          <a:xfrm>
            <a:off x="1743075" y="6473673"/>
            <a:ext cx="182880" cy="18288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43" name="TextBox 42"/>
          <p:cNvSpPr txBox="1"/>
          <p:nvPr/>
        </p:nvSpPr>
        <p:spPr>
          <a:xfrm>
            <a:off x="1952625" y="6431763"/>
            <a:ext cx="87630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US Managed Markets &amp; HE/OR</a:t>
            </a:r>
          </a:p>
        </p:txBody>
      </p:sp>
      <p:sp>
        <p:nvSpPr>
          <p:cNvPr id="46" name="Rectangle 45"/>
          <p:cNvSpPr/>
          <p:nvPr/>
        </p:nvSpPr>
        <p:spPr>
          <a:xfrm>
            <a:off x="301682" y="2449905"/>
            <a:ext cx="8533655" cy="3864770"/>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7" name="TextBox 46"/>
          <p:cNvSpPr txBox="1"/>
          <p:nvPr/>
        </p:nvSpPr>
        <p:spPr>
          <a:xfrm>
            <a:off x="273689" y="2225973"/>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Managed Market Training</a:t>
            </a:r>
            <a:endParaRPr lang="en-US" sz="1000" b="1" i="1" dirty="0">
              <a:solidFill>
                <a:srgbClr val="000000"/>
              </a:solidFill>
              <a:latin typeface="Calibri" pitchFamily="34" charset="0"/>
              <a:cs typeface="Calibri" pitchFamily="34" charset="0"/>
            </a:endParaRPr>
          </a:p>
        </p:txBody>
      </p:sp>
      <p:sp>
        <p:nvSpPr>
          <p:cNvPr id="36" name="AutoShape 119"/>
          <p:cNvSpPr>
            <a:spLocks noChangeArrowheads="1"/>
          </p:cNvSpPr>
          <p:nvPr/>
        </p:nvSpPr>
        <p:spPr bwMode="auto">
          <a:xfrm>
            <a:off x="5455769" y="2480920"/>
            <a:ext cx="3378669" cy="274320"/>
          </a:xfrm>
          <a:prstGeom prst="homePlate">
            <a:avLst>
              <a:gd name="adj" fmla="val 64626"/>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Internal Stakeholders Communication</a:t>
            </a:r>
          </a:p>
        </p:txBody>
      </p:sp>
      <p:sp>
        <p:nvSpPr>
          <p:cNvPr id="37" name="AutoShape 119"/>
          <p:cNvSpPr>
            <a:spLocks noChangeArrowheads="1"/>
          </p:cNvSpPr>
          <p:nvPr/>
        </p:nvSpPr>
        <p:spPr bwMode="auto">
          <a:xfrm>
            <a:off x="6134100" y="2825513"/>
            <a:ext cx="82109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Field Reference Guide</a:t>
            </a:r>
          </a:p>
        </p:txBody>
      </p:sp>
      <p:sp>
        <p:nvSpPr>
          <p:cNvPr id="48" name="AutoShape 119"/>
          <p:cNvSpPr>
            <a:spLocks noChangeArrowheads="1"/>
          </p:cNvSpPr>
          <p:nvPr/>
        </p:nvSpPr>
        <p:spPr bwMode="auto">
          <a:xfrm>
            <a:off x="6945607" y="4769862"/>
            <a:ext cx="431336"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49" name="AutoShape 119"/>
          <p:cNvSpPr>
            <a:spLocks noChangeArrowheads="1"/>
          </p:cNvSpPr>
          <p:nvPr/>
        </p:nvSpPr>
        <p:spPr bwMode="auto">
          <a:xfrm>
            <a:off x="7162337" y="5143831"/>
            <a:ext cx="214612"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0" name="TextBox 49"/>
          <p:cNvSpPr txBox="1"/>
          <p:nvPr/>
        </p:nvSpPr>
        <p:spPr>
          <a:xfrm>
            <a:off x="5482097" y="4716777"/>
            <a:ext cx="1474238" cy="369332"/>
          </a:xfrm>
          <a:prstGeom prst="rect">
            <a:avLst/>
          </a:prstGeom>
          <a:noFill/>
        </p:spPr>
        <p:txBody>
          <a:bodyPr wrap="square" rtlCol="0">
            <a:spAutoFit/>
          </a:bodyPr>
          <a:lstStyle/>
          <a:p>
            <a:pPr algn="r"/>
            <a:r>
              <a:rPr lang="en-US" sz="900" dirty="0" smtClean="0">
                <a:solidFill>
                  <a:srgbClr val="000000"/>
                </a:solidFill>
                <a:latin typeface="Calibri" pitchFamily="34" charset="0"/>
              </a:rPr>
              <a:t>Annotated Value  </a:t>
            </a:r>
            <a:br>
              <a:rPr lang="en-US" sz="900" dirty="0" smtClean="0">
                <a:solidFill>
                  <a:srgbClr val="000000"/>
                </a:solidFill>
                <a:latin typeface="Calibri" pitchFamily="34" charset="0"/>
              </a:rPr>
            </a:br>
            <a:r>
              <a:rPr lang="en-US" sz="900" dirty="0" smtClean="0">
                <a:solidFill>
                  <a:srgbClr val="000000"/>
                </a:solidFill>
                <a:latin typeface="Calibri" pitchFamily="34" charset="0"/>
              </a:rPr>
              <a:t>Proposition Deck Training</a:t>
            </a:r>
          </a:p>
        </p:txBody>
      </p:sp>
      <p:sp>
        <p:nvSpPr>
          <p:cNvPr id="51" name="TextBox 50"/>
          <p:cNvSpPr txBox="1"/>
          <p:nvPr/>
        </p:nvSpPr>
        <p:spPr>
          <a:xfrm>
            <a:off x="5883261" y="5096325"/>
            <a:ext cx="1225473" cy="369332"/>
          </a:xfrm>
          <a:prstGeom prst="rect">
            <a:avLst/>
          </a:prstGeom>
          <a:noFill/>
        </p:spPr>
        <p:txBody>
          <a:bodyPr wrap="square" rtlCol="0">
            <a:spAutoFit/>
          </a:bodyPr>
          <a:lstStyle/>
          <a:p>
            <a:pPr algn="r"/>
            <a:r>
              <a:rPr lang="en-US" sz="900" dirty="0" smtClean="0">
                <a:solidFill>
                  <a:srgbClr val="000000"/>
                </a:solidFill>
                <a:latin typeface="Calibri" pitchFamily="34" charset="0"/>
              </a:rPr>
              <a:t>Contracting/Pricing Guide Development</a:t>
            </a:r>
          </a:p>
        </p:txBody>
      </p:sp>
      <p:sp>
        <p:nvSpPr>
          <p:cNvPr id="52" name="AutoShape 119"/>
          <p:cNvSpPr>
            <a:spLocks noChangeArrowheads="1"/>
          </p:cNvSpPr>
          <p:nvPr/>
        </p:nvSpPr>
        <p:spPr bwMode="auto">
          <a:xfrm>
            <a:off x="6685182" y="5579043"/>
            <a:ext cx="214612"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3" name="TextBox 52"/>
          <p:cNvSpPr txBox="1"/>
          <p:nvPr/>
        </p:nvSpPr>
        <p:spPr>
          <a:xfrm>
            <a:off x="5492620" y="5531537"/>
            <a:ext cx="1225473" cy="369332"/>
          </a:xfrm>
          <a:prstGeom prst="rect">
            <a:avLst/>
          </a:prstGeom>
          <a:noFill/>
        </p:spPr>
        <p:txBody>
          <a:bodyPr wrap="square" rtlCol="0">
            <a:spAutoFit/>
          </a:bodyPr>
          <a:lstStyle/>
          <a:p>
            <a:pPr algn="r"/>
            <a:r>
              <a:rPr lang="en-US" sz="900" dirty="0" smtClean="0">
                <a:solidFill>
                  <a:srgbClr val="000000"/>
                </a:solidFill>
                <a:latin typeface="Calibri" pitchFamily="34" charset="0"/>
              </a:rPr>
              <a:t>Pre PI Meeting            </a:t>
            </a:r>
            <a:br>
              <a:rPr lang="en-US" sz="900" dirty="0" smtClean="0">
                <a:solidFill>
                  <a:srgbClr val="000000"/>
                </a:solidFill>
                <a:latin typeface="Calibri" pitchFamily="34" charset="0"/>
              </a:rPr>
            </a:br>
            <a:r>
              <a:rPr lang="en-US" sz="900" dirty="0" smtClean="0">
                <a:solidFill>
                  <a:srgbClr val="000000"/>
                </a:solidFill>
                <a:latin typeface="Calibri" pitchFamily="34" charset="0"/>
              </a:rPr>
              <a:t>Communication</a:t>
            </a:r>
          </a:p>
        </p:txBody>
      </p:sp>
      <p:sp>
        <p:nvSpPr>
          <p:cNvPr id="54" name="AutoShape 119"/>
          <p:cNvSpPr>
            <a:spLocks noChangeArrowheads="1"/>
          </p:cNvSpPr>
          <p:nvPr/>
        </p:nvSpPr>
        <p:spPr bwMode="auto">
          <a:xfrm>
            <a:off x="7892421" y="5579043"/>
            <a:ext cx="214612"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5" name="TextBox 54"/>
          <p:cNvSpPr txBox="1"/>
          <p:nvPr/>
        </p:nvSpPr>
        <p:spPr>
          <a:xfrm>
            <a:off x="7968496" y="5095580"/>
            <a:ext cx="985013" cy="507831"/>
          </a:xfrm>
          <a:prstGeom prst="rect">
            <a:avLst/>
          </a:prstGeom>
          <a:noFill/>
        </p:spPr>
        <p:txBody>
          <a:bodyPr wrap="square" rtlCol="0">
            <a:spAutoFit/>
          </a:bodyPr>
          <a:lstStyle/>
          <a:p>
            <a:r>
              <a:rPr lang="en-US" sz="900" dirty="0" smtClean="0">
                <a:solidFill>
                  <a:srgbClr val="000000"/>
                </a:solidFill>
                <a:latin typeface="Calibri" pitchFamily="34" charset="0"/>
              </a:rPr>
              <a:t>Post-OPDP Launch Meeting Communication</a:t>
            </a:r>
          </a:p>
        </p:txBody>
      </p:sp>
      <p:sp>
        <p:nvSpPr>
          <p:cNvPr id="44" name="TextBox 43"/>
          <p:cNvSpPr txBox="1"/>
          <p:nvPr/>
        </p:nvSpPr>
        <p:spPr>
          <a:xfrm>
            <a:off x="6342139" y="5915475"/>
            <a:ext cx="1401686" cy="369332"/>
          </a:xfrm>
          <a:prstGeom prst="rect">
            <a:avLst/>
          </a:prstGeom>
          <a:noFill/>
        </p:spPr>
        <p:txBody>
          <a:bodyPr wrap="square" rtlCol="0">
            <a:spAutoFit/>
          </a:bodyPr>
          <a:lstStyle/>
          <a:p>
            <a:pPr algn="ctr">
              <a:spcBef>
                <a:spcPct val="50000"/>
              </a:spcBef>
              <a:defRPr/>
            </a:pPr>
            <a:r>
              <a:rPr lang="en-US" sz="900" dirty="0" smtClean="0">
                <a:solidFill>
                  <a:srgbClr val="000000"/>
                </a:solidFill>
                <a:latin typeface="Calibri" pitchFamily="34" charset="0"/>
              </a:rPr>
              <a:t>Health Care Reform and Exchanges Training (TBD)</a:t>
            </a:r>
            <a:endParaRPr lang="en-US" sz="900" dirty="0">
              <a:solidFill>
                <a:srgbClr val="000000"/>
              </a:solidFill>
              <a:latin typeface="Calibri"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06744" y="2456878"/>
            <a:ext cx="8533655" cy="3848672"/>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1" name="TextBox 70"/>
          <p:cNvSpPr txBox="1"/>
          <p:nvPr/>
        </p:nvSpPr>
        <p:spPr>
          <a:xfrm>
            <a:off x="276793" y="2226596"/>
            <a:ext cx="2392516"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Health Economics/Outcomes Research</a:t>
            </a:r>
            <a:endParaRPr lang="en-US" sz="1000" b="1" i="1" dirty="0">
              <a:solidFill>
                <a:srgbClr val="000000"/>
              </a:solidFill>
              <a:latin typeface="Calibri" pitchFamily="34" charset="0"/>
              <a:cs typeface="Calibri" pitchFamily="34" charset="0"/>
            </a:endParaRPr>
          </a:p>
        </p:txBody>
      </p:sp>
      <p:sp>
        <p:nvSpPr>
          <p:cNvPr id="35" name="Title 1"/>
          <p:cNvSpPr>
            <a:spLocks noGrp="1"/>
          </p:cNvSpPr>
          <p:nvPr>
            <p:ph type="title"/>
          </p:nvPr>
        </p:nvSpPr>
        <p:spPr/>
        <p:txBody>
          <a:bodyPr/>
          <a:lstStyle/>
          <a:p>
            <a:r>
              <a:rPr lang="en-US" dirty="0" smtClean="0"/>
              <a:t>Stimuvax—US Managed Markets &amp; HE/OR </a:t>
            </a:r>
            <a:r>
              <a:rPr lang="en-US" i="1" dirty="0" smtClean="0"/>
              <a:t>(Continued)</a:t>
            </a:r>
            <a:r>
              <a:rPr lang="en-US" dirty="0" smtClean="0"/>
              <a:t> </a:t>
            </a:r>
            <a:endParaRPr lang="en-US" dirty="0"/>
          </a:p>
        </p:txBody>
      </p:sp>
      <p:sp>
        <p:nvSpPr>
          <p:cNvPr id="33" name="Slide Number Placeholder 3"/>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58</a:t>
            </a:fld>
            <a:endParaRPr lang="en-US" dirty="0">
              <a:solidFill>
                <a:srgbClr val="000000"/>
              </a:solidFill>
            </a:endParaRPr>
          </a:p>
        </p:txBody>
      </p:sp>
      <p:sp>
        <p:nvSpPr>
          <p:cNvPr id="52" name="AutoShape 119"/>
          <p:cNvSpPr>
            <a:spLocks noChangeArrowheads="1"/>
          </p:cNvSpPr>
          <p:nvPr/>
        </p:nvSpPr>
        <p:spPr bwMode="auto">
          <a:xfrm>
            <a:off x="6319388" y="2835957"/>
            <a:ext cx="975026"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61" name="AutoShape 119"/>
          <p:cNvSpPr>
            <a:spLocks noChangeArrowheads="1"/>
          </p:cNvSpPr>
          <p:nvPr/>
        </p:nvSpPr>
        <p:spPr bwMode="auto">
          <a:xfrm>
            <a:off x="4703310" y="4653523"/>
            <a:ext cx="2237239"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AMCP Dossier</a:t>
            </a:r>
          </a:p>
        </p:txBody>
      </p:sp>
      <p:sp>
        <p:nvSpPr>
          <p:cNvPr id="62" name="AutoShape 119"/>
          <p:cNvSpPr>
            <a:spLocks noChangeArrowheads="1"/>
          </p:cNvSpPr>
          <p:nvPr/>
        </p:nvSpPr>
        <p:spPr bwMode="auto">
          <a:xfrm>
            <a:off x="5863288" y="5350385"/>
            <a:ext cx="1323974"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Customer Presentation Tools</a:t>
            </a:r>
          </a:p>
        </p:txBody>
      </p:sp>
      <p:sp>
        <p:nvSpPr>
          <p:cNvPr id="63" name="AutoShape 119"/>
          <p:cNvSpPr>
            <a:spLocks noChangeArrowheads="1"/>
          </p:cNvSpPr>
          <p:nvPr/>
        </p:nvSpPr>
        <p:spPr bwMode="auto">
          <a:xfrm>
            <a:off x="4779511" y="5738496"/>
            <a:ext cx="4059690" cy="274320"/>
          </a:xfrm>
          <a:prstGeom prst="homePlate">
            <a:avLst>
              <a:gd name="adj" fmla="val 59028"/>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Input into Phase IV Program (in collaboration w/ Medical)</a:t>
            </a:r>
          </a:p>
        </p:txBody>
      </p:sp>
      <p:grpSp>
        <p:nvGrpSpPr>
          <p:cNvPr id="2" name="Group 41"/>
          <p:cNvGrpSpPr/>
          <p:nvPr/>
        </p:nvGrpSpPr>
        <p:grpSpPr>
          <a:xfrm>
            <a:off x="405098" y="6365188"/>
            <a:ext cx="1311307" cy="476250"/>
            <a:chOff x="405098" y="6365188"/>
            <a:chExt cx="1311307" cy="476250"/>
          </a:xfrm>
        </p:grpSpPr>
        <p:sp>
          <p:nvSpPr>
            <p:cNvPr id="37"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38" name="TextBox 37"/>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Milestone / Meeting</a:t>
              </a:r>
            </a:p>
          </p:txBody>
        </p:sp>
        <p:sp>
          <p:nvSpPr>
            <p:cNvPr id="39" name="Flowchart: Decision 38"/>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40" name="TextBox 39"/>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CMGs</a:t>
              </a:r>
            </a:p>
          </p:txBody>
        </p:sp>
      </p:grpSp>
      <p:sp>
        <p:nvSpPr>
          <p:cNvPr id="34" name="AutoShape 119"/>
          <p:cNvSpPr>
            <a:spLocks noChangeArrowheads="1"/>
          </p:cNvSpPr>
          <p:nvPr/>
        </p:nvSpPr>
        <p:spPr bwMode="auto">
          <a:xfrm>
            <a:off x="4787900" y="2493057"/>
            <a:ext cx="638175"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36" name="AutoShape 119"/>
          <p:cNvSpPr>
            <a:spLocks noChangeArrowheads="1"/>
          </p:cNvSpPr>
          <p:nvPr/>
        </p:nvSpPr>
        <p:spPr bwMode="auto">
          <a:xfrm>
            <a:off x="3806825" y="2493057"/>
            <a:ext cx="942975"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HEOR New Hire and Training</a:t>
            </a:r>
          </a:p>
        </p:txBody>
      </p:sp>
      <p:sp>
        <p:nvSpPr>
          <p:cNvPr id="46" name="AutoShape 119"/>
          <p:cNvSpPr>
            <a:spLocks noChangeArrowheads="1"/>
          </p:cNvSpPr>
          <p:nvPr/>
        </p:nvSpPr>
        <p:spPr bwMode="auto">
          <a:xfrm>
            <a:off x="5568950" y="3236007"/>
            <a:ext cx="1371599"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MM Training for RMLs</a:t>
            </a:r>
          </a:p>
        </p:txBody>
      </p:sp>
      <p:sp>
        <p:nvSpPr>
          <p:cNvPr id="47" name="AutoShape 119"/>
          <p:cNvSpPr>
            <a:spLocks noChangeArrowheads="1"/>
          </p:cNvSpPr>
          <p:nvPr/>
        </p:nvSpPr>
        <p:spPr bwMode="auto">
          <a:xfrm>
            <a:off x="5568950" y="3612245"/>
            <a:ext cx="1371599"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Integrated RML Outcomes Story</a:t>
            </a:r>
          </a:p>
        </p:txBody>
      </p:sp>
      <p:sp>
        <p:nvSpPr>
          <p:cNvPr id="49" name="AutoShape 119"/>
          <p:cNvSpPr>
            <a:spLocks noChangeArrowheads="1"/>
          </p:cNvSpPr>
          <p:nvPr/>
        </p:nvSpPr>
        <p:spPr bwMode="auto">
          <a:xfrm>
            <a:off x="5513388" y="2835957"/>
            <a:ext cx="781050"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Budget Impact Model</a:t>
            </a:r>
          </a:p>
        </p:txBody>
      </p:sp>
      <p:sp>
        <p:nvSpPr>
          <p:cNvPr id="24" name="AutoShape 119"/>
          <p:cNvSpPr>
            <a:spLocks noChangeArrowheads="1"/>
          </p:cNvSpPr>
          <p:nvPr/>
        </p:nvSpPr>
        <p:spPr bwMode="auto">
          <a:xfrm>
            <a:off x="7289450" y="5355784"/>
            <a:ext cx="1414813" cy="274320"/>
          </a:xfrm>
          <a:prstGeom prst="homePlate">
            <a:avLst>
              <a:gd name="adj" fmla="val 59028"/>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Execution</a:t>
            </a:r>
          </a:p>
        </p:txBody>
      </p:sp>
      <p:sp>
        <p:nvSpPr>
          <p:cNvPr id="23" name="AutoShape 119"/>
          <p:cNvSpPr>
            <a:spLocks noChangeArrowheads="1"/>
          </p:cNvSpPr>
          <p:nvPr/>
        </p:nvSpPr>
        <p:spPr bwMode="auto">
          <a:xfrm>
            <a:off x="4922569" y="5016540"/>
            <a:ext cx="2011136" cy="27432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AMCP e-Dossier</a:t>
            </a:r>
          </a:p>
        </p:txBody>
      </p:sp>
      <p:sp>
        <p:nvSpPr>
          <p:cNvPr id="25" name="AutoShape 119"/>
          <p:cNvSpPr>
            <a:spLocks noChangeArrowheads="1"/>
          </p:cNvSpPr>
          <p:nvPr/>
        </p:nvSpPr>
        <p:spPr bwMode="auto">
          <a:xfrm>
            <a:off x="1743075" y="6473673"/>
            <a:ext cx="182880" cy="182880"/>
          </a:xfrm>
          <a:prstGeom prst="homePlate">
            <a:avLst>
              <a:gd name="adj" fmla="val 0"/>
            </a:avLst>
          </a:prstGeom>
          <a:solidFill>
            <a:srgbClr val="00B0F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26" name="TextBox 25"/>
          <p:cNvSpPr txBox="1"/>
          <p:nvPr/>
        </p:nvSpPr>
        <p:spPr>
          <a:xfrm>
            <a:off x="1952625" y="6431763"/>
            <a:ext cx="87630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US Managed Markets &amp; HE/OR</a:t>
            </a:r>
          </a:p>
        </p:txBody>
      </p:sp>
      <p:sp>
        <p:nvSpPr>
          <p:cNvPr id="27" name="Rectangle 153"/>
          <p:cNvSpPr>
            <a:spLocks noChangeArrowheads="1"/>
          </p:cNvSpPr>
          <p:nvPr/>
        </p:nvSpPr>
        <p:spPr bwMode="auto">
          <a:xfrm>
            <a:off x="3721100" y="4120933"/>
            <a:ext cx="3007232" cy="274320"/>
          </a:xfrm>
          <a:prstGeom prst="rect">
            <a:avLst/>
          </a:prstGeom>
          <a:solidFill>
            <a:srgbClr val="66FF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85000"/>
              </a:lnSpc>
              <a:spcBef>
                <a:spcPct val="50000"/>
              </a:spcBef>
              <a:defRPr/>
            </a:pPr>
            <a:r>
              <a:rPr lang="en-US" sz="900" dirty="0">
                <a:solidFill>
                  <a:srgbClr val="000000"/>
                </a:solidFill>
                <a:latin typeface="Calibri" pitchFamily="34" charset="0"/>
              </a:rPr>
              <a:t>Value Dossier</a:t>
            </a:r>
          </a:p>
        </p:txBody>
      </p:sp>
      <p:cxnSp>
        <p:nvCxnSpPr>
          <p:cNvPr id="29" name="Shape 28"/>
          <p:cNvCxnSpPr>
            <a:endCxn id="61" idx="1"/>
          </p:cNvCxnSpPr>
          <p:nvPr/>
        </p:nvCxnSpPr>
        <p:spPr>
          <a:xfrm rot="16200000" flipH="1">
            <a:off x="4375914" y="4463286"/>
            <a:ext cx="371083" cy="28371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118100" y="485521"/>
            <a:ext cx="2429494" cy="507831"/>
          </a:xfrm>
          <a:prstGeom prst="rect">
            <a:avLst/>
          </a:prstGeom>
          <a:solidFill>
            <a:srgbClr val="FFFF00"/>
          </a:solidFill>
          <a:ln>
            <a:solidFill>
              <a:schemeClr val="tx1"/>
            </a:solidFill>
          </a:ln>
        </p:spPr>
        <p:txBody>
          <a:bodyPr wrap="square" rtlCol="0">
            <a:spAutoFit/>
          </a:bodyPr>
          <a:lstStyle/>
          <a:p>
            <a:pPr algn="ctr"/>
            <a:r>
              <a:rPr lang="en-US" sz="900" dirty="0" smtClean="0">
                <a:latin typeface="Calibri" pitchFamily="34" charset="0"/>
                <a:cs typeface="Calibri" pitchFamily="34" charset="0"/>
              </a:rPr>
              <a:t>US &amp; Global payer teams to provide additional granularity to the activities and interdependencies within the plan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kern="1200" dirty="0" smtClean="0">
                          <a:solidFill>
                            <a:schemeClr val="dk1"/>
                          </a:solidFill>
                          <a:latin typeface="Calibri" pitchFamily="34" charset="0"/>
                          <a:ea typeface="+mn-ea"/>
                          <a:cs typeface="Calibri" pitchFamily="34" charset="0"/>
                        </a:rPr>
                        <a:t>Supply Chain &amp; Distribution</a:t>
                      </a: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Marketing </a:t>
            </a:r>
            <a:r>
              <a:rPr lang="en-US" i="1" dirty="0" smtClean="0"/>
              <a:t>(Continued) </a:t>
            </a:r>
            <a:r>
              <a:rPr lang="en-US" dirty="0" smtClean="0"/>
              <a:t/>
            </a:r>
            <a:br>
              <a:rPr lang="en-US" dirty="0" smtClean="0"/>
            </a:br>
            <a:r>
              <a:rPr lang="en-US" b="0" dirty="0" smtClean="0"/>
              <a:t>Subteam Overview</a:t>
            </a:r>
            <a:endParaRPr lang="en-US" b="0" dirty="0"/>
          </a:p>
        </p:txBody>
      </p:sp>
      <p:graphicFrame>
        <p:nvGraphicFramePr>
          <p:cNvPr id="10" name="Table 9"/>
          <p:cNvGraphicFramePr>
            <a:graphicFrameLocks noGrp="1"/>
          </p:cNvGraphicFramePr>
          <p:nvPr/>
        </p:nvGraphicFramePr>
        <p:xfrm>
          <a:off x="238125" y="1700213"/>
          <a:ext cx="8667750" cy="2499360"/>
        </p:xfrm>
        <a:graphic>
          <a:graphicData uri="http://schemas.openxmlformats.org/drawingml/2006/table">
            <a:tbl>
              <a:tblPr firstRow="1" bandRow="1"/>
              <a:tblGrid>
                <a:gridCol w="477288"/>
                <a:gridCol w="2813367"/>
                <a:gridCol w="5377095"/>
              </a:tblGrid>
              <a:tr h="223577">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Workstream</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Description</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731520">
                <a:tc>
                  <a:txBody>
                    <a:bodyPr/>
                    <a:lstStyle/>
                    <a:p>
                      <a:pPr marL="0" indent="0" algn="ctr">
                        <a:buFont typeface="+mj-lt"/>
                        <a:buNone/>
                      </a:pPr>
                      <a:r>
                        <a:rPr lang="en-US" sz="1400" b="1" i="0" dirty="0" smtClean="0">
                          <a:latin typeface="Calibri" pitchFamily="34" charset="0"/>
                          <a:cs typeface="Calibri" pitchFamily="34" charset="0"/>
                        </a:rPr>
                        <a:t>4.</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indent="0" algn="l"/>
                      <a:r>
                        <a:rPr lang="en-US" sz="1400" b="1" i="0" dirty="0" smtClean="0">
                          <a:solidFill>
                            <a:schemeClr val="tx1"/>
                          </a:solidFill>
                          <a:latin typeface="Calibri" pitchFamily="34" charset="0"/>
                          <a:cs typeface="Calibri" pitchFamily="34" charset="0"/>
                        </a:rPr>
                        <a:t>Expert Initiatives</a:t>
                      </a:r>
                      <a:endParaRPr lang="en-US" sz="1400" b="1" i="0"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09538" indent="-109538" algn="l" defTabSz="914400" rtl="0" eaLnBrk="1" latinLnBrk="0" hangingPunct="1">
                        <a:buFont typeface="Wingdings" pitchFamily="2" charset="2"/>
                        <a:buChar char="§"/>
                      </a:pPr>
                      <a:r>
                        <a:rPr lang="en-US" sz="1400" b="0" i="0" kern="1200" dirty="0" smtClean="0">
                          <a:solidFill>
                            <a:schemeClr val="tx1"/>
                          </a:solidFill>
                          <a:latin typeface="Calibri" pitchFamily="34" charset="0"/>
                          <a:ea typeface="+mn-ea"/>
                          <a:cs typeface="Calibri" pitchFamily="34" charset="0"/>
                        </a:rPr>
                        <a:t>Activities</a:t>
                      </a:r>
                      <a:r>
                        <a:rPr lang="en-US" sz="1400" b="0" i="0" kern="1200" baseline="0" dirty="0" smtClean="0">
                          <a:solidFill>
                            <a:schemeClr val="tx1"/>
                          </a:solidFill>
                          <a:latin typeface="Calibri" pitchFamily="34" charset="0"/>
                          <a:ea typeface="+mn-ea"/>
                          <a:cs typeface="Calibri" pitchFamily="34" charset="0"/>
                        </a:rPr>
                        <a:t> related to interactions with physician experts and nurses.</a:t>
                      </a:r>
                    </a:p>
                    <a:p>
                      <a:pPr marL="109538" indent="-109538" algn="l" defTabSz="914400" rtl="0" eaLnBrk="1" latinLnBrk="0" hangingPunct="1">
                        <a:buFont typeface="Wingdings" pitchFamily="2" charset="2"/>
                        <a:buChar char="§"/>
                      </a:pPr>
                      <a:r>
                        <a:rPr lang="en-US" sz="1400" b="0" i="0" kern="1200" baseline="0" dirty="0" smtClean="0">
                          <a:solidFill>
                            <a:schemeClr val="tx1"/>
                          </a:solidFill>
                          <a:latin typeface="Calibri" pitchFamily="34" charset="0"/>
                          <a:ea typeface="+mn-ea"/>
                          <a:cs typeface="Calibri" pitchFamily="34" charset="0"/>
                        </a:rPr>
                        <a:t>Key activities include expert mapping, speakers bureau and congress/convention planning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520">
                <a:tc>
                  <a:txBody>
                    <a:bodyPr/>
                    <a:lstStyle/>
                    <a:p>
                      <a:pPr marL="0" indent="0" algn="ctr">
                        <a:buFont typeface="+mj-lt"/>
                        <a:buNone/>
                      </a:pPr>
                      <a:r>
                        <a:rPr lang="en-US" sz="1400" b="1" i="0" dirty="0" smtClean="0">
                          <a:latin typeface="Calibri" pitchFamily="34" charset="0"/>
                          <a:cs typeface="Calibri" pitchFamily="34" charset="0"/>
                        </a:rPr>
                        <a:t>5.</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indent="0" algn="l">
                        <a:buFont typeface="+mj-lt"/>
                        <a:buNone/>
                      </a:pPr>
                      <a:r>
                        <a:rPr lang="en-US" sz="1400" b="1" i="0" baseline="0" dirty="0" smtClean="0">
                          <a:latin typeface="Calibri" pitchFamily="34" charset="0"/>
                          <a:cs typeface="Calibri" pitchFamily="34" charset="0"/>
                        </a:rPr>
                        <a:t>Congresses/ Symposia</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Identification and prioritization of key congresses/ symposium the team will like to target and to present materials, or simply gather competitive intelligence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520">
                <a:tc>
                  <a:txBody>
                    <a:bodyPr/>
                    <a:lstStyle/>
                    <a:p>
                      <a:pPr marL="0" indent="0" algn="ctr">
                        <a:buFont typeface="+mj-lt"/>
                        <a:buNone/>
                      </a:pPr>
                      <a:r>
                        <a:rPr lang="en-US" sz="1400" b="1" i="0" dirty="0" smtClean="0">
                          <a:latin typeface="Calibri" pitchFamily="34" charset="0"/>
                          <a:cs typeface="Calibri" pitchFamily="34" charset="0"/>
                        </a:rPr>
                        <a:t>6.</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indent="0" algn="l">
                        <a:buFont typeface="+mj-lt"/>
                        <a:buNone/>
                      </a:pPr>
                      <a:r>
                        <a:rPr lang="en-US" sz="1400" b="1" i="0" dirty="0" smtClean="0">
                          <a:latin typeface="Calibri" pitchFamily="34" charset="0"/>
                          <a:cs typeface="Calibri" pitchFamily="34" charset="0"/>
                        </a:rPr>
                        <a:t>Other Materials</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dk1"/>
                          </a:solidFill>
                          <a:latin typeface="Calibri" pitchFamily="34" charset="0"/>
                          <a:ea typeface="+mn-ea"/>
                          <a:cs typeface="Calibri" pitchFamily="34" charset="0"/>
                        </a:rPr>
                        <a:t>Activities related to the completion of miscellaneous deliverables and support other functional teams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6</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Supply Chain &amp; Distribution</a:t>
            </a:r>
            <a:br>
              <a:rPr lang="en-US" dirty="0" smtClean="0"/>
            </a:br>
            <a:r>
              <a:rPr lang="en-US" b="0" dirty="0" smtClean="0"/>
              <a:t>Subteam Overview</a:t>
            </a:r>
            <a:endParaRPr lang="en-US" b="0" dirty="0"/>
          </a:p>
        </p:txBody>
      </p:sp>
      <p:graphicFrame>
        <p:nvGraphicFramePr>
          <p:cNvPr id="10" name="Table 9"/>
          <p:cNvGraphicFramePr>
            <a:graphicFrameLocks noGrp="1"/>
          </p:cNvGraphicFramePr>
          <p:nvPr/>
        </p:nvGraphicFramePr>
        <p:xfrm>
          <a:off x="238125" y="1700213"/>
          <a:ext cx="8667750" cy="4650896"/>
        </p:xfrm>
        <a:graphic>
          <a:graphicData uri="http://schemas.openxmlformats.org/drawingml/2006/table">
            <a:tbl>
              <a:tblPr firstRow="1" bandRow="1"/>
              <a:tblGrid>
                <a:gridCol w="477288"/>
                <a:gridCol w="2813367"/>
                <a:gridCol w="5377095"/>
              </a:tblGrid>
              <a:tr h="278093">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Workstream</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Description</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862089">
                <a:tc>
                  <a:txBody>
                    <a:bodyPr/>
                    <a:lstStyle/>
                    <a:p>
                      <a:pPr marL="0" indent="0" algn="ctr">
                        <a:buFont typeface="+mj-lt"/>
                        <a:buNone/>
                      </a:pPr>
                      <a:r>
                        <a:rPr lang="en-US" sz="1400" b="1" i="0" dirty="0" smtClean="0">
                          <a:solidFill>
                            <a:schemeClr val="tx1"/>
                          </a:solidFill>
                          <a:latin typeface="Calibri" pitchFamily="34" charset="0"/>
                          <a:cs typeface="Calibri" pitchFamily="34" charset="0"/>
                        </a:rPr>
                        <a:t>1.</a:t>
                      </a:r>
                      <a:endParaRPr lang="en-US" sz="1400" b="1" i="0"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342900" indent="-342900" algn="l" defTabSz="914400" rtl="0" eaLnBrk="1" latinLnBrk="0" hangingPunct="1">
                        <a:buFont typeface="+mj-lt"/>
                        <a:buNone/>
                      </a:pPr>
                      <a:r>
                        <a:rPr lang="en-US" sz="1400" b="1" i="0" kern="1200" dirty="0" smtClean="0">
                          <a:solidFill>
                            <a:schemeClr val="tx1"/>
                          </a:solidFill>
                          <a:latin typeface="Calibri"/>
                          <a:ea typeface="+mn-ea"/>
                          <a:cs typeface="+mn-cs"/>
                        </a:rPr>
                        <a:t>Distribution Strategy</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Development of overarching, cross-functional subteam plan (e.g., managed markets, trade, medical distribution, product safety, regulatory) outlining the process to distribute the product to channel customers.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67424">
                <a:tc>
                  <a:txBody>
                    <a:bodyPr/>
                    <a:lstStyle/>
                    <a:p>
                      <a:pPr marL="0" indent="0" algn="ctr">
                        <a:buFont typeface="+mj-lt"/>
                        <a:buNone/>
                      </a:pPr>
                      <a:r>
                        <a:rPr lang="en-US" sz="1400" b="1" i="0" dirty="0" smtClean="0">
                          <a:solidFill>
                            <a:schemeClr val="tx1"/>
                          </a:solidFill>
                          <a:latin typeface="Calibri" pitchFamily="34" charset="0"/>
                          <a:cs typeface="Calibri" pitchFamily="34" charset="0"/>
                        </a:rPr>
                        <a:t>2.</a:t>
                      </a:r>
                      <a:endParaRPr lang="en-US" sz="1400" b="1" i="0"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a:ea typeface="+mn-ea"/>
                          <a:cs typeface="+mn-cs"/>
                        </a:rPr>
                        <a:t>Launch Preparations and Distribution Process</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Scenario</a:t>
                      </a:r>
                      <a:r>
                        <a:rPr lang="en-US" sz="1400" b="0" i="0" kern="1200" baseline="0" dirty="0" smtClean="0">
                          <a:solidFill>
                            <a:schemeClr val="tx1"/>
                          </a:solidFill>
                          <a:latin typeface="Calibri"/>
                          <a:ea typeface="+mn-ea"/>
                          <a:cs typeface="+mn-cs"/>
                        </a:rPr>
                        <a:t> planning and forecasting to prepare for product distribution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67424">
                <a:tc>
                  <a:txBody>
                    <a:bodyPr/>
                    <a:lstStyle/>
                    <a:p>
                      <a:pPr marL="0" indent="0" algn="ctr">
                        <a:buFont typeface="+mj-lt"/>
                        <a:buNone/>
                      </a:pPr>
                      <a:r>
                        <a:rPr lang="en-US" sz="1400" b="1" i="0" dirty="0" smtClean="0">
                          <a:solidFill>
                            <a:schemeClr val="tx1"/>
                          </a:solidFill>
                          <a:latin typeface="Calibri" pitchFamily="34" charset="0"/>
                          <a:cs typeface="Calibri" pitchFamily="34" charset="0"/>
                        </a:rPr>
                        <a:t>3.</a:t>
                      </a:r>
                      <a:endParaRPr lang="en-US" sz="1400" b="1" i="0"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a:ea typeface="+mn-ea"/>
                          <a:cs typeface="+mn-cs"/>
                        </a:rPr>
                        <a:t>Marketing Support </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Provide</a:t>
                      </a:r>
                      <a:r>
                        <a:rPr lang="en-US" sz="1400" b="0" i="0" kern="1200" baseline="0" dirty="0" smtClean="0">
                          <a:solidFill>
                            <a:schemeClr val="tx1"/>
                          </a:solidFill>
                          <a:latin typeface="Calibri"/>
                          <a:ea typeface="+mn-ea"/>
                          <a:cs typeface="+mn-cs"/>
                        </a:rPr>
                        <a:t> distribution support to marketing activities (e.g., product demo supply and distribution)</a:t>
                      </a:r>
                      <a:endParaRPr lang="en-US" sz="1400" b="0" i="0" kern="1200" dirty="0" smtClean="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67424">
                <a:tc>
                  <a:txBody>
                    <a:bodyPr/>
                    <a:lstStyle/>
                    <a:p>
                      <a:pPr marL="0" indent="0" algn="ctr">
                        <a:buFont typeface="+mj-lt"/>
                        <a:buNone/>
                      </a:pPr>
                      <a:r>
                        <a:rPr lang="en-US" sz="1400" b="1" i="0" dirty="0" smtClean="0">
                          <a:latin typeface="Calibri" pitchFamily="34" charset="0"/>
                          <a:cs typeface="Calibri" pitchFamily="34" charset="0"/>
                        </a:rPr>
                        <a:t>4.</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342900" indent="-342900" algn="l" defTabSz="914400" rtl="0" eaLnBrk="1" latinLnBrk="0" hangingPunct="1">
                        <a:buFont typeface="+mj-lt"/>
                        <a:buNone/>
                      </a:pPr>
                      <a:r>
                        <a:rPr lang="en-US" sz="1400" b="1" i="0" kern="1200" dirty="0" smtClean="0">
                          <a:solidFill>
                            <a:schemeClr val="tx1"/>
                          </a:solidFill>
                          <a:latin typeface="Calibri"/>
                          <a:ea typeface="+mn-ea"/>
                          <a:cs typeface="+mn-cs"/>
                        </a:rPr>
                        <a:t>Packaging</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Design and printing of packaging</a:t>
                      </a:r>
                      <a:r>
                        <a:rPr lang="en-US" sz="1400" b="0" i="0" kern="1200" baseline="0" dirty="0" smtClean="0">
                          <a:solidFill>
                            <a:schemeClr val="tx1"/>
                          </a:solidFill>
                          <a:latin typeface="Calibri"/>
                          <a:ea typeface="+mn-ea"/>
                          <a:cs typeface="+mn-cs"/>
                        </a:rPr>
                        <a:t> materials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67424">
                <a:tc>
                  <a:txBody>
                    <a:bodyPr/>
                    <a:lstStyle/>
                    <a:p>
                      <a:pPr marL="0" indent="0" algn="ctr">
                        <a:buFont typeface="+mj-lt"/>
                        <a:buNone/>
                      </a:pPr>
                      <a:r>
                        <a:rPr lang="en-US" sz="1400" b="1" i="0" dirty="0" smtClean="0">
                          <a:latin typeface="Calibri" pitchFamily="34" charset="0"/>
                          <a:cs typeface="Calibri" pitchFamily="34" charset="0"/>
                        </a:rPr>
                        <a:t>5.</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a:ea typeface="+mn-ea"/>
                          <a:cs typeface="+mn-cs"/>
                        </a:rPr>
                        <a:t>Trade Readiness Logistics</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All logistical tasks that need be completed prior to launch (e.g., Pharmacy sell sheet, material safety data sheet, final brand PI, compendia price upload, trade partner communications)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67424">
                <a:tc>
                  <a:txBody>
                    <a:bodyPr/>
                    <a:lstStyle/>
                    <a:p>
                      <a:pPr marL="0" indent="0" algn="ctr">
                        <a:buFont typeface="+mj-lt"/>
                        <a:buNone/>
                      </a:pPr>
                      <a:r>
                        <a:rPr lang="en-US" sz="1400" b="1" i="0" dirty="0" smtClean="0">
                          <a:latin typeface="Calibri" pitchFamily="34" charset="0"/>
                          <a:cs typeface="Calibri" pitchFamily="34" charset="0"/>
                        </a:rPr>
                        <a:t>6.</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a:ea typeface="+mn-ea"/>
                          <a:cs typeface="+mn-cs"/>
                        </a:rPr>
                        <a:t>Specialty </a:t>
                      </a:r>
                      <a:r>
                        <a:rPr lang="en-US" sz="1400" b="1" i="0" kern="1200" dirty="0" err="1" smtClean="0">
                          <a:solidFill>
                            <a:schemeClr val="tx1"/>
                          </a:solidFill>
                          <a:latin typeface="Calibri"/>
                          <a:ea typeface="+mn-ea"/>
                          <a:cs typeface="+mn-cs"/>
                        </a:rPr>
                        <a:t>Pharma</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baseline="0" dirty="0" smtClean="0">
                          <a:solidFill>
                            <a:schemeClr val="tx1"/>
                          </a:solidFill>
                          <a:latin typeface="Calibri"/>
                          <a:ea typeface="+mn-ea"/>
                          <a:cs typeface="+mn-cs"/>
                        </a:rPr>
                        <a:t>Selecting, contracting and training of specialty pharmacies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60</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smtClean="0"/>
              <a:t>Stimuvax—US Supply Chain &amp; Distribution</a:t>
            </a:r>
            <a:endParaRPr lang="en-US" dirty="0"/>
          </a:p>
        </p:txBody>
      </p:sp>
      <p:sp>
        <p:nvSpPr>
          <p:cNvPr id="41"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61</a:t>
            </a:fld>
            <a:endParaRPr lang="en-US" dirty="0">
              <a:solidFill>
                <a:srgbClr val="000000"/>
              </a:solidFill>
            </a:endParaRPr>
          </a:p>
        </p:txBody>
      </p:sp>
      <p:sp>
        <p:nvSpPr>
          <p:cNvPr id="42" name="Rectangle 41"/>
          <p:cNvSpPr/>
          <p:nvPr/>
        </p:nvSpPr>
        <p:spPr>
          <a:xfrm>
            <a:off x="295455" y="2424546"/>
            <a:ext cx="8533655" cy="2220282"/>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44" name="TextBox 43"/>
          <p:cNvSpPr txBox="1"/>
          <p:nvPr/>
        </p:nvSpPr>
        <p:spPr>
          <a:xfrm>
            <a:off x="276793" y="2171062"/>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Distribution Strategy</a:t>
            </a:r>
            <a:endParaRPr lang="en-US" sz="1000" b="1" i="1" dirty="0">
              <a:solidFill>
                <a:srgbClr val="000000"/>
              </a:solidFill>
              <a:latin typeface="Calibri" pitchFamily="34" charset="0"/>
              <a:cs typeface="Calibri" pitchFamily="34" charset="0"/>
            </a:endParaRPr>
          </a:p>
        </p:txBody>
      </p:sp>
      <p:grpSp>
        <p:nvGrpSpPr>
          <p:cNvPr id="2" name="Group 44"/>
          <p:cNvGrpSpPr/>
          <p:nvPr/>
        </p:nvGrpSpPr>
        <p:grpSpPr>
          <a:xfrm>
            <a:off x="405098" y="6365188"/>
            <a:ext cx="1311307" cy="476250"/>
            <a:chOff x="405098" y="6365188"/>
            <a:chExt cx="1311307" cy="476250"/>
          </a:xfrm>
        </p:grpSpPr>
        <p:sp>
          <p:nvSpPr>
            <p:cNvPr id="54"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56" name="TextBox 5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57" name="Flowchart: Decision 5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58" name="TextBox 5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63" name="AutoShape 119"/>
          <p:cNvSpPr>
            <a:spLocks noChangeArrowheads="1"/>
          </p:cNvSpPr>
          <p:nvPr/>
        </p:nvSpPr>
        <p:spPr bwMode="auto">
          <a:xfrm>
            <a:off x="2197767" y="3233316"/>
            <a:ext cx="671278"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64" name="AutoShape 119"/>
          <p:cNvSpPr>
            <a:spLocks noChangeArrowheads="1"/>
          </p:cNvSpPr>
          <p:nvPr/>
        </p:nvSpPr>
        <p:spPr bwMode="auto">
          <a:xfrm>
            <a:off x="2214071" y="3579106"/>
            <a:ext cx="657226"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65" name="AutoShape 119"/>
          <p:cNvSpPr>
            <a:spLocks noChangeArrowheads="1"/>
          </p:cNvSpPr>
          <p:nvPr/>
        </p:nvSpPr>
        <p:spPr bwMode="auto">
          <a:xfrm>
            <a:off x="3706630" y="3832448"/>
            <a:ext cx="438723"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67" name="AutoShape 119"/>
          <p:cNvSpPr>
            <a:spLocks noChangeArrowheads="1"/>
          </p:cNvSpPr>
          <p:nvPr/>
        </p:nvSpPr>
        <p:spPr bwMode="auto">
          <a:xfrm>
            <a:off x="4194512" y="3832448"/>
            <a:ext cx="438723"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68" name="TextBox 67"/>
          <p:cNvSpPr txBox="1"/>
          <p:nvPr/>
        </p:nvSpPr>
        <p:spPr>
          <a:xfrm>
            <a:off x="4651702" y="3771089"/>
            <a:ext cx="1238173" cy="369332"/>
          </a:xfrm>
          <a:prstGeom prst="rect">
            <a:avLst/>
          </a:prstGeom>
          <a:noFill/>
        </p:spPr>
        <p:txBody>
          <a:bodyPr wrap="square" rtlCol="0">
            <a:spAutoFit/>
          </a:bodyPr>
          <a:lstStyle/>
          <a:p>
            <a:r>
              <a:rPr lang="en-US" sz="900" dirty="0" smtClean="0">
                <a:solidFill>
                  <a:srgbClr val="000000"/>
                </a:solidFill>
                <a:latin typeface="Calibri" pitchFamily="34" charset="0"/>
                <a:cs typeface="Calibri" pitchFamily="34" charset="0"/>
              </a:rPr>
              <a:t>Distribution Partner                     Request for Proposals</a:t>
            </a:r>
            <a:endParaRPr lang="en-US" sz="900" dirty="0">
              <a:solidFill>
                <a:srgbClr val="000000"/>
              </a:solidFill>
              <a:latin typeface="Calibri" pitchFamily="34" charset="0"/>
              <a:cs typeface="Calibri" pitchFamily="34" charset="0"/>
            </a:endParaRPr>
          </a:p>
        </p:txBody>
      </p:sp>
      <p:sp>
        <p:nvSpPr>
          <p:cNvPr id="70" name="AutoShape 119"/>
          <p:cNvSpPr>
            <a:spLocks noChangeArrowheads="1"/>
          </p:cNvSpPr>
          <p:nvPr/>
        </p:nvSpPr>
        <p:spPr bwMode="auto">
          <a:xfrm>
            <a:off x="2493914" y="2552250"/>
            <a:ext cx="409575"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latin typeface="Calibri" pitchFamily="34" charset="0"/>
              <a:cs typeface="Calibri" pitchFamily="34" charset="0"/>
            </a:endParaRPr>
          </a:p>
        </p:txBody>
      </p:sp>
      <p:sp>
        <p:nvSpPr>
          <p:cNvPr id="71" name="AutoShape 119"/>
          <p:cNvSpPr>
            <a:spLocks noChangeArrowheads="1"/>
          </p:cNvSpPr>
          <p:nvPr/>
        </p:nvSpPr>
        <p:spPr bwMode="auto">
          <a:xfrm>
            <a:off x="769889" y="2552245"/>
            <a:ext cx="1685925"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Product Specific Fact Sheet (Marketing)</a:t>
            </a:r>
          </a:p>
        </p:txBody>
      </p:sp>
      <p:sp>
        <p:nvSpPr>
          <p:cNvPr id="74" name="AutoShape 119"/>
          <p:cNvSpPr>
            <a:spLocks noChangeArrowheads="1"/>
          </p:cNvSpPr>
          <p:nvPr/>
        </p:nvSpPr>
        <p:spPr bwMode="auto">
          <a:xfrm>
            <a:off x="3104043" y="3253269"/>
            <a:ext cx="1480657"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Distribution Strategy US Landscape Assessment </a:t>
            </a:r>
          </a:p>
        </p:txBody>
      </p:sp>
      <p:sp>
        <p:nvSpPr>
          <p:cNvPr id="75" name="AutoShape 119"/>
          <p:cNvSpPr>
            <a:spLocks noChangeArrowheads="1"/>
          </p:cNvSpPr>
          <p:nvPr/>
        </p:nvSpPr>
        <p:spPr bwMode="auto">
          <a:xfrm>
            <a:off x="3130073" y="3571442"/>
            <a:ext cx="1623727"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Distribution Strategy Selection</a:t>
            </a:r>
          </a:p>
        </p:txBody>
      </p:sp>
      <p:sp>
        <p:nvSpPr>
          <p:cNvPr id="76" name="TextBox 75"/>
          <p:cNvSpPr txBox="1"/>
          <p:nvPr/>
        </p:nvSpPr>
        <p:spPr>
          <a:xfrm>
            <a:off x="2443745" y="3783434"/>
            <a:ext cx="1308233" cy="3693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Distribution Partner                     Request for Information</a:t>
            </a:r>
            <a:endParaRPr lang="en-US" sz="900" dirty="0">
              <a:solidFill>
                <a:srgbClr val="000000"/>
              </a:solidFill>
              <a:latin typeface="Calibri" pitchFamily="34" charset="0"/>
              <a:cs typeface="Calibri" pitchFamily="34" charset="0"/>
            </a:endParaRPr>
          </a:p>
        </p:txBody>
      </p:sp>
      <p:sp>
        <p:nvSpPr>
          <p:cNvPr id="81" name="AutoShape 119"/>
          <p:cNvSpPr>
            <a:spLocks noChangeArrowheads="1"/>
          </p:cNvSpPr>
          <p:nvPr/>
        </p:nvSpPr>
        <p:spPr bwMode="auto">
          <a:xfrm>
            <a:off x="1787262" y="2882343"/>
            <a:ext cx="671278" cy="274320"/>
          </a:xfrm>
          <a:prstGeom prst="homePlate">
            <a:avLst>
              <a:gd name="adj" fmla="val 0"/>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cs typeface="Calibri" pitchFamily="34" charset="0"/>
            </a:endParaRPr>
          </a:p>
        </p:txBody>
      </p:sp>
      <p:sp>
        <p:nvSpPr>
          <p:cNvPr id="82" name="AutoShape 119"/>
          <p:cNvSpPr>
            <a:spLocks noChangeArrowheads="1"/>
          </p:cNvSpPr>
          <p:nvPr/>
        </p:nvSpPr>
        <p:spPr bwMode="auto">
          <a:xfrm>
            <a:off x="2467865" y="2891410"/>
            <a:ext cx="480537"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MSDS</a:t>
            </a:r>
          </a:p>
        </p:txBody>
      </p:sp>
      <p:sp>
        <p:nvSpPr>
          <p:cNvPr id="45" name="AutoShape 119"/>
          <p:cNvSpPr>
            <a:spLocks noChangeArrowheads="1"/>
          </p:cNvSpPr>
          <p:nvPr/>
        </p:nvSpPr>
        <p:spPr bwMode="auto">
          <a:xfrm>
            <a:off x="4749423" y="6467583"/>
            <a:ext cx="182880" cy="18288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latin typeface="Calibri" pitchFamily="34" charset="0"/>
              <a:cs typeface="Calibri" pitchFamily="34" charset="0"/>
            </a:endParaRPr>
          </a:p>
        </p:txBody>
      </p:sp>
      <p:sp>
        <p:nvSpPr>
          <p:cNvPr id="48" name="TextBox 47"/>
          <p:cNvSpPr txBox="1"/>
          <p:nvPr/>
        </p:nvSpPr>
        <p:spPr>
          <a:xfrm>
            <a:off x="4947684" y="6365005"/>
            <a:ext cx="974392" cy="388037"/>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Supply Chain &amp; Distribution</a:t>
            </a:r>
          </a:p>
        </p:txBody>
      </p:sp>
      <p:sp>
        <p:nvSpPr>
          <p:cNvPr id="52" name="AutoShape 119"/>
          <p:cNvSpPr>
            <a:spLocks noChangeArrowheads="1"/>
          </p:cNvSpPr>
          <p:nvPr/>
        </p:nvSpPr>
        <p:spPr bwMode="auto">
          <a:xfrm>
            <a:off x="1754438" y="6475529"/>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5" name="TextBox 54"/>
          <p:cNvSpPr txBox="1"/>
          <p:nvPr/>
        </p:nvSpPr>
        <p:spPr>
          <a:xfrm>
            <a:off x="1952699" y="6434132"/>
            <a:ext cx="1239988" cy="265674"/>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 Deliverable</a:t>
            </a:r>
          </a:p>
        </p:txBody>
      </p:sp>
      <p:sp>
        <p:nvSpPr>
          <p:cNvPr id="61" name="AutoShape 119"/>
          <p:cNvSpPr>
            <a:spLocks noChangeArrowheads="1"/>
          </p:cNvSpPr>
          <p:nvPr/>
        </p:nvSpPr>
        <p:spPr bwMode="auto">
          <a:xfrm>
            <a:off x="3212034" y="6475529"/>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62" name="TextBox 61"/>
          <p:cNvSpPr txBox="1"/>
          <p:nvPr/>
        </p:nvSpPr>
        <p:spPr>
          <a:xfrm>
            <a:off x="3410295" y="6434132"/>
            <a:ext cx="1239988" cy="265674"/>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 </a:t>
            </a:r>
          </a:p>
        </p:txBody>
      </p:sp>
      <p:sp>
        <p:nvSpPr>
          <p:cNvPr id="72" name="AutoShape 119"/>
          <p:cNvSpPr>
            <a:spLocks noChangeArrowheads="1"/>
          </p:cNvSpPr>
          <p:nvPr/>
        </p:nvSpPr>
        <p:spPr bwMode="auto">
          <a:xfrm>
            <a:off x="5909057" y="6475529"/>
            <a:ext cx="182880" cy="182880"/>
          </a:xfrm>
          <a:prstGeom prst="homePlate">
            <a:avLst>
              <a:gd name="adj" fmla="val 0"/>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cs typeface="Calibri" pitchFamily="34" charset="0"/>
            </a:endParaRPr>
          </a:p>
        </p:txBody>
      </p:sp>
      <p:sp>
        <p:nvSpPr>
          <p:cNvPr id="73" name="TextBox 72"/>
          <p:cNvSpPr txBox="1"/>
          <p:nvPr/>
        </p:nvSpPr>
        <p:spPr>
          <a:xfrm>
            <a:off x="6107318" y="6372951"/>
            <a:ext cx="851483" cy="388037"/>
          </a:xfrm>
          <a:prstGeom prst="rect">
            <a:avLst/>
          </a:prstGeom>
          <a:noFill/>
        </p:spPr>
        <p:txBody>
          <a:bodyPr wrap="square" lIns="27432" tIns="27432" rIns="27432" bIns="27432" rtlCol="0" anchor="ctr" anchorCtr="0">
            <a:noAutofit/>
          </a:bodyPr>
          <a:lstStyle/>
          <a:p>
            <a:r>
              <a:rPr lang="en-US" sz="800" dirty="0" smtClean="0">
                <a:latin typeface="Calibri" pitchFamily="34" charset="0"/>
                <a:cs typeface="Calibri" pitchFamily="34" charset="0"/>
              </a:rPr>
              <a:t>Global CMC &amp; Supply Chain</a:t>
            </a:r>
          </a:p>
        </p:txBody>
      </p:sp>
      <p:sp>
        <p:nvSpPr>
          <p:cNvPr id="46" name="AutoShape 119"/>
          <p:cNvSpPr>
            <a:spLocks noChangeArrowheads="1"/>
          </p:cNvSpPr>
          <p:nvPr/>
        </p:nvSpPr>
        <p:spPr bwMode="auto">
          <a:xfrm>
            <a:off x="4186226" y="4189266"/>
            <a:ext cx="1769880" cy="295866"/>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cs typeface="Calibri" pitchFamily="34" charset="0"/>
            </a:endParaRPr>
          </a:p>
        </p:txBody>
      </p:sp>
      <p:sp>
        <p:nvSpPr>
          <p:cNvPr id="47" name="TextBox 46"/>
          <p:cNvSpPr txBox="1"/>
          <p:nvPr/>
        </p:nvSpPr>
        <p:spPr>
          <a:xfrm>
            <a:off x="2828552" y="4164725"/>
            <a:ext cx="1283966" cy="3693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Distribution Partner Contract Development</a:t>
            </a:r>
            <a:endParaRPr lang="en-US" sz="9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smtClean="0"/>
              <a:t>Stimuvax—US Supply Chain &amp; Distribution </a:t>
            </a:r>
            <a:r>
              <a:rPr lang="en-US" i="1" dirty="0" smtClean="0"/>
              <a:t>(Continued)</a:t>
            </a:r>
            <a:endParaRPr lang="en-US" dirty="0"/>
          </a:p>
        </p:txBody>
      </p:sp>
      <p:sp>
        <p:nvSpPr>
          <p:cNvPr id="3" name="Rectangle 2"/>
          <p:cNvSpPr/>
          <p:nvPr/>
        </p:nvSpPr>
        <p:spPr>
          <a:xfrm>
            <a:off x="295455" y="2597151"/>
            <a:ext cx="8533655" cy="3739854"/>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FFFFFF"/>
              </a:solidFill>
              <a:latin typeface="Calibri" pitchFamily="34" charset="0"/>
              <a:cs typeface="Calibri" pitchFamily="34" charset="0"/>
            </a:endParaRPr>
          </a:p>
        </p:txBody>
      </p:sp>
      <p:sp>
        <p:nvSpPr>
          <p:cNvPr id="4" name="TextBox 3"/>
          <p:cNvSpPr txBox="1"/>
          <p:nvPr/>
        </p:nvSpPr>
        <p:spPr>
          <a:xfrm>
            <a:off x="276793" y="2337322"/>
            <a:ext cx="294669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Launch Preparations and Distribution Process</a:t>
            </a:r>
            <a:endParaRPr lang="en-US" sz="1000" b="1" i="1" dirty="0">
              <a:solidFill>
                <a:srgbClr val="000000"/>
              </a:solidFill>
              <a:latin typeface="Calibri" pitchFamily="34" charset="0"/>
              <a:cs typeface="Calibri" pitchFamily="34" charset="0"/>
            </a:endParaRPr>
          </a:p>
        </p:txBody>
      </p:sp>
      <p:sp>
        <p:nvSpPr>
          <p:cNvPr id="5" name="AutoShape 119"/>
          <p:cNvSpPr>
            <a:spLocks noChangeArrowheads="1"/>
          </p:cNvSpPr>
          <p:nvPr/>
        </p:nvSpPr>
        <p:spPr bwMode="auto">
          <a:xfrm>
            <a:off x="5922101" y="5808209"/>
            <a:ext cx="498762"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6" name="TextBox 5"/>
          <p:cNvSpPr txBox="1"/>
          <p:nvPr/>
        </p:nvSpPr>
        <p:spPr>
          <a:xfrm>
            <a:off x="4809550" y="5828437"/>
            <a:ext cx="1184485" cy="230832"/>
          </a:xfrm>
          <a:prstGeom prst="rect">
            <a:avLst/>
          </a:prstGeom>
          <a:noFill/>
        </p:spPr>
        <p:txBody>
          <a:bodyPr wrap="square" rtlCol="0">
            <a:spAutoFit/>
          </a:bodyPr>
          <a:lstStyle/>
          <a:p>
            <a:pPr algn="r"/>
            <a:r>
              <a:rPr lang="en-US" sz="900" dirty="0" smtClean="0">
                <a:solidFill>
                  <a:srgbClr val="000000"/>
                </a:solidFill>
                <a:latin typeface="Calibri" pitchFamily="34" charset="0"/>
                <a:cs typeface="Calibri" pitchFamily="34" charset="0"/>
              </a:rPr>
              <a:t>Update Scenario Plan</a:t>
            </a:r>
            <a:endParaRPr lang="en-US" sz="900" dirty="0">
              <a:solidFill>
                <a:srgbClr val="000000"/>
              </a:solidFill>
              <a:latin typeface="Calibri" pitchFamily="34" charset="0"/>
              <a:cs typeface="Calibri" pitchFamily="34" charset="0"/>
            </a:endParaRPr>
          </a:p>
        </p:txBody>
      </p:sp>
      <p:sp>
        <p:nvSpPr>
          <p:cNvPr id="7" name="AutoShape 119"/>
          <p:cNvSpPr>
            <a:spLocks noChangeArrowheads="1"/>
          </p:cNvSpPr>
          <p:nvPr/>
        </p:nvSpPr>
        <p:spPr bwMode="auto">
          <a:xfrm>
            <a:off x="2852405" y="3429165"/>
            <a:ext cx="2362200"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8" name="TextBox 7"/>
          <p:cNvSpPr txBox="1"/>
          <p:nvPr/>
        </p:nvSpPr>
        <p:spPr>
          <a:xfrm>
            <a:off x="5190791" y="3375892"/>
            <a:ext cx="1632565" cy="369332"/>
          </a:xfrm>
          <a:prstGeom prst="rect">
            <a:avLst/>
          </a:prstGeom>
          <a:noFill/>
        </p:spPr>
        <p:txBody>
          <a:bodyPr wrap="square" rtlCol="0">
            <a:spAutoFit/>
          </a:bodyPr>
          <a:lstStyle/>
          <a:p>
            <a:r>
              <a:rPr lang="en-US" sz="900" dirty="0" smtClean="0">
                <a:solidFill>
                  <a:srgbClr val="000000"/>
                </a:solidFill>
                <a:latin typeface="Calibri" pitchFamily="34" charset="0"/>
                <a:cs typeface="Calibri" pitchFamily="34" charset="0"/>
              </a:rPr>
              <a:t>Scenario Planning (label, importing, risk management)</a:t>
            </a:r>
          </a:p>
        </p:txBody>
      </p:sp>
      <p:sp>
        <p:nvSpPr>
          <p:cNvPr id="9" name="AutoShape 119"/>
          <p:cNvSpPr>
            <a:spLocks noChangeArrowheads="1"/>
          </p:cNvSpPr>
          <p:nvPr/>
        </p:nvSpPr>
        <p:spPr bwMode="auto">
          <a:xfrm>
            <a:off x="7377103" y="5687634"/>
            <a:ext cx="1352551" cy="274320"/>
          </a:xfrm>
          <a:prstGeom prst="homePlate">
            <a:avLst>
              <a:gd name="adj" fmla="val 63973"/>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Trade Partner Shipments</a:t>
            </a:r>
          </a:p>
        </p:txBody>
      </p:sp>
      <p:sp>
        <p:nvSpPr>
          <p:cNvPr id="10" name="AutoShape 119"/>
          <p:cNvSpPr>
            <a:spLocks noChangeArrowheads="1"/>
          </p:cNvSpPr>
          <p:nvPr/>
        </p:nvSpPr>
        <p:spPr bwMode="auto">
          <a:xfrm>
            <a:off x="7377103" y="6016887"/>
            <a:ext cx="1357312" cy="274320"/>
          </a:xfrm>
          <a:prstGeom prst="homePlate">
            <a:avLst>
              <a:gd name="adj" fmla="val 63973"/>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latin typeface="Calibri" pitchFamily="34" charset="0"/>
                <a:cs typeface="Calibri" pitchFamily="34" charset="0"/>
              </a:rPr>
              <a:t>Product Returns</a:t>
            </a:r>
          </a:p>
        </p:txBody>
      </p:sp>
      <p:sp>
        <p:nvSpPr>
          <p:cNvPr id="11" name="AutoShape 119"/>
          <p:cNvSpPr>
            <a:spLocks noChangeArrowheads="1"/>
          </p:cNvSpPr>
          <p:nvPr/>
        </p:nvSpPr>
        <p:spPr bwMode="auto">
          <a:xfrm>
            <a:off x="2853203" y="2676690"/>
            <a:ext cx="627849"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latin typeface="Calibri" pitchFamily="34" charset="0"/>
              <a:cs typeface="Calibri" pitchFamily="34" charset="0"/>
            </a:endParaRPr>
          </a:p>
        </p:txBody>
      </p:sp>
      <p:sp>
        <p:nvSpPr>
          <p:cNvPr id="12" name="AutoShape 131"/>
          <p:cNvSpPr>
            <a:spLocks noChangeArrowheads="1"/>
          </p:cNvSpPr>
          <p:nvPr/>
        </p:nvSpPr>
        <p:spPr bwMode="auto">
          <a:xfrm>
            <a:off x="3512767" y="308709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13" name="TextBox 12"/>
          <p:cNvSpPr txBox="1"/>
          <p:nvPr/>
        </p:nvSpPr>
        <p:spPr>
          <a:xfrm>
            <a:off x="3660217" y="3047880"/>
            <a:ext cx="1687732" cy="369332"/>
          </a:xfrm>
          <a:prstGeom prst="rect">
            <a:avLst/>
          </a:prstGeom>
          <a:noFill/>
        </p:spPr>
        <p:txBody>
          <a:bodyPr wrap="square" rtlCol="0">
            <a:spAutoFit/>
          </a:bodyPr>
          <a:lstStyle/>
          <a:p>
            <a:r>
              <a:rPr lang="en-US" sz="900" dirty="0" smtClean="0">
                <a:solidFill>
                  <a:srgbClr val="000000"/>
                </a:solidFill>
                <a:latin typeface="Calibri" pitchFamily="34" charset="0"/>
                <a:cs typeface="Calibri" pitchFamily="34" charset="0"/>
              </a:rPr>
              <a:t>Item Code (dependent on product configuration) </a:t>
            </a:r>
            <a:endParaRPr lang="en-US" sz="900" dirty="0">
              <a:solidFill>
                <a:srgbClr val="000000"/>
              </a:solidFill>
              <a:latin typeface="Calibri" pitchFamily="34" charset="0"/>
              <a:cs typeface="Calibri" pitchFamily="34" charset="0"/>
            </a:endParaRPr>
          </a:p>
        </p:txBody>
      </p:sp>
      <p:sp>
        <p:nvSpPr>
          <p:cNvPr id="14" name="AutoShape 119"/>
          <p:cNvSpPr>
            <a:spLocks noChangeArrowheads="1"/>
          </p:cNvSpPr>
          <p:nvPr/>
        </p:nvSpPr>
        <p:spPr bwMode="auto">
          <a:xfrm>
            <a:off x="1585577" y="2676690"/>
            <a:ext cx="1219200"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Finalize Product Configuration / Item Definition</a:t>
            </a:r>
          </a:p>
        </p:txBody>
      </p:sp>
      <p:sp>
        <p:nvSpPr>
          <p:cNvPr id="19"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62</a:t>
            </a:fld>
            <a:endParaRPr lang="en-US" dirty="0">
              <a:solidFill>
                <a:srgbClr val="000000"/>
              </a:solidFill>
            </a:endParaRPr>
          </a:p>
        </p:txBody>
      </p:sp>
      <p:grpSp>
        <p:nvGrpSpPr>
          <p:cNvPr id="2" name="Group 44"/>
          <p:cNvGrpSpPr/>
          <p:nvPr/>
        </p:nvGrpSpPr>
        <p:grpSpPr>
          <a:xfrm>
            <a:off x="405098" y="6365188"/>
            <a:ext cx="1311307" cy="476250"/>
            <a:chOff x="405098" y="6365188"/>
            <a:chExt cx="1311307" cy="476250"/>
          </a:xfrm>
        </p:grpSpPr>
        <p:sp>
          <p:nvSpPr>
            <p:cNvPr id="21"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22" name="TextBox 21"/>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23" name="Flowchart: Decision 22"/>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24" name="TextBox 23"/>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27" name="AutoShape 119"/>
          <p:cNvSpPr>
            <a:spLocks noChangeArrowheads="1"/>
          </p:cNvSpPr>
          <p:nvPr/>
        </p:nvSpPr>
        <p:spPr bwMode="auto">
          <a:xfrm>
            <a:off x="2346753" y="4602486"/>
            <a:ext cx="64439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28" name="AutoShape 119"/>
          <p:cNvSpPr>
            <a:spLocks noChangeArrowheads="1"/>
          </p:cNvSpPr>
          <p:nvPr/>
        </p:nvSpPr>
        <p:spPr bwMode="auto">
          <a:xfrm>
            <a:off x="1148543" y="4635179"/>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sp>
        <p:nvSpPr>
          <p:cNvPr id="29" name="AutoShape 119"/>
          <p:cNvSpPr>
            <a:spLocks noChangeArrowheads="1"/>
          </p:cNvSpPr>
          <p:nvPr/>
        </p:nvSpPr>
        <p:spPr bwMode="auto">
          <a:xfrm>
            <a:off x="2153885" y="4244833"/>
            <a:ext cx="1278290"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30" name="AutoShape 119"/>
          <p:cNvSpPr>
            <a:spLocks noChangeArrowheads="1"/>
          </p:cNvSpPr>
          <p:nvPr/>
        </p:nvSpPr>
        <p:spPr bwMode="auto">
          <a:xfrm>
            <a:off x="878166" y="4258476"/>
            <a:ext cx="1258609"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New US Oncology Operational Model Development</a:t>
            </a:r>
            <a:endParaRPr lang="en-US" sz="900" dirty="0">
              <a:solidFill>
                <a:srgbClr val="000000"/>
              </a:solidFill>
              <a:latin typeface="Calibri" pitchFamily="34" charset="0"/>
            </a:endParaRPr>
          </a:p>
        </p:txBody>
      </p:sp>
      <p:sp>
        <p:nvSpPr>
          <p:cNvPr id="31" name="AutoShape 143"/>
          <p:cNvSpPr>
            <a:spLocks noChangeArrowheads="1"/>
          </p:cNvSpPr>
          <p:nvPr/>
        </p:nvSpPr>
        <p:spPr bwMode="auto">
          <a:xfrm>
            <a:off x="2219367" y="3872918"/>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32" name="AutoShape 143"/>
          <p:cNvSpPr>
            <a:spLocks noChangeArrowheads="1"/>
          </p:cNvSpPr>
          <p:nvPr/>
        </p:nvSpPr>
        <p:spPr bwMode="auto">
          <a:xfrm>
            <a:off x="2851156" y="3854142"/>
            <a:ext cx="2138363" cy="274320"/>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Adapt 6 and 10 years of GSM Forecast (</a:t>
            </a:r>
            <a:r>
              <a:rPr lang="en-US" sz="900" dirty="0" err="1" smtClean="0">
                <a:solidFill>
                  <a:srgbClr val="000000"/>
                </a:solidFill>
                <a:latin typeface="Calibri" pitchFamily="34" charset="0"/>
                <a:cs typeface="Calibri" pitchFamily="34" charset="0"/>
              </a:rPr>
              <a:t>PfR</a:t>
            </a:r>
            <a:r>
              <a:rPr lang="en-US" sz="900" dirty="0" smtClean="0">
                <a:solidFill>
                  <a:srgbClr val="000000"/>
                </a:solidFill>
                <a:latin typeface="Calibri" pitchFamily="34" charset="0"/>
                <a:cs typeface="Calibri" pitchFamily="34" charset="0"/>
              </a:rPr>
              <a:t> Model + Additional US assumptions)</a:t>
            </a:r>
            <a:endParaRPr lang="en-US" sz="900" dirty="0">
              <a:solidFill>
                <a:srgbClr val="000000"/>
              </a:solidFill>
              <a:latin typeface="Calibri" pitchFamily="34" charset="0"/>
              <a:cs typeface="Calibri" pitchFamily="34" charset="0"/>
            </a:endParaRPr>
          </a:p>
        </p:txBody>
      </p:sp>
      <p:sp>
        <p:nvSpPr>
          <p:cNvPr id="33" name="AutoShape 143"/>
          <p:cNvSpPr>
            <a:spLocks noChangeArrowheads="1"/>
          </p:cNvSpPr>
          <p:nvPr/>
        </p:nvSpPr>
        <p:spPr bwMode="auto">
          <a:xfrm>
            <a:off x="5427668" y="4222563"/>
            <a:ext cx="1383947" cy="318861"/>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LRP/Strategy Forecast (US Operational Model)</a:t>
            </a:r>
            <a:endParaRPr lang="en-US" sz="900" dirty="0">
              <a:solidFill>
                <a:srgbClr val="000000"/>
              </a:solidFill>
              <a:latin typeface="Calibri" pitchFamily="34" charset="0"/>
              <a:cs typeface="Calibri" pitchFamily="34" charset="0"/>
            </a:endParaRPr>
          </a:p>
        </p:txBody>
      </p:sp>
      <p:sp>
        <p:nvSpPr>
          <p:cNvPr id="34" name="AutoShape 143"/>
          <p:cNvSpPr>
            <a:spLocks noChangeArrowheads="1"/>
          </p:cNvSpPr>
          <p:nvPr/>
        </p:nvSpPr>
        <p:spPr bwMode="auto">
          <a:xfrm>
            <a:off x="4791116" y="4244833"/>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cxnSp>
        <p:nvCxnSpPr>
          <p:cNvPr id="35" name="Straight Connector 34"/>
          <p:cNvCxnSpPr>
            <a:stCxn id="29" idx="3"/>
            <a:endCxn id="34" idx="1"/>
          </p:cNvCxnSpPr>
          <p:nvPr/>
        </p:nvCxnSpPr>
        <p:spPr bwMode="auto">
          <a:xfrm>
            <a:off x="3432175" y="4381993"/>
            <a:ext cx="1358941" cy="0"/>
          </a:xfrm>
          <a:prstGeom prst="line">
            <a:avLst/>
          </a:prstGeom>
          <a:noFill/>
          <a:ln w="9525">
            <a:solidFill>
              <a:schemeClr val="tx1"/>
            </a:solidFill>
            <a:miter lim="800000"/>
            <a:headEnd/>
            <a:tailEnd type="none"/>
          </a:ln>
        </p:spPr>
      </p:cxnSp>
      <p:sp>
        <p:nvSpPr>
          <p:cNvPr id="36" name="AutoShape 143"/>
          <p:cNvSpPr>
            <a:spLocks noChangeArrowheads="1"/>
          </p:cNvSpPr>
          <p:nvPr/>
        </p:nvSpPr>
        <p:spPr bwMode="auto">
          <a:xfrm>
            <a:off x="7091375" y="4244833"/>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cxnSp>
        <p:nvCxnSpPr>
          <p:cNvPr id="37" name="Straight Connector 36"/>
          <p:cNvCxnSpPr>
            <a:stCxn id="34" idx="3"/>
            <a:endCxn id="36" idx="1"/>
          </p:cNvCxnSpPr>
          <p:nvPr/>
        </p:nvCxnSpPr>
        <p:spPr bwMode="auto">
          <a:xfrm>
            <a:off x="5427668" y="4381993"/>
            <a:ext cx="1663707" cy="0"/>
          </a:xfrm>
          <a:prstGeom prst="line">
            <a:avLst/>
          </a:prstGeom>
          <a:noFill/>
          <a:ln w="9525">
            <a:solidFill>
              <a:schemeClr val="tx1"/>
            </a:solidFill>
            <a:miter lim="800000"/>
            <a:headEnd/>
            <a:tailEnd type="none"/>
          </a:ln>
        </p:spPr>
      </p:cxnSp>
      <p:sp>
        <p:nvSpPr>
          <p:cNvPr id="38" name="AutoShape 143"/>
          <p:cNvSpPr>
            <a:spLocks noChangeArrowheads="1"/>
          </p:cNvSpPr>
          <p:nvPr/>
        </p:nvSpPr>
        <p:spPr bwMode="auto">
          <a:xfrm>
            <a:off x="7833066" y="4222563"/>
            <a:ext cx="872773" cy="318861"/>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LRP/Strategy Forecast (US Operational Model)</a:t>
            </a:r>
            <a:endParaRPr lang="en-US" sz="900" dirty="0">
              <a:solidFill>
                <a:srgbClr val="000000"/>
              </a:solidFill>
              <a:latin typeface="Calibri" pitchFamily="34" charset="0"/>
              <a:cs typeface="Calibri" pitchFamily="34" charset="0"/>
            </a:endParaRPr>
          </a:p>
        </p:txBody>
      </p:sp>
      <p:sp>
        <p:nvSpPr>
          <p:cNvPr id="39" name="AutoShape 143"/>
          <p:cNvSpPr>
            <a:spLocks noChangeArrowheads="1"/>
          </p:cNvSpPr>
          <p:nvPr/>
        </p:nvSpPr>
        <p:spPr bwMode="auto">
          <a:xfrm>
            <a:off x="4741531" y="5270197"/>
            <a:ext cx="4073857" cy="274320"/>
          </a:xfrm>
          <a:prstGeom prst="homePlate">
            <a:avLst>
              <a:gd name="adj" fmla="val 70175"/>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Supply Chain Monthly Unit Demand (system update) </a:t>
            </a:r>
            <a:endParaRPr lang="en-US" sz="900" dirty="0">
              <a:solidFill>
                <a:srgbClr val="000000"/>
              </a:solidFill>
              <a:latin typeface="Calibri" pitchFamily="34" charset="0"/>
              <a:cs typeface="Calibri" pitchFamily="34" charset="0"/>
            </a:endParaRPr>
          </a:p>
        </p:txBody>
      </p:sp>
      <p:sp>
        <p:nvSpPr>
          <p:cNvPr id="42" name="AutoShape 119"/>
          <p:cNvSpPr>
            <a:spLocks noChangeArrowheads="1"/>
          </p:cNvSpPr>
          <p:nvPr/>
        </p:nvSpPr>
        <p:spPr bwMode="auto">
          <a:xfrm>
            <a:off x="1743075" y="6475529"/>
            <a:ext cx="182880" cy="18288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latin typeface="Calibri" pitchFamily="34" charset="0"/>
              <a:cs typeface="Calibri" pitchFamily="34" charset="0"/>
            </a:endParaRPr>
          </a:p>
        </p:txBody>
      </p:sp>
      <p:sp>
        <p:nvSpPr>
          <p:cNvPr id="43" name="TextBox 42"/>
          <p:cNvSpPr txBox="1"/>
          <p:nvPr/>
        </p:nvSpPr>
        <p:spPr>
          <a:xfrm>
            <a:off x="1941336" y="6372951"/>
            <a:ext cx="974392" cy="388037"/>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Supply Chain &amp; Distribution</a:t>
            </a:r>
          </a:p>
        </p:txBody>
      </p:sp>
      <p:sp>
        <p:nvSpPr>
          <p:cNvPr id="44" name="AutoShape 119"/>
          <p:cNvSpPr>
            <a:spLocks noChangeArrowheads="1"/>
          </p:cNvSpPr>
          <p:nvPr/>
        </p:nvSpPr>
        <p:spPr bwMode="auto">
          <a:xfrm>
            <a:off x="2946190" y="6477000"/>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45" name="TextBox 44"/>
          <p:cNvSpPr txBox="1"/>
          <p:nvPr/>
        </p:nvSpPr>
        <p:spPr>
          <a:xfrm>
            <a:off x="3155743" y="6435090"/>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AutoShape 119"/>
          <p:cNvSpPr>
            <a:spLocks noChangeArrowheads="1"/>
          </p:cNvSpPr>
          <p:nvPr/>
        </p:nvSpPr>
        <p:spPr bwMode="auto">
          <a:xfrm>
            <a:off x="5001160" y="2727564"/>
            <a:ext cx="634927"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solidFill>
                <a:srgbClr val="000000"/>
              </a:solidFill>
              <a:latin typeface="Calibri" pitchFamily="34" charset="0"/>
            </a:endParaRPr>
          </a:p>
        </p:txBody>
      </p:sp>
      <p:sp>
        <p:nvSpPr>
          <p:cNvPr id="50" name="Title 49"/>
          <p:cNvSpPr>
            <a:spLocks noGrp="1"/>
          </p:cNvSpPr>
          <p:nvPr>
            <p:ph type="title"/>
          </p:nvPr>
        </p:nvSpPr>
        <p:spPr/>
        <p:txBody>
          <a:bodyPr/>
          <a:lstStyle/>
          <a:p>
            <a:r>
              <a:rPr lang="en-US" dirty="0" smtClean="0"/>
              <a:t>Stimuvax—US Supply Chain &amp; Distribution </a:t>
            </a:r>
            <a:r>
              <a:rPr lang="en-US" i="1" dirty="0" smtClean="0"/>
              <a:t>(Continued)</a:t>
            </a:r>
            <a:endParaRPr lang="en-US" dirty="0"/>
          </a:p>
        </p:txBody>
      </p:sp>
      <p:sp>
        <p:nvSpPr>
          <p:cNvPr id="41"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63</a:t>
            </a:fld>
            <a:endParaRPr lang="en-US" dirty="0">
              <a:solidFill>
                <a:srgbClr val="000000"/>
              </a:solidFill>
            </a:endParaRPr>
          </a:p>
        </p:txBody>
      </p:sp>
      <p:sp>
        <p:nvSpPr>
          <p:cNvPr id="42" name="Rectangle 41"/>
          <p:cNvSpPr/>
          <p:nvPr/>
        </p:nvSpPr>
        <p:spPr>
          <a:xfrm>
            <a:off x="295455" y="3453204"/>
            <a:ext cx="8533655" cy="2861871"/>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44" name="TextBox 43"/>
          <p:cNvSpPr txBox="1"/>
          <p:nvPr/>
        </p:nvSpPr>
        <p:spPr>
          <a:xfrm>
            <a:off x="288726" y="3171523"/>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Packaging</a:t>
            </a:r>
            <a:endParaRPr lang="en-US" sz="1000" b="1" i="1" dirty="0">
              <a:solidFill>
                <a:srgbClr val="000000"/>
              </a:solidFill>
              <a:latin typeface="Calibri" pitchFamily="34" charset="0"/>
              <a:cs typeface="Calibri" pitchFamily="34" charset="0"/>
            </a:endParaRPr>
          </a:p>
        </p:txBody>
      </p:sp>
      <p:grpSp>
        <p:nvGrpSpPr>
          <p:cNvPr id="2" name="Group 44"/>
          <p:cNvGrpSpPr/>
          <p:nvPr/>
        </p:nvGrpSpPr>
        <p:grpSpPr>
          <a:xfrm>
            <a:off x="405098" y="6365188"/>
            <a:ext cx="1311307" cy="476250"/>
            <a:chOff x="405098" y="6365188"/>
            <a:chExt cx="1311307" cy="476250"/>
          </a:xfrm>
        </p:grpSpPr>
        <p:sp>
          <p:nvSpPr>
            <p:cNvPr id="54"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56" name="TextBox 5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57" name="Flowchart: Decision 5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58" name="TextBox 5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45" name="AutoShape 119"/>
          <p:cNvSpPr>
            <a:spLocks noChangeArrowheads="1"/>
          </p:cNvSpPr>
          <p:nvPr/>
        </p:nvSpPr>
        <p:spPr bwMode="auto">
          <a:xfrm>
            <a:off x="4749423" y="6467583"/>
            <a:ext cx="182880" cy="18288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latin typeface="Calibri" pitchFamily="34" charset="0"/>
              <a:cs typeface="Calibri" pitchFamily="34" charset="0"/>
            </a:endParaRPr>
          </a:p>
        </p:txBody>
      </p:sp>
      <p:sp>
        <p:nvSpPr>
          <p:cNvPr id="48" name="TextBox 47"/>
          <p:cNvSpPr txBox="1"/>
          <p:nvPr/>
        </p:nvSpPr>
        <p:spPr>
          <a:xfrm>
            <a:off x="4947684" y="6365005"/>
            <a:ext cx="974392" cy="388037"/>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Supply Chain &amp; Distribution</a:t>
            </a:r>
          </a:p>
        </p:txBody>
      </p:sp>
      <p:sp>
        <p:nvSpPr>
          <p:cNvPr id="52" name="AutoShape 119"/>
          <p:cNvSpPr>
            <a:spLocks noChangeArrowheads="1"/>
          </p:cNvSpPr>
          <p:nvPr/>
        </p:nvSpPr>
        <p:spPr bwMode="auto">
          <a:xfrm>
            <a:off x="1754438" y="6475529"/>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5" name="TextBox 54"/>
          <p:cNvSpPr txBox="1"/>
          <p:nvPr/>
        </p:nvSpPr>
        <p:spPr>
          <a:xfrm>
            <a:off x="1952699" y="6434132"/>
            <a:ext cx="1239988" cy="265674"/>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 Deliverable</a:t>
            </a:r>
          </a:p>
        </p:txBody>
      </p:sp>
      <p:sp>
        <p:nvSpPr>
          <p:cNvPr id="61" name="AutoShape 119"/>
          <p:cNvSpPr>
            <a:spLocks noChangeArrowheads="1"/>
          </p:cNvSpPr>
          <p:nvPr/>
        </p:nvSpPr>
        <p:spPr bwMode="auto">
          <a:xfrm>
            <a:off x="3212034" y="6475529"/>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62" name="TextBox 61"/>
          <p:cNvSpPr txBox="1"/>
          <p:nvPr/>
        </p:nvSpPr>
        <p:spPr>
          <a:xfrm>
            <a:off x="3410295" y="6434132"/>
            <a:ext cx="1239988" cy="265674"/>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 </a:t>
            </a:r>
          </a:p>
        </p:txBody>
      </p:sp>
      <p:sp>
        <p:nvSpPr>
          <p:cNvPr id="72" name="AutoShape 119"/>
          <p:cNvSpPr>
            <a:spLocks noChangeArrowheads="1"/>
          </p:cNvSpPr>
          <p:nvPr/>
        </p:nvSpPr>
        <p:spPr bwMode="auto">
          <a:xfrm>
            <a:off x="5909057" y="6475529"/>
            <a:ext cx="182880" cy="182880"/>
          </a:xfrm>
          <a:prstGeom prst="homePlate">
            <a:avLst>
              <a:gd name="adj" fmla="val 0"/>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cs typeface="Calibri" pitchFamily="34" charset="0"/>
            </a:endParaRPr>
          </a:p>
        </p:txBody>
      </p:sp>
      <p:sp>
        <p:nvSpPr>
          <p:cNvPr id="73" name="TextBox 72"/>
          <p:cNvSpPr txBox="1"/>
          <p:nvPr/>
        </p:nvSpPr>
        <p:spPr>
          <a:xfrm>
            <a:off x="6107318" y="6372951"/>
            <a:ext cx="851483" cy="388037"/>
          </a:xfrm>
          <a:prstGeom prst="rect">
            <a:avLst/>
          </a:prstGeom>
          <a:noFill/>
        </p:spPr>
        <p:txBody>
          <a:bodyPr wrap="square" lIns="27432" tIns="27432" rIns="27432" bIns="27432" rtlCol="0" anchor="ctr" anchorCtr="0">
            <a:noAutofit/>
          </a:bodyPr>
          <a:lstStyle/>
          <a:p>
            <a:r>
              <a:rPr lang="en-US" sz="800" dirty="0" smtClean="0">
                <a:latin typeface="Calibri" pitchFamily="34" charset="0"/>
                <a:cs typeface="Calibri" pitchFamily="34" charset="0"/>
              </a:rPr>
              <a:t>Global CMC &amp; Supply Chain</a:t>
            </a:r>
          </a:p>
        </p:txBody>
      </p:sp>
      <p:sp>
        <p:nvSpPr>
          <p:cNvPr id="69" name="AutoShape 120"/>
          <p:cNvSpPr>
            <a:spLocks noChangeArrowheads="1"/>
          </p:cNvSpPr>
          <p:nvPr>
            <p:custDataLst>
              <p:tags r:id="rId1"/>
            </p:custDataLst>
          </p:nvPr>
        </p:nvSpPr>
        <p:spPr bwMode="auto">
          <a:xfrm>
            <a:off x="6803080" y="5987991"/>
            <a:ext cx="771398" cy="274320"/>
          </a:xfrm>
          <a:prstGeom prst="flowChartProcess">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800" dirty="0">
              <a:latin typeface="Calibri" pitchFamily="34" charset="0"/>
              <a:cs typeface="Calibri" pitchFamily="34" charset="0"/>
            </a:endParaRPr>
          </a:p>
        </p:txBody>
      </p:sp>
      <p:sp>
        <p:nvSpPr>
          <p:cNvPr id="83" name="AutoShape 120"/>
          <p:cNvSpPr>
            <a:spLocks noChangeArrowheads="1"/>
          </p:cNvSpPr>
          <p:nvPr>
            <p:custDataLst>
              <p:tags r:id="rId2"/>
            </p:custDataLst>
          </p:nvPr>
        </p:nvSpPr>
        <p:spPr bwMode="auto">
          <a:xfrm>
            <a:off x="6516287" y="5533686"/>
            <a:ext cx="917762" cy="274320"/>
          </a:xfrm>
          <a:prstGeom prst="flowChartProcess">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800" dirty="0">
              <a:latin typeface="Calibri" pitchFamily="34" charset="0"/>
              <a:cs typeface="Calibri" pitchFamily="34" charset="0"/>
            </a:endParaRPr>
          </a:p>
        </p:txBody>
      </p:sp>
      <p:sp>
        <p:nvSpPr>
          <p:cNvPr id="84" name="AutoShape 120"/>
          <p:cNvSpPr>
            <a:spLocks noChangeArrowheads="1"/>
          </p:cNvSpPr>
          <p:nvPr>
            <p:custDataLst>
              <p:tags r:id="rId3"/>
            </p:custDataLst>
          </p:nvPr>
        </p:nvSpPr>
        <p:spPr bwMode="auto">
          <a:xfrm>
            <a:off x="6152568" y="5084143"/>
            <a:ext cx="964710" cy="274320"/>
          </a:xfrm>
          <a:prstGeom prst="flowChartProcess">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800" dirty="0">
              <a:latin typeface="Calibri" pitchFamily="34" charset="0"/>
              <a:cs typeface="Calibri" pitchFamily="34" charset="0"/>
            </a:endParaRPr>
          </a:p>
        </p:txBody>
      </p:sp>
      <p:sp>
        <p:nvSpPr>
          <p:cNvPr id="104" name="AutoShape 119"/>
          <p:cNvSpPr>
            <a:spLocks noChangeArrowheads="1"/>
          </p:cNvSpPr>
          <p:nvPr>
            <p:custDataLst>
              <p:tags r:id="rId4"/>
            </p:custDataLst>
          </p:nvPr>
        </p:nvSpPr>
        <p:spPr bwMode="auto">
          <a:xfrm>
            <a:off x="5224463" y="4622481"/>
            <a:ext cx="436652"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latin typeface="Calibri" pitchFamily="34" charset="0"/>
              <a:cs typeface="Calibri" pitchFamily="34" charset="0"/>
            </a:endParaRPr>
          </a:p>
        </p:txBody>
      </p:sp>
      <p:sp>
        <p:nvSpPr>
          <p:cNvPr id="105" name="Text Box 149"/>
          <p:cNvSpPr txBox="1">
            <a:spLocks noChangeArrowheads="1"/>
          </p:cNvSpPr>
          <p:nvPr>
            <p:custDataLst>
              <p:tags r:id="rId5"/>
            </p:custDataLst>
          </p:nvPr>
        </p:nvSpPr>
        <p:spPr bwMode="auto">
          <a:xfrm>
            <a:off x="5691052" y="4622481"/>
            <a:ext cx="2878180" cy="274320"/>
          </a:xfrm>
          <a:prstGeom prst="homePlate">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800" dirty="0">
              <a:latin typeface="Calibri" pitchFamily="34" charset="0"/>
              <a:cs typeface="Calibri" pitchFamily="34" charset="0"/>
            </a:endParaRPr>
          </a:p>
        </p:txBody>
      </p:sp>
      <p:sp>
        <p:nvSpPr>
          <p:cNvPr id="106" name="Text Box 149"/>
          <p:cNvSpPr txBox="1">
            <a:spLocks noChangeArrowheads="1"/>
          </p:cNvSpPr>
          <p:nvPr>
            <p:custDataLst>
              <p:tags r:id="rId6"/>
            </p:custDataLst>
          </p:nvPr>
        </p:nvSpPr>
        <p:spPr bwMode="auto">
          <a:xfrm>
            <a:off x="4987470" y="4171061"/>
            <a:ext cx="2474099" cy="274320"/>
          </a:xfrm>
          <a:prstGeom prst="rect">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800" dirty="0" smtClean="0">
              <a:latin typeface="Calibri" pitchFamily="34" charset="0"/>
              <a:cs typeface="Calibri" pitchFamily="34" charset="0"/>
            </a:endParaRPr>
          </a:p>
        </p:txBody>
      </p:sp>
      <p:sp>
        <p:nvSpPr>
          <p:cNvPr id="107" name="AutoShape 119"/>
          <p:cNvSpPr>
            <a:spLocks noChangeArrowheads="1"/>
          </p:cNvSpPr>
          <p:nvPr>
            <p:custDataLst>
              <p:tags r:id="rId7"/>
            </p:custDataLst>
          </p:nvPr>
        </p:nvSpPr>
        <p:spPr bwMode="auto">
          <a:xfrm>
            <a:off x="1553461" y="4173994"/>
            <a:ext cx="61200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solidFill>
                <a:srgbClr val="000000"/>
              </a:solidFill>
              <a:latin typeface="Calibri" pitchFamily="34" charset="0"/>
            </a:endParaRPr>
          </a:p>
        </p:txBody>
      </p:sp>
      <p:sp>
        <p:nvSpPr>
          <p:cNvPr id="108" name="AutoShape 119"/>
          <p:cNvSpPr>
            <a:spLocks noChangeArrowheads="1"/>
          </p:cNvSpPr>
          <p:nvPr>
            <p:custDataLst>
              <p:tags r:id="rId8"/>
            </p:custDataLst>
          </p:nvPr>
        </p:nvSpPr>
        <p:spPr bwMode="auto">
          <a:xfrm>
            <a:off x="1553461" y="4074081"/>
            <a:ext cx="61200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109" name="AutoShape 119"/>
          <p:cNvSpPr>
            <a:spLocks noChangeArrowheads="1"/>
          </p:cNvSpPr>
          <p:nvPr>
            <p:custDataLst>
              <p:tags r:id="rId9"/>
            </p:custDataLst>
          </p:nvPr>
        </p:nvSpPr>
        <p:spPr bwMode="auto">
          <a:xfrm>
            <a:off x="3421334" y="4173994"/>
            <a:ext cx="28800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de-DE" sz="900" dirty="0" smtClean="0">
              <a:solidFill>
                <a:srgbClr val="000000"/>
              </a:solidFill>
              <a:latin typeface="Calibri" pitchFamily="34" charset="0"/>
            </a:endParaRPr>
          </a:p>
        </p:txBody>
      </p:sp>
      <p:sp>
        <p:nvSpPr>
          <p:cNvPr id="110" name="AutoShape 119"/>
          <p:cNvSpPr>
            <a:spLocks noChangeArrowheads="1"/>
          </p:cNvSpPr>
          <p:nvPr>
            <p:custDataLst>
              <p:tags r:id="rId10"/>
            </p:custDataLst>
          </p:nvPr>
        </p:nvSpPr>
        <p:spPr bwMode="auto">
          <a:xfrm>
            <a:off x="3421334" y="4074081"/>
            <a:ext cx="28800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de-DE" sz="900" dirty="0" smtClean="0">
              <a:solidFill>
                <a:schemeClr val="bg1"/>
              </a:solidFill>
              <a:latin typeface="Calibri" pitchFamily="34" charset="0"/>
              <a:cs typeface="Calibri" pitchFamily="34" charset="0"/>
            </a:endParaRPr>
          </a:p>
        </p:txBody>
      </p:sp>
      <p:sp>
        <p:nvSpPr>
          <p:cNvPr id="111" name="AutoShape 119"/>
          <p:cNvSpPr>
            <a:spLocks noChangeArrowheads="1"/>
          </p:cNvSpPr>
          <p:nvPr>
            <p:custDataLst>
              <p:tags r:id="rId11"/>
            </p:custDataLst>
          </p:nvPr>
        </p:nvSpPr>
        <p:spPr bwMode="auto">
          <a:xfrm>
            <a:off x="2496955" y="4173994"/>
            <a:ext cx="36000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solidFill>
                <a:srgbClr val="000000"/>
              </a:solidFill>
              <a:latin typeface="Calibri" pitchFamily="34" charset="0"/>
            </a:endParaRPr>
          </a:p>
        </p:txBody>
      </p:sp>
      <p:sp>
        <p:nvSpPr>
          <p:cNvPr id="112" name="Text Box 149"/>
          <p:cNvSpPr txBox="1">
            <a:spLocks noChangeArrowheads="1"/>
          </p:cNvSpPr>
          <p:nvPr>
            <p:custDataLst>
              <p:tags r:id="rId12"/>
            </p:custDataLst>
          </p:nvPr>
        </p:nvSpPr>
        <p:spPr bwMode="auto">
          <a:xfrm>
            <a:off x="3722050" y="4173994"/>
            <a:ext cx="1164725" cy="274320"/>
          </a:xfrm>
          <a:prstGeom prst="rect">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800" dirty="0" smtClean="0">
              <a:latin typeface="Calibri" pitchFamily="34" charset="0"/>
              <a:cs typeface="Calibri" pitchFamily="34" charset="0"/>
            </a:endParaRPr>
          </a:p>
        </p:txBody>
      </p:sp>
      <p:sp>
        <p:nvSpPr>
          <p:cNvPr id="113" name="Text Box 149"/>
          <p:cNvSpPr txBox="1">
            <a:spLocks noChangeArrowheads="1"/>
          </p:cNvSpPr>
          <p:nvPr>
            <p:custDataLst>
              <p:tags r:id="rId13"/>
            </p:custDataLst>
          </p:nvPr>
        </p:nvSpPr>
        <p:spPr bwMode="auto">
          <a:xfrm>
            <a:off x="3722050" y="4074081"/>
            <a:ext cx="1164725" cy="274320"/>
          </a:xfrm>
          <a:prstGeom prst="rect">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0000"/>
              </a:lnSpc>
              <a:spcBef>
                <a:spcPct val="50000"/>
              </a:spcBef>
              <a:defRPr/>
            </a:pPr>
            <a:r>
              <a:rPr lang="en-US" sz="900" dirty="0" smtClean="0">
                <a:solidFill>
                  <a:schemeClr val="bg1"/>
                </a:solidFill>
                <a:latin typeface="Calibri" pitchFamily="34" charset="0"/>
                <a:cs typeface="Calibri" pitchFamily="34" charset="0"/>
              </a:rPr>
              <a:t>Mock Up Development (MLT + Reg Labeling)</a:t>
            </a:r>
          </a:p>
        </p:txBody>
      </p:sp>
      <p:sp>
        <p:nvSpPr>
          <p:cNvPr id="114" name="TextBox 63"/>
          <p:cNvSpPr txBox="1">
            <a:spLocks noChangeArrowheads="1"/>
          </p:cNvSpPr>
          <p:nvPr>
            <p:custDataLst>
              <p:tags r:id="rId14"/>
            </p:custDataLst>
          </p:nvPr>
        </p:nvSpPr>
        <p:spPr bwMode="auto">
          <a:xfrm>
            <a:off x="3300415" y="4469173"/>
            <a:ext cx="828675" cy="266700"/>
          </a:xfrm>
          <a:prstGeom prst="rect">
            <a:avLst/>
          </a:prstGeom>
          <a:noFill/>
          <a:ln w="9525">
            <a:noFill/>
            <a:miter lim="800000"/>
            <a:headEnd/>
            <a:tailEnd/>
          </a:ln>
          <a:effectLst/>
        </p:spPr>
        <p:txBody>
          <a:bodyPr lIns="27432" tIns="27432" rIns="27432" bIns="27432" anchor="ctr"/>
          <a:lstStyle/>
          <a:p>
            <a:pPr algn="ctr"/>
            <a:r>
              <a:rPr lang="en-US" sz="900" dirty="0">
                <a:solidFill>
                  <a:srgbClr val="000000"/>
                </a:solidFill>
                <a:latin typeface="Calibri" pitchFamily="34" charset="0"/>
                <a:cs typeface="Calibri" pitchFamily="34" charset="0"/>
              </a:rPr>
              <a:t>Brand Layout from Marketing</a:t>
            </a:r>
          </a:p>
        </p:txBody>
      </p:sp>
      <p:sp>
        <p:nvSpPr>
          <p:cNvPr id="115" name="AutoShape 119"/>
          <p:cNvSpPr>
            <a:spLocks noChangeArrowheads="1"/>
          </p:cNvSpPr>
          <p:nvPr>
            <p:custDataLst>
              <p:tags r:id="rId15"/>
            </p:custDataLst>
          </p:nvPr>
        </p:nvSpPr>
        <p:spPr bwMode="auto">
          <a:xfrm>
            <a:off x="2496955" y="4074081"/>
            <a:ext cx="36000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116" name="AutoShape 131"/>
          <p:cNvSpPr>
            <a:spLocks noChangeArrowheads="1"/>
          </p:cNvSpPr>
          <p:nvPr>
            <p:custDataLst>
              <p:tags r:id="rId16"/>
            </p:custDataLst>
          </p:nvPr>
        </p:nvSpPr>
        <p:spPr bwMode="auto">
          <a:xfrm>
            <a:off x="3633790" y="4071412"/>
            <a:ext cx="161925" cy="152400"/>
          </a:xfrm>
          <a:prstGeom prst="diamond">
            <a:avLst/>
          </a:prstGeom>
          <a:solidFill>
            <a:srgbClr val="A50021"/>
          </a:solidFill>
          <a:ln w="12700" algn="ctr">
            <a:solidFill>
              <a:schemeClr val="tx1"/>
            </a:solidFill>
            <a:miter lim="800000"/>
            <a:headEnd/>
            <a:tailEnd/>
          </a:ln>
          <a:effectLst/>
        </p:spPr>
        <p:txBody>
          <a:bodyPr wrap="none" anchor="ctr"/>
          <a:lstStyle/>
          <a:p>
            <a:pPr algn="ctr"/>
            <a:endParaRPr lang="de-DE">
              <a:solidFill>
                <a:srgbClr val="000000"/>
              </a:solidFill>
              <a:latin typeface="Calibri" pitchFamily="34" charset="0"/>
              <a:cs typeface="Calibri" pitchFamily="34" charset="0"/>
            </a:endParaRPr>
          </a:p>
        </p:txBody>
      </p:sp>
      <p:sp>
        <p:nvSpPr>
          <p:cNvPr id="117" name="TextBox 116"/>
          <p:cNvSpPr txBox="1"/>
          <p:nvPr>
            <p:custDataLst>
              <p:tags r:id="rId17"/>
            </p:custDataLst>
          </p:nvPr>
        </p:nvSpPr>
        <p:spPr>
          <a:xfrm>
            <a:off x="1410426" y="3627712"/>
            <a:ext cx="901700" cy="317501"/>
          </a:xfrm>
          <a:prstGeom prst="rect">
            <a:avLst/>
          </a:prstGeom>
          <a:noFill/>
          <a:effectLst/>
        </p:spPr>
        <p:txBody>
          <a:bodyPr wrap="square" lIns="27432" tIns="27432" rIns="27432" bIns="27432" rtlCol="0" anchor="ctr" anchorCtr="0">
            <a:noAutofit/>
          </a:bodyPr>
          <a:lstStyle/>
          <a:p>
            <a:pPr algn="ctr"/>
            <a:r>
              <a:rPr lang="en-US" sz="900" dirty="0">
                <a:solidFill>
                  <a:srgbClr val="000000"/>
                </a:solidFill>
                <a:latin typeface="Calibri" pitchFamily="34" charset="0"/>
                <a:cs typeface="Calibri" pitchFamily="34" charset="0"/>
              </a:rPr>
              <a:t>Develop Commercial Packaging Concepts</a:t>
            </a:r>
          </a:p>
        </p:txBody>
      </p:sp>
      <p:sp>
        <p:nvSpPr>
          <p:cNvPr id="118" name="TextBox 68"/>
          <p:cNvSpPr txBox="1">
            <a:spLocks noChangeArrowheads="1"/>
          </p:cNvSpPr>
          <p:nvPr>
            <p:custDataLst>
              <p:tags r:id="rId18"/>
            </p:custDataLst>
          </p:nvPr>
        </p:nvSpPr>
        <p:spPr bwMode="auto">
          <a:xfrm>
            <a:off x="3286660" y="3653112"/>
            <a:ext cx="609600" cy="266700"/>
          </a:xfrm>
          <a:prstGeom prst="rect">
            <a:avLst/>
          </a:prstGeom>
          <a:noFill/>
          <a:ln w="9525">
            <a:noFill/>
            <a:miter lim="800000"/>
            <a:headEnd/>
            <a:tailEnd/>
          </a:ln>
          <a:effectLst/>
        </p:spPr>
        <p:txBody>
          <a:bodyPr lIns="27432" tIns="27432" rIns="27432" bIns="27432" anchor="ctr"/>
          <a:lstStyle/>
          <a:p>
            <a:pPr algn="ctr"/>
            <a:r>
              <a:rPr lang="en-US" sz="900" dirty="0">
                <a:solidFill>
                  <a:srgbClr val="000000"/>
                </a:solidFill>
                <a:latin typeface="Calibri" pitchFamily="34" charset="0"/>
              </a:rPr>
              <a:t>Finalize Concept</a:t>
            </a:r>
          </a:p>
        </p:txBody>
      </p:sp>
      <p:sp>
        <p:nvSpPr>
          <p:cNvPr id="119" name="Text Box 149"/>
          <p:cNvSpPr txBox="1">
            <a:spLocks noChangeArrowheads="1"/>
          </p:cNvSpPr>
          <p:nvPr>
            <p:custDataLst>
              <p:tags r:id="rId19"/>
            </p:custDataLst>
          </p:nvPr>
        </p:nvSpPr>
        <p:spPr bwMode="auto">
          <a:xfrm>
            <a:off x="4987470" y="4074081"/>
            <a:ext cx="2474099" cy="274320"/>
          </a:xfrm>
          <a:prstGeom prst="rect">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smtClean="0">
                <a:solidFill>
                  <a:schemeClr val="bg1"/>
                </a:solidFill>
                <a:latin typeface="Calibri" pitchFamily="34" charset="0"/>
                <a:cs typeface="Calibri" pitchFamily="34" charset="0"/>
              </a:rPr>
              <a:t>Mock Up Refinement (Country specific, etc.)</a:t>
            </a:r>
          </a:p>
        </p:txBody>
      </p:sp>
      <p:sp>
        <p:nvSpPr>
          <p:cNvPr id="120" name="Text Box 149"/>
          <p:cNvSpPr txBox="1">
            <a:spLocks noChangeArrowheads="1"/>
          </p:cNvSpPr>
          <p:nvPr>
            <p:custDataLst>
              <p:tags r:id="rId20"/>
            </p:custDataLst>
          </p:nvPr>
        </p:nvSpPr>
        <p:spPr bwMode="auto">
          <a:xfrm>
            <a:off x="5691052" y="4539356"/>
            <a:ext cx="2878180" cy="274320"/>
          </a:xfrm>
          <a:prstGeom prst="homePlate">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a:solidFill>
                  <a:schemeClr val="bg1"/>
                </a:solidFill>
                <a:latin typeface="Calibri" pitchFamily="34" charset="0"/>
                <a:cs typeface="Calibri" pitchFamily="34" charset="0"/>
              </a:rPr>
              <a:t>Artwork Preparation (per </a:t>
            </a:r>
            <a:r>
              <a:rPr lang="en-US" sz="900" dirty="0" smtClean="0">
                <a:solidFill>
                  <a:schemeClr val="bg1"/>
                </a:solidFill>
                <a:latin typeface="Calibri" pitchFamily="34" charset="0"/>
                <a:cs typeface="Calibri" pitchFamily="34" charset="0"/>
              </a:rPr>
              <a:t>Country)</a:t>
            </a:r>
            <a:endParaRPr lang="en-US" sz="900" dirty="0">
              <a:solidFill>
                <a:schemeClr val="bg1"/>
              </a:solidFill>
              <a:latin typeface="Calibri" pitchFamily="34" charset="0"/>
              <a:cs typeface="Calibri" pitchFamily="34" charset="0"/>
            </a:endParaRPr>
          </a:p>
        </p:txBody>
      </p:sp>
      <p:sp>
        <p:nvSpPr>
          <p:cNvPr id="121" name="AutoShape 120"/>
          <p:cNvSpPr>
            <a:spLocks noChangeArrowheads="1"/>
          </p:cNvSpPr>
          <p:nvPr>
            <p:custDataLst>
              <p:tags r:id="rId21"/>
            </p:custDataLst>
          </p:nvPr>
        </p:nvSpPr>
        <p:spPr bwMode="auto">
          <a:xfrm>
            <a:off x="6152568" y="4993662"/>
            <a:ext cx="964710" cy="274320"/>
          </a:xfrm>
          <a:prstGeom prst="flowChartProcess">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0000"/>
              </a:lnSpc>
              <a:spcBef>
                <a:spcPct val="50000"/>
              </a:spcBef>
              <a:defRPr/>
            </a:pPr>
            <a:r>
              <a:rPr lang="en-US" sz="900" dirty="0" smtClean="0">
                <a:solidFill>
                  <a:schemeClr val="bg1"/>
                </a:solidFill>
                <a:latin typeface="Calibri" pitchFamily="34" charset="0"/>
                <a:cs typeface="Calibri" pitchFamily="34" charset="0"/>
              </a:rPr>
              <a:t>Sourcing of Packaging Material</a:t>
            </a:r>
            <a:endParaRPr lang="en-US" sz="900" dirty="0">
              <a:solidFill>
                <a:schemeClr val="bg1"/>
              </a:solidFill>
              <a:latin typeface="Calibri" pitchFamily="34" charset="0"/>
              <a:cs typeface="Calibri" pitchFamily="34" charset="0"/>
            </a:endParaRPr>
          </a:p>
        </p:txBody>
      </p:sp>
      <p:sp>
        <p:nvSpPr>
          <p:cNvPr id="122" name="AutoShape 120"/>
          <p:cNvSpPr>
            <a:spLocks noChangeArrowheads="1"/>
          </p:cNvSpPr>
          <p:nvPr>
            <p:custDataLst>
              <p:tags r:id="rId22"/>
            </p:custDataLst>
          </p:nvPr>
        </p:nvSpPr>
        <p:spPr bwMode="auto">
          <a:xfrm>
            <a:off x="6516287" y="5447968"/>
            <a:ext cx="917762" cy="274320"/>
          </a:xfrm>
          <a:prstGeom prst="flowChartProcess">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a:solidFill>
                  <a:schemeClr val="bg1"/>
                </a:solidFill>
                <a:latin typeface="Calibri" pitchFamily="34" charset="0"/>
                <a:cs typeface="Calibri" pitchFamily="34" charset="0"/>
              </a:rPr>
              <a:t>Final packaging operations</a:t>
            </a:r>
          </a:p>
        </p:txBody>
      </p:sp>
      <p:sp>
        <p:nvSpPr>
          <p:cNvPr id="123" name="AutoShape 120"/>
          <p:cNvSpPr>
            <a:spLocks noChangeArrowheads="1"/>
          </p:cNvSpPr>
          <p:nvPr>
            <p:custDataLst>
              <p:tags r:id="rId23"/>
            </p:custDataLst>
          </p:nvPr>
        </p:nvSpPr>
        <p:spPr bwMode="auto">
          <a:xfrm>
            <a:off x="6803080" y="5902273"/>
            <a:ext cx="771398" cy="274320"/>
          </a:xfrm>
          <a:prstGeom prst="flowChartProcess">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a:solidFill>
                  <a:schemeClr val="bg1"/>
                </a:solidFill>
                <a:latin typeface="Calibri" pitchFamily="34" charset="0"/>
                <a:cs typeface="Calibri" pitchFamily="34" charset="0"/>
              </a:rPr>
              <a:t>QP release of final products</a:t>
            </a:r>
          </a:p>
        </p:txBody>
      </p:sp>
      <p:sp>
        <p:nvSpPr>
          <p:cNvPr id="124" name="TextBox 102"/>
          <p:cNvSpPr txBox="1"/>
          <p:nvPr>
            <p:custDataLst>
              <p:tags r:id="rId24"/>
            </p:custDataLst>
          </p:nvPr>
        </p:nvSpPr>
        <p:spPr>
          <a:xfrm>
            <a:off x="2248263" y="3595592"/>
            <a:ext cx="935763" cy="381741"/>
          </a:xfrm>
          <a:prstGeom prst="rect">
            <a:avLst/>
          </a:prstGeom>
          <a:noFill/>
          <a:effectLst/>
        </p:spPr>
        <p:txBody>
          <a:bodyPr wrap="square" lIns="27432" tIns="27432" rIns="27432" bIns="27432" rtlCol="0" anchor="ctr" anchorCtr="0">
            <a:noAutofit/>
          </a:bodyPr>
          <a:lstStyle/>
          <a:p>
            <a:pPr algn="ctr"/>
            <a:r>
              <a:rPr lang="en-US" sz="900" dirty="0" smtClean="0">
                <a:solidFill>
                  <a:srgbClr val="000000"/>
                </a:solidFill>
                <a:latin typeface="Calibri" pitchFamily="34" charset="0"/>
                <a:cs typeface="Calibri" pitchFamily="34" charset="0"/>
              </a:rPr>
              <a:t>Potential Adaptations of Packaging Concepts</a:t>
            </a:r>
            <a:endParaRPr lang="en-US" sz="900" dirty="0">
              <a:solidFill>
                <a:srgbClr val="000000"/>
              </a:solidFill>
              <a:latin typeface="Calibri" pitchFamily="34" charset="0"/>
              <a:cs typeface="Calibri" pitchFamily="34" charset="0"/>
            </a:endParaRPr>
          </a:p>
        </p:txBody>
      </p:sp>
      <p:sp>
        <p:nvSpPr>
          <p:cNvPr id="125" name="AutoShape 119"/>
          <p:cNvSpPr>
            <a:spLocks noChangeArrowheads="1"/>
          </p:cNvSpPr>
          <p:nvPr>
            <p:custDataLst>
              <p:tags r:id="rId25"/>
            </p:custDataLst>
          </p:nvPr>
        </p:nvSpPr>
        <p:spPr bwMode="auto">
          <a:xfrm>
            <a:off x="5224463" y="4539356"/>
            <a:ext cx="436652" cy="274320"/>
          </a:xfrm>
          <a:prstGeom prst="homePlate">
            <a:avLst>
              <a:gd name="adj" fmla="val 0"/>
            </a:avLst>
          </a:prstGeom>
          <a:solidFill>
            <a:srgbClr val="66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cs typeface="Calibri" pitchFamily="34" charset="0"/>
            </a:endParaRPr>
          </a:p>
        </p:txBody>
      </p:sp>
      <p:sp>
        <p:nvSpPr>
          <p:cNvPr id="126" name="TextBox 63"/>
          <p:cNvSpPr txBox="1">
            <a:spLocks noChangeArrowheads="1"/>
          </p:cNvSpPr>
          <p:nvPr>
            <p:custDataLst>
              <p:tags r:id="rId26"/>
            </p:custDataLst>
          </p:nvPr>
        </p:nvSpPr>
        <p:spPr bwMode="auto">
          <a:xfrm>
            <a:off x="4367803" y="4542109"/>
            <a:ext cx="828675" cy="266700"/>
          </a:xfrm>
          <a:prstGeom prst="rect">
            <a:avLst/>
          </a:prstGeom>
          <a:noFill/>
          <a:ln w="9525">
            <a:noFill/>
            <a:miter lim="800000"/>
            <a:headEnd/>
            <a:tailEnd/>
          </a:ln>
          <a:effectLst/>
        </p:spPr>
        <p:txBody>
          <a:bodyPr lIns="27432" tIns="27432" rIns="27432" bIns="27432" anchor="ctr"/>
          <a:lstStyle/>
          <a:p>
            <a:pPr algn="r"/>
            <a:r>
              <a:rPr lang="en-US" sz="900" dirty="0" smtClean="0">
                <a:solidFill>
                  <a:srgbClr val="000000"/>
                </a:solidFill>
                <a:latin typeface="Calibri" pitchFamily="34" charset="0"/>
                <a:cs typeface="Calibri" pitchFamily="34" charset="0"/>
              </a:rPr>
              <a:t>PPRF to be issued by Countries</a:t>
            </a:r>
            <a:endParaRPr lang="en-US" sz="900" dirty="0">
              <a:solidFill>
                <a:srgbClr val="000000"/>
              </a:solidFill>
              <a:latin typeface="Calibri" pitchFamily="34" charset="0"/>
              <a:cs typeface="Calibri" pitchFamily="34" charset="0"/>
            </a:endParaRPr>
          </a:p>
        </p:txBody>
      </p:sp>
      <p:sp>
        <p:nvSpPr>
          <p:cNvPr id="59" name="Flowchart: Decision 58"/>
          <p:cNvSpPr/>
          <p:nvPr/>
        </p:nvSpPr>
        <p:spPr bwMode="auto">
          <a:xfrm>
            <a:off x="3632456" y="4236917"/>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60" name="Text Box 149"/>
          <p:cNvSpPr txBox="1">
            <a:spLocks noChangeArrowheads="1"/>
          </p:cNvSpPr>
          <p:nvPr/>
        </p:nvSpPr>
        <p:spPr bwMode="auto">
          <a:xfrm>
            <a:off x="3811054" y="2642446"/>
            <a:ext cx="1171579" cy="274320"/>
          </a:xfrm>
          <a:prstGeom prst="rect">
            <a:avLst/>
          </a:prstGeom>
          <a:noFill/>
          <a:ln w="9525" algn="ctr">
            <a:noFill/>
            <a:miter lim="800000"/>
            <a:headEnd/>
            <a:tailEnd/>
          </a:ln>
          <a:effectLst/>
        </p:spPr>
        <p:txBody>
          <a:bodyPr lIns="45720" rIns="45720" anchor="ctr"/>
          <a:lstStyle/>
          <a:p>
            <a:pPr algn="r">
              <a:lnSpc>
                <a:spcPct val="90000"/>
              </a:lnSpc>
              <a:spcBef>
                <a:spcPct val="50000"/>
              </a:spcBef>
            </a:pPr>
            <a:r>
              <a:rPr lang="en-US" sz="900" dirty="0" smtClean="0">
                <a:solidFill>
                  <a:srgbClr val="000000"/>
                </a:solidFill>
                <a:latin typeface="Calibri" pitchFamily="34" charset="0"/>
                <a:cs typeface="Calibri" pitchFamily="34" charset="0"/>
              </a:rPr>
              <a:t>Product Demo Planning (Marketing)</a:t>
            </a:r>
          </a:p>
        </p:txBody>
      </p:sp>
      <p:sp>
        <p:nvSpPr>
          <p:cNvPr id="66" name="AutoShape 119"/>
          <p:cNvSpPr>
            <a:spLocks noChangeArrowheads="1"/>
          </p:cNvSpPr>
          <p:nvPr/>
        </p:nvSpPr>
        <p:spPr bwMode="auto">
          <a:xfrm>
            <a:off x="5001160" y="2639366"/>
            <a:ext cx="634927"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77" name="Rectangle 76"/>
          <p:cNvSpPr/>
          <p:nvPr/>
        </p:nvSpPr>
        <p:spPr>
          <a:xfrm>
            <a:off x="290361" y="2549561"/>
            <a:ext cx="8533655" cy="559399"/>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85" name="TextBox 84"/>
          <p:cNvSpPr txBox="1"/>
          <p:nvPr/>
        </p:nvSpPr>
        <p:spPr>
          <a:xfrm>
            <a:off x="288726" y="2301946"/>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Marketing Support</a:t>
            </a:r>
            <a:endParaRPr lang="en-US" sz="1000" b="1" i="1" dirty="0">
              <a:solidFill>
                <a:srgbClr val="000000"/>
              </a:solidFill>
              <a:latin typeface="Calibri" pitchFamily="34" charset="0"/>
              <a:cs typeface="Calibri" pitchFamily="34" charset="0"/>
            </a:endParaRPr>
          </a:p>
        </p:txBody>
      </p:sp>
      <p:sp>
        <p:nvSpPr>
          <p:cNvPr id="87" name="AutoShape 119"/>
          <p:cNvSpPr>
            <a:spLocks noChangeArrowheads="1"/>
          </p:cNvSpPr>
          <p:nvPr>
            <p:custDataLst>
              <p:tags r:id="rId27"/>
            </p:custDataLst>
          </p:nvPr>
        </p:nvSpPr>
        <p:spPr bwMode="auto">
          <a:xfrm>
            <a:off x="5721108" y="2639366"/>
            <a:ext cx="436652"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latin typeface="Calibri" pitchFamily="34" charset="0"/>
              <a:cs typeface="Calibri" pitchFamily="34" charset="0"/>
            </a:endParaRPr>
          </a:p>
        </p:txBody>
      </p:sp>
      <p:sp>
        <p:nvSpPr>
          <p:cNvPr id="88" name="Text Box 149"/>
          <p:cNvSpPr txBox="1">
            <a:spLocks noChangeArrowheads="1"/>
          </p:cNvSpPr>
          <p:nvPr/>
        </p:nvSpPr>
        <p:spPr bwMode="auto">
          <a:xfrm>
            <a:off x="6172824" y="2644239"/>
            <a:ext cx="1171579" cy="274320"/>
          </a:xfrm>
          <a:prstGeom prst="rect">
            <a:avLst/>
          </a:prstGeom>
          <a:noFill/>
          <a:ln w="9525" algn="ctr">
            <a:noFill/>
            <a:miter lim="800000"/>
            <a:headEnd/>
            <a:tailEnd/>
          </a:ln>
          <a:effectLst/>
        </p:spPr>
        <p:txBody>
          <a:bodyPr lIns="45720" rIns="45720" anchor="ctr"/>
          <a:lstStyle/>
          <a:p>
            <a:pPr>
              <a:lnSpc>
                <a:spcPct val="90000"/>
              </a:lnSpc>
              <a:spcBef>
                <a:spcPct val="50000"/>
              </a:spcBef>
            </a:pPr>
            <a:r>
              <a:rPr lang="en-US" sz="900" dirty="0" smtClean="0">
                <a:solidFill>
                  <a:srgbClr val="000000"/>
                </a:solidFill>
                <a:latin typeface="Calibri" pitchFamily="34" charset="0"/>
                <a:cs typeface="Calibri" pitchFamily="34" charset="0"/>
              </a:rPr>
              <a:t>Product Demo Supply and Distribution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smtClean="0"/>
              <a:t>Stimuvax—US Supply Chain &amp; Distribution </a:t>
            </a:r>
            <a:r>
              <a:rPr lang="en-US" i="1" dirty="0" smtClean="0"/>
              <a:t>(Continued)</a:t>
            </a:r>
            <a:endParaRPr lang="en-US" dirty="0"/>
          </a:p>
        </p:txBody>
      </p:sp>
      <p:cxnSp>
        <p:nvCxnSpPr>
          <p:cNvPr id="3" name="Straight Connector 2"/>
          <p:cNvCxnSpPr>
            <a:stCxn id="6" idx="3"/>
            <a:endCxn id="8" idx="1"/>
          </p:cNvCxnSpPr>
          <p:nvPr/>
        </p:nvCxnSpPr>
        <p:spPr>
          <a:xfrm>
            <a:off x="5867983" y="4028674"/>
            <a:ext cx="1536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1682" y="3390906"/>
            <a:ext cx="8533655" cy="2950493"/>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extBox 4"/>
          <p:cNvSpPr txBox="1"/>
          <p:nvPr/>
        </p:nvSpPr>
        <p:spPr>
          <a:xfrm>
            <a:off x="273689" y="3188239"/>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Specialty Pharma</a:t>
            </a:r>
            <a:endParaRPr lang="en-US" sz="1000" b="1" i="1" dirty="0">
              <a:solidFill>
                <a:srgbClr val="000000"/>
              </a:solidFill>
              <a:latin typeface="Calibri" pitchFamily="34" charset="0"/>
              <a:cs typeface="Calibri" pitchFamily="34" charset="0"/>
            </a:endParaRPr>
          </a:p>
        </p:txBody>
      </p:sp>
      <p:sp>
        <p:nvSpPr>
          <p:cNvPr id="6" name="AutoShape 119"/>
          <p:cNvSpPr>
            <a:spLocks noChangeArrowheads="1"/>
          </p:cNvSpPr>
          <p:nvPr/>
        </p:nvSpPr>
        <p:spPr bwMode="auto">
          <a:xfrm>
            <a:off x="5006888" y="3891514"/>
            <a:ext cx="861095"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smtClean="0">
                <a:latin typeface="Calibri" pitchFamily="34" charset="0"/>
                <a:cs typeface="Calibri" pitchFamily="34" charset="0"/>
              </a:rPr>
              <a:t>Training Plan</a:t>
            </a:r>
          </a:p>
        </p:txBody>
      </p:sp>
      <p:sp>
        <p:nvSpPr>
          <p:cNvPr id="7" name="AutoShape 119"/>
          <p:cNvSpPr>
            <a:spLocks noChangeArrowheads="1"/>
          </p:cNvSpPr>
          <p:nvPr/>
        </p:nvSpPr>
        <p:spPr bwMode="auto">
          <a:xfrm>
            <a:off x="6513983" y="3891514"/>
            <a:ext cx="861095"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smtClean="0">
                <a:latin typeface="Calibri" pitchFamily="34" charset="0"/>
                <a:cs typeface="Calibri" pitchFamily="34" charset="0"/>
              </a:rPr>
              <a:t>Training Materials</a:t>
            </a:r>
          </a:p>
        </p:txBody>
      </p:sp>
      <p:sp>
        <p:nvSpPr>
          <p:cNvPr id="8" name="AutoShape 119"/>
          <p:cNvSpPr>
            <a:spLocks noChangeArrowheads="1"/>
          </p:cNvSpPr>
          <p:nvPr/>
        </p:nvSpPr>
        <p:spPr bwMode="auto">
          <a:xfrm>
            <a:off x="7404002" y="3891514"/>
            <a:ext cx="861095"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latin typeface="Calibri" pitchFamily="34" charset="0"/>
              <a:cs typeface="Calibri" pitchFamily="34" charset="0"/>
            </a:endParaRPr>
          </a:p>
        </p:txBody>
      </p:sp>
      <p:sp>
        <p:nvSpPr>
          <p:cNvPr id="9" name="AutoShape 119"/>
          <p:cNvSpPr>
            <a:spLocks noChangeArrowheads="1"/>
          </p:cNvSpPr>
          <p:nvPr/>
        </p:nvSpPr>
        <p:spPr bwMode="auto">
          <a:xfrm>
            <a:off x="3478125" y="3485749"/>
            <a:ext cx="861095"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latin typeface="Calibri" pitchFamily="34" charset="0"/>
              <a:cs typeface="Calibri" pitchFamily="34" charset="0"/>
            </a:endParaRPr>
          </a:p>
        </p:txBody>
      </p:sp>
      <p:sp>
        <p:nvSpPr>
          <p:cNvPr id="10" name="AutoShape 119"/>
          <p:cNvSpPr>
            <a:spLocks noChangeArrowheads="1"/>
          </p:cNvSpPr>
          <p:nvPr/>
        </p:nvSpPr>
        <p:spPr bwMode="auto">
          <a:xfrm>
            <a:off x="4567785" y="3485749"/>
            <a:ext cx="648937"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latin typeface="Calibri" pitchFamily="34" charset="0"/>
              <a:cs typeface="Calibri" pitchFamily="34" charset="0"/>
            </a:endParaRPr>
          </a:p>
        </p:txBody>
      </p:sp>
      <p:sp>
        <p:nvSpPr>
          <p:cNvPr id="11" name="AutoShape 119"/>
          <p:cNvSpPr>
            <a:spLocks noChangeArrowheads="1"/>
          </p:cNvSpPr>
          <p:nvPr/>
        </p:nvSpPr>
        <p:spPr bwMode="auto">
          <a:xfrm>
            <a:off x="5224343" y="3485749"/>
            <a:ext cx="1584960"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Distribution Recommendation and Approval</a:t>
            </a:r>
          </a:p>
        </p:txBody>
      </p:sp>
      <p:sp>
        <p:nvSpPr>
          <p:cNvPr id="14" name="AutoShape 119"/>
          <p:cNvSpPr>
            <a:spLocks noChangeArrowheads="1"/>
          </p:cNvSpPr>
          <p:nvPr/>
        </p:nvSpPr>
        <p:spPr bwMode="auto">
          <a:xfrm>
            <a:off x="4558547" y="4262989"/>
            <a:ext cx="662940"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latin typeface="Calibri" pitchFamily="34" charset="0"/>
              <a:cs typeface="Calibri" pitchFamily="34" charset="0"/>
            </a:endParaRPr>
          </a:p>
        </p:txBody>
      </p:sp>
      <p:sp>
        <p:nvSpPr>
          <p:cNvPr id="15" name="AutoShape 119"/>
          <p:cNvSpPr>
            <a:spLocks noChangeArrowheads="1"/>
          </p:cNvSpPr>
          <p:nvPr/>
        </p:nvSpPr>
        <p:spPr bwMode="auto">
          <a:xfrm>
            <a:off x="1528643" y="3485749"/>
            <a:ext cx="190379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Distribution Assessment (should be included into the Payer Landscape Assessment, including competitors)</a:t>
            </a:r>
          </a:p>
        </p:txBody>
      </p:sp>
      <p:sp>
        <p:nvSpPr>
          <p:cNvPr id="16" name="AutoShape 119"/>
          <p:cNvSpPr>
            <a:spLocks noChangeArrowheads="1"/>
          </p:cNvSpPr>
          <p:nvPr/>
        </p:nvSpPr>
        <p:spPr bwMode="auto">
          <a:xfrm>
            <a:off x="5456754" y="4750669"/>
            <a:ext cx="403861"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smtClean="0">
                <a:latin typeface="Calibri" pitchFamily="34" charset="0"/>
                <a:cs typeface="Calibri" pitchFamily="34" charset="0"/>
              </a:rPr>
              <a:t>RFI Test</a:t>
            </a:r>
          </a:p>
        </p:txBody>
      </p:sp>
      <p:sp>
        <p:nvSpPr>
          <p:cNvPr id="17" name="AutoShape 119"/>
          <p:cNvSpPr>
            <a:spLocks noChangeArrowheads="1"/>
          </p:cNvSpPr>
          <p:nvPr/>
        </p:nvSpPr>
        <p:spPr bwMode="auto">
          <a:xfrm>
            <a:off x="2959436" y="4262989"/>
            <a:ext cx="1561012"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Prescription Flow (determine if hubs will play a role)</a:t>
            </a:r>
          </a:p>
        </p:txBody>
      </p:sp>
      <p:sp>
        <p:nvSpPr>
          <p:cNvPr id="19" name="AutoShape 119"/>
          <p:cNvSpPr>
            <a:spLocks noChangeArrowheads="1"/>
          </p:cNvSpPr>
          <p:nvPr/>
        </p:nvSpPr>
        <p:spPr bwMode="auto">
          <a:xfrm>
            <a:off x="5159566" y="5063089"/>
            <a:ext cx="403861"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latin typeface="Calibri" pitchFamily="34" charset="0"/>
              <a:cs typeface="Calibri" pitchFamily="34" charset="0"/>
            </a:endParaRPr>
          </a:p>
        </p:txBody>
      </p:sp>
      <p:sp>
        <p:nvSpPr>
          <p:cNvPr id="20" name="AutoShape 119"/>
          <p:cNvSpPr>
            <a:spLocks noChangeArrowheads="1"/>
          </p:cNvSpPr>
          <p:nvPr/>
        </p:nvSpPr>
        <p:spPr bwMode="auto">
          <a:xfrm>
            <a:off x="3734627" y="5063089"/>
            <a:ext cx="1409700"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Pharmacy / Distributor / GPO Contracting Drafts</a:t>
            </a:r>
          </a:p>
        </p:txBody>
      </p:sp>
      <p:sp>
        <p:nvSpPr>
          <p:cNvPr id="21" name="AutoShape 119"/>
          <p:cNvSpPr>
            <a:spLocks noChangeArrowheads="1"/>
          </p:cNvSpPr>
          <p:nvPr/>
        </p:nvSpPr>
        <p:spPr bwMode="auto">
          <a:xfrm>
            <a:off x="5562590" y="5063089"/>
            <a:ext cx="1165729"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smtClean="0">
                <a:latin typeface="Calibri" pitchFamily="34" charset="0"/>
                <a:cs typeface="Calibri" pitchFamily="34" charset="0"/>
              </a:rPr>
              <a:t>Potential Contracting</a:t>
            </a:r>
          </a:p>
        </p:txBody>
      </p:sp>
      <p:sp>
        <p:nvSpPr>
          <p:cNvPr id="22" name="AutoShape 119"/>
          <p:cNvSpPr>
            <a:spLocks noChangeArrowheads="1"/>
          </p:cNvSpPr>
          <p:nvPr/>
        </p:nvSpPr>
        <p:spPr bwMode="auto">
          <a:xfrm>
            <a:off x="6710541" y="5063089"/>
            <a:ext cx="662940"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latin typeface="Calibri" pitchFamily="34" charset="0"/>
              <a:cs typeface="Calibri" pitchFamily="34" charset="0"/>
            </a:endParaRPr>
          </a:p>
        </p:txBody>
      </p:sp>
      <p:sp>
        <p:nvSpPr>
          <p:cNvPr id="23" name="AutoShape 119"/>
          <p:cNvSpPr>
            <a:spLocks noChangeArrowheads="1"/>
          </p:cNvSpPr>
          <p:nvPr/>
        </p:nvSpPr>
        <p:spPr bwMode="auto">
          <a:xfrm>
            <a:off x="7406500" y="5063089"/>
            <a:ext cx="922020"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Pharmacy Implementation</a:t>
            </a:r>
          </a:p>
        </p:txBody>
      </p:sp>
      <p:sp>
        <p:nvSpPr>
          <p:cNvPr id="25" name="AutoShape 119"/>
          <p:cNvSpPr>
            <a:spLocks noChangeArrowheads="1"/>
          </p:cNvSpPr>
          <p:nvPr/>
        </p:nvSpPr>
        <p:spPr bwMode="auto">
          <a:xfrm>
            <a:off x="8272146" y="3896221"/>
            <a:ext cx="1233380"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rPr>
              <a:t>Training of</a:t>
            </a:r>
            <a:br>
              <a:rPr lang="en-US" sz="900" dirty="0" smtClean="0">
                <a:solidFill>
                  <a:srgbClr val="000000"/>
                </a:solidFill>
                <a:latin typeface="Calibri" pitchFamily="34" charset="0"/>
              </a:rPr>
            </a:br>
            <a:r>
              <a:rPr lang="en-US" sz="900" dirty="0" smtClean="0">
                <a:solidFill>
                  <a:srgbClr val="000000"/>
                </a:solidFill>
                <a:latin typeface="Calibri" pitchFamily="34" charset="0"/>
              </a:rPr>
              <a:t> Pharmacies (same </a:t>
            </a:r>
            <a:br>
              <a:rPr lang="en-US" sz="900" dirty="0" smtClean="0">
                <a:solidFill>
                  <a:srgbClr val="000000"/>
                </a:solidFill>
                <a:latin typeface="Calibri" pitchFamily="34" charset="0"/>
              </a:rPr>
            </a:br>
            <a:r>
              <a:rPr lang="en-US" sz="900" dirty="0" smtClean="0">
                <a:solidFill>
                  <a:srgbClr val="000000"/>
                </a:solidFill>
                <a:latin typeface="Calibri" pitchFamily="34" charset="0"/>
              </a:rPr>
              <a:t>as HCP training)</a:t>
            </a:r>
          </a:p>
        </p:txBody>
      </p:sp>
      <p:grpSp>
        <p:nvGrpSpPr>
          <p:cNvPr id="2" name="Group 41"/>
          <p:cNvGrpSpPr/>
          <p:nvPr/>
        </p:nvGrpSpPr>
        <p:grpSpPr>
          <a:xfrm>
            <a:off x="405098" y="6365188"/>
            <a:ext cx="1311307" cy="476250"/>
            <a:chOff x="405098" y="6365188"/>
            <a:chExt cx="1311307" cy="476250"/>
          </a:xfrm>
        </p:grpSpPr>
        <p:sp>
          <p:nvSpPr>
            <p:cNvPr id="27"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endParaRPr>
            </a:p>
          </p:txBody>
        </p:sp>
        <p:sp>
          <p:nvSpPr>
            <p:cNvPr id="28" name="TextBox 27"/>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Milestone / Meeting</a:t>
              </a:r>
            </a:p>
          </p:txBody>
        </p:sp>
        <p:sp>
          <p:nvSpPr>
            <p:cNvPr id="29" name="Flowchart: Decision 28"/>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30" name="TextBox 29"/>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CMGs</a:t>
              </a:r>
            </a:p>
          </p:txBody>
        </p:sp>
      </p:grpSp>
      <p:sp>
        <p:nvSpPr>
          <p:cNvPr id="33"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64</a:t>
            </a:fld>
            <a:endParaRPr lang="en-US" dirty="0">
              <a:solidFill>
                <a:srgbClr val="000000"/>
              </a:solidFill>
            </a:endParaRPr>
          </a:p>
        </p:txBody>
      </p:sp>
      <p:sp>
        <p:nvSpPr>
          <p:cNvPr id="35" name="AutoShape 88"/>
          <p:cNvSpPr>
            <a:spLocks noChangeArrowheads="1"/>
          </p:cNvSpPr>
          <p:nvPr/>
        </p:nvSpPr>
        <p:spPr bwMode="auto">
          <a:xfrm>
            <a:off x="5772140" y="5509145"/>
            <a:ext cx="1601341"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cs typeface="Calibri" pitchFamily="34" charset="0"/>
              </a:rPr>
              <a:t>Pharmacy Alert</a:t>
            </a:r>
          </a:p>
        </p:txBody>
      </p:sp>
      <p:sp>
        <p:nvSpPr>
          <p:cNvPr id="36" name="AutoShape 88"/>
          <p:cNvSpPr>
            <a:spLocks noChangeArrowheads="1"/>
          </p:cNvSpPr>
          <p:nvPr/>
        </p:nvSpPr>
        <p:spPr bwMode="auto">
          <a:xfrm>
            <a:off x="5772140" y="5951517"/>
            <a:ext cx="1601341" cy="27432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dirty="0" smtClean="0">
                <a:latin typeface="Calibri" pitchFamily="34" charset="0"/>
                <a:cs typeface="Calibri" pitchFamily="34" charset="0"/>
              </a:rPr>
              <a:t>Pharmacy Stocking Sheet</a:t>
            </a:r>
          </a:p>
        </p:txBody>
      </p:sp>
      <p:sp>
        <p:nvSpPr>
          <p:cNvPr id="34" name="AutoShape 119"/>
          <p:cNvSpPr>
            <a:spLocks noChangeArrowheads="1"/>
          </p:cNvSpPr>
          <p:nvPr/>
        </p:nvSpPr>
        <p:spPr bwMode="auto">
          <a:xfrm>
            <a:off x="6349555" y="2704677"/>
            <a:ext cx="886005" cy="274320"/>
          </a:xfrm>
          <a:prstGeom prst="homePlate">
            <a:avLst>
              <a:gd name="adj" fmla="val 63973"/>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smtClean="0">
              <a:latin typeface="Calibri" pitchFamily="34" charset="0"/>
              <a:cs typeface="Calibri" pitchFamily="34" charset="0"/>
            </a:endParaRPr>
          </a:p>
        </p:txBody>
      </p:sp>
      <p:sp>
        <p:nvSpPr>
          <p:cNvPr id="37" name="Text Box 276"/>
          <p:cNvSpPr txBox="1">
            <a:spLocks noChangeArrowheads="1"/>
          </p:cNvSpPr>
          <p:nvPr/>
        </p:nvSpPr>
        <p:spPr bwMode="auto">
          <a:xfrm>
            <a:off x="5196122" y="2682359"/>
            <a:ext cx="1155063" cy="341632"/>
          </a:xfrm>
          <a:prstGeom prst="rect">
            <a:avLst/>
          </a:prstGeom>
          <a:noFill/>
          <a:ln w="9525">
            <a:noFill/>
            <a:miter lim="800000"/>
            <a:headEnd/>
            <a:tailEnd/>
          </a:ln>
          <a:effectLst/>
        </p:spPr>
        <p:txBody>
          <a:bodyPr wrap="square">
            <a:spAutoFit/>
          </a:bodyPr>
          <a:lstStyle/>
          <a:p>
            <a:pPr algn="r">
              <a:lnSpc>
                <a:spcPct val="90000"/>
              </a:lnSpc>
              <a:spcBef>
                <a:spcPct val="50000"/>
              </a:spcBef>
              <a:defRPr/>
            </a:pPr>
            <a:r>
              <a:rPr lang="en-US" sz="900" dirty="0" smtClean="0">
                <a:latin typeface="Calibri" pitchFamily="34" charset="0"/>
                <a:cs typeface="Calibri" pitchFamily="34" charset="0"/>
              </a:rPr>
              <a:t>Trade Readiness Logistics</a:t>
            </a:r>
          </a:p>
        </p:txBody>
      </p:sp>
      <p:sp>
        <p:nvSpPr>
          <p:cNvPr id="38" name="Rectangle 37"/>
          <p:cNvSpPr/>
          <p:nvPr/>
        </p:nvSpPr>
        <p:spPr>
          <a:xfrm>
            <a:off x="275957" y="2415182"/>
            <a:ext cx="8533655" cy="803032"/>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TextBox 38"/>
          <p:cNvSpPr txBox="1"/>
          <p:nvPr/>
        </p:nvSpPr>
        <p:spPr>
          <a:xfrm>
            <a:off x="247964" y="2191249"/>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Trade </a:t>
            </a:r>
            <a:r>
              <a:rPr lang="en-US" sz="1000" b="1" i="1" smtClean="0">
                <a:solidFill>
                  <a:srgbClr val="000000"/>
                </a:solidFill>
                <a:latin typeface="Calibri" pitchFamily="34" charset="0"/>
                <a:cs typeface="Calibri" pitchFamily="34" charset="0"/>
              </a:rPr>
              <a:t>Readiness Logistics</a:t>
            </a:r>
            <a:endParaRPr lang="en-US" sz="1000" b="1" i="1" dirty="0">
              <a:solidFill>
                <a:srgbClr val="000000"/>
              </a:solidFill>
              <a:latin typeface="Calibri" pitchFamily="34" charset="0"/>
              <a:cs typeface="Calibri" pitchFamily="34" charset="0"/>
            </a:endParaRPr>
          </a:p>
        </p:txBody>
      </p:sp>
      <p:sp>
        <p:nvSpPr>
          <p:cNvPr id="41" name="AutoShape 119"/>
          <p:cNvSpPr>
            <a:spLocks noChangeArrowheads="1"/>
          </p:cNvSpPr>
          <p:nvPr/>
        </p:nvSpPr>
        <p:spPr bwMode="auto">
          <a:xfrm>
            <a:off x="1743075" y="6468935"/>
            <a:ext cx="182880" cy="182880"/>
          </a:xfrm>
          <a:prstGeom prst="homePlate">
            <a:avLst>
              <a:gd name="adj" fmla="val 0"/>
            </a:avLst>
          </a:prstGeom>
          <a:solidFill>
            <a:srgbClr val="CC66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latin typeface="Calibri" pitchFamily="34" charset="0"/>
              <a:cs typeface="Calibri" pitchFamily="34" charset="0"/>
            </a:endParaRPr>
          </a:p>
        </p:txBody>
      </p:sp>
      <p:sp>
        <p:nvSpPr>
          <p:cNvPr id="42" name="TextBox 41"/>
          <p:cNvSpPr txBox="1"/>
          <p:nvPr/>
        </p:nvSpPr>
        <p:spPr>
          <a:xfrm>
            <a:off x="1941336" y="6372951"/>
            <a:ext cx="974392" cy="388037"/>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Supply Chain &amp; Distribution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kern="1200" dirty="0" smtClean="0">
                          <a:solidFill>
                            <a:schemeClr val="dk1"/>
                          </a:solidFill>
                          <a:latin typeface="Calibri" pitchFamily="34" charset="0"/>
                          <a:ea typeface="+mn-ea"/>
                          <a:cs typeface="Calibri" pitchFamily="34" charset="0"/>
                        </a:rPr>
                        <a:t>Health</a:t>
                      </a:r>
                      <a:r>
                        <a:rPr lang="en-US" sz="1400" b="1" u="none" kern="1200" baseline="0" dirty="0" smtClean="0">
                          <a:solidFill>
                            <a:schemeClr val="dk1"/>
                          </a:solidFill>
                          <a:latin typeface="Calibri" pitchFamily="34" charset="0"/>
                          <a:ea typeface="+mn-ea"/>
                          <a:cs typeface="Calibri" pitchFamily="34" charset="0"/>
                        </a:rPr>
                        <a:t> Policy &amp; Market Access</a:t>
                      </a:r>
                      <a:endParaRPr lang="en-US" sz="1400" b="1" u="none" kern="1200" dirty="0" smtClean="0">
                        <a:solidFill>
                          <a:schemeClr val="dk1"/>
                        </a:solidFill>
                        <a:latin typeface="Calibri" pitchFamily="34" charset="0"/>
                        <a:ea typeface="+mn-ea"/>
                        <a:cs typeface="Calibri" pitchFamily="34" charset="0"/>
                      </a:endParaRP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Health Policy and Market Access </a:t>
            </a:r>
            <a:br>
              <a:rPr lang="en-US" dirty="0" smtClean="0"/>
            </a:br>
            <a:r>
              <a:rPr lang="en-US" b="0" dirty="0" smtClean="0"/>
              <a:t>Subteam Overview</a:t>
            </a:r>
            <a:endParaRPr lang="en-US" b="0" dirty="0"/>
          </a:p>
        </p:txBody>
      </p:sp>
      <p:graphicFrame>
        <p:nvGraphicFramePr>
          <p:cNvPr id="10" name="Table 9"/>
          <p:cNvGraphicFramePr>
            <a:graphicFrameLocks noGrp="1"/>
          </p:cNvGraphicFramePr>
          <p:nvPr/>
        </p:nvGraphicFramePr>
        <p:xfrm>
          <a:off x="238125" y="1700213"/>
          <a:ext cx="8667750" cy="4724400"/>
        </p:xfrm>
        <a:graphic>
          <a:graphicData uri="http://schemas.openxmlformats.org/drawingml/2006/table">
            <a:tbl>
              <a:tblPr firstRow="1" bandRow="1"/>
              <a:tblGrid>
                <a:gridCol w="477288"/>
                <a:gridCol w="2813367"/>
                <a:gridCol w="5377095"/>
              </a:tblGrid>
              <a:tr h="223577">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Workstream</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Description</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731520">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AutoNum type="arabicPeriod"/>
                      </a:pPr>
                      <a:r>
                        <a:rPr lang="en-US" sz="1400" b="1" i="1" baseline="0" dirty="0" smtClean="0">
                          <a:solidFill>
                            <a:schemeClr val="tx1"/>
                          </a:solidFill>
                        </a:rPr>
                        <a:t> </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l">
                        <a:buFont typeface="+mj-lt"/>
                        <a:buNone/>
                      </a:pPr>
                      <a:r>
                        <a:rPr lang="en-US" sz="1400" b="1" i="0" dirty="0" smtClean="0">
                          <a:solidFill>
                            <a:schemeClr val="tx1"/>
                          </a:solidFill>
                        </a:rPr>
                        <a:t>Government Affairs / Policy and Reimbursement</a:t>
                      </a:r>
                      <a:endParaRPr lang="en-US" sz="1400" b="1"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dirty="0" smtClean="0">
                          <a:solidFill>
                            <a:schemeClr val="tx1"/>
                          </a:solidFill>
                        </a:rPr>
                        <a:t>Initiate resear</a:t>
                      </a:r>
                      <a:r>
                        <a:rPr lang="en-US" sz="1400" b="0" i="0" baseline="0" dirty="0" smtClean="0">
                          <a:solidFill>
                            <a:schemeClr val="tx1"/>
                          </a:solidFill>
                        </a:rPr>
                        <a:t>ch to gather i</a:t>
                      </a:r>
                      <a:r>
                        <a:rPr lang="en-US" sz="1400" b="0" i="0" dirty="0" smtClean="0">
                          <a:solidFill>
                            <a:schemeClr val="tx1"/>
                          </a:solidFill>
                        </a:rPr>
                        <a:t>nformation on public payers and related federal stakeholders,</a:t>
                      </a:r>
                      <a:r>
                        <a:rPr lang="en-US" sz="1400" b="0" i="0" baseline="0" dirty="0" smtClean="0">
                          <a:solidFill>
                            <a:schemeClr val="tx1"/>
                          </a:solidFill>
                        </a:rPr>
                        <a:t> </a:t>
                      </a:r>
                      <a:r>
                        <a:rPr lang="en-US" sz="1400" b="0" i="0" dirty="0" smtClean="0">
                          <a:solidFill>
                            <a:schemeClr val="tx1"/>
                          </a:solidFill>
                        </a:rPr>
                        <a:t>including congress</a:t>
                      </a:r>
                      <a:r>
                        <a:rPr lang="en-US" sz="1400" b="0" i="0" baseline="0" dirty="0" smtClean="0">
                          <a:solidFill>
                            <a:schemeClr val="tx1"/>
                          </a:solidFill>
                        </a:rPr>
                        <a:t> (e.g., </a:t>
                      </a:r>
                      <a:r>
                        <a:rPr lang="en-US" sz="1400" b="0" i="0" u="none" strike="noStrike" kern="1200" baseline="0" dirty="0" smtClean="0">
                          <a:solidFill>
                            <a:schemeClr val="tx1"/>
                          </a:solidFill>
                          <a:latin typeface="Calibri"/>
                          <a:ea typeface="+mn-ea"/>
                          <a:cs typeface="+mn-cs"/>
                        </a:rPr>
                        <a:t>g</a:t>
                      </a:r>
                      <a:r>
                        <a:rPr lang="en-US" sz="1400" b="0" i="0" dirty="0" smtClean="0">
                          <a:solidFill>
                            <a:schemeClr val="tx1"/>
                          </a:solidFill>
                        </a:rPr>
                        <a:t>overnment affairs / policy and reimbursement / legislative landscape initial assessment,</a:t>
                      </a:r>
                      <a:r>
                        <a:rPr lang="en-US" sz="1400" b="1" i="0" dirty="0" smtClean="0">
                          <a:solidFill>
                            <a:schemeClr val="tx1"/>
                          </a:solidFill>
                        </a:rPr>
                        <a:t> </a:t>
                      </a:r>
                      <a:r>
                        <a:rPr lang="en-US" sz="1400" b="0" i="0" dirty="0" smtClean="0">
                          <a:solidFill>
                            <a:schemeClr val="tx1"/>
                          </a:solidFill>
                          <a:latin typeface="Calibri" pitchFamily="34" charset="0"/>
                          <a:cs typeface="Calibri" pitchFamily="34" charset="0"/>
                        </a:rPr>
                        <a:t>i</a:t>
                      </a:r>
                      <a:r>
                        <a:rPr lang="en-US" sz="1400" dirty="0" smtClean="0">
                          <a:solidFill>
                            <a:schemeClr val="tx1"/>
                          </a:solidFill>
                          <a:latin typeface="Calibri" pitchFamily="34" charset="0"/>
                          <a:cs typeface="Calibri" pitchFamily="34" charset="0"/>
                        </a:rPr>
                        <a:t>nternal government affairs plan,</a:t>
                      </a:r>
                      <a:r>
                        <a:rPr lang="en-US" sz="1400" baseline="0" dirty="0" smtClean="0">
                          <a:solidFill>
                            <a:schemeClr val="tx1"/>
                          </a:solidFill>
                          <a:latin typeface="Calibri" pitchFamily="34" charset="0"/>
                          <a:cs typeface="Calibri" pitchFamily="34" charset="0"/>
                        </a:rPr>
                        <a:t> quality landscape assessment)</a:t>
                      </a:r>
                      <a:r>
                        <a:rPr lang="en-US" sz="1400" dirty="0" smtClean="0">
                          <a:solidFill>
                            <a:schemeClr val="tx1"/>
                          </a:solidFill>
                          <a:latin typeface="Calibri" pitchFamily="34" charset="0"/>
                          <a:cs typeface="Calibri" pitchFamily="34" charset="0"/>
                        </a:rPr>
                        <a:t> implementation of government affairs plan)</a:t>
                      </a:r>
                      <a:endParaRPr lang="en-US" sz="1400" b="0" i="0" baseline="0" dirty="0" smtClean="0">
                        <a:solidFill>
                          <a:schemeClr val="tx1"/>
                        </a:solidFill>
                      </a:endParaRPr>
                    </a:p>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u="none" strike="noStrike" kern="1200" baseline="0" dirty="0" smtClean="0">
                          <a:solidFill>
                            <a:schemeClr val="tx1"/>
                          </a:solidFill>
                          <a:latin typeface="Calibri" pitchFamily="34" charset="0"/>
                          <a:ea typeface="+mn-ea"/>
                          <a:cs typeface="Calibri" pitchFamily="34" charset="0"/>
                        </a:rPr>
                        <a:t>Preparation and implementation of coding  applications, including J- and C-codes and (potentially) CPT code applications to ensure reimbursement of the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520">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AutoNum type="arabicPeriod" startAt="2"/>
                      </a:pPr>
                      <a:r>
                        <a:rPr lang="en-US" sz="1400" b="1" i="1" dirty="0" smtClean="0">
                          <a:solidFill>
                            <a:schemeClr val="tx1"/>
                          </a:solidFill>
                        </a:rPr>
                        <a:t> </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l">
                        <a:buFont typeface="+mj-lt"/>
                        <a:buNone/>
                      </a:pPr>
                      <a:r>
                        <a:rPr lang="en-US" sz="1400" b="1" i="0" dirty="0" smtClean="0">
                          <a:solidFill>
                            <a:schemeClr val="tx1"/>
                          </a:solidFill>
                        </a:rPr>
                        <a:t>Public Payer Strategy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Development and implementation</a:t>
                      </a:r>
                      <a:r>
                        <a:rPr lang="en-US" sz="1400" b="0" i="0" kern="1200" baseline="0" dirty="0" smtClean="0">
                          <a:solidFill>
                            <a:schemeClr val="tx1"/>
                          </a:solidFill>
                          <a:latin typeface="Calibri"/>
                          <a:ea typeface="+mn-ea"/>
                          <a:cs typeface="+mn-cs"/>
                        </a:rPr>
                        <a:t> of strategy to engage public payers to increase awareness of EMD </a:t>
                      </a:r>
                      <a:r>
                        <a:rPr lang="en-US" sz="1400" b="0" i="0" kern="1200" baseline="0" dirty="0" err="1" smtClean="0">
                          <a:solidFill>
                            <a:schemeClr val="tx1"/>
                          </a:solidFill>
                          <a:latin typeface="Calibri"/>
                          <a:ea typeface="+mn-ea"/>
                          <a:cs typeface="+mn-cs"/>
                        </a:rPr>
                        <a:t>Serono’s</a:t>
                      </a:r>
                      <a:r>
                        <a:rPr lang="en-US" sz="1400" b="0" i="0" kern="1200" baseline="0" dirty="0" smtClean="0">
                          <a:solidFill>
                            <a:schemeClr val="tx1"/>
                          </a:solidFill>
                          <a:latin typeface="Calibri"/>
                          <a:ea typeface="+mn-ea"/>
                          <a:cs typeface="+mn-cs"/>
                        </a:rPr>
                        <a:t> oncology products and effectively communicate their potential benefits to public payer audience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520">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1" dirty="0" smtClean="0">
                          <a:solidFill>
                            <a:schemeClr val="tx1"/>
                          </a:solidFill>
                        </a:rPr>
                        <a:t>3.</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lgn="l">
                        <a:buFont typeface="+mj-lt"/>
                        <a:buNone/>
                      </a:pPr>
                      <a:r>
                        <a:rPr lang="en-US" sz="1400" b="1" i="0" dirty="0" smtClean="0">
                          <a:solidFill>
                            <a:schemeClr val="tx1"/>
                          </a:solidFill>
                        </a:rPr>
                        <a:t>Patient and Provider Groups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Development and implementation of engagement plans with patient and provider groups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520">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1" dirty="0" smtClean="0">
                          <a:solidFill>
                            <a:schemeClr val="tx1"/>
                          </a:solidFill>
                        </a:rPr>
                        <a:t>4.</a:t>
                      </a:r>
                      <a:endParaRPr lang="en-US" sz="1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lgn="l">
                        <a:buFont typeface="+mj-lt"/>
                        <a:buNone/>
                      </a:pPr>
                      <a:r>
                        <a:rPr lang="en-US" sz="1400" b="1" i="0" dirty="0" smtClean="0">
                          <a:solidFill>
                            <a:schemeClr val="tx1"/>
                          </a:solidFill>
                        </a:rPr>
                        <a:t>Organizational</a:t>
                      </a:r>
                      <a:r>
                        <a:rPr lang="en-US" sz="1400" b="1" i="0" baseline="0" dirty="0" smtClean="0">
                          <a:solidFill>
                            <a:schemeClr val="tx1"/>
                          </a:solidFill>
                        </a:rPr>
                        <a:t> Support</a:t>
                      </a:r>
                      <a:endParaRPr lang="en-US" sz="1400" b="1" i="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Involvement of the Health Policy and Market Access subteam in other functional subteams to ensure that</a:t>
                      </a:r>
                      <a:r>
                        <a:rPr lang="en-US" sz="1400" b="0" i="0" kern="1200" baseline="0" dirty="0" smtClean="0">
                          <a:solidFill>
                            <a:schemeClr val="tx1"/>
                          </a:solidFill>
                          <a:latin typeface="Calibri"/>
                          <a:ea typeface="+mn-ea"/>
                          <a:cs typeface="+mn-cs"/>
                        </a:rPr>
                        <a:t> the entire launch team has full transparency to the latest information regarding health policy and market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66</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smtClean="0"/>
              <a:t>Stimuvax—US Health Policy &amp; Market Access</a:t>
            </a:r>
            <a:endParaRPr lang="en-US" dirty="0"/>
          </a:p>
        </p:txBody>
      </p:sp>
      <p:sp>
        <p:nvSpPr>
          <p:cNvPr id="37" name="AutoShape 119"/>
          <p:cNvSpPr>
            <a:spLocks noChangeArrowheads="1"/>
          </p:cNvSpPr>
          <p:nvPr/>
        </p:nvSpPr>
        <p:spPr bwMode="auto">
          <a:xfrm>
            <a:off x="6720892" y="4918905"/>
            <a:ext cx="426550"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67"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67</a:t>
            </a:fld>
            <a:endParaRPr lang="en-US" dirty="0">
              <a:solidFill>
                <a:srgbClr val="000000"/>
              </a:solidFill>
            </a:endParaRPr>
          </a:p>
        </p:txBody>
      </p:sp>
      <p:sp>
        <p:nvSpPr>
          <p:cNvPr id="68" name="AutoShape 119"/>
          <p:cNvSpPr>
            <a:spLocks noChangeArrowheads="1"/>
          </p:cNvSpPr>
          <p:nvPr/>
        </p:nvSpPr>
        <p:spPr bwMode="auto">
          <a:xfrm>
            <a:off x="3073269" y="2656216"/>
            <a:ext cx="627448"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69" name="AutoShape 119"/>
          <p:cNvSpPr>
            <a:spLocks noChangeArrowheads="1"/>
          </p:cNvSpPr>
          <p:nvPr/>
        </p:nvSpPr>
        <p:spPr bwMode="auto">
          <a:xfrm>
            <a:off x="3759070" y="3215469"/>
            <a:ext cx="428625"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70" name="AutoShape 119"/>
          <p:cNvSpPr>
            <a:spLocks noChangeArrowheads="1"/>
          </p:cNvSpPr>
          <p:nvPr/>
        </p:nvSpPr>
        <p:spPr bwMode="auto">
          <a:xfrm>
            <a:off x="7291389" y="3716130"/>
            <a:ext cx="1389026" cy="322470"/>
          </a:xfrm>
          <a:prstGeom prst="homePlate">
            <a:avLst>
              <a:gd name="adj" fmla="val 61225"/>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Implementation of Government Affairs Plan</a:t>
            </a:r>
          </a:p>
        </p:txBody>
      </p:sp>
      <p:cxnSp>
        <p:nvCxnSpPr>
          <p:cNvPr id="71" name="Straight Connector 70"/>
          <p:cNvCxnSpPr>
            <a:stCxn id="69" idx="3"/>
            <a:endCxn id="91" idx="1"/>
          </p:cNvCxnSpPr>
          <p:nvPr/>
        </p:nvCxnSpPr>
        <p:spPr>
          <a:xfrm>
            <a:off x="4187695" y="3352629"/>
            <a:ext cx="386714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95455" y="2412088"/>
            <a:ext cx="8533655" cy="3737252"/>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73" name="TextBox 72"/>
          <p:cNvSpPr txBox="1"/>
          <p:nvPr/>
        </p:nvSpPr>
        <p:spPr>
          <a:xfrm>
            <a:off x="276793" y="2152260"/>
            <a:ext cx="342830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Government Affairs / Policy and Reimbursement</a:t>
            </a:r>
            <a:endParaRPr lang="en-US" sz="1000" b="1" i="1" dirty="0">
              <a:solidFill>
                <a:srgbClr val="000000"/>
              </a:solidFill>
              <a:latin typeface="Calibri" pitchFamily="34" charset="0"/>
              <a:cs typeface="Calibri" pitchFamily="34" charset="0"/>
            </a:endParaRPr>
          </a:p>
        </p:txBody>
      </p:sp>
      <p:grpSp>
        <p:nvGrpSpPr>
          <p:cNvPr id="2" name="Group 85"/>
          <p:cNvGrpSpPr/>
          <p:nvPr/>
        </p:nvGrpSpPr>
        <p:grpSpPr>
          <a:xfrm>
            <a:off x="405098" y="6365188"/>
            <a:ext cx="1311307" cy="476250"/>
            <a:chOff x="405098" y="6365188"/>
            <a:chExt cx="1311307" cy="476250"/>
          </a:xfrm>
        </p:grpSpPr>
        <p:sp>
          <p:nvSpPr>
            <p:cNvPr id="7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76" name="TextBox 7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77" name="Flowchart: Decision 7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78" name="TextBox 7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79" name="AutoShape 119"/>
          <p:cNvSpPr>
            <a:spLocks noChangeArrowheads="1"/>
          </p:cNvSpPr>
          <p:nvPr/>
        </p:nvSpPr>
        <p:spPr bwMode="auto">
          <a:xfrm>
            <a:off x="1743075" y="6473414"/>
            <a:ext cx="182880" cy="18288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81" name="TextBox 80"/>
          <p:cNvSpPr txBox="1"/>
          <p:nvPr/>
        </p:nvSpPr>
        <p:spPr>
          <a:xfrm>
            <a:off x="1952625" y="6431504"/>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Health Policy &amp; Market Access</a:t>
            </a:r>
          </a:p>
        </p:txBody>
      </p:sp>
      <p:sp>
        <p:nvSpPr>
          <p:cNvPr id="82" name="AutoShape 119"/>
          <p:cNvSpPr>
            <a:spLocks noChangeArrowheads="1"/>
          </p:cNvSpPr>
          <p:nvPr/>
        </p:nvSpPr>
        <p:spPr bwMode="auto">
          <a:xfrm>
            <a:off x="1399590" y="2534671"/>
            <a:ext cx="1626055" cy="51741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Government Affairs / Policy and Reimbursement / Legislative  Landscape Initial Assessment</a:t>
            </a:r>
          </a:p>
        </p:txBody>
      </p:sp>
      <p:sp>
        <p:nvSpPr>
          <p:cNvPr id="83" name="AutoShape 119"/>
          <p:cNvSpPr>
            <a:spLocks noChangeArrowheads="1"/>
          </p:cNvSpPr>
          <p:nvPr/>
        </p:nvSpPr>
        <p:spPr bwMode="auto">
          <a:xfrm>
            <a:off x="6476869" y="2656216"/>
            <a:ext cx="666751"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a:t>
            </a:r>
          </a:p>
        </p:txBody>
      </p:sp>
      <p:cxnSp>
        <p:nvCxnSpPr>
          <p:cNvPr id="86" name="Straight Connector 85"/>
          <p:cNvCxnSpPr>
            <a:stCxn id="68" idx="3"/>
            <a:endCxn id="83" idx="1"/>
          </p:cNvCxnSpPr>
          <p:nvPr/>
        </p:nvCxnSpPr>
        <p:spPr>
          <a:xfrm>
            <a:off x="3700717" y="2793376"/>
            <a:ext cx="2776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AutoShape 119"/>
          <p:cNvSpPr>
            <a:spLocks noChangeArrowheads="1"/>
          </p:cNvSpPr>
          <p:nvPr/>
        </p:nvSpPr>
        <p:spPr bwMode="auto">
          <a:xfrm>
            <a:off x="2503675" y="3215469"/>
            <a:ext cx="1160146"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Internal Government Affairs Plan</a:t>
            </a:r>
          </a:p>
        </p:txBody>
      </p:sp>
      <p:sp>
        <p:nvSpPr>
          <p:cNvPr id="90" name="AutoShape 119"/>
          <p:cNvSpPr>
            <a:spLocks noChangeArrowheads="1"/>
          </p:cNvSpPr>
          <p:nvPr/>
        </p:nvSpPr>
        <p:spPr bwMode="auto">
          <a:xfrm>
            <a:off x="5702169" y="3215469"/>
            <a:ext cx="666751"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a:t>
            </a:r>
          </a:p>
        </p:txBody>
      </p:sp>
      <p:sp>
        <p:nvSpPr>
          <p:cNvPr id="91" name="AutoShape 119"/>
          <p:cNvSpPr>
            <a:spLocks noChangeArrowheads="1"/>
          </p:cNvSpPr>
          <p:nvPr/>
        </p:nvSpPr>
        <p:spPr bwMode="auto">
          <a:xfrm>
            <a:off x="8054844" y="3215469"/>
            <a:ext cx="666751"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a:t>
            </a:r>
          </a:p>
        </p:txBody>
      </p:sp>
      <p:sp>
        <p:nvSpPr>
          <p:cNvPr id="92" name="AutoShape 119"/>
          <p:cNvSpPr>
            <a:spLocks noChangeArrowheads="1"/>
          </p:cNvSpPr>
          <p:nvPr/>
        </p:nvSpPr>
        <p:spPr bwMode="auto">
          <a:xfrm>
            <a:off x="1584251" y="5774895"/>
            <a:ext cx="7208875"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Calendar of Agency Milestones (i.e., understand timing of key regulatory milestones)</a:t>
            </a:r>
          </a:p>
        </p:txBody>
      </p:sp>
      <p:sp>
        <p:nvSpPr>
          <p:cNvPr id="93" name="AutoShape 119"/>
          <p:cNvSpPr>
            <a:spLocks noChangeArrowheads="1"/>
          </p:cNvSpPr>
          <p:nvPr/>
        </p:nvSpPr>
        <p:spPr bwMode="auto">
          <a:xfrm>
            <a:off x="4768719" y="2656216"/>
            <a:ext cx="666751"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a:t>
            </a:r>
          </a:p>
        </p:txBody>
      </p:sp>
      <p:sp>
        <p:nvSpPr>
          <p:cNvPr id="94" name="AutoShape 131"/>
          <p:cNvSpPr>
            <a:spLocks noChangeArrowheads="1"/>
          </p:cNvSpPr>
          <p:nvPr/>
        </p:nvSpPr>
        <p:spPr bwMode="auto">
          <a:xfrm>
            <a:off x="7079570" y="4979865"/>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95" name="AutoShape 119"/>
          <p:cNvSpPr>
            <a:spLocks noChangeArrowheads="1"/>
          </p:cNvSpPr>
          <p:nvPr/>
        </p:nvSpPr>
        <p:spPr bwMode="auto">
          <a:xfrm>
            <a:off x="7245971" y="4918905"/>
            <a:ext cx="1060419" cy="274320"/>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900" dirty="0" smtClean="0">
                <a:solidFill>
                  <a:srgbClr val="000000"/>
                </a:solidFill>
                <a:latin typeface="Calibri" pitchFamily="34" charset="0"/>
                <a:cs typeface="Calibri" pitchFamily="34" charset="0"/>
              </a:rPr>
              <a:t>J-and C-Code Applications  Due</a:t>
            </a:r>
          </a:p>
        </p:txBody>
      </p:sp>
      <p:sp>
        <p:nvSpPr>
          <p:cNvPr id="96" name="AutoShape 131"/>
          <p:cNvSpPr>
            <a:spLocks noChangeArrowheads="1"/>
          </p:cNvSpPr>
          <p:nvPr/>
        </p:nvSpPr>
        <p:spPr bwMode="auto">
          <a:xfrm>
            <a:off x="7385491" y="549648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97" name="AutoShape 119"/>
          <p:cNvSpPr>
            <a:spLocks noChangeArrowheads="1"/>
          </p:cNvSpPr>
          <p:nvPr/>
        </p:nvSpPr>
        <p:spPr bwMode="auto">
          <a:xfrm>
            <a:off x="7551893" y="5435526"/>
            <a:ext cx="701040" cy="274320"/>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dirty="0" smtClean="0">
                <a:solidFill>
                  <a:srgbClr val="000000"/>
                </a:solidFill>
                <a:latin typeface="Calibri" pitchFamily="34" charset="0"/>
                <a:cs typeface="Calibri" pitchFamily="34" charset="0"/>
              </a:rPr>
              <a:t>CPT Code Submission Deadline(s)</a:t>
            </a:r>
          </a:p>
        </p:txBody>
      </p:sp>
      <p:sp>
        <p:nvSpPr>
          <p:cNvPr id="98" name="AutoShape 131"/>
          <p:cNvSpPr>
            <a:spLocks noChangeArrowheads="1"/>
          </p:cNvSpPr>
          <p:nvPr/>
        </p:nvSpPr>
        <p:spPr bwMode="auto">
          <a:xfrm>
            <a:off x="8223691" y="549648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100" name="AutoShape 119"/>
          <p:cNvSpPr>
            <a:spLocks noChangeArrowheads="1"/>
          </p:cNvSpPr>
          <p:nvPr/>
        </p:nvSpPr>
        <p:spPr bwMode="auto">
          <a:xfrm>
            <a:off x="3717159" y="4204530"/>
            <a:ext cx="627448"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Timing TBD</a:t>
            </a:r>
          </a:p>
        </p:txBody>
      </p:sp>
      <p:sp>
        <p:nvSpPr>
          <p:cNvPr id="101" name="AutoShape 119"/>
          <p:cNvSpPr>
            <a:spLocks noChangeArrowheads="1"/>
          </p:cNvSpPr>
          <p:nvPr/>
        </p:nvSpPr>
        <p:spPr bwMode="auto">
          <a:xfrm>
            <a:off x="1592310" y="4118805"/>
            <a:ext cx="2125766" cy="413314"/>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Quality Landscape Assessment (quality measures, CE reports, clinical guidelines)</a:t>
            </a:r>
          </a:p>
        </p:txBody>
      </p:sp>
      <p:sp>
        <p:nvSpPr>
          <p:cNvPr id="102" name="AutoShape 119"/>
          <p:cNvSpPr>
            <a:spLocks noChangeArrowheads="1"/>
          </p:cNvSpPr>
          <p:nvPr/>
        </p:nvSpPr>
        <p:spPr bwMode="auto">
          <a:xfrm>
            <a:off x="5641352" y="4918905"/>
            <a:ext cx="1060419"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J and C--Code Application Preparation</a:t>
            </a:r>
          </a:p>
        </p:txBody>
      </p:sp>
      <p:sp>
        <p:nvSpPr>
          <p:cNvPr id="36" name="TextBox 35"/>
          <p:cNvSpPr txBox="1"/>
          <p:nvPr/>
        </p:nvSpPr>
        <p:spPr>
          <a:xfrm>
            <a:off x="5118100" y="485521"/>
            <a:ext cx="2429494" cy="507831"/>
          </a:xfrm>
          <a:prstGeom prst="rect">
            <a:avLst/>
          </a:prstGeom>
          <a:solidFill>
            <a:srgbClr val="FFFF00"/>
          </a:solidFill>
          <a:ln>
            <a:solidFill>
              <a:schemeClr val="tx1"/>
            </a:solidFill>
          </a:ln>
        </p:spPr>
        <p:txBody>
          <a:bodyPr wrap="square" rtlCol="0">
            <a:spAutoFit/>
          </a:bodyPr>
          <a:lstStyle/>
          <a:p>
            <a:pPr algn="ctr"/>
            <a:r>
              <a:rPr lang="en-US" sz="900" dirty="0" smtClean="0"/>
              <a:t>Will a time a motion study be necessary to gain a CPT code: 1) Strategy and 2) components to be added to timeline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smtClean="0"/>
              <a:t>Stimuvax—US Health Policy &amp; Market Access </a:t>
            </a:r>
            <a:r>
              <a:rPr lang="en-US" i="1" dirty="0" smtClean="0"/>
              <a:t>(Continued)</a:t>
            </a:r>
            <a:endParaRPr lang="en-US" dirty="0"/>
          </a:p>
        </p:txBody>
      </p:sp>
      <p:sp>
        <p:nvSpPr>
          <p:cNvPr id="3"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68</a:t>
            </a:fld>
            <a:endParaRPr lang="en-US" dirty="0">
              <a:solidFill>
                <a:srgbClr val="000000"/>
              </a:solidFill>
            </a:endParaRPr>
          </a:p>
        </p:txBody>
      </p:sp>
      <p:grpSp>
        <p:nvGrpSpPr>
          <p:cNvPr id="2" name="Group 85"/>
          <p:cNvGrpSpPr/>
          <p:nvPr/>
        </p:nvGrpSpPr>
        <p:grpSpPr>
          <a:xfrm>
            <a:off x="405098" y="6365188"/>
            <a:ext cx="1311307" cy="476250"/>
            <a:chOff x="405098" y="6365188"/>
            <a:chExt cx="1311307" cy="476250"/>
          </a:xfrm>
        </p:grpSpPr>
        <p:sp>
          <p:nvSpPr>
            <p:cNvPr id="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6" name="TextBox 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7" name="Flowchart: Decision 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8" name="TextBox 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11" name="AutoShape 119"/>
          <p:cNvSpPr>
            <a:spLocks noChangeArrowheads="1"/>
          </p:cNvSpPr>
          <p:nvPr/>
        </p:nvSpPr>
        <p:spPr bwMode="auto">
          <a:xfrm>
            <a:off x="5115490" y="2782726"/>
            <a:ext cx="2106351"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CMS Pre-Meetings</a:t>
            </a:r>
          </a:p>
        </p:txBody>
      </p:sp>
      <p:sp>
        <p:nvSpPr>
          <p:cNvPr id="12" name="Rectangle 11"/>
          <p:cNvSpPr/>
          <p:nvPr/>
        </p:nvSpPr>
        <p:spPr>
          <a:xfrm>
            <a:off x="300079" y="2536371"/>
            <a:ext cx="8533655" cy="3702504"/>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13" name="AutoShape 119"/>
          <p:cNvSpPr>
            <a:spLocks noChangeArrowheads="1"/>
          </p:cNvSpPr>
          <p:nvPr/>
        </p:nvSpPr>
        <p:spPr bwMode="auto">
          <a:xfrm>
            <a:off x="4140200" y="3725706"/>
            <a:ext cx="4652926" cy="274320"/>
          </a:xfrm>
          <a:prstGeom prst="homePlate">
            <a:avLst>
              <a:gd name="adj" fmla="val 72917"/>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Claims Analysis (owner TBD) </a:t>
            </a:r>
          </a:p>
        </p:txBody>
      </p:sp>
      <p:sp>
        <p:nvSpPr>
          <p:cNvPr id="14" name="AutoShape 131"/>
          <p:cNvSpPr>
            <a:spLocks noChangeArrowheads="1"/>
          </p:cNvSpPr>
          <p:nvPr/>
        </p:nvSpPr>
        <p:spPr bwMode="auto">
          <a:xfrm>
            <a:off x="5403645" y="282844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15" name="AutoShape 131"/>
          <p:cNvSpPr>
            <a:spLocks noChangeArrowheads="1"/>
          </p:cNvSpPr>
          <p:nvPr/>
        </p:nvSpPr>
        <p:spPr bwMode="auto">
          <a:xfrm>
            <a:off x="6697365" y="282844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16" name="TextBox 15"/>
          <p:cNvSpPr txBox="1"/>
          <p:nvPr/>
        </p:nvSpPr>
        <p:spPr>
          <a:xfrm>
            <a:off x="281417" y="2301541"/>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Public Payer Strategy</a:t>
            </a:r>
            <a:endParaRPr lang="en-US" sz="1000" b="1" i="1" dirty="0">
              <a:solidFill>
                <a:srgbClr val="000000"/>
              </a:solidFill>
              <a:latin typeface="Calibri" pitchFamily="34" charset="0"/>
              <a:cs typeface="Calibri" pitchFamily="34" charset="0"/>
            </a:endParaRPr>
          </a:p>
        </p:txBody>
      </p:sp>
      <p:sp>
        <p:nvSpPr>
          <p:cNvPr id="17" name="AutoShape 119"/>
          <p:cNvSpPr>
            <a:spLocks noChangeArrowheads="1"/>
          </p:cNvSpPr>
          <p:nvPr/>
        </p:nvSpPr>
        <p:spPr bwMode="auto">
          <a:xfrm>
            <a:off x="3743643" y="2782726"/>
            <a:ext cx="647700"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18" name="AutoShape 119"/>
          <p:cNvSpPr>
            <a:spLocks noChangeArrowheads="1"/>
          </p:cNvSpPr>
          <p:nvPr/>
        </p:nvSpPr>
        <p:spPr bwMode="auto">
          <a:xfrm>
            <a:off x="2476816" y="2782726"/>
            <a:ext cx="122872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CMS Pipeline Discussion (both products)</a:t>
            </a:r>
          </a:p>
        </p:txBody>
      </p:sp>
      <p:sp>
        <p:nvSpPr>
          <p:cNvPr id="19" name="AutoShape 131"/>
          <p:cNvSpPr>
            <a:spLocks noChangeArrowheads="1"/>
          </p:cNvSpPr>
          <p:nvPr/>
        </p:nvSpPr>
        <p:spPr bwMode="auto">
          <a:xfrm>
            <a:off x="4136611" y="282844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cs typeface="Calibri" pitchFamily="34" charset="0"/>
            </a:endParaRPr>
          </a:p>
        </p:txBody>
      </p:sp>
      <p:sp>
        <p:nvSpPr>
          <p:cNvPr id="20" name="AutoShape 119"/>
          <p:cNvSpPr>
            <a:spLocks noChangeArrowheads="1"/>
          </p:cNvSpPr>
          <p:nvPr/>
        </p:nvSpPr>
        <p:spPr bwMode="auto">
          <a:xfrm>
            <a:off x="6953497" y="4762005"/>
            <a:ext cx="1809503"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Medicaid Awareness and Outreach (post-Launch)</a:t>
            </a:r>
          </a:p>
        </p:txBody>
      </p:sp>
      <p:sp>
        <p:nvSpPr>
          <p:cNvPr id="21" name="AutoShape 119"/>
          <p:cNvSpPr>
            <a:spLocks noChangeArrowheads="1"/>
          </p:cNvSpPr>
          <p:nvPr/>
        </p:nvSpPr>
        <p:spPr bwMode="auto">
          <a:xfrm>
            <a:off x="3841996" y="3253536"/>
            <a:ext cx="3530634"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Public Payer Story Development</a:t>
            </a:r>
          </a:p>
        </p:txBody>
      </p:sp>
      <p:sp>
        <p:nvSpPr>
          <p:cNvPr id="22" name="AutoShape 119"/>
          <p:cNvSpPr>
            <a:spLocks noChangeArrowheads="1"/>
          </p:cNvSpPr>
          <p:nvPr/>
        </p:nvSpPr>
        <p:spPr bwMode="auto">
          <a:xfrm>
            <a:off x="7374667" y="2782726"/>
            <a:ext cx="1282569"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CMS Post-Approval Meetings</a:t>
            </a:r>
          </a:p>
        </p:txBody>
      </p:sp>
      <p:sp>
        <p:nvSpPr>
          <p:cNvPr id="23" name="AutoShape 119"/>
          <p:cNvSpPr>
            <a:spLocks noChangeArrowheads="1"/>
          </p:cNvSpPr>
          <p:nvPr/>
        </p:nvSpPr>
        <p:spPr bwMode="auto">
          <a:xfrm>
            <a:off x="298383" y="4305549"/>
            <a:ext cx="8505376" cy="274320"/>
          </a:xfrm>
          <a:prstGeom prst="homePlate">
            <a:avLst>
              <a:gd name="adj" fmla="val 72917"/>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Monitoring of State Policy Changes</a:t>
            </a:r>
          </a:p>
        </p:txBody>
      </p:sp>
      <p:sp>
        <p:nvSpPr>
          <p:cNvPr id="24" name="AutoShape 119"/>
          <p:cNvSpPr>
            <a:spLocks noChangeArrowheads="1"/>
          </p:cNvSpPr>
          <p:nvPr/>
        </p:nvSpPr>
        <p:spPr bwMode="auto">
          <a:xfrm>
            <a:off x="1743075" y="6473414"/>
            <a:ext cx="182880" cy="18288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26" name="TextBox 25"/>
          <p:cNvSpPr txBox="1"/>
          <p:nvPr/>
        </p:nvSpPr>
        <p:spPr>
          <a:xfrm>
            <a:off x="1952625" y="6431504"/>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Health Policy &amp; Market Access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smtClean="0"/>
              <a:t>Stimuvax—US Health Policy &amp; Market Access </a:t>
            </a:r>
            <a:r>
              <a:rPr lang="en-US" i="1" dirty="0" smtClean="0"/>
              <a:t>(Continued)</a:t>
            </a:r>
            <a:endParaRPr lang="en-US" dirty="0"/>
          </a:p>
        </p:txBody>
      </p:sp>
      <p:sp>
        <p:nvSpPr>
          <p:cNvPr id="3"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69</a:t>
            </a:fld>
            <a:endParaRPr lang="en-US" dirty="0">
              <a:solidFill>
                <a:srgbClr val="000000"/>
              </a:solidFill>
            </a:endParaRPr>
          </a:p>
        </p:txBody>
      </p:sp>
      <p:grpSp>
        <p:nvGrpSpPr>
          <p:cNvPr id="2" name="Group 85"/>
          <p:cNvGrpSpPr/>
          <p:nvPr/>
        </p:nvGrpSpPr>
        <p:grpSpPr>
          <a:xfrm>
            <a:off x="405098" y="6365188"/>
            <a:ext cx="1311307" cy="476250"/>
            <a:chOff x="405098" y="6365188"/>
            <a:chExt cx="1311307" cy="476250"/>
          </a:xfrm>
        </p:grpSpPr>
        <p:sp>
          <p:nvSpPr>
            <p:cNvPr id="5"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6" name="TextBox 5"/>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7" name="Flowchart: Decision 6"/>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cs typeface="Calibri" pitchFamily="34" charset="0"/>
              </a:endParaRPr>
            </a:p>
          </p:txBody>
        </p:sp>
        <p:sp>
          <p:nvSpPr>
            <p:cNvPr id="8" name="TextBox 7"/>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
        <p:nvSpPr>
          <p:cNvPr id="11" name="Rectangle 10"/>
          <p:cNvSpPr/>
          <p:nvPr/>
        </p:nvSpPr>
        <p:spPr>
          <a:xfrm>
            <a:off x="295467" y="2498456"/>
            <a:ext cx="8533655" cy="1486804"/>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alibri" pitchFamily="34" charset="0"/>
              <a:cs typeface="Calibri" pitchFamily="34" charset="0"/>
            </a:endParaRPr>
          </a:p>
        </p:txBody>
      </p:sp>
      <p:sp>
        <p:nvSpPr>
          <p:cNvPr id="12" name="AutoShape 119"/>
          <p:cNvSpPr>
            <a:spLocks noChangeArrowheads="1"/>
          </p:cNvSpPr>
          <p:nvPr/>
        </p:nvSpPr>
        <p:spPr bwMode="auto">
          <a:xfrm>
            <a:off x="1571626" y="2609084"/>
            <a:ext cx="7248524" cy="274320"/>
          </a:xfrm>
          <a:prstGeom prst="homePlate">
            <a:avLst>
              <a:gd name="adj" fmla="val 83333"/>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Patient Advocacy Plan Execution</a:t>
            </a:r>
          </a:p>
        </p:txBody>
      </p:sp>
      <p:sp>
        <p:nvSpPr>
          <p:cNvPr id="13" name="AutoShape 119"/>
          <p:cNvSpPr>
            <a:spLocks noChangeArrowheads="1"/>
          </p:cNvSpPr>
          <p:nvPr/>
        </p:nvSpPr>
        <p:spPr bwMode="auto">
          <a:xfrm>
            <a:off x="4862946" y="3550722"/>
            <a:ext cx="2107372" cy="275657"/>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14" name="AutoShape 119"/>
          <p:cNvSpPr>
            <a:spLocks noChangeArrowheads="1"/>
          </p:cNvSpPr>
          <p:nvPr/>
        </p:nvSpPr>
        <p:spPr bwMode="auto">
          <a:xfrm>
            <a:off x="2659823" y="3552059"/>
            <a:ext cx="220220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Patient Group Involvement in Advisory Committee (needs legal review for activities)</a:t>
            </a:r>
          </a:p>
        </p:txBody>
      </p:sp>
      <p:sp>
        <p:nvSpPr>
          <p:cNvPr id="15" name="AutoShape 119"/>
          <p:cNvSpPr>
            <a:spLocks noChangeArrowheads="1"/>
          </p:cNvSpPr>
          <p:nvPr/>
        </p:nvSpPr>
        <p:spPr bwMode="auto">
          <a:xfrm>
            <a:off x="5006308" y="3123434"/>
            <a:ext cx="434340"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16" name="AutoShape 119"/>
          <p:cNvSpPr>
            <a:spLocks noChangeArrowheads="1"/>
          </p:cNvSpPr>
          <p:nvPr/>
        </p:nvSpPr>
        <p:spPr bwMode="auto">
          <a:xfrm>
            <a:off x="3882091" y="3123434"/>
            <a:ext cx="107849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cs typeface="Calibri" pitchFamily="34" charset="0"/>
              </a:rPr>
              <a:t>Patient &amp;Provider Group Strategy</a:t>
            </a:r>
          </a:p>
        </p:txBody>
      </p:sp>
      <p:sp>
        <p:nvSpPr>
          <p:cNvPr id="17" name="AutoShape 119"/>
          <p:cNvSpPr>
            <a:spLocks noChangeArrowheads="1"/>
          </p:cNvSpPr>
          <p:nvPr/>
        </p:nvSpPr>
        <p:spPr bwMode="auto">
          <a:xfrm>
            <a:off x="7360888" y="3123434"/>
            <a:ext cx="512716" cy="27432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Update</a:t>
            </a:r>
          </a:p>
        </p:txBody>
      </p:sp>
      <p:cxnSp>
        <p:nvCxnSpPr>
          <p:cNvPr id="25" name="Straight Connector 24"/>
          <p:cNvCxnSpPr>
            <a:stCxn id="15" idx="3"/>
            <a:endCxn id="17" idx="1"/>
          </p:cNvCxnSpPr>
          <p:nvPr/>
        </p:nvCxnSpPr>
        <p:spPr bwMode="auto">
          <a:xfrm>
            <a:off x="5440648" y="3260594"/>
            <a:ext cx="1920240" cy="0"/>
          </a:xfrm>
          <a:prstGeom prst="line">
            <a:avLst/>
          </a:prstGeom>
          <a:noFill/>
          <a:ln w="9525">
            <a:solidFill>
              <a:schemeClr val="tx1"/>
            </a:solidFill>
            <a:miter lim="800000"/>
            <a:headEnd/>
            <a:tailEnd type="triangle"/>
          </a:ln>
        </p:spPr>
      </p:cxnSp>
      <p:sp>
        <p:nvSpPr>
          <p:cNvPr id="35" name="TextBox 34"/>
          <p:cNvSpPr txBox="1"/>
          <p:nvPr/>
        </p:nvSpPr>
        <p:spPr>
          <a:xfrm>
            <a:off x="276805" y="2277198"/>
            <a:ext cx="2114948"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Patient and Provider Groups</a:t>
            </a:r>
            <a:endParaRPr lang="en-US" sz="1000" b="1" i="1" dirty="0">
              <a:solidFill>
                <a:srgbClr val="000000"/>
              </a:solidFill>
              <a:latin typeface="Calibri" pitchFamily="34" charset="0"/>
              <a:cs typeface="Calibri" pitchFamily="34" charset="0"/>
            </a:endParaRPr>
          </a:p>
        </p:txBody>
      </p:sp>
      <p:sp>
        <p:nvSpPr>
          <p:cNvPr id="20" name="Rectangle 134"/>
          <p:cNvSpPr>
            <a:spLocks noChangeArrowheads="1"/>
          </p:cNvSpPr>
          <p:nvPr/>
        </p:nvSpPr>
        <p:spPr bwMode="auto">
          <a:xfrm>
            <a:off x="297180" y="4479311"/>
            <a:ext cx="8549640" cy="964560"/>
          </a:xfrm>
          <a:prstGeom prst="rect">
            <a:avLst/>
          </a:prstGeom>
          <a:noFill/>
          <a:ln w="19050" cap="rnd" algn="ctr">
            <a:solidFill>
              <a:schemeClr val="tx1"/>
            </a:solidFill>
            <a:prstDash val="sysDot"/>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Text Box 132"/>
          <p:cNvSpPr txBox="1">
            <a:spLocks noChangeArrowheads="1"/>
          </p:cNvSpPr>
          <p:nvPr/>
        </p:nvSpPr>
        <p:spPr bwMode="auto">
          <a:xfrm>
            <a:off x="311399" y="4241185"/>
            <a:ext cx="3686443" cy="246221"/>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r>
              <a:rPr lang="en-US" sz="1000" b="1" dirty="0" smtClean="0">
                <a:latin typeface="Calibri" pitchFamily="34" charset="0"/>
                <a:cs typeface="Calibri" pitchFamily="34" charset="0"/>
              </a:rPr>
              <a:t>Ongoing Organizational Support</a:t>
            </a:r>
            <a:endParaRPr lang="en-US" sz="1000" b="1" dirty="0">
              <a:latin typeface="Calibri" pitchFamily="34" charset="0"/>
              <a:cs typeface="Calibri" pitchFamily="34" charset="0"/>
            </a:endParaRPr>
          </a:p>
        </p:txBody>
      </p:sp>
      <p:sp>
        <p:nvSpPr>
          <p:cNvPr id="22" name="AutoShape 143"/>
          <p:cNvSpPr>
            <a:spLocks noChangeArrowheads="1"/>
          </p:cNvSpPr>
          <p:nvPr/>
        </p:nvSpPr>
        <p:spPr bwMode="auto">
          <a:xfrm>
            <a:off x="4762500" y="4628672"/>
            <a:ext cx="4106816" cy="286228"/>
          </a:xfrm>
          <a:prstGeom prst="homePlate">
            <a:avLst>
              <a:gd name="adj" fmla="val 76121"/>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Marketing Support</a:t>
            </a:r>
          </a:p>
        </p:txBody>
      </p:sp>
      <p:sp>
        <p:nvSpPr>
          <p:cNvPr id="23" name="AutoShape 143"/>
          <p:cNvSpPr>
            <a:spLocks noChangeArrowheads="1"/>
          </p:cNvSpPr>
          <p:nvPr/>
        </p:nvSpPr>
        <p:spPr bwMode="auto">
          <a:xfrm>
            <a:off x="4762500" y="5036250"/>
            <a:ext cx="4106816" cy="286228"/>
          </a:xfrm>
          <a:prstGeom prst="homePlate">
            <a:avLst>
              <a:gd name="adj" fmla="val 76121"/>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0000"/>
              </a:lnSpc>
              <a:spcBef>
                <a:spcPct val="50000"/>
              </a:spcBef>
              <a:spcAft>
                <a:spcPct val="0"/>
              </a:spcAft>
              <a:defRPr/>
            </a:pPr>
            <a:r>
              <a:rPr lang="en-US" sz="900" b="1" dirty="0" smtClean="0">
                <a:solidFill>
                  <a:schemeClr val="bg1"/>
                </a:solidFill>
                <a:effectLst>
                  <a:outerShdw blurRad="38100" dist="38100" dir="2700000" algn="tl">
                    <a:srgbClr val="000000">
                      <a:alpha val="43137"/>
                    </a:srgbClr>
                  </a:outerShdw>
                </a:effectLst>
                <a:latin typeface="Calibri" pitchFamily="34" charset="0"/>
              </a:rPr>
              <a:t>Managed Market Support</a:t>
            </a:r>
          </a:p>
        </p:txBody>
      </p:sp>
      <p:sp>
        <p:nvSpPr>
          <p:cNvPr id="24" name="AutoShape 119"/>
          <p:cNvSpPr>
            <a:spLocks noChangeArrowheads="1"/>
          </p:cNvSpPr>
          <p:nvPr/>
        </p:nvSpPr>
        <p:spPr bwMode="auto">
          <a:xfrm>
            <a:off x="1743075" y="6473414"/>
            <a:ext cx="182880" cy="182880"/>
          </a:xfrm>
          <a:prstGeom prst="homePlate">
            <a:avLst>
              <a:gd name="adj" fmla="val 0"/>
            </a:avLst>
          </a:prstGeom>
          <a:solidFill>
            <a:srgbClr val="00164E"/>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27" name="TextBox 26"/>
          <p:cNvSpPr txBox="1"/>
          <p:nvPr/>
        </p:nvSpPr>
        <p:spPr>
          <a:xfrm>
            <a:off x="1952625" y="6431504"/>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US Health Policy &amp; Market Access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Marketing</a:t>
            </a:r>
            <a:endParaRPr lang="en-US" dirty="0"/>
          </a:p>
        </p:txBody>
      </p:sp>
      <p:grpSp>
        <p:nvGrpSpPr>
          <p:cNvPr id="3" name="Group 41"/>
          <p:cNvGrpSpPr/>
          <p:nvPr/>
        </p:nvGrpSpPr>
        <p:grpSpPr>
          <a:xfrm>
            <a:off x="405098" y="6365188"/>
            <a:ext cx="1311307" cy="476250"/>
            <a:chOff x="405098" y="6365188"/>
            <a:chExt cx="1311307" cy="476250"/>
          </a:xfrm>
        </p:grpSpPr>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7</a:t>
            </a:fld>
            <a:endParaRPr lang="en-US" dirty="0">
              <a:solidFill>
                <a:srgbClr val="000000"/>
              </a:solidFill>
            </a:endParaRPr>
          </a:p>
        </p:txBody>
      </p:sp>
      <p:sp>
        <p:nvSpPr>
          <p:cNvPr id="75" name="Pentagon 74"/>
          <p:cNvSpPr/>
          <p:nvPr/>
        </p:nvSpPr>
        <p:spPr bwMode="auto">
          <a:xfrm>
            <a:off x="704850" y="6001010"/>
            <a:ext cx="1495425"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endParaRPr lang="en-US" sz="900" dirty="0">
              <a:solidFill>
                <a:srgbClr val="000000"/>
              </a:solidFill>
              <a:latin typeface="Calibri" pitchFamily="34" charset="0"/>
              <a:cs typeface="Calibri" pitchFamily="34" charset="0"/>
            </a:endParaRPr>
          </a:p>
        </p:txBody>
      </p:sp>
      <p:sp>
        <p:nvSpPr>
          <p:cNvPr id="76" name="Text Box 150"/>
          <p:cNvSpPr txBox="1">
            <a:spLocks noChangeArrowheads="1"/>
          </p:cNvSpPr>
          <p:nvPr/>
        </p:nvSpPr>
        <p:spPr bwMode="auto">
          <a:xfrm>
            <a:off x="288573" y="2228513"/>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Brand Strategy and Operations</a:t>
            </a:r>
            <a:endParaRPr lang="en-US" sz="1000" b="1" i="1" dirty="0">
              <a:solidFill>
                <a:srgbClr val="060309"/>
              </a:solidFill>
              <a:latin typeface="Calibri" pitchFamily="34" charset="0"/>
            </a:endParaRPr>
          </a:p>
        </p:txBody>
      </p:sp>
      <p:sp>
        <p:nvSpPr>
          <p:cNvPr id="77" name="Rectangle 127"/>
          <p:cNvSpPr>
            <a:spLocks noChangeArrowheads="1"/>
          </p:cNvSpPr>
          <p:nvPr/>
        </p:nvSpPr>
        <p:spPr bwMode="auto">
          <a:xfrm>
            <a:off x="288573" y="2450127"/>
            <a:ext cx="8556847" cy="3876245"/>
          </a:xfrm>
          <a:prstGeom prst="rect">
            <a:avLst/>
          </a:prstGeom>
          <a:noFill/>
          <a:ln w="19050" cap="rnd" algn="ctr">
            <a:solidFill>
              <a:schemeClr val="tx1"/>
            </a:solidFill>
            <a:prstDash val="sysDot"/>
            <a:miter lim="800000"/>
            <a:headEnd/>
            <a:tailEnd/>
          </a:ln>
        </p:spPr>
        <p:txBody>
          <a:bodyPr wrap="none" anchor="ctr"/>
          <a:lstStyle/>
          <a:p>
            <a:endParaRPr lang="en-US" sz="900" dirty="0">
              <a:solidFill>
                <a:srgbClr val="060309"/>
              </a:solidFill>
              <a:latin typeface="Calibri" pitchFamily="34" charset="0"/>
            </a:endParaRPr>
          </a:p>
        </p:txBody>
      </p:sp>
      <p:sp>
        <p:nvSpPr>
          <p:cNvPr id="78" name="AutoShape 131"/>
          <p:cNvSpPr>
            <a:spLocks noChangeArrowheads="1"/>
          </p:cNvSpPr>
          <p:nvPr/>
        </p:nvSpPr>
        <p:spPr bwMode="auto">
          <a:xfrm>
            <a:off x="1352507" y="247407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79" name="AutoShape 119"/>
          <p:cNvSpPr>
            <a:spLocks noChangeArrowheads="1"/>
          </p:cNvSpPr>
          <p:nvPr/>
        </p:nvSpPr>
        <p:spPr bwMode="auto">
          <a:xfrm>
            <a:off x="1533526" y="2457196"/>
            <a:ext cx="1438274" cy="246888"/>
          </a:xfrm>
          <a:prstGeom prst="homePlate">
            <a:avLst>
              <a:gd name="adj" fmla="val 0"/>
            </a:avLst>
          </a:prstGeom>
          <a:noFill/>
        </p:spPr>
        <p:txBody>
          <a:bodyPr wrap="square" lIns="27432" tIns="27432" rIns="27432" bIns="27432" rtlCol="0" anchor="ctr" anchorCtr="0">
            <a:noAutofit/>
          </a:bodyPr>
          <a:lstStyle/>
          <a:p>
            <a:pPr>
              <a:defRPr/>
            </a:pPr>
            <a:r>
              <a:rPr lang="en-US" sz="900" dirty="0" smtClean="0">
                <a:solidFill>
                  <a:srgbClr val="000000"/>
                </a:solidFill>
                <a:latin typeface="Calibri" pitchFamily="34" charset="0"/>
              </a:rPr>
              <a:t>Verbal Descriptor Ad Board </a:t>
            </a:r>
            <a:endParaRPr lang="en-US" sz="900" dirty="0">
              <a:solidFill>
                <a:srgbClr val="000000"/>
              </a:solidFill>
              <a:latin typeface="Calibri" pitchFamily="34" charset="0"/>
            </a:endParaRPr>
          </a:p>
        </p:txBody>
      </p:sp>
      <p:sp>
        <p:nvSpPr>
          <p:cNvPr id="80" name="Pentagon 79"/>
          <p:cNvSpPr/>
          <p:nvPr/>
        </p:nvSpPr>
        <p:spPr bwMode="auto">
          <a:xfrm>
            <a:off x="1087049" y="2724936"/>
            <a:ext cx="465526" cy="284888"/>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BI Data </a:t>
            </a:r>
            <a:endParaRPr lang="en-US" sz="900" dirty="0">
              <a:solidFill>
                <a:srgbClr val="000000"/>
              </a:solidFill>
              <a:latin typeface="Calibri" pitchFamily="34" charset="0"/>
              <a:cs typeface="Calibri" pitchFamily="34" charset="0"/>
            </a:endParaRPr>
          </a:p>
        </p:txBody>
      </p:sp>
      <p:cxnSp>
        <p:nvCxnSpPr>
          <p:cNvPr id="81" name="Straight Connector 80"/>
          <p:cNvCxnSpPr>
            <a:stCxn id="75" idx="3"/>
            <a:endCxn id="104" idx="1"/>
          </p:cNvCxnSpPr>
          <p:nvPr/>
        </p:nvCxnSpPr>
        <p:spPr bwMode="auto">
          <a:xfrm>
            <a:off x="2200275" y="6143454"/>
            <a:ext cx="6238368" cy="3935"/>
          </a:xfrm>
          <a:prstGeom prst="line">
            <a:avLst/>
          </a:prstGeom>
          <a:noFill/>
          <a:ln w="9525">
            <a:solidFill>
              <a:schemeClr val="tx1"/>
            </a:solidFill>
            <a:miter lim="800000"/>
            <a:headEnd/>
            <a:tailEnd type="none"/>
          </a:ln>
        </p:spPr>
      </p:cxnSp>
      <p:sp>
        <p:nvSpPr>
          <p:cNvPr id="82" name="Pentagon 81"/>
          <p:cNvSpPr/>
          <p:nvPr/>
        </p:nvSpPr>
        <p:spPr bwMode="auto">
          <a:xfrm>
            <a:off x="1987613" y="2724936"/>
            <a:ext cx="592760" cy="284888"/>
          </a:xfrm>
          <a:prstGeom prst="homePlate">
            <a:avLst>
              <a:gd name="adj" fmla="val 0"/>
            </a:avLst>
          </a:prstGeom>
          <a:noFill/>
          <a:ln w="9525">
            <a:noFill/>
            <a:miter lim="800000"/>
            <a:headEnd/>
            <a:tailEnd/>
          </a:ln>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Situation Analysis</a:t>
            </a:r>
            <a:endParaRPr lang="en-US" sz="900" dirty="0">
              <a:solidFill>
                <a:srgbClr val="000000"/>
              </a:solidFill>
              <a:latin typeface="Calibri" pitchFamily="34" charset="0"/>
              <a:cs typeface="Calibri" pitchFamily="34" charset="0"/>
            </a:endParaRPr>
          </a:p>
        </p:txBody>
      </p:sp>
      <p:sp>
        <p:nvSpPr>
          <p:cNvPr id="83" name="Pentagon 82"/>
          <p:cNvSpPr/>
          <p:nvPr/>
        </p:nvSpPr>
        <p:spPr bwMode="auto">
          <a:xfrm>
            <a:off x="1563299" y="2724936"/>
            <a:ext cx="465526" cy="284888"/>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cxnSp>
        <p:nvCxnSpPr>
          <p:cNvPr id="84" name="Straight Connector 83"/>
          <p:cNvCxnSpPr/>
          <p:nvPr/>
        </p:nvCxnSpPr>
        <p:spPr>
          <a:xfrm>
            <a:off x="2028825" y="2867380"/>
            <a:ext cx="6807678" cy="0"/>
          </a:xfrm>
          <a:prstGeom prst="line">
            <a:avLst/>
          </a:prstGeom>
          <a:noFill/>
          <a:ln w="9525">
            <a:solidFill>
              <a:schemeClr val="tx1"/>
            </a:solidFill>
            <a:miter lim="800000"/>
            <a:headEnd/>
            <a:tailEnd type="triangle"/>
          </a:ln>
        </p:spPr>
      </p:cxnSp>
      <p:sp>
        <p:nvSpPr>
          <p:cNvPr id="85" name="Pentagon 84"/>
          <p:cNvSpPr/>
          <p:nvPr/>
        </p:nvSpPr>
        <p:spPr bwMode="auto">
          <a:xfrm>
            <a:off x="4141961" y="2724936"/>
            <a:ext cx="656082" cy="284888"/>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Situation Analysis</a:t>
            </a:r>
            <a:endParaRPr lang="en-US" sz="900" dirty="0">
              <a:solidFill>
                <a:srgbClr val="000000"/>
              </a:solidFill>
              <a:latin typeface="Calibri" pitchFamily="34" charset="0"/>
              <a:cs typeface="Calibri" pitchFamily="34" charset="0"/>
            </a:endParaRPr>
          </a:p>
        </p:txBody>
      </p:sp>
      <p:sp>
        <p:nvSpPr>
          <p:cNvPr id="86" name="Pentagon 85"/>
          <p:cNvSpPr/>
          <p:nvPr/>
        </p:nvSpPr>
        <p:spPr bwMode="auto">
          <a:xfrm>
            <a:off x="643188" y="5701618"/>
            <a:ext cx="1618750" cy="284888"/>
          </a:xfrm>
          <a:prstGeom prst="homePlate">
            <a:avLst>
              <a:gd name="adj" fmla="val 0"/>
            </a:avLst>
          </a:prstGeom>
          <a:noFill/>
          <a:ln w="9525">
            <a:noFill/>
            <a:miter lim="800000"/>
            <a:headEnd/>
            <a:tailEnd/>
          </a:ln>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Strategic Forecast Update (portfolio review) (input from US)</a:t>
            </a:r>
            <a:endParaRPr lang="en-US" sz="900" dirty="0">
              <a:solidFill>
                <a:srgbClr val="000000"/>
              </a:solidFill>
              <a:latin typeface="Calibri" pitchFamily="34" charset="0"/>
              <a:cs typeface="Calibri" pitchFamily="34" charset="0"/>
            </a:endParaRPr>
          </a:p>
        </p:txBody>
      </p:sp>
      <p:sp>
        <p:nvSpPr>
          <p:cNvPr id="87" name="Pentagon 86"/>
          <p:cNvSpPr/>
          <p:nvPr/>
        </p:nvSpPr>
        <p:spPr bwMode="auto">
          <a:xfrm>
            <a:off x="3214938" y="5712251"/>
            <a:ext cx="1618750" cy="284888"/>
          </a:xfrm>
          <a:prstGeom prst="homePlate">
            <a:avLst>
              <a:gd name="adj" fmla="val 0"/>
            </a:avLst>
          </a:prstGeom>
          <a:noFill/>
          <a:ln w="9525">
            <a:noFill/>
            <a:miter lim="800000"/>
            <a:headEnd/>
            <a:tailEnd/>
          </a:ln>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Strategic Forecast Update (portfolio review) (input from US)</a:t>
            </a:r>
            <a:endParaRPr lang="en-US" sz="900" dirty="0">
              <a:solidFill>
                <a:srgbClr val="000000"/>
              </a:solidFill>
              <a:latin typeface="Calibri" pitchFamily="34" charset="0"/>
              <a:cs typeface="Calibri" pitchFamily="34" charset="0"/>
            </a:endParaRPr>
          </a:p>
        </p:txBody>
      </p:sp>
      <p:sp>
        <p:nvSpPr>
          <p:cNvPr id="88" name="AutoShape 131"/>
          <p:cNvSpPr>
            <a:spLocks noChangeArrowheads="1"/>
          </p:cNvSpPr>
          <p:nvPr/>
        </p:nvSpPr>
        <p:spPr bwMode="auto">
          <a:xfrm>
            <a:off x="2866982" y="277852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89" name="AutoShape 119"/>
          <p:cNvSpPr>
            <a:spLocks noChangeArrowheads="1"/>
          </p:cNvSpPr>
          <p:nvPr/>
        </p:nvSpPr>
        <p:spPr bwMode="auto">
          <a:xfrm>
            <a:off x="2247901" y="2609242"/>
            <a:ext cx="1438274" cy="246888"/>
          </a:xfrm>
          <a:prstGeom prst="homePlate">
            <a:avLst>
              <a:gd name="adj" fmla="val 0"/>
            </a:avLst>
          </a:prstGeom>
          <a:noFill/>
        </p:spPr>
        <p:txBody>
          <a:bodyPr wrap="square" lIns="27432" tIns="27432" rIns="27432" bIns="27432" rtlCol="0" anchor="ctr" anchorCtr="0">
            <a:noAutofit/>
          </a:bodyPr>
          <a:lstStyle/>
          <a:p>
            <a:pPr algn="ctr">
              <a:defRPr/>
            </a:pPr>
            <a:r>
              <a:rPr lang="en-US" sz="900" dirty="0" smtClean="0">
                <a:solidFill>
                  <a:srgbClr val="000000"/>
                </a:solidFill>
                <a:latin typeface="Calibri" pitchFamily="34" charset="0"/>
              </a:rPr>
              <a:t>ASCO Refresh</a:t>
            </a:r>
            <a:endParaRPr lang="en-US" sz="900" dirty="0">
              <a:solidFill>
                <a:srgbClr val="000000"/>
              </a:solidFill>
              <a:latin typeface="Calibri" pitchFamily="34" charset="0"/>
            </a:endParaRPr>
          </a:p>
        </p:txBody>
      </p:sp>
      <p:sp>
        <p:nvSpPr>
          <p:cNvPr id="90" name="AutoShape 131"/>
          <p:cNvSpPr>
            <a:spLocks noChangeArrowheads="1"/>
          </p:cNvSpPr>
          <p:nvPr/>
        </p:nvSpPr>
        <p:spPr bwMode="auto">
          <a:xfrm>
            <a:off x="5448257" y="277852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91" name="AutoShape 119"/>
          <p:cNvSpPr>
            <a:spLocks noChangeArrowheads="1"/>
          </p:cNvSpPr>
          <p:nvPr/>
        </p:nvSpPr>
        <p:spPr bwMode="auto">
          <a:xfrm>
            <a:off x="4829176" y="2609242"/>
            <a:ext cx="1438274" cy="246888"/>
          </a:xfrm>
          <a:prstGeom prst="homePlate">
            <a:avLst>
              <a:gd name="adj" fmla="val 0"/>
            </a:avLst>
          </a:prstGeom>
          <a:noFill/>
        </p:spPr>
        <p:txBody>
          <a:bodyPr wrap="square" lIns="27432" tIns="27432" rIns="27432" bIns="27432" rtlCol="0" anchor="ctr" anchorCtr="0">
            <a:noAutofit/>
          </a:bodyPr>
          <a:lstStyle/>
          <a:p>
            <a:pPr algn="ctr">
              <a:defRPr/>
            </a:pPr>
            <a:r>
              <a:rPr lang="en-US" sz="900" dirty="0" smtClean="0">
                <a:solidFill>
                  <a:srgbClr val="000000"/>
                </a:solidFill>
                <a:latin typeface="Calibri" pitchFamily="34" charset="0"/>
              </a:rPr>
              <a:t>ASCO Refresh</a:t>
            </a:r>
            <a:endParaRPr lang="en-US" sz="900" dirty="0">
              <a:solidFill>
                <a:srgbClr val="000000"/>
              </a:solidFill>
              <a:latin typeface="Calibri" pitchFamily="34" charset="0"/>
            </a:endParaRPr>
          </a:p>
        </p:txBody>
      </p:sp>
      <p:grpSp>
        <p:nvGrpSpPr>
          <p:cNvPr id="4" name="Group 91"/>
          <p:cNvGrpSpPr/>
          <p:nvPr/>
        </p:nvGrpSpPr>
        <p:grpSpPr>
          <a:xfrm>
            <a:off x="580650" y="5281016"/>
            <a:ext cx="1652187" cy="274320"/>
            <a:chOff x="580650" y="5408612"/>
            <a:chExt cx="1652187" cy="274320"/>
          </a:xfrm>
        </p:grpSpPr>
        <p:sp>
          <p:nvSpPr>
            <p:cNvPr id="93" name="AutoShape 119"/>
            <p:cNvSpPr>
              <a:spLocks noChangeArrowheads="1"/>
            </p:cNvSpPr>
            <p:nvPr/>
          </p:nvSpPr>
          <p:spPr bwMode="auto">
            <a:xfrm>
              <a:off x="1778860" y="5408612"/>
              <a:ext cx="45397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94" name="AutoShape 119"/>
            <p:cNvSpPr>
              <a:spLocks noChangeArrowheads="1"/>
            </p:cNvSpPr>
            <p:nvPr/>
          </p:nvSpPr>
          <p:spPr bwMode="auto">
            <a:xfrm>
              <a:off x="580650" y="5422255"/>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grpSp>
      <p:sp>
        <p:nvSpPr>
          <p:cNvPr id="95" name="AutoShape 143"/>
          <p:cNvSpPr>
            <a:spLocks noChangeArrowheads="1"/>
          </p:cNvSpPr>
          <p:nvPr/>
        </p:nvSpPr>
        <p:spPr bwMode="auto">
          <a:xfrm>
            <a:off x="1573248" y="4431782"/>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96" name="AutoShape 143"/>
          <p:cNvSpPr>
            <a:spLocks noChangeArrowheads="1"/>
          </p:cNvSpPr>
          <p:nvPr/>
        </p:nvSpPr>
        <p:spPr bwMode="auto">
          <a:xfrm>
            <a:off x="2205037" y="4413006"/>
            <a:ext cx="2138363" cy="274320"/>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Adapt 6 and 10 years of GSM Forecast (PFR Model + Additional US assumptions)</a:t>
            </a:r>
            <a:endParaRPr lang="en-US" sz="900" dirty="0">
              <a:solidFill>
                <a:srgbClr val="000000"/>
              </a:solidFill>
              <a:latin typeface="Calibri" pitchFamily="34" charset="0"/>
              <a:cs typeface="Calibri" pitchFamily="34" charset="0"/>
            </a:endParaRPr>
          </a:p>
        </p:txBody>
      </p:sp>
      <p:cxnSp>
        <p:nvCxnSpPr>
          <p:cNvPr id="97" name="Straight Connector 96"/>
          <p:cNvCxnSpPr>
            <a:stCxn id="109" idx="3"/>
          </p:cNvCxnSpPr>
          <p:nvPr/>
        </p:nvCxnSpPr>
        <p:spPr bwMode="auto">
          <a:xfrm>
            <a:off x="4791075" y="4983389"/>
            <a:ext cx="4045428" cy="0"/>
          </a:xfrm>
          <a:prstGeom prst="line">
            <a:avLst/>
          </a:prstGeom>
          <a:noFill/>
          <a:ln w="9525">
            <a:solidFill>
              <a:schemeClr val="tx1"/>
            </a:solidFill>
            <a:miter lim="800000"/>
            <a:headEnd/>
            <a:tailEnd type="triangle"/>
          </a:ln>
        </p:spPr>
      </p:cxnSp>
      <p:sp>
        <p:nvSpPr>
          <p:cNvPr id="98" name="Pentagon 97"/>
          <p:cNvSpPr/>
          <p:nvPr/>
        </p:nvSpPr>
        <p:spPr bwMode="auto">
          <a:xfrm>
            <a:off x="5872796" y="5999661"/>
            <a:ext cx="1495425"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endParaRPr lang="en-US" sz="900" dirty="0">
              <a:solidFill>
                <a:srgbClr val="000000"/>
              </a:solidFill>
              <a:latin typeface="Calibri" pitchFamily="34" charset="0"/>
              <a:cs typeface="Calibri" pitchFamily="34" charset="0"/>
            </a:endParaRPr>
          </a:p>
        </p:txBody>
      </p:sp>
      <p:sp>
        <p:nvSpPr>
          <p:cNvPr id="99" name="Pentagon 98"/>
          <p:cNvSpPr/>
          <p:nvPr/>
        </p:nvSpPr>
        <p:spPr bwMode="auto">
          <a:xfrm>
            <a:off x="3276600" y="5999661"/>
            <a:ext cx="1495425"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endParaRPr lang="en-US" sz="900" dirty="0">
              <a:solidFill>
                <a:srgbClr val="000000"/>
              </a:solidFill>
              <a:latin typeface="Calibri" pitchFamily="34" charset="0"/>
              <a:cs typeface="Calibri" pitchFamily="34" charset="0"/>
            </a:endParaRPr>
          </a:p>
        </p:txBody>
      </p:sp>
      <p:sp>
        <p:nvSpPr>
          <p:cNvPr id="100" name="Pentagon 99"/>
          <p:cNvSpPr/>
          <p:nvPr/>
        </p:nvSpPr>
        <p:spPr bwMode="auto">
          <a:xfrm>
            <a:off x="5811133" y="5712251"/>
            <a:ext cx="1618750" cy="284888"/>
          </a:xfrm>
          <a:prstGeom prst="homePlate">
            <a:avLst>
              <a:gd name="adj" fmla="val 0"/>
            </a:avLst>
          </a:prstGeom>
          <a:noFill/>
          <a:ln w="9525">
            <a:noFill/>
            <a:miter lim="800000"/>
            <a:headEnd/>
            <a:tailEnd/>
          </a:ln>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Strategic Forecast Update (portfolio review) (input from US)</a:t>
            </a:r>
            <a:endParaRPr lang="en-US" sz="900" dirty="0">
              <a:solidFill>
                <a:srgbClr val="000000"/>
              </a:solidFill>
              <a:latin typeface="Calibri" pitchFamily="34" charset="0"/>
              <a:cs typeface="Calibri" pitchFamily="34" charset="0"/>
            </a:endParaRPr>
          </a:p>
        </p:txBody>
      </p:sp>
      <p:grpSp>
        <p:nvGrpSpPr>
          <p:cNvPr id="5" name="Group 112"/>
          <p:cNvGrpSpPr/>
          <p:nvPr/>
        </p:nvGrpSpPr>
        <p:grpSpPr>
          <a:xfrm>
            <a:off x="7401095" y="2599801"/>
            <a:ext cx="1438274" cy="352160"/>
            <a:chOff x="4829176" y="2609242"/>
            <a:chExt cx="1438274" cy="352160"/>
          </a:xfrm>
        </p:grpSpPr>
        <p:sp>
          <p:nvSpPr>
            <p:cNvPr id="102" name="AutoShape 131"/>
            <p:cNvSpPr>
              <a:spLocks noChangeArrowheads="1"/>
            </p:cNvSpPr>
            <p:nvPr/>
          </p:nvSpPr>
          <p:spPr bwMode="auto">
            <a:xfrm>
              <a:off x="5448257" y="277852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103" name="AutoShape 119"/>
            <p:cNvSpPr>
              <a:spLocks noChangeArrowheads="1"/>
            </p:cNvSpPr>
            <p:nvPr/>
          </p:nvSpPr>
          <p:spPr bwMode="auto">
            <a:xfrm>
              <a:off x="4829176" y="2609242"/>
              <a:ext cx="1438274" cy="246888"/>
            </a:xfrm>
            <a:prstGeom prst="homePlate">
              <a:avLst>
                <a:gd name="adj" fmla="val 0"/>
              </a:avLst>
            </a:prstGeom>
            <a:noFill/>
          </p:spPr>
          <p:txBody>
            <a:bodyPr wrap="square" lIns="27432" tIns="27432" rIns="27432" bIns="27432" rtlCol="0" anchor="ctr" anchorCtr="0">
              <a:noAutofit/>
            </a:bodyPr>
            <a:lstStyle/>
            <a:p>
              <a:pPr algn="ctr">
                <a:defRPr/>
              </a:pPr>
              <a:r>
                <a:rPr lang="en-US" sz="900" dirty="0" smtClean="0">
                  <a:solidFill>
                    <a:srgbClr val="000000"/>
                  </a:solidFill>
                  <a:latin typeface="Calibri" pitchFamily="34" charset="0"/>
                </a:rPr>
                <a:t>ASCO Refresh</a:t>
              </a:r>
              <a:endParaRPr lang="en-US" sz="900" dirty="0">
                <a:solidFill>
                  <a:srgbClr val="000000"/>
                </a:solidFill>
                <a:latin typeface="Calibri" pitchFamily="34" charset="0"/>
              </a:endParaRPr>
            </a:p>
          </p:txBody>
        </p:sp>
      </p:grpSp>
      <p:sp>
        <p:nvSpPr>
          <p:cNvPr id="104" name="AutoShape 119"/>
          <p:cNvSpPr>
            <a:spLocks noChangeArrowheads="1"/>
          </p:cNvSpPr>
          <p:nvPr/>
        </p:nvSpPr>
        <p:spPr bwMode="auto">
          <a:xfrm>
            <a:off x="8438643" y="6010229"/>
            <a:ext cx="386043" cy="274320"/>
          </a:xfrm>
          <a:prstGeom prst="homePlate">
            <a:avLst>
              <a:gd name="adj" fmla="val 59028"/>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grpSp>
        <p:nvGrpSpPr>
          <p:cNvPr id="6" name="Group 104"/>
          <p:cNvGrpSpPr/>
          <p:nvPr/>
        </p:nvGrpSpPr>
        <p:grpSpPr>
          <a:xfrm>
            <a:off x="293966" y="4823959"/>
            <a:ext cx="8443633" cy="318861"/>
            <a:chOff x="293966" y="5025986"/>
            <a:chExt cx="8443633" cy="318861"/>
          </a:xfrm>
        </p:grpSpPr>
        <p:sp>
          <p:nvSpPr>
            <p:cNvPr id="106" name="AutoShape 119"/>
            <p:cNvSpPr>
              <a:spLocks noChangeArrowheads="1"/>
            </p:cNvSpPr>
            <p:nvPr/>
          </p:nvSpPr>
          <p:spPr bwMode="auto">
            <a:xfrm>
              <a:off x="1569684" y="5048256"/>
              <a:ext cx="1221141"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107" name="AutoShape 119"/>
            <p:cNvSpPr>
              <a:spLocks noChangeArrowheads="1"/>
            </p:cNvSpPr>
            <p:nvPr/>
          </p:nvSpPr>
          <p:spPr bwMode="auto">
            <a:xfrm>
              <a:off x="293966" y="5061899"/>
              <a:ext cx="1258609"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New US Oncology Operational Model Development</a:t>
              </a:r>
              <a:endParaRPr lang="en-US" sz="900" dirty="0">
                <a:solidFill>
                  <a:srgbClr val="000000"/>
                </a:solidFill>
                <a:latin typeface="Calibri" pitchFamily="34" charset="0"/>
              </a:endParaRPr>
            </a:p>
          </p:txBody>
        </p:sp>
        <p:sp>
          <p:nvSpPr>
            <p:cNvPr id="108" name="AutoShape 143"/>
            <p:cNvSpPr>
              <a:spLocks noChangeArrowheads="1"/>
            </p:cNvSpPr>
            <p:nvPr/>
          </p:nvSpPr>
          <p:spPr bwMode="auto">
            <a:xfrm>
              <a:off x="4791075" y="5025986"/>
              <a:ext cx="1383947" cy="318861"/>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LRP/Strategy Forecast (US Operational Model)</a:t>
              </a:r>
              <a:endParaRPr lang="en-US" sz="900" dirty="0">
                <a:solidFill>
                  <a:srgbClr val="000000"/>
                </a:solidFill>
                <a:latin typeface="Calibri" pitchFamily="34" charset="0"/>
                <a:cs typeface="Calibri" pitchFamily="34" charset="0"/>
              </a:endParaRPr>
            </a:p>
          </p:txBody>
        </p:sp>
        <p:sp>
          <p:nvSpPr>
            <p:cNvPr id="109" name="AutoShape 143"/>
            <p:cNvSpPr>
              <a:spLocks noChangeArrowheads="1"/>
            </p:cNvSpPr>
            <p:nvPr/>
          </p:nvSpPr>
          <p:spPr bwMode="auto">
            <a:xfrm>
              <a:off x="4154523" y="5048256"/>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cxnSp>
          <p:nvCxnSpPr>
            <p:cNvPr id="110" name="Straight Connector 109"/>
            <p:cNvCxnSpPr>
              <a:stCxn id="106" idx="3"/>
              <a:endCxn id="109" idx="1"/>
            </p:cNvCxnSpPr>
            <p:nvPr/>
          </p:nvCxnSpPr>
          <p:spPr bwMode="auto">
            <a:xfrm>
              <a:off x="2790825" y="5185416"/>
              <a:ext cx="1363698" cy="0"/>
            </a:xfrm>
            <a:prstGeom prst="line">
              <a:avLst/>
            </a:prstGeom>
            <a:noFill/>
            <a:ln w="9525">
              <a:solidFill>
                <a:schemeClr val="tx1"/>
              </a:solidFill>
              <a:miter lim="800000"/>
              <a:headEnd/>
              <a:tailEnd type="none"/>
            </a:ln>
          </p:spPr>
        </p:cxnSp>
        <p:sp>
          <p:nvSpPr>
            <p:cNvPr id="111" name="AutoShape 143"/>
            <p:cNvSpPr>
              <a:spLocks noChangeArrowheads="1"/>
            </p:cNvSpPr>
            <p:nvPr/>
          </p:nvSpPr>
          <p:spPr bwMode="auto">
            <a:xfrm>
              <a:off x="7353652" y="5025986"/>
              <a:ext cx="1383947" cy="318861"/>
            </a:xfrm>
            <a:prstGeom prst="homePlate">
              <a:avLst>
                <a:gd name="adj" fmla="val 0"/>
              </a:avLst>
            </a:prstGeom>
            <a:noFill/>
            <a:ln w="9525" algn="ctr">
              <a:noFill/>
              <a:miter lim="800000"/>
              <a:headEnd/>
              <a:tailEnd/>
            </a:ln>
            <a:effectLst/>
          </p:spPr>
          <p:txBody>
            <a:bodyPr lIns="45720" rIns="45720" anchor="ctr"/>
            <a:lstStyle/>
            <a:p>
              <a:pP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LRP/Strategy Forecast (US Operational Model)</a:t>
              </a:r>
              <a:endParaRPr lang="en-US" sz="900" dirty="0">
                <a:solidFill>
                  <a:srgbClr val="000000"/>
                </a:solidFill>
                <a:latin typeface="Calibri" pitchFamily="34" charset="0"/>
                <a:cs typeface="Calibri" pitchFamily="34" charset="0"/>
              </a:endParaRPr>
            </a:p>
          </p:txBody>
        </p:sp>
        <p:sp>
          <p:nvSpPr>
            <p:cNvPr id="112" name="AutoShape 143"/>
            <p:cNvSpPr>
              <a:spLocks noChangeArrowheads="1"/>
            </p:cNvSpPr>
            <p:nvPr/>
          </p:nvSpPr>
          <p:spPr bwMode="auto">
            <a:xfrm>
              <a:off x="6726273" y="5048256"/>
              <a:ext cx="63655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grpSp>
      <p:sp>
        <p:nvSpPr>
          <p:cNvPr id="113" name="Pentagon 112"/>
          <p:cNvSpPr/>
          <p:nvPr/>
        </p:nvSpPr>
        <p:spPr bwMode="auto">
          <a:xfrm>
            <a:off x="6725849" y="2724936"/>
            <a:ext cx="656082" cy="284888"/>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r>
              <a:rPr lang="en-US" sz="900" dirty="0" smtClean="0">
                <a:solidFill>
                  <a:srgbClr val="000000"/>
                </a:solidFill>
                <a:latin typeface="Calibri" pitchFamily="34" charset="0"/>
                <a:cs typeface="Calibri" pitchFamily="34" charset="0"/>
              </a:rPr>
              <a:t>Situation Analysis</a:t>
            </a:r>
            <a:endParaRPr lang="en-US" sz="900" dirty="0">
              <a:solidFill>
                <a:srgbClr val="000000"/>
              </a:solidFill>
              <a:latin typeface="Calibri" pitchFamily="34" charset="0"/>
              <a:cs typeface="Calibri" pitchFamily="34" charset="0"/>
            </a:endParaRPr>
          </a:p>
        </p:txBody>
      </p:sp>
      <p:grpSp>
        <p:nvGrpSpPr>
          <p:cNvPr id="7" name="Group 113"/>
          <p:cNvGrpSpPr/>
          <p:nvPr/>
        </p:nvGrpSpPr>
        <p:grpSpPr>
          <a:xfrm>
            <a:off x="1563299" y="3052092"/>
            <a:ext cx="7273204" cy="284888"/>
            <a:chOff x="1563299" y="3052092"/>
            <a:chExt cx="7273204" cy="284888"/>
          </a:xfrm>
        </p:grpSpPr>
        <p:sp>
          <p:nvSpPr>
            <p:cNvPr id="115" name="Pentagon 114"/>
            <p:cNvSpPr/>
            <p:nvPr/>
          </p:nvSpPr>
          <p:spPr bwMode="auto">
            <a:xfrm>
              <a:off x="1563299" y="3052092"/>
              <a:ext cx="58676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Strategy / Tactics</a:t>
              </a:r>
              <a:endParaRPr lang="en-US" sz="900" dirty="0">
                <a:solidFill>
                  <a:srgbClr val="000000"/>
                </a:solidFill>
                <a:latin typeface="Calibri" pitchFamily="34" charset="0"/>
                <a:cs typeface="Calibri" pitchFamily="34" charset="0"/>
              </a:endParaRPr>
            </a:p>
          </p:txBody>
        </p:sp>
        <p:cxnSp>
          <p:nvCxnSpPr>
            <p:cNvPr id="116" name="Straight Connector 115"/>
            <p:cNvCxnSpPr/>
            <p:nvPr/>
          </p:nvCxnSpPr>
          <p:spPr>
            <a:xfrm>
              <a:off x="2158151" y="3194536"/>
              <a:ext cx="6678352" cy="0"/>
            </a:xfrm>
            <a:prstGeom prst="line">
              <a:avLst/>
            </a:prstGeom>
            <a:noFill/>
            <a:ln w="9525">
              <a:solidFill>
                <a:schemeClr val="tx1"/>
              </a:solidFill>
              <a:miter lim="800000"/>
              <a:headEnd/>
              <a:tailEnd type="triangle"/>
            </a:ln>
          </p:spPr>
        </p:cxnSp>
        <p:sp>
          <p:nvSpPr>
            <p:cNvPr id="117" name="Pentagon 116"/>
            <p:cNvSpPr/>
            <p:nvPr/>
          </p:nvSpPr>
          <p:spPr bwMode="auto">
            <a:xfrm>
              <a:off x="4141961" y="3052092"/>
              <a:ext cx="58676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Strategy / Tactics</a:t>
              </a:r>
              <a:endParaRPr lang="en-US" sz="900" dirty="0">
                <a:solidFill>
                  <a:srgbClr val="000000"/>
                </a:solidFill>
                <a:latin typeface="Calibri" pitchFamily="34" charset="0"/>
                <a:cs typeface="Calibri" pitchFamily="34" charset="0"/>
              </a:endParaRPr>
            </a:p>
          </p:txBody>
        </p:sp>
        <p:sp>
          <p:nvSpPr>
            <p:cNvPr id="118" name="Pentagon 117"/>
            <p:cNvSpPr/>
            <p:nvPr/>
          </p:nvSpPr>
          <p:spPr bwMode="auto">
            <a:xfrm>
              <a:off x="6725849" y="3052092"/>
              <a:ext cx="58676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Strategy / Tactics</a:t>
              </a:r>
              <a:endParaRPr lang="en-US" sz="900" dirty="0">
                <a:solidFill>
                  <a:srgbClr val="000000"/>
                </a:solidFill>
                <a:latin typeface="Calibri" pitchFamily="34" charset="0"/>
                <a:cs typeface="Calibri" pitchFamily="34" charset="0"/>
              </a:endParaRPr>
            </a:p>
          </p:txBody>
        </p:sp>
      </p:grpSp>
      <p:sp>
        <p:nvSpPr>
          <p:cNvPr id="119" name="Pentagon 118"/>
          <p:cNvSpPr/>
          <p:nvPr/>
        </p:nvSpPr>
        <p:spPr bwMode="auto">
          <a:xfrm>
            <a:off x="1563299" y="3879782"/>
            <a:ext cx="1232405"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Brand Plan/ Country Business Plan/ Budget</a:t>
            </a:r>
            <a:endParaRPr lang="en-US" sz="900" dirty="0">
              <a:solidFill>
                <a:srgbClr val="000000"/>
              </a:solidFill>
              <a:latin typeface="Calibri" pitchFamily="34" charset="0"/>
              <a:cs typeface="Calibri" pitchFamily="34" charset="0"/>
            </a:endParaRPr>
          </a:p>
        </p:txBody>
      </p:sp>
      <p:cxnSp>
        <p:nvCxnSpPr>
          <p:cNvPr id="120" name="Straight Connector 119"/>
          <p:cNvCxnSpPr/>
          <p:nvPr/>
        </p:nvCxnSpPr>
        <p:spPr>
          <a:xfrm>
            <a:off x="2803796" y="4022226"/>
            <a:ext cx="6032707" cy="0"/>
          </a:xfrm>
          <a:prstGeom prst="line">
            <a:avLst/>
          </a:prstGeom>
          <a:noFill/>
          <a:ln w="9525">
            <a:solidFill>
              <a:schemeClr val="tx1"/>
            </a:solidFill>
            <a:miter lim="800000"/>
            <a:headEnd/>
            <a:tailEnd type="triangle"/>
          </a:ln>
        </p:spPr>
      </p:cxnSp>
      <p:sp>
        <p:nvSpPr>
          <p:cNvPr id="121" name="Pentagon 120"/>
          <p:cNvSpPr/>
          <p:nvPr/>
        </p:nvSpPr>
        <p:spPr bwMode="auto">
          <a:xfrm>
            <a:off x="6725849" y="3879782"/>
            <a:ext cx="126330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Brand Plan Update</a:t>
            </a:r>
            <a:endParaRPr lang="en-US" sz="900" dirty="0">
              <a:solidFill>
                <a:srgbClr val="000000"/>
              </a:solidFill>
              <a:latin typeface="Calibri" pitchFamily="34" charset="0"/>
              <a:cs typeface="Calibri" pitchFamily="34" charset="0"/>
            </a:endParaRPr>
          </a:p>
        </p:txBody>
      </p:sp>
      <p:sp>
        <p:nvSpPr>
          <p:cNvPr id="122" name="Pentagon 121"/>
          <p:cNvSpPr/>
          <p:nvPr/>
        </p:nvSpPr>
        <p:spPr bwMode="auto">
          <a:xfrm>
            <a:off x="4141961" y="3879782"/>
            <a:ext cx="1263300"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Brand Plan Update</a:t>
            </a:r>
            <a:endParaRPr lang="en-US" sz="900" dirty="0">
              <a:solidFill>
                <a:srgbClr val="000000"/>
              </a:solidFill>
              <a:latin typeface="Calibri" pitchFamily="34" charset="0"/>
              <a:cs typeface="Calibri" pitchFamily="34" charset="0"/>
            </a:endParaRPr>
          </a:p>
        </p:txBody>
      </p:sp>
      <p:grpSp>
        <p:nvGrpSpPr>
          <p:cNvPr id="8" name="Group 122"/>
          <p:cNvGrpSpPr/>
          <p:nvPr/>
        </p:nvGrpSpPr>
        <p:grpSpPr>
          <a:xfrm>
            <a:off x="2863247" y="3599628"/>
            <a:ext cx="853523" cy="499826"/>
            <a:chOff x="2863247" y="3606723"/>
            <a:chExt cx="853523" cy="499826"/>
          </a:xfrm>
        </p:grpSpPr>
        <p:sp>
          <p:nvSpPr>
            <p:cNvPr id="124" name="AutoShape 131"/>
            <p:cNvSpPr>
              <a:spLocks noChangeArrowheads="1"/>
            </p:cNvSpPr>
            <p:nvPr/>
          </p:nvSpPr>
          <p:spPr bwMode="auto">
            <a:xfrm>
              <a:off x="3184839" y="3923669"/>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125" name="Pentagon 124"/>
            <p:cNvSpPr/>
            <p:nvPr/>
          </p:nvSpPr>
          <p:spPr bwMode="auto">
            <a:xfrm>
              <a:off x="2863247" y="3606723"/>
              <a:ext cx="853523" cy="284888"/>
            </a:xfrm>
            <a:prstGeom prst="homePlate">
              <a:avLst>
                <a:gd name="adj" fmla="val 0"/>
              </a:avLst>
            </a:prstGeom>
            <a:noFill/>
            <a:ln w="9525">
              <a:no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Final Budget</a:t>
              </a:r>
              <a:endParaRPr lang="en-US" sz="900" dirty="0">
                <a:solidFill>
                  <a:srgbClr val="000000"/>
                </a:solidFill>
                <a:latin typeface="Calibri" pitchFamily="34" charset="0"/>
                <a:cs typeface="Calibri" pitchFamily="34" charset="0"/>
              </a:endParaRPr>
            </a:p>
          </p:txBody>
        </p:sp>
      </p:grpSp>
      <p:grpSp>
        <p:nvGrpSpPr>
          <p:cNvPr id="9" name="Group 125"/>
          <p:cNvGrpSpPr/>
          <p:nvPr/>
        </p:nvGrpSpPr>
        <p:grpSpPr>
          <a:xfrm>
            <a:off x="3146801" y="5281016"/>
            <a:ext cx="1652187" cy="274320"/>
            <a:chOff x="3146801" y="5412156"/>
            <a:chExt cx="1652187" cy="274320"/>
          </a:xfrm>
        </p:grpSpPr>
        <p:sp>
          <p:nvSpPr>
            <p:cNvPr id="127" name="AutoShape 119"/>
            <p:cNvSpPr>
              <a:spLocks noChangeArrowheads="1"/>
            </p:cNvSpPr>
            <p:nvPr/>
          </p:nvSpPr>
          <p:spPr bwMode="auto">
            <a:xfrm>
              <a:off x="4345011" y="5412156"/>
              <a:ext cx="45397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128" name="AutoShape 119"/>
            <p:cNvSpPr>
              <a:spLocks noChangeArrowheads="1"/>
            </p:cNvSpPr>
            <p:nvPr/>
          </p:nvSpPr>
          <p:spPr bwMode="auto">
            <a:xfrm>
              <a:off x="3146801" y="5425799"/>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grpSp>
      <p:grpSp>
        <p:nvGrpSpPr>
          <p:cNvPr id="10" name="Group 128"/>
          <p:cNvGrpSpPr/>
          <p:nvPr/>
        </p:nvGrpSpPr>
        <p:grpSpPr>
          <a:xfrm>
            <a:off x="5648996" y="5281016"/>
            <a:ext cx="1652187" cy="274320"/>
            <a:chOff x="5648996" y="5447598"/>
            <a:chExt cx="1652187" cy="274320"/>
          </a:xfrm>
        </p:grpSpPr>
        <p:sp>
          <p:nvSpPr>
            <p:cNvPr id="130" name="AutoShape 119"/>
            <p:cNvSpPr>
              <a:spLocks noChangeArrowheads="1"/>
            </p:cNvSpPr>
            <p:nvPr/>
          </p:nvSpPr>
          <p:spPr bwMode="auto">
            <a:xfrm>
              <a:off x="6847206" y="5447598"/>
              <a:ext cx="453977"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131" name="AutoShape 119"/>
            <p:cNvSpPr>
              <a:spLocks noChangeArrowheads="1"/>
            </p:cNvSpPr>
            <p:nvPr/>
          </p:nvSpPr>
          <p:spPr bwMode="auto">
            <a:xfrm>
              <a:off x="5648996" y="5461241"/>
              <a:ext cx="1209675" cy="247034"/>
            </a:xfrm>
            <a:prstGeom prst="homePlate">
              <a:avLst>
                <a:gd name="adj" fmla="val 0"/>
              </a:avLst>
            </a:prstGeom>
            <a:noFill/>
            <a:ln w="9525">
              <a:noFill/>
              <a:miter lim="800000"/>
              <a:headEnd/>
              <a:tailEnd/>
            </a:ln>
          </p:spPr>
          <p:txBody>
            <a:bodyPr lIns="27432" tIns="27432" rIns="27432" bIns="27432" anchor="ctr"/>
            <a:lstStyle/>
            <a:p>
              <a:pPr algn="r"/>
              <a:r>
                <a:rPr lang="en-US" sz="900" dirty="0" smtClean="0">
                  <a:solidFill>
                    <a:srgbClr val="000000"/>
                  </a:solidFill>
                  <a:latin typeface="Calibri" pitchFamily="34" charset="0"/>
                </a:rPr>
                <a:t>Forecast Refinement Market Research</a:t>
              </a:r>
              <a:endParaRPr lang="en-US" sz="900" dirty="0">
                <a:solidFill>
                  <a:srgbClr val="000000"/>
                </a:solidFill>
                <a:latin typeface="Calibri" pitchFamily="34" charset="0"/>
              </a:endParaRPr>
            </a:p>
          </p:txBody>
        </p:sp>
      </p:grpSp>
      <p:grpSp>
        <p:nvGrpSpPr>
          <p:cNvPr id="11" name="Group 131"/>
          <p:cNvGrpSpPr/>
          <p:nvPr/>
        </p:nvGrpSpPr>
        <p:grpSpPr>
          <a:xfrm>
            <a:off x="5450604" y="3599628"/>
            <a:ext cx="853523" cy="499826"/>
            <a:chOff x="5450604" y="3599628"/>
            <a:chExt cx="853523" cy="499826"/>
          </a:xfrm>
        </p:grpSpPr>
        <p:sp>
          <p:nvSpPr>
            <p:cNvPr id="133" name="AutoShape 131"/>
            <p:cNvSpPr>
              <a:spLocks noChangeArrowheads="1"/>
            </p:cNvSpPr>
            <p:nvPr/>
          </p:nvSpPr>
          <p:spPr bwMode="auto">
            <a:xfrm>
              <a:off x="5772196" y="3916574"/>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146" name="Pentagon 145"/>
            <p:cNvSpPr/>
            <p:nvPr/>
          </p:nvSpPr>
          <p:spPr bwMode="auto">
            <a:xfrm>
              <a:off x="5450604" y="3599628"/>
              <a:ext cx="853523" cy="284888"/>
            </a:xfrm>
            <a:prstGeom prst="homePlate">
              <a:avLst>
                <a:gd name="adj" fmla="val 0"/>
              </a:avLst>
            </a:prstGeom>
            <a:noFill/>
            <a:ln w="9525">
              <a:no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Final Budget</a:t>
              </a:r>
              <a:endParaRPr lang="en-US" sz="900" dirty="0">
                <a:solidFill>
                  <a:srgbClr val="000000"/>
                </a:solidFill>
                <a:latin typeface="Calibri" pitchFamily="34" charset="0"/>
                <a:cs typeface="Calibri" pitchFamily="34" charset="0"/>
              </a:endParaRPr>
            </a:p>
          </p:txBody>
        </p:sp>
      </p:grpSp>
      <p:grpSp>
        <p:nvGrpSpPr>
          <p:cNvPr id="12" name="Group 157"/>
          <p:cNvGrpSpPr/>
          <p:nvPr/>
        </p:nvGrpSpPr>
        <p:grpSpPr>
          <a:xfrm>
            <a:off x="8044847" y="3599628"/>
            <a:ext cx="853523" cy="499826"/>
            <a:chOff x="8044847" y="3610265"/>
            <a:chExt cx="853523" cy="499826"/>
          </a:xfrm>
        </p:grpSpPr>
        <p:sp>
          <p:nvSpPr>
            <p:cNvPr id="179" name="AutoShape 131"/>
            <p:cNvSpPr>
              <a:spLocks noChangeArrowheads="1"/>
            </p:cNvSpPr>
            <p:nvPr/>
          </p:nvSpPr>
          <p:spPr bwMode="auto">
            <a:xfrm>
              <a:off x="8366439" y="3927211"/>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187" name="Pentagon 186"/>
            <p:cNvSpPr/>
            <p:nvPr/>
          </p:nvSpPr>
          <p:spPr bwMode="auto">
            <a:xfrm>
              <a:off x="8044847" y="3610265"/>
              <a:ext cx="853523" cy="284888"/>
            </a:xfrm>
            <a:prstGeom prst="homePlate">
              <a:avLst>
                <a:gd name="adj" fmla="val 0"/>
              </a:avLst>
            </a:prstGeom>
            <a:noFill/>
            <a:ln w="9525">
              <a:no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Final Budget</a:t>
              </a:r>
              <a:endParaRPr lang="en-US" sz="900" dirty="0">
                <a:solidFill>
                  <a:srgbClr val="000000"/>
                </a:solidFill>
                <a:latin typeface="Calibri" pitchFamily="34" charset="0"/>
                <a:cs typeface="Calibri" pitchFamily="34" charset="0"/>
              </a:endParaRPr>
            </a:p>
          </p:txBody>
        </p:sp>
      </p:grpSp>
      <p:grpSp>
        <p:nvGrpSpPr>
          <p:cNvPr id="13" name="Group 194"/>
          <p:cNvGrpSpPr/>
          <p:nvPr/>
        </p:nvGrpSpPr>
        <p:grpSpPr>
          <a:xfrm>
            <a:off x="1563299" y="3465937"/>
            <a:ext cx="7273204" cy="284888"/>
            <a:chOff x="1563299" y="3379266"/>
            <a:chExt cx="7273204" cy="284888"/>
          </a:xfrm>
        </p:grpSpPr>
        <p:sp>
          <p:nvSpPr>
            <p:cNvPr id="198" name="Pentagon 197"/>
            <p:cNvSpPr/>
            <p:nvPr/>
          </p:nvSpPr>
          <p:spPr bwMode="auto">
            <a:xfrm>
              <a:off x="1563299" y="3379266"/>
              <a:ext cx="637641"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LRP </a:t>
              </a:r>
              <a:endParaRPr lang="en-US" sz="900" dirty="0">
                <a:solidFill>
                  <a:srgbClr val="000000"/>
                </a:solidFill>
                <a:latin typeface="Calibri" pitchFamily="34" charset="0"/>
                <a:cs typeface="Calibri" pitchFamily="34" charset="0"/>
              </a:endParaRPr>
            </a:p>
          </p:txBody>
        </p:sp>
        <p:cxnSp>
          <p:nvCxnSpPr>
            <p:cNvPr id="199" name="Straight Connector 198"/>
            <p:cNvCxnSpPr>
              <a:stCxn id="198" idx="3"/>
            </p:cNvCxnSpPr>
            <p:nvPr/>
          </p:nvCxnSpPr>
          <p:spPr>
            <a:xfrm>
              <a:off x="2200940" y="3521710"/>
              <a:ext cx="6635563" cy="0"/>
            </a:xfrm>
            <a:prstGeom prst="line">
              <a:avLst/>
            </a:prstGeom>
            <a:noFill/>
            <a:ln w="9525">
              <a:solidFill>
                <a:schemeClr val="tx1"/>
              </a:solidFill>
              <a:miter lim="800000"/>
              <a:headEnd/>
              <a:tailEnd type="triangle"/>
            </a:ln>
          </p:spPr>
        </p:cxnSp>
        <p:sp>
          <p:nvSpPr>
            <p:cNvPr id="200" name="Pentagon 199"/>
            <p:cNvSpPr/>
            <p:nvPr/>
          </p:nvSpPr>
          <p:spPr bwMode="auto">
            <a:xfrm>
              <a:off x="4141961" y="3379266"/>
              <a:ext cx="615335"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LRP </a:t>
              </a:r>
              <a:endParaRPr lang="en-US" sz="900" dirty="0">
                <a:solidFill>
                  <a:srgbClr val="000000"/>
                </a:solidFill>
                <a:latin typeface="Calibri" pitchFamily="34" charset="0"/>
                <a:cs typeface="Calibri" pitchFamily="34" charset="0"/>
              </a:endParaRPr>
            </a:p>
          </p:txBody>
        </p:sp>
        <p:sp>
          <p:nvSpPr>
            <p:cNvPr id="201" name="Pentagon 200"/>
            <p:cNvSpPr/>
            <p:nvPr/>
          </p:nvSpPr>
          <p:spPr bwMode="auto">
            <a:xfrm>
              <a:off x="6725849" y="3379266"/>
              <a:ext cx="615335" cy="284888"/>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wrap="square"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LRP </a:t>
              </a:r>
              <a:endParaRPr lang="en-US" sz="900" dirty="0">
                <a:solidFill>
                  <a:srgbClr val="000000"/>
                </a:solidFill>
                <a:latin typeface="Calibri" pitchFamily="34" charset="0"/>
                <a:cs typeface="Calibri" pitchFamily="34" charset="0"/>
              </a:endParaRPr>
            </a:p>
          </p:txBody>
        </p:sp>
        <p:sp>
          <p:nvSpPr>
            <p:cNvPr id="202" name="AutoShape 131"/>
            <p:cNvSpPr>
              <a:spLocks noChangeArrowheads="1"/>
            </p:cNvSpPr>
            <p:nvPr/>
          </p:nvSpPr>
          <p:spPr bwMode="auto">
            <a:xfrm>
              <a:off x="2103861" y="341860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203" name="AutoShape 131"/>
            <p:cNvSpPr>
              <a:spLocks noChangeArrowheads="1"/>
            </p:cNvSpPr>
            <p:nvPr/>
          </p:nvSpPr>
          <p:spPr bwMode="auto">
            <a:xfrm>
              <a:off x="4657064" y="341860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204" name="AutoShape 131"/>
            <p:cNvSpPr>
              <a:spLocks noChangeArrowheads="1"/>
            </p:cNvSpPr>
            <p:nvPr/>
          </p:nvSpPr>
          <p:spPr bwMode="auto">
            <a:xfrm>
              <a:off x="7233688" y="341860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grpSp>
      <p:sp>
        <p:nvSpPr>
          <p:cNvPr id="92"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101" name="TextBox 100"/>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nvGrpSpPr>
          <p:cNvPr id="105" name="Group 38"/>
          <p:cNvGrpSpPr/>
          <p:nvPr/>
        </p:nvGrpSpPr>
        <p:grpSpPr>
          <a:xfrm>
            <a:off x="3043238" y="6414207"/>
            <a:ext cx="1425786" cy="266700"/>
            <a:chOff x="3043238" y="6465372"/>
            <a:chExt cx="1425786" cy="266700"/>
          </a:xfrm>
        </p:grpSpPr>
        <p:sp>
          <p:nvSpPr>
            <p:cNvPr id="114"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123" name="TextBox 122"/>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kern="1200" dirty="0" smtClean="0">
                          <a:solidFill>
                            <a:schemeClr val="dk1"/>
                          </a:solidFill>
                          <a:latin typeface="Calibri" pitchFamily="34" charset="0"/>
                          <a:ea typeface="+mn-ea"/>
                          <a:cs typeface="Calibri" pitchFamily="34" charset="0"/>
                        </a:rPr>
                        <a:t>Call Center</a:t>
                      </a: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Stimuvax—US Call </a:t>
            </a:r>
            <a:r>
              <a:rPr lang="en-US" dirty="0" smtClean="0"/>
              <a:t>Center</a:t>
            </a:r>
            <a:br>
              <a:rPr lang="en-US" dirty="0" smtClean="0"/>
            </a:br>
            <a:r>
              <a:rPr lang="en-US" b="0" dirty="0" smtClean="0"/>
              <a:t>Subteam Overview</a:t>
            </a:r>
            <a:endParaRPr lang="en-US" b="0" dirty="0"/>
          </a:p>
        </p:txBody>
      </p:sp>
      <p:graphicFrame>
        <p:nvGraphicFramePr>
          <p:cNvPr id="10" name="Table 9"/>
          <p:cNvGraphicFramePr>
            <a:graphicFrameLocks noGrp="1"/>
          </p:cNvGraphicFramePr>
          <p:nvPr/>
        </p:nvGraphicFramePr>
        <p:xfrm>
          <a:off x="238125" y="1700213"/>
          <a:ext cx="8667750" cy="3779520"/>
        </p:xfrm>
        <a:graphic>
          <a:graphicData uri="http://schemas.openxmlformats.org/drawingml/2006/table">
            <a:tbl>
              <a:tblPr firstRow="1" bandRow="1"/>
              <a:tblGrid>
                <a:gridCol w="477288"/>
                <a:gridCol w="2813367"/>
                <a:gridCol w="5377095"/>
              </a:tblGrid>
              <a:tr h="223577">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Workstream</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Description</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731520">
                <a:tc>
                  <a:txBody>
                    <a:bodyPr/>
                    <a:lstStyle/>
                    <a:p>
                      <a:pPr marL="0" indent="0" algn="ctr">
                        <a:buFont typeface="+mj-lt"/>
                        <a:buNone/>
                      </a:pPr>
                      <a:r>
                        <a:rPr lang="en-US" sz="1400" b="1" i="1" dirty="0" smtClean="0">
                          <a:latin typeface="Calibri" pitchFamily="34" charset="0"/>
                          <a:cs typeface="Calibri" pitchFamily="34" charset="0"/>
                        </a:rPr>
                        <a:t>1.</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342900" indent="-342900" algn="l" defTabSz="914400" rtl="0" eaLnBrk="1" latinLnBrk="0" hangingPunct="1">
                        <a:buFont typeface="+mj-lt"/>
                        <a:buNone/>
                      </a:pPr>
                      <a:r>
                        <a:rPr lang="en-US" sz="1400" b="1" i="0" kern="1200" baseline="0" dirty="0" smtClean="0">
                          <a:solidFill>
                            <a:schemeClr val="tx1"/>
                          </a:solidFill>
                          <a:latin typeface="Calibri"/>
                          <a:ea typeface="+mn-ea"/>
                          <a:cs typeface="+mn-cs"/>
                        </a:rPr>
                        <a:t>Foundation (Phase 1)</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Develop a foundation for the RSP and PAP.  The goal of this phase is to establish a functional solution in time for the product launch; full service capabilities will not be completed at this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520">
                <a:tc>
                  <a:txBody>
                    <a:bodyPr/>
                    <a:lstStyle/>
                    <a:p>
                      <a:pPr marL="0" indent="0" algn="ctr">
                        <a:buFont typeface="+mj-lt"/>
                        <a:buNone/>
                      </a:pPr>
                      <a:r>
                        <a:rPr lang="en-US" sz="1400" b="1" i="1" dirty="0" smtClean="0">
                          <a:latin typeface="Calibri" pitchFamily="34" charset="0"/>
                          <a:cs typeface="Calibri" pitchFamily="34" charset="0"/>
                        </a:rPr>
                        <a:t>2.</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a:ea typeface="+mn-ea"/>
                          <a:cs typeface="+mn-cs"/>
                        </a:rPr>
                        <a:t> Enhancement (Phase 2)</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 This phase is generally implemented 3 to 6 months post launch, after staffing and program volume have been established</a:t>
                      </a:r>
                    </a:p>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During this phase, EMD Serono will consider offering additional services and capabilities, such as eService, data integration, and enhanced reporting</a:t>
                      </a:r>
                    </a:p>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Phase 2 implementation should coincide with the launch of Stimuvax, to capitalize on program scalability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731520">
                <a:tc>
                  <a:txBody>
                    <a:bodyPr/>
                    <a:lstStyle/>
                    <a:p>
                      <a:pPr marL="0" indent="0" algn="ctr">
                        <a:buFont typeface="+mj-lt"/>
                        <a:buNone/>
                      </a:pPr>
                      <a:r>
                        <a:rPr lang="en-US" sz="1400" b="1" i="1" dirty="0" smtClean="0">
                          <a:latin typeface="Calibri" pitchFamily="34" charset="0"/>
                          <a:cs typeface="Calibri" pitchFamily="34" charset="0"/>
                        </a:rPr>
                        <a:t>3.</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kern="1200" dirty="0" smtClean="0">
                          <a:solidFill>
                            <a:schemeClr val="tx1"/>
                          </a:solidFill>
                          <a:latin typeface="Calibri"/>
                          <a:ea typeface="+mn-ea"/>
                          <a:cs typeface="+mn-cs"/>
                        </a:rPr>
                        <a:t>Extension (Phase 3)</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Phase 3 typically begins within a year of the initial launch, but may also be dependent on other factors such as: new indications,</a:t>
                      </a:r>
                      <a:r>
                        <a:rPr lang="en-US" sz="1400" b="0" i="0" kern="1200" baseline="0" dirty="0" smtClean="0">
                          <a:solidFill>
                            <a:schemeClr val="tx1"/>
                          </a:solidFill>
                          <a:latin typeface="Calibri"/>
                          <a:ea typeface="+mn-ea"/>
                          <a:cs typeface="+mn-cs"/>
                        </a:rPr>
                        <a:t> </a:t>
                      </a:r>
                      <a:r>
                        <a:rPr lang="en-US" sz="1400" b="0" i="0" kern="1200" dirty="0" smtClean="0">
                          <a:solidFill>
                            <a:schemeClr val="tx1"/>
                          </a:solidFill>
                          <a:latin typeface="Calibri"/>
                          <a:ea typeface="+mn-ea"/>
                          <a:cs typeface="+mn-cs"/>
                        </a:rPr>
                        <a:t>changes in the marketplace (for example, an expanded FDA label for an existing competitor or the launch of a new competitor), and major healthcare reform changes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71</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7258336" y="2764479"/>
            <a:ext cx="723014" cy="2381684"/>
          </a:xfrm>
          <a:prstGeom prst="rect">
            <a:avLst/>
          </a:prstGeom>
          <a:solidFill>
            <a:schemeClr val="bg1"/>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3255299" y="2764479"/>
            <a:ext cx="723014" cy="2381684"/>
          </a:xfrm>
          <a:prstGeom prst="rect">
            <a:avLst/>
          </a:prstGeom>
          <a:solidFill>
            <a:schemeClr val="bg1"/>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Slide Number Placeholder 3"/>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72</a:t>
            </a:fld>
            <a:endParaRPr lang="en-US" dirty="0">
              <a:solidFill>
                <a:srgbClr val="000000"/>
              </a:solidFill>
            </a:endParaRPr>
          </a:p>
        </p:txBody>
      </p:sp>
      <p:sp>
        <p:nvSpPr>
          <p:cNvPr id="50" name="Title 49"/>
          <p:cNvSpPr>
            <a:spLocks noGrp="1"/>
          </p:cNvSpPr>
          <p:nvPr>
            <p:ph type="title"/>
          </p:nvPr>
        </p:nvSpPr>
        <p:spPr/>
        <p:txBody>
          <a:bodyPr/>
          <a:lstStyle/>
          <a:p>
            <a:r>
              <a:rPr lang="en-US" dirty="0" smtClean="0"/>
              <a:t>Stimuvax—US Call Center</a:t>
            </a:r>
            <a:endParaRPr lang="en-US" dirty="0"/>
          </a:p>
        </p:txBody>
      </p:sp>
      <p:sp>
        <p:nvSpPr>
          <p:cNvPr id="45" name="Flowchart: Decision 44"/>
          <p:cNvSpPr/>
          <p:nvPr/>
        </p:nvSpPr>
        <p:spPr bwMode="auto">
          <a:xfrm>
            <a:off x="406555" y="6635317"/>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54" name="TextBox 53"/>
          <p:cNvSpPr txBox="1"/>
          <p:nvPr/>
        </p:nvSpPr>
        <p:spPr>
          <a:xfrm>
            <a:off x="1952625" y="6439063"/>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Call Center</a:t>
            </a:r>
          </a:p>
        </p:txBody>
      </p:sp>
      <p:sp>
        <p:nvSpPr>
          <p:cNvPr id="24" name="Rectangle 23"/>
          <p:cNvSpPr/>
          <p:nvPr/>
        </p:nvSpPr>
        <p:spPr>
          <a:xfrm>
            <a:off x="298578" y="2435286"/>
            <a:ext cx="8533655" cy="3832163"/>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TextBox 24"/>
          <p:cNvSpPr txBox="1"/>
          <p:nvPr/>
        </p:nvSpPr>
        <p:spPr>
          <a:xfrm>
            <a:off x="279916" y="2211354"/>
            <a:ext cx="1212979" cy="246221"/>
          </a:xfrm>
          <a:prstGeom prst="rect">
            <a:avLst/>
          </a:prstGeom>
          <a:noFill/>
        </p:spPr>
        <p:txBody>
          <a:bodyPr wrap="square" rtlCol="0">
            <a:spAutoFit/>
          </a:bodyPr>
          <a:lstStyle/>
          <a:p>
            <a:r>
              <a:rPr lang="en-US" sz="1000" b="1" i="1" dirty="0" smtClean="0">
                <a:solidFill>
                  <a:srgbClr val="000000"/>
                </a:solidFill>
                <a:latin typeface="Calibri" pitchFamily="34" charset="0"/>
                <a:cs typeface="Calibri" pitchFamily="34" charset="0"/>
              </a:rPr>
              <a:t>Call Center</a:t>
            </a:r>
            <a:endParaRPr lang="en-US" sz="1000" b="1" i="1" dirty="0">
              <a:solidFill>
                <a:srgbClr val="000000"/>
              </a:solidFill>
              <a:latin typeface="Calibri" pitchFamily="34" charset="0"/>
              <a:cs typeface="Calibri" pitchFamily="34" charset="0"/>
            </a:endParaRPr>
          </a:p>
        </p:txBody>
      </p:sp>
      <p:sp>
        <p:nvSpPr>
          <p:cNvPr id="31" name="AutoShape 119"/>
          <p:cNvSpPr>
            <a:spLocks noChangeArrowheads="1"/>
          </p:cNvSpPr>
          <p:nvPr/>
        </p:nvSpPr>
        <p:spPr bwMode="auto">
          <a:xfrm>
            <a:off x="1743075" y="6480973"/>
            <a:ext cx="182880" cy="18288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chemeClr val="bg1"/>
              </a:solidFill>
              <a:latin typeface="Calibri" pitchFamily="34" charset="0"/>
            </a:endParaRPr>
          </a:p>
        </p:txBody>
      </p:sp>
      <p:sp>
        <p:nvSpPr>
          <p:cNvPr id="33" name="AutoShape 119"/>
          <p:cNvSpPr>
            <a:spLocks noChangeArrowheads="1"/>
          </p:cNvSpPr>
          <p:nvPr/>
        </p:nvSpPr>
        <p:spPr bwMode="auto">
          <a:xfrm>
            <a:off x="3276563" y="2798355"/>
            <a:ext cx="106325"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35" name="AutoShape 119"/>
          <p:cNvSpPr>
            <a:spLocks noChangeArrowheads="1"/>
          </p:cNvSpPr>
          <p:nvPr/>
        </p:nvSpPr>
        <p:spPr bwMode="auto">
          <a:xfrm>
            <a:off x="2590319" y="2796228"/>
            <a:ext cx="686243"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Telephony</a:t>
            </a:r>
          </a:p>
        </p:txBody>
      </p:sp>
      <p:sp>
        <p:nvSpPr>
          <p:cNvPr id="36" name="AutoShape 119"/>
          <p:cNvSpPr>
            <a:spLocks noChangeArrowheads="1"/>
          </p:cNvSpPr>
          <p:nvPr/>
        </p:nvSpPr>
        <p:spPr bwMode="auto">
          <a:xfrm>
            <a:off x="3276563" y="3131516"/>
            <a:ext cx="393404"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39" name="AutoShape 119"/>
          <p:cNvSpPr>
            <a:spLocks noChangeArrowheads="1"/>
          </p:cNvSpPr>
          <p:nvPr/>
        </p:nvSpPr>
        <p:spPr bwMode="auto">
          <a:xfrm>
            <a:off x="3276563" y="3797838"/>
            <a:ext cx="648586"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40" name="AutoShape 119"/>
          <p:cNvSpPr>
            <a:spLocks noChangeArrowheads="1"/>
          </p:cNvSpPr>
          <p:nvPr/>
        </p:nvSpPr>
        <p:spPr bwMode="auto">
          <a:xfrm>
            <a:off x="3276563" y="4130999"/>
            <a:ext cx="276446"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41" name="AutoShape 119"/>
          <p:cNvSpPr>
            <a:spLocks noChangeArrowheads="1"/>
          </p:cNvSpPr>
          <p:nvPr/>
        </p:nvSpPr>
        <p:spPr bwMode="auto">
          <a:xfrm>
            <a:off x="3276563" y="4464160"/>
            <a:ext cx="180753"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42" name="AutoShape 119"/>
          <p:cNvSpPr>
            <a:spLocks noChangeArrowheads="1"/>
          </p:cNvSpPr>
          <p:nvPr/>
        </p:nvSpPr>
        <p:spPr bwMode="auto">
          <a:xfrm>
            <a:off x="2192042" y="3125837"/>
            <a:ext cx="107388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Static Website</a:t>
            </a:r>
          </a:p>
        </p:txBody>
      </p:sp>
      <p:sp>
        <p:nvSpPr>
          <p:cNvPr id="43" name="AutoShape 119"/>
          <p:cNvSpPr>
            <a:spLocks noChangeArrowheads="1"/>
          </p:cNvSpPr>
          <p:nvPr/>
        </p:nvSpPr>
        <p:spPr bwMode="auto">
          <a:xfrm>
            <a:off x="1001195" y="4805782"/>
            <a:ext cx="2264735"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Supplemental Documents, Forms, Letters, and Standard Operating Procedures (SOPs)</a:t>
            </a:r>
          </a:p>
        </p:txBody>
      </p:sp>
      <p:sp>
        <p:nvSpPr>
          <p:cNvPr id="48" name="AutoShape 119"/>
          <p:cNvSpPr>
            <a:spLocks noChangeArrowheads="1"/>
          </p:cNvSpPr>
          <p:nvPr/>
        </p:nvSpPr>
        <p:spPr bwMode="auto">
          <a:xfrm>
            <a:off x="2202674" y="3795689"/>
            <a:ext cx="107388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Data Interface</a:t>
            </a:r>
          </a:p>
        </p:txBody>
      </p:sp>
      <p:sp>
        <p:nvSpPr>
          <p:cNvPr id="49" name="AutoShape 119"/>
          <p:cNvSpPr>
            <a:spLocks noChangeArrowheads="1"/>
          </p:cNvSpPr>
          <p:nvPr/>
        </p:nvSpPr>
        <p:spPr bwMode="auto">
          <a:xfrm>
            <a:off x="2192042" y="4125298"/>
            <a:ext cx="107388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Reporting</a:t>
            </a:r>
          </a:p>
        </p:txBody>
      </p:sp>
      <p:sp>
        <p:nvSpPr>
          <p:cNvPr id="51" name="AutoShape 119"/>
          <p:cNvSpPr>
            <a:spLocks noChangeArrowheads="1"/>
          </p:cNvSpPr>
          <p:nvPr/>
        </p:nvSpPr>
        <p:spPr bwMode="auto">
          <a:xfrm>
            <a:off x="2202674" y="4465540"/>
            <a:ext cx="107388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Staffing</a:t>
            </a:r>
          </a:p>
        </p:txBody>
      </p:sp>
      <p:sp>
        <p:nvSpPr>
          <p:cNvPr id="53" name="AutoShape 119"/>
          <p:cNvSpPr>
            <a:spLocks noChangeArrowheads="1"/>
          </p:cNvSpPr>
          <p:nvPr/>
        </p:nvSpPr>
        <p:spPr bwMode="auto">
          <a:xfrm>
            <a:off x="7293942" y="2798355"/>
            <a:ext cx="410961"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56" name="AutoShape 119"/>
          <p:cNvSpPr>
            <a:spLocks noChangeArrowheads="1"/>
          </p:cNvSpPr>
          <p:nvPr/>
        </p:nvSpPr>
        <p:spPr bwMode="auto">
          <a:xfrm>
            <a:off x="7293942" y="3131516"/>
            <a:ext cx="474756"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70" name="AutoShape 119"/>
          <p:cNvSpPr>
            <a:spLocks noChangeArrowheads="1"/>
          </p:cNvSpPr>
          <p:nvPr/>
        </p:nvSpPr>
        <p:spPr bwMode="auto">
          <a:xfrm>
            <a:off x="7293942" y="3797838"/>
            <a:ext cx="648586"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71" name="AutoShape 119"/>
          <p:cNvSpPr>
            <a:spLocks noChangeArrowheads="1"/>
          </p:cNvSpPr>
          <p:nvPr/>
        </p:nvSpPr>
        <p:spPr bwMode="auto">
          <a:xfrm>
            <a:off x="7293942" y="4130999"/>
            <a:ext cx="410961"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chemeClr val="bg1"/>
              </a:solidFill>
              <a:latin typeface="Calibri" pitchFamily="34" charset="0"/>
            </a:endParaRPr>
          </a:p>
        </p:txBody>
      </p:sp>
      <p:sp>
        <p:nvSpPr>
          <p:cNvPr id="72" name="AutoShape 119"/>
          <p:cNvSpPr>
            <a:spLocks noChangeArrowheads="1"/>
          </p:cNvSpPr>
          <p:nvPr/>
        </p:nvSpPr>
        <p:spPr bwMode="auto">
          <a:xfrm>
            <a:off x="7293942" y="4464160"/>
            <a:ext cx="421593"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Timing TBD</a:t>
            </a:r>
          </a:p>
        </p:txBody>
      </p:sp>
      <p:sp>
        <p:nvSpPr>
          <p:cNvPr id="73" name="AutoShape 119"/>
          <p:cNvSpPr>
            <a:spLocks noChangeArrowheads="1"/>
          </p:cNvSpPr>
          <p:nvPr/>
        </p:nvSpPr>
        <p:spPr bwMode="auto">
          <a:xfrm>
            <a:off x="6146730" y="3044311"/>
            <a:ext cx="107388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eServices</a:t>
            </a:r>
          </a:p>
        </p:txBody>
      </p:sp>
      <p:sp>
        <p:nvSpPr>
          <p:cNvPr id="74" name="AutoShape 119"/>
          <p:cNvSpPr>
            <a:spLocks noChangeArrowheads="1"/>
          </p:cNvSpPr>
          <p:nvPr/>
        </p:nvSpPr>
        <p:spPr bwMode="auto">
          <a:xfrm>
            <a:off x="6146729" y="3724796"/>
            <a:ext cx="107388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Data Integration</a:t>
            </a:r>
          </a:p>
        </p:txBody>
      </p:sp>
      <p:sp>
        <p:nvSpPr>
          <p:cNvPr id="75" name="AutoShape 119"/>
          <p:cNvSpPr>
            <a:spLocks noChangeArrowheads="1"/>
          </p:cNvSpPr>
          <p:nvPr/>
        </p:nvSpPr>
        <p:spPr bwMode="auto">
          <a:xfrm>
            <a:off x="3276563" y="4811497"/>
            <a:ext cx="457200"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Timing TBD</a:t>
            </a:r>
          </a:p>
        </p:txBody>
      </p:sp>
      <p:cxnSp>
        <p:nvCxnSpPr>
          <p:cNvPr id="76" name="Straight Connector 75"/>
          <p:cNvCxnSpPr>
            <a:stCxn id="33" idx="3"/>
            <a:endCxn id="53" idx="1"/>
          </p:cNvCxnSpPr>
          <p:nvPr/>
        </p:nvCxnSpPr>
        <p:spPr>
          <a:xfrm>
            <a:off x="3382888" y="2935515"/>
            <a:ext cx="3911054"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6" idx="3"/>
            <a:endCxn id="56" idx="1"/>
          </p:cNvCxnSpPr>
          <p:nvPr/>
        </p:nvCxnSpPr>
        <p:spPr>
          <a:xfrm>
            <a:off x="3669967" y="3268676"/>
            <a:ext cx="3623975"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39" idx="3"/>
            <a:endCxn id="70" idx="1"/>
          </p:cNvCxnSpPr>
          <p:nvPr/>
        </p:nvCxnSpPr>
        <p:spPr>
          <a:xfrm>
            <a:off x="3925149" y="3934998"/>
            <a:ext cx="3368793"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0" idx="3"/>
            <a:endCxn id="71" idx="1"/>
          </p:cNvCxnSpPr>
          <p:nvPr/>
        </p:nvCxnSpPr>
        <p:spPr>
          <a:xfrm>
            <a:off x="3553009" y="4268159"/>
            <a:ext cx="3740933"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1" idx="3"/>
            <a:endCxn id="72" idx="1"/>
          </p:cNvCxnSpPr>
          <p:nvPr/>
        </p:nvCxnSpPr>
        <p:spPr>
          <a:xfrm>
            <a:off x="3457316" y="4601320"/>
            <a:ext cx="3836626"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AutoShape 119"/>
          <p:cNvSpPr>
            <a:spLocks noChangeArrowheads="1"/>
          </p:cNvSpPr>
          <p:nvPr/>
        </p:nvSpPr>
        <p:spPr bwMode="auto">
          <a:xfrm>
            <a:off x="8293686" y="5172978"/>
            <a:ext cx="467131"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Timing TBD</a:t>
            </a:r>
          </a:p>
        </p:txBody>
      </p:sp>
      <p:sp>
        <p:nvSpPr>
          <p:cNvPr id="83" name="AutoShape 119"/>
          <p:cNvSpPr>
            <a:spLocks noChangeArrowheads="1"/>
          </p:cNvSpPr>
          <p:nvPr/>
        </p:nvSpPr>
        <p:spPr bwMode="auto">
          <a:xfrm>
            <a:off x="8295382" y="5506139"/>
            <a:ext cx="463738"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Timing TBD</a:t>
            </a:r>
          </a:p>
        </p:txBody>
      </p:sp>
      <p:sp>
        <p:nvSpPr>
          <p:cNvPr id="84" name="AutoShape 119"/>
          <p:cNvSpPr>
            <a:spLocks noChangeArrowheads="1"/>
          </p:cNvSpPr>
          <p:nvPr/>
        </p:nvSpPr>
        <p:spPr bwMode="auto">
          <a:xfrm>
            <a:off x="8289384" y="5839300"/>
            <a:ext cx="475735" cy="274320"/>
          </a:xfrm>
          <a:prstGeom prst="homePlate">
            <a:avLst>
              <a:gd name="adj" fmla="val 0"/>
            </a:avLst>
          </a:prstGeom>
          <a:solidFill>
            <a:srgbClr val="2C6992"/>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b="1" dirty="0" smtClean="0">
                <a:solidFill>
                  <a:schemeClr val="bg1"/>
                </a:solidFill>
                <a:effectLst>
                  <a:outerShdw blurRad="38100" dist="38100" dir="2700000" algn="tl">
                    <a:srgbClr val="000000">
                      <a:alpha val="43137"/>
                    </a:srgbClr>
                  </a:outerShdw>
                </a:effectLst>
                <a:latin typeface="Calibri" pitchFamily="34" charset="0"/>
              </a:rPr>
              <a:t>Timing TBD</a:t>
            </a:r>
          </a:p>
        </p:txBody>
      </p:sp>
      <p:sp>
        <p:nvSpPr>
          <p:cNvPr id="85" name="AutoShape 119"/>
          <p:cNvSpPr>
            <a:spLocks noChangeArrowheads="1"/>
          </p:cNvSpPr>
          <p:nvPr/>
        </p:nvSpPr>
        <p:spPr bwMode="auto">
          <a:xfrm>
            <a:off x="7089516" y="5177917"/>
            <a:ext cx="107388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Market Assessment</a:t>
            </a:r>
          </a:p>
        </p:txBody>
      </p:sp>
      <p:sp>
        <p:nvSpPr>
          <p:cNvPr id="86" name="AutoShape 119"/>
          <p:cNvSpPr>
            <a:spLocks noChangeArrowheads="1"/>
          </p:cNvSpPr>
          <p:nvPr/>
        </p:nvSpPr>
        <p:spPr bwMode="auto">
          <a:xfrm>
            <a:off x="7185247" y="5507526"/>
            <a:ext cx="107388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Gap Assessment</a:t>
            </a:r>
          </a:p>
        </p:txBody>
      </p:sp>
      <p:sp>
        <p:nvSpPr>
          <p:cNvPr id="87" name="AutoShape 119"/>
          <p:cNvSpPr>
            <a:spLocks noChangeArrowheads="1"/>
          </p:cNvSpPr>
          <p:nvPr/>
        </p:nvSpPr>
        <p:spPr bwMode="auto">
          <a:xfrm>
            <a:off x="7195879" y="5847768"/>
            <a:ext cx="1073887"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Extension Services Development</a:t>
            </a:r>
          </a:p>
        </p:txBody>
      </p:sp>
      <p:sp>
        <p:nvSpPr>
          <p:cNvPr id="90" name="AutoShape 119"/>
          <p:cNvSpPr>
            <a:spLocks noChangeArrowheads="1"/>
          </p:cNvSpPr>
          <p:nvPr/>
        </p:nvSpPr>
        <p:spPr bwMode="auto">
          <a:xfrm>
            <a:off x="3270803" y="2487883"/>
            <a:ext cx="781936" cy="274320"/>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b="1" dirty="0" smtClean="0">
                <a:solidFill>
                  <a:srgbClr val="000000"/>
                </a:solidFill>
                <a:latin typeface="Calibri" pitchFamily="34" charset="0"/>
              </a:rPr>
              <a:t>Phase 1:  Foundation</a:t>
            </a:r>
          </a:p>
        </p:txBody>
      </p:sp>
      <p:sp>
        <p:nvSpPr>
          <p:cNvPr id="91" name="AutoShape 119"/>
          <p:cNvSpPr>
            <a:spLocks noChangeArrowheads="1"/>
          </p:cNvSpPr>
          <p:nvPr/>
        </p:nvSpPr>
        <p:spPr bwMode="auto">
          <a:xfrm>
            <a:off x="7311175" y="2466618"/>
            <a:ext cx="781936" cy="274320"/>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b="1" dirty="0" smtClean="0">
                <a:solidFill>
                  <a:srgbClr val="000000"/>
                </a:solidFill>
                <a:latin typeface="Calibri" pitchFamily="34" charset="0"/>
              </a:rPr>
              <a:t>Phase 2:  Enhancement</a:t>
            </a:r>
          </a:p>
        </p:txBody>
      </p:sp>
      <p:sp>
        <p:nvSpPr>
          <p:cNvPr id="92" name="Rectangle 91"/>
          <p:cNvSpPr/>
          <p:nvPr/>
        </p:nvSpPr>
        <p:spPr>
          <a:xfrm>
            <a:off x="8234855" y="5071730"/>
            <a:ext cx="584792" cy="110578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AutoShape 119"/>
          <p:cNvSpPr>
            <a:spLocks noChangeArrowheads="1"/>
          </p:cNvSpPr>
          <p:nvPr/>
        </p:nvSpPr>
        <p:spPr bwMode="auto">
          <a:xfrm>
            <a:off x="8115156" y="4795157"/>
            <a:ext cx="781936" cy="274320"/>
          </a:xfrm>
          <a:prstGeom prst="homePlate">
            <a:avLst>
              <a:gd name="adj" fmla="val 0"/>
            </a:avLst>
          </a:prstGeom>
          <a:noFill/>
          <a:ln w="9525" algn="ctr">
            <a:noFill/>
            <a:miter lim="800000"/>
            <a:headEnd/>
            <a:tailEnd/>
          </a:ln>
          <a:effectLst/>
        </p:spPr>
        <p:txBody>
          <a:bodyPr lIns="45720" rIns="45720" anchor="ctr"/>
          <a:lstStyle/>
          <a:p>
            <a:pPr algn="ctr">
              <a:spcBef>
                <a:spcPct val="50000"/>
              </a:spcBef>
              <a:defRPr/>
            </a:pPr>
            <a:r>
              <a:rPr lang="en-US" sz="900" b="1" dirty="0" smtClean="0">
                <a:solidFill>
                  <a:srgbClr val="000000"/>
                </a:solidFill>
                <a:latin typeface="Calibri" pitchFamily="34" charset="0"/>
              </a:rPr>
              <a:t>Phase 3:  Extension</a:t>
            </a:r>
          </a:p>
        </p:txBody>
      </p:sp>
      <p:sp>
        <p:nvSpPr>
          <p:cNvPr id="95" name="AutoShape 119"/>
          <p:cNvSpPr>
            <a:spLocks noChangeArrowheads="1"/>
          </p:cNvSpPr>
          <p:nvPr/>
        </p:nvSpPr>
        <p:spPr bwMode="auto">
          <a:xfrm>
            <a:off x="6355675" y="2796229"/>
            <a:ext cx="882502"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Telephony Enhancement</a:t>
            </a:r>
          </a:p>
        </p:txBody>
      </p:sp>
      <p:sp>
        <p:nvSpPr>
          <p:cNvPr id="96" name="AutoShape 119"/>
          <p:cNvSpPr>
            <a:spLocks noChangeArrowheads="1"/>
          </p:cNvSpPr>
          <p:nvPr/>
        </p:nvSpPr>
        <p:spPr bwMode="auto">
          <a:xfrm>
            <a:off x="6355675" y="4114666"/>
            <a:ext cx="882502"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Reporting Enhancement</a:t>
            </a:r>
          </a:p>
        </p:txBody>
      </p:sp>
      <p:sp>
        <p:nvSpPr>
          <p:cNvPr id="97" name="AutoShape 119"/>
          <p:cNvSpPr>
            <a:spLocks noChangeArrowheads="1"/>
          </p:cNvSpPr>
          <p:nvPr/>
        </p:nvSpPr>
        <p:spPr bwMode="auto">
          <a:xfrm>
            <a:off x="6366307" y="4465539"/>
            <a:ext cx="882502"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Staffing Enhancement</a:t>
            </a:r>
          </a:p>
        </p:txBody>
      </p:sp>
      <p:sp>
        <p:nvSpPr>
          <p:cNvPr id="66" name="AutoShape 94"/>
          <p:cNvSpPr>
            <a:spLocks noChangeArrowheads="1"/>
          </p:cNvSpPr>
          <p:nvPr/>
        </p:nvSpPr>
        <p:spPr bwMode="auto">
          <a:xfrm>
            <a:off x="7295907" y="3470116"/>
            <a:ext cx="1179739" cy="274320"/>
          </a:xfrm>
          <a:prstGeom prst="homePlate">
            <a:avLst>
              <a:gd name="adj" fmla="val 0"/>
            </a:avLst>
          </a:prstGeom>
          <a:noFill/>
          <a:ln w="9525" algn="ctr">
            <a:noFill/>
            <a:miter lim="800000"/>
            <a:headEnd/>
            <a:tailEnd/>
          </a:ln>
          <a:effectLst/>
        </p:spPr>
        <p:txBody>
          <a:bodyPr lIns="9144" tIns="9144" rIns="9144" bIns="9144" anchor="ctr"/>
          <a:lstStyle/>
          <a:p>
            <a:pPr fontAlgn="base">
              <a:lnSpc>
                <a:spcPct val="90000"/>
              </a:lnSpc>
              <a:spcBef>
                <a:spcPct val="50000"/>
              </a:spcBef>
              <a:spcAft>
                <a:spcPct val="0"/>
              </a:spcAft>
              <a:defRPr/>
            </a:pPr>
            <a:r>
              <a:rPr lang="en-US" sz="900" dirty="0" smtClean="0">
                <a:latin typeface="Calibri" pitchFamily="34" charset="0"/>
              </a:rPr>
              <a:t>CRM Training</a:t>
            </a:r>
            <a:endParaRPr lang="en-US" sz="900" dirty="0">
              <a:latin typeface="Calibri" pitchFamily="34" charset="0"/>
            </a:endParaRPr>
          </a:p>
        </p:txBody>
      </p:sp>
      <p:sp>
        <p:nvSpPr>
          <p:cNvPr id="67" name="AutoShape 94"/>
          <p:cNvSpPr>
            <a:spLocks noChangeArrowheads="1"/>
          </p:cNvSpPr>
          <p:nvPr/>
        </p:nvSpPr>
        <p:spPr bwMode="auto">
          <a:xfrm>
            <a:off x="3494087" y="3470116"/>
            <a:ext cx="2038350" cy="276384"/>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latin typeface="Calibri" pitchFamily="34" charset="0"/>
            </a:endParaRPr>
          </a:p>
        </p:txBody>
      </p:sp>
      <p:sp>
        <p:nvSpPr>
          <p:cNvPr id="68" name="AutoShape 94"/>
          <p:cNvSpPr>
            <a:spLocks noChangeArrowheads="1"/>
          </p:cNvSpPr>
          <p:nvPr/>
        </p:nvSpPr>
        <p:spPr bwMode="auto">
          <a:xfrm>
            <a:off x="276225" y="3470116"/>
            <a:ext cx="2541404" cy="274320"/>
          </a:xfrm>
          <a:prstGeom prst="homePlate">
            <a:avLst>
              <a:gd name="adj" fmla="val 0"/>
            </a:avLst>
          </a:prstGeom>
          <a:noFill/>
          <a:ln w="9525" algn="ctr">
            <a:noFill/>
            <a:miter lim="800000"/>
            <a:headEnd/>
            <a:tailEnd/>
          </a:ln>
          <a:effectLst/>
        </p:spPr>
        <p:txBody>
          <a:bodyPr lIns="9144" tIns="9144" rIns="9144" bIns="9144" anchor="ctr"/>
          <a:lstStyle/>
          <a:p>
            <a:pPr algn="r" fontAlgn="base">
              <a:lnSpc>
                <a:spcPct val="90000"/>
              </a:lnSpc>
              <a:spcBef>
                <a:spcPct val="50000"/>
              </a:spcBef>
              <a:spcAft>
                <a:spcPct val="0"/>
              </a:spcAft>
              <a:defRPr/>
            </a:pPr>
            <a:r>
              <a:rPr lang="en-US" sz="900" dirty="0" smtClean="0">
                <a:latin typeface="Calibri" pitchFamily="34" charset="0"/>
              </a:rPr>
              <a:t>CRM Development </a:t>
            </a:r>
            <a:endParaRPr lang="en-US" sz="900" dirty="0">
              <a:latin typeface="Calibri" pitchFamily="34" charset="0"/>
            </a:endParaRPr>
          </a:p>
        </p:txBody>
      </p:sp>
      <p:sp>
        <p:nvSpPr>
          <p:cNvPr id="99" name="AutoShape 94"/>
          <p:cNvSpPr>
            <a:spLocks noChangeArrowheads="1"/>
          </p:cNvSpPr>
          <p:nvPr/>
        </p:nvSpPr>
        <p:spPr bwMode="auto">
          <a:xfrm>
            <a:off x="5557837" y="3470116"/>
            <a:ext cx="723900" cy="289084"/>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r>
              <a:rPr lang="en-US" sz="900" dirty="0" smtClean="0">
                <a:latin typeface="Calibri" pitchFamily="34" charset="0"/>
              </a:rPr>
              <a:t>CRM Training Development</a:t>
            </a:r>
            <a:endParaRPr lang="en-US" sz="900" dirty="0">
              <a:latin typeface="Calibri" pitchFamily="34" charset="0"/>
            </a:endParaRPr>
          </a:p>
        </p:txBody>
      </p:sp>
      <p:sp>
        <p:nvSpPr>
          <p:cNvPr id="100" name="AutoShape 94"/>
          <p:cNvSpPr>
            <a:spLocks noChangeArrowheads="1"/>
          </p:cNvSpPr>
          <p:nvPr/>
        </p:nvSpPr>
        <p:spPr bwMode="auto">
          <a:xfrm>
            <a:off x="6307137" y="3470116"/>
            <a:ext cx="988533" cy="289084"/>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indent="-233363" algn="ctr" fontAlgn="base">
              <a:lnSpc>
                <a:spcPct val="95000"/>
              </a:lnSpc>
              <a:spcBef>
                <a:spcPct val="50000"/>
              </a:spcBef>
              <a:spcAft>
                <a:spcPct val="0"/>
              </a:spcAft>
              <a:defRPr/>
            </a:pPr>
            <a:endParaRPr lang="en-US" sz="900" dirty="0">
              <a:solidFill>
                <a:schemeClr val="bg1"/>
              </a:solidFill>
              <a:latin typeface="Calibri" pitchFamily="34" charset="0"/>
            </a:endParaRPr>
          </a:p>
        </p:txBody>
      </p:sp>
      <p:sp>
        <p:nvSpPr>
          <p:cNvPr id="101" name="AutoShape 119"/>
          <p:cNvSpPr>
            <a:spLocks noChangeArrowheads="1"/>
          </p:cNvSpPr>
          <p:nvPr/>
        </p:nvSpPr>
        <p:spPr bwMode="auto">
          <a:xfrm>
            <a:off x="3055938" y="6480973"/>
            <a:ext cx="182880" cy="182880"/>
          </a:xfrm>
          <a:prstGeom prst="homePlate">
            <a:avLst>
              <a:gd name="adj" fmla="val 0"/>
            </a:avLst>
          </a:prstGeom>
          <a:solidFill>
            <a:srgbClr val="FF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800" dirty="0" smtClean="0">
              <a:solidFill>
                <a:schemeClr val="bg1"/>
              </a:solidFill>
              <a:latin typeface="Calibri" pitchFamily="34" charset="0"/>
            </a:endParaRPr>
          </a:p>
        </p:txBody>
      </p:sp>
      <p:sp>
        <p:nvSpPr>
          <p:cNvPr id="102" name="TextBox 101"/>
          <p:cNvSpPr txBox="1"/>
          <p:nvPr/>
        </p:nvSpPr>
        <p:spPr>
          <a:xfrm>
            <a:off x="3265488" y="6461328"/>
            <a:ext cx="1848380" cy="222171"/>
          </a:xfrm>
          <a:prstGeom prst="rect">
            <a:avLst/>
          </a:prstGeom>
          <a:noFill/>
        </p:spPr>
        <p:txBody>
          <a:bodyPr wrap="square" lIns="27432" tIns="27432" rIns="27432" bIns="27432" rtlCol="0" anchor="ctr" anchorCtr="0">
            <a:noAutofit/>
          </a:bodyPr>
          <a:lstStyle/>
          <a:p>
            <a:r>
              <a:rPr lang="en-US" sz="800" dirty="0" smtClean="0">
                <a:latin typeface="Calibri" pitchFamily="34" charset="0"/>
              </a:rPr>
              <a:t>US Commercial Ops &amp; Sales Analytics &amp; Sales Training</a:t>
            </a:r>
          </a:p>
        </p:txBody>
      </p:sp>
      <p:grpSp>
        <p:nvGrpSpPr>
          <p:cNvPr id="59" name="Group 85"/>
          <p:cNvGrpSpPr/>
          <p:nvPr/>
        </p:nvGrpSpPr>
        <p:grpSpPr>
          <a:xfrm>
            <a:off x="405098" y="6365188"/>
            <a:ext cx="1311307" cy="476250"/>
            <a:chOff x="405098" y="6365188"/>
            <a:chExt cx="1311307" cy="476250"/>
          </a:xfrm>
        </p:grpSpPr>
        <p:sp>
          <p:nvSpPr>
            <p:cNvPr id="60"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smtClean="0">
                <a:solidFill>
                  <a:srgbClr val="000000"/>
                </a:solidFill>
                <a:latin typeface="Calibri" pitchFamily="34" charset="0"/>
                <a:cs typeface="Calibri" pitchFamily="34" charset="0"/>
              </a:endParaRPr>
            </a:p>
          </p:txBody>
        </p:sp>
        <p:sp>
          <p:nvSpPr>
            <p:cNvPr id="61" name="TextBox 60"/>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Milestone / Meeting</a:t>
              </a:r>
            </a:p>
          </p:txBody>
        </p:sp>
        <p:sp>
          <p:nvSpPr>
            <p:cNvPr id="63" name="TextBox 62"/>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Deliverable Transfer to CMGs</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kern="1200" dirty="0" smtClean="0">
                          <a:solidFill>
                            <a:schemeClr val="dk1"/>
                          </a:solidFill>
                          <a:latin typeface="Calibri" pitchFamily="34" charset="0"/>
                          <a:ea typeface="+mn-ea"/>
                          <a:cs typeface="Calibri" pitchFamily="34" charset="0"/>
                        </a:rPr>
                        <a:t>Regulatory</a:t>
                      </a: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Public Relations</a:t>
                      </a:r>
                    </a:p>
                  </a:txBody>
                  <a:tcPr anchor="ctr">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006475"/>
            <a:ext cx="8641144" cy="1009650"/>
          </a:xfrm>
        </p:spPr>
        <p:txBody>
          <a:bodyPr/>
          <a:lstStyle/>
          <a:p>
            <a:r>
              <a:rPr lang="en-US" smtClean="0"/>
              <a:t>Stimuvax—US Regulatory</a:t>
            </a:r>
            <a:r>
              <a:rPr lang="en-US" dirty="0" smtClean="0"/>
              <a:t/>
            </a:r>
            <a:br>
              <a:rPr lang="en-US" dirty="0" smtClean="0"/>
            </a:br>
            <a:r>
              <a:rPr lang="en-US" b="0" dirty="0" smtClean="0"/>
              <a:t>Subteam Overview</a:t>
            </a:r>
            <a:endParaRPr lang="en-US" dirty="0"/>
          </a:p>
        </p:txBody>
      </p:sp>
      <p:graphicFrame>
        <p:nvGraphicFramePr>
          <p:cNvPr id="13" name="Table 12"/>
          <p:cNvGraphicFramePr>
            <a:graphicFrameLocks noGrp="1"/>
          </p:cNvGraphicFramePr>
          <p:nvPr/>
        </p:nvGraphicFramePr>
        <p:xfrm>
          <a:off x="275421" y="1687513"/>
          <a:ext cx="8620928" cy="2233554"/>
        </p:xfrm>
        <a:graphic>
          <a:graphicData uri="http://schemas.openxmlformats.org/drawingml/2006/table">
            <a:tbl>
              <a:tblPr firstRow="1" bandRow="1"/>
              <a:tblGrid>
                <a:gridCol w="448321"/>
                <a:gridCol w="2803857"/>
                <a:gridCol w="5368750"/>
              </a:tblGrid>
              <a:tr h="296512">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Workstream</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rPr>
                        <a:t>Description</a:t>
                      </a:r>
                      <a:endParaRPr lang="en-US" sz="1400" b="1" i="0"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642918">
                <a:tc>
                  <a:txBody>
                    <a:bodyPr/>
                    <a:lstStyle/>
                    <a:p>
                      <a:pPr marL="0" indent="0" algn="ctr">
                        <a:buFont typeface="+mj-lt"/>
                        <a:buNone/>
                      </a:pPr>
                      <a:r>
                        <a:rPr lang="en-US" sz="1400" b="1" i="1" dirty="0" smtClean="0">
                          <a:latin typeface="Calibri" pitchFamily="34" charset="0"/>
                          <a:cs typeface="Calibri" pitchFamily="34" charset="0"/>
                        </a:rPr>
                        <a:t>1.</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dirty="0" smtClean="0">
                          <a:latin typeface="Calibri" pitchFamily="34" charset="0"/>
                          <a:cs typeface="Calibri" pitchFamily="34" charset="0"/>
                        </a:rPr>
                        <a:t>BLA Submission</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kern="1200" dirty="0" smtClean="0">
                          <a:solidFill>
                            <a:schemeClr val="dk1"/>
                          </a:solidFill>
                          <a:latin typeface="Calibri" pitchFamily="34" charset="0"/>
                          <a:ea typeface="+mn-ea"/>
                          <a:cs typeface="Calibri" pitchFamily="34" charset="0"/>
                        </a:rPr>
                        <a:t>Preparations and submission of the BLA, which includes detailed clinical trial results, as well as the CMC process (e.g., CTD module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42918">
                <a:tc>
                  <a:txBody>
                    <a:bodyPr/>
                    <a:lstStyle/>
                    <a:p>
                      <a:pPr marL="0" indent="0" algn="ctr">
                        <a:buFont typeface="+mj-lt"/>
                        <a:buNone/>
                      </a:pPr>
                      <a:r>
                        <a:rPr lang="en-US" sz="1400" b="1" i="1" dirty="0" smtClean="0">
                          <a:latin typeface="Calibri" pitchFamily="34" charset="0"/>
                          <a:cs typeface="Calibri" pitchFamily="34" charset="0"/>
                        </a:rPr>
                        <a:t>2.</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400" b="1" i="0" dirty="0" smtClean="0">
                          <a:latin typeface="Calibri" pitchFamily="34" charset="0"/>
                          <a:cs typeface="Calibri" pitchFamily="34" charset="0"/>
                        </a:rPr>
                        <a:t>US Regulatory Activities</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baseline="0" dirty="0" smtClean="0">
                          <a:latin typeface="Calibri" pitchFamily="34" charset="0"/>
                          <a:cs typeface="Calibri" pitchFamily="34" charset="0"/>
                        </a:rPr>
                        <a:t>Preparation of regulatory materials and meetings with FDA to discuss clinical data and other regulatory issues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642918">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indent="0" algn="ctr">
                        <a:buFont typeface="+mj-lt"/>
                        <a:buNone/>
                      </a:pPr>
                      <a:r>
                        <a:rPr lang="en-US" sz="1400" b="1" i="1" dirty="0" smtClean="0">
                          <a:latin typeface="Calibri" pitchFamily="34" charset="0"/>
                          <a:cs typeface="Calibri" pitchFamily="34" charset="0"/>
                        </a:rPr>
                        <a:t>3.</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400" b="1" i="0" dirty="0" smtClean="0">
                          <a:latin typeface="Calibri" pitchFamily="34" charset="0"/>
                          <a:cs typeface="Calibri" pitchFamily="34" charset="0"/>
                        </a:rPr>
                        <a:t>Promotional Materials</a:t>
                      </a:r>
                      <a:endParaRPr lang="en-US" sz="1400" b="1" i="0"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2713" indent="-112713" algn="l">
                        <a:buFont typeface="Wingdings" pitchFamily="2" charset="2"/>
                        <a:buChar char="§"/>
                      </a:pPr>
                      <a:r>
                        <a:rPr lang="en-US" sz="1400" b="0" i="0" kern="1200" dirty="0" smtClean="0">
                          <a:solidFill>
                            <a:schemeClr val="dk1"/>
                          </a:solidFill>
                          <a:latin typeface="Calibri" pitchFamily="34" charset="0"/>
                          <a:ea typeface="+mn-ea"/>
                          <a:cs typeface="Calibri" pitchFamily="34" charset="0"/>
                        </a:rPr>
                        <a:t>Review and submit promotional materials to OPDP (DDMAC) that will be used in the field and other channels to promote the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5"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74</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Regulatory</a:t>
            </a:r>
            <a:endParaRPr lang="en-US" dirty="0"/>
          </a:p>
        </p:txBody>
      </p:sp>
      <p:sp>
        <p:nvSpPr>
          <p:cNvPr id="86"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75</a:t>
            </a:fld>
            <a:endParaRPr lang="en-US" dirty="0">
              <a:solidFill>
                <a:srgbClr val="000000"/>
              </a:solidFill>
            </a:endParaRPr>
          </a:p>
        </p:txBody>
      </p:sp>
      <p:sp>
        <p:nvSpPr>
          <p:cNvPr id="50" name="Text Box 150"/>
          <p:cNvSpPr txBox="1">
            <a:spLocks noChangeArrowheads="1"/>
          </p:cNvSpPr>
          <p:nvPr/>
        </p:nvSpPr>
        <p:spPr bwMode="auto">
          <a:xfrm>
            <a:off x="300038" y="3275075"/>
            <a:ext cx="2781300" cy="285062"/>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BLA Submission</a:t>
            </a:r>
            <a:endParaRPr lang="en-US" sz="1000" b="1" i="1" dirty="0">
              <a:solidFill>
                <a:srgbClr val="060309"/>
              </a:solidFill>
              <a:latin typeface="Calibri" pitchFamily="34" charset="0"/>
            </a:endParaRPr>
          </a:p>
        </p:txBody>
      </p:sp>
      <p:sp>
        <p:nvSpPr>
          <p:cNvPr id="51" name="Rectangle 127"/>
          <p:cNvSpPr>
            <a:spLocks noChangeArrowheads="1"/>
          </p:cNvSpPr>
          <p:nvPr/>
        </p:nvSpPr>
        <p:spPr bwMode="auto">
          <a:xfrm>
            <a:off x="300037" y="3695700"/>
            <a:ext cx="8549640" cy="2627981"/>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37" name="AutoShape 119"/>
          <p:cNvSpPr>
            <a:spLocks noChangeArrowheads="1"/>
          </p:cNvSpPr>
          <p:nvPr/>
        </p:nvSpPr>
        <p:spPr bwMode="auto">
          <a:xfrm>
            <a:off x="2692477" y="6468800"/>
            <a:ext cx="182880" cy="182880"/>
          </a:xfrm>
          <a:prstGeom prst="homePlate">
            <a:avLst>
              <a:gd name="adj" fmla="val 0"/>
            </a:avLst>
          </a:prstGeom>
          <a:solidFill>
            <a:srgbClr val="FF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chemeClr val="bg1"/>
              </a:solidFill>
              <a:latin typeface="Calibri" pitchFamily="34" charset="0"/>
              <a:cs typeface="Calibri" pitchFamily="34" charset="0"/>
            </a:endParaRPr>
          </a:p>
        </p:txBody>
      </p:sp>
      <p:sp>
        <p:nvSpPr>
          <p:cNvPr id="38" name="TextBox 37"/>
          <p:cNvSpPr txBox="1"/>
          <p:nvPr/>
        </p:nvSpPr>
        <p:spPr>
          <a:xfrm>
            <a:off x="2902027" y="6426890"/>
            <a:ext cx="907973"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Regulatory</a:t>
            </a:r>
            <a:endParaRPr lang="en-US" sz="800" dirty="0">
              <a:solidFill>
                <a:srgbClr val="000000"/>
              </a:solidFill>
              <a:latin typeface="Calibri" pitchFamily="34" charset="0"/>
            </a:endParaRPr>
          </a:p>
        </p:txBody>
      </p:sp>
      <p:grpSp>
        <p:nvGrpSpPr>
          <p:cNvPr id="3" name="Group 41"/>
          <p:cNvGrpSpPr/>
          <p:nvPr/>
        </p:nvGrpSpPr>
        <p:grpSpPr>
          <a:xfrm>
            <a:off x="405098" y="6365188"/>
            <a:ext cx="1311307" cy="476250"/>
            <a:chOff x="405098" y="6365188"/>
            <a:chExt cx="1311307" cy="476250"/>
          </a:xfrm>
        </p:grpSpPr>
        <p:sp>
          <p:nvSpPr>
            <p:cNvPr id="40"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41" name="TextBox 40"/>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42" name="Flowchart: Decision 41"/>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43" name="TextBox 42"/>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8" name="AutoShape 119"/>
          <p:cNvSpPr>
            <a:spLocks noChangeArrowheads="1"/>
          </p:cNvSpPr>
          <p:nvPr/>
        </p:nvSpPr>
        <p:spPr bwMode="auto">
          <a:xfrm flipH="1">
            <a:off x="266700" y="2658832"/>
            <a:ext cx="4051077" cy="274320"/>
          </a:xfrm>
          <a:prstGeom prst="homePlate">
            <a:avLst>
              <a:gd name="adj" fmla="val 53743"/>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Phase III – START 001</a:t>
            </a:r>
          </a:p>
        </p:txBody>
      </p:sp>
      <p:sp>
        <p:nvSpPr>
          <p:cNvPr id="29" name="AutoShape 119"/>
          <p:cNvSpPr>
            <a:spLocks noChangeArrowheads="1"/>
          </p:cNvSpPr>
          <p:nvPr/>
        </p:nvSpPr>
        <p:spPr bwMode="auto">
          <a:xfrm>
            <a:off x="4299196" y="2658832"/>
            <a:ext cx="540000" cy="27432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Data Analysis</a:t>
            </a:r>
          </a:p>
        </p:txBody>
      </p:sp>
      <p:sp>
        <p:nvSpPr>
          <p:cNvPr id="30" name="AutoShape 131"/>
          <p:cNvSpPr>
            <a:spLocks noChangeArrowheads="1"/>
          </p:cNvSpPr>
          <p:nvPr/>
        </p:nvSpPr>
        <p:spPr bwMode="auto">
          <a:xfrm>
            <a:off x="4761445" y="2703380"/>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31" name="AutoShape 131"/>
          <p:cNvSpPr>
            <a:spLocks noChangeArrowheads="1"/>
          </p:cNvSpPr>
          <p:nvPr/>
        </p:nvSpPr>
        <p:spPr bwMode="auto">
          <a:xfrm>
            <a:off x="3836693" y="258162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32" name="AutoShape 131"/>
          <p:cNvSpPr>
            <a:spLocks noChangeArrowheads="1"/>
          </p:cNvSpPr>
          <p:nvPr/>
        </p:nvSpPr>
        <p:spPr bwMode="auto">
          <a:xfrm>
            <a:off x="4192505" y="2579855"/>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33" name="TextBox 69"/>
          <p:cNvSpPr txBox="1"/>
          <p:nvPr/>
        </p:nvSpPr>
        <p:spPr>
          <a:xfrm>
            <a:off x="4131295" y="2247900"/>
            <a:ext cx="906810" cy="326347"/>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Key Stats Available Jan 18 </a:t>
            </a:r>
            <a:endParaRPr lang="en-US" sz="900" dirty="0">
              <a:solidFill>
                <a:srgbClr val="000000"/>
              </a:solidFill>
              <a:latin typeface="Calibri" pitchFamily="34" charset="0"/>
            </a:endParaRPr>
          </a:p>
        </p:txBody>
      </p:sp>
      <p:sp>
        <p:nvSpPr>
          <p:cNvPr id="34" name="AutoShape 131"/>
          <p:cNvSpPr>
            <a:spLocks noChangeArrowheads="1"/>
          </p:cNvSpPr>
          <p:nvPr/>
        </p:nvSpPr>
        <p:spPr bwMode="auto">
          <a:xfrm>
            <a:off x="4756123" y="2991505"/>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35" name="AutoShape 131"/>
          <p:cNvSpPr>
            <a:spLocks noChangeArrowheads="1"/>
          </p:cNvSpPr>
          <p:nvPr/>
        </p:nvSpPr>
        <p:spPr bwMode="auto">
          <a:xfrm>
            <a:off x="3981118" y="3016824"/>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36" name="TextBox 82"/>
          <p:cNvSpPr txBox="1"/>
          <p:nvPr/>
        </p:nvSpPr>
        <p:spPr>
          <a:xfrm>
            <a:off x="1534026" y="2266950"/>
            <a:ext cx="1132974" cy="307296"/>
          </a:xfrm>
          <a:prstGeom prst="rect">
            <a:avLst/>
          </a:prstGeom>
          <a:noFill/>
        </p:spPr>
        <p:txBody>
          <a:bodyPr wrap="square" lIns="27432" tIns="27432" rIns="27432" bIns="27432" rtlCol="0" anchor="ctr" anchorCtr="0">
            <a:noAutofit/>
          </a:bodyPr>
          <a:lstStyle/>
          <a:p>
            <a:pPr algn="ctr"/>
            <a:r>
              <a:rPr lang="en-US" sz="900" dirty="0">
                <a:solidFill>
                  <a:srgbClr val="000000"/>
                </a:solidFill>
                <a:latin typeface="Calibri" pitchFamily="34" charset="0"/>
              </a:rPr>
              <a:t>75% Interim </a:t>
            </a:r>
            <a:r>
              <a:rPr lang="en-US" sz="900" dirty="0" smtClean="0">
                <a:solidFill>
                  <a:srgbClr val="000000"/>
                </a:solidFill>
                <a:latin typeface="Calibri" pitchFamily="34" charset="0"/>
              </a:rPr>
              <a:t>Analysis</a:t>
            </a:r>
          </a:p>
          <a:p>
            <a:pPr algn="ctr"/>
            <a:r>
              <a:rPr lang="en-US" sz="900" dirty="0" smtClean="0">
                <a:solidFill>
                  <a:srgbClr val="000000"/>
                </a:solidFill>
                <a:latin typeface="Calibri" pitchFamily="34" charset="0"/>
              </a:rPr>
              <a:t>Mar 5</a:t>
            </a:r>
            <a:endParaRPr lang="en-US" sz="900" dirty="0">
              <a:solidFill>
                <a:srgbClr val="000000"/>
              </a:solidFill>
              <a:latin typeface="Calibri" pitchFamily="34" charset="0"/>
            </a:endParaRPr>
          </a:p>
        </p:txBody>
      </p:sp>
      <p:sp>
        <p:nvSpPr>
          <p:cNvPr id="39" name="AutoShape 131"/>
          <p:cNvSpPr>
            <a:spLocks noChangeArrowheads="1"/>
          </p:cNvSpPr>
          <p:nvPr/>
        </p:nvSpPr>
        <p:spPr bwMode="auto">
          <a:xfrm>
            <a:off x="1992099" y="258162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45" name="TextBox 62"/>
          <p:cNvSpPr txBox="1"/>
          <p:nvPr/>
        </p:nvSpPr>
        <p:spPr>
          <a:xfrm>
            <a:off x="5002044" y="2653565"/>
            <a:ext cx="396860" cy="266700"/>
          </a:xfrm>
          <a:prstGeom prst="rect">
            <a:avLst/>
          </a:prstGeom>
          <a:noFill/>
        </p:spPr>
        <p:txBody>
          <a:bodyPr wrap="square" lIns="27432" tIns="27432" rIns="27432" bIns="27432" rtlCol="0" anchor="ctr" anchorCtr="0">
            <a:noAutofit/>
          </a:bodyPr>
          <a:lstStyle/>
          <a:p>
            <a:r>
              <a:rPr lang="en-US" sz="900" dirty="0">
                <a:solidFill>
                  <a:srgbClr val="000000"/>
                </a:solidFill>
                <a:latin typeface="Calibri" pitchFamily="34" charset="0"/>
              </a:rPr>
              <a:t>CTR Final</a:t>
            </a:r>
            <a:br>
              <a:rPr lang="en-US" sz="900" dirty="0">
                <a:solidFill>
                  <a:srgbClr val="000000"/>
                </a:solidFill>
                <a:latin typeface="Calibri" pitchFamily="34" charset="0"/>
              </a:rPr>
            </a:br>
            <a:r>
              <a:rPr lang="en-US" sz="900" dirty="0" smtClean="0">
                <a:solidFill>
                  <a:srgbClr val="000000"/>
                </a:solidFill>
                <a:latin typeface="Calibri" pitchFamily="34" charset="0"/>
              </a:rPr>
              <a:t>Apr 4</a:t>
            </a:r>
            <a:endParaRPr lang="en-US" sz="900" dirty="0">
              <a:solidFill>
                <a:srgbClr val="000000"/>
              </a:solidFill>
              <a:latin typeface="Calibri" pitchFamily="34" charset="0"/>
            </a:endParaRPr>
          </a:p>
        </p:txBody>
      </p:sp>
      <p:sp>
        <p:nvSpPr>
          <p:cNvPr id="46" name="TextBox 71"/>
          <p:cNvSpPr txBox="1"/>
          <p:nvPr/>
        </p:nvSpPr>
        <p:spPr>
          <a:xfrm>
            <a:off x="4445475" y="3170006"/>
            <a:ext cx="802380" cy="390307"/>
          </a:xfrm>
          <a:prstGeom prst="rect">
            <a:avLst/>
          </a:prstGeom>
          <a:noFill/>
        </p:spPr>
        <p:txBody>
          <a:bodyPr wrap="square" lIns="27432" tIns="27432" rIns="27432" bIns="27432" rtlCol="0" anchor="ctr" anchorCtr="0">
            <a:noAutofit/>
          </a:bodyPr>
          <a:lstStyle/>
          <a:p>
            <a:pPr algn="ctr"/>
            <a:r>
              <a:rPr lang="en-US" sz="900" dirty="0">
                <a:solidFill>
                  <a:srgbClr val="000000"/>
                </a:solidFill>
                <a:latin typeface="Calibri" pitchFamily="34" charset="0"/>
              </a:rPr>
              <a:t>Ancillary Study Analysis </a:t>
            </a:r>
            <a:r>
              <a:rPr lang="en-US" sz="900" dirty="0" smtClean="0">
                <a:solidFill>
                  <a:srgbClr val="000000"/>
                </a:solidFill>
                <a:latin typeface="Calibri" pitchFamily="34" charset="0"/>
              </a:rPr>
              <a:t>Final</a:t>
            </a:r>
            <a:endParaRPr lang="en-US" sz="900" dirty="0">
              <a:solidFill>
                <a:srgbClr val="000000"/>
              </a:solidFill>
              <a:latin typeface="Calibri" pitchFamily="34" charset="0"/>
            </a:endParaRPr>
          </a:p>
        </p:txBody>
      </p:sp>
      <p:sp>
        <p:nvSpPr>
          <p:cNvPr id="47" name="TextBox 78"/>
          <p:cNvSpPr txBox="1"/>
          <p:nvPr/>
        </p:nvSpPr>
        <p:spPr>
          <a:xfrm>
            <a:off x="3636286" y="3204059"/>
            <a:ext cx="849305" cy="337876"/>
          </a:xfrm>
          <a:prstGeom prst="rect">
            <a:avLst/>
          </a:prstGeom>
          <a:noFill/>
        </p:spPr>
        <p:txBody>
          <a:bodyPr wrap="square" lIns="27432" tIns="27432" rIns="27432" bIns="27432" rtlCol="0" anchor="ctr" anchorCtr="0">
            <a:noAutofit/>
          </a:bodyPr>
          <a:lstStyle/>
          <a:p>
            <a:pPr algn="ctr"/>
            <a:r>
              <a:rPr lang="en-US" sz="900" dirty="0">
                <a:solidFill>
                  <a:srgbClr val="000000"/>
                </a:solidFill>
                <a:latin typeface="Calibri" pitchFamily="34" charset="0"/>
              </a:rPr>
              <a:t>Phase II and IIB LTFU Oct 30</a:t>
            </a:r>
          </a:p>
        </p:txBody>
      </p:sp>
      <p:sp>
        <p:nvSpPr>
          <p:cNvPr id="49" name="TextBox 67"/>
          <p:cNvSpPr txBox="1"/>
          <p:nvPr/>
        </p:nvSpPr>
        <p:spPr>
          <a:xfrm>
            <a:off x="3258697" y="2223726"/>
            <a:ext cx="740227" cy="350520"/>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Data Base Log Nov 30</a:t>
            </a:r>
            <a:endParaRPr lang="en-US" sz="900" dirty="0">
              <a:solidFill>
                <a:srgbClr val="000000"/>
              </a:solidFill>
              <a:latin typeface="Calibri" pitchFamily="34" charset="0"/>
            </a:endParaRPr>
          </a:p>
        </p:txBody>
      </p:sp>
      <p:sp>
        <p:nvSpPr>
          <p:cNvPr id="52" name="AutoShape 131"/>
          <p:cNvSpPr>
            <a:spLocks noChangeArrowheads="1"/>
          </p:cNvSpPr>
          <p:nvPr/>
        </p:nvSpPr>
        <p:spPr bwMode="auto">
          <a:xfrm>
            <a:off x="5241898" y="3001030"/>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53" name="TextBox 52"/>
          <p:cNvSpPr txBox="1"/>
          <p:nvPr/>
        </p:nvSpPr>
        <p:spPr>
          <a:xfrm>
            <a:off x="5495305" y="2940165"/>
            <a:ext cx="1248395" cy="196735"/>
          </a:xfrm>
          <a:prstGeom prst="rect">
            <a:avLst/>
          </a:prstGeom>
          <a:noFill/>
        </p:spPr>
        <p:txBody>
          <a:bodyPr wrap="square" lIns="27432" tIns="27432" rIns="27432" bIns="27432" rtlCol="0" anchor="ctr" anchorCtr="0">
            <a:noAutofit/>
          </a:bodyPr>
          <a:lstStyle/>
          <a:p>
            <a:r>
              <a:rPr lang="en-US" sz="900" dirty="0">
                <a:solidFill>
                  <a:srgbClr val="000000"/>
                </a:solidFill>
                <a:latin typeface="Calibri" pitchFamily="34" charset="0"/>
              </a:rPr>
              <a:t>Last Document approved in </a:t>
            </a:r>
            <a:r>
              <a:rPr lang="en-US" sz="900" dirty="0" smtClean="0">
                <a:solidFill>
                  <a:srgbClr val="000000"/>
                </a:solidFill>
                <a:latin typeface="Calibri" pitchFamily="34" charset="0"/>
              </a:rPr>
              <a:t>ELDORADO (date finally </a:t>
            </a:r>
            <a:r>
              <a:rPr lang="en-US" sz="900" dirty="0" err="1" smtClean="0">
                <a:solidFill>
                  <a:srgbClr val="000000"/>
                </a:solidFill>
                <a:latin typeface="Calibri" pitchFamily="34" charset="0"/>
              </a:rPr>
              <a:t>tbd</a:t>
            </a:r>
            <a:r>
              <a:rPr lang="en-US" sz="900" dirty="0" smtClean="0">
                <a:solidFill>
                  <a:srgbClr val="000000"/>
                </a:solidFill>
                <a:latin typeface="Calibri" pitchFamily="34" charset="0"/>
              </a:rPr>
              <a:t>)</a:t>
            </a:r>
            <a:endParaRPr lang="en-US" sz="900" dirty="0">
              <a:solidFill>
                <a:srgbClr val="000000"/>
              </a:solidFill>
              <a:latin typeface="Calibri" pitchFamily="34" charset="0"/>
            </a:endParaRPr>
          </a:p>
        </p:txBody>
      </p:sp>
      <p:sp>
        <p:nvSpPr>
          <p:cNvPr id="65" name="AutoShape 119"/>
          <p:cNvSpPr>
            <a:spLocks noChangeArrowheads="1"/>
          </p:cNvSpPr>
          <p:nvPr/>
        </p:nvSpPr>
        <p:spPr bwMode="auto">
          <a:xfrm>
            <a:off x="2247899" y="4356319"/>
            <a:ext cx="3419475" cy="246888"/>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rgbClr val="000000"/>
                </a:solidFill>
                <a:latin typeface="Calibri" pitchFamily="34" charset="0"/>
              </a:rPr>
              <a:t>US NPI (with input from GRPI)</a:t>
            </a:r>
          </a:p>
        </p:txBody>
      </p:sp>
      <p:sp>
        <p:nvSpPr>
          <p:cNvPr id="70" name="AutoShape 119"/>
          <p:cNvSpPr>
            <a:spLocks noChangeArrowheads="1"/>
          </p:cNvSpPr>
          <p:nvPr/>
        </p:nvSpPr>
        <p:spPr bwMode="auto">
          <a:xfrm>
            <a:off x="1719263" y="4669824"/>
            <a:ext cx="3949732" cy="246888"/>
          </a:xfrm>
          <a:prstGeom prst="homePlate">
            <a:avLst>
              <a:gd name="adj" fmla="val 0"/>
            </a:avLst>
          </a:prstGeom>
          <a:solidFill>
            <a:srgbClr val="FF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chemeClr val="bg1"/>
                </a:solidFill>
                <a:latin typeface="Calibri" pitchFamily="34" charset="0"/>
                <a:cs typeface="Calibri" pitchFamily="34" charset="0"/>
              </a:rPr>
              <a:t>BLA Dossier Preparation</a:t>
            </a:r>
          </a:p>
        </p:txBody>
      </p:sp>
      <p:sp>
        <p:nvSpPr>
          <p:cNvPr id="73" name="AutoShape 119"/>
          <p:cNvSpPr>
            <a:spLocks noChangeArrowheads="1"/>
          </p:cNvSpPr>
          <p:nvPr/>
        </p:nvSpPr>
        <p:spPr bwMode="auto">
          <a:xfrm>
            <a:off x="4970669" y="5789338"/>
            <a:ext cx="2399787" cy="274320"/>
          </a:xfrm>
          <a:prstGeom prst="homePlate">
            <a:avLst>
              <a:gd name="adj" fmla="val 0"/>
            </a:avLst>
          </a:prstGeom>
          <a:solidFill>
            <a:srgbClr val="FF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a:solidFill>
                  <a:schemeClr val="bg1"/>
                </a:solidFill>
                <a:latin typeface="Calibri" pitchFamily="34" charset="0"/>
                <a:cs typeface="Calibri" pitchFamily="34" charset="0"/>
              </a:rPr>
              <a:t>ODAC Preparation</a:t>
            </a:r>
            <a:br>
              <a:rPr lang="en-US" sz="900" dirty="0">
                <a:solidFill>
                  <a:schemeClr val="bg1"/>
                </a:solidFill>
                <a:latin typeface="Calibri" pitchFamily="34" charset="0"/>
                <a:cs typeface="Calibri" pitchFamily="34" charset="0"/>
              </a:rPr>
            </a:br>
            <a:r>
              <a:rPr lang="en-US" sz="900" dirty="0">
                <a:solidFill>
                  <a:schemeClr val="bg1"/>
                </a:solidFill>
                <a:latin typeface="Calibri" pitchFamily="34" charset="0"/>
                <a:cs typeface="Calibri" pitchFamily="34" charset="0"/>
              </a:rPr>
              <a:t>Mock Meetings</a:t>
            </a:r>
          </a:p>
        </p:txBody>
      </p:sp>
      <p:sp>
        <p:nvSpPr>
          <p:cNvPr id="74" name="AutoShape 131"/>
          <p:cNvSpPr>
            <a:spLocks noChangeArrowheads="1"/>
          </p:cNvSpPr>
          <p:nvPr/>
        </p:nvSpPr>
        <p:spPr bwMode="auto">
          <a:xfrm>
            <a:off x="7307287" y="5823251"/>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cs typeface="Calibri" pitchFamily="34" charset="0"/>
            </a:endParaRPr>
          </a:p>
        </p:txBody>
      </p:sp>
      <p:sp>
        <p:nvSpPr>
          <p:cNvPr id="76" name="TextBox 75"/>
          <p:cNvSpPr txBox="1"/>
          <p:nvPr/>
        </p:nvSpPr>
        <p:spPr>
          <a:xfrm>
            <a:off x="7447833" y="5760430"/>
            <a:ext cx="647699" cy="266700"/>
          </a:xfrm>
          <a:prstGeom prst="rect">
            <a:avLst/>
          </a:prstGeom>
          <a:noFill/>
        </p:spPr>
        <p:txBody>
          <a:bodyPr wrap="square" lIns="27432" tIns="27432" rIns="27432" bIns="27432" rtlCol="0" anchor="ctr" anchorCtr="0">
            <a:noAutofit/>
          </a:bodyPr>
          <a:lstStyle/>
          <a:p>
            <a:pPr algn="ctr"/>
            <a:r>
              <a:rPr lang="en-US" sz="900" dirty="0">
                <a:solidFill>
                  <a:srgbClr val="000000"/>
                </a:solidFill>
                <a:latin typeface="Calibri" pitchFamily="34" charset="0"/>
                <a:cs typeface="Calibri" pitchFamily="34" charset="0"/>
              </a:rPr>
              <a:t>FDA Advisory Committee (TBD)</a:t>
            </a:r>
          </a:p>
        </p:txBody>
      </p:sp>
      <p:sp>
        <p:nvSpPr>
          <p:cNvPr id="78" name="AutoShape 119"/>
          <p:cNvSpPr>
            <a:spLocks noChangeArrowheads="1"/>
          </p:cNvSpPr>
          <p:nvPr/>
        </p:nvSpPr>
        <p:spPr bwMode="auto">
          <a:xfrm>
            <a:off x="6293808" y="5028698"/>
            <a:ext cx="1440000" cy="274320"/>
          </a:xfrm>
          <a:prstGeom prst="homePlate">
            <a:avLst>
              <a:gd name="adj" fmla="val 0"/>
            </a:avLst>
          </a:prstGeom>
          <a:solidFill>
            <a:srgbClr val="FF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chemeClr val="bg1"/>
                </a:solidFill>
                <a:latin typeface="Calibri" pitchFamily="34" charset="0"/>
                <a:cs typeface="Calibri" pitchFamily="34" charset="0"/>
              </a:rPr>
              <a:t> BLA Dossier </a:t>
            </a:r>
            <a:r>
              <a:rPr lang="en-US" sz="900" dirty="0">
                <a:solidFill>
                  <a:schemeClr val="bg1"/>
                </a:solidFill>
                <a:latin typeface="Calibri" pitchFamily="34" charset="0"/>
                <a:cs typeface="Calibri" pitchFamily="34" charset="0"/>
              </a:rPr>
              <a:t>Evaluation</a:t>
            </a:r>
          </a:p>
        </p:txBody>
      </p:sp>
      <p:sp>
        <p:nvSpPr>
          <p:cNvPr id="79" name="TextBox 159"/>
          <p:cNvSpPr txBox="1">
            <a:spLocks noChangeArrowheads="1"/>
          </p:cNvSpPr>
          <p:nvPr/>
        </p:nvSpPr>
        <p:spPr bwMode="auto">
          <a:xfrm>
            <a:off x="3407030" y="4906235"/>
            <a:ext cx="1496985" cy="266700"/>
          </a:xfrm>
          <a:prstGeom prst="rect">
            <a:avLst/>
          </a:prstGeom>
          <a:noFill/>
          <a:ln w="9525">
            <a:noFill/>
            <a:miter lim="800000"/>
            <a:headEnd/>
            <a:tailEnd/>
          </a:ln>
        </p:spPr>
        <p:txBody>
          <a:bodyPr lIns="27432" tIns="27432" rIns="27432" bIns="27432" anchor="ctr"/>
          <a:lstStyle/>
          <a:p>
            <a:r>
              <a:rPr lang="en-US" sz="900" dirty="0">
                <a:solidFill>
                  <a:srgbClr val="000000"/>
                </a:solidFill>
                <a:latin typeface="Calibri" pitchFamily="34" charset="0"/>
                <a:cs typeface="Calibri" pitchFamily="34" charset="0"/>
              </a:rPr>
              <a:t>Pre-BLA Meetings (Date TBD)</a:t>
            </a:r>
          </a:p>
        </p:txBody>
      </p:sp>
      <p:sp>
        <p:nvSpPr>
          <p:cNvPr id="80" name="TextBox 79"/>
          <p:cNvSpPr txBox="1"/>
          <p:nvPr/>
        </p:nvSpPr>
        <p:spPr>
          <a:xfrm>
            <a:off x="5709462" y="4642538"/>
            <a:ext cx="3162301" cy="369332"/>
          </a:xfrm>
          <a:prstGeom prst="rect">
            <a:avLst/>
          </a:prstGeom>
          <a:noFill/>
        </p:spPr>
        <p:txBody>
          <a:bodyPr wrap="square" rtlCol="0">
            <a:spAutoFit/>
          </a:bodyPr>
          <a:lstStyle/>
          <a:p>
            <a:r>
              <a:rPr lang="en-US" sz="900" dirty="0">
                <a:solidFill>
                  <a:srgbClr val="000000"/>
                </a:solidFill>
                <a:latin typeface="Calibri" pitchFamily="34" charset="0"/>
                <a:cs typeface="Calibri" pitchFamily="34" charset="0"/>
              </a:rPr>
              <a:t>Standard Review:  60 day filing + 10 months review clock</a:t>
            </a:r>
          </a:p>
          <a:p>
            <a:r>
              <a:rPr lang="en-US" sz="900" b="1" dirty="0">
                <a:solidFill>
                  <a:srgbClr val="000000"/>
                </a:solidFill>
                <a:latin typeface="Calibri" pitchFamily="34" charset="0"/>
                <a:cs typeface="Calibri" pitchFamily="34" charset="0"/>
              </a:rPr>
              <a:t>Priority Review:  60 day filing + 6 months review </a:t>
            </a:r>
            <a:r>
              <a:rPr lang="en-US" sz="900" b="1" dirty="0" smtClean="0">
                <a:solidFill>
                  <a:srgbClr val="000000"/>
                </a:solidFill>
                <a:latin typeface="Calibri" pitchFamily="34" charset="0"/>
                <a:cs typeface="Calibri" pitchFamily="34" charset="0"/>
              </a:rPr>
              <a:t>clock</a:t>
            </a:r>
            <a:endParaRPr lang="en-US" sz="900" b="1" dirty="0">
              <a:solidFill>
                <a:srgbClr val="000000"/>
              </a:solidFill>
              <a:latin typeface="Calibri" pitchFamily="34" charset="0"/>
              <a:cs typeface="Calibri" pitchFamily="34" charset="0"/>
            </a:endParaRPr>
          </a:p>
        </p:txBody>
      </p:sp>
      <p:sp>
        <p:nvSpPr>
          <p:cNvPr id="81" name="AutoShape 131"/>
          <p:cNvSpPr>
            <a:spLocks noChangeArrowheads="1"/>
          </p:cNvSpPr>
          <p:nvPr/>
        </p:nvSpPr>
        <p:spPr bwMode="auto">
          <a:xfrm>
            <a:off x="7074769" y="5360326"/>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cs typeface="Calibri" pitchFamily="34" charset="0"/>
            </a:endParaRPr>
          </a:p>
        </p:txBody>
      </p:sp>
      <p:sp>
        <p:nvSpPr>
          <p:cNvPr id="82" name="TextBox 81"/>
          <p:cNvSpPr txBox="1"/>
          <p:nvPr/>
        </p:nvSpPr>
        <p:spPr>
          <a:xfrm>
            <a:off x="5641785" y="5331795"/>
            <a:ext cx="1462829" cy="213213"/>
          </a:xfrm>
          <a:prstGeom prst="rect">
            <a:avLst/>
          </a:prstGeom>
          <a:noFill/>
        </p:spPr>
        <p:txBody>
          <a:bodyPr wrap="square" lIns="27432" tIns="27432" rIns="27432" bIns="27432" rtlCol="0" anchor="ctr" anchorCtr="0">
            <a:noAutofit/>
          </a:bodyPr>
          <a:lstStyle/>
          <a:p>
            <a:pPr algn="r"/>
            <a:r>
              <a:rPr lang="en-US" sz="900" dirty="0">
                <a:solidFill>
                  <a:srgbClr val="000000"/>
                </a:solidFill>
                <a:latin typeface="Calibri" pitchFamily="34" charset="0"/>
                <a:cs typeface="Calibri" pitchFamily="34" charset="0"/>
              </a:rPr>
              <a:t>Mid-Cycle Communication</a:t>
            </a:r>
          </a:p>
          <a:p>
            <a:pPr algn="r"/>
            <a:r>
              <a:rPr lang="en-US" sz="900" dirty="0">
                <a:solidFill>
                  <a:srgbClr val="000000"/>
                </a:solidFill>
                <a:latin typeface="Calibri" pitchFamily="34" charset="0"/>
                <a:cs typeface="Calibri" pitchFamily="34" charset="0"/>
              </a:rPr>
              <a:t>(TBD)</a:t>
            </a:r>
          </a:p>
        </p:txBody>
      </p:sp>
      <p:sp>
        <p:nvSpPr>
          <p:cNvPr id="83" name="AutoShape 131"/>
          <p:cNvSpPr>
            <a:spLocks noChangeArrowheads="1"/>
          </p:cNvSpPr>
          <p:nvPr/>
        </p:nvSpPr>
        <p:spPr bwMode="auto">
          <a:xfrm>
            <a:off x="7619860" y="5360326"/>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cs typeface="Calibri" pitchFamily="34" charset="0"/>
            </a:endParaRPr>
          </a:p>
        </p:txBody>
      </p:sp>
      <p:sp>
        <p:nvSpPr>
          <p:cNvPr id="84" name="TextBox 83"/>
          <p:cNvSpPr txBox="1"/>
          <p:nvPr/>
        </p:nvSpPr>
        <p:spPr>
          <a:xfrm>
            <a:off x="7783266" y="5331795"/>
            <a:ext cx="1039919" cy="190353"/>
          </a:xfrm>
          <a:prstGeom prst="rect">
            <a:avLst/>
          </a:prstGeom>
          <a:noFill/>
        </p:spPr>
        <p:txBody>
          <a:bodyPr wrap="square" lIns="27432" tIns="27432" rIns="27432" bIns="27432" rtlCol="0" anchor="ctr" anchorCtr="0">
            <a:noAutofit/>
          </a:bodyPr>
          <a:lstStyle/>
          <a:p>
            <a:r>
              <a:rPr lang="en-US" sz="900" dirty="0">
                <a:solidFill>
                  <a:srgbClr val="000000"/>
                </a:solidFill>
                <a:latin typeface="Calibri" pitchFamily="34" charset="0"/>
                <a:cs typeface="Calibri" pitchFamily="34" charset="0"/>
              </a:rPr>
              <a:t>Late Cycle Meeting</a:t>
            </a:r>
          </a:p>
          <a:p>
            <a:r>
              <a:rPr lang="en-US" sz="900" dirty="0">
                <a:solidFill>
                  <a:srgbClr val="000000"/>
                </a:solidFill>
                <a:latin typeface="Calibri" pitchFamily="34" charset="0"/>
                <a:cs typeface="Calibri" pitchFamily="34" charset="0"/>
              </a:rPr>
              <a:t>(TBD)</a:t>
            </a:r>
          </a:p>
        </p:txBody>
      </p:sp>
      <p:sp>
        <p:nvSpPr>
          <p:cNvPr id="85" name="AutoShape 131"/>
          <p:cNvSpPr>
            <a:spLocks noChangeArrowheads="1"/>
          </p:cNvSpPr>
          <p:nvPr/>
        </p:nvSpPr>
        <p:spPr bwMode="auto">
          <a:xfrm>
            <a:off x="4823017" y="4853312"/>
            <a:ext cx="162963" cy="152400"/>
          </a:xfrm>
          <a:prstGeom prst="diamond">
            <a:avLst/>
          </a:prstGeom>
          <a:solidFill>
            <a:srgbClr val="A50021"/>
          </a:solidFill>
          <a:ln w="12700" algn="ctr">
            <a:solidFill>
              <a:schemeClr val="tx1"/>
            </a:solidFill>
            <a:miter lim="800000"/>
            <a:headEnd/>
            <a:tailEnd/>
          </a:ln>
        </p:spPr>
        <p:txBody>
          <a:bodyPr wrap="none" anchor="ctr"/>
          <a:lstStyle/>
          <a:p>
            <a:pPr algn="ctr"/>
            <a:endParaRPr lang="en-US" dirty="0">
              <a:solidFill>
                <a:srgbClr val="000000"/>
              </a:solidFill>
              <a:latin typeface="Calibri" pitchFamily="34" charset="0"/>
              <a:cs typeface="Calibri" pitchFamily="34" charset="0"/>
            </a:endParaRPr>
          </a:p>
        </p:txBody>
      </p:sp>
      <p:sp>
        <p:nvSpPr>
          <p:cNvPr id="93" name="AutoShape 119"/>
          <p:cNvSpPr>
            <a:spLocks noChangeArrowheads="1"/>
          </p:cNvSpPr>
          <p:nvPr/>
        </p:nvSpPr>
        <p:spPr bwMode="auto">
          <a:xfrm>
            <a:off x="1716434" y="6468800"/>
            <a:ext cx="182880" cy="182880"/>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94" name="TextBox 93"/>
          <p:cNvSpPr txBox="1"/>
          <p:nvPr/>
        </p:nvSpPr>
        <p:spPr>
          <a:xfrm>
            <a:off x="1925984" y="6426890"/>
            <a:ext cx="7747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Regulatory</a:t>
            </a:r>
          </a:p>
        </p:txBody>
      </p:sp>
      <p:sp>
        <p:nvSpPr>
          <p:cNvPr id="95" name="AutoShape 119"/>
          <p:cNvSpPr>
            <a:spLocks noChangeArrowheads="1"/>
          </p:cNvSpPr>
          <p:nvPr/>
        </p:nvSpPr>
        <p:spPr bwMode="auto">
          <a:xfrm>
            <a:off x="3821847" y="6469074"/>
            <a:ext cx="182880" cy="18288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solidFill>
                <a:schemeClr val="bg1"/>
              </a:solidFill>
              <a:latin typeface="Calibri" pitchFamily="34" charset="0"/>
            </a:endParaRPr>
          </a:p>
        </p:txBody>
      </p:sp>
      <p:sp>
        <p:nvSpPr>
          <p:cNvPr id="96" name="TextBox 95"/>
          <p:cNvSpPr txBox="1"/>
          <p:nvPr/>
        </p:nvSpPr>
        <p:spPr>
          <a:xfrm>
            <a:off x="4031396" y="6437313"/>
            <a:ext cx="2334402"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Clinical Development - Communications</a:t>
            </a:r>
            <a:endParaRPr lang="en-US" sz="800" dirty="0">
              <a:solidFill>
                <a:srgbClr val="000000"/>
              </a:solidFill>
              <a:latin typeface="Calibri" pitchFamily="34" charset="0"/>
              <a:cs typeface="Calibri" pitchFamily="34" charset="0"/>
            </a:endParaRPr>
          </a:p>
        </p:txBody>
      </p:sp>
      <p:sp>
        <p:nvSpPr>
          <p:cNvPr id="99" name="AutoShape 119"/>
          <p:cNvSpPr>
            <a:spLocks noChangeArrowheads="1"/>
          </p:cNvSpPr>
          <p:nvPr/>
        </p:nvSpPr>
        <p:spPr bwMode="auto">
          <a:xfrm flipH="1">
            <a:off x="318910" y="3845920"/>
            <a:ext cx="1247775" cy="274320"/>
          </a:xfrm>
          <a:prstGeom prst="homePlate">
            <a:avLst>
              <a:gd name="adj" fmla="val 0"/>
            </a:avLst>
          </a:prstGeom>
          <a:solidFill>
            <a:srgbClr val="FF00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chemeClr val="bg1"/>
                </a:solidFill>
                <a:latin typeface="Calibri" pitchFamily="34" charset="0"/>
                <a:cs typeface="Calibri" pitchFamily="34" charset="0"/>
              </a:rPr>
              <a:t>Develop TPP</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Regulatory </a:t>
            </a:r>
            <a:r>
              <a:rPr lang="en-US" i="1" dirty="0" smtClean="0"/>
              <a:t>(Continued)</a:t>
            </a:r>
            <a:endParaRPr lang="en-US" dirty="0"/>
          </a:p>
        </p:txBody>
      </p:sp>
      <p:sp>
        <p:nvSpPr>
          <p:cNvPr id="35"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76</a:t>
            </a:fld>
            <a:endParaRPr lang="en-US" dirty="0">
              <a:solidFill>
                <a:srgbClr val="000000"/>
              </a:solidFill>
            </a:endParaRPr>
          </a:p>
        </p:txBody>
      </p:sp>
      <p:sp>
        <p:nvSpPr>
          <p:cNvPr id="45" name="Text Box 150"/>
          <p:cNvSpPr txBox="1">
            <a:spLocks noChangeArrowheads="1"/>
          </p:cNvSpPr>
          <p:nvPr/>
        </p:nvSpPr>
        <p:spPr bwMode="auto">
          <a:xfrm>
            <a:off x="300038" y="2195575"/>
            <a:ext cx="2781300" cy="285062"/>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US Regulatory Activities</a:t>
            </a:r>
            <a:endParaRPr lang="en-US" sz="1000" b="1" i="1" dirty="0">
              <a:solidFill>
                <a:srgbClr val="060309"/>
              </a:solidFill>
              <a:latin typeface="Calibri" pitchFamily="34" charset="0"/>
            </a:endParaRPr>
          </a:p>
        </p:txBody>
      </p:sp>
      <p:sp>
        <p:nvSpPr>
          <p:cNvPr id="46" name="Rectangle 127"/>
          <p:cNvSpPr>
            <a:spLocks noChangeArrowheads="1"/>
          </p:cNvSpPr>
          <p:nvPr/>
        </p:nvSpPr>
        <p:spPr bwMode="auto">
          <a:xfrm>
            <a:off x="300037" y="2411176"/>
            <a:ext cx="8549640" cy="3923523"/>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55" name="AutoShape 119"/>
          <p:cNvSpPr>
            <a:spLocks noChangeArrowheads="1"/>
          </p:cNvSpPr>
          <p:nvPr/>
        </p:nvSpPr>
        <p:spPr bwMode="auto">
          <a:xfrm flipH="1">
            <a:off x="4360685" y="5106395"/>
            <a:ext cx="1914526" cy="274320"/>
          </a:xfrm>
          <a:prstGeom prst="homePlate">
            <a:avLst>
              <a:gd name="adj" fmla="val 0"/>
            </a:avLst>
          </a:prstGeom>
          <a:solidFill>
            <a:srgbClr val="FF9999"/>
          </a:solidFill>
          <a:ln w="9525" algn="ctr">
            <a:solidFill>
              <a:srgbClr val="FF0000"/>
            </a:solidFill>
            <a:miter lim="800000"/>
            <a:headEnd/>
            <a:tailEnd/>
          </a:ln>
          <a:effectLst>
            <a:outerShdw blurRad="50800" dist="38100" dir="2700000" algn="tl" rotWithShape="0">
              <a:prstClr val="black">
                <a:alpha val="40000"/>
              </a:prstClr>
            </a:outerShdw>
          </a:effectLst>
        </p:spPr>
        <p:txBody>
          <a:bodyPr lIns="45720" rIns="45720" anchor="ctr"/>
          <a:lstStyle/>
          <a:p>
            <a:pPr algn="ctr"/>
            <a:r>
              <a:rPr lang="en-US" sz="900" dirty="0" smtClean="0">
                <a:solidFill>
                  <a:srgbClr val="000000"/>
                </a:solidFill>
                <a:latin typeface="Calibri" pitchFamily="34" charset="0"/>
                <a:cs typeface="Calibri" pitchFamily="34" charset="0"/>
              </a:rPr>
              <a:t>ODAC Key Message Preparation</a:t>
            </a:r>
          </a:p>
        </p:txBody>
      </p:sp>
      <p:sp>
        <p:nvSpPr>
          <p:cNvPr id="56" name="AutoShape 131"/>
          <p:cNvSpPr>
            <a:spLocks noChangeArrowheads="1"/>
          </p:cNvSpPr>
          <p:nvPr/>
        </p:nvSpPr>
        <p:spPr bwMode="auto">
          <a:xfrm>
            <a:off x="6079890" y="5152274"/>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60" name="AutoShape 119"/>
          <p:cNvSpPr>
            <a:spLocks noChangeArrowheads="1"/>
          </p:cNvSpPr>
          <p:nvPr/>
        </p:nvSpPr>
        <p:spPr bwMode="auto">
          <a:xfrm flipH="1">
            <a:off x="293510" y="2487020"/>
            <a:ext cx="1247775" cy="274320"/>
          </a:xfrm>
          <a:prstGeom prst="homePlate">
            <a:avLst>
              <a:gd name="adj" fmla="val 0"/>
            </a:avLst>
          </a:prstGeom>
          <a:solidFill>
            <a:srgbClr val="FF9999"/>
          </a:solidFill>
          <a:ln w="9525" algn="ctr">
            <a:solidFill>
              <a:srgbClr val="FF0000"/>
            </a:solidFill>
            <a:miter lim="800000"/>
            <a:headEnd/>
            <a:tailEnd/>
          </a:ln>
          <a:effectLst>
            <a:outerShdw blurRad="50800" dist="38100" dir="2700000" algn="tl" rotWithShape="0">
              <a:prstClr val="black">
                <a:alpha val="40000"/>
              </a:prstClr>
            </a:outerShdw>
          </a:effectLst>
        </p:spPr>
        <p:txBody>
          <a:bodyPr lIns="45720" rIns="45720" anchor="ctr"/>
          <a:lstStyle/>
          <a:p>
            <a:pPr algn="ctr"/>
            <a:r>
              <a:rPr lang="en-US" sz="900" dirty="0" smtClean="0">
                <a:solidFill>
                  <a:srgbClr val="000000"/>
                </a:solidFill>
                <a:latin typeface="Calibri" pitchFamily="34" charset="0"/>
                <a:cs typeface="Calibri" pitchFamily="34" charset="0"/>
              </a:rPr>
              <a:t>Develop TPP</a:t>
            </a:r>
          </a:p>
        </p:txBody>
      </p:sp>
      <p:sp>
        <p:nvSpPr>
          <p:cNvPr id="61" name="AutoShape 119"/>
          <p:cNvSpPr>
            <a:spLocks noChangeArrowheads="1"/>
          </p:cNvSpPr>
          <p:nvPr/>
        </p:nvSpPr>
        <p:spPr bwMode="auto">
          <a:xfrm flipH="1">
            <a:off x="3284360" y="4572995"/>
            <a:ext cx="1247775" cy="274320"/>
          </a:xfrm>
          <a:prstGeom prst="homePlate">
            <a:avLst>
              <a:gd name="adj" fmla="val 0"/>
            </a:avLst>
          </a:prstGeom>
          <a:solidFill>
            <a:srgbClr val="FF9999"/>
          </a:solidFill>
          <a:ln w="9525" algn="ctr">
            <a:solidFill>
              <a:srgbClr val="FF0000"/>
            </a:solidFill>
            <a:miter lim="800000"/>
            <a:headEnd/>
            <a:tailEnd/>
          </a:ln>
          <a:effectLst>
            <a:outerShdw blurRad="50800" dist="38100" dir="2700000" algn="tl" rotWithShape="0">
              <a:prstClr val="black">
                <a:alpha val="40000"/>
              </a:prstClr>
            </a:outerShdw>
          </a:effectLst>
        </p:spPr>
        <p:txBody>
          <a:bodyPr lIns="45720" rIns="45720" anchor="ctr"/>
          <a:lstStyle/>
          <a:p>
            <a:pPr algn="ctr"/>
            <a:r>
              <a:rPr lang="en-US" sz="900" dirty="0" smtClean="0">
                <a:solidFill>
                  <a:srgbClr val="000000"/>
                </a:solidFill>
                <a:latin typeface="Calibri" pitchFamily="34" charset="0"/>
                <a:cs typeface="Calibri" pitchFamily="34" charset="0"/>
              </a:rPr>
              <a:t>Develop Data Sheet</a:t>
            </a:r>
          </a:p>
        </p:txBody>
      </p:sp>
      <p:sp>
        <p:nvSpPr>
          <p:cNvPr id="62" name="AutoShape 119"/>
          <p:cNvSpPr>
            <a:spLocks noChangeArrowheads="1"/>
          </p:cNvSpPr>
          <p:nvPr/>
        </p:nvSpPr>
        <p:spPr bwMode="auto">
          <a:xfrm flipH="1">
            <a:off x="4141611" y="3120432"/>
            <a:ext cx="438150" cy="274320"/>
          </a:xfrm>
          <a:prstGeom prst="homePlate">
            <a:avLst>
              <a:gd name="adj" fmla="val 0"/>
            </a:avLst>
          </a:prstGeom>
          <a:solidFill>
            <a:srgbClr val="FF9999"/>
          </a:solidFill>
          <a:ln w="9525" algn="ctr">
            <a:solidFill>
              <a:srgbClr val="FF0000"/>
            </a:solidFill>
            <a:miter lim="800000"/>
            <a:headEnd/>
            <a:tailEnd/>
          </a:ln>
          <a:effectLst>
            <a:outerShdw blurRad="50800" dist="38100" dir="2700000" algn="tl" rotWithShape="0">
              <a:prstClr val="black">
                <a:alpha val="40000"/>
              </a:prstClr>
            </a:outerShdw>
          </a:effectLst>
        </p:spPr>
        <p:txBody>
          <a:bodyPr lIns="45720" rIns="45720" anchor="ctr"/>
          <a:lstStyle/>
          <a:p>
            <a:pPr algn="ctr"/>
            <a:endParaRPr lang="en-US" sz="900" dirty="0" smtClean="0">
              <a:solidFill>
                <a:srgbClr val="000000"/>
              </a:solidFill>
              <a:latin typeface="Calibri" pitchFamily="34" charset="0"/>
              <a:cs typeface="Calibri" pitchFamily="34" charset="0"/>
            </a:endParaRPr>
          </a:p>
        </p:txBody>
      </p:sp>
      <p:sp>
        <p:nvSpPr>
          <p:cNvPr id="63" name="AutoShape 119"/>
          <p:cNvSpPr>
            <a:spLocks noChangeArrowheads="1"/>
          </p:cNvSpPr>
          <p:nvPr/>
        </p:nvSpPr>
        <p:spPr bwMode="auto">
          <a:xfrm flipH="1">
            <a:off x="1036461" y="3120432"/>
            <a:ext cx="3048000" cy="274320"/>
          </a:xfrm>
          <a:prstGeom prst="homePlate">
            <a:avLst>
              <a:gd name="adj" fmla="val 0"/>
            </a:avLst>
          </a:prstGeom>
          <a:noFill/>
          <a:ln w="9525" algn="ctr">
            <a:noFill/>
            <a:miter lim="800000"/>
            <a:headEnd/>
            <a:tailEnd/>
          </a:ln>
          <a:effectLst/>
        </p:spPr>
        <p:txBody>
          <a:bodyPr lIns="45720" rIns="45720" anchor="ctr"/>
          <a:lstStyle/>
          <a:p>
            <a:pPr algn="r"/>
            <a:r>
              <a:rPr lang="en-US" sz="900" dirty="0" smtClean="0">
                <a:solidFill>
                  <a:srgbClr val="000000"/>
                </a:solidFill>
                <a:latin typeface="Calibri" pitchFamily="34" charset="0"/>
                <a:cs typeface="Calibri" pitchFamily="34" charset="0"/>
              </a:rPr>
              <a:t>Pre-BLA Meeting (need developed label for this meeting)</a:t>
            </a:r>
          </a:p>
        </p:txBody>
      </p:sp>
      <p:sp>
        <p:nvSpPr>
          <p:cNvPr id="64" name="AutoShape 119"/>
          <p:cNvSpPr>
            <a:spLocks noChangeArrowheads="1"/>
          </p:cNvSpPr>
          <p:nvPr/>
        </p:nvSpPr>
        <p:spPr bwMode="auto">
          <a:xfrm flipH="1">
            <a:off x="4684536" y="3120432"/>
            <a:ext cx="962025" cy="274320"/>
          </a:xfrm>
          <a:prstGeom prst="homePlate">
            <a:avLst>
              <a:gd name="adj" fmla="val 0"/>
            </a:avLst>
          </a:prstGeom>
          <a:noFill/>
          <a:ln w="9525" algn="ctr">
            <a:noFill/>
            <a:miter lim="800000"/>
            <a:headEnd/>
            <a:tailEnd/>
          </a:ln>
          <a:effectLst/>
        </p:spPr>
        <p:txBody>
          <a:bodyPr lIns="45720" rIns="45720" anchor="ctr"/>
          <a:lstStyle/>
          <a:p>
            <a:pPr algn="r"/>
            <a:r>
              <a:rPr lang="en-US" sz="900" dirty="0" smtClean="0">
                <a:solidFill>
                  <a:srgbClr val="000000"/>
                </a:solidFill>
                <a:latin typeface="Calibri" pitchFamily="34" charset="0"/>
                <a:cs typeface="Calibri" pitchFamily="34" charset="0"/>
              </a:rPr>
              <a:t>Mid-Cycle Review Meeting</a:t>
            </a:r>
          </a:p>
        </p:txBody>
      </p:sp>
      <p:sp>
        <p:nvSpPr>
          <p:cNvPr id="65" name="AutoShape 131"/>
          <p:cNvSpPr>
            <a:spLocks noChangeArrowheads="1"/>
          </p:cNvSpPr>
          <p:nvPr/>
        </p:nvSpPr>
        <p:spPr bwMode="auto">
          <a:xfrm>
            <a:off x="4460640" y="3166311"/>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70" name="AutoShape 119"/>
          <p:cNvSpPr>
            <a:spLocks noChangeArrowheads="1"/>
          </p:cNvSpPr>
          <p:nvPr/>
        </p:nvSpPr>
        <p:spPr bwMode="auto">
          <a:xfrm flipH="1">
            <a:off x="5617986" y="3120432"/>
            <a:ext cx="438150" cy="274320"/>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endParaRPr lang="en-US" sz="900" dirty="0" smtClean="0">
              <a:solidFill>
                <a:srgbClr val="000000"/>
              </a:solidFill>
              <a:latin typeface="Calibri" pitchFamily="34" charset="0"/>
              <a:cs typeface="Calibri" pitchFamily="34" charset="0"/>
            </a:endParaRPr>
          </a:p>
        </p:txBody>
      </p:sp>
      <p:sp>
        <p:nvSpPr>
          <p:cNvPr id="73" name="AutoShape 131"/>
          <p:cNvSpPr>
            <a:spLocks noChangeArrowheads="1"/>
          </p:cNvSpPr>
          <p:nvPr/>
        </p:nvSpPr>
        <p:spPr bwMode="auto">
          <a:xfrm>
            <a:off x="5908440" y="3166311"/>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32" name="AutoShape 119"/>
          <p:cNvSpPr>
            <a:spLocks noChangeArrowheads="1"/>
          </p:cNvSpPr>
          <p:nvPr/>
        </p:nvSpPr>
        <p:spPr bwMode="auto">
          <a:xfrm>
            <a:off x="1741834" y="6509451"/>
            <a:ext cx="182880" cy="182880"/>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33" name="TextBox 32"/>
          <p:cNvSpPr txBox="1"/>
          <p:nvPr/>
        </p:nvSpPr>
        <p:spPr>
          <a:xfrm>
            <a:off x="1951384" y="6477690"/>
            <a:ext cx="7747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Regulatory</a:t>
            </a:r>
          </a:p>
        </p:txBody>
      </p:sp>
      <p:sp>
        <p:nvSpPr>
          <p:cNvPr id="34" name="AutoShape 119"/>
          <p:cNvSpPr>
            <a:spLocks noChangeArrowheads="1"/>
          </p:cNvSpPr>
          <p:nvPr/>
        </p:nvSpPr>
        <p:spPr bwMode="auto">
          <a:xfrm>
            <a:off x="3048542" y="6509451"/>
            <a:ext cx="182880" cy="182880"/>
          </a:xfrm>
          <a:prstGeom prst="homePlate">
            <a:avLst>
              <a:gd name="adj" fmla="val 0"/>
            </a:avLst>
          </a:prstGeom>
          <a:solidFill>
            <a:srgbClr val="FF9999"/>
          </a:solidFill>
          <a:ln w="9525" algn="ctr">
            <a:solidFill>
              <a:srgbClr val="FF0000"/>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44" name="TextBox 43"/>
          <p:cNvSpPr txBox="1"/>
          <p:nvPr/>
        </p:nvSpPr>
        <p:spPr>
          <a:xfrm>
            <a:off x="3258092" y="6477690"/>
            <a:ext cx="907973"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Regulatory</a:t>
            </a:r>
            <a:endParaRPr lang="en-US" sz="800" dirty="0">
              <a:solidFill>
                <a:srgbClr val="000000"/>
              </a:solidFill>
              <a:latin typeface="Calibri" pitchFamily="34" charset="0"/>
            </a:endParaRPr>
          </a:p>
        </p:txBody>
      </p:sp>
      <p:grpSp>
        <p:nvGrpSpPr>
          <p:cNvPr id="3" name="Group 41"/>
          <p:cNvGrpSpPr/>
          <p:nvPr/>
        </p:nvGrpSpPr>
        <p:grpSpPr>
          <a:xfrm>
            <a:off x="405098" y="6365188"/>
            <a:ext cx="1311307" cy="476250"/>
            <a:chOff x="405098" y="6365188"/>
            <a:chExt cx="1311307" cy="476250"/>
          </a:xfrm>
        </p:grpSpPr>
        <p:sp>
          <p:nvSpPr>
            <p:cNvPr id="49"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50" name="TextBox 49"/>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51" name="Flowchart: Decision 50"/>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53" name="TextBox 52"/>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30" name="AutoShape 131"/>
          <p:cNvSpPr>
            <a:spLocks noChangeArrowheads="1"/>
          </p:cNvSpPr>
          <p:nvPr/>
        </p:nvSpPr>
        <p:spPr bwMode="auto">
          <a:xfrm>
            <a:off x="4694179" y="2489174"/>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31" name="AutoShape 119"/>
          <p:cNvSpPr>
            <a:spLocks noChangeArrowheads="1"/>
          </p:cNvSpPr>
          <p:nvPr/>
        </p:nvSpPr>
        <p:spPr bwMode="auto">
          <a:xfrm flipH="1">
            <a:off x="2965450" y="2462345"/>
            <a:ext cx="1695450" cy="274320"/>
          </a:xfrm>
          <a:prstGeom prst="homePlate">
            <a:avLst>
              <a:gd name="adj" fmla="val 0"/>
            </a:avLst>
          </a:prstGeom>
          <a:noFill/>
          <a:ln w="9525" algn="ctr">
            <a:noFill/>
            <a:miter lim="800000"/>
            <a:headEnd/>
            <a:tailEnd/>
          </a:ln>
          <a:effectLst/>
        </p:spPr>
        <p:txBody>
          <a:bodyPr lIns="45720" rIns="45720" anchor="ctr"/>
          <a:lstStyle/>
          <a:p>
            <a:pPr algn="r"/>
            <a:r>
              <a:rPr lang="en-US" sz="900" dirty="0" smtClean="0">
                <a:solidFill>
                  <a:srgbClr val="000000"/>
                </a:solidFill>
                <a:latin typeface="Calibri" pitchFamily="34" charset="0"/>
                <a:cs typeface="Calibri" pitchFamily="34" charset="0"/>
              </a:rPr>
              <a:t>DOC Go-no-go Decision</a:t>
            </a:r>
          </a:p>
        </p:txBody>
      </p:sp>
      <p:sp>
        <p:nvSpPr>
          <p:cNvPr id="36" name="AutoShape 119"/>
          <p:cNvSpPr>
            <a:spLocks noChangeArrowheads="1"/>
          </p:cNvSpPr>
          <p:nvPr/>
        </p:nvSpPr>
        <p:spPr bwMode="auto">
          <a:xfrm flipH="1">
            <a:off x="4863060" y="3672929"/>
            <a:ext cx="447674" cy="274320"/>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endParaRPr lang="en-US" sz="900" dirty="0" smtClean="0">
              <a:solidFill>
                <a:srgbClr val="000000"/>
              </a:solidFill>
              <a:latin typeface="Calibri" pitchFamily="34" charset="0"/>
              <a:cs typeface="Calibri" pitchFamily="34" charset="0"/>
            </a:endParaRPr>
          </a:p>
        </p:txBody>
      </p:sp>
      <p:sp>
        <p:nvSpPr>
          <p:cNvPr id="37" name="AutoShape 131"/>
          <p:cNvSpPr>
            <a:spLocks noChangeArrowheads="1"/>
          </p:cNvSpPr>
          <p:nvPr/>
        </p:nvSpPr>
        <p:spPr bwMode="auto">
          <a:xfrm>
            <a:off x="5207489" y="3718808"/>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38" name="AutoShape 119"/>
          <p:cNvSpPr>
            <a:spLocks noChangeArrowheads="1"/>
          </p:cNvSpPr>
          <p:nvPr/>
        </p:nvSpPr>
        <p:spPr bwMode="auto">
          <a:xfrm flipH="1">
            <a:off x="3550969" y="3672929"/>
            <a:ext cx="1333498" cy="274320"/>
          </a:xfrm>
          <a:prstGeom prst="homePlate">
            <a:avLst>
              <a:gd name="adj" fmla="val 0"/>
            </a:avLst>
          </a:prstGeom>
          <a:noFill/>
          <a:ln w="9525" algn="ctr">
            <a:noFill/>
            <a:miter lim="800000"/>
            <a:headEnd/>
            <a:tailEnd/>
          </a:ln>
          <a:effectLst/>
        </p:spPr>
        <p:txBody>
          <a:bodyPr lIns="45720" rIns="45720" anchor="ctr"/>
          <a:lstStyle/>
          <a:p>
            <a:pPr algn="r"/>
            <a:r>
              <a:rPr lang="en-US" sz="900" dirty="0" smtClean="0">
                <a:solidFill>
                  <a:srgbClr val="000000"/>
                </a:solidFill>
                <a:latin typeface="Calibri" pitchFamily="34" charset="0"/>
                <a:cs typeface="Calibri" pitchFamily="34" charset="0"/>
              </a:rPr>
              <a:t>Labeling Finalized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Stimuvax—US Regulatory </a:t>
            </a:r>
            <a:r>
              <a:rPr lang="en-US" i="1" dirty="0" smtClean="0"/>
              <a:t>(Continued)</a:t>
            </a:r>
            <a:endParaRPr lang="en-US" dirty="0"/>
          </a:p>
        </p:txBody>
      </p:sp>
      <p:sp>
        <p:nvSpPr>
          <p:cNvPr id="86" name="Slide Number Placeholder 3"/>
          <p:cNvSpPr>
            <a:spLocks noGrp="1"/>
          </p:cNvSpPr>
          <p:nvPr>
            <p:ph type="sldNum" sz="quarter" idx="11"/>
          </p:nvPr>
        </p:nvSpPr>
        <p:spPr>
          <a:xfrm>
            <a:off x="237744" y="6588125"/>
            <a:ext cx="238125" cy="215900"/>
          </a:xfrm>
        </p:spPr>
        <p:txBody>
          <a:bodyPr/>
          <a:lstStyle/>
          <a:p>
            <a:pPr>
              <a:defRPr/>
            </a:pPr>
            <a:fld id="{103F35A4-E54C-4C5B-980A-34573204C1ED}" type="slidenum">
              <a:rPr lang="en-US" smtClean="0">
                <a:solidFill>
                  <a:srgbClr val="000000"/>
                </a:solidFill>
              </a:rPr>
              <a:pPr>
                <a:defRPr/>
              </a:pPr>
              <a:t>77</a:t>
            </a:fld>
            <a:endParaRPr lang="en-US" dirty="0">
              <a:solidFill>
                <a:srgbClr val="000000"/>
              </a:solidFill>
            </a:endParaRPr>
          </a:p>
        </p:txBody>
      </p:sp>
      <p:sp>
        <p:nvSpPr>
          <p:cNvPr id="41" name="Text Box 150"/>
          <p:cNvSpPr txBox="1">
            <a:spLocks noChangeArrowheads="1"/>
          </p:cNvSpPr>
          <p:nvPr/>
        </p:nvSpPr>
        <p:spPr bwMode="auto">
          <a:xfrm>
            <a:off x="300038" y="2195575"/>
            <a:ext cx="2781300" cy="285062"/>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Promotional Materials</a:t>
            </a:r>
            <a:endParaRPr lang="en-US" sz="1000" b="1" i="1" dirty="0">
              <a:solidFill>
                <a:srgbClr val="060309"/>
              </a:solidFill>
              <a:latin typeface="Calibri" pitchFamily="34" charset="0"/>
            </a:endParaRPr>
          </a:p>
        </p:txBody>
      </p:sp>
      <p:sp>
        <p:nvSpPr>
          <p:cNvPr id="42" name="Rectangle 127"/>
          <p:cNvSpPr>
            <a:spLocks noChangeArrowheads="1"/>
          </p:cNvSpPr>
          <p:nvPr/>
        </p:nvSpPr>
        <p:spPr bwMode="auto">
          <a:xfrm>
            <a:off x="300037" y="2411176"/>
            <a:ext cx="8549640" cy="3748324"/>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24" name="AutoShape 119"/>
          <p:cNvSpPr>
            <a:spLocks noChangeArrowheads="1"/>
          </p:cNvSpPr>
          <p:nvPr/>
        </p:nvSpPr>
        <p:spPr bwMode="auto">
          <a:xfrm>
            <a:off x="6941790" y="4588086"/>
            <a:ext cx="381000" cy="246888"/>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25" name="AutoShape 119"/>
          <p:cNvSpPr>
            <a:spLocks noChangeArrowheads="1"/>
          </p:cNvSpPr>
          <p:nvPr/>
        </p:nvSpPr>
        <p:spPr bwMode="auto">
          <a:xfrm>
            <a:off x="7427565" y="4588086"/>
            <a:ext cx="314325" cy="246888"/>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26" name="AutoShape 131"/>
          <p:cNvSpPr>
            <a:spLocks noChangeArrowheads="1"/>
          </p:cNvSpPr>
          <p:nvPr/>
        </p:nvSpPr>
        <p:spPr bwMode="auto">
          <a:xfrm>
            <a:off x="7279928" y="4613475"/>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27" name="AutoShape 119"/>
          <p:cNvSpPr>
            <a:spLocks noChangeArrowheads="1"/>
          </p:cNvSpPr>
          <p:nvPr/>
        </p:nvSpPr>
        <p:spPr bwMode="auto">
          <a:xfrm>
            <a:off x="7789516" y="4588086"/>
            <a:ext cx="171450" cy="246888"/>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28" name="AutoShape 131"/>
          <p:cNvSpPr>
            <a:spLocks noChangeArrowheads="1"/>
          </p:cNvSpPr>
          <p:nvPr/>
        </p:nvSpPr>
        <p:spPr bwMode="auto">
          <a:xfrm>
            <a:off x="7660928" y="4613475"/>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29" name="TextBox 28"/>
          <p:cNvSpPr txBox="1"/>
          <p:nvPr/>
        </p:nvSpPr>
        <p:spPr>
          <a:xfrm>
            <a:off x="6657928" y="4300737"/>
            <a:ext cx="712485" cy="266700"/>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OPDP Wave 1 Submission</a:t>
            </a:r>
          </a:p>
        </p:txBody>
      </p:sp>
      <p:sp>
        <p:nvSpPr>
          <p:cNvPr id="30" name="TextBox 29"/>
          <p:cNvSpPr txBox="1"/>
          <p:nvPr/>
        </p:nvSpPr>
        <p:spPr>
          <a:xfrm>
            <a:off x="7418039" y="4300737"/>
            <a:ext cx="647699" cy="266700"/>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OPDP Review</a:t>
            </a:r>
          </a:p>
        </p:txBody>
      </p:sp>
      <p:sp>
        <p:nvSpPr>
          <p:cNvPr id="31" name="TextBox 30"/>
          <p:cNvSpPr txBox="1"/>
          <p:nvPr/>
        </p:nvSpPr>
        <p:spPr>
          <a:xfrm>
            <a:off x="7941915" y="4576962"/>
            <a:ext cx="542926" cy="266700"/>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Update Materials</a:t>
            </a:r>
          </a:p>
        </p:txBody>
      </p:sp>
      <p:sp>
        <p:nvSpPr>
          <p:cNvPr id="43" name="TextBox 42"/>
          <p:cNvSpPr txBox="1"/>
          <p:nvPr/>
        </p:nvSpPr>
        <p:spPr>
          <a:xfrm>
            <a:off x="6017117" y="4586487"/>
            <a:ext cx="915147" cy="266700"/>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Prepare OPDP Submission</a:t>
            </a:r>
          </a:p>
        </p:txBody>
      </p:sp>
      <p:sp>
        <p:nvSpPr>
          <p:cNvPr id="48" name="AutoShape 119"/>
          <p:cNvSpPr>
            <a:spLocks noChangeArrowheads="1"/>
          </p:cNvSpPr>
          <p:nvPr/>
        </p:nvSpPr>
        <p:spPr bwMode="auto">
          <a:xfrm>
            <a:off x="7366072" y="5517116"/>
            <a:ext cx="463478" cy="246888"/>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49" name="AutoShape 119"/>
          <p:cNvSpPr>
            <a:spLocks noChangeArrowheads="1"/>
          </p:cNvSpPr>
          <p:nvPr/>
        </p:nvSpPr>
        <p:spPr bwMode="auto">
          <a:xfrm>
            <a:off x="7951870" y="5517116"/>
            <a:ext cx="314325" cy="246888"/>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0" name="AutoShape 131"/>
          <p:cNvSpPr>
            <a:spLocks noChangeArrowheads="1"/>
          </p:cNvSpPr>
          <p:nvPr/>
        </p:nvSpPr>
        <p:spPr bwMode="auto">
          <a:xfrm>
            <a:off x="7804233" y="5542505"/>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51" name="AutoShape 119"/>
          <p:cNvSpPr>
            <a:spLocks noChangeArrowheads="1"/>
          </p:cNvSpPr>
          <p:nvPr/>
        </p:nvSpPr>
        <p:spPr bwMode="auto">
          <a:xfrm>
            <a:off x="8313821" y="5517116"/>
            <a:ext cx="171450" cy="246888"/>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2" name="AutoShape 131"/>
          <p:cNvSpPr>
            <a:spLocks noChangeArrowheads="1"/>
          </p:cNvSpPr>
          <p:nvPr/>
        </p:nvSpPr>
        <p:spPr bwMode="auto">
          <a:xfrm>
            <a:off x="8185233" y="5542505"/>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53" name="TextBox 52"/>
          <p:cNvSpPr txBox="1"/>
          <p:nvPr/>
        </p:nvSpPr>
        <p:spPr>
          <a:xfrm>
            <a:off x="7310835" y="5229767"/>
            <a:ext cx="699704" cy="266700"/>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OPDP Wave 2 Submission</a:t>
            </a:r>
          </a:p>
        </p:txBody>
      </p:sp>
      <p:sp>
        <p:nvSpPr>
          <p:cNvPr id="54" name="TextBox 53"/>
          <p:cNvSpPr txBox="1"/>
          <p:nvPr/>
        </p:nvSpPr>
        <p:spPr>
          <a:xfrm>
            <a:off x="7942344" y="5229767"/>
            <a:ext cx="647699" cy="266700"/>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OPDP Review</a:t>
            </a:r>
          </a:p>
        </p:txBody>
      </p:sp>
      <p:sp>
        <p:nvSpPr>
          <p:cNvPr id="55" name="TextBox 54"/>
          <p:cNvSpPr txBox="1"/>
          <p:nvPr/>
        </p:nvSpPr>
        <p:spPr>
          <a:xfrm>
            <a:off x="8326520" y="5785392"/>
            <a:ext cx="542926" cy="266700"/>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Update Materials</a:t>
            </a:r>
          </a:p>
        </p:txBody>
      </p:sp>
      <p:sp>
        <p:nvSpPr>
          <p:cNvPr id="56" name="TextBox 55"/>
          <p:cNvSpPr txBox="1"/>
          <p:nvPr/>
        </p:nvSpPr>
        <p:spPr>
          <a:xfrm>
            <a:off x="6469977" y="5515517"/>
            <a:ext cx="915147" cy="266700"/>
          </a:xfrm>
          <a:prstGeom prst="rect">
            <a:avLst/>
          </a:prstGeom>
          <a:noFill/>
        </p:spPr>
        <p:txBody>
          <a:bodyPr wrap="square" lIns="27432" tIns="27432" rIns="27432" bIns="27432" rtlCol="0" anchor="ctr" anchorCtr="0">
            <a:noAutofit/>
          </a:bodyPr>
          <a:lstStyle/>
          <a:p>
            <a:pPr algn="ctr"/>
            <a:r>
              <a:rPr lang="en-US" sz="900" dirty="0" smtClean="0">
                <a:solidFill>
                  <a:srgbClr val="000000"/>
                </a:solidFill>
                <a:latin typeface="Calibri" pitchFamily="34" charset="0"/>
              </a:rPr>
              <a:t>Prepare OPDP Submission</a:t>
            </a:r>
          </a:p>
        </p:txBody>
      </p:sp>
      <p:sp>
        <p:nvSpPr>
          <p:cNvPr id="32" name="AutoShape 119"/>
          <p:cNvSpPr>
            <a:spLocks noChangeArrowheads="1"/>
          </p:cNvSpPr>
          <p:nvPr/>
        </p:nvSpPr>
        <p:spPr bwMode="auto">
          <a:xfrm>
            <a:off x="2897534" y="6471286"/>
            <a:ext cx="182880" cy="182880"/>
          </a:xfrm>
          <a:prstGeom prst="homePlate">
            <a:avLst>
              <a:gd name="adj" fmla="val 0"/>
            </a:avLst>
          </a:prstGeom>
          <a:solidFill>
            <a:srgbClr val="FF9999"/>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smtClean="0">
              <a:solidFill>
                <a:srgbClr val="000000"/>
              </a:solidFill>
              <a:latin typeface="Calibri" pitchFamily="34" charset="0"/>
            </a:endParaRPr>
          </a:p>
        </p:txBody>
      </p:sp>
      <p:sp>
        <p:nvSpPr>
          <p:cNvPr id="33" name="TextBox 32"/>
          <p:cNvSpPr txBox="1"/>
          <p:nvPr/>
        </p:nvSpPr>
        <p:spPr>
          <a:xfrm>
            <a:off x="3107084" y="6429376"/>
            <a:ext cx="7747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Regulatory</a:t>
            </a:r>
          </a:p>
        </p:txBody>
      </p:sp>
      <p:grpSp>
        <p:nvGrpSpPr>
          <p:cNvPr id="3" name="Group 41"/>
          <p:cNvGrpSpPr/>
          <p:nvPr/>
        </p:nvGrpSpPr>
        <p:grpSpPr>
          <a:xfrm>
            <a:off x="405098" y="6365188"/>
            <a:ext cx="1311307" cy="476250"/>
            <a:chOff x="405098" y="6365188"/>
            <a:chExt cx="1311307" cy="476250"/>
          </a:xfrm>
        </p:grpSpPr>
        <p:sp>
          <p:nvSpPr>
            <p:cNvPr id="37"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38" name="TextBox 37"/>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39" name="Flowchart: Decision 38"/>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40" name="TextBox 39"/>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35" name="Pentagon 34"/>
          <p:cNvSpPr/>
          <p:nvPr/>
        </p:nvSpPr>
        <p:spPr bwMode="auto">
          <a:xfrm>
            <a:off x="6213233" y="2504589"/>
            <a:ext cx="492092" cy="259645"/>
          </a:xfrm>
          <a:prstGeom prst="homePlate">
            <a:avLst>
              <a:gd name="adj" fmla="val 0"/>
            </a:avLst>
          </a:prstGeom>
          <a:noFill/>
          <a:ln w="9525">
            <a:noFill/>
            <a:miter lim="800000"/>
            <a:headEnd/>
            <a:tailEnd/>
          </a:ln>
          <a:effectLst/>
        </p:spPr>
        <p:txBody>
          <a:bodyPr lIns="27432" tIns="27432" rIns="27432" bIns="27432" rtlCol="0" anchor="ctr"/>
          <a:lstStyle/>
          <a:p>
            <a:pPr algn="ctr">
              <a:spcBef>
                <a:spcPts val="600"/>
              </a:spcBef>
            </a:pPr>
            <a:r>
              <a:rPr lang="en-US" sz="900" dirty="0" smtClean="0">
                <a:solidFill>
                  <a:srgbClr val="000000"/>
                </a:solidFill>
                <a:latin typeface="Calibri" pitchFamily="34" charset="0"/>
                <a:cs typeface="Calibri" pitchFamily="34" charset="0"/>
              </a:rPr>
              <a:t>OPDP Strategy</a:t>
            </a:r>
            <a:endParaRPr lang="en-US" sz="900" dirty="0">
              <a:solidFill>
                <a:srgbClr val="000000"/>
              </a:solidFill>
              <a:latin typeface="Calibri" pitchFamily="34" charset="0"/>
              <a:cs typeface="Calibri" pitchFamily="34" charset="0"/>
            </a:endParaRPr>
          </a:p>
        </p:txBody>
      </p:sp>
      <p:sp>
        <p:nvSpPr>
          <p:cNvPr id="36" name="Pentagon 35"/>
          <p:cNvSpPr/>
          <p:nvPr/>
        </p:nvSpPr>
        <p:spPr bwMode="auto">
          <a:xfrm>
            <a:off x="6719561" y="2500685"/>
            <a:ext cx="428625" cy="259645"/>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pPr>
            <a:endParaRPr lang="en-US" sz="900" dirty="0">
              <a:solidFill>
                <a:srgbClr val="000000"/>
              </a:solidFill>
              <a:latin typeface="Calibri" pitchFamily="34" charset="0"/>
              <a:cs typeface="Calibri" pitchFamily="34" charset="0"/>
            </a:endParaRPr>
          </a:p>
        </p:txBody>
      </p:sp>
      <p:sp>
        <p:nvSpPr>
          <p:cNvPr id="44" name="AutoShape 119"/>
          <p:cNvSpPr>
            <a:spLocks noChangeArrowheads="1"/>
          </p:cNvSpPr>
          <p:nvPr/>
        </p:nvSpPr>
        <p:spPr bwMode="auto">
          <a:xfrm>
            <a:off x="1755775" y="6471286"/>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45" name="TextBox 44"/>
          <p:cNvSpPr txBox="1"/>
          <p:nvPr/>
        </p:nvSpPr>
        <p:spPr>
          <a:xfrm>
            <a:off x="1965325" y="6429376"/>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sp>
        <p:nvSpPr>
          <p:cNvPr id="46" name="AutoShape 119"/>
          <p:cNvSpPr>
            <a:spLocks noChangeArrowheads="1"/>
          </p:cNvSpPr>
          <p:nvPr/>
        </p:nvSpPr>
        <p:spPr bwMode="auto">
          <a:xfrm>
            <a:off x="5538409" y="2878691"/>
            <a:ext cx="128016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Master Vis Aid</a:t>
            </a:r>
            <a:endParaRPr lang="en-US" sz="900" dirty="0">
              <a:solidFill>
                <a:srgbClr val="000000"/>
              </a:solidFill>
              <a:latin typeface="Calibri" pitchFamily="34" charset="0"/>
            </a:endParaRPr>
          </a:p>
        </p:txBody>
      </p:sp>
      <p:sp>
        <p:nvSpPr>
          <p:cNvPr id="47" name="AutoShape 119"/>
          <p:cNvSpPr>
            <a:spLocks noChangeArrowheads="1"/>
          </p:cNvSpPr>
          <p:nvPr/>
        </p:nvSpPr>
        <p:spPr bwMode="auto">
          <a:xfrm>
            <a:off x="6822013" y="2878691"/>
            <a:ext cx="552451"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Update</a:t>
            </a:r>
            <a:endParaRPr lang="en-US" sz="900" dirty="0">
              <a:solidFill>
                <a:srgbClr val="000000"/>
              </a:solidFill>
              <a:latin typeface="Calibri" pitchFamily="34" charset="0"/>
            </a:endParaRPr>
          </a:p>
        </p:txBody>
      </p:sp>
      <p:sp>
        <p:nvSpPr>
          <p:cNvPr id="57" name="AutoShape 119"/>
          <p:cNvSpPr>
            <a:spLocks noChangeArrowheads="1"/>
          </p:cNvSpPr>
          <p:nvPr/>
        </p:nvSpPr>
        <p:spPr bwMode="auto">
          <a:xfrm>
            <a:off x="5879262" y="3644169"/>
            <a:ext cx="678180"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58" name="AutoShape 119"/>
          <p:cNvSpPr>
            <a:spLocks noChangeArrowheads="1"/>
          </p:cNvSpPr>
          <p:nvPr/>
        </p:nvSpPr>
        <p:spPr bwMode="auto">
          <a:xfrm>
            <a:off x="4621318" y="3654802"/>
            <a:ext cx="1238250" cy="274320"/>
          </a:xfrm>
          <a:prstGeom prst="homePlate">
            <a:avLst>
              <a:gd name="adj" fmla="val 0"/>
            </a:avLst>
          </a:prstGeom>
          <a:noFill/>
          <a:ln w="9525" algn="ctr">
            <a:noFill/>
            <a:miter lim="800000"/>
            <a:headEnd/>
            <a:tailEnd/>
          </a:ln>
          <a:effectLst/>
        </p:spPr>
        <p:txBody>
          <a:bodyPr lIns="45720" rIns="45720" anchor="ctr"/>
          <a:lstStyle/>
          <a:p>
            <a:pPr algn="r">
              <a:spcBef>
                <a:spcPct val="50000"/>
              </a:spcBef>
              <a:defRPr/>
            </a:pPr>
            <a:r>
              <a:rPr lang="en-US" sz="900" dirty="0" smtClean="0">
                <a:solidFill>
                  <a:srgbClr val="000000"/>
                </a:solidFill>
                <a:latin typeface="Calibri" pitchFamily="34" charset="0"/>
              </a:rPr>
              <a:t>Derivative Promo Materials </a:t>
            </a:r>
            <a:r>
              <a:rPr lang="en-US" sz="900" dirty="0">
                <a:solidFill>
                  <a:srgbClr val="000000"/>
                </a:solidFill>
                <a:latin typeface="Calibri" pitchFamily="34" charset="0"/>
              </a:rPr>
              <a:t>Dev</a:t>
            </a:r>
          </a:p>
        </p:txBody>
      </p:sp>
      <p:sp>
        <p:nvSpPr>
          <p:cNvPr id="59" name="AutoShape 119"/>
          <p:cNvSpPr>
            <a:spLocks noChangeArrowheads="1"/>
          </p:cNvSpPr>
          <p:nvPr/>
        </p:nvSpPr>
        <p:spPr bwMode="auto">
          <a:xfrm>
            <a:off x="7373781" y="3644169"/>
            <a:ext cx="510541"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0" tIns="0" rIns="0" bIns="0" anchor="ctr"/>
          <a:lstStyle/>
          <a:p>
            <a:pPr algn="ctr">
              <a:spcBef>
                <a:spcPct val="50000"/>
              </a:spcBef>
              <a:defRPr/>
            </a:pPr>
            <a:r>
              <a:rPr lang="en-US" sz="900" dirty="0" smtClean="0">
                <a:solidFill>
                  <a:srgbClr val="000000"/>
                </a:solidFill>
                <a:latin typeface="Calibri" pitchFamily="34" charset="0"/>
              </a:rPr>
              <a:t>Update</a:t>
            </a:r>
            <a:endParaRPr lang="en-US" sz="900" dirty="0">
              <a:solidFill>
                <a:srgbClr val="000000"/>
              </a:solidFill>
              <a:latin typeface="Calibri" pitchFamily="34" charset="0"/>
            </a:endParaRPr>
          </a:p>
        </p:txBody>
      </p:sp>
      <p:cxnSp>
        <p:nvCxnSpPr>
          <p:cNvPr id="60" name="Straight Connector 59"/>
          <p:cNvCxnSpPr>
            <a:stCxn id="57" idx="3"/>
            <a:endCxn id="59" idx="1"/>
          </p:cNvCxnSpPr>
          <p:nvPr/>
        </p:nvCxnSpPr>
        <p:spPr bwMode="auto">
          <a:xfrm>
            <a:off x="6557442" y="3781329"/>
            <a:ext cx="816339" cy="0"/>
          </a:xfrm>
          <a:prstGeom prst="line">
            <a:avLst/>
          </a:prstGeom>
          <a:noFill/>
          <a:ln w="9525">
            <a:solidFill>
              <a:schemeClr val="tx1"/>
            </a:solidFill>
            <a:miter lim="800000"/>
            <a:headEnd/>
            <a:tailEnd type="none"/>
          </a:ln>
        </p:spPr>
      </p:cxnSp>
      <p:sp>
        <p:nvSpPr>
          <p:cNvPr id="61" name="AutoShape 143"/>
          <p:cNvSpPr>
            <a:spLocks noChangeArrowheads="1"/>
          </p:cNvSpPr>
          <p:nvPr/>
        </p:nvSpPr>
        <p:spPr bwMode="auto">
          <a:xfrm>
            <a:off x="5653763" y="3259103"/>
            <a:ext cx="1252035"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a:solidFill>
                  <a:srgbClr val="000000"/>
                </a:solidFill>
                <a:latin typeface="Calibri" pitchFamily="34" charset="0"/>
                <a:cs typeface="Calibri" pitchFamily="34" charset="0"/>
              </a:rPr>
              <a:t>Journal Ads (Branded</a:t>
            </a:r>
            <a:r>
              <a:rPr lang="en-US" sz="900" dirty="0" smtClean="0">
                <a:solidFill>
                  <a:srgbClr val="000000"/>
                </a:solidFill>
                <a:latin typeface="Calibri" pitchFamily="34" charset="0"/>
                <a:cs typeface="Calibri" pitchFamily="34" charset="0"/>
              </a:rPr>
              <a:t>) (same as master vis aid)</a:t>
            </a:r>
            <a:endParaRPr lang="en-US" sz="900" dirty="0">
              <a:solidFill>
                <a:srgbClr val="000000"/>
              </a:solidFill>
              <a:latin typeface="Calibri" pitchFamily="34" charset="0"/>
              <a:cs typeface="Calibri" pitchFamily="34" charset="0"/>
            </a:endParaRPr>
          </a:p>
        </p:txBody>
      </p:sp>
      <p:sp>
        <p:nvSpPr>
          <p:cNvPr id="62" name="AutoShape 119"/>
          <p:cNvSpPr>
            <a:spLocks noChangeArrowheads="1"/>
          </p:cNvSpPr>
          <p:nvPr/>
        </p:nvSpPr>
        <p:spPr bwMode="auto">
          <a:xfrm>
            <a:off x="7370635" y="3259103"/>
            <a:ext cx="512445"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Update</a:t>
            </a:r>
            <a:endParaRPr lang="en-US" sz="900" dirty="0">
              <a:solidFill>
                <a:srgbClr val="000000"/>
              </a:solidFill>
              <a:latin typeface="Calibri" pitchFamily="34" charset="0"/>
            </a:endParaRPr>
          </a:p>
        </p:txBody>
      </p:sp>
      <p:cxnSp>
        <p:nvCxnSpPr>
          <p:cNvPr id="63" name="Straight Connector 62"/>
          <p:cNvCxnSpPr>
            <a:stCxn id="61" idx="3"/>
            <a:endCxn id="62" idx="1"/>
          </p:cNvCxnSpPr>
          <p:nvPr/>
        </p:nvCxnSpPr>
        <p:spPr bwMode="auto">
          <a:xfrm>
            <a:off x="6905798" y="3396263"/>
            <a:ext cx="464837" cy="0"/>
          </a:xfrm>
          <a:prstGeom prst="line">
            <a:avLst/>
          </a:prstGeom>
          <a:noFill/>
          <a:ln w="9525">
            <a:solidFill>
              <a:schemeClr val="tx1"/>
            </a:solidFill>
            <a:miter lim="800000"/>
            <a:headEnd/>
            <a:tailEnd type="none"/>
          </a:ln>
        </p:spPr>
      </p:cxnSp>
      <p:sp>
        <p:nvSpPr>
          <p:cNvPr id="64" name="AutoShape 131"/>
          <p:cNvSpPr>
            <a:spLocks noChangeArrowheads="1"/>
          </p:cNvSpPr>
          <p:nvPr/>
        </p:nvSpPr>
        <p:spPr bwMode="auto">
          <a:xfrm>
            <a:off x="7289031" y="3286320"/>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236538" y="1348729"/>
          <a:ext cx="8672512" cy="3352800"/>
        </p:xfrm>
        <a:graphic>
          <a:graphicData uri="http://schemas.openxmlformats.org/drawingml/2006/table">
            <a:tbl>
              <a:tblPr bandRow="1">
                <a:tableStyleId>{B301B821-A1FF-4177-AEE7-76D212191A09}</a:tableStyleId>
              </a:tblPr>
              <a:tblGrid>
                <a:gridCol w="8186737"/>
                <a:gridCol w="485775"/>
              </a:tblGrid>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Marketing</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Business Intelligence &amp; Analytics</a:t>
                      </a:r>
                      <a:endParaRPr lang="en-US" sz="1400" dirty="0">
                        <a:latin typeface="Calibri" pitchFamily="34" charset="0"/>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a:t>
                      </a:r>
                      <a:r>
                        <a:rPr lang="en-US" sz="1400" kern="1200" baseline="0" dirty="0" smtClean="0">
                          <a:solidFill>
                            <a:schemeClr val="dk1"/>
                          </a:solidFill>
                          <a:latin typeface="Calibri" pitchFamily="34" charset="0"/>
                          <a:ea typeface="+mn-ea"/>
                          <a:cs typeface="Calibri" pitchFamily="34" charset="0"/>
                        </a:rPr>
                        <a:t> Information &amp; Drug Safety</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Medical Affairs</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Commercial Operations,</a:t>
                      </a:r>
                      <a:r>
                        <a:rPr lang="en-US" sz="1400" kern="1200" baseline="0" dirty="0" smtClean="0">
                          <a:solidFill>
                            <a:schemeClr val="dk1"/>
                          </a:solidFill>
                          <a:latin typeface="Calibri" pitchFamily="34" charset="0"/>
                          <a:ea typeface="+mn-ea"/>
                          <a:cs typeface="Calibri" pitchFamily="34" charset="0"/>
                        </a:rPr>
                        <a:t> Sales </a:t>
                      </a:r>
                      <a:r>
                        <a:rPr lang="en-US" sz="1400" kern="1200" dirty="0" smtClean="0">
                          <a:solidFill>
                            <a:schemeClr val="dk1"/>
                          </a:solidFill>
                          <a:latin typeface="Calibri" pitchFamily="34" charset="0"/>
                          <a:ea typeface="+mn-ea"/>
                          <a:cs typeface="Calibri" pitchFamily="34" charset="0"/>
                        </a:rPr>
                        <a:t>Analytics, and Sales Training</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Calibri" pitchFamily="34" charset="0"/>
                          <a:ea typeface="+mn-ea"/>
                          <a:cs typeface="Calibri" pitchFamily="34" charset="0"/>
                        </a:rPr>
                        <a:t>Managed Markets &amp; Health Economics/Outcomes</a:t>
                      </a:r>
                      <a:r>
                        <a:rPr lang="en-US" sz="1400" kern="1200" baseline="0" dirty="0" smtClean="0">
                          <a:solidFill>
                            <a:schemeClr val="dk1"/>
                          </a:solidFill>
                          <a:latin typeface="Calibri" pitchFamily="34" charset="0"/>
                          <a:ea typeface="+mn-ea"/>
                          <a:cs typeface="Calibri" pitchFamily="34" charset="0"/>
                        </a:rPr>
                        <a:t> Research</a:t>
                      </a:r>
                      <a:endParaRPr lang="en-US" sz="1400"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Supply Chain &amp; Distribution</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Health</a:t>
                      </a:r>
                      <a:r>
                        <a:rPr lang="en-US" sz="1400" u="none" kern="1200" baseline="0" dirty="0" smtClean="0">
                          <a:solidFill>
                            <a:schemeClr val="dk1"/>
                          </a:solidFill>
                          <a:latin typeface="Calibri" pitchFamily="34" charset="0"/>
                          <a:ea typeface="+mn-ea"/>
                          <a:cs typeface="Calibri" pitchFamily="34" charset="0"/>
                        </a:rPr>
                        <a:t> Policy &amp; Market Access</a:t>
                      </a:r>
                      <a:endParaRPr lang="en-US" sz="1400" u="none" kern="1200" dirty="0" smtClean="0">
                        <a:solidFill>
                          <a:schemeClr val="dk1"/>
                        </a:solidFill>
                        <a:latin typeface="Calibri" pitchFamily="34" charset="0"/>
                        <a:ea typeface="+mn-ea"/>
                        <a:cs typeface="Calibri" pitchFamily="34"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Call Center</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latin typeface="Calibri" pitchFamily="34" charset="0"/>
                          <a:ea typeface="+mn-ea"/>
                          <a:cs typeface="Calibri" pitchFamily="34" charset="0"/>
                        </a:rPr>
                        <a:t>Regulatory</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r h="282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kern="1200" dirty="0" smtClean="0">
                          <a:solidFill>
                            <a:schemeClr val="dk1"/>
                          </a:solidFill>
                          <a:latin typeface="Calibri" pitchFamily="34" charset="0"/>
                          <a:ea typeface="+mn-ea"/>
                          <a:cs typeface="Calibri" pitchFamily="34" charset="0"/>
                        </a:rPr>
                        <a:t>Public Relations</a:t>
                      </a:r>
                    </a:p>
                  </a:txBody>
                  <a:tcPr anchor="ctr">
                    <a:lnL w="1905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100000"/>
                        </a:spcBef>
                        <a:spcAft>
                          <a:spcPct val="0"/>
                        </a:spcAft>
                        <a:buClrTx/>
                        <a:buSzTx/>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cs typeface="Calibri" pitchFamily="34" charset="0"/>
                      </a:endParaRPr>
                    </a:p>
                  </a:txBody>
                  <a:tcPr anchor="ctr" horzOverflow="overflow">
                    <a:lnL>
                      <a:noFill/>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itle 1"/>
          <p:cNvSpPr>
            <a:spLocks noGrp="1"/>
          </p:cNvSpPr>
          <p:nvPr>
            <p:ph type="title"/>
          </p:nvPr>
        </p:nvSpPr>
        <p:spPr>
          <a:xfrm>
            <a:off x="237744" y="1006475"/>
            <a:ext cx="7441350" cy="1009650"/>
          </a:xfrm>
        </p:spPr>
        <p:txBody>
          <a:bodyPr/>
          <a:lstStyle/>
          <a:p>
            <a:r>
              <a:rPr lang="en-US" dirty="0" smtClean="0">
                <a:latin typeface="Calibri" pitchFamily="34" charset="0"/>
              </a:rPr>
              <a:t>Table of Contents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Stimuvax—US Public </a:t>
            </a:r>
            <a:r>
              <a:rPr lang="en-US" dirty="0" smtClean="0"/>
              <a:t>Relations</a:t>
            </a:r>
            <a:br>
              <a:rPr lang="en-US" dirty="0" smtClean="0"/>
            </a:br>
            <a:r>
              <a:rPr lang="en-US" b="0" dirty="0" smtClean="0"/>
              <a:t>Subteam Overview</a:t>
            </a:r>
            <a:endParaRPr lang="en-US" b="0" dirty="0"/>
          </a:p>
        </p:txBody>
      </p:sp>
      <p:graphicFrame>
        <p:nvGraphicFramePr>
          <p:cNvPr id="10" name="Table 9"/>
          <p:cNvGraphicFramePr>
            <a:graphicFrameLocks noGrp="1"/>
          </p:cNvGraphicFramePr>
          <p:nvPr/>
        </p:nvGraphicFramePr>
        <p:xfrm>
          <a:off x="238125" y="1700213"/>
          <a:ext cx="8667750" cy="1036320"/>
        </p:xfrm>
        <a:graphic>
          <a:graphicData uri="http://schemas.openxmlformats.org/drawingml/2006/table">
            <a:tbl>
              <a:tblPr firstRow="1" bandRow="1"/>
              <a:tblGrid>
                <a:gridCol w="477288"/>
                <a:gridCol w="2813367"/>
                <a:gridCol w="5377095"/>
              </a:tblGrid>
              <a:tr h="223577">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Workstream</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b="1" i="0" dirty="0" smtClean="0">
                          <a:effectLst>
                            <a:outerShdw blurRad="38100" dist="38100" dir="2700000" algn="tl">
                              <a:srgbClr val="000000">
                                <a:alpha val="43137"/>
                              </a:srgbClr>
                            </a:outerShdw>
                          </a:effectLst>
                          <a:latin typeface="Calibri" pitchFamily="34" charset="0"/>
                          <a:cs typeface="Calibri" pitchFamily="34" charset="0"/>
                        </a:rPr>
                        <a:t>Description</a:t>
                      </a:r>
                      <a:endParaRPr lang="en-US" sz="1400" b="1" i="0" dirty="0">
                        <a:effectLst>
                          <a:outerShdw blurRad="38100" dist="38100" dir="2700000" algn="tl">
                            <a:srgbClr val="000000">
                              <a:alpha val="43137"/>
                            </a:srgbClr>
                          </a:outerShdw>
                        </a:effectLst>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57C"/>
                    </a:solidFill>
                  </a:tcPr>
                </a:tc>
              </a:tr>
              <a:tr h="731520">
                <a:tc>
                  <a:txBody>
                    <a:bodyPr/>
                    <a:lstStyle/>
                    <a:p>
                      <a:pPr marL="0" indent="0" algn="ctr">
                        <a:buFont typeface="+mj-lt"/>
                        <a:buNone/>
                      </a:pPr>
                      <a:r>
                        <a:rPr lang="en-US" sz="1400" b="1" i="1" dirty="0" smtClean="0">
                          <a:latin typeface="Calibri" pitchFamily="34" charset="0"/>
                          <a:cs typeface="Calibri" pitchFamily="34" charset="0"/>
                        </a:rPr>
                        <a:t>1.</a:t>
                      </a:r>
                      <a:endParaRPr lang="en-US" sz="1400" b="1" i="1" dirty="0">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342900" indent="-342900" algn="l" defTabSz="914400" rtl="0" eaLnBrk="1" latinLnBrk="0" hangingPunct="1">
                        <a:buFont typeface="+mj-lt"/>
                        <a:buNone/>
                      </a:pPr>
                      <a:r>
                        <a:rPr lang="en-US" sz="1400" b="1" i="0" kern="1200" baseline="0" dirty="0" smtClean="0">
                          <a:solidFill>
                            <a:schemeClr val="tx1"/>
                          </a:solidFill>
                          <a:latin typeface="Calibri"/>
                          <a:ea typeface="+mn-ea"/>
                          <a:cs typeface="+mn-cs"/>
                        </a:rPr>
                        <a:t>Public Relations</a:t>
                      </a:r>
                      <a:endParaRPr lang="en-US" sz="1400" b="1" i="0" kern="1200" dirty="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112713" marR="0" indent="-112713"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i="0" kern="1200" dirty="0" smtClean="0">
                          <a:solidFill>
                            <a:schemeClr val="tx1"/>
                          </a:solidFill>
                          <a:latin typeface="Calibri"/>
                          <a:ea typeface="+mn-ea"/>
                          <a:cs typeface="+mn-cs"/>
                        </a:rPr>
                        <a:t>Develop a US specific press releases</a:t>
                      </a:r>
                      <a:r>
                        <a:rPr lang="en-US" sz="1400" b="0" i="0" kern="1200" baseline="0" dirty="0" smtClean="0">
                          <a:solidFill>
                            <a:schemeClr val="tx1"/>
                          </a:solidFill>
                          <a:latin typeface="Calibri"/>
                          <a:ea typeface="+mn-ea"/>
                          <a:cs typeface="+mn-cs"/>
                        </a:rPr>
                        <a:t> to communicate achievement of key milestones (e.g., BLA submission)</a:t>
                      </a:r>
                      <a:endParaRPr lang="en-US" sz="1400" b="0" i="0" kern="1200" dirty="0" smtClean="0">
                        <a:solidFill>
                          <a:schemeClr val="tx1"/>
                        </a:solidFill>
                        <a:latin typeface="Calibri"/>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a:defRPr/>
            </a:pPr>
            <a:fld id="{103F35A4-E54C-4C5B-980A-34573204C1ED}" type="slidenum">
              <a:rPr lang="en-US" sz="800" smtClean="0">
                <a:solidFill>
                  <a:srgbClr val="000000"/>
                </a:solidFill>
                <a:latin typeface="Calibri" pitchFamily="34" charset="0"/>
                <a:cs typeface="Calibri" pitchFamily="34" charset="0"/>
              </a:rPr>
              <a:pPr>
                <a:defRPr/>
              </a:pPr>
              <a:t>79</a:t>
            </a:fld>
            <a:endParaRPr lang="en-US" sz="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2"/>
          <p:cNvGrpSpPr/>
          <p:nvPr/>
        </p:nvGrpSpPr>
        <p:grpSpPr>
          <a:xfrm>
            <a:off x="4653448" y="4143930"/>
            <a:ext cx="913496" cy="381276"/>
            <a:chOff x="4653448" y="4044345"/>
            <a:chExt cx="913496" cy="381276"/>
          </a:xfrm>
        </p:grpSpPr>
        <p:sp>
          <p:nvSpPr>
            <p:cNvPr id="88" name="AutoShape 119"/>
            <p:cNvSpPr>
              <a:spLocks noChangeArrowheads="1"/>
            </p:cNvSpPr>
            <p:nvPr/>
          </p:nvSpPr>
          <p:spPr bwMode="auto">
            <a:xfrm>
              <a:off x="4653448" y="4151301"/>
              <a:ext cx="913496"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65" name="AutoShape 119"/>
            <p:cNvSpPr>
              <a:spLocks noChangeArrowheads="1"/>
            </p:cNvSpPr>
            <p:nvPr>
              <p:custDataLst>
                <p:tags r:id="rId25"/>
              </p:custDataLst>
            </p:nvPr>
          </p:nvSpPr>
          <p:spPr bwMode="auto">
            <a:xfrm>
              <a:off x="4653448" y="4044345"/>
              <a:ext cx="912636"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smtClean="0">
                  <a:solidFill>
                    <a:schemeClr val="bg1"/>
                  </a:solidFill>
                  <a:latin typeface="Calibri" pitchFamily="34" charset="0"/>
                  <a:cs typeface="Calibri" pitchFamily="34" charset="0"/>
                </a:rPr>
                <a:t>Quant Message Testing </a:t>
              </a:r>
            </a:p>
          </p:txBody>
        </p:sp>
      </p:grpSp>
      <p:sp>
        <p:nvSpPr>
          <p:cNvPr id="128" name="AutoShape 119"/>
          <p:cNvSpPr>
            <a:spLocks noChangeArrowheads="1"/>
          </p:cNvSpPr>
          <p:nvPr>
            <p:custDataLst>
              <p:tags r:id="rId1"/>
            </p:custDataLst>
          </p:nvPr>
        </p:nvSpPr>
        <p:spPr bwMode="auto">
          <a:xfrm>
            <a:off x="5872500" y="6035091"/>
            <a:ext cx="1503842"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Derivative Materials Dev</a:t>
            </a:r>
          </a:p>
        </p:txBody>
      </p:sp>
      <p:sp>
        <p:nvSpPr>
          <p:cNvPr id="2" name="Title 1"/>
          <p:cNvSpPr>
            <a:spLocks noGrp="1"/>
          </p:cNvSpPr>
          <p:nvPr>
            <p:ph type="title"/>
          </p:nvPr>
        </p:nvSpPr>
        <p:spPr/>
        <p:txBody>
          <a:bodyPr/>
          <a:lstStyle/>
          <a:p>
            <a:r>
              <a:rPr lang="en-US" dirty="0" err="1" smtClean="0"/>
              <a:t>Stimuvax</a:t>
            </a:r>
            <a:r>
              <a:rPr lang="en-US" dirty="0" smtClean="0"/>
              <a:t>—US Marketing</a:t>
            </a:r>
            <a:r>
              <a:rPr lang="en-US" i="1" dirty="0" smtClean="0"/>
              <a:t> (Continued)</a:t>
            </a:r>
            <a:endParaRPr lang="en-US" dirty="0"/>
          </a:p>
        </p:txBody>
      </p:sp>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sp>
        <p:nvSpPr>
          <p:cNvPr id="27"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28" name="TextBox 27"/>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8</a:t>
            </a:fld>
            <a:endParaRPr lang="en-US" dirty="0">
              <a:solidFill>
                <a:srgbClr val="000000"/>
              </a:solidFill>
            </a:endParaRPr>
          </a:p>
        </p:txBody>
      </p:sp>
      <p:grpSp>
        <p:nvGrpSpPr>
          <p:cNvPr id="4" name="Group 38"/>
          <p:cNvGrpSpPr/>
          <p:nvPr/>
        </p:nvGrpSpPr>
        <p:grpSpPr>
          <a:xfrm>
            <a:off x="3043238" y="6414207"/>
            <a:ext cx="1425786" cy="266700"/>
            <a:chOff x="3043238" y="6465372"/>
            <a:chExt cx="1425786" cy="266700"/>
          </a:xfrm>
        </p:grpSpPr>
        <p:sp>
          <p:nvSpPr>
            <p:cNvPr id="56"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57" name="TextBox 56"/>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
        <p:nvSpPr>
          <p:cNvPr id="102" name="Text Box 150"/>
          <p:cNvSpPr txBox="1">
            <a:spLocks noChangeArrowheads="1"/>
          </p:cNvSpPr>
          <p:nvPr/>
        </p:nvSpPr>
        <p:spPr bwMode="auto">
          <a:xfrm>
            <a:off x="288573" y="2190409"/>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Brand Strategy and Operations (Continued)</a:t>
            </a:r>
            <a:endParaRPr lang="en-US" sz="1000" b="1" i="1" dirty="0">
              <a:solidFill>
                <a:srgbClr val="060309"/>
              </a:solidFill>
              <a:latin typeface="Calibri" pitchFamily="34" charset="0"/>
            </a:endParaRPr>
          </a:p>
        </p:txBody>
      </p:sp>
      <p:sp>
        <p:nvSpPr>
          <p:cNvPr id="103" name="Rectangle 127"/>
          <p:cNvSpPr>
            <a:spLocks noChangeArrowheads="1"/>
          </p:cNvSpPr>
          <p:nvPr/>
        </p:nvSpPr>
        <p:spPr bwMode="auto">
          <a:xfrm>
            <a:off x="288573" y="2371725"/>
            <a:ext cx="8556847" cy="3954647"/>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grpSp>
        <p:nvGrpSpPr>
          <p:cNvPr id="5" name="Group 139"/>
          <p:cNvGrpSpPr/>
          <p:nvPr/>
        </p:nvGrpSpPr>
        <p:grpSpPr>
          <a:xfrm>
            <a:off x="1851769" y="2396159"/>
            <a:ext cx="1615331" cy="381371"/>
            <a:chOff x="1851769" y="2396159"/>
            <a:chExt cx="1615331" cy="381371"/>
          </a:xfrm>
        </p:grpSpPr>
        <p:sp>
          <p:nvSpPr>
            <p:cNvPr id="59" name="Pentagon 58"/>
            <p:cNvSpPr/>
            <p:nvPr/>
          </p:nvSpPr>
          <p:spPr bwMode="auto">
            <a:xfrm>
              <a:off x="1851769" y="2503210"/>
              <a:ext cx="1615331"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a:solidFill>
                  <a:srgbClr val="000000"/>
                </a:solidFill>
                <a:latin typeface="Calibri" pitchFamily="34" charset="0"/>
              </a:endParaRPr>
            </a:p>
          </p:txBody>
        </p:sp>
        <p:sp>
          <p:nvSpPr>
            <p:cNvPr id="105" name="Pentagon 104"/>
            <p:cNvSpPr/>
            <p:nvPr/>
          </p:nvSpPr>
          <p:spPr bwMode="auto">
            <a:xfrm>
              <a:off x="1851769" y="2396159"/>
              <a:ext cx="1615331" cy="280788"/>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pPr>
              <a:r>
                <a:rPr lang="en-US" sz="900" dirty="0" smtClean="0">
                  <a:solidFill>
                    <a:schemeClr val="bg1"/>
                  </a:solidFill>
                  <a:latin typeface="Calibri" pitchFamily="34" charset="0"/>
                  <a:cs typeface="Calibri" pitchFamily="34" charset="0"/>
                </a:rPr>
                <a:t>Positioning </a:t>
              </a:r>
              <a:endParaRPr lang="en-US" sz="900" dirty="0">
                <a:solidFill>
                  <a:schemeClr val="bg1"/>
                </a:solidFill>
                <a:latin typeface="Calibri" pitchFamily="34" charset="0"/>
                <a:cs typeface="Calibri" pitchFamily="34" charset="0"/>
              </a:endParaRPr>
            </a:p>
          </p:txBody>
        </p:sp>
      </p:grpSp>
      <p:sp>
        <p:nvSpPr>
          <p:cNvPr id="106" name="Pentagon 105"/>
          <p:cNvSpPr/>
          <p:nvPr/>
        </p:nvSpPr>
        <p:spPr bwMode="auto">
          <a:xfrm>
            <a:off x="4124325" y="2396159"/>
            <a:ext cx="641350"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pPr>
            <a:r>
              <a:rPr lang="en-US" sz="900" dirty="0" smtClean="0">
                <a:solidFill>
                  <a:schemeClr val="bg1"/>
                </a:solidFill>
                <a:latin typeface="Calibri" pitchFamily="34" charset="0"/>
                <a:cs typeface="Calibri" pitchFamily="34" charset="0"/>
              </a:rPr>
              <a:t>Update</a:t>
            </a:r>
            <a:endParaRPr lang="en-US" sz="900" dirty="0">
              <a:solidFill>
                <a:schemeClr val="bg1"/>
              </a:solidFill>
              <a:latin typeface="Calibri" pitchFamily="34" charset="0"/>
              <a:cs typeface="Calibri" pitchFamily="34" charset="0"/>
            </a:endParaRPr>
          </a:p>
        </p:txBody>
      </p:sp>
      <p:cxnSp>
        <p:nvCxnSpPr>
          <p:cNvPr id="107" name="Straight Connector 106"/>
          <p:cNvCxnSpPr>
            <a:stCxn id="105" idx="3"/>
            <a:endCxn id="106" idx="1"/>
          </p:cNvCxnSpPr>
          <p:nvPr/>
        </p:nvCxnSpPr>
        <p:spPr bwMode="auto">
          <a:xfrm flipV="1">
            <a:off x="3467100" y="2533319"/>
            <a:ext cx="657225" cy="3234"/>
          </a:xfrm>
          <a:prstGeom prst="line">
            <a:avLst/>
          </a:prstGeom>
          <a:noFill/>
          <a:ln w="9525">
            <a:solidFill>
              <a:schemeClr val="tx1"/>
            </a:solidFill>
            <a:miter lim="800000"/>
            <a:headEnd/>
            <a:tailEnd type="none"/>
          </a:ln>
        </p:spPr>
      </p:cxnSp>
      <p:sp>
        <p:nvSpPr>
          <p:cNvPr id="36" name="AutoShape 119"/>
          <p:cNvSpPr>
            <a:spLocks noChangeArrowheads="1"/>
          </p:cNvSpPr>
          <p:nvPr/>
        </p:nvSpPr>
        <p:spPr bwMode="auto">
          <a:xfrm>
            <a:off x="4733885" y="6456117"/>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5000"/>
              </a:lnSpc>
              <a:spcBef>
                <a:spcPts val="600"/>
              </a:spcBef>
              <a:defRPr/>
            </a:pPr>
            <a:endParaRPr lang="en-US" sz="900" dirty="0">
              <a:solidFill>
                <a:schemeClr val="bg1"/>
              </a:solidFill>
              <a:latin typeface="Calibri" pitchFamily="34" charset="0"/>
              <a:cs typeface="Calibri" pitchFamily="34" charset="0"/>
            </a:endParaRPr>
          </a:p>
        </p:txBody>
      </p:sp>
      <p:sp>
        <p:nvSpPr>
          <p:cNvPr id="37" name="TextBox 36"/>
          <p:cNvSpPr txBox="1"/>
          <p:nvPr/>
        </p:nvSpPr>
        <p:spPr>
          <a:xfrm>
            <a:off x="4943435" y="6414207"/>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a:t>
            </a:r>
            <a:endParaRPr lang="en-US" sz="800" dirty="0">
              <a:solidFill>
                <a:srgbClr val="000000"/>
              </a:solidFill>
              <a:latin typeface="Calibri" pitchFamily="34" charset="0"/>
            </a:endParaRPr>
          </a:p>
        </p:txBody>
      </p:sp>
      <p:grpSp>
        <p:nvGrpSpPr>
          <p:cNvPr id="6" name="Group 140"/>
          <p:cNvGrpSpPr/>
          <p:nvPr/>
        </p:nvGrpSpPr>
        <p:grpSpPr>
          <a:xfrm>
            <a:off x="3220557" y="2860881"/>
            <a:ext cx="706115" cy="411452"/>
            <a:chOff x="3220557" y="2814233"/>
            <a:chExt cx="706115" cy="411452"/>
          </a:xfrm>
        </p:grpSpPr>
        <p:sp>
          <p:nvSpPr>
            <p:cNvPr id="116" name="AutoShape 119"/>
            <p:cNvSpPr>
              <a:spLocks noChangeArrowheads="1"/>
            </p:cNvSpPr>
            <p:nvPr/>
          </p:nvSpPr>
          <p:spPr bwMode="auto">
            <a:xfrm>
              <a:off x="3221150" y="2951365"/>
              <a:ext cx="705522"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41" name="AutoShape 119"/>
            <p:cNvSpPr>
              <a:spLocks noChangeArrowheads="1"/>
            </p:cNvSpPr>
            <p:nvPr/>
          </p:nvSpPr>
          <p:spPr bwMode="auto">
            <a:xfrm>
              <a:off x="3220557" y="2814233"/>
              <a:ext cx="706115" cy="30860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smtClean="0">
                  <a:solidFill>
                    <a:schemeClr val="bg1"/>
                  </a:solidFill>
                  <a:latin typeface="Calibri" pitchFamily="34" charset="0"/>
                  <a:cs typeface="Calibri" pitchFamily="34" charset="0"/>
                </a:rPr>
                <a:t>Positioning Research</a:t>
              </a:r>
              <a:endParaRPr lang="en-US" sz="900" dirty="0">
                <a:solidFill>
                  <a:schemeClr val="bg1"/>
                </a:solidFill>
                <a:latin typeface="Calibri" pitchFamily="34" charset="0"/>
                <a:cs typeface="Calibri" pitchFamily="34" charset="0"/>
              </a:endParaRPr>
            </a:p>
          </p:txBody>
        </p:sp>
      </p:grpSp>
      <p:sp>
        <p:nvSpPr>
          <p:cNvPr id="46" name="AutoShape 119"/>
          <p:cNvSpPr>
            <a:spLocks noChangeArrowheads="1"/>
          </p:cNvSpPr>
          <p:nvPr/>
        </p:nvSpPr>
        <p:spPr bwMode="auto">
          <a:xfrm>
            <a:off x="6319525" y="6470555"/>
            <a:ext cx="182880" cy="18288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fontAlgn="base">
              <a:lnSpc>
                <a:spcPct val="95000"/>
              </a:lnSpc>
              <a:spcBef>
                <a:spcPct val="50000"/>
              </a:spcBef>
              <a:spcAft>
                <a:spcPct val="0"/>
              </a:spcAft>
              <a:defRPr/>
            </a:pPr>
            <a:endParaRPr lang="en-US" sz="900" dirty="0">
              <a:solidFill>
                <a:schemeClr val="bg1"/>
              </a:solidFill>
              <a:latin typeface="Calibri" pitchFamily="34" charset="0"/>
              <a:cs typeface="Calibri" pitchFamily="34" charset="0"/>
            </a:endParaRPr>
          </a:p>
        </p:txBody>
      </p:sp>
      <p:sp>
        <p:nvSpPr>
          <p:cNvPr id="47" name="TextBox 46"/>
          <p:cNvSpPr txBox="1"/>
          <p:nvPr/>
        </p:nvSpPr>
        <p:spPr>
          <a:xfrm>
            <a:off x="6529075" y="6428645"/>
            <a:ext cx="122806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Business Intelligence</a:t>
            </a:r>
            <a:endParaRPr lang="en-US" sz="800" dirty="0">
              <a:solidFill>
                <a:srgbClr val="000000"/>
              </a:solidFill>
              <a:latin typeface="Calibri" pitchFamily="34" charset="0"/>
              <a:cs typeface="Calibri" pitchFamily="34" charset="0"/>
            </a:endParaRPr>
          </a:p>
        </p:txBody>
      </p:sp>
      <p:grpSp>
        <p:nvGrpSpPr>
          <p:cNvPr id="7" name="Group 132"/>
          <p:cNvGrpSpPr/>
          <p:nvPr/>
        </p:nvGrpSpPr>
        <p:grpSpPr>
          <a:xfrm>
            <a:off x="3493911" y="3345973"/>
            <a:ext cx="1271764" cy="401368"/>
            <a:chOff x="3493911" y="3263058"/>
            <a:chExt cx="1271764" cy="401368"/>
          </a:xfrm>
        </p:grpSpPr>
        <p:sp>
          <p:nvSpPr>
            <p:cNvPr id="60" name="AutoShape 119"/>
            <p:cNvSpPr>
              <a:spLocks noChangeArrowheads="1"/>
            </p:cNvSpPr>
            <p:nvPr>
              <p:custDataLst>
                <p:tags r:id="rId23"/>
              </p:custDataLst>
            </p:nvPr>
          </p:nvSpPr>
          <p:spPr bwMode="auto">
            <a:xfrm>
              <a:off x="3493911" y="3390106"/>
              <a:ext cx="1271764"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64" name="AutoShape 119"/>
            <p:cNvSpPr>
              <a:spLocks noChangeArrowheads="1"/>
            </p:cNvSpPr>
            <p:nvPr>
              <p:custDataLst>
                <p:tags r:id="rId24"/>
              </p:custDataLst>
            </p:nvPr>
          </p:nvSpPr>
          <p:spPr bwMode="auto">
            <a:xfrm>
              <a:off x="3493912" y="3263058"/>
              <a:ext cx="1271763" cy="292484"/>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Message Development</a:t>
              </a:r>
            </a:p>
          </p:txBody>
        </p:sp>
      </p:grpSp>
      <p:grpSp>
        <p:nvGrpSpPr>
          <p:cNvPr id="8" name="Group 133"/>
          <p:cNvGrpSpPr/>
          <p:nvPr/>
        </p:nvGrpSpPr>
        <p:grpSpPr>
          <a:xfrm>
            <a:off x="5460760" y="3134013"/>
            <a:ext cx="623351" cy="370390"/>
            <a:chOff x="5460760" y="3048279"/>
            <a:chExt cx="623351" cy="370390"/>
          </a:xfrm>
        </p:grpSpPr>
        <p:sp>
          <p:nvSpPr>
            <p:cNvPr id="70" name="AutoShape 119"/>
            <p:cNvSpPr>
              <a:spLocks noChangeArrowheads="1"/>
            </p:cNvSpPr>
            <p:nvPr>
              <p:custDataLst>
                <p:tags r:id="rId21"/>
              </p:custDataLst>
            </p:nvPr>
          </p:nvSpPr>
          <p:spPr bwMode="auto">
            <a:xfrm>
              <a:off x="5462319" y="3144349"/>
              <a:ext cx="621792"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66" name="AutoShape 119"/>
            <p:cNvSpPr>
              <a:spLocks noChangeArrowheads="1"/>
            </p:cNvSpPr>
            <p:nvPr>
              <p:custDataLst>
                <p:tags r:id="rId22"/>
              </p:custDataLst>
            </p:nvPr>
          </p:nvSpPr>
          <p:spPr bwMode="auto">
            <a:xfrm>
              <a:off x="5460760" y="3048279"/>
              <a:ext cx="621792"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Update</a:t>
              </a:r>
            </a:p>
          </p:txBody>
        </p:sp>
      </p:grpSp>
      <p:sp>
        <p:nvSpPr>
          <p:cNvPr id="79" name="AutoShape 119"/>
          <p:cNvSpPr>
            <a:spLocks noChangeArrowheads="1"/>
          </p:cNvSpPr>
          <p:nvPr/>
        </p:nvSpPr>
        <p:spPr bwMode="auto">
          <a:xfrm>
            <a:off x="7284485" y="3615380"/>
            <a:ext cx="434433"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0" tIns="0" rIns="0" bIns="0" anchor="t"/>
          <a:lstStyle/>
          <a:p>
            <a:pPr algn="ctr">
              <a:spcBef>
                <a:spcPct val="50000"/>
              </a:spcBef>
              <a:defRPr/>
            </a:pPr>
            <a:r>
              <a:rPr lang="en-US" sz="900" dirty="0" smtClean="0">
                <a:solidFill>
                  <a:srgbClr val="000000"/>
                </a:solidFill>
                <a:latin typeface="Calibri" pitchFamily="34" charset="0"/>
              </a:rPr>
              <a:t>Final Update</a:t>
            </a:r>
            <a:endParaRPr lang="en-US" sz="900" dirty="0">
              <a:solidFill>
                <a:srgbClr val="000000"/>
              </a:solidFill>
              <a:latin typeface="Calibri" pitchFamily="34" charset="0"/>
            </a:endParaRPr>
          </a:p>
        </p:txBody>
      </p:sp>
      <p:cxnSp>
        <p:nvCxnSpPr>
          <p:cNvPr id="81" name="Straight Connector 80"/>
          <p:cNvCxnSpPr>
            <a:stCxn id="108" idx="3"/>
            <a:endCxn id="79" idx="1"/>
          </p:cNvCxnSpPr>
          <p:nvPr/>
        </p:nvCxnSpPr>
        <p:spPr bwMode="auto">
          <a:xfrm flipV="1">
            <a:off x="6077749" y="3752540"/>
            <a:ext cx="1206736" cy="1"/>
          </a:xfrm>
          <a:prstGeom prst="line">
            <a:avLst/>
          </a:prstGeom>
          <a:noFill/>
          <a:ln w="9525">
            <a:solidFill>
              <a:schemeClr val="tx1"/>
            </a:solidFill>
            <a:miter lim="800000"/>
            <a:headEnd/>
            <a:tailEnd type="none"/>
          </a:ln>
        </p:spPr>
      </p:cxnSp>
      <p:grpSp>
        <p:nvGrpSpPr>
          <p:cNvPr id="9" name="Group 143"/>
          <p:cNvGrpSpPr/>
          <p:nvPr/>
        </p:nvGrpSpPr>
        <p:grpSpPr>
          <a:xfrm>
            <a:off x="3334876" y="4546552"/>
            <a:ext cx="1991454" cy="374121"/>
            <a:chOff x="3334876" y="4446205"/>
            <a:chExt cx="1991454" cy="374121"/>
          </a:xfrm>
        </p:grpSpPr>
        <p:sp>
          <p:nvSpPr>
            <p:cNvPr id="101" name="AutoShape 119"/>
            <p:cNvSpPr>
              <a:spLocks noChangeArrowheads="1"/>
            </p:cNvSpPr>
            <p:nvPr>
              <p:custDataLst>
                <p:tags r:id="rId16"/>
              </p:custDataLst>
            </p:nvPr>
          </p:nvSpPr>
          <p:spPr bwMode="auto">
            <a:xfrm>
              <a:off x="4891089" y="4546006"/>
              <a:ext cx="435241"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84" name="AutoShape 119"/>
            <p:cNvSpPr>
              <a:spLocks noChangeArrowheads="1"/>
            </p:cNvSpPr>
            <p:nvPr/>
          </p:nvSpPr>
          <p:spPr bwMode="auto">
            <a:xfrm>
              <a:off x="4389574" y="4546006"/>
              <a:ext cx="502920" cy="274320"/>
            </a:xfrm>
            <a:prstGeom prst="homePlate">
              <a:avLst>
                <a:gd name="adj" fmla="val 0"/>
              </a:avLst>
            </a:prstGeom>
            <a:solidFill>
              <a:srgbClr val="FFFF66"/>
            </a:solidFill>
            <a:ln w="9525" algn="ctr">
              <a:solidFill>
                <a:schemeClr val="tx1"/>
              </a:solidFill>
              <a:miter lim="800000"/>
              <a:headEnd/>
              <a:tailEnd/>
            </a:ln>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62" name="AutoShape 119"/>
            <p:cNvSpPr>
              <a:spLocks noChangeArrowheads="1"/>
            </p:cNvSpPr>
            <p:nvPr>
              <p:custDataLst>
                <p:tags r:id="rId17"/>
              </p:custDataLst>
            </p:nvPr>
          </p:nvSpPr>
          <p:spPr bwMode="auto">
            <a:xfrm>
              <a:off x="3334876" y="4546006"/>
              <a:ext cx="1057274" cy="274320"/>
            </a:xfrm>
            <a:prstGeom prst="homePlate">
              <a:avLst>
                <a:gd name="adj" fmla="val 0"/>
              </a:avLst>
            </a:prstGeom>
            <a:solidFill>
              <a:srgbClr val="CCCCFF"/>
            </a:solidFill>
            <a:ln w="9525" algn="ctr">
              <a:solidFill>
                <a:schemeClr val="tx1"/>
              </a:solidFill>
              <a:miter lim="800000"/>
              <a:headEnd/>
              <a:tailEnd/>
            </a:ln>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53" name="AutoShape 119"/>
            <p:cNvSpPr>
              <a:spLocks noChangeArrowheads="1"/>
            </p:cNvSpPr>
            <p:nvPr>
              <p:custDataLst>
                <p:tags r:id="rId18"/>
              </p:custDataLst>
            </p:nvPr>
          </p:nvSpPr>
          <p:spPr bwMode="auto">
            <a:xfrm>
              <a:off x="3334876" y="4446205"/>
              <a:ext cx="1057274"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Brand Concept Development</a:t>
              </a:r>
            </a:p>
          </p:txBody>
        </p:sp>
        <p:sp>
          <p:nvSpPr>
            <p:cNvPr id="85" name="AutoShape 119"/>
            <p:cNvSpPr>
              <a:spLocks noChangeArrowheads="1"/>
            </p:cNvSpPr>
            <p:nvPr>
              <p:custDataLst>
                <p:tags r:id="rId19"/>
              </p:custDataLst>
            </p:nvPr>
          </p:nvSpPr>
          <p:spPr bwMode="auto">
            <a:xfrm>
              <a:off x="4389575" y="4446205"/>
              <a:ext cx="499205"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smtClean="0">
                  <a:solidFill>
                    <a:schemeClr val="bg1"/>
                  </a:solidFill>
                  <a:latin typeface="Calibri" pitchFamily="34" charset="0"/>
                  <a:cs typeface="Calibri" pitchFamily="34" charset="0"/>
                </a:rPr>
                <a:t>Concept Testing</a:t>
              </a:r>
            </a:p>
          </p:txBody>
        </p:sp>
        <p:sp>
          <p:nvSpPr>
            <p:cNvPr id="58" name="AutoShape 119"/>
            <p:cNvSpPr>
              <a:spLocks noChangeArrowheads="1"/>
            </p:cNvSpPr>
            <p:nvPr>
              <p:custDataLst>
                <p:tags r:id="rId20"/>
              </p:custDataLst>
            </p:nvPr>
          </p:nvSpPr>
          <p:spPr bwMode="auto">
            <a:xfrm>
              <a:off x="4891089" y="4446205"/>
              <a:ext cx="435241"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grpSp>
      <p:grpSp>
        <p:nvGrpSpPr>
          <p:cNvPr id="10" name="Group 144"/>
          <p:cNvGrpSpPr/>
          <p:nvPr/>
        </p:nvGrpSpPr>
        <p:grpSpPr>
          <a:xfrm>
            <a:off x="5503628" y="5342455"/>
            <a:ext cx="1046432" cy="375625"/>
            <a:chOff x="5503628" y="5328817"/>
            <a:chExt cx="1046432" cy="375625"/>
          </a:xfrm>
        </p:grpSpPr>
        <p:sp>
          <p:nvSpPr>
            <p:cNvPr id="69" name="AutoShape 119"/>
            <p:cNvSpPr>
              <a:spLocks noChangeArrowheads="1"/>
            </p:cNvSpPr>
            <p:nvPr>
              <p:custDataLst>
                <p:tags r:id="rId14"/>
              </p:custDataLst>
            </p:nvPr>
          </p:nvSpPr>
          <p:spPr bwMode="auto">
            <a:xfrm>
              <a:off x="5503628" y="5428824"/>
              <a:ext cx="1046432" cy="275618"/>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smtClean="0">
                <a:solidFill>
                  <a:srgbClr val="000000"/>
                </a:solidFill>
                <a:latin typeface="Calibri" pitchFamily="34" charset="0"/>
                <a:cs typeface="Calibri" pitchFamily="34" charset="0"/>
              </a:endParaRPr>
            </a:p>
          </p:txBody>
        </p:sp>
        <p:sp>
          <p:nvSpPr>
            <p:cNvPr id="54" name="AutoShape 119"/>
            <p:cNvSpPr>
              <a:spLocks noChangeArrowheads="1"/>
            </p:cNvSpPr>
            <p:nvPr>
              <p:custDataLst>
                <p:tags r:id="rId15"/>
              </p:custDataLst>
            </p:nvPr>
          </p:nvSpPr>
          <p:spPr bwMode="auto">
            <a:xfrm>
              <a:off x="5503628" y="5328817"/>
              <a:ext cx="1046432" cy="275618"/>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smtClean="0">
                  <a:solidFill>
                    <a:schemeClr val="bg1"/>
                  </a:solidFill>
                  <a:latin typeface="Calibri" pitchFamily="34" charset="0"/>
                  <a:cs typeface="Calibri" pitchFamily="34" charset="0"/>
                </a:rPr>
                <a:t>Sales Aid Testing</a:t>
              </a:r>
            </a:p>
          </p:txBody>
        </p:sp>
      </p:grpSp>
      <p:sp>
        <p:nvSpPr>
          <p:cNvPr id="89" name="AutoShape 119"/>
          <p:cNvSpPr>
            <a:spLocks noChangeArrowheads="1"/>
          </p:cNvSpPr>
          <p:nvPr>
            <p:custDataLst>
              <p:tags r:id="rId2"/>
            </p:custDataLst>
          </p:nvPr>
        </p:nvSpPr>
        <p:spPr bwMode="auto">
          <a:xfrm>
            <a:off x="5872500" y="5739426"/>
            <a:ext cx="1503842"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Derivative Materials Dev</a:t>
            </a:r>
          </a:p>
        </p:txBody>
      </p:sp>
      <p:grpSp>
        <p:nvGrpSpPr>
          <p:cNvPr id="11" name="Group 141"/>
          <p:cNvGrpSpPr/>
          <p:nvPr/>
        </p:nvGrpSpPr>
        <p:grpSpPr>
          <a:xfrm>
            <a:off x="3493911" y="3840403"/>
            <a:ext cx="787951" cy="372592"/>
            <a:chOff x="3493911" y="3737523"/>
            <a:chExt cx="787951" cy="372592"/>
          </a:xfrm>
        </p:grpSpPr>
        <p:sp>
          <p:nvSpPr>
            <p:cNvPr id="83" name="AutoShape 119"/>
            <p:cNvSpPr>
              <a:spLocks noChangeArrowheads="1"/>
            </p:cNvSpPr>
            <p:nvPr/>
          </p:nvSpPr>
          <p:spPr bwMode="auto">
            <a:xfrm>
              <a:off x="3493911" y="3835795"/>
              <a:ext cx="786384"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900" dirty="0">
                <a:solidFill>
                  <a:srgbClr val="000000"/>
                </a:solidFill>
                <a:latin typeface="Calibri" pitchFamily="34" charset="0"/>
                <a:cs typeface="Calibri" pitchFamily="34" charset="0"/>
              </a:endParaRPr>
            </a:p>
          </p:txBody>
        </p:sp>
        <p:sp>
          <p:nvSpPr>
            <p:cNvPr id="73" name="AutoShape 119"/>
            <p:cNvSpPr>
              <a:spLocks noChangeArrowheads="1"/>
            </p:cNvSpPr>
            <p:nvPr>
              <p:custDataLst>
                <p:tags r:id="rId13"/>
              </p:custDataLst>
            </p:nvPr>
          </p:nvSpPr>
          <p:spPr bwMode="auto">
            <a:xfrm>
              <a:off x="3493911" y="3737523"/>
              <a:ext cx="787951" cy="274320"/>
            </a:xfrm>
            <a:prstGeom prst="homePlate">
              <a:avLst>
                <a:gd name="adj" fmla="val 0"/>
              </a:avLst>
            </a:prstGeom>
            <a:solidFill>
              <a:srgbClr val="CC9900"/>
            </a:solidFill>
            <a:ln w="9525" algn="ctr">
              <a:solidFill>
                <a:schemeClr val="tx1"/>
              </a:solidFill>
              <a:miter lim="800000"/>
              <a:headEnd/>
              <a:tailEnd/>
            </a:ln>
            <a:effectLst>
              <a:outerShdw blurRad="50800" dist="38100" dir="2700000" algn="tl" rotWithShape="0">
                <a:prstClr val="black">
                  <a:alpha val="40000"/>
                </a:prstClr>
              </a:outerShdw>
            </a:effectLst>
          </p:spPr>
          <p:txBody>
            <a:bodyPr lIns="27432" rIns="27432" anchor="ctr"/>
            <a:lstStyle/>
            <a:p>
              <a:pPr algn="ctr">
                <a:lnSpc>
                  <a:spcPct val="95000"/>
                </a:lnSpc>
                <a:spcBef>
                  <a:spcPct val="50000"/>
                </a:spcBef>
                <a:defRPr/>
              </a:pPr>
              <a:r>
                <a:rPr lang="en-US" sz="900" dirty="0" err="1" smtClean="0">
                  <a:solidFill>
                    <a:schemeClr val="bg1"/>
                  </a:solidFill>
                  <a:latin typeface="Calibri" pitchFamily="34" charset="0"/>
                  <a:cs typeface="Calibri" pitchFamily="34" charset="0"/>
                </a:rPr>
                <a:t>Qual</a:t>
              </a:r>
              <a:r>
                <a:rPr lang="en-US" sz="900" dirty="0" smtClean="0">
                  <a:solidFill>
                    <a:schemeClr val="bg1"/>
                  </a:solidFill>
                  <a:latin typeface="Calibri" pitchFamily="34" charset="0"/>
                  <a:cs typeface="Calibri" pitchFamily="34" charset="0"/>
                </a:rPr>
                <a:t> Message  Testing</a:t>
              </a:r>
            </a:p>
          </p:txBody>
        </p:sp>
      </p:grpSp>
      <p:grpSp>
        <p:nvGrpSpPr>
          <p:cNvPr id="12" name="Group 145"/>
          <p:cNvGrpSpPr/>
          <p:nvPr/>
        </p:nvGrpSpPr>
        <p:grpSpPr>
          <a:xfrm>
            <a:off x="4551005" y="3820228"/>
            <a:ext cx="1337178" cy="233572"/>
            <a:chOff x="4551005" y="3686864"/>
            <a:chExt cx="1337178" cy="233572"/>
          </a:xfrm>
        </p:grpSpPr>
        <p:sp>
          <p:nvSpPr>
            <p:cNvPr id="90" name="AutoShape 131"/>
            <p:cNvSpPr>
              <a:spLocks noChangeArrowheads="1"/>
            </p:cNvSpPr>
            <p:nvPr/>
          </p:nvSpPr>
          <p:spPr bwMode="auto">
            <a:xfrm>
              <a:off x="4551005" y="3702844"/>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91" name="AutoShape 119"/>
            <p:cNvSpPr>
              <a:spLocks noChangeArrowheads="1"/>
            </p:cNvSpPr>
            <p:nvPr>
              <p:custDataLst>
                <p:tags r:id="rId12"/>
              </p:custDataLst>
            </p:nvPr>
          </p:nvSpPr>
          <p:spPr bwMode="auto">
            <a:xfrm>
              <a:off x="4724360" y="3686864"/>
              <a:ext cx="1163823" cy="233572"/>
            </a:xfrm>
            <a:prstGeom prst="homePlate">
              <a:avLst>
                <a:gd name="adj" fmla="val 0"/>
              </a:avLst>
            </a:prstGeom>
            <a:noFill/>
          </p:spPr>
          <p:txBody>
            <a:bodyPr wrap="square" lIns="27432" tIns="27432" rIns="27432" bIns="27432" rtlCol="0" anchor="ctr" anchorCtr="0">
              <a:noAutofit/>
            </a:bodyPr>
            <a:lstStyle/>
            <a:p>
              <a:pPr>
                <a:spcBef>
                  <a:spcPts val="0"/>
                </a:spcBef>
                <a:defRPr/>
              </a:pPr>
              <a:r>
                <a:rPr lang="en-US" sz="900" dirty="0" smtClean="0">
                  <a:solidFill>
                    <a:srgbClr val="000000"/>
                  </a:solidFill>
                  <a:latin typeface="Calibri" pitchFamily="34" charset="0"/>
                </a:rPr>
                <a:t>Advisory</a:t>
              </a:r>
            </a:p>
            <a:p>
              <a:pPr>
                <a:spcBef>
                  <a:spcPts val="0"/>
                </a:spcBef>
                <a:defRPr/>
              </a:pPr>
              <a:r>
                <a:rPr lang="en-US" sz="900" dirty="0" smtClean="0">
                  <a:solidFill>
                    <a:srgbClr val="000000"/>
                  </a:solidFill>
                  <a:latin typeface="Calibri" pitchFamily="34" charset="0"/>
                </a:rPr>
                <a:t>Board</a:t>
              </a:r>
              <a:endParaRPr lang="en-US" sz="900" dirty="0">
                <a:solidFill>
                  <a:srgbClr val="000000"/>
                </a:solidFill>
                <a:latin typeface="Calibri" pitchFamily="34" charset="0"/>
              </a:endParaRPr>
            </a:p>
          </p:txBody>
        </p:sp>
      </p:grpSp>
      <p:sp>
        <p:nvSpPr>
          <p:cNvPr id="93" name="AutoShape 131"/>
          <p:cNvSpPr>
            <a:spLocks noChangeArrowheads="1"/>
          </p:cNvSpPr>
          <p:nvPr/>
        </p:nvSpPr>
        <p:spPr bwMode="auto">
          <a:xfrm>
            <a:off x="5241118" y="2161424"/>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94" name="AutoShape 119"/>
          <p:cNvSpPr>
            <a:spLocks noChangeArrowheads="1"/>
          </p:cNvSpPr>
          <p:nvPr/>
        </p:nvSpPr>
        <p:spPr bwMode="auto">
          <a:xfrm flipH="1">
            <a:off x="3926672" y="2125070"/>
            <a:ext cx="1333498" cy="274320"/>
          </a:xfrm>
          <a:prstGeom prst="homePlate">
            <a:avLst>
              <a:gd name="adj" fmla="val 0"/>
            </a:avLst>
          </a:prstGeom>
          <a:noFill/>
          <a:ln w="9525" algn="ctr">
            <a:noFill/>
            <a:miter lim="800000"/>
            <a:headEnd/>
            <a:tailEnd/>
          </a:ln>
          <a:effectLst/>
        </p:spPr>
        <p:txBody>
          <a:bodyPr lIns="45720" rIns="45720" anchor="ctr"/>
          <a:lstStyle/>
          <a:p>
            <a:pPr algn="r"/>
            <a:r>
              <a:rPr lang="en-US" sz="900" dirty="0" smtClean="0">
                <a:solidFill>
                  <a:srgbClr val="000000"/>
                </a:solidFill>
                <a:latin typeface="Calibri" pitchFamily="34" charset="0"/>
                <a:cs typeface="Calibri" pitchFamily="34" charset="0"/>
              </a:rPr>
              <a:t>Labeling Finalized</a:t>
            </a:r>
          </a:p>
        </p:txBody>
      </p:sp>
      <p:cxnSp>
        <p:nvCxnSpPr>
          <p:cNvPr id="97" name="Elbow Connector 96"/>
          <p:cNvCxnSpPr>
            <a:stCxn id="64" idx="3"/>
            <a:endCxn id="108" idx="1"/>
          </p:cNvCxnSpPr>
          <p:nvPr/>
        </p:nvCxnSpPr>
        <p:spPr>
          <a:xfrm>
            <a:off x="4765675" y="3492215"/>
            <a:ext cx="690282" cy="2603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AutoShape 119"/>
          <p:cNvSpPr>
            <a:spLocks noChangeArrowheads="1"/>
          </p:cNvSpPr>
          <p:nvPr>
            <p:custDataLst>
              <p:tags r:id="rId3"/>
            </p:custDataLst>
          </p:nvPr>
        </p:nvSpPr>
        <p:spPr bwMode="auto">
          <a:xfrm>
            <a:off x="5455997" y="3703224"/>
            <a:ext cx="621792" cy="313537"/>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108" name="AutoShape 119"/>
          <p:cNvSpPr>
            <a:spLocks noChangeArrowheads="1"/>
          </p:cNvSpPr>
          <p:nvPr>
            <p:custDataLst>
              <p:tags r:id="rId4"/>
            </p:custDataLst>
          </p:nvPr>
        </p:nvSpPr>
        <p:spPr bwMode="auto">
          <a:xfrm>
            <a:off x="5455957" y="3595772"/>
            <a:ext cx="621792" cy="313537"/>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Update</a:t>
            </a:r>
          </a:p>
        </p:txBody>
      </p:sp>
      <p:sp>
        <p:nvSpPr>
          <p:cNvPr id="71" name="AutoShape 131"/>
          <p:cNvSpPr>
            <a:spLocks noChangeArrowheads="1"/>
          </p:cNvSpPr>
          <p:nvPr/>
        </p:nvSpPr>
        <p:spPr bwMode="auto">
          <a:xfrm>
            <a:off x="3290242" y="2453626"/>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74" name="AutoShape 119"/>
          <p:cNvSpPr>
            <a:spLocks noChangeArrowheads="1"/>
          </p:cNvSpPr>
          <p:nvPr>
            <p:custDataLst>
              <p:tags r:id="rId5"/>
            </p:custDataLst>
          </p:nvPr>
        </p:nvSpPr>
        <p:spPr bwMode="auto">
          <a:xfrm>
            <a:off x="3463598" y="2409935"/>
            <a:ext cx="637348" cy="277845"/>
          </a:xfrm>
          <a:prstGeom prst="homePlate">
            <a:avLst>
              <a:gd name="adj" fmla="val 0"/>
            </a:avLst>
          </a:prstGeom>
          <a:noFill/>
        </p:spPr>
        <p:txBody>
          <a:bodyPr wrap="square" lIns="27432" tIns="27432" rIns="27432" bIns="27432" rtlCol="0" anchor="ctr" anchorCtr="0">
            <a:noAutofit/>
          </a:bodyPr>
          <a:lstStyle/>
          <a:p>
            <a:pPr>
              <a:spcBef>
                <a:spcPts val="0"/>
              </a:spcBef>
              <a:defRPr/>
            </a:pPr>
            <a:r>
              <a:rPr lang="en-US" sz="900" dirty="0" smtClean="0">
                <a:solidFill>
                  <a:srgbClr val="000000"/>
                </a:solidFill>
                <a:latin typeface="Calibri" pitchFamily="34" charset="0"/>
              </a:rPr>
              <a:t>Advisory</a:t>
            </a:r>
          </a:p>
          <a:p>
            <a:pPr>
              <a:spcBef>
                <a:spcPts val="0"/>
              </a:spcBef>
              <a:defRPr/>
            </a:pPr>
            <a:r>
              <a:rPr lang="en-US" sz="900" dirty="0" smtClean="0">
                <a:solidFill>
                  <a:srgbClr val="000000"/>
                </a:solidFill>
                <a:latin typeface="Calibri" pitchFamily="34" charset="0"/>
              </a:rPr>
              <a:t>Board</a:t>
            </a:r>
            <a:endParaRPr lang="en-US" sz="900" dirty="0">
              <a:solidFill>
                <a:srgbClr val="000000"/>
              </a:solidFill>
              <a:latin typeface="Calibri" pitchFamily="34" charset="0"/>
            </a:endParaRPr>
          </a:p>
        </p:txBody>
      </p:sp>
      <p:cxnSp>
        <p:nvCxnSpPr>
          <p:cNvPr id="82" name="Elbow Connector 81"/>
          <p:cNvCxnSpPr>
            <a:stCxn id="64" idx="3"/>
            <a:endCxn id="66" idx="1"/>
          </p:cNvCxnSpPr>
          <p:nvPr/>
        </p:nvCxnSpPr>
        <p:spPr>
          <a:xfrm flipV="1">
            <a:off x="4765675" y="3271173"/>
            <a:ext cx="695085" cy="2210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AutoShape 119"/>
          <p:cNvSpPr>
            <a:spLocks noChangeArrowheads="1"/>
          </p:cNvSpPr>
          <p:nvPr>
            <p:custDataLst>
              <p:tags r:id="rId6"/>
            </p:custDataLst>
          </p:nvPr>
        </p:nvSpPr>
        <p:spPr bwMode="auto">
          <a:xfrm>
            <a:off x="6367194" y="4809358"/>
            <a:ext cx="621792"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115" name="AutoShape 119"/>
          <p:cNvSpPr>
            <a:spLocks noChangeArrowheads="1"/>
          </p:cNvSpPr>
          <p:nvPr>
            <p:custDataLst>
              <p:tags r:id="rId7"/>
            </p:custDataLst>
          </p:nvPr>
        </p:nvSpPr>
        <p:spPr bwMode="auto">
          <a:xfrm>
            <a:off x="6365635" y="4713288"/>
            <a:ext cx="621792"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Update</a:t>
            </a:r>
          </a:p>
        </p:txBody>
      </p:sp>
      <p:sp>
        <p:nvSpPr>
          <p:cNvPr id="110" name="AutoShape 119"/>
          <p:cNvSpPr>
            <a:spLocks noChangeArrowheads="1"/>
          </p:cNvSpPr>
          <p:nvPr>
            <p:custDataLst>
              <p:tags r:id="rId8"/>
            </p:custDataLst>
          </p:nvPr>
        </p:nvSpPr>
        <p:spPr bwMode="auto">
          <a:xfrm>
            <a:off x="6360872" y="5282499"/>
            <a:ext cx="621792" cy="313537"/>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smtClean="0">
              <a:solidFill>
                <a:schemeClr val="bg1"/>
              </a:solidFill>
              <a:latin typeface="Calibri" pitchFamily="34" charset="0"/>
              <a:cs typeface="Calibri" pitchFamily="34" charset="0"/>
            </a:endParaRPr>
          </a:p>
        </p:txBody>
      </p:sp>
      <p:sp>
        <p:nvSpPr>
          <p:cNvPr id="119" name="AutoShape 119"/>
          <p:cNvSpPr>
            <a:spLocks noChangeArrowheads="1"/>
          </p:cNvSpPr>
          <p:nvPr>
            <p:custDataLst>
              <p:tags r:id="rId9"/>
            </p:custDataLst>
          </p:nvPr>
        </p:nvSpPr>
        <p:spPr bwMode="auto">
          <a:xfrm>
            <a:off x="6360832" y="5168187"/>
            <a:ext cx="621792" cy="313537"/>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r>
              <a:rPr lang="en-US" sz="900" dirty="0" smtClean="0">
                <a:solidFill>
                  <a:srgbClr val="000000"/>
                </a:solidFill>
                <a:latin typeface="Calibri" pitchFamily="34" charset="0"/>
              </a:rPr>
              <a:t>Update</a:t>
            </a:r>
          </a:p>
        </p:txBody>
      </p:sp>
      <p:cxnSp>
        <p:nvCxnSpPr>
          <p:cNvPr id="120" name="Elbow Connector 119"/>
          <p:cNvCxnSpPr>
            <a:stCxn id="72" idx="3"/>
            <a:endCxn id="115" idx="1"/>
          </p:cNvCxnSpPr>
          <p:nvPr/>
        </p:nvCxnSpPr>
        <p:spPr>
          <a:xfrm flipV="1">
            <a:off x="6072550" y="4850448"/>
            <a:ext cx="293085" cy="22744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AutoShape 131"/>
          <p:cNvSpPr>
            <a:spLocks noChangeArrowheads="1"/>
          </p:cNvSpPr>
          <p:nvPr/>
        </p:nvSpPr>
        <p:spPr bwMode="auto">
          <a:xfrm>
            <a:off x="7201746" y="3659154"/>
            <a:ext cx="182880"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129" name="Flowchart: Decision 128"/>
          <p:cNvSpPr/>
          <p:nvPr/>
        </p:nvSpPr>
        <p:spPr bwMode="auto">
          <a:xfrm>
            <a:off x="5032994" y="341600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68" name="AutoShape 119"/>
          <p:cNvSpPr>
            <a:spLocks noChangeArrowheads="1"/>
          </p:cNvSpPr>
          <p:nvPr>
            <p:custDataLst>
              <p:tags r:id="rId10"/>
            </p:custDataLst>
          </p:nvPr>
        </p:nvSpPr>
        <p:spPr bwMode="auto">
          <a:xfrm>
            <a:off x="5005375" y="5037263"/>
            <a:ext cx="1067175" cy="27432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900" dirty="0" smtClean="0">
              <a:solidFill>
                <a:srgbClr val="000000"/>
              </a:solidFill>
              <a:latin typeface="Calibri" pitchFamily="34" charset="0"/>
            </a:endParaRPr>
          </a:p>
        </p:txBody>
      </p:sp>
      <p:sp>
        <p:nvSpPr>
          <p:cNvPr id="72" name="AutoShape 119"/>
          <p:cNvSpPr>
            <a:spLocks noChangeArrowheads="1"/>
          </p:cNvSpPr>
          <p:nvPr>
            <p:custDataLst>
              <p:tags r:id="rId11"/>
            </p:custDataLst>
          </p:nvPr>
        </p:nvSpPr>
        <p:spPr bwMode="auto">
          <a:xfrm>
            <a:off x="5005375" y="4940737"/>
            <a:ext cx="1067175"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r>
              <a:rPr lang="en-US" sz="900" dirty="0" smtClean="0">
                <a:solidFill>
                  <a:schemeClr val="bg1"/>
                </a:solidFill>
                <a:latin typeface="Calibri" pitchFamily="34" charset="0"/>
                <a:cs typeface="Calibri" pitchFamily="34" charset="0"/>
              </a:rPr>
              <a:t>Sales Aid Development</a:t>
            </a:r>
          </a:p>
        </p:txBody>
      </p:sp>
      <p:cxnSp>
        <p:nvCxnSpPr>
          <p:cNvPr id="118" name="Elbow Connector 117"/>
          <p:cNvCxnSpPr>
            <a:stCxn id="72" idx="3"/>
            <a:endCxn id="119" idx="1"/>
          </p:cNvCxnSpPr>
          <p:nvPr/>
        </p:nvCxnSpPr>
        <p:spPr>
          <a:xfrm>
            <a:off x="6072550" y="5077897"/>
            <a:ext cx="288282" cy="24705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Flowchart: Decision 129"/>
          <p:cNvSpPr/>
          <p:nvPr/>
        </p:nvSpPr>
        <p:spPr bwMode="auto">
          <a:xfrm>
            <a:off x="6134196" y="4994108"/>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AutoShape 119"/>
          <p:cNvSpPr>
            <a:spLocks noChangeArrowheads="1"/>
          </p:cNvSpPr>
          <p:nvPr/>
        </p:nvSpPr>
        <p:spPr bwMode="auto">
          <a:xfrm>
            <a:off x="6869898" y="2924773"/>
            <a:ext cx="486467" cy="274320"/>
          </a:xfrm>
          <a:prstGeom prst="homePlate">
            <a:avLst>
              <a:gd name="adj" fmla="val 0"/>
            </a:avLst>
          </a:prstGeom>
          <a:solidFill>
            <a:srgbClr val="0033AB"/>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a:solidFill>
                <a:schemeClr val="bg1"/>
              </a:solidFill>
              <a:latin typeface="Calibri" pitchFamily="34" charset="0"/>
              <a:cs typeface="+mn-cs"/>
            </a:endParaRPr>
          </a:p>
        </p:txBody>
      </p:sp>
      <p:sp>
        <p:nvSpPr>
          <p:cNvPr id="55" name="AutoShape 119"/>
          <p:cNvSpPr>
            <a:spLocks noChangeArrowheads="1"/>
          </p:cNvSpPr>
          <p:nvPr/>
        </p:nvSpPr>
        <p:spPr bwMode="auto">
          <a:xfrm>
            <a:off x="5118100" y="2611501"/>
            <a:ext cx="536465" cy="274320"/>
          </a:xfrm>
          <a:prstGeom prst="homePlate">
            <a:avLst>
              <a:gd name="adj" fmla="val 0"/>
            </a:avLst>
          </a:prstGeom>
          <a:solidFill>
            <a:srgbClr val="0033AB"/>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a:solidFill>
                <a:schemeClr val="bg1"/>
              </a:solidFill>
              <a:latin typeface="Calibri" pitchFamily="34" charset="0"/>
              <a:cs typeface="+mn-cs"/>
            </a:endParaRPr>
          </a:p>
        </p:txBody>
      </p:sp>
      <p:sp>
        <p:nvSpPr>
          <p:cNvPr id="50" name="Title 49"/>
          <p:cNvSpPr>
            <a:spLocks noGrp="1"/>
          </p:cNvSpPr>
          <p:nvPr>
            <p:ph type="title"/>
          </p:nvPr>
        </p:nvSpPr>
        <p:spPr/>
        <p:txBody>
          <a:bodyPr/>
          <a:lstStyle/>
          <a:p>
            <a:r>
              <a:rPr lang="en-US" dirty="0" smtClean="0"/>
              <a:t>Stimuvax—US Public Relations </a:t>
            </a:r>
            <a:r>
              <a:rPr lang="en-US" i="1" dirty="0" smtClean="0"/>
              <a:t>(Continued)</a:t>
            </a:r>
            <a:endParaRPr lang="en-US" dirty="0"/>
          </a:p>
        </p:txBody>
      </p:sp>
      <p:sp>
        <p:nvSpPr>
          <p:cNvPr id="34" name="Slide Number Placeholder 3"/>
          <p:cNvSpPr>
            <a:spLocks noGrp="1"/>
          </p:cNvSpPr>
          <p:nvPr>
            <p:ph type="sldNum" sz="quarter" idx="11"/>
          </p:nvPr>
        </p:nvSpPr>
        <p:spPr/>
        <p:txBody>
          <a:bodyPr/>
          <a:lstStyle/>
          <a:p>
            <a:pPr>
              <a:defRPr/>
            </a:pPr>
            <a:fld id="{103F35A4-E54C-4C5B-980A-34573204C1ED}" type="slidenum">
              <a:rPr lang="en-US" smtClean="0">
                <a:solidFill>
                  <a:srgbClr val="000000"/>
                </a:solidFill>
              </a:rPr>
              <a:pPr>
                <a:defRPr/>
              </a:pPr>
              <a:t>80</a:t>
            </a:fld>
            <a:endParaRPr lang="en-US" dirty="0">
              <a:solidFill>
                <a:srgbClr val="000000"/>
              </a:solidFill>
            </a:endParaRPr>
          </a:p>
        </p:txBody>
      </p:sp>
      <p:sp>
        <p:nvSpPr>
          <p:cNvPr id="38" name="TextBox 37"/>
          <p:cNvSpPr txBox="1"/>
          <p:nvPr/>
        </p:nvSpPr>
        <p:spPr>
          <a:xfrm>
            <a:off x="663265" y="6429045"/>
            <a:ext cx="857606" cy="123111"/>
          </a:xfrm>
          <a:prstGeom prst="rect">
            <a:avLst/>
          </a:prstGeom>
          <a:noFill/>
        </p:spPr>
        <p:txBody>
          <a:bodyPr wrap="square" lIns="0" tIns="0" rIns="0" bIns="0" rtlCol="0" anchor="ctr" anchorCtr="0">
            <a:noAutofit/>
          </a:bodyPr>
          <a:lstStyle/>
          <a:p>
            <a:r>
              <a:rPr lang="en-US" sz="800" dirty="0" smtClean="0">
                <a:solidFill>
                  <a:srgbClr val="000000"/>
                </a:solidFill>
                <a:latin typeface="Calibri" pitchFamily="34" charset="0"/>
              </a:rPr>
              <a:t>Milestone / Meeting</a:t>
            </a:r>
          </a:p>
        </p:txBody>
      </p:sp>
      <p:sp>
        <p:nvSpPr>
          <p:cNvPr id="44" name="AutoShape 131"/>
          <p:cNvSpPr>
            <a:spLocks noChangeArrowheads="1"/>
          </p:cNvSpPr>
          <p:nvPr/>
        </p:nvSpPr>
        <p:spPr bwMode="auto">
          <a:xfrm>
            <a:off x="415795" y="6414400"/>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mtClean="0">
              <a:solidFill>
                <a:srgbClr val="000000"/>
              </a:solidFill>
              <a:latin typeface="Calibri" pitchFamily="34" charset="0"/>
            </a:endParaRPr>
          </a:p>
        </p:txBody>
      </p:sp>
      <p:sp>
        <p:nvSpPr>
          <p:cNvPr id="45" name="Flowchart: Decision 44"/>
          <p:cNvSpPr/>
          <p:nvPr/>
        </p:nvSpPr>
        <p:spPr bwMode="auto">
          <a:xfrm>
            <a:off x="406555" y="6635317"/>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46" name="TextBox 45"/>
          <p:cNvSpPr txBox="1"/>
          <p:nvPr/>
        </p:nvSpPr>
        <p:spPr>
          <a:xfrm>
            <a:off x="620582" y="6584263"/>
            <a:ext cx="108585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Deliverable Transfer to CMG</a:t>
            </a:r>
          </a:p>
        </p:txBody>
      </p:sp>
      <p:sp>
        <p:nvSpPr>
          <p:cNvPr id="23" name="Slide Number Placeholder 3"/>
          <p:cNvSpPr txBox="1">
            <a:spLocks/>
          </p:cNvSpPr>
          <p:nvPr/>
        </p:nvSpPr>
        <p:spPr bwMode="auto">
          <a:xfrm>
            <a:off x="237744" y="6588125"/>
            <a:ext cx="238125" cy="2159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3F35A4-E54C-4C5B-980A-34573204C1ED}" type="slidenum">
              <a:rPr kumimoji="0" lang="en-US" sz="8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80</a:t>
            </a:fld>
            <a:endParaRPr kumimoji="0" lang="en-US" sz="8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63" name="Text Box 150"/>
          <p:cNvSpPr txBox="1">
            <a:spLocks noChangeArrowheads="1"/>
          </p:cNvSpPr>
          <p:nvPr/>
        </p:nvSpPr>
        <p:spPr bwMode="auto">
          <a:xfrm>
            <a:off x="294669" y="2229737"/>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Public Relations</a:t>
            </a:r>
            <a:endParaRPr lang="en-US" sz="1000" b="1" i="1" dirty="0">
              <a:solidFill>
                <a:srgbClr val="060309"/>
              </a:solidFill>
              <a:latin typeface="Calibri" pitchFamily="34" charset="0"/>
            </a:endParaRPr>
          </a:p>
        </p:txBody>
      </p:sp>
      <p:sp>
        <p:nvSpPr>
          <p:cNvPr id="64" name="Rectangle 127"/>
          <p:cNvSpPr>
            <a:spLocks noChangeArrowheads="1"/>
          </p:cNvSpPr>
          <p:nvPr/>
        </p:nvSpPr>
        <p:spPr bwMode="auto">
          <a:xfrm>
            <a:off x="294669" y="2451351"/>
            <a:ext cx="8556847" cy="3844674"/>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sp>
        <p:nvSpPr>
          <p:cNvPr id="49" name="AutoShape 143"/>
          <p:cNvSpPr>
            <a:spLocks noChangeArrowheads="1"/>
          </p:cNvSpPr>
          <p:nvPr/>
        </p:nvSpPr>
        <p:spPr bwMode="auto">
          <a:xfrm>
            <a:off x="4577106" y="4343335"/>
            <a:ext cx="4111043" cy="274320"/>
          </a:xfrm>
          <a:prstGeom prst="homePlate">
            <a:avLst>
              <a:gd name="adj" fmla="val 68109"/>
            </a:avLst>
          </a:prstGeom>
          <a:solidFill>
            <a:srgbClr val="0033AB"/>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a:solidFill>
                  <a:schemeClr val="bg1"/>
                </a:solidFill>
                <a:latin typeface="Calibri" pitchFamily="34" charset="0"/>
                <a:cs typeface="+mn-cs"/>
              </a:rPr>
              <a:t>Media Monitoring/Tracking</a:t>
            </a:r>
          </a:p>
        </p:txBody>
      </p:sp>
      <p:sp>
        <p:nvSpPr>
          <p:cNvPr id="51" name="AutoShape 143"/>
          <p:cNvSpPr>
            <a:spLocks noChangeArrowheads="1"/>
          </p:cNvSpPr>
          <p:nvPr/>
        </p:nvSpPr>
        <p:spPr bwMode="auto">
          <a:xfrm>
            <a:off x="4585854" y="4768708"/>
            <a:ext cx="4154043" cy="274320"/>
          </a:xfrm>
          <a:prstGeom prst="homePlate">
            <a:avLst>
              <a:gd name="adj" fmla="val 68109"/>
            </a:avLst>
          </a:prstGeom>
          <a:solidFill>
            <a:srgbClr val="0033AB"/>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r>
              <a:rPr lang="en-US" sz="900" dirty="0">
                <a:solidFill>
                  <a:schemeClr val="bg1"/>
                </a:solidFill>
                <a:latin typeface="Calibri" pitchFamily="34" charset="0"/>
                <a:cs typeface="+mn-cs"/>
              </a:rPr>
              <a:t>Press Conferences (as needed)</a:t>
            </a:r>
          </a:p>
        </p:txBody>
      </p:sp>
      <p:sp>
        <p:nvSpPr>
          <p:cNvPr id="53" name="AutoShape 131"/>
          <p:cNvSpPr>
            <a:spLocks noChangeArrowheads="1"/>
          </p:cNvSpPr>
          <p:nvPr/>
        </p:nvSpPr>
        <p:spPr bwMode="auto">
          <a:xfrm>
            <a:off x="5248141" y="4803926"/>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54" name="AutoShape 131"/>
          <p:cNvSpPr>
            <a:spLocks noChangeArrowheads="1"/>
          </p:cNvSpPr>
          <p:nvPr/>
        </p:nvSpPr>
        <p:spPr bwMode="auto">
          <a:xfrm>
            <a:off x="7837261" y="4813974"/>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60" name="AutoShape 131"/>
          <p:cNvSpPr>
            <a:spLocks noChangeArrowheads="1"/>
          </p:cNvSpPr>
          <p:nvPr/>
        </p:nvSpPr>
        <p:spPr bwMode="auto">
          <a:xfrm>
            <a:off x="1256924" y="3146317"/>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smtClean="0">
              <a:solidFill>
                <a:srgbClr val="000000"/>
              </a:solidFill>
              <a:latin typeface="Calibri" pitchFamily="34" charset="0"/>
            </a:endParaRPr>
          </a:p>
        </p:txBody>
      </p:sp>
      <p:sp>
        <p:nvSpPr>
          <p:cNvPr id="61" name="Text Box 29"/>
          <p:cNvSpPr txBox="1">
            <a:spLocks noChangeArrowheads="1"/>
          </p:cNvSpPr>
          <p:nvPr/>
        </p:nvSpPr>
        <p:spPr bwMode="auto">
          <a:xfrm>
            <a:off x="803745" y="3685293"/>
            <a:ext cx="1088845" cy="193899"/>
          </a:xfrm>
          <a:prstGeom prst="rect">
            <a:avLst/>
          </a:prstGeom>
          <a:noFill/>
        </p:spPr>
        <p:txBody>
          <a:bodyPr wrap="square" lIns="27432" tIns="27432" rIns="27432" bIns="27432" rtlCol="0" anchor="ctr" anchorCtr="0">
            <a:spAutoFit/>
          </a:bodyPr>
          <a:lstStyle/>
          <a:p>
            <a:pPr algn="ctr">
              <a:spcBef>
                <a:spcPct val="50000"/>
              </a:spcBef>
              <a:defRPr/>
            </a:pPr>
            <a:r>
              <a:rPr lang="en-US" sz="900" dirty="0" smtClean="0">
                <a:solidFill>
                  <a:srgbClr val="000000"/>
                </a:solidFill>
                <a:latin typeface="Calibri" pitchFamily="34" charset="0"/>
              </a:rPr>
              <a:t>LPI Announcement</a:t>
            </a:r>
          </a:p>
        </p:txBody>
      </p:sp>
      <p:sp>
        <p:nvSpPr>
          <p:cNvPr id="75" name="AutoShape 143"/>
          <p:cNvSpPr>
            <a:spLocks noChangeArrowheads="1"/>
          </p:cNvSpPr>
          <p:nvPr/>
        </p:nvSpPr>
        <p:spPr bwMode="auto">
          <a:xfrm>
            <a:off x="920982" y="4190425"/>
            <a:ext cx="1037711"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r>
              <a:rPr lang="en-US" sz="900" dirty="0" smtClean="0">
                <a:solidFill>
                  <a:schemeClr val="bg1"/>
                </a:solidFill>
                <a:latin typeface="Calibri" pitchFamily="34" charset="0"/>
                <a:cs typeface="Calibri" pitchFamily="34" charset="0"/>
              </a:rPr>
              <a:t>Press Activities for START Interim Data</a:t>
            </a:r>
            <a:endParaRPr lang="en-US" sz="900" dirty="0">
              <a:solidFill>
                <a:schemeClr val="bg1"/>
              </a:solidFill>
              <a:latin typeface="Calibri" pitchFamily="34" charset="0"/>
              <a:cs typeface="Calibri" pitchFamily="34" charset="0"/>
            </a:endParaRPr>
          </a:p>
        </p:txBody>
      </p:sp>
      <p:sp>
        <p:nvSpPr>
          <p:cNvPr id="76" name="AutoShape 119"/>
          <p:cNvSpPr>
            <a:spLocks noChangeArrowheads="1"/>
          </p:cNvSpPr>
          <p:nvPr/>
        </p:nvSpPr>
        <p:spPr bwMode="auto">
          <a:xfrm>
            <a:off x="3224213" y="6464175"/>
            <a:ext cx="182880" cy="18288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defRPr/>
            </a:pPr>
            <a:endParaRPr lang="en-US" sz="900" dirty="0" smtClean="0">
              <a:solidFill>
                <a:schemeClr val="bg1"/>
              </a:solidFill>
              <a:latin typeface="Calibri" pitchFamily="34" charset="0"/>
              <a:cs typeface="Calibri" pitchFamily="34" charset="0"/>
            </a:endParaRPr>
          </a:p>
        </p:txBody>
      </p:sp>
      <p:sp>
        <p:nvSpPr>
          <p:cNvPr id="77" name="TextBox 76"/>
          <p:cNvSpPr txBox="1"/>
          <p:nvPr/>
        </p:nvSpPr>
        <p:spPr>
          <a:xfrm>
            <a:off x="3422474" y="6427001"/>
            <a:ext cx="1239988" cy="265674"/>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Global Strategic Marketing </a:t>
            </a:r>
          </a:p>
        </p:txBody>
      </p:sp>
      <p:sp>
        <p:nvSpPr>
          <p:cNvPr id="39" name="AutoShape 119"/>
          <p:cNvSpPr>
            <a:spLocks noChangeArrowheads="1"/>
          </p:cNvSpPr>
          <p:nvPr/>
        </p:nvSpPr>
        <p:spPr bwMode="auto">
          <a:xfrm>
            <a:off x="4231795" y="5347647"/>
            <a:ext cx="2099173" cy="241055"/>
          </a:xfrm>
          <a:prstGeom prst="homePlate">
            <a:avLst>
              <a:gd name="adj" fmla="val 0"/>
            </a:avLst>
          </a:prstGeom>
          <a:noFill/>
          <a:ln w="9525" algn="ctr">
            <a:noFill/>
            <a:miter lim="800000"/>
            <a:headEnd/>
            <a:tailEnd/>
          </a:ln>
          <a:effectLst/>
        </p:spPr>
        <p:txBody>
          <a:bodyPr lIns="45720" rIns="45720" anchor="ctr"/>
          <a:lstStyle/>
          <a:p>
            <a:pPr>
              <a:spcBef>
                <a:spcPct val="50000"/>
              </a:spcBef>
              <a:defRPr/>
            </a:pPr>
            <a:r>
              <a:rPr lang="en-US" sz="800" dirty="0">
                <a:solidFill>
                  <a:srgbClr val="000000"/>
                </a:solidFill>
                <a:latin typeface="Calibri" pitchFamily="34" charset="0"/>
              </a:rPr>
              <a:t>START 001:  Primary Efficacy/Safety</a:t>
            </a:r>
          </a:p>
        </p:txBody>
      </p:sp>
      <p:sp>
        <p:nvSpPr>
          <p:cNvPr id="40" name="AutoShape 119"/>
          <p:cNvSpPr>
            <a:spLocks noChangeArrowheads="1"/>
          </p:cNvSpPr>
          <p:nvPr/>
        </p:nvSpPr>
        <p:spPr bwMode="auto">
          <a:xfrm>
            <a:off x="4231796" y="5539594"/>
            <a:ext cx="622798" cy="237744"/>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Data Avail.</a:t>
            </a:r>
          </a:p>
        </p:txBody>
      </p:sp>
      <p:sp>
        <p:nvSpPr>
          <p:cNvPr id="41" name="AutoShape 119"/>
          <p:cNvSpPr>
            <a:spLocks noChangeArrowheads="1"/>
          </p:cNvSpPr>
          <p:nvPr/>
        </p:nvSpPr>
        <p:spPr bwMode="auto">
          <a:xfrm>
            <a:off x="4860446" y="5539594"/>
            <a:ext cx="622798" cy="237744"/>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Draft Plan</a:t>
            </a:r>
          </a:p>
        </p:txBody>
      </p:sp>
      <p:sp>
        <p:nvSpPr>
          <p:cNvPr id="42" name="AutoShape 119"/>
          <p:cNvSpPr>
            <a:spLocks noChangeArrowheads="1"/>
          </p:cNvSpPr>
          <p:nvPr/>
        </p:nvSpPr>
        <p:spPr bwMode="auto">
          <a:xfrm>
            <a:off x="5479571" y="5539594"/>
            <a:ext cx="632322" cy="237744"/>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Draft Dev.</a:t>
            </a:r>
          </a:p>
        </p:txBody>
      </p:sp>
      <p:sp>
        <p:nvSpPr>
          <p:cNvPr id="43" name="AutoShape 119"/>
          <p:cNvSpPr>
            <a:spLocks noChangeArrowheads="1"/>
          </p:cNvSpPr>
          <p:nvPr/>
        </p:nvSpPr>
        <p:spPr bwMode="auto">
          <a:xfrm>
            <a:off x="6117746" y="5539594"/>
            <a:ext cx="622798" cy="237744"/>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Submission</a:t>
            </a:r>
          </a:p>
        </p:txBody>
      </p:sp>
      <p:sp>
        <p:nvSpPr>
          <p:cNvPr id="47" name="AutoShape 119"/>
          <p:cNvSpPr>
            <a:spLocks noChangeArrowheads="1"/>
          </p:cNvSpPr>
          <p:nvPr/>
        </p:nvSpPr>
        <p:spPr bwMode="auto">
          <a:xfrm>
            <a:off x="6754341" y="5539594"/>
            <a:ext cx="652951" cy="237744"/>
          </a:xfrm>
          <a:prstGeom prst="homePlate">
            <a:avLst>
              <a:gd name="adj" fmla="val 53743"/>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r>
              <a:rPr lang="en-US" sz="800" dirty="0">
                <a:solidFill>
                  <a:schemeClr val="bg1"/>
                </a:solidFill>
                <a:latin typeface="Calibri" pitchFamily="34" charset="0"/>
              </a:rPr>
              <a:t>Publication</a:t>
            </a:r>
          </a:p>
        </p:txBody>
      </p:sp>
      <p:sp>
        <p:nvSpPr>
          <p:cNvPr id="48" name="TextBox 47"/>
          <p:cNvSpPr txBox="1"/>
          <p:nvPr/>
        </p:nvSpPr>
        <p:spPr>
          <a:xfrm>
            <a:off x="5436647" y="3672311"/>
            <a:ext cx="1023614" cy="301621"/>
          </a:xfrm>
          <a:prstGeom prst="rect">
            <a:avLst/>
          </a:prstGeom>
          <a:noFill/>
        </p:spPr>
        <p:txBody>
          <a:bodyPr wrap="none" lIns="27432" tIns="27432" rIns="27432" bIns="27432" rtlCol="0" anchor="ctr" anchorCtr="0">
            <a:spAutoFit/>
          </a:bodyPr>
          <a:lstStyle/>
          <a:p>
            <a:r>
              <a:rPr lang="en-US" sz="800" dirty="0">
                <a:solidFill>
                  <a:srgbClr val="000000"/>
                </a:solidFill>
                <a:latin typeface="Calibri" pitchFamily="34" charset="0"/>
              </a:rPr>
              <a:t>ASCO 2013:</a:t>
            </a:r>
          </a:p>
          <a:p>
            <a:r>
              <a:rPr lang="en-US" sz="800" dirty="0">
                <a:solidFill>
                  <a:srgbClr val="000000"/>
                </a:solidFill>
                <a:latin typeface="Calibri" pitchFamily="34" charset="0"/>
              </a:rPr>
              <a:t>Primary Efficacy/Safety</a:t>
            </a:r>
          </a:p>
        </p:txBody>
      </p:sp>
      <p:sp>
        <p:nvSpPr>
          <p:cNvPr id="66" name="Flowchart: Decision 84"/>
          <p:cNvSpPr/>
          <p:nvPr/>
        </p:nvSpPr>
        <p:spPr bwMode="auto">
          <a:xfrm>
            <a:off x="4292890" y="5890068"/>
            <a:ext cx="164592" cy="164592"/>
          </a:xfrm>
          <a:prstGeom prst="flowChartDecision">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78" name="TextBox 136"/>
          <p:cNvSpPr txBox="1"/>
          <p:nvPr/>
        </p:nvSpPr>
        <p:spPr>
          <a:xfrm>
            <a:off x="3343108" y="5840788"/>
            <a:ext cx="1120412" cy="301621"/>
          </a:xfrm>
          <a:prstGeom prst="rect">
            <a:avLst/>
          </a:prstGeom>
          <a:noFill/>
        </p:spPr>
        <p:txBody>
          <a:bodyPr wrap="square" lIns="27432" tIns="27432" rIns="27432" bIns="27432" rtlCol="0" anchor="ctr" anchorCtr="0">
            <a:spAutoFit/>
          </a:bodyPr>
          <a:lstStyle/>
          <a:p>
            <a:r>
              <a:rPr lang="en-US" sz="800" dirty="0" smtClean="0">
                <a:latin typeface="Calibri" pitchFamily="34" charset="0"/>
              </a:rPr>
              <a:t>Possible Late Breaker Abstract for ASCO</a:t>
            </a:r>
          </a:p>
        </p:txBody>
      </p:sp>
      <p:sp>
        <p:nvSpPr>
          <p:cNvPr id="79" name="AutoShape 119"/>
          <p:cNvSpPr>
            <a:spLocks noChangeArrowheads="1"/>
          </p:cNvSpPr>
          <p:nvPr/>
        </p:nvSpPr>
        <p:spPr bwMode="auto">
          <a:xfrm>
            <a:off x="4837847" y="6469072"/>
            <a:ext cx="182880" cy="182880"/>
          </a:xfrm>
          <a:prstGeom prst="homePlate">
            <a:avLst>
              <a:gd name="adj" fmla="val 0"/>
            </a:avLst>
          </a:prstGeom>
          <a:solidFill>
            <a:srgbClr val="003300"/>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spcBef>
                <a:spcPct val="0"/>
              </a:spcBef>
              <a:spcAft>
                <a:spcPct val="0"/>
              </a:spcAft>
              <a:defRPr/>
            </a:pPr>
            <a:endParaRPr lang="en-US" sz="800" dirty="0">
              <a:solidFill>
                <a:schemeClr val="bg1"/>
              </a:solidFill>
              <a:latin typeface="Calibri" pitchFamily="34" charset="0"/>
            </a:endParaRPr>
          </a:p>
        </p:txBody>
      </p:sp>
      <p:sp>
        <p:nvSpPr>
          <p:cNvPr id="80" name="TextBox 79"/>
          <p:cNvSpPr txBox="1"/>
          <p:nvPr/>
        </p:nvSpPr>
        <p:spPr>
          <a:xfrm>
            <a:off x="5047396" y="6437311"/>
            <a:ext cx="2334402"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cs typeface="Calibri" pitchFamily="34" charset="0"/>
              </a:rPr>
              <a:t>Global Clinical Development - Communications</a:t>
            </a:r>
            <a:endParaRPr lang="en-US" sz="800" dirty="0">
              <a:solidFill>
                <a:srgbClr val="000000"/>
              </a:solidFill>
              <a:latin typeface="Calibri" pitchFamily="34" charset="0"/>
              <a:cs typeface="Calibri" pitchFamily="34" charset="0"/>
            </a:endParaRPr>
          </a:p>
        </p:txBody>
      </p:sp>
      <p:sp>
        <p:nvSpPr>
          <p:cNvPr id="67" name="AutoShape 119"/>
          <p:cNvSpPr>
            <a:spLocks noChangeArrowheads="1"/>
          </p:cNvSpPr>
          <p:nvPr/>
        </p:nvSpPr>
        <p:spPr bwMode="auto">
          <a:xfrm>
            <a:off x="3589916" y="2507765"/>
            <a:ext cx="1447800" cy="274320"/>
          </a:xfrm>
          <a:prstGeom prst="homePlate">
            <a:avLst>
              <a:gd name="adj" fmla="val 0"/>
            </a:avLst>
          </a:prstGeom>
          <a:noFill/>
          <a:ln w="9525" algn="ctr">
            <a:noFill/>
            <a:miter lim="800000"/>
            <a:headEnd/>
            <a:tailEnd/>
          </a:ln>
          <a:effectLst/>
        </p:spPr>
        <p:txBody>
          <a:bodyPr lIns="45720" rIns="45720" anchor="ctr"/>
          <a:lstStyle/>
          <a:p>
            <a:pPr algn="r">
              <a:defRPr/>
            </a:pPr>
            <a:r>
              <a:rPr lang="en-US" sz="900" dirty="0" smtClean="0">
                <a:solidFill>
                  <a:srgbClr val="000000"/>
                </a:solidFill>
                <a:latin typeface="Calibri" pitchFamily="34" charset="0"/>
              </a:rPr>
              <a:t>Press Release</a:t>
            </a:r>
          </a:p>
          <a:p>
            <a:pPr algn="r">
              <a:defRPr/>
            </a:pPr>
            <a:r>
              <a:rPr lang="en-US" sz="900" dirty="0" smtClean="0">
                <a:solidFill>
                  <a:srgbClr val="000000"/>
                </a:solidFill>
                <a:latin typeface="Calibri" pitchFamily="34" charset="0"/>
              </a:rPr>
              <a:t>(BLA Filing)</a:t>
            </a:r>
            <a:endParaRPr lang="en-US" sz="900" dirty="0">
              <a:solidFill>
                <a:srgbClr val="000000"/>
              </a:solidFill>
              <a:latin typeface="Calibri" pitchFamily="34" charset="0"/>
            </a:endParaRPr>
          </a:p>
        </p:txBody>
      </p:sp>
      <p:sp>
        <p:nvSpPr>
          <p:cNvPr id="81" name="AutoShape 119"/>
          <p:cNvSpPr>
            <a:spLocks noChangeArrowheads="1"/>
          </p:cNvSpPr>
          <p:nvPr/>
        </p:nvSpPr>
        <p:spPr bwMode="auto">
          <a:xfrm>
            <a:off x="859733" y="3415845"/>
            <a:ext cx="486467"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a:solidFill>
                <a:schemeClr val="bg1"/>
              </a:solidFill>
              <a:latin typeface="Calibri" pitchFamily="34" charset="0"/>
              <a:cs typeface="Calibri" pitchFamily="34" charset="0"/>
            </a:endParaRPr>
          </a:p>
        </p:txBody>
      </p:sp>
      <p:sp>
        <p:nvSpPr>
          <p:cNvPr id="83" name="AutoShape 119"/>
          <p:cNvSpPr>
            <a:spLocks noChangeArrowheads="1"/>
          </p:cNvSpPr>
          <p:nvPr/>
        </p:nvSpPr>
        <p:spPr bwMode="auto">
          <a:xfrm>
            <a:off x="6869898" y="2812565"/>
            <a:ext cx="486467"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spcBef>
                <a:spcPts val="600"/>
              </a:spcBef>
              <a:defRPr/>
            </a:pPr>
            <a:endParaRPr lang="en-US" sz="900" dirty="0">
              <a:solidFill>
                <a:schemeClr val="bg1"/>
              </a:solidFill>
              <a:latin typeface="Calibri" pitchFamily="34" charset="0"/>
              <a:cs typeface="Calibri" pitchFamily="34" charset="0"/>
            </a:endParaRPr>
          </a:p>
        </p:txBody>
      </p:sp>
      <p:sp>
        <p:nvSpPr>
          <p:cNvPr id="84" name="AutoShape 119"/>
          <p:cNvSpPr>
            <a:spLocks noChangeArrowheads="1"/>
          </p:cNvSpPr>
          <p:nvPr/>
        </p:nvSpPr>
        <p:spPr bwMode="auto">
          <a:xfrm>
            <a:off x="5427663" y="2812565"/>
            <a:ext cx="1447800" cy="274320"/>
          </a:xfrm>
          <a:prstGeom prst="homePlate">
            <a:avLst>
              <a:gd name="adj" fmla="val 0"/>
            </a:avLst>
          </a:prstGeom>
          <a:noFill/>
          <a:ln w="9525" algn="ctr">
            <a:noFill/>
            <a:miter lim="800000"/>
            <a:headEnd/>
            <a:tailEnd/>
          </a:ln>
          <a:effectLst/>
        </p:spPr>
        <p:txBody>
          <a:bodyPr lIns="45720" rIns="45720" anchor="ctr"/>
          <a:lstStyle/>
          <a:p>
            <a:pPr algn="r">
              <a:defRPr/>
            </a:pPr>
            <a:r>
              <a:rPr lang="en-US" sz="900" dirty="0" smtClean="0">
                <a:solidFill>
                  <a:srgbClr val="000000"/>
                </a:solidFill>
                <a:latin typeface="Calibri" pitchFamily="34" charset="0"/>
              </a:rPr>
              <a:t>Press Release</a:t>
            </a:r>
          </a:p>
          <a:p>
            <a:pPr algn="r">
              <a:defRPr/>
            </a:pPr>
            <a:r>
              <a:rPr lang="en-US" sz="900" dirty="0" smtClean="0">
                <a:solidFill>
                  <a:srgbClr val="000000"/>
                </a:solidFill>
                <a:latin typeface="Calibri" pitchFamily="34" charset="0"/>
              </a:rPr>
              <a:t> (Approval)</a:t>
            </a:r>
            <a:endParaRPr lang="en-US" sz="900" dirty="0">
              <a:solidFill>
                <a:srgbClr val="000000"/>
              </a:solidFill>
              <a:latin typeface="Calibri" pitchFamily="34" charset="0"/>
            </a:endParaRPr>
          </a:p>
        </p:txBody>
      </p:sp>
      <p:sp>
        <p:nvSpPr>
          <p:cNvPr id="85" name="AutoShape 119"/>
          <p:cNvSpPr>
            <a:spLocks noChangeArrowheads="1"/>
          </p:cNvSpPr>
          <p:nvPr/>
        </p:nvSpPr>
        <p:spPr bwMode="auto">
          <a:xfrm>
            <a:off x="1806575" y="6461073"/>
            <a:ext cx="182880" cy="182880"/>
          </a:xfrm>
          <a:prstGeom prst="homePlate">
            <a:avLst>
              <a:gd name="adj" fmla="val 0"/>
            </a:avLst>
          </a:prstGeom>
          <a:solidFill>
            <a:srgbClr val="0033AB"/>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a:solidFill>
                <a:schemeClr val="bg1"/>
              </a:solidFill>
              <a:latin typeface="Calibri" pitchFamily="34" charset="0"/>
              <a:cs typeface="+mn-cs"/>
            </a:endParaRPr>
          </a:p>
        </p:txBody>
      </p:sp>
      <p:sp>
        <p:nvSpPr>
          <p:cNvPr id="86" name="TextBox 85"/>
          <p:cNvSpPr txBox="1"/>
          <p:nvPr/>
        </p:nvSpPr>
        <p:spPr>
          <a:xfrm>
            <a:off x="2016125" y="6419163"/>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Public Relations</a:t>
            </a:r>
            <a:endParaRPr lang="en-US" sz="800" dirty="0">
              <a:solidFill>
                <a:srgbClr val="000000"/>
              </a:solidFill>
              <a:latin typeface="Calibri" pitchFamily="34" charset="0"/>
            </a:endParaRPr>
          </a:p>
        </p:txBody>
      </p:sp>
      <p:sp>
        <p:nvSpPr>
          <p:cNvPr id="87" name="AutoShape 119"/>
          <p:cNvSpPr>
            <a:spLocks noChangeArrowheads="1"/>
          </p:cNvSpPr>
          <p:nvPr/>
        </p:nvSpPr>
        <p:spPr bwMode="auto">
          <a:xfrm>
            <a:off x="5118100" y="2499293"/>
            <a:ext cx="536465"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0000"/>
              </a:lnSpc>
              <a:spcBef>
                <a:spcPts val="600"/>
              </a:spcBef>
              <a:defRPr/>
            </a:pPr>
            <a:endParaRPr lang="en-US" sz="900" dirty="0">
              <a:solidFill>
                <a:schemeClr val="bg1"/>
              </a:solidFill>
              <a:latin typeface="Calibri" pitchFamily="34" charset="0"/>
              <a:cs typeface="Calibri" pitchFamily="34" charset="0"/>
            </a:endParaRPr>
          </a:p>
        </p:txBody>
      </p:sp>
      <p:sp>
        <p:nvSpPr>
          <p:cNvPr id="57" name="AutoShape 119"/>
          <p:cNvSpPr>
            <a:spLocks noChangeArrowheads="1"/>
          </p:cNvSpPr>
          <p:nvPr/>
        </p:nvSpPr>
        <p:spPr bwMode="auto">
          <a:xfrm>
            <a:off x="3617408" y="3294198"/>
            <a:ext cx="637798" cy="274320"/>
          </a:xfrm>
          <a:prstGeom prst="homePlate">
            <a:avLst>
              <a:gd name="adj" fmla="val 0"/>
            </a:avLst>
          </a:prstGeom>
          <a:solidFill>
            <a:srgbClr val="0033AB"/>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a:solidFill>
                <a:schemeClr val="bg1"/>
              </a:solidFill>
              <a:latin typeface="Calibri" pitchFamily="34" charset="0"/>
              <a:cs typeface="+mn-cs"/>
            </a:endParaRPr>
          </a:p>
        </p:txBody>
      </p:sp>
      <p:sp>
        <p:nvSpPr>
          <p:cNvPr id="58" name="AutoShape 119"/>
          <p:cNvSpPr>
            <a:spLocks noChangeArrowheads="1"/>
          </p:cNvSpPr>
          <p:nvPr/>
        </p:nvSpPr>
        <p:spPr bwMode="auto">
          <a:xfrm>
            <a:off x="2181020" y="3200510"/>
            <a:ext cx="1447800" cy="274320"/>
          </a:xfrm>
          <a:prstGeom prst="homePlate">
            <a:avLst>
              <a:gd name="adj" fmla="val 0"/>
            </a:avLst>
          </a:prstGeom>
          <a:noFill/>
          <a:ln w="9525" algn="ctr">
            <a:noFill/>
            <a:miter lim="800000"/>
            <a:headEnd/>
            <a:tailEnd/>
          </a:ln>
          <a:effectLst/>
        </p:spPr>
        <p:txBody>
          <a:bodyPr lIns="45720" rIns="45720" anchor="ctr"/>
          <a:lstStyle/>
          <a:p>
            <a:pPr algn="r">
              <a:defRPr/>
            </a:pPr>
            <a:r>
              <a:rPr lang="en-US" sz="900" dirty="0" smtClean="0">
                <a:solidFill>
                  <a:srgbClr val="000000"/>
                </a:solidFill>
                <a:latin typeface="Calibri" pitchFamily="34" charset="0"/>
              </a:rPr>
              <a:t>Press Release</a:t>
            </a:r>
          </a:p>
          <a:p>
            <a:pPr algn="r">
              <a:defRPr/>
            </a:pPr>
            <a:r>
              <a:rPr lang="en-US" sz="900" dirty="0" smtClean="0">
                <a:solidFill>
                  <a:srgbClr val="000000"/>
                </a:solidFill>
                <a:latin typeface="Calibri" pitchFamily="34" charset="0"/>
              </a:rPr>
              <a:t>(Data)</a:t>
            </a:r>
            <a:endParaRPr lang="en-US" sz="900" dirty="0">
              <a:solidFill>
                <a:srgbClr val="000000"/>
              </a:solidFill>
              <a:latin typeface="Calibri" pitchFamily="34" charset="0"/>
            </a:endParaRPr>
          </a:p>
        </p:txBody>
      </p:sp>
      <p:sp>
        <p:nvSpPr>
          <p:cNvPr id="59" name="AutoShape 119"/>
          <p:cNvSpPr>
            <a:spLocks noChangeArrowheads="1"/>
          </p:cNvSpPr>
          <p:nvPr/>
        </p:nvSpPr>
        <p:spPr bwMode="auto">
          <a:xfrm>
            <a:off x="3617408" y="3192038"/>
            <a:ext cx="637798"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0000"/>
              </a:lnSpc>
              <a:spcBef>
                <a:spcPts val="600"/>
              </a:spcBef>
              <a:defRPr/>
            </a:pPr>
            <a:endParaRPr lang="en-US" sz="900" dirty="0">
              <a:solidFill>
                <a:schemeClr val="bg1"/>
              </a:solidFill>
              <a:latin typeface="Calibri" pitchFamily="34" charset="0"/>
              <a:cs typeface="Calibri" pitchFamily="34" charset="0"/>
            </a:endParaRPr>
          </a:p>
        </p:txBody>
      </p:sp>
      <p:sp>
        <p:nvSpPr>
          <p:cNvPr id="68" name="AutoShape 119"/>
          <p:cNvSpPr>
            <a:spLocks noChangeArrowheads="1"/>
          </p:cNvSpPr>
          <p:nvPr/>
        </p:nvSpPr>
        <p:spPr bwMode="auto">
          <a:xfrm>
            <a:off x="4684207" y="3788241"/>
            <a:ext cx="637798" cy="274320"/>
          </a:xfrm>
          <a:prstGeom prst="homePlate">
            <a:avLst>
              <a:gd name="adj" fmla="val 0"/>
            </a:avLst>
          </a:prstGeom>
          <a:solidFill>
            <a:srgbClr val="0033AB"/>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0000"/>
              </a:lnSpc>
              <a:spcBef>
                <a:spcPct val="50000"/>
              </a:spcBef>
              <a:defRPr/>
            </a:pPr>
            <a:endParaRPr lang="en-US" sz="900" dirty="0">
              <a:solidFill>
                <a:schemeClr val="bg1"/>
              </a:solidFill>
              <a:latin typeface="Calibri" pitchFamily="34" charset="0"/>
              <a:cs typeface="+mn-cs"/>
            </a:endParaRPr>
          </a:p>
        </p:txBody>
      </p:sp>
      <p:sp>
        <p:nvSpPr>
          <p:cNvPr id="69" name="AutoShape 119"/>
          <p:cNvSpPr>
            <a:spLocks noChangeArrowheads="1"/>
          </p:cNvSpPr>
          <p:nvPr/>
        </p:nvSpPr>
        <p:spPr bwMode="auto">
          <a:xfrm>
            <a:off x="4684207" y="3686081"/>
            <a:ext cx="637798" cy="274320"/>
          </a:xfrm>
          <a:prstGeom prst="homePlate">
            <a:avLst>
              <a:gd name="adj" fmla="val 0"/>
            </a:avLst>
          </a:prstGeom>
          <a:solidFill>
            <a:srgbClr val="9966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a:lnSpc>
                <a:spcPct val="90000"/>
              </a:lnSpc>
              <a:spcBef>
                <a:spcPts val="600"/>
              </a:spcBef>
              <a:defRPr/>
            </a:pPr>
            <a:endParaRPr lang="en-US" sz="900" dirty="0">
              <a:solidFill>
                <a:schemeClr val="bg1"/>
              </a:solidFill>
              <a:latin typeface="Calibri" pitchFamily="34" charset="0"/>
              <a:cs typeface="Calibri" pitchFamily="34" charset="0"/>
            </a:endParaRPr>
          </a:p>
        </p:txBody>
      </p:sp>
      <p:sp>
        <p:nvSpPr>
          <p:cNvPr id="65" name="AutoShape 131"/>
          <p:cNvSpPr>
            <a:spLocks noChangeArrowheads="1"/>
          </p:cNvSpPr>
          <p:nvPr/>
        </p:nvSpPr>
        <p:spPr bwMode="auto">
          <a:xfrm>
            <a:off x="5241385" y="3731840"/>
            <a:ext cx="195262" cy="182562"/>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77" idx="3"/>
          </p:cNvCxnSpPr>
          <p:nvPr/>
        </p:nvCxnSpPr>
        <p:spPr bwMode="auto">
          <a:xfrm flipV="1">
            <a:off x="3959785" y="3933825"/>
            <a:ext cx="4017403" cy="104"/>
          </a:xfrm>
          <a:prstGeom prst="line">
            <a:avLst/>
          </a:prstGeom>
          <a:noFill/>
          <a:ln w="9525">
            <a:solidFill>
              <a:schemeClr val="tx1"/>
            </a:solidFill>
            <a:miter lim="800000"/>
            <a:headEnd type="none" w="med" len="med"/>
            <a:tailEnd type="triangle" w="med" len="med"/>
          </a:ln>
        </p:spPr>
      </p:cxnSp>
      <p:sp>
        <p:nvSpPr>
          <p:cNvPr id="2" name="Title 1"/>
          <p:cNvSpPr>
            <a:spLocks noGrp="1"/>
          </p:cNvSpPr>
          <p:nvPr>
            <p:ph type="title"/>
          </p:nvPr>
        </p:nvSpPr>
        <p:spPr/>
        <p:txBody>
          <a:bodyPr/>
          <a:lstStyle/>
          <a:p>
            <a:r>
              <a:rPr lang="en-US" dirty="0" smtClean="0"/>
              <a:t>Stimuvax—US Marketing </a:t>
            </a:r>
            <a:r>
              <a:rPr lang="en-US" i="1" dirty="0" smtClean="0"/>
              <a:t>(Continued)</a:t>
            </a:r>
            <a:endParaRPr lang="en-US" dirty="0"/>
          </a:p>
        </p:txBody>
      </p:sp>
      <p:grpSp>
        <p:nvGrpSpPr>
          <p:cNvPr id="3" name="Group 41"/>
          <p:cNvGrpSpPr/>
          <p:nvPr/>
        </p:nvGrpSpPr>
        <p:grpSpPr>
          <a:xfrm>
            <a:off x="405098" y="6365188"/>
            <a:ext cx="1311307" cy="476250"/>
            <a:chOff x="405098" y="6365188"/>
            <a:chExt cx="1311307" cy="476250"/>
          </a:xfrm>
        </p:grpSpPr>
        <p:sp>
          <p:nvSpPr>
            <p:cNvPr id="23" name="AutoShape 131"/>
            <p:cNvSpPr>
              <a:spLocks noChangeArrowheads="1"/>
            </p:cNvSpPr>
            <p:nvPr/>
          </p:nvSpPr>
          <p:spPr bwMode="auto">
            <a:xfrm>
              <a:off x="405098" y="642233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24" name="TextBox 23"/>
            <p:cNvSpPr txBox="1"/>
            <p:nvPr/>
          </p:nvSpPr>
          <p:spPr>
            <a:xfrm>
              <a:off x="619125" y="636518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Milestone / Meeting</a:t>
              </a:r>
            </a:p>
          </p:txBody>
        </p:sp>
        <p:sp>
          <p:nvSpPr>
            <p:cNvPr id="25" name="Flowchart: Decision 24"/>
            <p:cNvSpPr/>
            <p:nvPr/>
          </p:nvSpPr>
          <p:spPr bwMode="auto">
            <a:xfrm>
              <a:off x="405098" y="6625792"/>
              <a:ext cx="164592" cy="164592"/>
            </a:xfrm>
            <a:prstGeom prst="flowChartDecision">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spcBef>
                  <a:spcPct val="0"/>
                </a:spcBef>
                <a:spcAft>
                  <a:spcPct val="0"/>
                </a:spcAft>
              </a:pPr>
              <a:endParaRPr lang="en-US" sz="1400" dirty="0">
                <a:solidFill>
                  <a:srgbClr val="666666"/>
                </a:solidFill>
                <a:latin typeface="Calibri" pitchFamily="34" charset="0"/>
              </a:endParaRPr>
            </a:p>
          </p:txBody>
        </p:sp>
        <p:sp>
          <p:nvSpPr>
            <p:cNvPr id="26" name="TextBox 25"/>
            <p:cNvSpPr txBox="1"/>
            <p:nvPr/>
          </p:nvSpPr>
          <p:spPr>
            <a:xfrm>
              <a:off x="619125" y="6574738"/>
              <a:ext cx="1097280" cy="266700"/>
            </a:xfrm>
            <a:prstGeom prst="rect">
              <a:avLst/>
            </a:prstGeom>
            <a:noFill/>
          </p:spPr>
          <p:txBody>
            <a:bodyPr wrap="square" lIns="27432" tIns="27432" rIns="27432" bIns="27432" rtlCol="0" anchor="ctr" anchorCtr="0">
              <a:noAutofit/>
            </a:bodyPr>
            <a:lstStyle/>
            <a:p>
              <a:r>
                <a:rPr lang="en-US" sz="800" dirty="0">
                  <a:solidFill>
                    <a:srgbClr val="000000"/>
                  </a:solidFill>
                  <a:latin typeface="Calibri" pitchFamily="34" charset="0"/>
                </a:rPr>
                <a:t>Global Deliverable Transfer to CMGs</a:t>
              </a:r>
            </a:p>
          </p:txBody>
        </p:sp>
      </p:grpSp>
      <p:sp>
        <p:nvSpPr>
          <p:cNvPr id="29" name="Slide Number Placeholder 3"/>
          <p:cNvSpPr>
            <a:spLocks noGrp="1"/>
          </p:cNvSpPr>
          <p:nvPr>
            <p:ph type="sldNum" sz="quarter" idx="11"/>
          </p:nvPr>
        </p:nvSpPr>
        <p:spPr>
          <a:xfrm>
            <a:off x="237744" y="6588125"/>
            <a:ext cx="238125" cy="215900"/>
          </a:xfrm>
        </p:spPr>
        <p:txBody>
          <a:bodyPr/>
          <a:lstStyle/>
          <a:p>
            <a:pPr fontAlgn="base">
              <a:spcBef>
                <a:spcPct val="0"/>
              </a:spcBef>
              <a:spcAft>
                <a:spcPct val="0"/>
              </a:spcAft>
              <a:defRPr/>
            </a:pPr>
            <a:fld id="{BF0797D6-65CF-4F3D-A6C8-EDD5464BF9A5}" type="slidenum">
              <a:rPr lang="en-US" smtClean="0">
                <a:solidFill>
                  <a:srgbClr val="000000"/>
                </a:solidFill>
              </a:rPr>
              <a:pPr fontAlgn="base">
                <a:spcBef>
                  <a:spcPct val="0"/>
                </a:spcBef>
                <a:spcAft>
                  <a:spcPct val="0"/>
                </a:spcAft>
                <a:defRPr/>
              </a:pPr>
              <a:t>9</a:t>
            </a:fld>
            <a:endParaRPr lang="en-US" dirty="0">
              <a:solidFill>
                <a:srgbClr val="000000"/>
              </a:solidFill>
            </a:endParaRPr>
          </a:p>
        </p:txBody>
      </p:sp>
      <p:sp>
        <p:nvSpPr>
          <p:cNvPr id="43" name="Rectangle 127"/>
          <p:cNvSpPr>
            <a:spLocks noChangeArrowheads="1"/>
          </p:cNvSpPr>
          <p:nvPr/>
        </p:nvSpPr>
        <p:spPr bwMode="auto">
          <a:xfrm>
            <a:off x="288573" y="2422694"/>
            <a:ext cx="8556847" cy="3669633"/>
          </a:xfrm>
          <a:prstGeom prst="rect">
            <a:avLst/>
          </a:prstGeom>
          <a:noFill/>
          <a:ln w="19050" cap="rnd" algn="ctr">
            <a:solidFill>
              <a:schemeClr val="tx1"/>
            </a:solidFill>
            <a:prstDash val="sysDot"/>
            <a:miter lim="800000"/>
            <a:headEnd/>
            <a:tailEnd/>
          </a:ln>
        </p:spPr>
        <p:txBody>
          <a:bodyPr wrap="none" anchor="ctr"/>
          <a:lstStyle/>
          <a:p>
            <a:endParaRPr lang="en-US" dirty="0">
              <a:solidFill>
                <a:srgbClr val="060309"/>
              </a:solidFill>
              <a:latin typeface="Calibri" pitchFamily="34" charset="0"/>
            </a:endParaRPr>
          </a:p>
        </p:txBody>
      </p:sp>
      <p:cxnSp>
        <p:nvCxnSpPr>
          <p:cNvPr id="44" name="Straight Connector 43"/>
          <p:cNvCxnSpPr>
            <a:stCxn id="58" idx="3"/>
            <a:endCxn id="56" idx="1"/>
          </p:cNvCxnSpPr>
          <p:nvPr/>
        </p:nvCxnSpPr>
        <p:spPr bwMode="auto">
          <a:xfrm>
            <a:off x="1543051" y="2949744"/>
            <a:ext cx="6893814" cy="0"/>
          </a:xfrm>
          <a:prstGeom prst="line">
            <a:avLst/>
          </a:prstGeom>
          <a:noFill/>
          <a:ln w="9525">
            <a:solidFill>
              <a:schemeClr val="tx1"/>
            </a:solidFill>
            <a:miter lim="800000"/>
            <a:headEnd/>
            <a:tailEnd type="none"/>
          </a:ln>
        </p:spPr>
      </p:cxnSp>
      <p:sp>
        <p:nvSpPr>
          <p:cNvPr id="45" name="Pentagon 44"/>
          <p:cNvSpPr/>
          <p:nvPr/>
        </p:nvSpPr>
        <p:spPr bwMode="auto">
          <a:xfrm>
            <a:off x="3725564" y="2812584"/>
            <a:ext cx="6404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56" name="Pentagon 55"/>
          <p:cNvSpPr/>
          <p:nvPr/>
        </p:nvSpPr>
        <p:spPr bwMode="auto">
          <a:xfrm>
            <a:off x="8436865" y="2812584"/>
            <a:ext cx="383286" cy="274320"/>
          </a:xfrm>
          <a:prstGeom prst="homePlate">
            <a:avLst>
              <a:gd name="adj" fmla="val 79861"/>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57" name="Pentagon 56"/>
          <p:cNvSpPr/>
          <p:nvPr/>
        </p:nvSpPr>
        <p:spPr bwMode="auto">
          <a:xfrm>
            <a:off x="6298681" y="2812584"/>
            <a:ext cx="6404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58" name="Pentagon 57"/>
          <p:cNvSpPr/>
          <p:nvPr/>
        </p:nvSpPr>
        <p:spPr bwMode="auto">
          <a:xfrm>
            <a:off x="1102615" y="2812584"/>
            <a:ext cx="440436"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59" name="Pentagon 58"/>
          <p:cNvSpPr/>
          <p:nvPr/>
        </p:nvSpPr>
        <p:spPr bwMode="auto">
          <a:xfrm>
            <a:off x="323850" y="2812584"/>
            <a:ext cx="752476" cy="274320"/>
          </a:xfrm>
          <a:prstGeom prst="homePlate">
            <a:avLst>
              <a:gd name="adj" fmla="val 0"/>
            </a:avLst>
          </a:prstGeom>
          <a:noFill/>
          <a:ln w="9525">
            <a:noFill/>
            <a:miter lim="800000"/>
            <a:headEnd/>
            <a:tailEnd/>
          </a:ln>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Ad Boards Annual Needs Assessment</a:t>
            </a:r>
            <a:endParaRPr lang="en-US" sz="900" dirty="0">
              <a:solidFill>
                <a:srgbClr val="000000"/>
              </a:solidFill>
              <a:latin typeface="Calibri" pitchFamily="34" charset="0"/>
              <a:cs typeface="Calibri" pitchFamily="34" charset="0"/>
            </a:endParaRPr>
          </a:p>
        </p:txBody>
      </p:sp>
      <p:sp>
        <p:nvSpPr>
          <p:cNvPr id="46" name="Text Box 150"/>
          <p:cNvSpPr txBox="1">
            <a:spLocks noChangeArrowheads="1"/>
          </p:cNvSpPr>
          <p:nvPr/>
        </p:nvSpPr>
        <p:spPr bwMode="auto">
          <a:xfrm>
            <a:off x="288573" y="2201081"/>
            <a:ext cx="3167062" cy="209533"/>
          </a:xfrm>
          <a:prstGeom prst="rect">
            <a:avLst/>
          </a:prstGeom>
          <a:noFill/>
          <a:ln w="9525" algn="ctr">
            <a:noFill/>
            <a:miter lim="800000"/>
            <a:headEnd/>
            <a:tailEnd/>
          </a:ln>
        </p:spPr>
        <p:txBody>
          <a:bodyPr lIns="0" tIns="27432" rIns="0" bIns="27432" anchor="ctr"/>
          <a:lstStyle/>
          <a:p>
            <a:pPr marL="119063" indent="-119063"/>
            <a:r>
              <a:rPr lang="en-US" sz="1000" b="1" i="1" dirty="0" smtClean="0">
                <a:solidFill>
                  <a:srgbClr val="060309"/>
                </a:solidFill>
                <a:latin typeface="Calibri" pitchFamily="34" charset="0"/>
              </a:rPr>
              <a:t>Advisory Boards</a:t>
            </a:r>
          </a:p>
        </p:txBody>
      </p:sp>
      <p:sp>
        <p:nvSpPr>
          <p:cNvPr id="47" name="AutoShape 131"/>
          <p:cNvSpPr>
            <a:spLocks noChangeArrowheads="1"/>
          </p:cNvSpPr>
          <p:nvPr/>
        </p:nvSpPr>
        <p:spPr bwMode="auto">
          <a:xfrm>
            <a:off x="1352507" y="3345982"/>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48" name="AutoShape 119"/>
          <p:cNvSpPr>
            <a:spLocks noChangeArrowheads="1"/>
          </p:cNvSpPr>
          <p:nvPr/>
        </p:nvSpPr>
        <p:spPr bwMode="auto">
          <a:xfrm>
            <a:off x="1533526" y="3329102"/>
            <a:ext cx="1438274" cy="246888"/>
          </a:xfrm>
          <a:prstGeom prst="homePlate">
            <a:avLst>
              <a:gd name="adj" fmla="val 0"/>
            </a:avLst>
          </a:prstGeom>
          <a:noFill/>
        </p:spPr>
        <p:txBody>
          <a:bodyPr wrap="square" lIns="27432" tIns="27432" rIns="27432" bIns="27432" rtlCol="0" anchor="ctr" anchorCtr="0">
            <a:noAutofit/>
          </a:bodyPr>
          <a:lstStyle/>
          <a:p>
            <a:pPr>
              <a:defRPr/>
            </a:pPr>
            <a:r>
              <a:rPr lang="en-US" sz="800" dirty="0" smtClean="0">
                <a:solidFill>
                  <a:srgbClr val="000000"/>
                </a:solidFill>
                <a:latin typeface="Calibri" pitchFamily="34" charset="0"/>
              </a:rPr>
              <a:t>Verbal Descriptor Ad Board </a:t>
            </a:r>
            <a:endParaRPr lang="en-US" sz="800" dirty="0">
              <a:solidFill>
                <a:srgbClr val="000000"/>
              </a:solidFill>
              <a:latin typeface="Calibri" pitchFamily="34" charset="0"/>
            </a:endParaRPr>
          </a:p>
        </p:txBody>
      </p:sp>
      <p:sp>
        <p:nvSpPr>
          <p:cNvPr id="70" name="Rectangle 69"/>
          <p:cNvSpPr/>
          <p:nvPr/>
        </p:nvSpPr>
        <p:spPr>
          <a:xfrm>
            <a:off x="1913426" y="3753312"/>
            <a:ext cx="1212112" cy="369332"/>
          </a:xfrm>
          <a:prstGeom prst="rect">
            <a:avLst/>
          </a:prstGeom>
        </p:spPr>
        <p:txBody>
          <a:bodyPr wrap="square">
            <a:spAutoFit/>
          </a:bodyPr>
          <a:lstStyle/>
          <a:p>
            <a:pPr>
              <a:spcBef>
                <a:spcPts val="600"/>
              </a:spcBef>
            </a:pPr>
            <a:r>
              <a:rPr lang="en-US" sz="900" dirty="0" smtClean="0">
                <a:solidFill>
                  <a:srgbClr val="000000"/>
                </a:solidFill>
                <a:latin typeface="Calibri" pitchFamily="34" charset="0"/>
                <a:cs typeface="Calibri" pitchFamily="34" charset="0"/>
              </a:rPr>
              <a:t>Draft Positioning/ Messaging Ad Board</a:t>
            </a:r>
            <a:endParaRPr lang="en-US" sz="900" dirty="0">
              <a:solidFill>
                <a:srgbClr val="000000"/>
              </a:solidFill>
              <a:latin typeface="Calibri" pitchFamily="34" charset="0"/>
              <a:cs typeface="Calibri" pitchFamily="34" charset="0"/>
            </a:endParaRPr>
          </a:p>
        </p:txBody>
      </p:sp>
      <p:sp>
        <p:nvSpPr>
          <p:cNvPr id="77" name="Pentagon 76"/>
          <p:cNvSpPr/>
          <p:nvPr/>
        </p:nvSpPr>
        <p:spPr bwMode="auto">
          <a:xfrm>
            <a:off x="3090724" y="3796769"/>
            <a:ext cx="8690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78" name="Pentagon 77"/>
          <p:cNvSpPr/>
          <p:nvPr/>
        </p:nvSpPr>
        <p:spPr bwMode="auto">
          <a:xfrm>
            <a:off x="7812432" y="3796769"/>
            <a:ext cx="859535"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79" name="Pentagon 78"/>
          <p:cNvSpPr/>
          <p:nvPr/>
        </p:nvSpPr>
        <p:spPr bwMode="auto">
          <a:xfrm>
            <a:off x="5879850" y="3796769"/>
            <a:ext cx="8309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82" name="AutoShape 131"/>
          <p:cNvSpPr>
            <a:spLocks noChangeArrowheads="1"/>
          </p:cNvSpPr>
          <p:nvPr/>
        </p:nvSpPr>
        <p:spPr bwMode="auto">
          <a:xfrm>
            <a:off x="3874566" y="3844405"/>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83" name="AutoShape 131"/>
          <p:cNvSpPr>
            <a:spLocks noChangeArrowheads="1"/>
          </p:cNvSpPr>
          <p:nvPr/>
        </p:nvSpPr>
        <p:spPr bwMode="auto">
          <a:xfrm>
            <a:off x="6641687" y="3847942"/>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85" name="AutoShape 131"/>
          <p:cNvSpPr>
            <a:spLocks noChangeArrowheads="1"/>
          </p:cNvSpPr>
          <p:nvPr/>
        </p:nvSpPr>
        <p:spPr bwMode="auto">
          <a:xfrm>
            <a:off x="8588234" y="3851480"/>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cxnSp>
        <p:nvCxnSpPr>
          <p:cNvPr id="86" name="Straight Connector 85"/>
          <p:cNvCxnSpPr>
            <a:stCxn id="87" idx="3"/>
          </p:cNvCxnSpPr>
          <p:nvPr/>
        </p:nvCxnSpPr>
        <p:spPr bwMode="auto">
          <a:xfrm flipV="1">
            <a:off x="3354160" y="4461933"/>
            <a:ext cx="4587573" cy="12819"/>
          </a:xfrm>
          <a:prstGeom prst="line">
            <a:avLst/>
          </a:prstGeom>
          <a:noFill/>
          <a:ln w="9525">
            <a:solidFill>
              <a:schemeClr val="tx1"/>
            </a:solidFill>
            <a:miter lim="800000"/>
            <a:headEnd type="none" w="med" len="med"/>
            <a:tailEnd type="triangle" w="med" len="med"/>
          </a:ln>
        </p:spPr>
      </p:cxnSp>
      <p:sp>
        <p:nvSpPr>
          <p:cNvPr id="87" name="Pentagon 86"/>
          <p:cNvSpPr/>
          <p:nvPr/>
        </p:nvSpPr>
        <p:spPr bwMode="auto">
          <a:xfrm>
            <a:off x="2485099" y="4337592"/>
            <a:ext cx="8690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88" name="Pentagon 87"/>
          <p:cNvSpPr/>
          <p:nvPr/>
        </p:nvSpPr>
        <p:spPr bwMode="auto">
          <a:xfrm>
            <a:off x="7812432" y="4337592"/>
            <a:ext cx="859535"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89" name="Pentagon 88"/>
          <p:cNvSpPr/>
          <p:nvPr/>
        </p:nvSpPr>
        <p:spPr bwMode="auto">
          <a:xfrm>
            <a:off x="5879850" y="4337592"/>
            <a:ext cx="8309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90" name="AutoShape 131"/>
          <p:cNvSpPr>
            <a:spLocks noChangeArrowheads="1"/>
          </p:cNvSpPr>
          <p:nvPr/>
        </p:nvSpPr>
        <p:spPr bwMode="auto">
          <a:xfrm>
            <a:off x="3273704" y="4393042"/>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91" name="AutoShape 131"/>
          <p:cNvSpPr>
            <a:spLocks noChangeArrowheads="1"/>
          </p:cNvSpPr>
          <p:nvPr/>
        </p:nvSpPr>
        <p:spPr bwMode="auto">
          <a:xfrm>
            <a:off x="6641687" y="4396580"/>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92" name="AutoShape 131"/>
          <p:cNvSpPr>
            <a:spLocks noChangeArrowheads="1"/>
          </p:cNvSpPr>
          <p:nvPr/>
        </p:nvSpPr>
        <p:spPr bwMode="auto">
          <a:xfrm>
            <a:off x="8588234" y="4400118"/>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95" name="Pentagon 94"/>
          <p:cNvSpPr/>
          <p:nvPr/>
        </p:nvSpPr>
        <p:spPr bwMode="auto">
          <a:xfrm>
            <a:off x="1079358" y="4340797"/>
            <a:ext cx="1381180" cy="284388"/>
          </a:xfrm>
          <a:prstGeom prst="homePlate">
            <a:avLst>
              <a:gd name="adj" fmla="val 0"/>
            </a:avLst>
          </a:prstGeom>
          <a:noFill/>
          <a:ln w="9525">
            <a:noFill/>
            <a:miter lim="800000"/>
            <a:headEnd/>
            <a:tailEnd/>
          </a:ln>
          <a:effectLst/>
        </p:spPr>
        <p:txBody>
          <a:bodyPr lIns="27432" tIns="27432" rIns="27432" bIns="27432" rtlCol="0" anchor="ctr"/>
          <a:lstStyle/>
          <a:p>
            <a:pPr algn="r">
              <a:spcBef>
                <a:spcPts val="600"/>
              </a:spcBef>
            </a:pPr>
            <a:r>
              <a:rPr lang="en-US" sz="900" dirty="0" smtClean="0">
                <a:solidFill>
                  <a:srgbClr val="000000"/>
                </a:solidFill>
                <a:latin typeface="Calibri" pitchFamily="34" charset="0"/>
                <a:cs typeface="Calibri" pitchFamily="34" charset="0"/>
              </a:rPr>
              <a:t>Nurse and Practice Manager Strategy Ad Board</a:t>
            </a:r>
            <a:endParaRPr lang="en-US" sz="900" dirty="0">
              <a:solidFill>
                <a:srgbClr val="000000"/>
              </a:solidFill>
              <a:latin typeface="Calibri" pitchFamily="34" charset="0"/>
              <a:cs typeface="Calibri" pitchFamily="34" charset="0"/>
            </a:endParaRPr>
          </a:p>
        </p:txBody>
      </p:sp>
      <p:cxnSp>
        <p:nvCxnSpPr>
          <p:cNvPr id="94" name="Straight Connector 93"/>
          <p:cNvCxnSpPr>
            <a:stCxn id="96" idx="3"/>
          </p:cNvCxnSpPr>
          <p:nvPr/>
        </p:nvCxnSpPr>
        <p:spPr bwMode="auto">
          <a:xfrm>
            <a:off x="4455238" y="5513994"/>
            <a:ext cx="3888662" cy="10506"/>
          </a:xfrm>
          <a:prstGeom prst="line">
            <a:avLst/>
          </a:prstGeom>
          <a:noFill/>
          <a:ln w="9525">
            <a:solidFill>
              <a:schemeClr val="tx1"/>
            </a:solidFill>
            <a:miter lim="800000"/>
            <a:headEnd type="none" w="med" len="med"/>
            <a:tailEnd type="none" w="med" len="med"/>
          </a:ln>
        </p:spPr>
      </p:cxnSp>
      <p:sp>
        <p:nvSpPr>
          <p:cNvPr id="96" name="Pentagon 95"/>
          <p:cNvSpPr/>
          <p:nvPr/>
        </p:nvSpPr>
        <p:spPr bwMode="auto">
          <a:xfrm>
            <a:off x="3578939" y="5376834"/>
            <a:ext cx="876299"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endParaRPr lang="en-US" sz="900" dirty="0">
              <a:solidFill>
                <a:srgbClr val="000000"/>
              </a:solidFill>
              <a:latin typeface="Calibri" pitchFamily="34" charset="0"/>
              <a:cs typeface="Calibri" pitchFamily="34" charset="0"/>
            </a:endParaRPr>
          </a:p>
        </p:txBody>
      </p:sp>
      <p:sp>
        <p:nvSpPr>
          <p:cNvPr id="97" name="Pentagon 96"/>
          <p:cNvSpPr/>
          <p:nvPr/>
        </p:nvSpPr>
        <p:spPr bwMode="auto">
          <a:xfrm>
            <a:off x="2685402" y="5376402"/>
            <a:ext cx="866776" cy="274320"/>
          </a:xfrm>
          <a:prstGeom prst="homePlate">
            <a:avLst>
              <a:gd name="adj" fmla="val 0"/>
            </a:avLst>
          </a:prstGeom>
          <a:noFill/>
          <a:ln w="9525">
            <a:noFill/>
            <a:miter lim="800000"/>
            <a:headEnd/>
            <a:tailEnd/>
          </a:ln>
          <a:effectLst/>
        </p:spPr>
        <p:txBody>
          <a:bodyPr lIns="27432" tIns="27432" rIns="27432" bIns="27432" rtlCol="0" anchor="ctr"/>
          <a:lstStyle/>
          <a:p>
            <a:pPr algn="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Patient Advocacy Ad Board</a:t>
            </a:r>
            <a:endParaRPr lang="en-US" sz="900" dirty="0">
              <a:solidFill>
                <a:srgbClr val="000000"/>
              </a:solidFill>
              <a:latin typeface="Calibri" pitchFamily="34" charset="0"/>
              <a:cs typeface="Calibri" pitchFamily="34" charset="0"/>
            </a:endParaRPr>
          </a:p>
        </p:txBody>
      </p:sp>
      <p:sp>
        <p:nvSpPr>
          <p:cNvPr id="98" name="AutoShape 131"/>
          <p:cNvSpPr>
            <a:spLocks noChangeArrowheads="1"/>
          </p:cNvSpPr>
          <p:nvPr/>
        </p:nvSpPr>
        <p:spPr bwMode="auto">
          <a:xfrm>
            <a:off x="4382989" y="5424170"/>
            <a:ext cx="182880" cy="18288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sz="900" dirty="0">
              <a:solidFill>
                <a:srgbClr val="000000"/>
              </a:solidFill>
              <a:latin typeface="Calibri" pitchFamily="34" charset="0"/>
            </a:endParaRPr>
          </a:p>
        </p:txBody>
      </p:sp>
      <p:sp>
        <p:nvSpPr>
          <p:cNvPr id="99" name="Pentagon 98"/>
          <p:cNvSpPr/>
          <p:nvPr/>
        </p:nvSpPr>
        <p:spPr bwMode="auto">
          <a:xfrm>
            <a:off x="5879850" y="5376834"/>
            <a:ext cx="8309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100" name="AutoShape 131"/>
          <p:cNvSpPr>
            <a:spLocks noChangeArrowheads="1"/>
          </p:cNvSpPr>
          <p:nvPr/>
        </p:nvSpPr>
        <p:spPr bwMode="auto">
          <a:xfrm>
            <a:off x="6641687" y="5446375"/>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49" name="AutoShape 119"/>
          <p:cNvSpPr>
            <a:spLocks noChangeArrowheads="1"/>
          </p:cNvSpPr>
          <p:nvPr/>
        </p:nvSpPr>
        <p:spPr bwMode="auto">
          <a:xfrm>
            <a:off x="2681274" y="4799859"/>
            <a:ext cx="417339" cy="27432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fontAlgn="base">
              <a:lnSpc>
                <a:spcPct val="95000"/>
              </a:lnSpc>
              <a:spcBef>
                <a:spcPct val="50000"/>
              </a:spcBef>
              <a:spcAft>
                <a:spcPct val="0"/>
              </a:spcAft>
              <a:defRPr/>
            </a:pPr>
            <a:endParaRPr lang="en-US" sz="900" dirty="0">
              <a:solidFill>
                <a:srgbClr val="000000"/>
              </a:solidFill>
              <a:latin typeface="Calibri" pitchFamily="34" charset="0"/>
              <a:cs typeface="Calibri" pitchFamily="34" charset="0"/>
            </a:endParaRPr>
          </a:p>
        </p:txBody>
      </p:sp>
      <p:sp>
        <p:nvSpPr>
          <p:cNvPr id="50" name="Pentagon 49"/>
          <p:cNvSpPr/>
          <p:nvPr/>
        </p:nvSpPr>
        <p:spPr bwMode="auto">
          <a:xfrm>
            <a:off x="1581101" y="4823245"/>
            <a:ext cx="1062792" cy="237862"/>
          </a:xfrm>
          <a:prstGeom prst="homePlate">
            <a:avLst>
              <a:gd name="adj" fmla="val 0"/>
            </a:avLst>
          </a:prstGeom>
          <a:noFill/>
          <a:ln w="9525">
            <a:noFill/>
            <a:miter lim="800000"/>
            <a:headEnd/>
            <a:tailEnd/>
          </a:ln>
          <a:effectLst/>
        </p:spPr>
        <p:txBody>
          <a:bodyPr lIns="27432" tIns="27432" rIns="27432" bIns="27432" rtlCol="0" anchor="ctr"/>
          <a:lstStyle/>
          <a:p>
            <a:pPr algn="r">
              <a:spcBef>
                <a:spcPts val="600"/>
              </a:spcBef>
            </a:pPr>
            <a:r>
              <a:rPr lang="en-US" sz="900" dirty="0" smtClean="0">
                <a:solidFill>
                  <a:srgbClr val="000000"/>
                </a:solidFill>
                <a:latin typeface="Calibri" pitchFamily="34" charset="0"/>
                <a:cs typeface="Calibri" pitchFamily="34" charset="0"/>
              </a:rPr>
              <a:t>Nurse Impact Assessment Research</a:t>
            </a:r>
            <a:endParaRPr lang="en-US" sz="900" dirty="0">
              <a:solidFill>
                <a:srgbClr val="000000"/>
              </a:solidFill>
              <a:latin typeface="Calibri" pitchFamily="34" charset="0"/>
              <a:cs typeface="Calibri" pitchFamily="34" charset="0"/>
            </a:endParaRPr>
          </a:p>
        </p:txBody>
      </p:sp>
      <p:sp>
        <p:nvSpPr>
          <p:cNvPr id="51" name="Pentagon 50"/>
          <p:cNvSpPr/>
          <p:nvPr/>
        </p:nvSpPr>
        <p:spPr bwMode="auto">
          <a:xfrm>
            <a:off x="7824619" y="5385895"/>
            <a:ext cx="830961" cy="274320"/>
          </a:xfrm>
          <a:prstGeom prst="homePlate">
            <a:avLst>
              <a:gd name="adj" fmla="val 0"/>
            </a:avLst>
          </a:prstGeom>
          <a:solidFill>
            <a:srgbClr val="CCCCFF"/>
          </a:solidFill>
          <a:ln w="9525">
            <a:solidFill>
              <a:schemeClr val="tx1"/>
            </a:solidFill>
            <a:miter lim="800000"/>
            <a:headEnd/>
            <a:tailEnd/>
          </a:ln>
          <a:effectLst>
            <a:outerShdw blurRad="50800" dist="38100" dir="2700000" algn="tl" rotWithShape="0">
              <a:prstClr val="black">
                <a:alpha val="40000"/>
              </a:prstClr>
            </a:outerShdw>
          </a:effectLst>
        </p:spPr>
        <p:txBody>
          <a:bodyPr lIns="27432" tIns="27432" rIns="27432" bIns="27432" rtlCol="0" anchor="ctr"/>
          <a:lstStyle/>
          <a:p>
            <a:pPr algn="ctr" fontAlgn="base">
              <a:lnSpc>
                <a:spcPct val="90000"/>
              </a:lnSpc>
              <a:spcBef>
                <a:spcPts val="600"/>
              </a:spcBef>
              <a:spcAft>
                <a:spcPct val="0"/>
              </a:spcAft>
            </a:pPr>
            <a:r>
              <a:rPr lang="en-US" sz="900" dirty="0" smtClean="0">
                <a:solidFill>
                  <a:srgbClr val="000000"/>
                </a:solidFill>
                <a:latin typeface="Calibri" pitchFamily="34" charset="0"/>
                <a:cs typeface="Calibri" pitchFamily="34" charset="0"/>
              </a:rPr>
              <a:t>As Needed</a:t>
            </a:r>
            <a:endParaRPr lang="en-US" sz="900" dirty="0">
              <a:solidFill>
                <a:srgbClr val="000000"/>
              </a:solidFill>
              <a:latin typeface="Calibri" pitchFamily="34" charset="0"/>
              <a:cs typeface="Calibri" pitchFamily="34" charset="0"/>
            </a:endParaRPr>
          </a:p>
        </p:txBody>
      </p:sp>
      <p:sp>
        <p:nvSpPr>
          <p:cNvPr id="54" name="AutoShape 131"/>
          <p:cNvSpPr>
            <a:spLocks noChangeArrowheads="1"/>
          </p:cNvSpPr>
          <p:nvPr/>
        </p:nvSpPr>
        <p:spPr bwMode="auto">
          <a:xfrm>
            <a:off x="8586456" y="5455436"/>
            <a:ext cx="163002" cy="152400"/>
          </a:xfrm>
          <a:prstGeom prst="diamond">
            <a:avLst/>
          </a:prstGeom>
          <a:solidFill>
            <a:srgbClr val="A50021"/>
          </a:solidFill>
          <a:ln w="12700" algn="ctr">
            <a:solidFill>
              <a:schemeClr val="tx1"/>
            </a:solidFill>
            <a:miter lim="800000"/>
            <a:headEnd/>
            <a:tailEnd/>
          </a:ln>
        </p:spPr>
        <p:txBody>
          <a:bodyPr vert="horz" wrap="none" lIns="91440" tIns="45720" rIns="91440" bIns="45720" numCol="1" anchor="ctr" anchorCtr="0" compatLnSpc="1">
            <a:prstTxWarp prst="textNoShape">
              <a:avLst/>
            </a:prstTxWarp>
          </a:bodyPr>
          <a:lstStyle/>
          <a:p>
            <a:pPr algn="ctr" fontAlgn="base">
              <a:spcBef>
                <a:spcPct val="0"/>
              </a:spcBef>
              <a:spcAft>
                <a:spcPct val="0"/>
              </a:spcAft>
            </a:pPr>
            <a:endParaRPr lang="en-US" dirty="0">
              <a:solidFill>
                <a:srgbClr val="000000"/>
              </a:solidFill>
              <a:latin typeface="Calibri" pitchFamily="34" charset="0"/>
            </a:endParaRPr>
          </a:p>
        </p:txBody>
      </p:sp>
      <p:sp>
        <p:nvSpPr>
          <p:cNvPr id="61" name="AutoShape 119"/>
          <p:cNvSpPr>
            <a:spLocks noChangeArrowheads="1"/>
          </p:cNvSpPr>
          <p:nvPr/>
        </p:nvSpPr>
        <p:spPr bwMode="auto">
          <a:xfrm>
            <a:off x="1743075" y="6456117"/>
            <a:ext cx="182880" cy="182880"/>
          </a:xfrm>
          <a:prstGeom prst="homePlate">
            <a:avLst>
              <a:gd name="adj" fmla="val 0"/>
            </a:avLst>
          </a:prstGeom>
          <a:solidFill>
            <a:srgbClr val="CCCCFF"/>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spcBef>
                <a:spcPct val="50000"/>
              </a:spcBef>
              <a:defRPr/>
            </a:pPr>
            <a:endParaRPr lang="en-US" sz="800" dirty="0">
              <a:solidFill>
                <a:srgbClr val="000000"/>
              </a:solidFill>
              <a:latin typeface="Calibri" pitchFamily="34" charset="0"/>
            </a:endParaRPr>
          </a:p>
        </p:txBody>
      </p:sp>
      <p:sp>
        <p:nvSpPr>
          <p:cNvPr id="62" name="TextBox 61"/>
          <p:cNvSpPr txBox="1"/>
          <p:nvPr/>
        </p:nvSpPr>
        <p:spPr>
          <a:xfrm>
            <a:off x="1952625" y="6414207"/>
            <a:ext cx="876300"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Marketing</a:t>
            </a:r>
            <a:endParaRPr lang="en-US" sz="800" dirty="0">
              <a:solidFill>
                <a:srgbClr val="000000"/>
              </a:solidFill>
              <a:latin typeface="Calibri" pitchFamily="34" charset="0"/>
            </a:endParaRPr>
          </a:p>
        </p:txBody>
      </p:sp>
      <p:grpSp>
        <p:nvGrpSpPr>
          <p:cNvPr id="63" name="Group 38"/>
          <p:cNvGrpSpPr/>
          <p:nvPr/>
        </p:nvGrpSpPr>
        <p:grpSpPr>
          <a:xfrm>
            <a:off x="3043238" y="6414207"/>
            <a:ext cx="1425786" cy="266700"/>
            <a:chOff x="3043238" y="6465372"/>
            <a:chExt cx="1425786" cy="266700"/>
          </a:xfrm>
        </p:grpSpPr>
        <p:sp>
          <p:nvSpPr>
            <p:cNvPr id="64" name="AutoShape 119"/>
            <p:cNvSpPr>
              <a:spLocks noChangeArrowheads="1"/>
            </p:cNvSpPr>
            <p:nvPr/>
          </p:nvSpPr>
          <p:spPr bwMode="auto">
            <a:xfrm>
              <a:off x="3043238" y="6507282"/>
              <a:ext cx="182880" cy="182880"/>
            </a:xfrm>
            <a:prstGeom prst="homePlate">
              <a:avLst>
                <a:gd name="adj" fmla="val 0"/>
              </a:avLst>
            </a:prstGeom>
            <a:solidFill>
              <a:srgbClr val="FFFF66"/>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anchor="ctr"/>
            <a:lstStyle/>
            <a:p>
              <a:pPr algn="ctr">
                <a:lnSpc>
                  <a:spcPct val="95000"/>
                </a:lnSpc>
                <a:spcBef>
                  <a:spcPct val="50000"/>
                </a:spcBef>
                <a:defRPr/>
              </a:pPr>
              <a:endParaRPr lang="en-US" sz="800" dirty="0">
                <a:solidFill>
                  <a:srgbClr val="000000"/>
                </a:solidFill>
                <a:latin typeface="Calibri" pitchFamily="34" charset="0"/>
                <a:cs typeface="Calibri" pitchFamily="34" charset="0"/>
              </a:endParaRPr>
            </a:p>
          </p:txBody>
        </p:sp>
        <p:sp>
          <p:nvSpPr>
            <p:cNvPr id="65" name="TextBox 64"/>
            <p:cNvSpPr txBox="1"/>
            <p:nvPr/>
          </p:nvSpPr>
          <p:spPr>
            <a:xfrm>
              <a:off x="3252787" y="6465372"/>
              <a:ext cx="1216237" cy="266700"/>
            </a:xfrm>
            <a:prstGeom prst="rect">
              <a:avLst/>
            </a:prstGeom>
            <a:noFill/>
          </p:spPr>
          <p:txBody>
            <a:bodyPr wrap="square" lIns="27432" tIns="27432" rIns="27432" bIns="27432" rtlCol="0" anchor="ctr" anchorCtr="0">
              <a:noAutofit/>
            </a:bodyPr>
            <a:lstStyle/>
            <a:p>
              <a:r>
                <a:rPr lang="en-US" sz="800" dirty="0" smtClean="0">
                  <a:solidFill>
                    <a:srgbClr val="000000"/>
                  </a:solidFill>
                  <a:latin typeface="Calibri" pitchFamily="34" charset="0"/>
                </a:rPr>
                <a:t>US Business Intelligence &amp; Analytics</a:t>
              </a:r>
              <a:endParaRPr lang="en-US" sz="800" dirty="0">
                <a:solidFill>
                  <a:srgbClr val="000000"/>
                </a:solidFill>
                <a:latin typeface="Calibri" pitchFamily="34" charset="0"/>
              </a:endParaRP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jqSrNcvIUOzIkUhEqg5z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3znPuycuzkqqBvyOaVkSe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9JMKkKR7DEilameQ1TuJJ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YWg8gSlFOkWhLZqWohsp.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WPhlNSFqd0KIIpQ0AR_52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WPhlNSFqd0KIIpQ0AR_52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xhCoSbX_zE6gB.UDW8npn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hCoSbX_zE6gB.UDW8npn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3znPuycuzkqqBvyOaVkSe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YWg8gSlFOkWhLZqWohsp.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YWg8gSlFOkWhLZqWohsp.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2NUBqDvJ3EuNHwZLKiUMB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3ORfIw7ZEkWiIO87ta9JC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3znPuycuzkqqBvyOaVkSe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cOcJE7lUmEGZdUsOgmXsz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vdX5OOZhwkqFW2G7yFlr1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M29gFlKZNkuxf8V7IZonY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YWg8gSlFOkWhLZqWohsp.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9JMKkKR7DEilameQ1TuJJ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9dhOaD6.iUqI.snbyceMA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Z94WYGvP9UqyZ7umNpQHr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CeBQH99tO0OJf4ofDU7Wo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2NUBqDvJ3EuNHwZLKiUMB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g2NX1iHfoE.AvTV7ODmvs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3znPuycuzkqqBvyOaVkSe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3ORfIw7ZEkWiIO87ta9JC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3znPuycuzkqqBvyOaVkSe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7Hocp_ey5U6Npvq8LnksR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eUr6bT7T0aysP8ACK8R0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I9EHH65ulEeHuJHSNs8gY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9EHH65ulEeHuJHSNs8gY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_rmtgBdRkeuqsQYMet1i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PhlNSFqd0KIIpQ0AR_52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WPhlNSFqd0KIIpQ0AR_52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hCoSbX_zE6gB.UDW8npn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hCoSbX_zE6gB.UDW8npn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3znPuycuzkqqBvyOaVkSe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YWg8gSlFOkWhLZqWohsp.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YWg8gSlFOkWhLZqWohsp.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3ORfIw7ZEkWiIO87ta9JC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3znPuycuzkqqBvyOaVkSe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OcJE7lUmEGZdUsOgmXs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vdX5OOZhwkqFW2G7yFlr1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M29gFlKZNkuxf8V7IZonY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2NX1iHfoE.AvTV7ODmv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_rmtgBdRkeuqsQYMet1i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7Hocp_ey5U6Npvq8LnksR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2NUBqDvJ3EuNHwZLKiUMB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2NUBqDvJ3EuNHwZLKiUMB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7Hocp_ey5U6Npvq8LnksR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7Hocp_ey5U6Npvq8LnksR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WiCWvYT28U.vlm7hyb0Za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7m4Fl_Ob4UqsUhFNoEfwX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teUr6bT7T0aysP8ACK8R0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9EHH65ulEeHuJHSNs8gY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I9EHH65ulEeHuJHSNs8gY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5XRydUTr0W33pRcXcNZj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ytB8YsBhU66TYXipNNjx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3KPsMbh0fUCVAYPN01k3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_4rmXFPurECx17e6yz4O_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dlcGptdfakWWMX455450p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HRLAeRSz0i81vb8KR8It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FhdcjVizpEaTefh0CMlUB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6nVSqnrV0iM8E4xuGe5V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3KPsMbh0fUCVAYPN01k3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_4rmXFPurECx17e6yz4O_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ytB8YsBhU66TYXipNNj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7TzzdrYhkGalp6P1GKvN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6nVSqnrV0iM8E4xuGe5V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l5XRydUTr0W33pRcXcNZj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oytB8YsBhU66TYXipNNjx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3KPsMbh0fUCVAYPN01k3c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_4rmXFPurECx17e6yz4O_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dlcGptdfakWWMX455450p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ZHRLAeRSz0i81vb8KR8It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abezwW2U0i_0wljSOPje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FhdcjVizpEaTefh0CMlUB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m6nVSqnrV0iM8E4xuGe5V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3KPsMbh0fUCVAYPN01k3c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_4rmXFPurECx17e6yz4O_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oytB8YsBhU66TYXipNNjx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D7TzzdrYhkGalp6P1GKvN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m6nVSqnrV0iM8E4xuGe5V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CeBQH99tO0OJf4ofDU7Wo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94WYGvP9UqyZ7umNpQHr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9dhOaD6.iUqI.snbyceMAw"/>
</p:tagLst>
</file>

<file path=ppt/theme/theme1.xml><?xml version="1.0" encoding="utf-8"?>
<a:theme xmlns:a="http://schemas.openxmlformats.org/drawingml/2006/main" name="EMD Serono">
  <a:themeElements>
    <a:clrScheme name="EMD Serono 1">
      <a:dk1>
        <a:srgbClr val="000000"/>
      </a:dk1>
      <a:lt1>
        <a:srgbClr val="FFFFFF"/>
      </a:lt1>
      <a:dk2>
        <a:srgbClr val="0033AB"/>
      </a:dk2>
      <a:lt2>
        <a:srgbClr val="CCD6EE"/>
      </a:lt2>
      <a:accent1>
        <a:srgbClr val="7B9ACC"/>
      </a:accent1>
      <a:accent2>
        <a:srgbClr val="0033AB"/>
      </a:accent2>
      <a:accent3>
        <a:srgbClr val="FFFFFF"/>
      </a:accent3>
      <a:accent4>
        <a:srgbClr val="000000"/>
      </a:accent4>
      <a:accent5>
        <a:srgbClr val="BFCAE2"/>
      </a:accent5>
      <a:accent6>
        <a:srgbClr val="002D9B"/>
      </a:accent6>
      <a:hlink>
        <a:srgbClr val="F7B512"/>
      </a:hlink>
      <a:folHlink>
        <a:srgbClr val="CF142B"/>
      </a:folHlink>
    </a:clrScheme>
    <a:fontScheme name="EMD Seron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MD Serono 1">
        <a:dk1>
          <a:srgbClr val="000000"/>
        </a:dk1>
        <a:lt1>
          <a:srgbClr val="FFFFFF"/>
        </a:lt1>
        <a:dk2>
          <a:srgbClr val="0033AB"/>
        </a:dk2>
        <a:lt2>
          <a:srgbClr val="CCD6EE"/>
        </a:lt2>
        <a:accent1>
          <a:srgbClr val="7B9ACC"/>
        </a:accent1>
        <a:accent2>
          <a:srgbClr val="0033AB"/>
        </a:accent2>
        <a:accent3>
          <a:srgbClr val="FFFFFF"/>
        </a:accent3>
        <a:accent4>
          <a:srgbClr val="000000"/>
        </a:accent4>
        <a:accent5>
          <a:srgbClr val="BFCAE2"/>
        </a:accent5>
        <a:accent6>
          <a:srgbClr val="002D9B"/>
        </a:accent6>
        <a:hlink>
          <a:srgbClr val="F7B512"/>
        </a:hlink>
        <a:folHlink>
          <a:srgbClr val="CF142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8295</TotalTime>
  <Words>7054</Words>
  <Application>Microsoft Office PowerPoint</Application>
  <PresentationFormat>On-screen Show (4:3)</PresentationFormat>
  <Paragraphs>1507</Paragraphs>
  <Slides>80</Slides>
  <Notes>15</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EMD Serono</vt:lpstr>
      <vt:lpstr>Stimuvax US Launch Playbook:  Consolidated US Launch Plans</vt:lpstr>
      <vt:lpstr>Slide 2</vt:lpstr>
      <vt:lpstr>Table of Contents</vt:lpstr>
      <vt:lpstr>Table of Contents</vt:lpstr>
      <vt:lpstr>Stimuvax—US Marketing Subteam Overview</vt:lpstr>
      <vt:lpstr>Stimuvax—US Marketing (Continued)  Subteam Overview</vt:lpstr>
      <vt:lpstr>Stimuvax—US Marketing</vt:lpstr>
      <vt:lpstr>Stimuvax—US Marketing (Continued)</vt:lpstr>
      <vt:lpstr>Stimuvax—US Marketing (Continued)</vt:lpstr>
      <vt:lpstr>Stimuvax—US Marketing (Continued)</vt:lpstr>
      <vt:lpstr>Stimuvax—US Marketing (Continued)</vt:lpstr>
      <vt:lpstr>Stimuvax—US Marketing (Continued)</vt:lpstr>
      <vt:lpstr>Stimuvax—US Marketing (Continued)</vt:lpstr>
      <vt:lpstr>Stimuvax—US Marketing (Continued)</vt:lpstr>
      <vt:lpstr>Stimuvax—US Marketing (Continued)</vt:lpstr>
      <vt:lpstr>Table of Contents</vt:lpstr>
      <vt:lpstr>Stimuvax—US Business Intelligence &amp; Analytics Subteam Overview</vt:lpstr>
      <vt:lpstr>Stimuvax—US Business Intelligence &amp; Analytics (Continued) Subteam Overview</vt:lpstr>
      <vt:lpstr>Stimuvax—US Business Intelligence &amp; Analytics </vt:lpstr>
      <vt:lpstr>Stimuvax—US Business Intelligence &amp; Analytics (Continued)</vt:lpstr>
      <vt:lpstr>Stimuvax—US Business Intelligence &amp; Analytics (Continued)</vt:lpstr>
      <vt:lpstr>Stimuvax—US Business Intelligence &amp; Analytics (Continued)</vt:lpstr>
      <vt:lpstr>Stimuvax—US Business Intelligence &amp; Analytics (Continued)</vt:lpstr>
      <vt:lpstr>Stimuvax—US Business Intelligence &amp; Analytics (Continued)</vt:lpstr>
      <vt:lpstr>Stimuvax—US Business Intelligence &amp; Analytics (Continued)</vt:lpstr>
      <vt:lpstr>Stimuvax—US Business Intelligence &amp; Analytics (Continued)</vt:lpstr>
      <vt:lpstr>Stimuvax—US Business Intelligence &amp; Analytics (Continued)</vt:lpstr>
      <vt:lpstr>Stimuvax—US Business Intelligence &amp; Analytics (Continued)</vt:lpstr>
      <vt:lpstr>Stimuvax—US Business Intelligence &amp; Analytics (Continued)</vt:lpstr>
      <vt:lpstr>Stimuvax—US Business Intelligence &amp; Analytics (Continued)</vt:lpstr>
      <vt:lpstr>Table of Contents</vt:lpstr>
      <vt:lpstr>Stimuvax—US Medical Information &amp; Drug Safety Subteam Overview</vt:lpstr>
      <vt:lpstr>Stimuvax—US Medical Information</vt:lpstr>
      <vt:lpstr>Stimuvax—US Drug Safety</vt:lpstr>
      <vt:lpstr>Stimuvax—US Drug Safety (Continued)</vt:lpstr>
      <vt:lpstr>Stimuvax—US Drug Safety (Continued)</vt:lpstr>
      <vt:lpstr>Table of Contents</vt:lpstr>
      <vt:lpstr>Stimuvax—US Medical Affairs Overview Subteam Overview</vt:lpstr>
      <vt:lpstr>Stimuvax—US Medical Affairs Overview Subteam Overview (Continued)</vt:lpstr>
      <vt:lpstr>Stimuvax—US Medical Affairs</vt:lpstr>
      <vt:lpstr>Stimuvax—US Medical Affairs (Continued)</vt:lpstr>
      <vt:lpstr>Stimuvax—US Medical Affairs (Continued)</vt:lpstr>
      <vt:lpstr>Stimuvax—US Medical Affairs (Continued)</vt:lpstr>
      <vt:lpstr>Table of Contents</vt:lpstr>
      <vt:lpstr>Stimuvax—US Commercial Operations, Sales Analytics, &amp; Sales Training Subteam Overview</vt:lpstr>
      <vt:lpstr>Stimuvax—US Commercial Operations &amp; Sales Analytics &amp; Sales Training </vt:lpstr>
      <vt:lpstr>Stimuvax—US Commercial Operations &amp; Sales Analytics &amp; Sales Training (Cont.)</vt:lpstr>
      <vt:lpstr>Stimuvax—US Commercial Operations &amp; Sales Analytics &amp; Sales Training (Cont.) </vt:lpstr>
      <vt:lpstr>Stimuvax—US Commercial Operations &amp; Sales Analytics &amp; Sales Training (Cont.)</vt:lpstr>
      <vt:lpstr>Stimuvax—US Commercial Operations &amp; Sales Analytics &amp; Sales Training (Cont.)</vt:lpstr>
      <vt:lpstr>Table of Contents</vt:lpstr>
      <vt:lpstr>Stimuvax—US Managed Markets &amp; HE/OR Subteam Overview</vt:lpstr>
      <vt:lpstr>Stimuvax—US Managed Markets &amp; HE/OR   </vt:lpstr>
      <vt:lpstr>Stimuvax—US Managed Markets &amp; HE/OR (Continued)</vt:lpstr>
      <vt:lpstr>Stimuvax—US Managed Markets &amp; HE/OR (Continued) </vt:lpstr>
      <vt:lpstr>Stimuvax—US Managed Markets &amp; HE/OR (Continued) </vt:lpstr>
      <vt:lpstr>Stimuvax—US Managed Markets &amp; HE/OR (Continued) </vt:lpstr>
      <vt:lpstr>Stimuvax—US Managed Markets &amp; HE/OR (Continued) </vt:lpstr>
      <vt:lpstr>Table of Contents</vt:lpstr>
      <vt:lpstr>Stimuvax—US Supply Chain &amp; Distribution Subteam Overview</vt:lpstr>
      <vt:lpstr>Stimuvax—US Supply Chain &amp; Distribution</vt:lpstr>
      <vt:lpstr>Stimuvax—US Supply Chain &amp; Distribution (Continued)</vt:lpstr>
      <vt:lpstr>Stimuvax—US Supply Chain &amp; Distribution (Continued)</vt:lpstr>
      <vt:lpstr>Stimuvax—US Supply Chain &amp; Distribution (Continued)</vt:lpstr>
      <vt:lpstr>Table of Contents</vt:lpstr>
      <vt:lpstr>Stimuvax—US Health Policy and Market Access  Subteam Overview</vt:lpstr>
      <vt:lpstr>Stimuvax—US Health Policy &amp; Market Access</vt:lpstr>
      <vt:lpstr>Stimuvax—US Health Policy &amp; Market Access (Continued)</vt:lpstr>
      <vt:lpstr>Stimuvax—US Health Policy &amp; Market Access (Continued)</vt:lpstr>
      <vt:lpstr>Table of Contents</vt:lpstr>
      <vt:lpstr>Stimuvax—US Call Center Subteam Overview</vt:lpstr>
      <vt:lpstr>Stimuvax—US Call Center</vt:lpstr>
      <vt:lpstr>Table of Contents</vt:lpstr>
      <vt:lpstr>Stimuvax—US Regulatory Subteam Overview</vt:lpstr>
      <vt:lpstr>Stimuvax—US Regulatory</vt:lpstr>
      <vt:lpstr>Stimuvax—US Regulatory (Continued)</vt:lpstr>
      <vt:lpstr>Stimuvax—US Regulatory (Continued)</vt:lpstr>
      <vt:lpstr>Table of Contents</vt:lpstr>
      <vt:lpstr>Stimuvax—US Public Relations Subteam Overview</vt:lpstr>
      <vt:lpstr>Stimuvax—US Public Relations (Continued)</vt:lpstr>
    </vt:vector>
  </TitlesOfParts>
  <Company>Campbell Alliance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Cilengitide and Stimuvax Launch Playbooks® Proposed Agenda</dc:title>
  <dc:creator>Campbell Employee</dc:creator>
  <cp:lastModifiedBy>Campbell Employee</cp:lastModifiedBy>
  <cp:revision>1202</cp:revision>
  <dcterms:created xsi:type="dcterms:W3CDTF">2011-10-25T18:46:05Z</dcterms:created>
  <dcterms:modified xsi:type="dcterms:W3CDTF">2012-05-11T21:38:42Z</dcterms:modified>
</cp:coreProperties>
</file>