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279" r:id="rId2"/>
    <p:sldId id="536" r:id="rId3"/>
    <p:sldId id="565" r:id="rId4"/>
    <p:sldId id="537" r:id="rId5"/>
    <p:sldId id="261" r:id="rId6"/>
    <p:sldId id="263" r:id="rId7"/>
    <p:sldId id="283" r:id="rId8"/>
    <p:sldId id="257" r:id="rId9"/>
    <p:sldId id="259" r:id="rId10"/>
    <p:sldId id="550" r:id="rId11"/>
    <p:sldId id="552" r:id="rId12"/>
    <p:sldId id="551" r:id="rId13"/>
    <p:sldId id="556" r:id="rId14"/>
    <p:sldId id="557" r:id="rId15"/>
    <p:sldId id="280" r:id="rId16"/>
    <p:sldId id="281" r:id="rId17"/>
    <p:sldId id="538" r:id="rId18"/>
    <p:sldId id="540" r:id="rId19"/>
    <p:sldId id="543" r:id="rId20"/>
    <p:sldId id="282" r:id="rId21"/>
    <p:sldId id="553" r:id="rId22"/>
    <p:sldId id="560" r:id="rId23"/>
    <p:sldId id="561" r:id="rId24"/>
    <p:sldId id="562" r:id="rId25"/>
    <p:sldId id="563" r:id="rId26"/>
    <p:sldId id="539" r:id="rId27"/>
    <p:sldId id="542" r:id="rId28"/>
    <p:sldId id="554" r:id="rId29"/>
    <p:sldId id="555" r:id="rId30"/>
    <p:sldId id="558" r:id="rId31"/>
    <p:sldId id="559" r:id="rId32"/>
    <p:sldId id="544" r:id="rId33"/>
    <p:sldId id="545" r:id="rId34"/>
    <p:sldId id="546" r:id="rId35"/>
    <p:sldId id="547" r:id="rId36"/>
    <p:sldId id="548" r:id="rId37"/>
    <p:sldId id="549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CDAE663-D017-4459-AA7B-B424AE3D3B05}">
          <p14:sldIdLst>
            <p14:sldId id="279"/>
            <p14:sldId id="536"/>
            <p14:sldId id="565"/>
          </p14:sldIdLst>
        </p14:section>
        <p14:section name="사용자 페이지" id="{3C399AF9-2C0F-46F0-850A-F3C4460797E7}">
          <p14:sldIdLst>
            <p14:sldId id="537"/>
            <p14:sldId id="261"/>
            <p14:sldId id="263"/>
            <p14:sldId id="283"/>
            <p14:sldId id="257"/>
            <p14:sldId id="259"/>
            <p14:sldId id="550"/>
            <p14:sldId id="552"/>
            <p14:sldId id="551"/>
            <p14:sldId id="556"/>
            <p14:sldId id="557"/>
            <p14:sldId id="280"/>
            <p14:sldId id="281"/>
          </p14:sldIdLst>
        </p14:section>
        <p14:section name="복지사 페이지" id="{6984893C-7B24-4ED1-A9A3-2CF4B5B7102B}">
          <p14:sldIdLst>
            <p14:sldId id="538"/>
            <p14:sldId id="540"/>
            <p14:sldId id="543"/>
            <p14:sldId id="282"/>
            <p14:sldId id="553"/>
            <p14:sldId id="560"/>
            <p14:sldId id="561"/>
            <p14:sldId id="562"/>
            <p14:sldId id="563"/>
          </p14:sldIdLst>
        </p14:section>
        <p14:section name="관리자 페이지" id="{0CE4925F-5289-430A-87DB-D27456B30933}">
          <p14:sldIdLst>
            <p14:sldId id="539"/>
            <p14:sldId id="542"/>
            <p14:sldId id="554"/>
            <p14:sldId id="555"/>
            <p14:sldId id="558"/>
            <p14:sldId id="559"/>
            <p14:sldId id="544"/>
            <p14:sldId id="545"/>
            <p14:sldId id="546"/>
            <p14:sldId id="547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26261-1766-45C1-95AD-628A811A780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D6C1F-C089-4E6B-B564-4EE221FD2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5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8D87D-33B2-4652-98EF-83FF6ED63EA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3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3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숨김 기능 추가 </a:t>
            </a:r>
            <a:r>
              <a:rPr lang="ko-KR" altLang="en-US" dirty="0" err="1"/>
              <a:t>공지예약기능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99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숨김 기능 추가 </a:t>
            </a:r>
            <a:r>
              <a:rPr lang="ko-KR" altLang="en-US" dirty="0" err="1"/>
              <a:t>공지예약기능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8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3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8D87D-33B2-4652-98EF-83FF6ED63E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6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F2BB6-8123-49B8-A90D-12DBE441EA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4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F2BB6-8123-49B8-A90D-12DBE441EA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9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8D87D-33B2-4652-98EF-83FF6ED63EA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7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9E0F-3AF8-47F5-B2B4-68FB35FDC38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96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9E0F-3AF8-47F5-B2B4-68FB35FDC38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86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9E0F-3AF8-47F5-B2B4-68FB35FDC38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8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9E0F-3AF8-47F5-B2B4-68FB35FDC38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2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2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8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9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10" name="직선 연결선 9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29352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13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14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15" name="직선 연결선 14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7279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8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9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10" name="직선 연결선 9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31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894" b="0" dirty="0"/>
            </a:lvl1pPr>
          </a:lstStyle>
          <a:p>
            <a:pPr marL="0" lvl="0"/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10521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11485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F4E7-7695-31FD-DB51-FDA132B5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F563EF-7567-55A1-51D8-A5B83457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A7584-3792-C239-B970-3426D799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B89F-CC6C-1646-84DC-F06DF811EEA3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7C064-BD31-9B41-3FC9-EDB4C9AE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5B510-4D08-4F06-8E18-9C3B592F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27BB-037B-E540-B712-50EC418142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8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9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10" name="직선 연결선 9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23"/>
          <p:cNvSpPr>
            <a:spLocks noGrp="1"/>
          </p:cNvSpPr>
          <p:nvPr>
            <p:ph type="body" sz="quarter" idx="13"/>
          </p:nvPr>
        </p:nvSpPr>
        <p:spPr>
          <a:xfrm>
            <a:off x="1" y="331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894" b="0" dirty="0"/>
            </a:lvl1pPr>
          </a:lstStyle>
          <a:p>
            <a:pPr marL="0" lvl="0"/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30481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F4E7-7695-31FD-DB51-FDA132B5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F563EF-7567-55A1-51D8-A5B83457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A7584-3792-C239-B970-3426D799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B89F-CC6C-1646-84DC-F06DF811EEA3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7C064-BD31-9B41-3FC9-EDB4C9AE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5B510-4D08-4F06-8E18-9C3B592F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27BB-037B-E540-B712-50EC418142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8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9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10" name="직선 연결선 9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23"/>
          <p:cNvSpPr>
            <a:spLocks noGrp="1"/>
          </p:cNvSpPr>
          <p:nvPr>
            <p:ph type="body" sz="quarter" idx="13"/>
          </p:nvPr>
        </p:nvSpPr>
        <p:spPr>
          <a:xfrm>
            <a:off x="1" y="331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894" b="0" dirty="0"/>
            </a:lvl1pPr>
          </a:lstStyle>
          <a:p>
            <a:pPr marL="0" lvl="0"/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20218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8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9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10" name="직선 연결선 9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2344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8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9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10" name="직선 연결선 9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336989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9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5873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11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12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326038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7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8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24456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6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7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8" name="직선 연결선 7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16627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9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31162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42"/>
          <p:cNvSpPr/>
          <p:nvPr userDrawn="1"/>
        </p:nvSpPr>
        <p:spPr>
          <a:xfrm>
            <a:off x="0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sp>
        <p:nvSpPr>
          <p:cNvPr id="9" name="모서리가 둥근 직사각형 165"/>
          <p:cNvSpPr/>
          <p:nvPr userDrawn="1"/>
        </p:nvSpPr>
        <p:spPr>
          <a:xfrm>
            <a:off x="7762164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94" b="1" dirty="0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8598" algn="l"/>
              </a:tabLst>
            </a:pPr>
            <a:endParaRPr lang="ko-KR" altLang="en-US" sz="894" b="1" dirty="0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762163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4295" tIns="37148" rIns="74295" bIns="37148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894" b="0" dirty="0"/>
              <a:t>Description</a:t>
            </a:r>
            <a:endParaRPr lang="ko-KR" altLang="en-US" sz="894" b="0" dirty="0"/>
          </a:p>
        </p:txBody>
      </p:sp>
    </p:spTree>
    <p:extLst>
      <p:ext uri="{BB962C8B-B14F-4D97-AF65-F5344CB8AC3E}">
        <p14:creationId xmlns:p14="http://schemas.microsoft.com/office/powerpoint/2010/main" val="163285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1FE3-FE8C-45A3-B688-7F45D92F4DC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BE3A-62CF-4816-BDD4-24DA3B09F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9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/>
        </p:nvSpPr>
        <p:spPr>
          <a:xfrm>
            <a:off x="2038301" y="1592796"/>
            <a:ext cx="5829521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세대를 이어주는 채팅 서비스</a:t>
            </a:r>
          </a:p>
        </p:txBody>
      </p:sp>
      <p:sp>
        <p:nvSpPr>
          <p:cNvPr id="8" name="텍스트 개체 틀 1"/>
          <p:cNvSpPr>
            <a:spLocks noGrp="1"/>
          </p:cNvSpPr>
          <p:nvPr/>
        </p:nvSpPr>
        <p:spPr>
          <a:xfrm>
            <a:off x="2038178" y="2312876"/>
            <a:ext cx="498718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스토리보드</a:t>
            </a:r>
          </a:p>
        </p:txBody>
      </p:sp>
      <p:sp>
        <p:nvSpPr>
          <p:cNvPr id="9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/>
        </p:nvSpPr>
        <p:spPr>
          <a:xfrm>
            <a:off x="2038178" y="3465004"/>
            <a:ext cx="312993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/>
                </a:solidFill>
              </a:rPr>
              <a:t>팀명</a:t>
            </a:r>
            <a:r>
              <a:rPr lang="en-US" altLang="ko-KR" sz="1200" dirty="0">
                <a:solidFill>
                  <a:schemeClr val="tx1"/>
                </a:solidFill>
              </a:rPr>
              <a:t>: 4MI</a:t>
            </a:r>
            <a:endParaRPr lang="ko-KR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</a:rPr>
              <a:t>이지학</a:t>
            </a:r>
            <a:r>
              <a:rPr lang="ko-KR" altLang="en-US" sz="1200" dirty="0">
                <a:solidFill>
                  <a:schemeClr val="tx1"/>
                </a:solidFill>
              </a:rPr>
              <a:t> 최현민 장지호 </a:t>
            </a:r>
            <a:r>
              <a:rPr lang="ko-KR" altLang="en-US" sz="1200" dirty="0" err="1">
                <a:solidFill>
                  <a:schemeClr val="tx1"/>
                </a:solidFill>
              </a:rPr>
              <a:t>홍소망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2023. 04. 03. ~ </a:t>
            </a:r>
            <a:r>
              <a:rPr lang="ko-KR" altLang="en-US" sz="1200" dirty="0">
                <a:solidFill>
                  <a:schemeClr val="tx1"/>
                </a:solidFill>
              </a:rPr>
              <a:t>작성 중</a:t>
            </a:r>
          </a:p>
        </p:txBody>
      </p:sp>
    </p:spTree>
    <p:extLst>
      <p:ext uri="{BB962C8B-B14F-4D97-AF65-F5344CB8AC3E}">
        <p14:creationId xmlns:p14="http://schemas.microsoft.com/office/powerpoint/2010/main" val="170270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710344-7569-2385-08D7-2113D3C1A89F}"/>
              </a:ext>
            </a:extLst>
          </p:cNvPr>
          <p:cNvSpPr/>
          <p:nvPr/>
        </p:nvSpPr>
        <p:spPr>
          <a:xfrm>
            <a:off x="7864683" y="399413"/>
            <a:ext cx="1983126" cy="49630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q&amp;a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게시판 기본 사항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기본값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최신순으로 페이지당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10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로그인한 이용자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보기 권한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비번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ㅇ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올린 사람 혼자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                    비번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모두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등록된 게시글이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en-US" altLang="ko-KR" sz="900" b="1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q&amp;a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게시글 검색</a:t>
            </a:r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+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내용으로 검색 가능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검색 결과가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글쓰기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로그인한 이용자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미로그인 이용자가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질문하기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클릭 시 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Confirm 4-1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(1)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→ 로그인 페이지로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(2)[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Confirm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 이용자가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질문하기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 시 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페이지로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00DA260-A8EF-2B4E-3B33-6E7B5C4FA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96433"/>
              </p:ext>
            </p:extLst>
          </p:nvPr>
        </p:nvGraphicFramePr>
        <p:xfrm>
          <a:off x="1761658" y="2375205"/>
          <a:ext cx="4852393" cy="3014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로그인하는 방법 알려주세요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user1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2017-01-01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9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회원가입이 안돼요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user2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2017-01-01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8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채팅이 안쳐져요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user3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2017-01-01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7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회원가입 어떻게 하나요</a:t>
                      </a:r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?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user4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2017-12-19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6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회원 탈퇴 어떻게 해요</a:t>
                      </a:r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?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user5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2017-12-19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5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채팅방을 나가고 싶어요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user6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2017-12-19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4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채팅이 안 보내져요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user7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2017-12-19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사용법을 알려주세요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user8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2017-12-19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로그아웃 하고 싶어요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user9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2017-12-10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로그인이 안돼요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user10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2017-12-09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BF60635-086F-1885-7803-E633D9CB926B}"/>
              </a:ext>
            </a:extLst>
          </p:cNvPr>
          <p:cNvSpPr/>
          <p:nvPr/>
        </p:nvSpPr>
        <p:spPr>
          <a:xfrm>
            <a:off x="5984748" y="5425282"/>
            <a:ext cx="597552" cy="234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질문하기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F812650-5D0D-FC25-785B-5D0AC3DA48CB}"/>
              </a:ext>
            </a:extLst>
          </p:cNvPr>
          <p:cNvSpPr/>
          <p:nvPr/>
        </p:nvSpPr>
        <p:spPr>
          <a:xfrm>
            <a:off x="5916346" y="545453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0E4FD3-BCBB-34CB-2007-693FA96023FF}"/>
              </a:ext>
            </a:extLst>
          </p:cNvPr>
          <p:cNvSpPr/>
          <p:nvPr/>
        </p:nvSpPr>
        <p:spPr>
          <a:xfrm>
            <a:off x="2968973" y="5507013"/>
            <a:ext cx="2092239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처음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 &lt;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이전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| [1] [2] </a:t>
            </a:r>
            <a:r>
              <a:rPr lang="en-US" altLang="ko-KR" sz="731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[4] [5] | 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다음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  |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마지막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endParaRPr lang="ko-KR" altLang="en-US" sz="73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99DAFEA-7BF3-45E6-A57A-35E4FFD572BE}"/>
              </a:ext>
            </a:extLst>
          </p:cNvPr>
          <p:cNvSpPr/>
          <p:nvPr/>
        </p:nvSpPr>
        <p:spPr>
          <a:xfrm>
            <a:off x="5950117" y="207118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218129-66AD-A036-1E37-4D77F893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118" y="2066306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9EE797-F2A6-58F7-3CA9-3273A05BD8CD}"/>
              </a:ext>
            </a:extLst>
          </p:cNvPr>
          <p:cNvGrpSpPr/>
          <p:nvPr/>
        </p:nvGrpSpPr>
        <p:grpSpPr>
          <a:xfrm>
            <a:off x="2395717" y="2065982"/>
            <a:ext cx="877500" cy="195823"/>
            <a:chOff x="3172974" y="960388"/>
            <a:chExt cx="1080000" cy="241013"/>
          </a:xfrm>
        </p:grpSpPr>
        <p:sp>
          <p:nvSpPr>
            <p:cNvPr id="31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02F85F9-61F2-4A9E-591B-F8C4F14E018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F2A1A0E-2373-DA0D-3EDF-00FE57A4E915}"/>
                </a:ext>
              </a:extLst>
            </p:cNvPr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33" name="Arrow Box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6F0D41B3-5EBB-0382-A455-258CA70A6D98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F0FD241-71A4-96D8-8A61-06F533708E63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3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5" name="Button">
            <a:extLst>
              <a:ext uri="{FF2B5EF4-FFF2-40B4-BE49-F238E27FC236}">
                <a16:creationId xmlns:a16="http://schemas.microsoft.com/office/drawing/2014/main" id="{7F546E4C-9335-1198-99FB-09588017A2D6}"/>
              </a:ext>
            </a:extLst>
          </p:cNvPr>
          <p:cNvSpPr>
            <a:spLocks/>
          </p:cNvSpPr>
          <p:nvPr/>
        </p:nvSpPr>
        <p:spPr bwMode="auto">
          <a:xfrm>
            <a:off x="5338547" y="2062861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41" name="직선 연결선 35">
            <a:extLst>
              <a:ext uri="{FF2B5EF4-FFF2-40B4-BE49-F238E27FC236}">
                <a16:creationId xmlns:a16="http://schemas.microsoft.com/office/drawing/2014/main" id="{C4B34CD5-CCD7-EE1E-4949-C88D617ADF6F}"/>
              </a:ext>
            </a:extLst>
          </p:cNvPr>
          <p:cNvCxnSpPr/>
          <p:nvPr/>
        </p:nvCxnSpPr>
        <p:spPr>
          <a:xfrm>
            <a:off x="1715623" y="1870844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B0C02E-D9B5-6C92-A57C-7AEF455684AB}"/>
              </a:ext>
            </a:extLst>
          </p:cNvPr>
          <p:cNvSpPr/>
          <p:nvPr/>
        </p:nvSpPr>
        <p:spPr>
          <a:xfrm>
            <a:off x="1659299" y="1637392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Q&amp;A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5D80288-DCC1-0BC4-B459-75ECE3EC6481}"/>
              </a:ext>
            </a:extLst>
          </p:cNvPr>
          <p:cNvSpPr/>
          <p:nvPr/>
        </p:nvSpPr>
        <p:spPr>
          <a:xfrm>
            <a:off x="2129668" y="166375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텍스트 개체 틀 1"/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Q&amp;A(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리스트 페이지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975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8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39" name="TextBox 38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3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710344-7569-2385-08D7-2113D3C1A89F}"/>
              </a:ext>
            </a:extLst>
          </p:cNvPr>
          <p:cNvSpPr/>
          <p:nvPr/>
        </p:nvSpPr>
        <p:spPr>
          <a:xfrm>
            <a:off x="7862855" y="291996"/>
            <a:ext cx="2043319" cy="70647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en-US" altLang="ko-KR" sz="800" b="1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QnA</a:t>
            </a:r>
            <a:r>
              <a:rPr lang="ko-KR" altLang="en-US" sz="8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상세 글</a:t>
            </a:r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내용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ID,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작성일 표기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</a:t>
            </a:r>
            <a:r>
              <a:rPr lang="ko-KR" altLang="en-US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댓글 </a:t>
            </a:r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최신 댓글이 최상위에 표기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권한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댓글 작성</a:t>
            </a:r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 버튼</a:t>
            </a:r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관리자에게만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보임</a:t>
            </a:r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클릭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댓글 에디터 보임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클릭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댓글 에디터 숨김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[4] </a:t>
            </a:r>
            <a:r>
              <a:rPr lang="ko-KR" altLang="en-US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댓글 작성하기</a:t>
            </a:r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- 300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초과 입력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Alert(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300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자까지 작성할 수 있습니다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.)</a:t>
            </a:r>
          </a:p>
          <a:p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[5] </a:t>
            </a:r>
            <a:r>
              <a:rPr lang="ko-KR" altLang="en-US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 버튼</a:t>
            </a:r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 없이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Alert(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댓글을 입력해 주세요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댓글 정상 등록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Alert(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댓글이 등록되었습니다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.)</a:t>
            </a:r>
          </a:p>
          <a:p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[6] </a:t>
            </a:r>
            <a:r>
              <a:rPr lang="ko-KR" altLang="en-US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댓글 수정</a:t>
            </a:r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삭제 버튼</a:t>
            </a:r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관리자에게만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보임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댓글 에디터 활성화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클릭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Confirm(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댓글을 </a:t>
            </a:r>
            <a:r>
              <a:rPr lang="ko-KR" altLang="en-US" sz="8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삭제하시겠습니까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?)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(1) 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댓글 삭제 →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Alert(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댓글이 삭제 되었습니다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(2)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: Confirm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닫힘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[7] </a:t>
            </a:r>
            <a:r>
              <a:rPr lang="ko-KR" altLang="en-US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글쓰기 버튼</a:t>
            </a:r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39303" indent="-139303"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권한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로그인한 이용자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39303" indent="-139303">
              <a:buFontTx/>
              <a:buChar char="-"/>
            </a:pP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미로그인 이용자 클릭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Alert(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로그인한 후 이용할 수 있습니다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로그인한 이용자 클릭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en-US" altLang="ko-KR" sz="8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q&amp;a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게시판 글쓰기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화면으로 이동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[8] </a:t>
            </a:r>
            <a:r>
              <a:rPr lang="ko-KR" altLang="en-US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수정</a:t>
            </a:r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관리자에게만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보임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클릭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[</a:t>
            </a:r>
            <a:r>
              <a:rPr lang="en-US" altLang="ko-KR" sz="8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q&amp;a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게시판 글쓰기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이동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작성한 글 호출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[9] </a:t>
            </a:r>
            <a:r>
              <a:rPr lang="ko-KR" altLang="en-US" sz="8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삭제</a:t>
            </a:r>
            <a:endParaRPr lang="en-US" altLang="ko-KR" sz="8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관리자에게만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보임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클릭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Confirm(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글을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삭제하시겠습니까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?)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(1)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 삭제 →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Alert(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글이 삭제 되었습니다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.)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→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: Alert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닫힘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→ </a:t>
            </a:r>
            <a:r>
              <a:rPr lang="en-US" altLang="ko-KR" sz="8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q&amp;a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리스트로 이동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(2)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</a:t>
            </a:r>
            <a:r>
              <a:rPr lang="en-US" altLang="ko-KR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 Confirm </a:t>
            </a:r>
            <a:r>
              <a:rPr lang="ko-KR" altLang="en-US" sz="8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닫힘</a:t>
            </a:r>
            <a:endParaRPr lang="en-US" altLang="ko-KR" sz="8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6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87AB0-DC9C-A61C-F8B3-7C1D829D3031}"/>
              </a:ext>
            </a:extLst>
          </p:cNvPr>
          <p:cNvSpPr/>
          <p:nvPr/>
        </p:nvSpPr>
        <p:spPr>
          <a:xfrm>
            <a:off x="1965643" y="4355278"/>
            <a:ext cx="4221779" cy="93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작성자 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ID 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표기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 | {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작성일 표기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내용표기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안녕하세요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! 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고객님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저희는 상단에 로그인 버튼을 클릭하면 아이디와 </a:t>
            </a:r>
            <a:r>
              <a:rPr lang="ko-KR" altLang="en-US" sz="731" dirty="0" err="1"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비빌번호를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입력해주시면 됩니다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73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D35D7-8607-6870-46FA-6415DC0998E1}"/>
              </a:ext>
            </a:extLst>
          </p:cNvPr>
          <p:cNvSpPr/>
          <p:nvPr/>
        </p:nvSpPr>
        <p:spPr>
          <a:xfrm>
            <a:off x="1809857" y="1968616"/>
            <a:ext cx="202491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813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 표기</a:t>
            </a:r>
            <a:r>
              <a:rPr lang="en-US" altLang="ko-KR" sz="813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 </a:t>
            </a:r>
            <a:r>
              <a:rPr lang="ko-KR" altLang="en-US" sz="813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로그인하는 방법 좀 알려주세요</a:t>
            </a:r>
            <a:r>
              <a:rPr lang="en-US" altLang="ko-KR" sz="813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ko-KR" altLang="en-US" sz="813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4" name="직선 연결선 38">
            <a:extLst>
              <a:ext uri="{FF2B5EF4-FFF2-40B4-BE49-F238E27FC236}">
                <a16:creationId xmlns:a16="http://schemas.microsoft.com/office/drawing/2014/main" id="{3B685C35-F49D-DA97-A4DB-31641AB9B538}"/>
              </a:ext>
            </a:extLst>
          </p:cNvPr>
          <p:cNvCxnSpPr/>
          <p:nvPr/>
        </p:nvCxnSpPr>
        <p:spPr>
          <a:xfrm>
            <a:off x="1749896" y="2221704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0">
            <a:extLst>
              <a:ext uri="{FF2B5EF4-FFF2-40B4-BE49-F238E27FC236}">
                <a16:creationId xmlns:a16="http://schemas.microsoft.com/office/drawing/2014/main" id="{A6686919-1340-C466-7BB8-46EDB3A14C8D}"/>
              </a:ext>
            </a:extLst>
          </p:cNvPr>
          <p:cNvCxnSpPr/>
          <p:nvPr/>
        </p:nvCxnSpPr>
        <p:spPr>
          <a:xfrm>
            <a:off x="1757635" y="5163990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36">
            <a:extLst>
              <a:ext uri="{FF2B5EF4-FFF2-40B4-BE49-F238E27FC236}">
                <a16:creationId xmlns:a16="http://schemas.microsoft.com/office/drawing/2014/main" id="{A2830C45-B6DF-3157-6993-AFFD691C7348}"/>
              </a:ext>
            </a:extLst>
          </p:cNvPr>
          <p:cNvCxnSpPr/>
          <p:nvPr/>
        </p:nvCxnSpPr>
        <p:spPr>
          <a:xfrm>
            <a:off x="1749896" y="1891959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58">
            <a:extLst>
              <a:ext uri="{FF2B5EF4-FFF2-40B4-BE49-F238E27FC236}">
                <a16:creationId xmlns:a16="http://schemas.microsoft.com/office/drawing/2014/main" id="{D70698E2-D7CA-1A1B-5547-0E0BD3B4B2D6}"/>
              </a:ext>
            </a:extLst>
          </p:cNvPr>
          <p:cNvCxnSpPr/>
          <p:nvPr/>
        </p:nvCxnSpPr>
        <p:spPr>
          <a:xfrm>
            <a:off x="1803314" y="3407867"/>
            <a:ext cx="479427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59">
            <a:extLst>
              <a:ext uri="{FF2B5EF4-FFF2-40B4-BE49-F238E27FC236}">
                <a16:creationId xmlns:a16="http://schemas.microsoft.com/office/drawing/2014/main" id="{236A76F0-36AB-6987-EF4D-05553CBBA1E2}"/>
              </a:ext>
            </a:extLst>
          </p:cNvPr>
          <p:cNvCxnSpPr/>
          <p:nvPr/>
        </p:nvCxnSpPr>
        <p:spPr>
          <a:xfrm>
            <a:off x="1807738" y="3632300"/>
            <a:ext cx="479427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86E9101-4F2C-8D65-A06F-CEE42753F40A}"/>
              </a:ext>
            </a:extLst>
          </p:cNvPr>
          <p:cNvSpPr/>
          <p:nvPr/>
        </p:nvSpPr>
        <p:spPr>
          <a:xfrm>
            <a:off x="5370073" y="5269187"/>
            <a:ext cx="597552" cy="234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수정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6004676" y="5269187"/>
            <a:ext cx="597552" cy="234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삭제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65668C9-D39F-54F8-D15C-AD923D9D1907}"/>
              </a:ext>
            </a:extLst>
          </p:cNvPr>
          <p:cNvSpPr/>
          <p:nvPr/>
        </p:nvSpPr>
        <p:spPr>
          <a:xfrm>
            <a:off x="4719991" y="5276926"/>
            <a:ext cx="597552" cy="234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글쓰기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B58246-A333-906B-2A37-851433586788}"/>
              </a:ext>
            </a:extLst>
          </p:cNvPr>
          <p:cNvSpPr/>
          <p:nvPr/>
        </p:nvSpPr>
        <p:spPr>
          <a:xfrm>
            <a:off x="5053811" y="1968616"/>
            <a:ext cx="154401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작성자 </a:t>
            </a:r>
            <a:r>
              <a:rPr lang="en-US" altLang="ko-KR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ID </a:t>
            </a:r>
            <a:r>
              <a:rPr lang="ko-KR" altLang="en-US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표기</a:t>
            </a:r>
            <a:r>
              <a:rPr lang="en-US" altLang="ko-KR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 | {</a:t>
            </a:r>
            <a:r>
              <a:rPr lang="ko-KR" altLang="en-US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작성일 표기</a:t>
            </a:r>
            <a:r>
              <a:rPr lang="en-US" altLang="ko-KR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ko-KR" altLang="en-US" sz="813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A5F0F2D-782F-F6E8-D1FE-71F0B17BA837}"/>
              </a:ext>
            </a:extLst>
          </p:cNvPr>
          <p:cNvSpPr/>
          <p:nvPr/>
        </p:nvSpPr>
        <p:spPr>
          <a:xfrm>
            <a:off x="1850674" y="5286263"/>
            <a:ext cx="597552" cy="23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CD6DF9-22F0-1BEA-DD2A-0CEFC0A6CD0C}"/>
              </a:ext>
            </a:extLst>
          </p:cNvPr>
          <p:cNvSpPr/>
          <p:nvPr/>
        </p:nvSpPr>
        <p:spPr>
          <a:xfrm>
            <a:off x="1765756" y="4323461"/>
            <a:ext cx="301421" cy="28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└</a:t>
            </a:r>
            <a:endParaRPr lang="en-US" altLang="ko-KR" sz="813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51D8DF-9AA1-108B-1226-8DF0C29D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63" y="3884155"/>
            <a:ext cx="3937511" cy="40223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최대 </a:t>
            </a:r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300</a:t>
            </a:r>
            <a:r>
              <a:rPr lang="ko-KR" altLang="en-US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자까지 작성이 가능합니다</a:t>
            </a:r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.(</a:t>
            </a:r>
            <a:r>
              <a:rPr lang="ko-KR" altLang="en-US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띄어쓰기 포함</a:t>
            </a:r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</a:p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※ </a:t>
            </a:r>
            <a:r>
              <a:rPr lang="ko-KR" altLang="en-US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욕설</a:t>
            </a:r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영업에 방해되는 글은 관리자에 의해 삭제 됩니다</a:t>
            </a:r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B585F4-56CF-5310-A9A5-9F40A31FE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903" y="3879838"/>
            <a:ext cx="714875" cy="39881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</a:t>
            </a:r>
            <a:endParaRPr lang="en-US" altLang="ko-KR" sz="813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148EA33-E642-2A13-1C88-53B019871732}"/>
              </a:ext>
            </a:extLst>
          </p:cNvPr>
          <p:cNvSpPr/>
          <p:nvPr/>
        </p:nvSpPr>
        <p:spPr>
          <a:xfrm>
            <a:off x="5962293" y="4397210"/>
            <a:ext cx="292500" cy="117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수정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3A70BAAA-9C7D-E070-BD37-A61B45C11565}"/>
              </a:ext>
            </a:extLst>
          </p:cNvPr>
          <p:cNvSpPr/>
          <p:nvPr/>
        </p:nvSpPr>
        <p:spPr>
          <a:xfrm>
            <a:off x="6283550" y="4397210"/>
            <a:ext cx="292500" cy="117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삭제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D39253-4755-A133-EDDB-90BA8012C892}"/>
              </a:ext>
            </a:extLst>
          </p:cNvPr>
          <p:cNvSpPr/>
          <p:nvPr/>
        </p:nvSpPr>
        <p:spPr>
          <a:xfrm>
            <a:off x="3437342" y="343845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F9085D8-903E-3F89-F39F-3A236C9A13D7}"/>
              </a:ext>
            </a:extLst>
          </p:cNvPr>
          <p:cNvSpPr/>
          <p:nvPr/>
        </p:nvSpPr>
        <p:spPr>
          <a:xfrm>
            <a:off x="5762670" y="436929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2CF55F5-FC74-9289-D2B2-B20583DC8F59}"/>
              </a:ext>
            </a:extLst>
          </p:cNvPr>
          <p:cNvSpPr/>
          <p:nvPr/>
        </p:nvSpPr>
        <p:spPr>
          <a:xfrm>
            <a:off x="4929094" y="545654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338B3C-2E42-1CDB-0559-8EC77785EFC9}"/>
              </a:ext>
            </a:extLst>
          </p:cNvPr>
          <p:cNvSpPr/>
          <p:nvPr/>
        </p:nvSpPr>
        <p:spPr>
          <a:xfrm>
            <a:off x="5573359" y="545654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0CDA06E-28D2-3EB8-1ADB-6300C44C4F2A}"/>
              </a:ext>
            </a:extLst>
          </p:cNvPr>
          <p:cNvSpPr/>
          <p:nvPr/>
        </p:nvSpPr>
        <p:spPr>
          <a:xfrm>
            <a:off x="6216408" y="545654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6A79136-7125-1F26-83EB-58DAFEFFA984}"/>
              </a:ext>
            </a:extLst>
          </p:cNvPr>
          <p:cNvSpPr/>
          <p:nvPr/>
        </p:nvSpPr>
        <p:spPr>
          <a:xfrm>
            <a:off x="1700802" y="198739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1A5D9B5-B254-039C-6E6C-754FF8A037EC}"/>
              </a:ext>
            </a:extLst>
          </p:cNvPr>
          <p:cNvSpPr/>
          <p:nvPr/>
        </p:nvSpPr>
        <p:spPr>
          <a:xfrm>
            <a:off x="1700802" y="34306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DC4D7A-75BA-A41C-5395-689C237B1233}"/>
              </a:ext>
            </a:extLst>
          </p:cNvPr>
          <p:cNvSpPr/>
          <p:nvPr/>
        </p:nvSpPr>
        <p:spPr>
          <a:xfrm>
            <a:off x="1828798" y="3423196"/>
            <a:ext cx="93647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작성된 댓글 </a:t>
            </a:r>
            <a:r>
              <a:rPr lang="en-US" altLang="ko-KR" sz="813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(1</a:t>
            </a:r>
            <a:r>
              <a:rPr lang="ko-KR" altLang="en-US" sz="813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</a:t>
            </a:r>
            <a:r>
              <a:rPr lang="en-US" altLang="ko-KR" sz="813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</a:p>
        </p:txBody>
      </p:sp>
      <p:sp>
        <p:nvSpPr>
          <p:cNvPr id="50" name="모서리가 둥근 직사각형 73">
            <a:extLst>
              <a:ext uri="{FF2B5EF4-FFF2-40B4-BE49-F238E27FC236}">
                <a16:creationId xmlns:a16="http://schemas.microsoft.com/office/drawing/2014/main" id="{0C957147-2306-2DB8-A359-BB47937170D9}"/>
              </a:ext>
            </a:extLst>
          </p:cNvPr>
          <p:cNvSpPr/>
          <p:nvPr/>
        </p:nvSpPr>
        <p:spPr>
          <a:xfrm>
            <a:off x="2819003" y="3467707"/>
            <a:ext cx="292500" cy="117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</a:t>
            </a:r>
          </a:p>
        </p:txBody>
      </p:sp>
      <p:sp>
        <p:nvSpPr>
          <p:cNvPr id="51" name="모서리가 둥근 직사각형 74">
            <a:extLst>
              <a:ext uri="{FF2B5EF4-FFF2-40B4-BE49-F238E27FC236}">
                <a16:creationId xmlns:a16="http://schemas.microsoft.com/office/drawing/2014/main" id="{A3C7E1BC-849F-3AB6-65F8-7F059DEBACD8}"/>
              </a:ext>
            </a:extLst>
          </p:cNvPr>
          <p:cNvSpPr/>
          <p:nvPr/>
        </p:nvSpPr>
        <p:spPr>
          <a:xfrm>
            <a:off x="3124783" y="3467707"/>
            <a:ext cx="292500" cy="117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76FF01C-2FC8-9BE8-3EC9-1B0B42EE1094}"/>
              </a:ext>
            </a:extLst>
          </p:cNvPr>
          <p:cNvSpPr/>
          <p:nvPr/>
        </p:nvSpPr>
        <p:spPr>
          <a:xfrm>
            <a:off x="1838068" y="2311475"/>
            <a:ext cx="4651177" cy="59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내용표기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로그인을 어떻게 해야 되는지 </a:t>
            </a:r>
            <a:r>
              <a:rPr lang="ko-KR" altLang="en-US" sz="731" dirty="0" err="1">
                <a:latin typeface="Rix모던고딕 M" panose="02020603020101020101" pitchFamily="18" charset="-127"/>
                <a:ea typeface="Rix모던고딕 M" panose="02020603020101020101" pitchFamily="18" charset="-127"/>
              </a:rPr>
              <a:t>모르겠어요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endParaRPr lang="en-US" altLang="ko-KR" sz="73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알려주세요</a:t>
            </a:r>
            <a:endParaRPr lang="en-US" altLang="ko-KR" sz="73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046C6A7-7052-767F-2F61-149C6C58E3BB}"/>
              </a:ext>
            </a:extLst>
          </p:cNvPr>
          <p:cNvSpPr/>
          <p:nvPr/>
        </p:nvSpPr>
        <p:spPr>
          <a:xfrm>
            <a:off x="5531447" y="391343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05ED81-D6B9-64D0-2217-BED24920AB54}"/>
              </a:ext>
            </a:extLst>
          </p:cNvPr>
          <p:cNvSpPr/>
          <p:nvPr/>
        </p:nvSpPr>
        <p:spPr>
          <a:xfrm>
            <a:off x="6111787" y="383260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3FFF9D5-F6E1-DE1C-55AA-4004F24B0894}"/>
              </a:ext>
            </a:extLst>
          </p:cNvPr>
          <p:cNvSpPr/>
          <p:nvPr/>
        </p:nvSpPr>
        <p:spPr>
          <a:xfrm>
            <a:off x="5145430" y="3689549"/>
            <a:ext cx="67358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0</a:t>
            </a:r>
            <a:r>
              <a:rPr lang="ko-KR" altLang="en-US" sz="731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</a:t>
            </a:r>
            <a:r>
              <a:rPr lang="en-US" altLang="ko-KR" sz="731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/ 300</a:t>
            </a:r>
            <a:r>
              <a:rPr lang="ko-KR" altLang="en-US" sz="731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</a:t>
            </a:r>
            <a:endParaRPr lang="ko-KR" altLang="en-US" sz="73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DDD2C7F-CD54-AEAB-B2F9-1C8277F6F655}"/>
              </a:ext>
            </a:extLst>
          </p:cNvPr>
          <p:cNvSpPr/>
          <p:nvPr/>
        </p:nvSpPr>
        <p:spPr>
          <a:xfrm>
            <a:off x="1678128" y="1616035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|Q&amp;A</a:t>
            </a:r>
          </a:p>
        </p:txBody>
      </p:sp>
      <p:sp>
        <p:nvSpPr>
          <p:cNvPr id="62" name="텍스트 개체 틀 1"/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Q&amp;A(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상세 페이지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975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7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58" name="TextBox 57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8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C5B50B4-A173-7505-63A5-62DD88EA0B5D}"/>
              </a:ext>
            </a:extLst>
          </p:cNvPr>
          <p:cNvSpPr/>
          <p:nvPr/>
        </p:nvSpPr>
        <p:spPr>
          <a:xfrm>
            <a:off x="3453230" y="4626821"/>
            <a:ext cx="597552" cy="23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작성 완료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7257ED8-CBFF-A377-84C8-44880F1E37E2}"/>
              </a:ext>
            </a:extLst>
          </p:cNvPr>
          <p:cNvSpPr/>
          <p:nvPr/>
        </p:nvSpPr>
        <p:spPr>
          <a:xfrm>
            <a:off x="4184143" y="4626821"/>
            <a:ext cx="597552" cy="234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작성 취소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7521DC-F6C8-8763-CFC0-26A037C52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739" y="2104304"/>
            <a:ext cx="4834717" cy="23518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제목을 입력해 주세요</a:t>
            </a:r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BD7737-13A3-C4FD-313C-93AAF827A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842" y="2395836"/>
            <a:ext cx="4838614" cy="21725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1004E4-F655-A83F-5D29-6427B7741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75" y="2410217"/>
            <a:ext cx="4832280" cy="2530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에디터</a:t>
            </a:r>
            <a:r>
              <a:rPr lang="en-US" altLang="ko-KR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(editor)</a:t>
            </a:r>
            <a:r>
              <a:rPr lang="ko-KR" altLang="en-US" sz="813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기능 노출</a:t>
            </a:r>
            <a:endParaRPr lang="en-US" altLang="ko-KR" sz="813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9" name="직선 연결선 35">
            <a:extLst>
              <a:ext uri="{FF2B5EF4-FFF2-40B4-BE49-F238E27FC236}">
                <a16:creationId xmlns:a16="http://schemas.microsoft.com/office/drawing/2014/main" id="{E1FDCB0A-8886-70C1-AC6B-CA6B8CB8249C}"/>
              </a:ext>
            </a:extLst>
          </p:cNvPr>
          <p:cNvCxnSpPr/>
          <p:nvPr/>
        </p:nvCxnSpPr>
        <p:spPr>
          <a:xfrm>
            <a:off x="1661006" y="1990623"/>
            <a:ext cx="48844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F66FD0-8FC8-EABD-B231-9FB7482488BA}"/>
              </a:ext>
            </a:extLst>
          </p:cNvPr>
          <p:cNvSpPr/>
          <p:nvPr/>
        </p:nvSpPr>
        <p:spPr>
          <a:xfrm>
            <a:off x="1767734" y="2754395"/>
            <a:ext cx="111921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내용을 입력해 주세요</a:t>
            </a:r>
            <a:r>
              <a:rPr lang="en-US" altLang="ko-KR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!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8785031-662F-17A0-E910-2615FD0E3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09099"/>
              </p:ext>
            </p:extLst>
          </p:nvPr>
        </p:nvGraphicFramePr>
        <p:xfrm>
          <a:off x="2958425" y="5044579"/>
          <a:ext cx="3188250" cy="681036"/>
        </p:xfrm>
        <a:graphic>
          <a:graphicData uri="http://schemas.openxmlformats.org/drawingml/2006/table">
            <a:tbl>
              <a:tblPr/>
              <a:tblGrid>
                <a:gridCol w="73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제목을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내용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상품평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내용을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정상 등록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글이 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.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3336837" y="465607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0DDB29-3832-3ECE-A94C-DB3D7358A5AD}"/>
              </a:ext>
            </a:extLst>
          </p:cNvPr>
          <p:cNvSpPr/>
          <p:nvPr/>
        </p:nvSpPr>
        <p:spPr>
          <a:xfrm>
            <a:off x="4077208" y="465607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D8DFC86-79C6-7373-755A-A40A23DB2D68}"/>
              </a:ext>
            </a:extLst>
          </p:cNvPr>
          <p:cNvSpPr/>
          <p:nvPr/>
        </p:nvSpPr>
        <p:spPr>
          <a:xfrm>
            <a:off x="2870675" y="495682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D682F9-06AC-6CEC-6389-529C8E6FFF66}"/>
              </a:ext>
            </a:extLst>
          </p:cNvPr>
          <p:cNvSpPr/>
          <p:nvPr/>
        </p:nvSpPr>
        <p:spPr>
          <a:xfrm>
            <a:off x="1612710" y="1714698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Q&amp;A</a:t>
            </a:r>
          </a:p>
        </p:txBody>
      </p:sp>
      <p:grpSp>
        <p:nvGrpSpPr>
          <p:cNvPr id="16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939CA92A-1586-D3AD-F417-87AB617B9CD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427049" y="2666576"/>
            <a:ext cx="117000" cy="190125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17" name="Track">
              <a:extLst>
                <a:ext uri="{FF2B5EF4-FFF2-40B4-BE49-F238E27FC236}">
                  <a16:creationId xmlns:a16="http://schemas.microsoft.com/office/drawing/2014/main" id="{4BCAC6D6-6E70-1FB3-7EE9-0E1C73DE4CCB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B037EB7-FDA2-6FB3-7332-C76F3F7BBD7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9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5660FC3-8686-0B65-FF90-ABA797284404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 dirty="0"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2E74BEE6-06BE-09DE-3477-7287295EEF04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 dirty="0"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25" name="직선 연결선 4">
            <a:extLst>
              <a:ext uri="{FF2B5EF4-FFF2-40B4-BE49-F238E27FC236}">
                <a16:creationId xmlns:a16="http://schemas.microsoft.com/office/drawing/2014/main" id="{30FE5024-096C-6364-1739-2F886A05A62D}"/>
              </a:ext>
            </a:extLst>
          </p:cNvPr>
          <p:cNvCxnSpPr>
            <a:cxnSpLocks/>
          </p:cNvCxnSpPr>
          <p:nvPr/>
        </p:nvCxnSpPr>
        <p:spPr>
          <a:xfrm flipH="1">
            <a:off x="7753335" y="227305"/>
            <a:ext cx="362" cy="6652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AE8653-C2B4-0324-D2D9-0B1873C48126}"/>
              </a:ext>
            </a:extLst>
          </p:cNvPr>
          <p:cNvSpPr/>
          <p:nvPr/>
        </p:nvSpPr>
        <p:spPr>
          <a:xfrm>
            <a:off x="7818253" y="390006"/>
            <a:ext cx="2043536" cy="5052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- 50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이하로 입력 제한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- 50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초과 입력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Alert(‘50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자까지 작성할 수 있습니다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.’)</a:t>
            </a:r>
          </a:p>
          <a:p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버튼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정보 입력 검증 진행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표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2-1)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취소 버튼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 등록을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q&amp;a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리스트로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(2)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닫힘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6" name="텍스트 개체 틀 1"/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Q&amp;A(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 작성 페이지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975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1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32" name="TextBox 31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3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7865949" y="947637"/>
            <a:ext cx="1603405" cy="49065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t"/>
          <a:lstStyle/>
          <a:p>
            <a:pPr>
              <a:lnSpc>
                <a:spcPct val="150000"/>
              </a:lnSpc>
            </a:pPr>
            <a:endParaRPr lang="en-US" altLang="ko-KR" sz="675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/>
              <a:cs typeface="Segoe UI" panose="020B0502040204020203" pitchFamily="34" charset="0"/>
            </a:endParaRPr>
          </a:p>
        </p:txBody>
      </p:sp>
      <p:sp>
        <p:nvSpPr>
          <p:cNvPr id="181" name="모서리가 둥근 사각형 설명선 180"/>
          <p:cNvSpPr/>
          <p:nvPr/>
        </p:nvSpPr>
        <p:spPr>
          <a:xfrm flipH="1">
            <a:off x="4675516" y="3742000"/>
            <a:ext cx="1798429" cy="381431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네 안녕하세요</a:t>
            </a:r>
            <a:r>
              <a:rPr lang="en-US" altLang="ko-KR" sz="1000" dirty="0">
                <a:ea typeface="Rix모던고딕 M" panose="02020603020101020101"/>
              </a:rPr>
              <a:t>.</a:t>
            </a:r>
            <a:endParaRPr lang="ko-KR" altLang="en-US" sz="1000" dirty="0">
              <a:ea typeface="Rix모던고딕 M" panose="02020603020101020101"/>
            </a:endParaRPr>
          </a:p>
        </p:txBody>
      </p:sp>
      <p:sp>
        <p:nvSpPr>
          <p:cNvPr id="184" name="모서리가 둥근 사각형 설명선 183"/>
          <p:cNvSpPr/>
          <p:nvPr/>
        </p:nvSpPr>
        <p:spPr>
          <a:xfrm flipH="1">
            <a:off x="4266000" y="4803437"/>
            <a:ext cx="2148457" cy="501394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반갑습니다</a:t>
            </a:r>
            <a:r>
              <a:rPr lang="en-US" altLang="ko-KR" sz="1000" dirty="0">
                <a:ea typeface="Rix모던고딕 M" panose="02020603020101020101"/>
              </a:rPr>
              <a:t>. </a:t>
            </a:r>
            <a:r>
              <a:rPr lang="ko-KR" altLang="en-US" sz="1000" dirty="0">
                <a:ea typeface="Rix모던고딕 M" panose="02020603020101020101"/>
              </a:rPr>
              <a:t>날씨가 참 좋죠</a:t>
            </a:r>
            <a:endParaRPr lang="en-US" altLang="ko-KR" sz="1000" dirty="0">
              <a:ea typeface="Rix모던고딕 M" panose="02020603020101020101"/>
            </a:endParaRPr>
          </a:p>
          <a:p>
            <a:pPr algn="ctr"/>
            <a:r>
              <a:rPr lang="ko-KR" altLang="en-US" sz="1000" dirty="0">
                <a:ea typeface="Rix모던고딕 M" panose="02020603020101020101"/>
              </a:rPr>
              <a:t>저도 이런 날씨는 오랜만에 보네요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49994" y="5772425"/>
            <a:ext cx="6065192" cy="3018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ea typeface="Rix모던고딕 M" panose="02020603020101020101"/>
              </a:rPr>
              <a:t>상대방에게 보낼 메시지를 입력해주세요</a:t>
            </a:r>
            <a:r>
              <a:rPr lang="en-US" altLang="ko-KR" sz="813" dirty="0">
                <a:ea typeface="Rix모던고딕 M" panose="02020603020101020101"/>
              </a:rPr>
              <a:t>.</a:t>
            </a:r>
            <a:endParaRPr lang="ko-KR" altLang="en-US" sz="813" dirty="0">
              <a:ea typeface="Rix모던고딕 M" panose="02020603020101020101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135899" y="4789433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1811721" y="2139982"/>
            <a:ext cx="1750989" cy="374489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안녕하세요 반갑습니다</a:t>
            </a:r>
            <a:r>
              <a:rPr lang="en-US" altLang="ko-KR" sz="1000" dirty="0">
                <a:ea typeface="Rix모던고딕 M" panose="02020603020101020101"/>
              </a:rPr>
              <a:t>.</a:t>
            </a:r>
            <a:endParaRPr lang="ko-KR" altLang="en-US" sz="1000" dirty="0">
              <a:ea typeface="Rix모던고딕 M" panose="02020603020101020101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6694" y="2135722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171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" y="2135722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모서리가 둥근 사각형 설명선 177"/>
          <p:cNvSpPr/>
          <p:nvPr/>
        </p:nvSpPr>
        <p:spPr>
          <a:xfrm>
            <a:off x="1811722" y="3168946"/>
            <a:ext cx="1750988" cy="374489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오늘 날씨가 참 좋네요</a:t>
            </a:r>
            <a:r>
              <a:rPr lang="en-US" altLang="ko-KR" sz="1000" dirty="0">
                <a:ea typeface="Rix모던고딕 M" panose="02020603020101020101"/>
              </a:rPr>
              <a:t>.</a:t>
            </a:r>
            <a:endParaRPr lang="ko-KR" altLang="en-US" sz="1000" dirty="0">
              <a:ea typeface="Rix모던고딕 M" panose="02020603020101020101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686694" y="3164686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45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" y="3163275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98" y="4789433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타원 63"/>
          <p:cNvSpPr/>
          <p:nvPr/>
        </p:nvSpPr>
        <p:spPr>
          <a:xfrm>
            <a:off x="629841" y="20589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2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10712" y="479521"/>
            <a:ext cx="21115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[1]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채팅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검색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날짜나 채팅 내용을 입력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입력된 날짜에 입력된 채팅이나 입력한 단어나 내용이 있는 채팅으로 스크롤을 이동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[2]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프로필</a:t>
            </a: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음성으로 보내진 메시지는 음성으로 듣기 기능을 제공</a:t>
            </a: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[3]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음성을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듣기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음성으로 보내진 메시지는 음성으로 듣기 기능을 제공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. </a:t>
            </a:r>
          </a:p>
          <a:p>
            <a:pPr marL="139303" indent="-139303">
              <a:buFontTx/>
              <a:buChar char="-"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음성으로 듣기 선택 시 사용자가 녹음한 음성을 제공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설정을 통해 음성으로 듣기 제공을 안 할 수 있음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137410" y="3719160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74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09" y="3719160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2290155" y="3646753"/>
            <a:ext cx="1826376" cy="169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u="sng" dirty="0">
                <a:solidFill>
                  <a:schemeClr val="tx1"/>
                </a:solidFill>
                <a:ea typeface="Rix모던고딕 M" panose="02020603020101020101"/>
              </a:rPr>
              <a:t>음성으로 듣기</a:t>
            </a:r>
          </a:p>
        </p:txBody>
      </p:sp>
      <p:sp>
        <p:nvSpPr>
          <p:cNvPr id="76" name="타원 75"/>
          <p:cNvSpPr/>
          <p:nvPr/>
        </p:nvSpPr>
        <p:spPr>
          <a:xfrm>
            <a:off x="2767197" y="247036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3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90155" y="2588034"/>
            <a:ext cx="1826376" cy="169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u="sng" dirty="0">
                <a:solidFill>
                  <a:schemeClr val="tx1"/>
                </a:solidFill>
                <a:ea typeface="Rix모던고딕 M" panose="02020603020101020101"/>
              </a:rPr>
              <a:t>음성으로 듣기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54326" y="1130638"/>
            <a:ext cx="6705600" cy="460706"/>
            <a:chOff x="-70944" y="1590882"/>
            <a:chExt cx="7867362" cy="460706"/>
          </a:xfrm>
        </p:grpSpPr>
        <p:sp>
          <p:nvSpPr>
            <p:cNvPr id="92" name="직사각형 91"/>
            <p:cNvSpPr/>
            <p:nvPr/>
          </p:nvSpPr>
          <p:spPr>
            <a:xfrm>
              <a:off x="52596" y="1713884"/>
              <a:ext cx="7743822" cy="337704"/>
            </a:xfrm>
            <a:prstGeom prst="rect">
              <a:avLst/>
            </a:prstGeom>
            <a:no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ea typeface="Rix모던고딕 M" panose="02020603020101020101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00494" y="1745536"/>
              <a:ext cx="74635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2">
                      <a:lumMod val="75000"/>
                    </a:schemeClr>
                  </a:solidFill>
                  <a:latin typeface="Rix모던고딕 M" panose="02020603020101020101" pitchFamily="18" charset="-127"/>
                  <a:ea typeface="Rix모던고딕 M" panose="02020603020101020101"/>
                </a:rPr>
                <a:t>날짜</a:t>
              </a:r>
              <a:r>
                <a:rPr lang="en-US" altLang="ko-KR" sz="1000" b="1" dirty="0">
                  <a:solidFill>
                    <a:schemeClr val="bg2">
                      <a:lumMod val="75000"/>
                    </a:schemeClr>
                  </a:solidFill>
                  <a:latin typeface="Rix모던고딕 M" panose="02020603020101020101" pitchFamily="18" charset="-127"/>
                  <a:ea typeface="Rix모던고딕 M" panose="02020603020101020101"/>
                </a:rPr>
                <a:t>, </a:t>
              </a:r>
              <a:r>
                <a:rPr lang="ko-KR" altLang="en-US" sz="1000" b="1" dirty="0">
                  <a:solidFill>
                    <a:schemeClr val="bg2">
                      <a:lumMod val="75000"/>
                    </a:schemeClr>
                  </a:solidFill>
                  <a:latin typeface="Rix모던고딕 M" panose="02020603020101020101" pitchFamily="18" charset="-127"/>
                  <a:ea typeface="Rix모던고딕 M" panose="02020603020101020101"/>
                </a:rPr>
                <a:t>채팅 내용 찾기</a:t>
              </a:r>
              <a:endParaRPr lang="en-US" altLang="ko-KR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/>
              </a:endParaRPr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709" y="1766382"/>
              <a:ext cx="253609" cy="232707"/>
            </a:xfrm>
            <a:prstGeom prst="rect">
              <a:avLst/>
            </a:prstGeom>
          </p:spPr>
        </p:pic>
        <p:sp>
          <p:nvSpPr>
            <p:cNvPr id="95" name="타원 94"/>
            <p:cNvSpPr/>
            <p:nvPr/>
          </p:nvSpPr>
          <p:spPr>
            <a:xfrm>
              <a:off x="-70944" y="1590882"/>
              <a:ext cx="233268" cy="17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94" dirty="0">
                  <a:solidFill>
                    <a:schemeClr val="bg1"/>
                  </a:solidFill>
                  <a:ea typeface="Rix모던고딕 M" panose="02020603020101020101"/>
                </a:rPr>
                <a:t>1</a:t>
              </a:r>
              <a:endParaRPr lang="ko-KR" altLang="en-US" sz="894" dirty="0">
                <a:solidFill>
                  <a:schemeClr val="bg1"/>
                </a:solidFill>
                <a:ea typeface="Rix모던고딕 M" panose="02020603020101020101"/>
              </a:endParaRP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2D65D7B-AC9E-70F6-D86A-AD10BB7D1C3D}"/>
              </a:ext>
            </a:extLst>
          </p:cNvPr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청년 채팅 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C9AB5-BBD3-F142-4741-F8DD5ABCCE08}"/>
              </a:ext>
            </a:extLst>
          </p:cNvPr>
          <p:cNvSpPr txBox="1"/>
          <p:nvPr/>
        </p:nvSpPr>
        <p:spPr>
          <a:xfrm>
            <a:off x="639696" y="267318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어르신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F3C14-345A-E4DC-116E-CD17E7D90E9E}"/>
              </a:ext>
            </a:extLst>
          </p:cNvPr>
          <p:cNvSpPr txBox="1"/>
          <p:nvPr/>
        </p:nvSpPr>
        <p:spPr>
          <a:xfrm>
            <a:off x="7141264" y="5330018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청년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6B12F-97F5-D774-9665-31017A7B6E3E}"/>
              </a:ext>
            </a:extLst>
          </p:cNvPr>
          <p:cNvSpPr txBox="1"/>
          <p:nvPr/>
        </p:nvSpPr>
        <p:spPr>
          <a:xfrm>
            <a:off x="7150595" y="4251472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청년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C29AF-EA69-DCD4-6846-0D8B1A52BD4F}"/>
              </a:ext>
            </a:extLst>
          </p:cNvPr>
          <p:cNvSpPr txBox="1"/>
          <p:nvPr/>
        </p:nvSpPr>
        <p:spPr>
          <a:xfrm>
            <a:off x="639696" y="371598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어르신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203343" y="1728902"/>
            <a:ext cx="1601502" cy="209789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202X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일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금요일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0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41" name="TextBox 40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31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74240" y="1793353"/>
            <a:ext cx="6634952" cy="406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01776" y="432703"/>
            <a:ext cx="21115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[1]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검색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채팅방의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 이름 혹은 내용 검색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[2]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채팅 목록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관리자는 모든 채팅을 열람 가능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[3]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정렬 방식</a:t>
            </a: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클릭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오름차순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내림차순 선택지 표기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오름차순 선택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 날짜 기준으로 오름차순 정렬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내림차순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선택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: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 날짜 기준으로 오름차순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정렬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9623" y="1253640"/>
            <a:ext cx="6600303" cy="337704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1" name="직사각형 40"/>
          <p:cNvSpPr/>
          <p:nvPr/>
        </p:nvSpPr>
        <p:spPr>
          <a:xfrm>
            <a:off x="770914" y="1285292"/>
            <a:ext cx="6361455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날짜</a:t>
            </a:r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 내용 찾기</a:t>
            </a:r>
            <a:endParaRPr lang="en-US" altLang="ko-KR" sz="1000" b="1" dirty="0">
              <a:solidFill>
                <a:schemeClr val="bg2">
                  <a:lumMod val="7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3" y="1306138"/>
            <a:ext cx="216159" cy="232707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29643" y="1138031"/>
            <a:ext cx="198822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</a:rPr>
              <a:t>1</a:t>
            </a:r>
            <a:endParaRPr lang="ko-KR" altLang="en-US" sz="894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94" y="1853839"/>
            <a:ext cx="1343556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검색 결과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9383" y="2293708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안녕하세요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좋죠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?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383" y="2606290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네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좋네요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9383" y="2916842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그러게요 요즘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너무 좋아요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19383" y="3227372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완전 봄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 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같아요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!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76873" y="2301455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276873" y="2611985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276873" y="2922745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276873" y="3234748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619383" y="3537182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안녕하세요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좋죠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?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9383" y="3849764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네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좋네요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19383" y="4160316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그러게요 요즘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너무 좋아요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19383" y="4470846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완전 봄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 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같아요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!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76873" y="3536303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276873" y="3846833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276873" y="4157593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276873" y="4469596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19383" y="4775375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안녕하세요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좋죠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?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19383" y="5087957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네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좋네요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19383" y="5398509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그러게요 요즘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너무 좋아요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19383" y="5709039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완전 봄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 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같아요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!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76873" y="4774496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76873" y="5085026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276873" y="5395786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276873" y="5707789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84843" y="6321124"/>
            <a:ext cx="3131389" cy="30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(1), (2), (3), (4)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F76D0BAA-DE6C-0FC3-92A3-7F467787E565}"/>
              </a:ext>
            </a:extLst>
          </p:cNvPr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사용자의 채팅 리스트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987265" y="2124871"/>
            <a:ext cx="1068267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오름차순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987265" y="2413451"/>
            <a:ext cx="1068267" cy="288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내림차순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E08BEA-7008-EF53-4C8D-C0F4AC605299}"/>
              </a:ext>
            </a:extLst>
          </p:cNvPr>
          <p:cNvSpPr/>
          <p:nvPr/>
        </p:nvSpPr>
        <p:spPr>
          <a:xfrm>
            <a:off x="5983299" y="1837512"/>
            <a:ext cx="1068267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날짜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9B961E-9683-49A4-BA7F-103B639CEC1A}"/>
              </a:ext>
            </a:extLst>
          </p:cNvPr>
          <p:cNvSpPr/>
          <p:nvPr/>
        </p:nvSpPr>
        <p:spPr>
          <a:xfrm>
            <a:off x="6811842" y="1837512"/>
            <a:ext cx="245920" cy="2794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갈매기형 수장 19">
            <a:extLst>
              <a:ext uri="{FF2B5EF4-FFF2-40B4-BE49-F238E27FC236}">
                <a16:creationId xmlns:a16="http://schemas.microsoft.com/office/drawing/2014/main" id="{74B41EAE-A538-48E5-B5A7-445834F404FC}"/>
              </a:ext>
            </a:extLst>
          </p:cNvPr>
          <p:cNvSpPr/>
          <p:nvPr/>
        </p:nvSpPr>
        <p:spPr>
          <a:xfrm rot="5400000">
            <a:off x="6889777" y="1933589"/>
            <a:ext cx="75567" cy="113466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877692" y="1757613"/>
            <a:ext cx="198822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</a:rPr>
              <a:t>2</a:t>
            </a:r>
            <a:endParaRPr lang="ko-KR" altLang="en-US" sz="894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9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60" name="TextBox 59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5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F52077B1-E730-4061-D3E5-6A8780B74C2D}"/>
              </a:ext>
            </a:extLst>
          </p:cNvPr>
          <p:cNvSpPr/>
          <p:nvPr/>
        </p:nvSpPr>
        <p:spPr>
          <a:xfrm>
            <a:off x="-5997" y="-8280"/>
            <a:ext cx="8110337" cy="247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마이페이지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모서리가 둥근 직사각형 165">
            <a:extLst>
              <a:ext uri="{FF2B5EF4-FFF2-40B4-BE49-F238E27FC236}">
                <a16:creationId xmlns:a16="http://schemas.microsoft.com/office/drawing/2014/main" id="{EE5F4704-48ED-6A18-6B29-D2943FFC778C}"/>
              </a:ext>
            </a:extLst>
          </p:cNvPr>
          <p:cNvSpPr/>
          <p:nvPr/>
        </p:nvSpPr>
        <p:spPr>
          <a:xfrm>
            <a:off x="8104340" y="0"/>
            <a:ext cx="1801660" cy="2410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설명</a:t>
            </a:r>
          </a:p>
        </p:txBody>
      </p:sp>
      <p:sp>
        <p:nvSpPr>
          <p:cNvPr id="37" name="사각형: 둥근 모서리 3">
            <a:extLst>
              <a:ext uri="{FF2B5EF4-FFF2-40B4-BE49-F238E27FC236}">
                <a16:creationId xmlns:a16="http://schemas.microsoft.com/office/drawing/2014/main" id="{F5E2F13F-5ED8-55FE-BBA2-BBC7E7C1EE51}"/>
              </a:ext>
            </a:extLst>
          </p:cNvPr>
          <p:cNvSpPr/>
          <p:nvPr/>
        </p:nvSpPr>
        <p:spPr>
          <a:xfrm>
            <a:off x="1946307" y="1091098"/>
            <a:ext cx="4196373" cy="5456969"/>
          </a:xfrm>
          <a:prstGeom prst="roundRect">
            <a:avLst>
              <a:gd name="adj" fmla="val 132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5516A-3485-DC71-39B8-0BDA2E6C84F6}"/>
              </a:ext>
            </a:extLst>
          </p:cNvPr>
          <p:cNvSpPr/>
          <p:nvPr/>
        </p:nvSpPr>
        <p:spPr>
          <a:xfrm>
            <a:off x="7743608" y="-4213"/>
            <a:ext cx="2162392" cy="68705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2D3BCC-EA21-D4BE-404D-3A021BC4CAB5}"/>
              </a:ext>
            </a:extLst>
          </p:cNvPr>
          <p:cNvSpPr/>
          <p:nvPr/>
        </p:nvSpPr>
        <p:spPr>
          <a:xfrm>
            <a:off x="7888451" y="335705"/>
            <a:ext cx="1683361" cy="64714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마이페이지 기본 내용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프로필 정보와 계정 정보를 </a:t>
            </a:r>
            <a:r>
              <a:rPr lang="ko-KR" altLang="en-US" sz="900" u="sng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형식으로 보여줌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닉네임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홈페이지에서 임의로 지정해준 닉네임 표시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설문조사 여부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설문조사를 완료 했을 시 완료로 표시 미완료나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미작성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시 미완료로 표시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정보 수정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버튼 클릭 시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마이페이지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모든 정보 수정이 가능한 페이지로 이동 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회원 탈퇴 버튼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 시 비밀번호 입력 팝업 띄우기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ok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Alter(‘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탈퇴하시겠습니까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?’)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예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-&gt;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탈퇴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아니오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-&gt;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회원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유지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9CBDB8-7583-DC21-33DD-78C4A1570B46}"/>
              </a:ext>
            </a:extLst>
          </p:cNvPr>
          <p:cNvSpPr/>
          <p:nvPr/>
        </p:nvSpPr>
        <p:spPr>
          <a:xfrm>
            <a:off x="2071427" y="1428000"/>
            <a:ext cx="9250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</a:t>
            </a:r>
            <a:r>
              <a:rPr lang="ko-KR" altLang="en-US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마이페이지</a:t>
            </a:r>
            <a:endParaRPr lang="en-US" altLang="ko-KR" sz="9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3" name="직선 연결선 35">
            <a:extLst>
              <a:ext uri="{FF2B5EF4-FFF2-40B4-BE49-F238E27FC236}">
                <a16:creationId xmlns:a16="http://schemas.microsoft.com/office/drawing/2014/main" id="{1676FFC7-05F7-74C6-EF91-696282F7D776}"/>
              </a:ext>
            </a:extLst>
          </p:cNvPr>
          <p:cNvCxnSpPr/>
          <p:nvPr/>
        </p:nvCxnSpPr>
        <p:spPr>
          <a:xfrm>
            <a:off x="2109771" y="1767599"/>
            <a:ext cx="38779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04C5EC-8B87-9B97-5BA7-7BC8A1984977}"/>
              </a:ext>
            </a:extLst>
          </p:cNvPr>
          <p:cNvSpPr/>
          <p:nvPr/>
        </p:nvSpPr>
        <p:spPr>
          <a:xfrm>
            <a:off x="2106793" y="1859302"/>
            <a:ext cx="22175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닉네임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님의 마이페이지 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61C931-CE28-6A0A-D38F-31F3F22EB9E7}"/>
              </a:ext>
            </a:extLst>
          </p:cNvPr>
          <p:cNvSpPr/>
          <p:nvPr/>
        </p:nvSpPr>
        <p:spPr>
          <a:xfrm>
            <a:off x="2106793" y="2986708"/>
            <a:ext cx="22175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계정 정보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0" name="직선 연결선 35">
            <a:extLst>
              <a:ext uri="{FF2B5EF4-FFF2-40B4-BE49-F238E27FC236}">
                <a16:creationId xmlns:a16="http://schemas.microsoft.com/office/drawing/2014/main" id="{3660664B-2DDA-E6E0-9EA6-B2366FE0FBB2}"/>
              </a:ext>
            </a:extLst>
          </p:cNvPr>
          <p:cNvCxnSpPr/>
          <p:nvPr/>
        </p:nvCxnSpPr>
        <p:spPr>
          <a:xfrm>
            <a:off x="2105497" y="2134683"/>
            <a:ext cx="38779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5D0EB-AA07-E45F-7F4E-D0BE1E2FF1B3}"/>
              </a:ext>
            </a:extLst>
          </p:cNvPr>
          <p:cNvSpPr/>
          <p:nvPr/>
        </p:nvSpPr>
        <p:spPr>
          <a:xfrm>
            <a:off x="2114121" y="3303172"/>
            <a:ext cx="22240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이름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이름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휴대폰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010-1234-5678</a:t>
            </a: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아이디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: {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아이디</a:t>
            </a:r>
            <a:r>
              <a:rPr lang="en-US" altLang="ko-KR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나이 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: {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나이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설문조사 여부 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: {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완료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&amp;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미완료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3" name="직선 연결선 35">
            <a:extLst>
              <a:ext uri="{FF2B5EF4-FFF2-40B4-BE49-F238E27FC236}">
                <a16:creationId xmlns:a16="http://schemas.microsoft.com/office/drawing/2014/main" id="{6E90B889-24C9-6F0D-38E4-E3987D54EABF}"/>
              </a:ext>
            </a:extLst>
          </p:cNvPr>
          <p:cNvCxnSpPr/>
          <p:nvPr/>
        </p:nvCxnSpPr>
        <p:spPr>
          <a:xfrm>
            <a:off x="2125158" y="2947540"/>
            <a:ext cx="38779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A62729-80D4-C2AE-3FE1-8AA02B8AA365}"/>
              </a:ext>
            </a:extLst>
          </p:cNvPr>
          <p:cNvSpPr/>
          <p:nvPr/>
        </p:nvSpPr>
        <p:spPr>
          <a:xfrm>
            <a:off x="2120604" y="2225219"/>
            <a:ext cx="22175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프로필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93646E-7542-E42A-5A5A-BA45404D0176}"/>
              </a:ext>
            </a:extLst>
          </p:cNvPr>
          <p:cNvSpPr/>
          <p:nvPr/>
        </p:nvSpPr>
        <p:spPr>
          <a:xfrm>
            <a:off x="2109771" y="2541914"/>
            <a:ext cx="12989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닉네임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31" name="직선 연결선 35">
            <a:extLst>
              <a:ext uri="{FF2B5EF4-FFF2-40B4-BE49-F238E27FC236}">
                <a16:creationId xmlns:a16="http://schemas.microsoft.com/office/drawing/2014/main" id="{3660664B-2DDA-E6E0-9EA6-B2366FE0FBB2}"/>
              </a:ext>
            </a:extLst>
          </p:cNvPr>
          <p:cNvCxnSpPr/>
          <p:nvPr/>
        </p:nvCxnSpPr>
        <p:spPr>
          <a:xfrm>
            <a:off x="2110860" y="5019193"/>
            <a:ext cx="38779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5">
            <a:extLst>
              <a:ext uri="{FF2B5EF4-FFF2-40B4-BE49-F238E27FC236}">
                <a16:creationId xmlns:a16="http://schemas.microsoft.com/office/drawing/2014/main" id="{6E90B889-24C9-6F0D-38E4-E3987D54EABF}"/>
              </a:ext>
            </a:extLst>
          </p:cNvPr>
          <p:cNvCxnSpPr/>
          <p:nvPr/>
        </p:nvCxnSpPr>
        <p:spPr>
          <a:xfrm>
            <a:off x="2109070" y="5416416"/>
            <a:ext cx="38779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A62729-80D4-C2AE-3FE1-8AA02B8AA365}"/>
              </a:ext>
            </a:extLst>
          </p:cNvPr>
          <p:cNvSpPr/>
          <p:nvPr/>
        </p:nvSpPr>
        <p:spPr>
          <a:xfrm>
            <a:off x="2125964" y="5126355"/>
            <a:ext cx="6998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B17308-744B-BEA2-545A-6C2F850D47F4}"/>
              </a:ext>
            </a:extLst>
          </p:cNvPr>
          <p:cNvSpPr/>
          <p:nvPr/>
        </p:nvSpPr>
        <p:spPr>
          <a:xfrm>
            <a:off x="5274624" y="5540058"/>
            <a:ext cx="45070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정보 수정</a:t>
            </a:r>
            <a:endParaRPr lang="en-US" altLang="ko-KR" sz="900" u="sng" dirty="0">
              <a:solidFill>
                <a:schemeClr val="tx1">
                  <a:lumMod val="65000"/>
                  <a:lumOff val="3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2E09E1-1604-A09A-AB19-DCE8DE672736}"/>
              </a:ext>
            </a:extLst>
          </p:cNvPr>
          <p:cNvSpPr/>
          <p:nvPr/>
        </p:nvSpPr>
        <p:spPr>
          <a:xfrm>
            <a:off x="5612368" y="5540058"/>
            <a:ext cx="45070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회원 탈퇴</a:t>
            </a:r>
            <a:endParaRPr lang="en-US" altLang="ko-KR" sz="900" u="sng" dirty="0">
              <a:solidFill>
                <a:schemeClr val="tx1">
                  <a:lumMod val="65000"/>
                  <a:lumOff val="3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70F4AD-5BBD-920C-6F24-0697C2C6BFB9}"/>
              </a:ext>
            </a:extLst>
          </p:cNvPr>
          <p:cNvSpPr/>
          <p:nvPr/>
        </p:nvSpPr>
        <p:spPr>
          <a:xfrm>
            <a:off x="5801302" y="5120939"/>
            <a:ext cx="1908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93646E-7542-E42A-5A5A-BA45404D0176}"/>
              </a:ext>
            </a:extLst>
          </p:cNvPr>
          <p:cNvSpPr/>
          <p:nvPr/>
        </p:nvSpPr>
        <p:spPr>
          <a:xfrm>
            <a:off x="2789080" y="5120939"/>
            <a:ext cx="94914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 제목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2763882" y="13680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2601074" y="24746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3485014" y="43191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3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5223254" y="54313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4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5821185" y="53963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5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571DCE9-75AC-CD0E-7E41-E9CDFFDE0B74}"/>
              </a:ext>
            </a:extLst>
          </p:cNvPr>
          <p:cNvSpPr/>
          <p:nvPr/>
        </p:nvSpPr>
        <p:spPr>
          <a:xfrm>
            <a:off x="-5997" y="-8280"/>
            <a:ext cx="8110337" cy="3324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마이 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모서리가 둥근 직사각형 165">
            <a:extLst>
              <a:ext uri="{FF2B5EF4-FFF2-40B4-BE49-F238E27FC236}">
                <a16:creationId xmlns:a16="http://schemas.microsoft.com/office/drawing/2014/main" id="{B3EF7B70-3105-3CDB-5B09-8FCA4D361D56}"/>
              </a:ext>
            </a:extLst>
          </p:cNvPr>
          <p:cNvSpPr/>
          <p:nvPr/>
        </p:nvSpPr>
        <p:spPr>
          <a:xfrm>
            <a:off x="7743608" y="-8280"/>
            <a:ext cx="2162392" cy="3324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Description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3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54" name="TextBox 53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9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3">
            <a:extLst>
              <a:ext uri="{FF2B5EF4-FFF2-40B4-BE49-F238E27FC236}">
                <a16:creationId xmlns:a16="http://schemas.microsoft.com/office/drawing/2014/main" id="{F5E2F13F-5ED8-55FE-BBA2-BBC7E7C1EE51}"/>
              </a:ext>
            </a:extLst>
          </p:cNvPr>
          <p:cNvSpPr/>
          <p:nvPr/>
        </p:nvSpPr>
        <p:spPr>
          <a:xfrm>
            <a:off x="1946307" y="1091098"/>
            <a:ext cx="4196373" cy="5456969"/>
          </a:xfrm>
          <a:prstGeom prst="roundRect">
            <a:avLst>
              <a:gd name="adj" fmla="val 132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F52077B1-E730-4061-D3E5-6A8780B74C2D}"/>
              </a:ext>
            </a:extLst>
          </p:cNvPr>
          <p:cNvSpPr/>
          <p:nvPr/>
        </p:nvSpPr>
        <p:spPr>
          <a:xfrm>
            <a:off x="-5997" y="-8280"/>
            <a:ext cx="8110337" cy="247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마이페이지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모서리가 둥근 직사각형 165">
            <a:extLst>
              <a:ext uri="{FF2B5EF4-FFF2-40B4-BE49-F238E27FC236}">
                <a16:creationId xmlns:a16="http://schemas.microsoft.com/office/drawing/2014/main" id="{EE5F4704-48ED-6A18-6B29-D2943FFC778C}"/>
              </a:ext>
            </a:extLst>
          </p:cNvPr>
          <p:cNvSpPr/>
          <p:nvPr/>
        </p:nvSpPr>
        <p:spPr>
          <a:xfrm>
            <a:off x="8104340" y="0"/>
            <a:ext cx="1801660" cy="2410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5516A-3485-DC71-39B8-0BDA2E6C84F6}"/>
              </a:ext>
            </a:extLst>
          </p:cNvPr>
          <p:cNvSpPr/>
          <p:nvPr/>
        </p:nvSpPr>
        <p:spPr>
          <a:xfrm>
            <a:off x="7743608" y="-4213"/>
            <a:ext cx="2162392" cy="68705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2D3BCC-EA21-D4BE-404D-3A021BC4CAB5}"/>
              </a:ext>
            </a:extLst>
          </p:cNvPr>
          <p:cNvSpPr/>
          <p:nvPr/>
        </p:nvSpPr>
        <p:spPr>
          <a:xfrm>
            <a:off x="7854791" y="332476"/>
            <a:ext cx="1683361" cy="64714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마이페이지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기본 내용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수정 가능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휴대폰 번호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비밀번호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수정 불가능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아이디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이름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성별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형식으로 표시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휴대폰인증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버튼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 시 휴대폰인증연동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입력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재입력과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불일치시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alert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출력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(“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비밀번호가 일치하지 않습니다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”)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설문조사 여부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설문조사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미완료시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우측에 화살표 버튼 활성화 클릭 시 설문페이지로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수정 버튼 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 시 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비밀번호가 입력됐는지 확인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(2)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비밀번호와 비밀번호 재입력이 같은 지 확인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(3)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휴대폰번호가 입력 됐는지 확인 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(4)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휴대폰번호 인증을 했는지 확인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 시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마이페이지로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9CBDB8-7583-DC21-33DD-78C4A1570B46}"/>
              </a:ext>
            </a:extLst>
          </p:cNvPr>
          <p:cNvSpPr/>
          <p:nvPr/>
        </p:nvSpPr>
        <p:spPr>
          <a:xfrm>
            <a:off x="2046147" y="1335631"/>
            <a:ext cx="20155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</a:t>
            </a:r>
            <a:r>
              <a:rPr lang="ko-KR" altLang="en-US" sz="900" b="1" dirty="0" err="1"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마이페이지</a:t>
            </a:r>
            <a:r>
              <a:rPr lang="ko-KR" altLang="en-US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 </a:t>
            </a:r>
            <a:r>
              <a:rPr lang="ko-KR" altLang="en-US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계정 정보수정</a:t>
            </a:r>
            <a:endParaRPr lang="en-US" altLang="ko-KR" sz="9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3526550" y="1347933"/>
            <a:ext cx="243449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75" name="직선 연결선 35">
            <a:extLst>
              <a:ext uri="{FF2B5EF4-FFF2-40B4-BE49-F238E27FC236}">
                <a16:creationId xmlns:a16="http://schemas.microsoft.com/office/drawing/2014/main" id="{97760C49-C44B-B8A5-6C72-6C4E0077338B}"/>
              </a:ext>
            </a:extLst>
          </p:cNvPr>
          <p:cNvCxnSpPr/>
          <p:nvPr/>
        </p:nvCxnSpPr>
        <p:spPr>
          <a:xfrm>
            <a:off x="2091980" y="2798719"/>
            <a:ext cx="38759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D3B0819-6666-03E4-B125-C35308F3B065}"/>
              </a:ext>
            </a:extLst>
          </p:cNvPr>
          <p:cNvSpPr/>
          <p:nvPr/>
        </p:nvSpPr>
        <p:spPr>
          <a:xfrm>
            <a:off x="2083933" y="2522181"/>
            <a:ext cx="10430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{value.name}</a:t>
            </a: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C5CE921B-4C9F-19B8-0A2A-9EDEEAEDB418}"/>
              </a:ext>
            </a:extLst>
          </p:cNvPr>
          <p:cNvSpPr>
            <a:spLocks/>
          </p:cNvSpPr>
          <p:nvPr/>
        </p:nvSpPr>
        <p:spPr bwMode="auto">
          <a:xfrm>
            <a:off x="3965579" y="6065942"/>
            <a:ext cx="441007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ABD2D0AC-7A2D-F507-EC48-90509BA5D380}"/>
              </a:ext>
            </a:extLst>
          </p:cNvPr>
          <p:cNvSpPr>
            <a:spLocks/>
          </p:cNvSpPr>
          <p:nvPr/>
        </p:nvSpPr>
        <p:spPr bwMode="auto">
          <a:xfrm>
            <a:off x="3433504" y="6065941"/>
            <a:ext cx="441007" cy="250061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6C75AFF-675B-CAC9-B6FF-EB20C5EDD157}"/>
              </a:ext>
            </a:extLst>
          </p:cNvPr>
          <p:cNvSpPr/>
          <p:nvPr/>
        </p:nvSpPr>
        <p:spPr>
          <a:xfrm>
            <a:off x="2082698" y="2237927"/>
            <a:ext cx="1052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이름 입력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6041666-3C1D-2F4A-566D-0C7DDE6DC113}"/>
              </a:ext>
            </a:extLst>
          </p:cNvPr>
          <p:cNvSpPr/>
          <p:nvPr/>
        </p:nvSpPr>
        <p:spPr>
          <a:xfrm>
            <a:off x="4340253" y="6082418"/>
            <a:ext cx="196561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3DB9F38-E317-D65D-A13B-B21D53822D15}"/>
              </a:ext>
            </a:extLst>
          </p:cNvPr>
          <p:cNvSpPr/>
          <p:nvPr/>
        </p:nvSpPr>
        <p:spPr>
          <a:xfrm>
            <a:off x="3338763" y="6076557"/>
            <a:ext cx="229999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5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0DCEEC5-68AE-CFCA-989A-E30110417C8B}"/>
              </a:ext>
            </a:extLst>
          </p:cNvPr>
          <p:cNvSpPr/>
          <p:nvPr/>
        </p:nvSpPr>
        <p:spPr>
          <a:xfrm>
            <a:off x="2083130" y="2815467"/>
            <a:ext cx="1052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휴대폰번호 입력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2671A1-414B-57E2-558A-15D47A3AE1BD}"/>
              </a:ext>
            </a:extLst>
          </p:cNvPr>
          <p:cNvSpPr/>
          <p:nvPr/>
        </p:nvSpPr>
        <p:spPr>
          <a:xfrm>
            <a:off x="2140780" y="3129947"/>
            <a:ext cx="53286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12DC83C-D746-E965-04D7-244C6109D4D5}"/>
              </a:ext>
            </a:extLst>
          </p:cNvPr>
          <p:cNvSpPr/>
          <p:nvPr/>
        </p:nvSpPr>
        <p:spPr>
          <a:xfrm>
            <a:off x="2838236" y="3133199"/>
            <a:ext cx="59526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DE6E1D8-319D-8F76-066B-1031B20E1B48}"/>
              </a:ext>
            </a:extLst>
          </p:cNvPr>
          <p:cNvSpPr/>
          <p:nvPr/>
        </p:nvSpPr>
        <p:spPr>
          <a:xfrm>
            <a:off x="3611132" y="3138260"/>
            <a:ext cx="60422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A2D63BF8-FF80-A0C2-ACEB-6444436BAC65}"/>
              </a:ext>
            </a:extLst>
          </p:cNvPr>
          <p:cNvSpPr>
            <a:spLocks/>
          </p:cNvSpPr>
          <p:nvPr/>
        </p:nvSpPr>
        <p:spPr bwMode="auto">
          <a:xfrm>
            <a:off x="4367115" y="3138265"/>
            <a:ext cx="441007" cy="281349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인증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7BD2666-6EFD-E9A6-576A-06B1E53C8F41}"/>
              </a:ext>
            </a:extLst>
          </p:cNvPr>
          <p:cNvSpPr/>
          <p:nvPr/>
        </p:nvSpPr>
        <p:spPr>
          <a:xfrm>
            <a:off x="2632356" y="3140238"/>
            <a:ext cx="1828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001545A-BFB6-737F-2174-3C381A222086}"/>
              </a:ext>
            </a:extLst>
          </p:cNvPr>
          <p:cNvSpPr/>
          <p:nvPr/>
        </p:nvSpPr>
        <p:spPr>
          <a:xfrm>
            <a:off x="3378509" y="3140238"/>
            <a:ext cx="1828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</a:p>
        </p:txBody>
      </p:sp>
      <p:cxnSp>
        <p:nvCxnSpPr>
          <p:cNvPr id="89" name="직선 연결선 35">
            <a:extLst>
              <a:ext uri="{FF2B5EF4-FFF2-40B4-BE49-F238E27FC236}">
                <a16:creationId xmlns:a16="http://schemas.microsoft.com/office/drawing/2014/main" id="{F0A816C5-1BC7-C8AE-1539-264E0B6CF527}"/>
              </a:ext>
            </a:extLst>
          </p:cNvPr>
          <p:cNvCxnSpPr/>
          <p:nvPr/>
        </p:nvCxnSpPr>
        <p:spPr>
          <a:xfrm>
            <a:off x="2105210" y="4762962"/>
            <a:ext cx="38759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F5EDEFD-D35E-61D4-7D81-165798F0AE4B}"/>
              </a:ext>
            </a:extLst>
          </p:cNvPr>
          <p:cNvSpPr/>
          <p:nvPr/>
        </p:nvSpPr>
        <p:spPr>
          <a:xfrm>
            <a:off x="2097165" y="4486424"/>
            <a:ext cx="10298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************</a:t>
            </a:r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55EA562-8713-682B-FB96-C1D15D2F5089}"/>
              </a:ext>
            </a:extLst>
          </p:cNvPr>
          <p:cNvSpPr/>
          <p:nvPr/>
        </p:nvSpPr>
        <p:spPr>
          <a:xfrm>
            <a:off x="2074489" y="4160605"/>
            <a:ext cx="1052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입력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92" name="직선 연결선 35">
            <a:extLst>
              <a:ext uri="{FF2B5EF4-FFF2-40B4-BE49-F238E27FC236}">
                <a16:creationId xmlns:a16="http://schemas.microsoft.com/office/drawing/2014/main" id="{D4D9975B-D210-0A2B-3E15-9846F88A821F}"/>
              </a:ext>
            </a:extLst>
          </p:cNvPr>
          <p:cNvCxnSpPr/>
          <p:nvPr/>
        </p:nvCxnSpPr>
        <p:spPr>
          <a:xfrm>
            <a:off x="2112769" y="5440345"/>
            <a:ext cx="38759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9417F9-5838-0870-D1A8-EE41BF0943D0}"/>
              </a:ext>
            </a:extLst>
          </p:cNvPr>
          <p:cNvSpPr/>
          <p:nvPr/>
        </p:nvSpPr>
        <p:spPr>
          <a:xfrm>
            <a:off x="2082048" y="4837988"/>
            <a:ext cx="1052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재입력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6DAD7C2-77C8-4F03-3925-AEEE7F996D82}"/>
              </a:ext>
            </a:extLst>
          </p:cNvPr>
          <p:cNvSpPr/>
          <p:nvPr/>
        </p:nvSpPr>
        <p:spPr>
          <a:xfrm>
            <a:off x="2099871" y="5163806"/>
            <a:ext cx="10347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************</a:t>
            </a:r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698DB9C-928A-B1D6-4C79-CB6545C35B90}"/>
              </a:ext>
            </a:extLst>
          </p:cNvPr>
          <p:cNvSpPr/>
          <p:nvPr/>
        </p:nvSpPr>
        <p:spPr>
          <a:xfrm>
            <a:off x="2206406" y="3145680"/>
            <a:ext cx="4019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010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11E009-03B4-57D1-88F9-2A607A9FC5E3}"/>
              </a:ext>
            </a:extLst>
          </p:cNvPr>
          <p:cNvSpPr/>
          <p:nvPr/>
        </p:nvSpPr>
        <p:spPr>
          <a:xfrm>
            <a:off x="2892845" y="3157733"/>
            <a:ext cx="51320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1234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AFB8C1E-3BA6-9D0E-F855-665F829B3045}"/>
              </a:ext>
            </a:extLst>
          </p:cNvPr>
          <p:cNvSpPr/>
          <p:nvPr/>
        </p:nvSpPr>
        <p:spPr>
          <a:xfrm>
            <a:off x="3677808" y="3153747"/>
            <a:ext cx="4951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5678</a:t>
            </a:r>
          </a:p>
        </p:txBody>
      </p:sp>
      <p:cxnSp>
        <p:nvCxnSpPr>
          <p:cNvPr id="98" name="직선 연결선 35">
            <a:extLst>
              <a:ext uri="{FF2B5EF4-FFF2-40B4-BE49-F238E27FC236}">
                <a16:creationId xmlns:a16="http://schemas.microsoft.com/office/drawing/2014/main" id="{A6178D1B-6F1D-BF62-EBDB-7260BF9C5BCA}"/>
              </a:ext>
            </a:extLst>
          </p:cNvPr>
          <p:cNvCxnSpPr/>
          <p:nvPr/>
        </p:nvCxnSpPr>
        <p:spPr>
          <a:xfrm>
            <a:off x="2105207" y="2167329"/>
            <a:ext cx="38627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0BA2192-F493-8CF1-5E66-245A366C0075}"/>
              </a:ext>
            </a:extLst>
          </p:cNvPr>
          <p:cNvSpPr/>
          <p:nvPr/>
        </p:nvSpPr>
        <p:spPr>
          <a:xfrm>
            <a:off x="2081082" y="1899104"/>
            <a:ext cx="7071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{value.id}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A300570-D75A-07B2-21F8-F963E0E5B4FE}"/>
              </a:ext>
            </a:extLst>
          </p:cNvPr>
          <p:cNvSpPr/>
          <p:nvPr/>
        </p:nvSpPr>
        <p:spPr>
          <a:xfrm>
            <a:off x="2074486" y="1631476"/>
            <a:ext cx="1052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아이디 입력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01" name="직선 연결선 35">
            <a:extLst>
              <a:ext uri="{FF2B5EF4-FFF2-40B4-BE49-F238E27FC236}">
                <a16:creationId xmlns:a16="http://schemas.microsoft.com/office/drawing/2014/main" id="{3574E43A-5FAE-AA87-8F09-7881AC76F245}"/>
              </a:ext>
            </a:extLst>
          </p:cNvPr>
          <p:cNvCxnSpPr/>
          <p:nvPr/>
        </p:nvCxnSpPr>
        <p:spPr>
          <a:xfrm>
            <a:off x="2118779" y="4061134"/>
            <a:ext cx="38759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0D3601-598D-EC6D-F210-3E4E87D76394}"/>
              </a:ext>
            </a:extLst>
          </p:cNvPr>
          <p:cNvSpPr/>
          <p:nvPr/>
        </p:nvSpPr>
        <p:spPr>
          <a:xfrm>
            <a:off x="2110733" y="3784596"/>
            <a:ext cx="4410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성별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4C2B88D-AD32-A8FE-355F-6987229D8C5A}"/>
              </a:ext>
            </a:extLst>
          </p:cNvPr>
          <p:cNvSpPr/>
          <p:nvPr/>
        </p:nvSpPr>
        <p:spPr>
          <a:xfrm>
            <a:off x="2088058" y="3500342"/>
            <a:ext cx="1052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성별 입력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44BF2EB-8B82-E77F-B4FD-C64A8AA1CB60}"/>
              </a:ext>
            </a:extLst>
          </p:cNvPr>
          <p:cNvSpPr/>
          <p:nvPr/>
        </p:nvSpPr>
        <p:spPr>
          <a:xfrm>
            <a:off x="4860435" y="3176397"/>
            <a:ext cx="219271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55EA562-8713-682B-FB96-C1D15D2F5089}"/>
              </a:ext>
            </a:extLst>
          </p:cNvPr>
          <p:cNvSpPr/>
          <p:nvPr/>
        </p:nvSpPr>
        <p:spPr>
          <a:xfrm>
            <a:off x="2097165" y="5522607"/>
            <a:ext cx="158064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설문조사 여부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완료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&amp;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미완료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})</a:t>
            </a:r>
          </a:p>
        </p:txBody>
      </p:sp>
      <p:cxnSp>
        <p:nvCxnSpPr>
          <p:cNvPr id="106" name="직선 연결선 35">
            <a:extLst>
              <a:ext uri="{FF2B5EF4-FFF2-40B4-BE49-F238E27FC236}">
                <a16:creationId xmlns:a16="http://schemas.microsoft.com/office/drawing/2014/main" id="{D4D9975B-D210-0A2B-3E15-9846F88A821F}"/>
              </a:ext>
            </a:extLst>
          </p:cNvPr>
          <p:cNvCxnSpPr/>
          <p:nvPr/>
        </p:nvCxnSpPr>
        <p:spPr>
          <a:xfrm>
            <a:off x="2107884" y="5814418"/>
            <a:ext cx="38759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70F4AD-5BBD-920C-6F24-0697C2C6BFB9}"/>
              </a:ext>
            </a:extLst>
          </p:cNvPr>
          <p:cNvSpPr/>
          <p:nvPr/>
        </p:nvSpPr>
        <p:spPr>
          <a:xfrm>
            <a:off x="5815512" y="5528921"/>
            <a:ext cx="1907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6041666-3C1D-2F4A-566D-0C7DDE6DC113}"/>
              </a:ext>
            </a:extLst>
          </p:cNvPr>
          <p:cNvSpPr/>
          <p:nvPr/>
        </p:nvSpPr>
        <p:spPr>
          <a:xfrm>
            <a:off x="3561631" y="5353992"/>
            <a:ext cx="208368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4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44BF2EB-8B82-E77F-B4FD-C64A8AA1CB60}"/>
              </a:ext>
            </a:extLst>
          </p:cNvPr>
          <p:cNvSpPr/>
          <p:nvPr/>
        </p:nvSpPr>
        <p:spPr>
          <a:xfrm>
            <a:off x="2849282" y="4419200"/>
            <a:ext cx="205173" cy="2282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1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52" name="TextBox 51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7" name="모서리가 둥근 직사각형 42">
            <a:extLst>
              <a:ext uri="{FF2B5EF4-FFF2-40B4-BE49-F238E27FC236}">
                <a16:creationId xmlns:a16="http://schemas.microsoft.com/office/drawing/2014/main" id="{3571DCE9-75AC-CD0E-7E41-E9CDFFDE0B74}"/>
              </a:ext>
            </a:extLst>
          </p:cNvPr>
          <p:cNvSpPr/>
          <p:nvPr/>
        </p:nvSpPr>
        <p:spPr>
          <a:xfrm>
            <a:off x="-5997" y="0"/>
            <a:ext cx="8110337" cy="3241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마이 페이지 </a:t>
            </a:r>
            <a:r>
              <a:rPr lang="en-US" altLang="ko-KR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&gt; </a:t>
            </a: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계정 정보수정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모서리가 둥근 직사각형 165">
            <a:extLst>
              <a:ext uri="{FF2B5EF4-FFF2-40B4-BE49-F238E27FC236}">
                <a16:creationId xmlns:a16="http://schemas.microsoft.com/office/drawing/2014/main" id="{B3EF7B70-3105-3CDB-5B09-8FCA4D361D56}"/>
              </a:ext>
            </a:extLst>
          </p:cNvPr>
          <p:cNvSpPr/>
          <p:nvPr/>
        </p:nvSpPr>
        <p:spPr>
          <a:xfrm>
            <a:off x="7743608" y="0"/>
            <a:ext cx="2162392" cy="3241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Description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85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4609EA-DBEE-A192-1D85-A686AF5AC796}"/>
              </a:ext>
            </a:extLst>
          </p:cNvPr>
          <p:cNvSpPr/>
          <p:nvPr/>
        </p:nvSpPr>
        <p:spPr>
          <a:xfrm>
            <a:off x="0" y="1721223"/>
            <a:ext cx="9906000" cy="263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32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페이지</a:t>
            </a:r>
            <a:endParaRPr lang="en-US" altLang="ko-KR" sz="3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77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7FBBD4-6C3F-DF70-7AE6-590B983380BD}"/>
              </a:ext>
            </a:extLst>
          </p:cNvPr>
          <p:cNvSpPr/>
          <p:nvPr/>
        </p:nvSpPr>
        <p:spPr>
          <a:xfrm>
            <a:off x="1915866" y="1008346"/>
            <a:ext cx="4266612" cy="4835046"/>
          </a:xfrm>
          <a:prstGeom prst="roundRect">
            <a:avLst>
              <a:gd name="adj" fmla="val 132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DE46E869-53BA-719A-1D3D-7ABBA8331E3C}"/>
              </a:ext>
            </a:extLst>
          </p:cNvPr>
          <p:cNvSpPr/>
          <p:nvPr/>
        </p:nvSpPr>
        <p:spPr>
          <a:xfrm>
            <a:off x="-5997" y="-8280"/>
            <a:ext cx="8110337" cy="247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복지사</a:t>
            </a: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 로그인 페이지</a:t>
            </a:r>
            <a:endParaRPr lang="en-US" altLang="ko-KR" sz="1000" dirty="0" smtClean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모서리가 둥근 직사각형 165">
            <a:extLst>
              <a:ext uri="{FF2B5EF4-FFF2-40B4-BE49-F238E27FC236}">
                <a16:creationId xmlns:a16="http://schemas.microsoft.com/office/drawing/2014/main" id="{6C313C21-0894-2639-51A7-0BA6A27FED4E}"/>
              </a:ext>
            </a:extLst>
          </p:cNvPr>
          <p:cNvSpPr/>
          <p:nvPr/>
        </p:nvSpPr>
        <p:spPr>
          <a:xfrm>
            <a:off x="8104340" y="0"/>
            <a:ext cx="1801660" cy="2410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102D3C-1341-777A-272D-CD4390BB9F63}"/>
              </a:ext>
            </a:extLst>
          </p:cNvPr>
          <p:cNvSpPr/>
          <p:nvPr/>
        </p:nvSpPr>
        <p:spPr>
          <a:xfrm>
            <a:off x="7743608" y="-4213"/>
            <a:ext cx="2162392" cy="68705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5">
            <a:extLst>
              <a:ext uri="{FF2B5EF4-FFF2-40B4-BE49-F238E27FC236}">
                <a16:creationId xmlns:a16="http://schemas.microsoft.com/office/drawing/2014/main" id="{686E4DD5-5304-9C14-A13E-91BCAAAF70A9}"/>
              </a:ext>
            </a:extLst>
          </p:cNvPr>
          <p:cNvCxnSpPr>
            <a:cxnSpLocks/>
          </p:cNvCxnSpPr>
          <p:nvPr/>
        </p:nvCxnSpPr>
        <p:spPr>
          <a:xfrm>
            <a:off x="2425420" y="1933644"/>
            <a:ext cx="3267659" cy="7595"/>
          </a:xfrm>
          <a:prstGeom prst="curvedConnector3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13EE85-363C-E1FF-061E-7F13B032A27D}"/>
              </a:ext>
            </a:extLst>
          </p:cNvPr>
          <p:cNvSpPr txBox="1"/>
          <p:nvPr/>
        </p:nvSpPr>
        <p:spPr>
          <a:xfrm>
            <a:off x="2325212" y="1425567"/>
            <a:ext cx="18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복지사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로그인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7072D7-EB57-8973-D8B8-EBD9F6A4995C}"/>
              </a:ext>
            </a:extLst>
          </p:cNvPr>
          <p:cNvSpPr/>
          <p:nvPr/>
        </p:nvSpPr>
        <p:spPr>
          <a:xfrm>
            <a:off x="2425421" y="2743226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이메일 주소 입력</a:t>
            </a:r>
            <a:endParaRPr lang="ko-KR" altLang="en-US" sz="900" dirty="0"/>
          </a:p>
        </p:txBody>
      </p:sp>
      <p:sp>
        <p:nvSpPr>
          <p:cNvPr id="23" name="모서리가 둥근 직사각형 23">
            <a:extLst>
              <a:ext uri="{FF2B5EF4-FFF2-40B4-BE49-F238E27FC236}">
                <a16:creationId xmlns:a16="http://schemas.microsoft.com/office/drawing/2014/main" id="{63D6B2D7-30EC-B732-5944-C3A417E4B7C2}"/>
              </a:ext>
            </a:extLst>
          </p:cNvPr>
          <p:cNvSpPr/>
          <p:nvPr/>
        </p:nvSpPr>
        <p:spPr>
          <a:xfrm>
            <a:off x="2433337" y="4037355"/>
            <a:ext cx="129440" cy="1406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0478B5-88FE-60D6-61B2-C82E1A0F3DFC}"/>
              </a:ext>
            </a:extLst>
          </p:cNvPr>
          <p:cNvSpPr txBox="1"/>
          <p:nvPr/>
        </p:nvSpPr>
        <p:spPr>
          <a:xfrm>
            <a:off x="2510998" y="3995846"/>
            <a:ext cx="777632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아이디 저장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EFC4C0-FA85-5900-351A-9F3E938B667B}"/>
              </a:ext>
            </a:extLst>
          </p:cNvPr>
          <p:cNvSpPr/>
          <p:nvPr/>
        </p:nvSpPr>
        <p:spPr>
          <a:xfrm>
            <a:off x="2425421" y="3562152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입력</a:t>
            </a:r>
            <a:endParaRPr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321A6E-C011-4CF4-12DD-C4FC8719FF00}"/>
              </a:ext>
            </a:extLst>
          </p:cNvPr>
          <p:cNvSpPr txBox="1"/>
          <p:nvPr/>
        </p:nvSpPr>
        <p:spPr>
          <a:xfrm>
            <a:off x="2351290" y="2498337"/>
            <a:ext cx="64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B52D86-9386-053D-8D07-4826FC9A58D9}"/>
              </a:ext>
            </a:extLst>
          </p:cNvPr>
          <p:cNvSpPr txBox="1"/>
          <p:nvPr/>
        </p:nvSpPr>
        <p:spPr>
          <a:xfrm>
            <a:off x="2351290" y="3270327"/>
            <a:ext cx="77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비밀번호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658CE7-2905-5A54-4EFC-2FF2B571BC64}"/>
              </a:ext>
            </a:extLst>
          </p:cNvPr>
          <p:cNvSpPr txBox="1"/>
          <p:nvPr/>
        </p:nvSpPr>
        <p:spPr>
          <a:xfrm>
            <a:off x="5121906" y="3988120"/>
            <a:ext cx="615915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회원가입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F91EC-0913-F135-5E6E-4A72AFBE29D5}"/>
              </a:ext>
            </a:extLst>
          </p:cNvPr>
          <p:cNvSpPr/>
          <p:nvPr/>
        </p:nvSpPr>
        <p:spPr>
          <a:xfrm>
            <a:off x="2425420" y="4503238"/>
            <a:ext cx="3267658" cy="35346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dbl">
            <a:solidFill>
              <a:schemeClr val="bg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ACD5A2D-6BC2-FBF2-BF81-E7E9438086EB}"/>
              </a:ext>
            </a:extLst>
          </p:cNvPr>
          <p:cNvSpPr/>
          <p:nvPr/>
        </p:nvSpPr>
        <p:spPr>
          <a:xfrm>
            <a:off x="2155635" y="39605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6A0905F-48DF-1683-4AF5-D816056F3948}"/>
              </a:ext>
            </a:extLst>
          </p:cNvPr>
          <p:cNvSpPr/>
          <p:nvPr/>
        </p:nvSpPr>
        <p:spPr>
          <a:xfrm>
            <a:off x="5693078" y="39994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10D93D-1921-6ACF-E29C-9E9D82047D05}"/>
              </a:ext>
            </a:extLst>
          </p:cNvPr>
          <p:cNvSpPr txBox="1"/>
          <p:nvPr/>
        </p:nvSpPr>
        <p:spPr>
          <a:xfrm>
            <a:off x="7743608" y="399462"/>
            <a:ext cx="16910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아이디 </a:t>
            </a:r>
            <a:r>
              <a:rPr lang="ko-KR" altLang="en-US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저장</a:t>
            </a:r>
            <a:endParaRPr lang="en-US" altLang="ko-KR" sz="9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체크 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 다음 로그인 시에 아이디가 입력되어 있음</a:t>
            </a:r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회원가입</a:t>
            </a:r>
            <a:endParaRPr lang="en-US" altLang="ko-KR" sz="9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 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 회원가입 페이지로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이동</a:t>
            </a:r>
            <a:endParaRPr lang="en-US" altLang="ko-KR" sz="900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</a:t>
            </a:r>
            <a:endParaRPr lang="en-US" altLang="ko-KR" sz="900" b="1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아이디나 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미 </a:t>
            </a:r>
            <a:r>
              <a:rPr lang="ko-KR" altLang="en-US" sz="900" dirty="0" err="1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입력시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err="1">
                <a:latin typeface="Rix모던고딕 M" panose="02020603020101020101" pitchFamily="18" charset="-127"/>
                <a:ea typeface="Rix모던고딕 M" panose="02020603020101020101" pitchFamily="18" charset="-127"/>
              </a:rPr>
              <a:t>얼럿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출력 정상적인 로그인 시 메인페이지로 이동</a:t>
            </a:r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EEC3A6D-E002-DF98-4AAA-235183C3CF27}"/>
              </a:ext>
            </a:extLst>
          </p:cNvPr>
          <p:cNvSpPr/>
          <p:nvPr/>
        </p:nvSpPr>
        <p:spPr>
          <a:xfrm>
            <a:off x="3588705" y="45719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" name="모서리가 둥근 직사각형 42">
            <a:extLst>
              <a:ext uri="{FF2B5EF4-FFF2-40B4-BE49-F238E27FC236}">
                <a16:creationId xmlns:a16="http://schemas.microsoft.com/office/drawing/2014/main" id="{3571DCE9-75AC-CD0E-7E41-E9CDFFDE0B74}"/>
              </a:ext>
            </a:extLst>
          </p:cNvPr>
          <p:cNvSpPr/>
          <p:nvPr/>
        </p:nvSpPr>
        <p:spPr>
          <a:xfrm>
            <a:off x="-5997" y="0"/>
            <a:ext cx="8110337" cy="3241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복지사</a:t>
            </a: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 로그인 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모서리가 둥근 직사각형 165">
            <a:extLst>
              <a:ext uri="{FF2B5EF4-FFF2-40B4-BE49-F238E27FC236}">
                <a16:creationId xmlns:a16="http://schemas.microsoft.com/office/drawing/2014/main" id="{B3EF7B70-3105-3CDB-5B09-8FCA4D361D56}"/>
              </a:ext>
            </a:extLst>
          </p:cNvPr>
          <p:cNvSpPr/>
          <p:nvPr/>
        </p:nvSpPr>
        <p:spPr>
          <a:xfrm>
            <a:off x="7743608" y="0"/>
            <a:ext cx="2162392" cy="3241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Description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11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E2F13F-5ED8-55FE-BBA2-BBC7E7C1EE51}"/>
              </a:ext>
            </a:extLst>
          </p:cNvPr>
          <p:cNvSpPr/>
          <p:nvPr/>
        </p:nvSpPr>
        <p:spPr>
          <a:xfrm>
            <a:off x="1924179" y="681642"/>
            <a:ext cx="4218927" cy="6018416"/>
          </a:xfrm>
          <a:prstGeom prst="roundRect">
            <a:avLst>
              <a:gd name="adj" fmla="val 132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구부러진 연결선 15">
            <a:extLst>
              <a:ext uri="{FF2B5EF4-FFF2-40B4-BE49-F238E27FC236}">
                <a16:creationId xmlns:a16="http://schemas.microsoft.com/office/drawing/2014/main" id="{E2396BEA-56F8-CBBD-286C-CF4170690427}"/>
              </a:ext>
            </a:extLst>
          </p:cNvPr>
          <p:cNvCxnSpPr>
            <a:cxnSpLocks/>
          </p:cNvCxnSpPr>
          <p:nvPr/>
        </p:nvCxnSpPr>
        <p:spPr>
          <a:xfrm>
            <a:off x="2425420" y="1720472"/>
            <a:ext cx="3267659" cy="7595"/>
          </a:xfrm>
          <a:prstGeom prst="curvedConnector3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37892A-7C0D-E5F0-078C-01E557A49A04}"/>
              </a:ext>
            </a:extLst>
          </p:cNvPr>
          <p:cNvSpPr txBox="1"/>
          <p:nvPr/>
        </p:nvSpPr>
        <p:spPr>
          <a:xfrm>
            <a:off x="2325212" y="1162521"/>
            <a:ext cx="17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DEEA1-D322-2AC8-9580-965F998B2EB1}"/>
              </a:ext>
            </a:extLst>
          </p:cNvPr>
          <p:cNvSpPr/>
          <p:nvPr/>
        </p:nvSpPr>
        <p:spPr>
          <a:xfrm>
            <a:off x="2425421" y="2128880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이메일 주소 입력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13E27-9838-4FA5-BD66-5B4A65C0C887}"/>
              </a:ext>
            </a:extLst>
          </p:cNvPr>
          <p:cNvSpPr txBox="1"/>
          <p:nvPr/>
        </p:nvSpPr>
        <p:spPr>
          <a:xfrm>
            <a:off x="2351290" y="1883991"/>
            <a:ext cx="64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E4D6B3-0C11-BA25-1702-D9D5DF194469}"/>
              </a:ext>
            </a:extLst>
          </p:cNvPr>
          <p:cNvSpPr/>
          <p:nvPr/>
        </p:nvSpPr>
        <p:spPr>
          <a:xfrm>
            <a:off x="2412078" y="5899696"/>
            <a:ext cx="3267658" cy="35346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dbl">
            <a:solidFill>
              <a:schemeClr val="bg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endParaRPr lang="en-US" altLang="ko-KR" sz="900" b="1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F6267CA-4054-50F5-1A93-20C5B427A689}"/>
              </a:ext>
            </a:extLst>
          </p:cNvPr>
          <p:cNvSpPr/>
          <p:nvPr/>
        </p:nvSpPr>
        <p:spPr>
          <a:xfrm>
            <a:off x="3620668" y="47447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모서리가 둥근 직사각형 42">
            <a:extLst>
              <a:ext uri="{FF2B5EF4-FFF2-40B4-BE49-F238E27FC236}">
                <a16:creationId xmlns:a16="http://schemas.microsoft.com/office/drawing/2014/main" id="{3571DCE9-75AC-CD0E-7E41-E9CDFFDE0B74}"/>
              </a:ext>
            </a:extLst>
          </p:cNvPr>
          <p:cNvSpPr/>
          <p:nvPr/>
        </p:nvSpPr>
        <p:spPr>
          <a:xfrm>
            <a:off x="-5997" y="-8280"/>
            <a:ext cx="8110337" cy="3324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복지사</a:t>
            </a: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 회원가입 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모서리가 둥근 직사각형 165">
            <a:extLst>
              <a:ext uri="{FF2B5EF4-FFF2-40B4-BE49-F238E27FC236}">
                <a16:creationId xmlns:a16="http://schemas.microsoft.com/office/drawing/2014/main" id="{B3EF7B70-3105-3CDB-5B09-8FCA4D361D56}"/>
              </a:ext>
            </a:extLst>
          </p:cNvPr>
          <p:cNvSpPr/>
          <p:nvPr/>
        </p:nvSpPr>
        <p:spPr>
          <a:xfrm>
            <a:off x="8104340" y="0"/>
            <a:ext cx="1801660" cy="2410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설명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48042A-674C-AF5C-D2F0-597AA084AB5D}"/>
              </a:ext>
            </a:extLst>
          </p:cNvPr>
          <p:cNvSpPr txBox="1"/>
          <p:nvPr/>
        </p:nvSpPr>
        <p:spPr>
          <a:xfrm>
            <a:off x="7743608" y="403569"/>
            <a:ext cx="1691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아이디 </a:t>
            </a:r>
            <a:endParaRPr lang="en-US" altLang="ko-KR" sz="9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이메일 </a:t>
            </a:r>
            <a:r>
              <a:rPr lang="ko-KR" altLang="en-US" sz="9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주소형식만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입력 가능</a:t>
            </a:r>
            <a:endParaRPr lang="en-US" altLang="ko-KR" sz="900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파일첨부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endParaRPr lang="en-US" altLang="ko-KR" sz="900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관련 자격증이나 증명할 수 있는 </a:t>
            </a:r>
            <a:r>
              <a:rPr lang="en-US" altLang="ko-KR" sz="9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attac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를 추가해 파일 첨부를 할 수 있음</a:t>
            </a:r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회원가입</a:t>
            </a:r>
            <a:endParaRPr lang="en-US" altLang="ko-KR" sz="9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en-US" altLang="ko-KR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Placeholder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에 적힌 조건대로 입력 하지 않고 버튼을 클릭 시 </a:t>
            </a:r>
            <a:r>
              <a:rPr lang="ko-KR" altLang="en-US" sz="9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얼럿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출력</a:t>
            </a:r>
            <a:endParaRPr lang="en-US" altLang="ko-KR" sz="900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 </a:t>
            </a:r>
            <a:r>
              <a:rPr lang="ko-KR" altLang="en-US" sz="9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복지사는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파일 </a:t>
            </a:r>
            <a:r>
              <a:rPr lang="ko-KR" altLang="en-US" sz="9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미첨부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시에도 </a:t>
            </a:r>
            <a:r>
              <a:rPr lang="ko-KR" altLang="en-US" sz="9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얼럿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출력</a:t>
            </a:r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99E8DC-5C5D-4130-B0E9-B82A68872DBD}"/>
              </a:ext>
            </a:extLst>
          </p:cNvPr>
          <p:cNvSpPr/>
          <p:nvPr/>
        </p:nvSpPr>
        <p:spPr>
          <a:xfrm>
            <a:off x="2425421" y="2902868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8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자리 이상 영문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숫자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특수문자 포함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46328E-7603-2B36-D6AB-B00180E63059}"/>
              </a:ext>
            </a:extLst>
          </p:cNvPr>
          <p:cNvSpPr txBox="1"/>
          <p:nvPr/>
        </p:nvSpPr>
        <p:spPr>
          <a:xfrm>
            <a:off x="2351290" y="2611043"/>
            <a:ext cx="77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068C28-AD9F-4F7A-7996-A20A3985CD48}"/>
              </a:ext>
            </a:extLst>
          </p:cNvPr>
          <p:cNvSpPr/>
          <p:nvPr/>
        </p:nvSpPr>
        <p:spPr>
          <a:xfrm>
            <a:off x="2425421" y="3284650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확인</a:t>
            </a:r>
            <a:endParaRPr lang="ko-KR" altLang="en-US" sz="9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55C9CE6-27CD-E4CB-F4CC-742D81C1EB79}"/>
              </a:ext>
            </a:extLst>
          </p:cNvPr>
          <p:cNvSpPr/>
          <p:nvPr/>
        </p:nvSpPr>
        <p:spPr>
          <a:xfrm>
            <a:off x="2848980" y="18745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C28CBE-B79D-BF40-3F86-C4A4648E448F}"/>
              </a:ext>
            </a:extLst>
          </p:cNvPr>
          <p:cNvSpPr/>
          <p:nvPr/>
        </p:nvSpPr>
        <p:spPr>
          <a:xfrm>
            <a:off x="7735296" y="-4213"/>
            <a:ext cx="2170704" cy="68705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6328E-7603-2B36-D6AB-B00180E63059}"/>
              </a:ext>
            </a:extLst>
          </p:cNvPr>
          <p:cNvSpPr txBox="1"/>
          <p:nvPr/>
        </p:nvSpPr>
        <p:spPr>
          <a:xfrm>
            <a:off x="2355088" y="4810329"/>
            <a:ext cx="1315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관련 제출 서류 첨부</a:t>
            </a:r>
            <a:endParaRPr lang="ko-KR" altLang="en-US" sz="1000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2C38371-8A25-50CF-19B2-8C2838F1E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38636"/>
              </p:ext>
            </p:extLst>
          </p:nvPr>
        </p:nvGraphicFramePr>
        <p:xfrm>
          <a:off x="2425420" y="5084886"/>
          <a:ext cx="3267659" cy="287358"/>
        </p:xfrm>
        <a:graphic>
          <a:graphicData uri="http://schemas.openxmlformats.org/drawingml/2006/table">
            <a:tbl>
              <a:tblPr/>
              <a:tblGrid>
                <a:gridCol w="3267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88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832DF3-AA48-1096-7187-B80F18C06013}"/>
              </a:ext>
            </a:extLst>
          </p:cNvPr>
          <p:cNvSpPr/>
          <p:nvPr/>
        </p:nvSpPr>
        <p:spPr>
          <a:xfrm>
            <a:off x="3805323" y="5130811"/>
            <a:ext cx="487697" cy="178881"/>
          </a:xfrm>
          <a:prstGeom prst="rect">
            <a:avLst/>
          </a:prstGeom>
          <a:solidFill>
            <a:schemeClr val="bg1"/>
          </a:solidFill>
          <a:ln w="6350" cmpd="dbl"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파일첨부</a:t>
            </a:r>
            <a:endParaRPr lang="en-US" altLang="ko-KR" sz="6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6267CA-4054-50F5-1A93-20C5B427A689}"/>
              </a:ext>
            </a:extLst>
          </p:cNvPr>
          <p:cNvSpPr/>
          <p:nvPr/>
        </p:nvSpPr>
        <p:spPr>
          <a:xfrm>
            <a:off x="3697323" y="59684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2671A1-414B-57E2-558A-15D47A3AE1BD}"/>
              </a:ext>
            </a:extLst>
          </p:cNvPr>
          <p:cNvSpPr/>
          <p:nvPr/>
        </p:nvSpPr>
        <p:spPr>
          <a:xfrm>
            <a:off x="2425420" y="4204087"/>
            <a:ext cx="643924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2DC83C-D746-E965-04D7-244C6109D4D5}"/>
              </a:ext>
            </a:extLst>
          </p:cNvPr>
          <p:cNvSpPr/>
          <p:nvPr/>
        </p:nvSpPr>
        <p:spPr>
          <a:xfrm>
            <a:off x="3345154" y="4206816"/>
            <a:ext cx="641052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E6E1D8-319D-8F76-066B-1031B20E1B48}"/>
              </a:ext>
            </a:extLst>
          </p:cNvPr>
          <p:cNvSpPr/>
          <p:nvPr/>
        </p:nvSpPr>
        <p:spPr>
          <a:xfrm>
            <a:off x="4274469" y="4212400"/>
            <a:ext cx="649584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A2D63BF8-FF80-A0C2-ACEB-6444436BAC65}"/>
              </a:ext>
            </a:extLst>
          </p:cNvPr>
          <p:cNvSpPr>
            <a:spLocks/>
          </p:cNvSpPr>
          <p:nvPr/>
        </p:nvSpPr>
        <p:spPr bwMode="auto">
          <a:xfrm>
            <a:off x="5115748" y="4212405"/>
            <a:ext cx="532918" cy="281349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인증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BD2666-6EFD-E9A6-576A-06B1E53C8F41}"/>
              </a:ext>
            </a:extLst>
          </p:cNvPr>
          <p:cNvSpPr/>
          <p:nvPr/>
        </p:nvSpPr>
        <p:spPr>
          <a:xfrm>
            <a:off x="3044385" y="4214378"/>
            <a:ext cx="2209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01545A-BFB6-737F-2174-3C381A222086}"/>
              </a:ext>
            </a:extLst>
          </p:cNvPr>
          <p:cNvSpPr/>
          <p:nvPr/>
        </p:nvSpPr>
        <p:spPr>
          <a:xfrm>
            <a:off x="4011172" y="4231873"/>
            <a:ext cx="2209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98DB9C-928A-B1D6-4C79-CB6545C35B90}"/>
              </a:ext>
            </a:extLst>
          </p:cNvPr>
          <p:cNvSpPr/>
          <p:nvPr/>
        </p:nvSpPr>
        <p:spPr>
          <a:xfrm>
            <a:off x="2504723" y="4219820"/>
            <a:ext cx="4856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010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11E009-03B4-57D1-88F9-2A607A9FC5E3}"/>
              </a:ext>
            </a:extLst>
          </p:cNvPr>
          <p:cNvSpPr/>
          <p:nvPr/>
        </p:nvSpPr>
        <p:spPr>
          <a:xfrm>
            <a:off x="3425665" y="4228133"/>
            <a:ext cx="5417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1234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FB8C1E-3BA6-9D0E-F855-665F829B3045}"/>
              </a:ext>
            </a:extLst>
          </p:cNvPr>
          <p:cNvSpPr/>
          <p:nvPr/>
        </p:nvSpPr>
        <p:spPr>
          <a:xfrm>
            <a:off x="4350111" y="4237661"/>
            <a:ext cx="5983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5678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46328E-7603-2B36-D6AB-B00180E63059}"/>
              </a:ext>
            </a:extLst>
          </p:cNvPr>
          <p:cNvSpPr txBox="1"/>
          <p:nvPr/>
        </p:nvSpPr>
        <p:spPr>
          <a:xfrm>
            <a:off x="2351290" y="3787461"/>
            <a:ext cx="77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F6267CA-4054-50F5-1A93-20C5B427A689}"/>
              </a:ext>
            </a:extLst>
          </p:cNvPr>
          <p:cNvSpPr/>
          <p:nvPr/>
        </p:nvSpPr>
        <p:spPr>
          <a:xfrm>
            <a:off x="5692068" y="42031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모서리가 둥근 직사각형 165">
            <a:extLst>
              <a:ext uri="{FF2B5EF4-FFF2-40B4-BE49-F238E27FC236}">
                <a16:creationId xmlns:a16="http://schemas.microsoft.com/office/drawing/2014/main" id="{B3EF7B70-3105-3CDB-5B09-8FCA4D361D56}"/>
              </a:ext>
            </a:extLst>
          </p:cNvPr>
          <p:cNvSpPr/>
          <p:nvPr/>
        </p:nvSpPr>
        <p:spPr>
          <a:xfrm>
            <a:off x="7743608" y="0"/>
            <a:ext cx="2162392" cy="3241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Description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37934"/>
              </p:ext>
            </p:extLst>
          </p:nvPr>
        </p:nvGraphicFramePr>
        <p:xfrm>
          <a:off x="266469" y="744957"/>
          <a:ext cx="9370448" cy="2919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회원 가입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메인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고객지원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마이페이지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사용자 회원 가입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설문지 작성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회원 가입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완료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회원 가입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회원 가입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본인 인증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완료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로그인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회원가입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마이페이지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소개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채팅시작하기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사용자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공지사항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Q&amp;A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댓글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개인정보수정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회원 탈퇴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설문조사여부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191"/>
              </p:ext>
            </p:extLst>
          </p:nvPr>
        </p:nvGraphicFramePr>
        <p:xfrm>
          <a:off x="254733" y="3904805"/>
          <a:ext cx="9370450" cy="2775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4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4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페이지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관리자 페이지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청년 리스트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노인 리스트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 선택 페이지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 리스트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로그인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특정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url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신고 리스트 페이지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공지사항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확인유무 페이지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184927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F52077B1-E730-4061-D3E5-6A8780B74C2D}"/>
              </a:ext>
            </a:extLst>
          </p:cNvPr>
          <p:cNvSpPr/>
          <p:nvPr/>
        </p:nvSpPr>
        <p:spPr>
          <a:xfrm>
            <a:off x="-5997" y="-8280"/>
            <a:ext cx="8110337" cy="247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복지사페이지</a:t>
            </a:r>
            <a:r>
              <a: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청년정보페이지</a:t>
            </a:r>
            <a:r>
              <a: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)</a:t>
            </a:r>
          </a:p>
        </p:txBody>
      </p:sp>
      <p:sp>
        <p:nvSpPr>
          <p:cNvPr id="5" name="모서리가 둥근 직사각형 165">
            <a:extLst>
              <a:ext uri="{FF2B5EF4-FFF2-40B4-BE49-F238E27FC236}">
                <a16:creationId xmlns:a16="http://schemas.microsoft.com/office/drawing/2014/main" id="{EE5F4704-48ED-6A18-6B29-D2943FFC778C}"/>
              </a:ext>
            </a:extLst>
          </p:cNvPr>
          <p:cNvSpPr/>
          <p:nvPr/>
        </p:nvSpPr>
        <p:spPr>
          <a:xfrm>
            <a:off x="8104340" y="0"/>
            <a:ext cx="1801660" cy="2410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5516A-3485-DC71-39B8-0BDA2E6C84F6}"/>
              </a:ext>
            </a:extLst>
          </p:cNvPr>
          <p:cNvSpPr/>
          <p:nvPr/>
        </p:nvSpPr>
        <p:spPr>
          <a:xfrm>
            <a:off x="7743608" y="-4213"/>
            <a:ext cx="2162392" cy="68705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2D3BCC-EA21-D4BE-404D-3A021BC4CAB5}"/>
              </a:ext>
            </a:extLst>
          </p:cNvPr>
          <p:cNvSpPr/>
          <p:nvPr/>
        </p:nvSpPr>
        <p:spPr>
          <a:xfrm>
            <a:off x="7822023" y="359516"/>
            <a:ext cx="1683361" cy="64714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캐러셀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이미지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캐러셀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이미지로 효과 추가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이름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청년들의 이름 표시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설문조사내용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설문조사의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일부내용을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확인 가능함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[4] </a:t>
            </a:r>
            <a:r>
              <a:rPr lang="ko-KR" altLang="en-US" sz="900" b="1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우울감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우울감의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수치를 표시 글씨와 배경의 색이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겹칠경우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보색으로 표시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매칭하기 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 시 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해당 사용자와 대화 시작 채팅 페이지로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[6] </a:t>
            </a:r>
            <a:r>
              <a:rPr lang="ko-KR" altLang="en-US" sz="900" b="1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페이지네이션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목록의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15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개가 넘어갈 경우 페이지 생성 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06" name="직선 연결선 35">
            <a:extLst>
              <a:ext uri="{FF2B5EF4-FFF2-40B4-BE49-F238E27FC236}">
                <a16:creationId xmlns:a16="http://schemas.microsoft.com/office/drawing/2014/main" id="{D4D9975B-D210-0A2B-3E15-9846F88A821F}"/>
              </a:ext>
            </a:extLst>
          </p:cNvPr>
          <p:cNvCxnSpPr/>
          <p:nvPr/>
        </p:nvCxnSpPr>
        <p:spPr>
          <a:xfrm>
            <a:off x="0" y="2890794"/>
            <a:ext cx="7754951" cy="25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3279386" y="1816392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2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캐러셀</a:t>
            </a:r>
            <a:r>
              <a:rPr lang="ko-KR" altLang="en-US" sz="12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 이미지</a:t>
            </a:r>
            <a:r>
              <a:rPr lang="en-US" altLang="ko-KR" sz="12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2671A1-414B-57E2-558A-15D47A3AE1BD}"/>
              </a:ext>
            </a:extLst>
          </p:cNvPr>
          <p:cNvSpPr/>
          <p:nvPr/>
        </p:nvSpPr>
        <p:spPr>
          <a:xfrm>
            <a:off x="612773" y="2746150"/>
            <a:ext cx="6732780" cy="341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612773" y="2778249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2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청년 설문조사 리스트</a:t>
            </a:r>
            <a:r>
              <a:rPr lang="en-US" altLang="ko-KR" sz="12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cxnSp>
        <p:nvCxnSpPr>
          <p:cNvPr id="52" name="직선 연결선 35">
            <a:extLst>
              <a:ext uri="{FF2B5EF4-FFF2-40B4-BE49-F238E27FC236}">
                <a16:creationId xmlns:a16="http://schemas.microsoft.com/office/drawing/2014/main" id="{D4D9975B-D210-0A2B-3E15-9846F88A821F}"/>
              </a:ext>
            </a:extLst>
          </p:cNvPr>
          <p:cNvCxnSpPr/>
          <p:nvPr/>
        </p:nvCxnSpPr>
        <p:spPr>
          <a:xfrm>
            <a:off x="612773" y="3788569"/>
            <a:ext cx="67327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887093" y="3431050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이름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2163690" y="3440144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설문조사내용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5208681" y="343688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연락처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3824106" y="343104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우울감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cxnSp>
        <p:nvCxnSpPr>
          <p:cNvPr id="59" name="직선 연결선 35">
            <a:extLst>
              <a:ext uri="{FF2B5EF4-FFF2-40B4-BE49-F238E27FC236}">
                <a16:creationId xmlns:a16="http://schemas.microsoft.com/office/drawing/2014/main" id="{D4D9975B-D210-0A2B-3E15-9846F88A821F}"/>
              </a:ext>
            </a:extLst>
          </p:cNvPr>
          <p:cNvCxnSpPr/>
          <p:nvPr/>
        </p:nvCxnSpPr>
        <p:spPr>
          <a:xfrm>
            <a:off x="612773" y="4287333"/>
            <a:ext cx="67327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35">
            <a:extLst>
              <a:ext uri="{FF2B5EF4-FFF2-40B4-BE49-F238E27FC236}">
                <a16:creationId xmlns:a16="http://schemas.microsoft.com/office/drawing/2014/main" id="{D4D9975B-D210-0A2B-3E15-9846F88A821F}"/>
              </a:ext>
            </a:extLst>
          </p:cNvPr>
          <p:cNvCxnSpPr/>
          <p:nvPr/>
        </p:nvCxnSpPr>
        <p:spPr>
          <a:xfrm>
            <a:off x="612773" y="4811035"/>
            <a:ext cx="67327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35">
            <a:extLst>
              <a:ext uri="{FF2B5EF4-FFF2-40B4-BE49-F238E27FC236}">
                <a16:creationId xmlns:a16="http://schemas.microsoft.com/office/drawing/2014/main" id="{D4D9975B-D210-0A2B-3E15-9846F88A821F}"/>
              </a:ext>
            </a:extLst>
          </p:cNvPr>
          <p:cNvCxnSpPr/>
          <p:nvPr/>
        </p:nvCxnSpPr>
        <p:spPr>
          <a:xfrm>
            <a:off x="612773" y="5301485"/>
            <a:ext cx="67327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D46B6A-FB60-98B9-8A1C-E9C7473BA657}"/>
              </a:ext>
            </a:extLst>
          </p:cNvPr>
          <p:cNvSpPr/>
          <p:nvPr/>
        </p:nvSpPr>
        <p:spPr>
          <a:xfrm>
            <a:off x="2582078" y="5683666"/>
            <a:ext cx="25458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처음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 &lt;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이전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| [1] [2] </a:t>
            </a:r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[4] [5] | 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다음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  |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마지막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endParaRPr lang="ko-KR" altLang="en-US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2671A1-414B-57E2-558A-15D47A3AE1BD}"/>
              </a:ext>
            </a:extLst>
          </p:cNvPr>
          <p:cNvSpPr/>
          <p:nvPr/>
        </p:nvSpPr>
        <p:spPr>
          <a:xfrm>
            <a:off x="3674536" y="3984568"/>
            <a:ext cx="781057" cy="156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8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4536" y="3984568"/>
            <a:ext cx="626122" cy="1391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2041524" y="3920234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설문조사일부내용</a:t>
            </a:r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3855385" y="3947638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90%</a:t>
            </a:r>
            <a:endParaRPr lang="ko-KR" altLang="en-US" sz="8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4930757" y="3918406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010-1234-5678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825154" y="3918406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{name}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B2671A1-414B-57E2-558A-15D47A3AE1BD}"/>
              </a:ext>
            </a:extLst>
          </p:cNvPr>
          <p:cNvSpPr/>
          <p:nvPr/>
        </p:nvSpPr>
        <p:spPr>
          <a:xfrm>
            <a:off x="3674536" y="4497568"/>
            <a:ext cx="781057" cy="156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8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674536" y="4497568"/>
            <a:ext cx="393612" cy="1426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2041524" y="4433234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설문조사일부내용</a:t>
            </a:r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3866811" y="4460638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50%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4930757" y="4431406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010-1234-5678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825154" y="4431406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{name}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B2671A1-414B-57E2-558A-15D47A3AE1BD}"/>
              </a:ext>
            </a:extLst>
          </p:cNvPr>
          <p:cNvSpPr/>
          <p:nvPr/>
        </p:nvSpPr>
        <p:spPr>
          <a:xfrm>
            <a:off x="3674536" y="4977374"/>
            <a:ext cx="781057" cy="156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8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674536" y="4977374"/>
            <a:ext cx="112671" cy="142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2041524" y="4913040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설문조사일부내용</a:t>
            </a:r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3855385" y="4940444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10%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4930757" y="4911212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010-1234-5678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825154" y="4911212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{name}</a:t>
            </a:r>
            <a:endParaRPr lang="ko-KR" altLang="en-US" sz="8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4404386" y="18163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6415094" y="3434976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매칭하기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6327220" y="3984568"/>
            <a:ext cx="736590" cy="1294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6429819" y="3947364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매칭하기</a:t>
            </a:r>
            <a:endParaRPr lang="ko-KR" altLang="en-US" sz="8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327220" y="4466457"/>
            <a:ext cx="736590" cy="1294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6429819" y="4429253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매칭하기</a:t>
            </a:r>
            <a:endParaRPr lang="ko-KR" altLang="en-US" sz="8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327220" y="4982228"/>
            <a:ext cx="736590" cy="1294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BE96A5E-5EB1-8130-8F97-132F237F5F9F}"/>
              </a:ext>
            </a:extLst>
          </p:cNvPr>
          <p:cNvSpPr txBox="1"/>
          <p:nvPr/>
        </p:nvSpPr>
        <p:spPr>
          <a:xfrm>
            <a:off x="6429819" y="4945024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매칭하기</a:t>
            </a:r>
            <a:endParaRPr lang="ko-KR" altLang="en-US" sz="8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1112473" y="353622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2820429" y="35125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4167954" y="35473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4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6926677" y="35465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5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714F79E-76DD-3D48-BB96-F12B94ACD8BC}"/>
              </a:ext>
            </a:extLst>
          </p:cNvPr>
          <p:cNvSpPr/>
          <p:nvPr/>
        </p:nvSpPr>
        <p:spPr>
          <a:xfrm>
            <a:off x="5045012" y="56984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75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76" name="TextBox 75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81" name="모서리가 둥근 직사각형 42">
            <a:extLst>
              <a:ext uri="{FF2B5EF4-FFF2-40B4-BE49-F238E27FC236}">
                <a16:creationId xmlns:a16="http://schemas.microsoft.com/office/drawing/2014/main" id="{3571DCE9-75AC-CD0E-7E41-E9CDFFDE0B74}"/>
              </a:ext>
            </a:extLst>
          </p:cNvPr>
          <p:cNvSpPr/>
          <p:nvPr/>
        </p:nvSpPr>
        <p:spPr>
          <a:xfrm>
            <a:off x="-5997" y="-1768"/>
            <a:ext cx="8110337" cy="3276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복지사</a:t>
            </a: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 페이지 </a:t>
            </a:r>
            <a:r>
              <a:rPr lang="en-US" altLang="ko-KR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청년 정보 페이지</a:t>
            </a:r>
            <a:r>
              <a:rPr lang="en-US" altLang="ko-KR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)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82" name="모서리가 둥근 직사각형 165">
            <a:extLst>
              <a:ext uri="{FF2B5EF4-FFF2-40B4-BE49-F238E27FC236}">
                <a16:creationId xmlns:a16="http://schemas.microsoft.com/office/drawing/2014/main" id="{B3EF7B70-3105-3CDB-5B09-8FCA4D361D56}"/>
              </a:ext>
            </a:extLst>
          </p:cNvPr>
          <p:cNvSpPr/>
          <p:nvPr/>
        </p:nvSpPr>
        <p:spPr>
          <a:xfrm>
            <a:off x="7743608" y="0"/>
            <a:ext cx="2162392" cy="3241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Description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331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FE5024-096C-6364-1739-2F886A05A62D}"/>
              </a:ext>
            </a:extLst>
          </p:cNvPr>
          <p:cNvCxnSpPr>
            <a:cxnSpLocks/>
          </p:cNvCxnSpPr>
          <p:nvPr/>
        </p:nvCxnSpPr>
        <p:spPr>
          <a:xfrm flipH="1">
            <a:off x="7753335" y="227305"/>
            <a:ext cx="362" cy="665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텍스트 개체 틀 1"/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복지사페이지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975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매칭리스트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975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0DA260-A8EF-2B4E-3B33-6E7B5C4FA3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140" y="2566399"/>
          <a:ext cx="6716685" cy="30599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016">
                  <a:extLst>
                    <a:ext uri="{9D8B030D-6E8A-4147-A177-3AD203B41FA5}">
                      <a16:colId xmlns:a16="http://schemas.microsoft.com/office/drawing/2014/main" val="1725400496"/>
                    </a:ext>
                  </a:extLst>
                </a:gridCol>
                <a:gridCol w="961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016">
                  <a:extLst>
                    <a:ext uri="{9D8B030D-6E8A-4147-A177-3AD203B41FA5}">
                      <a16:colId xmlns:a16="http://schemas.microsoft.com/office/drawing/2014/main" val="2952926856"/>
                    </a:ext>
                  </a:extLst>
                </a:gridCol>
                <a:gridCol w="146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어르신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우울도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청년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우울도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매칭해제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김갑수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김철수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채팅보러가기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매칭해제하기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김노인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김청년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채팅보러가기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매칭해제하기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홍길동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김인성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채팅보러가기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매칭해제하기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김갑수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김철수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채팅보러가기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매칭해제하기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김노인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김청년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채팅보러가기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매칭해제하기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5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홍길동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김인성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채팅보러가기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매칭해제하기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김갑수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김철수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채팅보러가기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매칭해제하기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김노인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김청년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채팅보러가기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매칭해제하기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홍길동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매칭하러가기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김갑수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매칭하러가기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9" name="직선 연결선 35">
            <a:extLst>
              <a:ext uri="{FF2B5EF4-FFF2-40B4-BE49-F238E27FC236}">
                <a16:creationId xmlns:a16="http://schemas.microsoft.com/office/drawing/2014/main" id="{C4B34CD5-CCD7-EE1E-4949-C88D617ADF6F}"/>
              </a:ext>
            </a:extLst>
          </p:cNvPr>
          <p:cNvCxnSpPr/>
          <p:nvPr/>
        </p:nvCxnSpPr>
        <p:spPr>
          <a:xfrm>
            <a:off x="542111" y="2332324"/>
            <a:ext cx="666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B0C02E-D9B5-6C92-A57C-7AEF455684AB}"/>
              </a:ext>
            </a:extLst>
          </p:cNvPr>
          <p:cNvSpPr/>
          <p:nvPr/>
        </p:nvSpPr>
        <p:spPr>
          <a:xfrm>
            <a:off x="487202" y="2061344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</a:t>
            </a:r>
            <a:r>
              <a:rPr lang="ko-KR" altLang="en-US" sz="975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매칭 리스트</a:t>
            </a:r>
            <a:endParaRPr lang="en-US" altLang="ko-KR" sz="975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368026" y="209032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1090763" y="291638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2837151" y="289942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4501852" y="289942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6017251" y="289942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4527325" y="51746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AE8653-C2B4-0324-D2D9-0B1873C48126}"/>
              </a:ext>
            </a:extLst>
          </p:cNvPr>
          <p:cNvSpPr/>
          <p:nvPr/>
        </p:nvSpPr>
        <p:spPr>
          <a:xfrm>
            <a:off x="7818253" y="390006"/>
            <a:ext cx="2043536" cy="5052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매칭리스트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어르신과 청년의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매칭을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보여준다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보기 권한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해당 어르신을 돌보는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매칭이 된 상태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채팅보러가기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매칭 해제 하기 버튼이 뜬다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매칭이 안 된 상태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매칭하러가기 버튼이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뜬다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어르신과 청년의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우울도를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확인 할 수 있다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어르신과 채팅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어르신의 이름을 클릭 시 어르신과의 채팅페이지로 넘어간다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청년 정보 버튼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 청년 정보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설문조사 내용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페이지로 넘어간다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 보러 가기 버튼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 시 어르신과 청년 채팅 내용을 확인 할 수 있다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옆에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복지사가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확인 하지 않는 메시지의 개수를 표시해 준다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매칭해제하기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 시 청년과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매칭을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해제할 수 있다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매칭하러가기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청년 리스트 페이지로 넘어간다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0E4FD3-BCBB-34CB-2007-693FA96023FF}"/>
              </a:ext>
            </a:extLst>
          </p:cNvPr>
          <p:cNvSpPr/>
          <p:nvPr/>
        </p:nvSpPr>
        <p:spPr>
          <a:xfrm>
            <a:off x="2761067" y="5956348"/>
            <a:ext cx="2092239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처음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 &lt;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이전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| [1] [2] </a:t>
            </a:r>
            <a:r>
              <a:rPr lang="en-US" altLang="ko-KR" sz="731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[4] [5] | 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다음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  |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마지막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endParaRPr lang="ko-KR" altLang="en-US" sz="73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362139" y="2874881"/>
            <a:ext cx="781057" cy="215444"/>
            <a:chOff x="3349261" y="2868534"/>
            <a:chExt cx="781057" cy="21544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334926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366010" y="2913434"/>
              <a:ext cx="112671" cy="1426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3554599" y="2868534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10%</a:t>
              </a:r>
              <a:endPara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46073" y="2874881"/>
            <a:ext cx="781057" cy="215444"/>
            <a:chOff x="1495951" y="2866568"/>
            <a:chExt cx="781057" cy="21544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149595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504264" y="2903498"/>
              <a:ext cx="626122" cy="1391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1685113" y="2866568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90%</a:t>
              </a:r>
              <a:endParaRPr lang="ko-KR" altLang="en-US" sz="8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5275301" y="2909276"/>
            <a:ext cx="144000" cy="144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7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5277269" y="3187301"/>
            <a:ext cx="144000" cy="144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7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5281850" y="3446383"/>
            <a:ext cx="144000" cy="144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7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5281850" y="3734916"/>
            <a:ext cx="144000" cy="144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7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5287913" y="4005253"/>
            <a:ext cx="144000" cy="144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5281850" y="4283278"/>
            <a:ext cx="144000" cy="144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5275301" y="4535202"/>
            <a:ext cx="144000" cy="144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6134A65-E0CE-8C94-D811-F1932E802F1C}"/>
              </a:ext>
            </a:extLst>
          </p:cNvPr>
          <p:cNvSpPr/>
          <p:nvPr/>
        </p:nvSpPr>
        <p:spPr>
          <a:xfrm>
            <a:off x="5281850" y="4794284"/>
            <a:ext cx="144000" cy="144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446073" y="3151579"/>
            <a:ext cx="781057" cy="215444"/>
            <a:chOff x="1495951" y="2866568"/>
            <a:chExt cx="781057" cy="21544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149595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504264" y="2903498"/>
              <a:ext cx="626122" cy="1391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1685113" y="2866568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90%</a:t>
              </a:r>
              <a:endParaRPr lang="ko-KR" altLang="en-US" sz="8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446073" y="3414088"/>
            <a:ext cx="781057" cy="215444"/>
            <a:chOff x="1495951" y="2866568"/>
            <a:chExt cx="781057" cy="21544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149595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504264" y="2903498"/>
              <a:ext cx="626122" cy="1391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1685113" y="2866568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90%</a:t>
              </a:r>
              <a:endParaRPr lang="ko-KR" altLang="en-US" sz="8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446073" y="3699194"/>
            <a:ext cx="781057" cy="215444"/>
            <a:chOff x="1495951" y="2866568"/>
            <a:chExt cx="781057" cy="21544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149595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504264" y="2903498"/>
              <a:ext cx="626122" cy="1391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1685113" y="2866568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90%</a:t>
              </a:r>
              <a:endParaRPr lang="ko-KR" altLang="en-US" sz="8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446073" y="3970180"/>
            <a:ext cx="781057" cy="215444"/>
            <a:chOff x="1495951" y="2866568"/>
            <a:chExt cx="781057" cy="21544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149595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504264" y="2903498"/>
              <a:ext cx="626122" cy="1391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1685113" y="2866568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90%</a:t>
              </a:r>
              <a:endParaRPr lang="ko-KR" altLang="en-US" sz="8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446073" y="4233047"/>
            <a:ext cx="781057" cy="215444"/>
            <a:chOff x="1495951" y="2866568"/>
            <a:chExt cx="781057" cy="21544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149595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504264" y="2911811"/>
              <a:ext cx="626122" cy="1391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1685113" y="2866568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90%</a:t>
              </a:r>
              <a:endParaRPr lang="ko-KR" altLang="en-US" sz="8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446073" y="4507008"/>
            <a:ext cx="781057" cy="215444"/>
            <a:chOff x="1495951" y="2866568"/>
            <a:chExt cx="781057" cy="215444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149595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504264" y="2903498"/>
              <a:ext cx="626122" cy="1391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1685113" y="2866568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90%</a:t>
              </a:r>
              <a:endParaRPr lang="ko-KR" altLang="en-US" sz="8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446073" y="4775188"/>
            <a:ext cx="781057" cy="215444"/>
            <a:chOff x="1495951" y="2866568"/>
            <a:chExt cx="781057" cy="21544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149595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504264" y="2903498"/>
              <a:ext cx="626122" cy="1391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1685113" y="2866568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90%</a:t>
              </a:r>
              <a:endParaRPr lang="ko-KR" altLang="en-US" sz="8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362139" y="3132031"/>
            <a:ext cx="781057" cy="215444"/>
            <a:chOff x="3349261" y="2868534"/>
            <a:chExt cx="781057" cy="215444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334926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366010" y="2913434"/>
              <a:ext cx="112671" cy="1426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3554599" y="2868534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10%</a:t>
              </a:r>
              <a:endPara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3362139" y="3421728"/>
            <a:ext cx="781057" cy="215444"/>
            <a:chOff x="3349261" y="2868534"/>
            <a:chExt cx="781057" cy="215444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334926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366010" y="2913434"/>
              <a:ext cx="112671" cy="1426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3554599" y="2868534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10%</a:t>
              </a:r>
              <a:endPara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3362139" y="3687482"/>
            <a:ext cx="781057" cy="215444"/>
            <a:chOff x="3349261" y="2868534"/>
            <a:chExt cx="781057" cy="215444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334926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366010" y="2913434"/>
              <a:ext cx="112671" cy="1426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3554599" y="2868534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10%</a:t>
              </a:r>
              <a:endPara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362139" y="3977820"/>
            <a:ext cx="781057" cy="215444"/>
            <a:chOff x="3349261" y="2868534"/>
            <a:chExt cx="781057" cy="215444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334926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366010" y="2913434"/>
              <a:ext cx="112671" cy="1426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3554599" y="2868534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10%</a:t>
              </a:r>
              <a:endPara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362139" y="4240124"/>
            <a:ext cx="781057" cy="215444"/>
            <a:chOff x="3349261" y="2868534"/>
            <a:chExt cx="781057" cy="21544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334926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366010" y="2913434"/>
              <a:ext cx="112671" cy="1426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3554599" y="2868534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10%</a:t>
              </a:r>
              <a:endPara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3362139" y="4514648"/>
            <a:ext cx="781057" cy="215444"/>
            <a:chOff x="3349261" y="2868534"/>
            <a:chExt cx="781057" cy="215444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334926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366010" y="2913434"/>
              <a:ext cx="112671" cy="1426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3554599" y="2868534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10%</a:t>
              </a:r>
              <a:endPara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362139" y="4774586"/>
            <a:ext cx="781057" cy="215444"/>
            <a:chOff x="3349261" y="2868534"/>
            <a:chExt cx="781057" cy="215444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B2671A1-414B-57E2-558A-15D47A3AE1BD}"/>
                </a:ext>
              </a:extLst>
            </p:cNvPr>
            <p:cNvSpPr/>
            <p:nvPr/>
          </p:nvSpPr>
          <p:spPr>
            <a:xfrm>
              <a:off x="3349261" y="2903498"/>
              <a:ext cx="781057" cy="15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366010" y="2913434"/>
              <a:ext cx="112671" cy="1426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BE96A5E-5EB1-8130-8F97-132F237F5F9F}"/>
                </a:ext>
              </a:extLst>
            </p:cNvPr>
            <p:cNvSpPr txBox="1"/>
            <p:nvPr/>
          </p:nvSpPr>
          <p:spPr>
            <a:xfrm>
              <a:off x="3554599" y="2868534"/>
              <a:ext cx="4026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Rix모던고딕 M" panose="02020603020101020101" pitchFamily="18" charset="-127"/>
                  <a:ea typeface="Rix모던고딕 M" panose="02020603020101020101" pitchFamily="18" charset="-127"/>
                  <a:cs typeface="Calibri Light" panose="020F0302020204030204" pitchFamily="34" charset="0"/>
                </a:rPr>
                <a:t>10%</a:t>
              </a:r>
              <a:endPara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endParaRPr>
            </a:p>
          </p:txBody>
        </p:sp>
      </p:grpSp>
      <p:cxnSp>
        <p:nvCxnSpPr>
          <p:cNvPr id="126" name="직선 연결선 125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28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129" name="TextBox 128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2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/>
          <p:cNvSpPr/>
          <p:nvPr/>
        </p:nvSpPr>
        <p:spPr>
          <a:xfrm>
            <a:off x="374055" y="1314638"/>
            <a:ext cx="7049742" cy="337704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24798" y="1395359"/>
            <a:ext cx="614473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날짜</a:t>
            </a:r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 내용 찾기</a:t>
            </a:r>
            <a:endParaRPr lang="en-US" altLang="ko-KR" sz="1000" b="1" dirty="0">
              <a:solidFill>
                <a:schemeClr val="bg2">
                  <a:lumMod val="7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794458" y="547043"/>
            <a:ext cx="211154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+mj-ea"/>
                <a:ea typeface="Rix모던고딕 M" panose="02020603020101020101"/>
              </a:rPr>
              <a:t>[</a:t>
            </a:r>
            <a:r>
              <a:rPr lang="en-US" altLang="ko-KR" sz="900" b="1" dirty="0">
                <a:latin typeface="+mj-ea"/>
                <a:ea typeface="Rix모던고딕 M" panose="02020603020101020101"/>
              </a:rPr>
              <a:t>1] </a:t>
            </a:r>
            <a:r>
              <a:rPr lang="ko-KR" altLang="en-US" sz="900" b="1" dirty="0">
                <a:latin typeface="+mj-ea"/>
                <a:ea typeface="Rix모던고딕 M" panose="02020603020101020101"/>
              </a:rPr>
              <a:t>프로필 선택</a:t>
            </a:r>
            <a:endParaRPr lang="en-US" altLang="ko-KR" sz="900" b="1" dirty="0">
              <a:latin typeface="+mj-ea"/>
              <a:ea typeface="Rix모던고딕 M" panose="02020603020101020101"/>
            </a:endParaRPr>
          </a:p>
          <a:p>
            <a:r>
              <a:rPr lang="en-US" altLang="ko-KR" sz="900" b="1" dirty="0">
                <a:latin typeface="+mj-ea"/>
                <a:ea typeface="Rix모던고딕 M" panose="02020603020101020101"/>
              </a:rPr>
              <a:t>- </a:t>
            </a:r>
            <a:r>
              <a:rPr lang="ko-KR" altLang="en-US" sz="900" dirty="0">
                <a:latin typeface="+mj-ea"/>
                <a:ea typeface="Rix모던고딕 M" panose="02020603020101020101"/>
              </a:rPr>
              <a:t>상대방이 지정한 프로필 사진 표시</a:t>
            </a:r>
            <a:endParaRPr lang="en-US" altLang="ko-KR" sz="900" dirty="0">
              <a:latin typeface="+mj-ea"/>
              <a:ea typeface="Rix모던고딕 M" panose="02020603020101020101"/>
            </a:endParaRPr>
          </a:p>
          <a:p>
            <a:r>
              <a:rPr lang="en-US" altLang="ko-KR" sz="900" dirty="0">
                <a:latin typeface="+mj-ea"/>
                <a:ea typeface="Rix모던고딕 M" panose="02020603020101020101"/>
              </a:rPr>
              <a:t>- </a:t>
            </a:r>
            <a:r>
              <a:rPr lang="ko-KR" altLang="en-US" sz="900" dirty="0">
                <a:latin typeface="+mj-ea"/>
                <a:ea typeface="Rix모던고딕 M" panose="02020603020101020101"/>
              </a:rPr>
              <a:t>클릭 시 상대방의 프로필 사진 크게 표시</a:t>
            </a:r>
            <a:endParaRPr lang="en-US" altLang="ko-KR" sz="900" dirty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latin typeface="+mj-ea"/>
              <a:ea typeface="Rix모던고딕 M" panose="02020603020101020101"/>
            </a:endParaRPr>
          </a:p>
          <a:p>
            <a:r>
              <a:rPr lang="en-US" altLang="ko-KR" sz="900" b="1" dirty="0">
                <a:latin typeface="+mj-ea"/>
                <a:ea typeface="Rix모던고딕 M" panose="02020603020101020101"/>
              </a:rPr>
              <a:t>[2] 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음성으로 듣기</a:t>
            </a:r>
            <a:endParaRPr lang="en-US" altLang="ko-KR" sz="900" b="1" dirty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latin typeface="+mj-ea"/>
                <a:ea typeface="Rix모던고딕 M" panose="02020603020101020101"/>
              </a:rPr>
              <a:t>클릭</a:t>
            </a:r>
            <a:r>
              <a:rPr lang="en-US" altLang="ko-KR" sz="900" dirty="0" smtClean="0">
                <a:latin typeface="+mj-ea"/>
                <a:ea typeface="Rix모던고딕 M" panose="02020603020101020101"/>
              </a:rPr>
              <a:t>: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상대방이 </a:t>
            </a:r>
            <a:r>
              <a:rPr lang="en-US" altLang="ko-KR" sz="900" dirty="0" err="1" smtClean="0">
                <a:latin typeface="+mj-ea"/>
                <a:ea typeface="Rix모던고딕 M" panose="02020603020101020101"/>
              </a:rPr>
              <a:t>stt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로 등록하기 전에 녹음한 목소리로 들을 수 있음</a:t>
            </a:r>
            <a:r>
              <a:rPr lang="en-US" altLang="ko-KR" sz="900" dirty="0" smtClean="0">
                <a:latin typeface="+mj-ea"/>
                <a:ea typeface="Rix모던고딕 M" panose="02020603020101020101"/>
              </a:rPr>
              <a:t>.</a:t>
            </a:r>
            <a:endParaRPr lang="en-US" altLang="ko-KR" sz="900" dirty="0">
              <a:latin typeface="+mj-ea"/>
              <a:ea typeface="Rix모던고딕 M" panose="02020603020101020101"/>
            </a:endParaRPr>
          </a:p>
          <a:p>
            <a:endParaRPr lang="en-US" altLang="ko-KR" sz="900" dirty="0">
              <a:latin typeface="+mj-ea"/>
              <a:ea typeface="Rix모던고딕 M" panose="02020603020101020101"/>
            </a:endParaRPr>
          </a:p>
          <a:p>
            <a:r>
              <a:rPr lang="en-US" altLang="ko-KR" sz="900" b="1" dirty="0" smtClean="0">
                <a:latin typeface="+mj-ea"/>
                <a:ea typeface="Rix모던고딕 M" panose="02020603020101020101"/>
              </a:rPr>
              <a:t>[3] 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매칭 해제</a:t>
            </a:r>
            <a:r>
              <a:rPr lang="en-US" altLang="ko-KR" sz="900" b="1" dirty="0" smtClean="0">
                <a:latin typeface="+mj-ea"/>
                <a:ea typeface="Rix모던고딕 M" panose="02020603020101020101"/>
              </a:rPr>
              <a:t>/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차단</a:t>
            </a:r>
            <a:endParaRPr lang="en-US" altLang="ko-KR" sz="900" b="1" dirty="0" smtClean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복지사가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버튼 클릭 시 채팅 매칭 </a:t>
            </a: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해제확인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</a:t>
            </a: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모달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표시</a:t>
            </a:r>
            <a:endParaRPr lang="en-US" altLang="ko-KR" sz="900" dirty="0" smtClean="0">
              <a:latin typeface="+mj-ea"/>
              <a:ea typeface="Rix모던고딕 M" panose="02020603020101020101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1" y="1355777"/>
            <a:ext cx="246473" cy="255425"/>
          </a:xfrm>
          <a:prstGeom prst="rect">
            <a:avLst/>
          </a:prstGeom>
        </p:spPr>
      </p:pic>
      <p:sp>
        <p:nvSpPr>
          <p:cNvPr id="66" name="모서리가 둥근 사각형 설명선 65"/>
          <p:cNvSpPr/>
          <p:nvPr/>
        </p:nvSpPr>
        <p:spPr>
          <a:xfrm flipH="1">
            <a:off x="4693712" y="3484986"/>
            <a:ext cx="1798429" cy="381431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네 안녕하세요</a:t>
            </a:r>
            <a:r>
              <a:rPr lang="en-US" altLang="ko-KR" sz="1000" dirty="0">
                <a:ea typeface="Rix모던고딕 M" panose="02020603020101020101"/>
              </a:rPr>
              <a:t>.</a:t>
            </a:r>
            <a:endParaRPr lang="ko-KR" altLang="en-US" sz="1000" dirty="0">
              <a:ea typeface="Rix모던고딕 M" panose="02020603020101020101"/>
            </a:endParaRP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1811721" y="2232651"/>
            <a:ext cx="1750989" cy="374489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안녕하세요 반갑습니다</a:t>
            </a:r>
            <a:r>
              <a:rPr lang="en-US" altLang="ko-KR" sz="1000" dirty="0">
                <a:ea typeface="Rix모던고딕 M" panose="02020603020101020101"/>
              </a:rPr>
              <a:t>.</a:t>
            </a:r>
            <a:endParaRPr lang="ko-KR" altLang="en-US" sz="1000" dirty="0">
              <a:ea typeface="Rix모던고딕 M" panose="02020603020101020101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86694" y="2228391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72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" y="2228391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모서리가 둥근 사각형 설명선 74"/>
          <p:cNvSpPr/>
          <p:nvPr/>
        </p:nvSpPr>
        <p:spPr>
          <a:xfrm>
            <a:off x="1811722" y="3261615"/>
            <a:ext cx="1750988" cy="374489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오늘 날씨가 참 좋네요</a:t>
            </a:r>
            <a:r>
              <a:rPr lang="en-US" altLang="ko-KR" sz="1000" dirty="0">
                <a:ea typeface="Rix모던고딕 M" panose="02020603020101020101"/>
              </a:rPr>
              <a:t>.</a:t>
            </a:r>
            <a:endParaRPr lang="ko-KR" altLang="en-US" sz="1000" dirty="0">
              <a:ea typeface="Rix모던고딕 M" panose="02020603020101020101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86694" y="3257355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77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" y="3255944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타원 88"/>
          <p:cNvSpPr/>
          <p:nvPr/>
        </p:nvSpPr>
        <p:spPr>
          <a:xfrm>
            <a:off x="629841" y="215160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ea typeface="Rix모던고딕 M" panose="02020603020101020101"/>
              </a:rPr>
              <a:t>1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155606" y="3462146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91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405" y="3462146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2290155" y="3739422"/>
            <a:ext cx="1826376" cy="169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u="sng" dirty="0">
                <a:solidFill>
                  <a:schemeClr val="tx1"/>
                </a:solidFill>
                <a:ea typeface="Rix모던고딕 M" panose="02020603020101020101"/>
              </a:rPr>
              <a:t>음성으로 듣기</a:t>
            </a:r>
          </a:p>
        </p:txBody>
      </p:sp>
      <p:sp>
        <p:nvSpPr>
          <p:cNvPr id="93" name="타원 92"/>
          <p:cNvSpPr/>
          <p:nvPr/>
        </p:nvSpPr>
        <p:spPr>
          <a:xfrm>
            <a:off x="2767197" y="256303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2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290155" y="2680703"/>
            <a:ext cx="1826376" cy="169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u="sng" dirty="0">
                <a:solidFill>
                  <a:schemeClr val="tx1"/>
                </a:solidFill>
                <a:ea typeface="Rix모던고딕 M" panose="02020603020101020101"/>
              </a:rPr>
              <a:t>음성으로 듣기</a:t>
            </a:r>
          </a:p>
        </p:txBody>
      </p:sp>
      <p:sp>
        <p:nvSpPr>
          <p:cNvPr id="45" name="텍스트 개체 틀 1">
            <a:extLst>
              <a:ext uri="{FF2B5EF4-FFF2-40B4-BE49-F238E27FC236}">
                <a16:creationId xmlns:a16="http://schemas.microsoft.com/office/drawing/2014/main" id="{F76D0BAA-DE6C-0FC3-92A3-7F467787E565}"/>
              </a:ext>
            </a:extLst>
          </p:cNvPr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사용자의 채팅 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리스트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(</a:t>
            </a:r>
            <a:r>
              <a:rPr lang="ko-KR" altLang="en-US" sz="975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복지사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 화면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)</a:t>
            </a:r>
            <a:endParaRPr lang="ko-KR" altLang="en-US" sz="975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 flipH="1">
            <a:off x="4285707" y="4267795"/>
            <a:ext cx="2148457" cy="501394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반갑습니다</a:t>
            </a:r>
            <a:r>
              <a:rPr lang="en-US" altLang="ko-KR" sz="1000" dirty="0">
                <a:ea typeface="Rix모던고딕 M" panose="02020603020101020101"/>
              </a:rPr>
              <a:t>. </a:t>
            </a:r>
            <a:r>
              <a:rPr lang="ko-KR" altLang="en-US" sz="1000" dirty="0">
                <a:ea typeface="Rix모던고딕 M" panose="02020603020101020101"/>
              </a:rPr>
              <a:t>날씨가 참 좋죠</a:t>
            </a:r>
            <a:endParaRPr lang="en-US" altLang="ko-KR" sz="1000" dirty="0">
              <a:ea typeface="Rix모던고딕 M" panose="02020603020101020101"/>
            </a:endParaRPr>
          </a:p>
          <a:p>
            <a:pPr algn="ctr"/>
            <a:r>
              <a:rPr lang="ko-KR" altLang="en-US" sz="1000" dirty="0">
                <a:ea typeface="Rix모던고딕 M" panose="02020603020101020101"/>
              </a:rPr>
              <a:t>저도 이런 날씨는 오랜만에 보네요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155606" y="4253791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48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405" y="4253791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59C9AB5-BBD3-F142-4741-F8DD5ABCCE08}"/>
              </a:ext>
            </a:extLst>
          </p:cNvPr>
          <p:cNvSpPr txBox="1"/>
          <p:nvPr/>
        </p:nvSpPr>
        <p:spPr>
          <a:xfrm>
            <a:off x="639696" y="276585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어르신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B6B12F-97F5-D774-9665-31017A7B6E3E}"/>
              </a:ext>
            </a:extLst>
          </p:cNvPr>
          <p:cNvSpPr txBox="1"/>
          <p:nvPr/>
        </p:nvSpPr>
        <p:spPr>
          <a:xfrm>
            <a:off x="7159335" y="3912374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청년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5C29AF-EA69-DCD4-6846-0D8B1A52BD4F}"/>
              </a:ext>
            </a:extLst>
          </p:cNvPr>
          <p:cNvSpPr txBox="1"/>
          <p:nvPr/>
        </p:nvSpPr>
        <p:spPr>
          <a:xfrm>
            <a:off x="639696" y="380865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어르신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B6B12F-97F5-D774-9665-31017A7B6E3E}"/>
              </a:ext>
            </a:extLst>
          </p:cNvPr>
          <p:cNvSpPr txBox="1"/>
          <p:nvPr/>
        </p:nvSpPr>
        <p:spPr>
          <a:xfrm>
            <a:off x="7159335" y="4726693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청년</a:t>
            </a:r>
          </a:p>
        </p:txBody>
      </p:sp>
      <p:sp>
        <p:nvSpPr>
          <p:cNvPr id="84" name="타원 83"/>
          <p:cNvSpPr/>
          <p:nvPr/>
        </p:nvSpPr>
        <p:spPr>
          <a:xfrm>
            <a:off x="3542738" y="5648082"/>
            <a:ext cx="718315" cy="7183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601450" y="5727127"/>
            <a:ext cx="571469" cy="5714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86" name="곱셈 기호 85"/>
          <p:cNvSpPr/>
          <p:nvPr/>
        </p:nvSpPr>
        <p:spPr>
          <a:xfrm>
            <a:off x="3489581" y="5614069"/>
            <a:ext cx="811183" cy="79977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24676" y="6413843"/>
            <a:ext cx="944943" cy="22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Rix모던고딕 M" panose="02020603020101020101"/>
              </a:rPr>
              <a:t>매칭 </a:t>
            </a:r>
            <a:r>
              <a:rPr lang="ko-KR" altLang="en-US" sz="900" b="1" dirty="0" smtClean="0">
                <a:solidFill>
                  <a:schemeClr val="tx1"/>
                </a:solidFill>
                <a:ea typeface="Rix모던고딕 M" panose="02020603020101020101"/>
              </a:rPr>
              <a:t>해제</a:t>
            </a:r>
            <a:r>
              <a:rPr lang="en-US" altLang="ko-KR" sz="900" b="1" dirty="0" smtClean="0">
                <a:solidFill>
                  <a:schemeClr val="tx1"/>
                </a:solidFill>
                <a:ea typeface="Rix모던고딕 M" panose="02020603020101020101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ea typeface="Rix모던고딕 M" panose="02020603020101020101"/>
              </a:rPr>
              <a:t>차단하기</a:t>
            </a:r>
            <a:endParaRPr lang="ko-KR" altLang="en-US" sz="900" b="1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24677" y="5534911"/>
            <a:ext cx="957707" cy="1161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3367238" y="545557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3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03343" y="1781858"/>
            <a:ext cx="1601502" cy="209789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202X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일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금요일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3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44" name="TextBox 43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0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모서리가 둥근 사각형 설명선 103"/>
          <p:cNvSpPr/>
          <p:nvPr/>
        </p:nvSpPr>
        <p:spPr>
          <a:xfrm flipH="1">
            <a:off x="4660738" y="3492230"/>
            <a:ext cx="1811548" cy="381431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네 안녕하세요</a:t>
            </a:r>
            <a:r>
              <a:rPr lang="en-US" altLang="ko-KR" sz="1000" dirty="0">
                <a:ea typeface="Rix모던고딕 M" panose="02020603020101020101"/>
              </a:rPr>
              <a:t>.</a:t>
            </a:r>
            <a:endParaRPr lang="ko-KR" altLang="en-US" sz="1000" dirty="0">
              <a:ea typeface="Rix모던고딕 M" panose="02020603020101020101"/>
            </a:endParaRPr>
          </a:p>
        </p:txBody>
      </p:sp>
      <p:sp>
        <p:nvSpPr>
          <p:cNvPr id="105" name="모서리가 둥근 사각형 설명선 104"/>
          <p:cNvSpPr/>
          <p:nvPr/>
        </p:nvSpPr>
        <p:spPr>
          <a:xfrm flipH="1">
            <a:off x="4323829" y="4310978"/>
            <a:ext cx="2148457" cy="501394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반갑습니다</a:t>
            </a:r>
            <a:r>
              <a:rPr lang="en-US" altLang="ko-KR" sz="1000" dirty="0">
                <a:ea typeface="Rix모던고딕 M" panose="02020603020101020101"/>
              </a:rPr>
              <a:t>. </a:t>
            </a:r>
            <a:r>
              <a:rPr lang="ko-KR" altLang="en-US" sz="1000" dirty="0">
                <a:ea typeface="Rix모던고딕 M" panose="02020603020101020101"/>
              </a:rPr>
              <a:t>날씨가 참 좋죠</a:t>
            </a:r>
            <a:endParaRPr lang="en-US" altLang="ko-KR" sz="1000" dirty="0">
              <a:ea typeface="Rix모던고딕 M" panose="02020603020101020101"/>
            </a:endParaRPr>
          </a:p>
          <a:p>
            <a:pPr algn="ctr"/>
            <a:r>
              <a:rPr lang="ko-KR" altLang="en-US" sz="1000" dirty="0">
                <a:ea typeface="Rix모던고딕 M" panose="02020603020101020101"/>
              </a:rPr>
              <a:t>저도 이런 날씨는 오랜만에 보네요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132582" y="4309614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1811721" y="2147125"/>
            <a:ext cx="1750989" cy="374489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안녕하세요 반갑습니다</a:t>
            </a:r>
            <a:r>
              <a:rPr lang="en-US" altLang="ko-KR" sz="1000" dirty="0">
                <a:ea typeface="Rix모던고딕 M" panose="02020603020101020101"/>
              </a:rPr>
              <a:t>.</a:t>
            </a:r>
            <a:endParaRPr lang="ko-KR" altLang="en-US" sz="1000" dirty="0">
              <a:ea typeface="Rix모던고딕 M" panose="02020603020101020101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86694" y="2099691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109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6" y="2099691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모서리가 둥근 사각형 설명선 109"/>
          <p:cNvSpPr/>
          <p:nvPr/>
        </p:nvSpPr>
        <p:spPr>
          <a:xfrm>
            <a:off x="1811722" y="2903746"/>
            <a:ext cx="1750988" cy="374489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오늘 날씨가 참 좋네요</a:t>
            </a:r>
            <a:r>
              <a:rPr lang="en-US" altLang="ko-KR" sz="1000" dirty="0">
                <a:ea typeface="Rix모던고딕 M" panose="02020603020101020101"/>
              </a:rPr>
              <a:t>.</a:t>
            </a:r>
            <a:endParaRPr lang="ko-KR" altLang="en-US" sz="1000" dirty="0">
              <a:ea typeface="Rix모던고딕 M" panose="02020603020101020101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86694" y="2899486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112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" y="2898075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81" y="4309614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모서리가 둥근 직사각형 114"/>
          <p:cNvSpPr/>
          <p:nvPr/>
        </p:nvSpPr>
        <p:spPr>
          <a:xfrm>
            <a:off x="7122632" y="3469390"/>
            <a:ext cx="466273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116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32" y="3469390"/>
            <a:ext cx="425858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2290155" y="3381553"/>
            <a:ext cx="1826376" cy="169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u="sng" dirty="0">
                <a:solidFill>
                  <a:schemeClr val="tx1"/>
                </a:solidFill>
                <a:ea typeface="Rix모던고딕 M" panose="02020603020101020101"/>
              </a:rPr>
              <a:t>음성으로 듣기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2290155" y="2322834"/>
            <a:ext cx="1826376" cy="169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u="sng" dirty="0">
                <a:solidFill>
                  <a:schemeClr val="tx1"/>
                </a:solidFill>
                <a:ea typeface="Rix모던고딕 M" panose="02020603020101020101"/>
              </a:rPr>
              <a:t>음성으로 듣기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7865949" y="947637"/>
            <a:ext cx="1603405" cy="49065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t"/>
          <a:lstStyle/>
          <a:p>
            <a:pPr>
              <a:lnSpc>
                <a:spcPct val="150000"/>
              </a:lnSpc>
            </a:pPr>
            <a:endParaRPr lang="en-US" altLang="ko-KR" sz="675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/>
              <a:cs typeface="Segoe UI" panose="020B0502040204020203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74055" y="1314638"/>
            <a:ext cx="7049742" cy="337704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24798" y="1395359"/>
            <a:ext cx="614473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날짜</a:t>
            </a:r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 내용 찾기</a:t>
            </a:r>
            <a:endParaRPr lang="en-US" altLang="ko-KR" sz="1000" b="1" dirty="0">
              <a:solidFill>
                <a:schemeClr val="bg2">
                  <a:lumMod val="7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11" y="1355777"/>
            <a:ext cx="246473" cy="255425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1902261" y="2281085"/>
            <a:ext cx="4178918" cy="1361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Rix모던고딕 M" panose="02020603020101020101"/>
              </a:rPr>
              <a:t>정말 </a:t>
            </a:r>
            <a:r>
              <a:rPr lang="ko-KR" altLang="en-US" sz="1200" dirty="0" err="1" smtClean="0">
                <a:solidFill>
                  <a:schemeClr val="tx1"/>
                </a:solidFill>
                <a:ea typeface="Rix모던고딕 M" panose="02020603020101020101"/>
              </a:rPr>
              <a:t>매칭을</a:t>
            </a:r>
            <a:r>
              <a:rPr lang="ko-KR" altLang="en-US" sz="1200" dirty="0" smtClean="0">
                <a:solidFill>
                  <a:schemeClr val="tx1"/>
                </a:solidFill>
                <a:ea typeface="Rix모던고딕 M" panose="02020603020101020101"/>
              </a:rPr>
              <a:t> 해제하시겠습니까</a:t>
            </a:r>
            <a:r>
              <a:rPr lang="en-US" altLang="ko-KR" sz="1200" dirty="0">
                <a:solidFill>
                  <a:schemeClr val="tx1"/>
                </a:solidFill>
                <a:ea typeface="Rix모던고딕 M" panose="02020603020101020101"/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41730" y="3169551"/>
            <a:ext cx="996929" cy="278431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a typeface="Rix모던고딕 M" panose="02020603020101020101"/>
              </a:rPr>
              <a:t>아니오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491129" y="3169551"/>
            <a:ext cx="996929" cy="278431"/>
          </a:xfrm>
          <a:prstGeom prst="rect">
            <a:avLst/>
          </a:prstGeom>
          <a:solidFill>
            <a:srgbClr val="C46C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a typeface="Rix모던고딕 M" panose="02020603020101020101"/>
              </a:rPr>
              <a:t>예</a:t>
            </a:r>
          </a:p>
        </p:txBody>
      </p:sp>
      <p:sp>
        <p:nvSpPr>
          <p:cNvPr id="87" name="타원 86"/>
          <p:cNvSpPr/>
          <p:nvPr/>
        </p:nvSpPr>
        <p:spPr>
          <a:xfrm>
            <a:off x="1834310" y="2162323"/>
            <a:ext cx="224936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ea typeface="Rix모던고딕 M" panose="02020603020101020101"/>
              </a:rPr>
              <a:t>1</a:t>
            </a:r>
            <a:endParaRPr lang="ko-KR" altLang="en-US" sz="1100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45" name="텍스트 개체 틀 1">
            <a:extLst>
              <a:ext uri="{FF2B5EF4-FFF2-40B4-BE49-F238E27FC236}">
                <a16:creationId xmlns:a16="http://schemas.microsoft.com/office/drawing/2014/main" id="{F76D0BAA-DE6C-0FC3-92A3-7F467787E565}"/>
              </a:ext>
            </a:extLst>
          </p:cNvPr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사용자의 채팅 리스트</a:t>
            </a:r>
            <a:r>
              <a:rPr lang="en-US" altLang="ko-KR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(</a:t>
            </a:r>
            <a:r>
              <a:rPr lang="ko-KR" altLang="en-US" sz="975" dirty="0" err="1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복지사</a:t>
            </a:r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 화면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) &gt; </a:t>
            </a:r>
            <a:r>
              <a:rPr lang="ko-KR" altLang="en-US" sz="975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매칭차단</a:t>
            </a:r>
            <a:endParaRPr lang="ko-KR" altLang="en-US" sz="975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794458" y="547043"/>
            <a:ext cx="21115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+mj-ea"/>
                <a:ea typeface="Rix모던고딕 M" panose="02020603020101020101"/>
              </a:rPr>
              <a:t>[</a:t>
            </a:r>
            <a:r>
              <a:rPr lang="en-US" altLang="ko-KR" sz="900" b="1" dirty="0">
                <a:latin typeface="+mj-ea"/>
                <a:ea typeface="Rix모던고딕 M" panose="02020603020101020101"/>
              </a:rPr>
              <a:t>1] 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매칭 해제 확인 창</a:t>
            </a:r>
            <a:endParaRPr lang="en-US" altLang="ko-KR" sz="900" b="1" dirty="0" smtClean="0">
              <a:latin typeface="+mj-ea"/>
              <a:ea typeface="Rix모던고딕 M" panose="02020603020101020101"/>
            </a:endParaRPr>
          </a:p>
          <a:p>
            <a:r>
              <a:rPr lang="en-US" altLang="ko-KR" sz="900" b="1" dirty="0" smtClean="0">
                <a:latin typeface="+mj-ea"/>
                <a:ea typeface="Rix모던고딕 M" panose="02020603020101020101"/>
              </a:rPr>
              <a:t>- 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매칭 해제</a:t>
            </a:r>
            <a:r>
              <a:rPr lang="en-US" altLang="ko-KR" sz="900" dirty="0" smtClean="0">
                <a:latin typeface="+mj-ea"/>
                <a:ea typeface="Rix모던고딕 M" panose="02020603020101020101"/>
              </a:rPr>
              <a:t>/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차단하기 클릭하면 나오는 창</a:t>
            </a:r>
            <a:endParaRPr lang="en-US" altLang="ko-KR" sz="900" dirty="0" smtClean="0">
              <a:latin typeface="+mj-ea"/>
              <a:ea typeface="Rix모던고딕 M" panose="02020603020101020101"/>
            </a:endParaRPr>
          </a:p>
          <a:p>
            <a:endParaRPr lang="en-US" altLang="ko-KR" sz="900" dirty="0">
              <a:latin typeface="+mj-ea"/>
              <a:ea typeface="Rix모던고딕 M" panose="02020603020101020101"/>
            </a:endParaRPr>
          </a:p>
          <a:p>
            <a:r>
              <a:rPr lang="en-US" altLang="ko-KR" sz="900" b="1" dirty="0">
                <a:latin typeface="+mj-ea"/>
                <a:ea typeface="Rix모던고딕 M" panose="02020603020101020101"/>
              </a:rPr>
              <a:t>[2] 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매칭 해제 수락</a:t>
            </a:r>
            <a:endParaRPr lang="en-US" altLang="ko-KR" sz="900" b="1" dirty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latin typeface="+mj-ea"/>
                <a:ea typeface="Rix모던고딕 M" panose="02020603020101020101"/>
              </a:rPr>
              <a:t>클릭</a:t>
            </a:r>
            <a:r>
              <a:rPr lang="en-US" altLang="ko-KR" sz="900" dirty="0" smtClean="0">
                <a:latin typeface="+mj-ea"/>
                <a:ea typeface="Rix모던고딕 M" panose="02020603020101020101"/>
              </a:rPr>
              <a:t>: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매칭이 해제되며 청년 </a:t>
            </a: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매칭자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평가 </a:t>
            </a:r>
            <a:r>
              <a:rPr lang="en-US" altLang="ko-KR" sz="900" dirty="0" smtClean="0">
                <a:latin typeface="+mj-ea"/>
                <a:ea typeface="Rix모던고딕 M" panose="02020603020101020101"/>
              </a:rPr>
              <a:t>modal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표기</a:t>
            </a:r>
            <a:endParaRPr lang="en-US" altLang="ko-KR" sz="900" dirty="0">
              <a:latin typeface="+mj-ea"/>
              <a:ea typeface="Rix모던고딕 M" panose="02020603020101020101"/>
            </a:endParaRPr>
          </a:p>
          <a:p>
            <a:endParaRPr lang="en-US" altLang="ko-KR" sz="900" dirty="0">
              <a:latin typeface="+mj-ea"/>
              <a:ea typeface="Rix모던고딕 M" panose="02020603020101020101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403379" y="306755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2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542738" y="5648082"/>
            <a:ext cx="718315" cy="7183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601450" y="5727127"/>
            <a:ext cx="571469" cy="5714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69" name="곱셈 기호 68"/>
          <p:cNvSpPr/>
          <p:nvPr/>
        </p:nvSpPr>
        <p:spPr>
          <a:xfrm>
            <a:off x="3489581" y="5614069"/>
            <a:ext cx="811183" cy="79977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24676" y="6413843"/>
            <a:ext cx="944943" cy="22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Rix모던고딕 M" panose="02020603020101020101"/>
              </a:rPr>
              <a:t>매칭 </a:t>
            </a:r>
            <a:r>
              <a:rPr lang="ko-KR" altLang="en-US" sz="900" b="1" dirty="0" smtClean="0">
                <a:solidFill>
                  <a:schemeClr val="tx1"/>
                </a:solidFill>
                <a:ea typeface="Rix모던고딕 M" panose="02020603020101020101"/>
              </a:rPr>
              <a:t>해제</a:t>
            </a:r>
            <a:r>
              <a:rPr lang="en-US" altLang="ko-KR" sz="900" b="1" dirty="0" smtClean="0">
                <a:solidFill>
                  <a:schemeClr val="tx1"/>
                </a:solidFill>
                <a:ea typeface="Rix모던고딕 M" panose="02020603020101020101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ea typeface="Rix모던고딕 M" panose="02020603020101020101"/>
              </a:rPr>
              <a:t>차단하기</a:t>
            </a:r>
            <a:endParaRPr lang="ko-KR" altLang="en-US" sz="900" b="1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424677" y="5534911"/>
            <a:ext cx="957707" cy="1161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367238" y="545557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3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03343" y="1728902"/>
            <a:ext cx="1601502" cy="209789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202X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일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금요일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0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51" name="TextBox 50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83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사각형 설명선 44"/>
          <p:cNvSpPr/>
          <p:nvPr/>
        </p:nvSpPr>
        <p:spPr>
          <a:xfrm>
            <a:off x="1811722" y="2090860"/>
            <a:ext cx="1750988" cy="386280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안녕하세요 반갑습니다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4" name="모서리가 둥근 사각형 설명선 103"/>
          <p:cNvSpPr/>
          <p:nvPr/>
        </p:nvSpPr>
        <p:spPr>
          <a:xfrm flipH="1">
            <a:off x="4660738" y="3492230"/>
            <a:ext cx="1811548" cy="381431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네 안녕하세요</a:t>
            </a:r>
            <a:r>
              <a:rPr lang="en-US" altLang="ko-KR" sz="1000" dirty="0">
                <a:ea typeface="Rix모던고딕 M" panose="02020603020101020101"/>
              </a:rPr>
              <a:t>.</a:t>
            </a:r>
            <a:endParaRPr lang="ko-KR" altLang="en-US" sz="1000" dirty="0">
              <a:ea typeface="Rix모던고딕 M" panose="02020603020101020101"/>
            </a:endParaRPr>
          </a:p>
        </p:txBody>
      </p:sp>
      <p:sp>
        <p:nvSpPr>
          <p:cNvPr id="105" name="모서리가 둥근 사각형 설명선 104"/>
          <p:cNvSpPr/>
          <p:nvPr/>
        </p:nvSpPr>
        <p:spPr>
          <a:xfrm flipH="1">
            <a:off x="4323829" y="4310978"/>
            <a:ext cx="2148457" cy="501394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반갑습니다</a:t>
            </a:r>
            <a:r>
              <a:rPr lang="en-US" altLang="ko-KR" sz="1000" dirty="0">
                <a:ea typeface="Rix모던고딕 M" panose="02020603020101020101"/>
              </a:rPr>
              <a:t>. </a:t>
            </a:r>
            <a:r>
              <a:rPr lang="ko-KR" altLang="en-US" sz="1000" dirty="0">
                <a:ea typeface="Rix모던고딕 M" panose="02020603020101020101"/>
              </a:rPr>
              <a:t>날씨가 참 좋죠</a:t>
            </a:r>
            <a:endParaRPr lang="en-US" altLang="ko-KR" sz="1000" dirty="0">
              <a:ea typeface="Rix모던고딕 M" panose="02020603020101020101"/>
            </a:endParaRPr>
          </a:p>
          <a:p>
            <a:pPr algn="ctr"/>
            <a:r>
              <a:rPr lang="ko-KR" altLang="en-US" sz="1000" dirty="0">
                <a:ea typeface="Rix모던고딕 M" panose="02020603020101020101"/>
              </a:rPr>
              <a:t>저도 이런 날씨는 오랜만에 보네요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132582" y="4309614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sp>
        <p:nvSpPr>
          <p:cNvPr id="110" name="모서리가 둥근 사각형 설명선 109"/>
          <p:cNvSpPr/>
          <p:nvPr/>
        </p:nvSpPr>
        <p:spPr>
          <a:xfrm>
            <a:off x="1811722" y="2903746"/>
            <a:ext cx="1750988" cy="374489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오늘 날씨가 참 좋네요</a:t>
            </a:r>
            <a:r>
              <a:rPr lang="en-US" altLang="ko-KR" sz="1000" dirty="0">
                <a:ea typeface="Rix모던고딕 M" panose="02020603020101020101"/>
              </a:rPr>
              <a:t>.</a:t>
            </a:r>
            <a:endParaRPr lang="ko-KR" altLang="en-US" sz="1000" dirty="0">
              <a:ea typeface="Rix모던고딕 M" panose="02020603020101020101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86694" y="2899486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112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" y="2898075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81" y="4309614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모서리가 둥근 직사각형 114"/>
          <p:cNvSpPr/>
          <p:nvPr/>
        </p:nvSpPr>
        <p:spPr>
          <a:xfrm>
            <a:off x="7122632" y="3469390"/>
            <a:ext cx="466273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ea typeface="Rix모던고딕 M" panose="02020603020101020101"/>
            </a:endParaRPr>
          </a:p>
        </p:txBody>
      </p:sp>
      <p:pic>
        <p:nvPicPr>
          <p:cNvPr id="116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32" y="3469390"/>
            <a:ext cx="425858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2290155" y="3381553"/>
            <a:ext cx="1826376" cy="169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u="sng" dirty="0">
                <a:solidFill>
                  <a:schemeClr val="tx1"/>
                </a:solidFill>
                <a:ea typeface="Rix모던고딕 M" panose="02020603020101020101"/>
              </a:rPr>
              <a:t>음성으로 듣기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2290155" y="2322834"/>
            <a:ext cx="1826376" cy="169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u="sng" dirty="0">
                <a:solidFill>
                  <a:schemeClr val="tx1"/>
                </a:solidFill>
                <a:ea typeface="Rix모던고딕 M" panose="02020603020101020101"/>
              </a:rPr>
              <a:t>음성으로 듣기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374055" y="1314638"/>
            <a:ext cx="7049742" cy="337704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24798" y="1395359"/>
            <a:ext cx="614473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날짜</a:t>
            </a:r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 내용 찾기</a:t>
            </a:r>
            <a:endParaRPr lang="en-US" altLang="ko-KR" sz="1000" b="1" dirty="0">
              <a:solidFill>
                <a:schemeClr val="bg2">
                  <a:lumMod val="7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11" y="1355777"/>
            <a:ext cx="246473" cy="255425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2157522" y="2063532"/>
            <a:ext cx="3108583" cy="206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 smtClean="0">
              <a:solidFill>
                <a:schemeClr val="tx1"/>
              </a:solidFill>
              <a:ea typeface="Rix모던고딕 M" panose="02020603020101020101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Rix모던고딕 M" panose="02020603020101020101"/>
              </a:rPr>
              <a:t>매칭이 해제되었습니다</a:t>
            </a:r>
            <a:r>
              <a:rPr lang="en-US" altLang="ko-KR" sz="1200" dirty="0" smtClean="0">
                <a:solidFill>
                  <a:schemeClr val="tx1"/>
                </a:solidFill>
                <a:ea typeface="Rix모던고딕 M" panose="02020603020101020101"/>
              </a:rPr>
              <a:t>.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  <a:ea typeface="Rix모던고딕 M" panose="02020603020101020101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Rix모던고딕 M" panose="02020603020101020101"/>
              </a:rPr>
              <a:t>청년 </a:t>
            </a:r>
            <a:r>
              <a:rPr lang="ko-KR" altLang="en-US" sz="1200" dirty="0" err="1" smtClean="0">
                <a:solidFill>
                  <a:schemeClr val="tx1"/>
                </a:solidFill>
                <a:ea typeface="Rix모던고딕 M" panose="02020603020101020101"/>
              </a:rPr>
              <a:t>매칭자에</a:t>
            </a:r>
            <a:r>
              <a:rPr lang="ko-KR" altLang="en-US" sz="1200" dirty="0" smtClean="0">
                <a:solidFill>
                  <a:schemeClr val="tx1"/>
                </a:solidFill>
                <a:ea typeface="Rix모던고딕 M" panose="02020603020101020101"/>
              </a:rPr>
              <a:t> 대해 평가해주세요</a:t>
            </a:r>
            <a:r>
              <a:rPr lang="en-US" altLang="ko-KR" sz="1200" dirty="0" smtClean="0">
                <a:solidFill>
                  <a:schemeClr val="tx1"/>
                </a:solidFill>
                <a:ea typeface="Rix모던고딕 M" panose="02020603020101020101"/>
              </a:rPr>
              <a:t>!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378381" y="3695578"/>
            <a:ext cx="996929" cy="2784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Rix모던고딕 M" panose="02020603020101020101"/>
              </a:rPr>
              <a:t>좋아요</a:t>
            </a:r>
            <a:endParaRPr lang="ko-KR" altLang="en-US" sz="1200" dirty="0">
              <a:ea typeface="Rix모던고딕 M" panose="02020603020101020101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062625" y="3702814"/>
            <a:ext cx="996929" cy="278431"/>
          </a:xfrm>
          <a:prstGeom prst="rect">
            <a:avLst/>
          </a:prstGeom>
          <a:solidFill>
            <a:srgbClr val="C46C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Rix모던고딕 M" panose="02020603020101020101"/>
              </a:rPr>
              <a:t>싫어요</a:t>
            </a:r>
            <a:endParaRPr lang="ko-KR" altLang="en-US" sz="1200" dirty="0">
              <a:ea typeface="Rix모던고딕 M" panose="02020603020101020101"/>
            </a:endParaRPr>
          </a:p>
        </p:txBody>
      </p:sp>
      <p:pic>
        <p:nvPicPr>
          <p:cNvPr id="1026" name="Picture 2" descr="손의 무료 벡터 그래픽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6683" y="3061160"/>
            <a:ext cx="523179" cy="55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손의 무료 벡터 그래픽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260610" y="3050369"/>
            <a:ext cx="543547" cy="57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텍스트 개체 틀 1">
            <a:extLst>
              <a:ext uri="{FF2B5EF4-FFF2-40B4-BE49-F238E27FC236}">
                <a16:creationId xmlns:a16="http://schemas.microsoft.com/office/drawing/2014/main" id="{F76D0BAA-DE6C-0FC3-92A3-7F467787E565}"/>
              </a:ext>
            </a:extLst>
          </p:cNvPr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사용자의 채팅 리스트</a:t>
            </a:r>
            <a:r>
              <a:rPr lang="en-US" altLang="ko-KR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(</a:t>
            </a:r>
            <a:r>
              <a:rPr lang="ko-KR" altLang="en-US" sz="975" dirty="0" err="1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복지사</a:t>
            </a:r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 화면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) &gt; 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매칭 차단</a:t>
            </a:r>
            <a:endParaRPr lang="ko-KR" altLang="en-US" sz="975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794458" y="547043"/>
            <a:ext cx="211154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+mj-ea"/>
                <a:ea typeface="Rix모던고딕 M" panose="02020603020101020101"/>
              </a:rPr>
              <a:t>[</a:t>
            </a:r>
            <a:r>
              <a:rPr lang="en-US" altLang="ko-KR" sz="900" b="1" dirty="0">
                <a:latin typeface="+mj-ea"/>
                <a:ea typeface="Rix모던고딕 M" panose="02020603020101020101"/>
              </a:rPr>
              <a:t>1] 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매칭 해제 </a:t>
            </a:r>
            <a:r>
              <a:rPr lang="ko-KR" altLang="en-US" sz="900" b="1" dirty="0" err="1" smtClean="0">
                <a:latin typeface="+mj-ea"/>
                <a:ea typeface="Rix모던고딕 M" panose="02020603020101020101"/>
              </a:rPr>
              <a:t>평가창</a:t>
            </a:r>
            <a:endParaRPr lang="en-US" altLang="ko-KR" sz="900" b="1" dirty="0">
              <a:latin typeface="+mj-ea"/>
              <a:ea typeface="Rix모던고딕 M" panose="02020603020101020101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매칭해제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</a:t>
            </a: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확인시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열리는 창</a:t>
            </a:r>
            <a:endParaRPr lang="en-US" altLang="ko-KR" sz="900" dirty="0" smtClean="0">
              <a:latin typeface="+mj-ea"/>
              <a:ea typeface="Rix모던고딕 M" panose="02020603020101020101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Rix모던고딕 M" panose="02020603020101020101"/>
            </a:endParaRPr>
          </a:p>
          <a:p>
            <a:r>
              <a:rPr lang="en-US" altLang="ko-KR" sz="900" b="1" dirty="0">
                <a:latin typeface="+mj-ea"/>
                <a:ea typeface="Rix모던고딕 M" panose="02020603020101020101"/>
              </a:rPr>
              <a:t>[2] 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좋아요</a:t>
            </a:r>
            <a:endParaRPr lang="en-US" altLang="ko-KR" sz="900" b="1" dirty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latin typeface="+mj-ea"/>
                <a:ea typeface="Rix모던고딕 M" panose="02020603020101020101"/>
              </a:rPr>
              <a:t>평가 작성 페이지로 이동 후 평가 작성 페이지에서 입력한 값은 제거</a:t>
            </a:r>
            <a:endParaRPr lang="en-US" altLang="ko-KR" sz="900" dirty="0" smtClean="0">
              <a:latin typeface="+mj-ea"/>
              <a:ea typeface="Rix모던고딕 M" panose="02020603020101020101"/>
            </a:endParaRPr>
          </a:p>
          <a:p>
            <a:endParaRPr lang="en-US" altLang="ko-KR" sz="900" dirty="0">
              <a:latin typeface="+mj-ea"/>
              <a:ea typeface="Rix모던고딕 M" panose="02020603020101020101"/>
            </a:endParaRPr>
          </a:p>
          <a:p>
            <a:r>
              <a:rPr lang="en-US" altLang="ko-KR" sz="900" b="1" dirty="0" smtClean="0">
                <a:latin typeface="+mj-ea"/>
                <a:ea typeface="Rix모던고딕 M" panose="02020603020101020101"/>
              </a:rPr>
              <a:t>[3] 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싫어요</a:t>
            </a:r>
            <a:endParaRPr lang="en-US" altLang="ko-KR" sz="900" b="1" dirty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latin typeface="+mj-ea"/>
                <a:ea typeface="Rix모던고딕 M" panose="02020603020101020101"/>
              </a:rPr>
              <a:t>평가 작성 페이지로 이동 평가페이지에서 넣은 값은 신고 테이블로 값 전달</a:t>
            </a:r>
            <a:endParaRPr lang="en-US" altLang="ko-KR" sz="900" dirty="0" smtClean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latin typeface="+mj-ea"/>
              <a:ea typeface="Rix모던고딕 M" panose="02020603020101020101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296700" y="365162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2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956956" y="365437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3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542738" y="5648082"/>
            <a:ext cx="718315" cy="7183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601450" y="5727127"/>
            <a:ext cx="571469" cy="5714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69" name="곱셈 기호 68"/>
          <p:cNvSpPr/>
          <p:nvPr/>
        </p:nvSpPr>
        <p:spPr>
          <a:xfrm>
            <a:off x="3489581" y="5614069"/>
            <a:ext cx="811183" cy="79977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24676" y="6413843"/>
            <a:ext cx="944943" cy="22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Rix모던고딕 M" panose="02020603020101020101"/>
              </a:rPr>
              <a:t>매칭 </a:t>
            </a:r>
            <a:r>
              <a:rPr lang="ko-KR" altLang="en-US" sz="900" b="1" dirty="0" smtClean="0">
                <a:solidFill>
                  <a:schemeClr val="tx1"/>
                </a:solidFill>
                <a:ea typeface="Rix모던고딕 M" panose="02020603020101020101"/>
              </a:rPr>
              <a:t>해제</a:t>
            </a:r>
            <a:r>
              <a:rPr lang="en-US" altLang="ko-KR" sz="900" b="1" dirty="0" smtClean="0">
                <a:solidFill>
                  <a:schemeClr val="tx1"/>
                </a:solidFill>
                <a:ea typeface="Rix모던고딕 M" panose="02020603020101020101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ea typeface="Rix모던고딕 M" panose="02020603020101020101"/>
              </a:rPr>
              <a:t>차단하기</a:t>
            </a:r>
            <a:endParaRPr lang="ko-KR" altLang="en-US" sz="900" b="1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424677" y="5534911"/>
            <a:ext cx="957707" cy="1161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367238" y="545557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3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03343" y="1728902"/>
            <a:ext cx="1601502" cy="209789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202X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일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금요일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86694" y="2086600"/>
            <a:ext cx="462896" cy="4972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48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2" y="2086599"/>
            <a:ext cx="436086" cy="4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타원 50"/>
          <p:cNvSpPr/>
          <p:nvPr/>
        </p:nvSpPr>
        <p:spPr>
          <a:xfrm>
            <a:off x="2045054" y="1965325"/>
            <a:ext cx="224936" cy="22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ea typeface="Rix모던고딕 M" panose="02020603020101020101"/>
              </a:rPr>
              <a:t>1</a:t>
            </a:r>
            <a:endParaRPr lang="ko-KR" altLang="en-US" sz="1100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62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65" name="TextBox 64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01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모서리가 둥근 사각형 설명선 103"/>
          <p:cNvSpPr/>
          <p:nvPr/>
        </p:nvSpPr>
        <p:spPr>
          <a:xfrm flipH="1">
            <a:off x="4660738" y="3492230"/>
            <a:ext cx="1811548" cy="381431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네 안녕하세요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5" name="모서리가 둥근 사각형 설명선 104"/>
          <p:cNvSpPr/>
          <p:nvPr/>
        </p:nvSpPr>
        <p:spPr>
          <a:xfrm flipH="1">
            <a:off x="4323829" y="4310978"/>
            <a:ext cx="2148457" cy="501394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반갑습니다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날씨가 참 좋죠</a:t>
            </a:r>
            <a:endParaRPr lang="en-US" altLang="ko-KR" sz="1000" dirty="0"/>
          </a:p>
          <a:p>
            <a:pPr algn="ctr"/>
            <a:r>
              <a:rPr lang="ko-KR" altLang="en-US" sz="1000" dirty="0"/>
              <a:t>저도 이런 날씨는 오랜만에 보네요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132582" y="4309614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1811722" y="2090860"/>
            <a:ext cx="1750988" cy="386280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안녕하세요 반갑습니다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86694" y="2086600"/>
            <a:ext cx="462896" cy="4972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109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2" y="2086599"/>
            <a:ext cx="436086" cy="4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모서리가 둥근 사각형 설명선 109"/>
          <p:cNvSpPr/>
          <p:nvPr/>
        </p:nvSpPr>
        <p:spPr>
          <a:xfrm>
            <a:off x="1811722" y="2903746"/>
            <a:ext cx="1750988" cy="374489"/>
          </a:xfrm>
          <a:prstGeom prst="wedgeRoundRectCallout">
            <a:avLst>
              <a:gd name="adj1" fmla="val -75735"/>
              <a:gd name="adj2" fmla="val -3206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오늘 날씨가 참 좋네요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86694" y="2899486"/>
            <a:ext cx="462896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112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" y="2898075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81" y="4309614"/>
            <a:ext cx="422774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모서리가 둥근 직사각형 114"/>
          <p:cNvSpPr/>
          <p:nvPr/>
        </p:nvSpPr>
        <p:spPr>
          <a:xfrm>
            <a:off x="7122632" y="3469390"/>
            <a:ext cx="466273" cy="482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116" name="Picture 3" descr="꼬까참새, 이야기를 입는 즐거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32" y="3469390"/>
            <a:ext cx="425858" cy="4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2290155" y="3381553"/>
            <a:ext cx="1826376" cy="169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u="sng" dirty="0">
                <a:solidFill>
                  <a:schemeClr val="tx1"/>
                </a:solidFill>
              </a:rPr>
              <a:t>음성으로 듣기</a:t>
            </a:r>
          </a:p>
        </p:txBody>
      </p:sp>
      <p:sp>
        <p:nvSpPr>
          <p:cNvPr id="118" name="타원 117"/>
          <p:cNvSpPr/>
          <p:nvPr/>
        </p:nvSpPr>
        <p:spPr>
          <a:xfrm>
            <a:off x="2767197" y="2421241"/>
            <a:ext cx="175500" cy="1810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</a:rPr>
              <a:t>1</a:t>
            </a:r>
            <a:endParaRPr lang="ko-KR" altLang="en-US" sz="894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290155" y="2538911"/>
            <a:ext cx="1826375" cy="174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u="sng" dirty="0">
                <a:solidFill>
                  <a:schemeClr val="tx1"/>
                </a:solidFill>
              </a:rPr>
              <a:t>음성으로 듣기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7865949" y="947637"/>
            <a:ext cx="1603405" cy="49065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t"/>
          <a:lstStyle/>
          <a:p>
            <a:pPr>
              <a:lnSpc>
                <a:spcPct val="150000"/>
              </a:lnSpc>
            </a:pPr>
            <a:endParaRPr lang="en-US" altLang="ko-KR" sz="675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74055" y="1314638"/>
            <a:ext cx="7049742" cy="337704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24798" y="1395359"/>
            <a:ext cx="614473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날짜</a:t>
            </a:r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 내용 찾기</a:t>
            </a:r>
            <a:endParaRPr lang="en-US" altLang="ko-KR" sz="1000" b="1" dirty="0">
              <a:solidFill>
                <a:schemeClr val="bg2">
                  <a:lumMod val="7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11" y="1355777"/>
            <a:ext cx="246473" cy="255425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2157522" y="2063532"/>
            <a:ext cx="3108583" cy="206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 smtClean="0">
              <a:solidFill>
                <a:schemeClr val="tx1"/>
              </a:solidFill>
              <a:ea typeface="Rix모던고딕 M" panose="02020603020101020101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Rix모던고딕 M" panose="02020603020101020101"/>
              </a:rPr>
              <a:t>청년 </a:t>
            </a:r>
            <a:r>
              <a:rPr lang="ko-KR" altLang="en-US" sz="1200" dirty="0" err="1" smtClean="0">
                <a:solidFill>
                  <a:schemeClr val="tx1"/>
                </a:solidFill>
                <a:ea typeface="Rix모던고딕 M" panose="02020603020101020101"/>
              </a:rPr>
              <a:t>매칭자</a:t>
            </a:r>
            <a:r>
              <a:rPr lang="ko-KR" altLang="en-US" sz="1200" dirty="0" smtClean="0">
                <a:solidFill>
                  <a:schemeClr val="tx1"/>
                </a:solidFill>
                <a:ea typeface="Rix모던고딕 M" panose="02020603020101020101"/>
              </a:rPr>
              <a:t> 평가 이유를 적어주시면</a:t>
            </a:r>
            <a:endParaRPr lang="en-US" altLang="ko-KR" sz="1200" dirty="0" smtClean="0">
              <a:solidFill>
                <a:schemeClr val="tx1"/>
              </a:solidFill>
              <a:ea typeface="Rix모던고딕 M" panose="02020603020101020101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Rix모던고딕 M" panose="02020603020101020101"/>
              </a:rPr>
              <a:t>사이트 발전에 도움이 됩니다</a:t>
            </a:r>
            <a:r>
              <a:rPr lang="en-US" altLang="ko-KR" sz="1200" dirty="0">
                <a:solidFill>
                  <a:schemeClr val="tx1"/>
                </a:solidFill>
                <a:ea typeface="Rix모던고딕 M" panose="02020603020101020101"/>
              </a:rPr>
              <a:t>!</a:t>
            </a:r>
            <a:endParaRPr lang="en-US" altLang="ko-KR" sz="1200" dirty="0" smtClean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172088" y="3715029"/>
            <a:ext cx="996929" cy="2784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Rix모던고딕 M" panose="02020603020101020101"/>
              </a:rPr>
              <a:t>완료</a:t>
            </a:r>
            <a:endParaRPr lang="ko-KR" altLang="en-US" sz="1200" dirty="0">
              <a:ea typeface="Rix모던고딕 M" panose="02020603020101020101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104009" y="2223782"/>
            <a:ext cx="224936" cy="22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ea typeface="Rix모던고딕 M" panose="02020603020101020101"/>
              </a:rPr>
              <a:t>1</a:t>
            </a:r>
            <a:endParaRPr lang="ko-KR" altLang="en-US" sz="1100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5974" y="2814963"/>
            <a:ext cx="2830516" cy="747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ea typeface="Rix모던고딕 M" panose="02020603020101020101"/>
              </a:rPr>
              <a:t>Ex) 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ea typeface="Rix모던고딕 M" panose="02020603020101020101"/>
              </a:rPr>
              <a:t>친절하고 착해요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ea typeface="Rix모던고딕 M" panose="02020603020101020101"/>
              </a:rPr>
              <a:t>!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텍스트 개체 틀 1">
            <a:extLst>
              <a:ext uri="{FF2B5EF4-FFF2-40B4-BE49-F238E27FC236}">
                <a16:creationId xmlns:a16="http://schemas.microsoft.com/office/drawing/2014/main" id="{F76D0BAA-DE6C-0FC3-92A3-7F467787E565}"/>
              </a:ext>
            </a:extLst>
          </p:cNvPr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사용자의 채팅 리스트</a:t>
            </a:r>
            <a:r>
              <a:rPr lang="en-US" altLang="ko-KR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(</a:t>
            </a:r>
            <a:r>
              <a:rPr lang="ko-KR" altLang="en-US" sz="975" dirty="0" err="1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복지사</a:t>
            </a:r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 화면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) &gt; </a:t>
            </a:r>
            <a:r>
              <a:rPr lang="ko-KR" altLang="en-US" sz="975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매칭차단</a:t>
            </a:r>
            <a:endParaRPr lang="ko-KR" altLang="en-US" sz="975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94458" y="547043"/>
            <a:ext cx="2111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+mj-ea"/>
                <a:ea typeface="Rix모던고딕 M" panose="02020603020101020101"/>
              </a:rPr>
              <a:t>[</a:t>
            </a:r>
            <a:r>
              <a:rPr lang="en-US" altLang="ko-KR" sz="900" b="1" dirty="0">
                <a:latin typeface="+mj-ea"/>
                <a:ea typeface="Rix모던고딕 M" panose="02020603020101020101"/>
              </a:rPr>
              <a:t>1] 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평가 작성</a:t>
            </a:r>
            <a:endParaRPr lang="en-US" altLang="ko-KR" sz="900" b="1" dirty="0">
              <a:latin typeface="+mj-ea"/>
              <a:ea typeface="Rix모던고딕 M" panose="02020603020101020101"/>
            </a:endParaRPr>
          </a:p>
          <a:p>
            <a:r>
              <a:rPr lang="en-US" altLang="ko-KR" sz="900" dirty="0" smtClean="0">
                <a:latin typeface="+mj-ea"/>
                <a:ea typeface="Rix모던고딕 M" panose="02020603020101020101"/>
              </a:rPr>
              <a:t>- </a:t>
            </a: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복지사가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싫어요 버튼을 통해 평가 작성을 열었을 경우 입력 값은 신고 테이블로 전송</a:t>
            </a:r>
            <a:r>
              <a:rPr lang="en-US" altLang="ko-KR" sz="900" dirty="0" smtClean="0">
                <a:latin typeface="+mj-ea"/>
                <a:ea typeface="Rix모던고딕 M" panose="02020603020101020101"/>
              </a:rPr>
              <a:t>.</a:t>
            </a:r>
          </a:p>
          <a:p>
            <a:endParaRPr lang="en-US" altLang="ko-KR" sz="900" dirty="0">
              <a:latin typeface="+mj-ea"/>
              <a:ea typeface="Rix모던고딕 M" panose="02020603020101020101"/>
            </a:endParaRPr>
          </a:p>
          <a:p>
            <a:r>
              <a:rPr lang="en-US" altLang="ko-KR" sz="900" dirty="0" smtClean="0">
                <a:latin typeface="+mj-ea"/>
                <a:ea typeface="Rix모던고딕 M" panose="02020603020101020101"/>
              </a:rPr>
              <a:t>- </a:t>
            </a: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복지사가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좋아요 버튼을 통해 평가 작성을 열었을 경우 입력 값은 버림</a:t>
            </a:r>
            <a:r>
              <a:rPr lang="en-US" altLang="ko-KR" sz="900" dirty="0" smtClean="0">
                <a:latin typeface="+mj-ea"/>
                <a:ea typeface="Rix모던고딕 M" panose="02020603020101020101"/>
              </a:rPr>
              <a:t>.</a:t>
            </a:r>
            <a:endParaRPr lang="en-US" altLang="ko-KR" sz="900" dirty="0">
              <a:latin typeface="+mj-ea"/>
              <a:ea typeface="Rix모던고딕 M" panose="02020603020101020101"/>
            </a:endParaRPr>
          </a:p>
          <a:p>
            <a:endParaRPr lang="en-US" altLang="ko-KR" sz="900" dirty="0">
              <a:latin typeface="+mj-ea"/>
              <a:ea typeface="Rix모던고딕 M" panose="02020603020101020101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542738" y="5648082"/>
            <a:ext cx="718315" cy="7183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01450" y="5727127"/>
            <a:ext cx="571469" cy="5714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56" name="곱셈 기호 55"/>
          <p:cNvSpPr/>
          <p:nvPr/>
        </p:nvSpPr>
        <p:spPr>
          <a:xfrm>
            <a:off x="3489581" y="5614069"/>
            <a:ext cx="811183" cy="79977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24676" y="6413843"/>
            <a:ext cx="944943" cy="22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Rix모던고딕 M" panose="02020603020101020101"/>
              </a:rPr>
              <a:t>매칭 </a:t>
            </a:r>
            <a:r>
              <a:rPr lang="ko-KR" altLang="en-US" sz="900" b="1" dirty="0" smtClean="0">
                <a:solidFill>
                  <a:schemeClr val="tx1"/>
                </a:solidFill>
                <a:ea typeface="Rix모던고딕 M" panose="02020603020101020101"/>
              </a:rPr>
              <a:t>해제</a:t>
            </a:r>
            <a:r>
              <a:rPr lang="en-US" altLang="ko-KR" sz="900" b="1" dirty="0" smtClean="0">
                <a:solidFill>
                  <a:schemeClr val="tx1"/>
                </a:solidFill>
                <a:ea typeface="Rix모던고딕 M" panose="02020603020101020101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ea typeface="Rix모던고딕 M" panose="02020603020101020101"/>
              </a:rPr>
              <a:t>차단하기</a:t>
            </a:r>
            <a:endParaRPr lang="ko-KR" altLang="en-US" sz="900" b="1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424677" y="5534911"/>
            <a:ext cx="957707" cy="1161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67238" y="545557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3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03343" y="1728902"/>
            <a:ext cx="1601502" cy="209789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202X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일</a:t>
            </a:r>
            <a:r>
              <a:rPr lang="en-US" altLang="ko-KR" sz="1000" dirty="0" smtClean="0">
                <a:solidFill>
                  <a:schemeClr val="tx1"/>
                </a:solidFill>
                <a:ea typeface="Rix모던고딕 M" panose="02020603020101020101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ea typeface="Rix모던고딕 M" panose="02020603020101020101"/>
              </a:rPr>
              <a:t>금요일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9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50" name="TextBox 49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17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4609EA-DBEE-A192-1D85-A686AF5AC796}"/>
              </a:ext>
            </a:extLst>
          </p:cNvPr>
          <p:cNvSpPr/>
          <p:nvPr/>
        </p:nvSpPr>
        <p:spPr>
          <a:xfrm>
            <a:off x="0" y="1721223"/>
            <a:ext cx="9906000" cy="263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 페이지</a:t>
            </a:r>
            <a:endParaRPr lang="en-US" altLang="ko-KR" sz="3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778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7FBBD4-6C3F-DF70-7AE6-590B983380BD}"/>
              </a:ext>
            </a:extLst>
          </p:cNvPr>
          <p:cNvSpPr/>
          <p:nvPr/>
        </p:nvSpPr>
        <p:spPr>
          <a:xfrm>
            <a:off x="1915866" y="1008346"/>
            <a:ext cx="4266612" cy="4835046"/>
          </a:xfrm>
          <a:prstGeom prst="roundRect">
            <a:avLst>
              <a:gd name="adj" fmla="val 132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DE46E869-53BA-719A-1D3D-7ABBA8331E3C}"/>
              </a:ext>
            </a:extLst>
          </p:cNvPr>
          <p:cNvSpPr/>
          <p:nvPr/>
        </p:nvSpPr>
        <p:spPr>
          <a:xfrm>
            <a:off x="-5997" y="-8280"/>
            <a:ext cx="8110337" cy="247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관리자 </a:t>
            </a: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로그인 페이지</a:t>
            </a:r>
            <a:endParaRPr lang="en-US" altLang="ko-KR" sz="1000" dirty="0" smtClean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모서리가 둥근 직사각형 165">
            <a:extLst>
              <a:ext uri="{FF2B5EF4-FFF2-40B4-BE49-F238E27FC236}">
                <a16:creationId xmlns:a16="http://schemas.microsoft.com/office/drawing/2014/main" id="{6C313C21-0894-2639-51A7-0BA6A27FED4E}"/>
              </a:ext>
            </a:extLst>
          </p:cNvPr>
          <p:cNvSpPr/>
          <p:nvPr/>
        </p:nvSpPr>
        <p:spPr>
          <a:xfrm>
            <a:off x="8104340" y="0"/>
            <a:ext cx="1801660" cy="2410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102D3C-1341-777A-272D-CD4390BB9F63}"/>
              </a:ext>
            </a:extLst>
          </p:cNvPr>
          <p:cNvSpPr/>
          <p:nvPr/>
        </p:nvSpPr>
        <p:spPr>
          <a:xfrm>
            <a:off x="7743608" y="-4213"/>
            <a:ext cx="2162392" cy="68705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5">
            <a:extLst>
              <a:ext uri="{FF2B5EF4-FFF2-40B4-BE49-F238E27FC236}">
                <a16:creationId xmlns:a16="http://schemas.microsoft.com/office/drawing/2014/main" id="{686E4DD5-5304-9C14-A13E-91BCAAAF70A9}"/>
              </a:ext>
            </a:extLst>
          </p:cNvPr>
          <p:cNvCxnSpPr>
            <a:cxnSpLocks/>
          </p:cNvCxnSpPr>
          <p:nvPr/>
        </p:nvCxnSpPr>
        <p:spPr>
          <a:xfrm>
            <a:off x="2425420" y="1933644"/>
            <a:ext cx="3267659" cy="7595"/>
          </a:xfrm>
          <a:prstGeom prst="curvedConnector3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13EE85-363C-E1FF-061E-7F13B032A27D}"/>
              </a:ext>
            </a:extLst>
          </p:cNvPr>
          <p:cNvSpPr txBox="1"/>
          <p:nvPr/>
        </p:nvSpPr>
        <p:spPr>
          <a:xfrm>
            <a:off x="2325212" y="1425567"/>
            <a:ext cx="18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Admin Page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7072D7-EB57-8973-D8B8-EBD9F6A4995C}"/>
              </a:ext>
            </a:extLst>
          </p:cNvPr>
          <p:cNvSpPr/>
          <p:nvPr/>
        </p:nvSpPr>
        <p:spPr>
          <a:xfrm>
            <a:off x="2425421" y="2743226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Admin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EFC4C0-FA85-5900-351A-9F3E938B667B}"/>
              </a:ext>
            </a:extLst>
          </p:cNvPr>
          <p:cNvSpPr/>
          <p:nvPr/>
        </p:nvSpPr>
        <p:spPr>
          <a:xfrm>
            <a:off x="2425421" y="3562152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입력</a:t>
            </a:r>
            <a:endParaRPr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321A6E-C011-4CF4-12DD-C4FC8719FF00}"/>
              </a:ext>
            </a:extLst>
          </p:cNvPr>
          <p:cNvSpPr txBox="1"/>
          <p:nvPr/>
        </p:nvSpPr>
        <p:spPr>
          <a:xfrm>
            <a:off x="2351290" y="2498337"/>
            <a:ext cx="64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B52D86-9386-053D-8D07-4826FC9A58D9}"/>
              </a:ext>
            </a:extLst>
          </p:cNvPr>
          <p:cNvSpPr txBox="1"/>
          <p:nvPr/>
        </p:nvSpPr>
        <p:spPr>
          <a:xfrm>
            <a:off x="2351290" y="3270327"/>
            <a:ext cx="77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비밀번호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F91EC-0913-F135-5E6E-4A72AFBE29D5}"/>
              </a:ext>
            </a:extLst>
          </p:cNvPr>
          <p:cNvSpPr/>
          <p:nvPr/>
        </p:nvSpPr>
        <p:spPr>
          <a:xfrm>
            <a:off x="2425420" y="4503238"/>
            <a:ext cx="3267658" cy="35346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dbl">
            <a:solidFill>
              <a:schemeClr val="bg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10D93D-1921-6ACF-E29C-9E9D82047D05}"/>
              </a:ext>
            </a:extLst>
          </p:cNvPr>
          <p:cNvSpPr txBox="1"/>
          <p:nvPr/>
        </p:nvSpPr>
        <p:spPr>
          <a:xfrm>
            <a:off x="7743608" y="395634"/>
            <a:ext cx="1691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en-US" altLang="ko-KR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Admin Page</a:t>
            </a:r>
            <a:endParaRPr lang="en-US" altLang="ko-KR" sz="9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특정 </a:t>
            </a:r>
            <a:r>
              <a:rPr lang="en-US" altLang="ko-KR" sz="9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url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로만 접속할 수 있는 페이지  관리자 로그인 화면으로 이동</a:t>
            </a:r>
            <a:endParaRPr lang="en-US" altLang="ko-KR" sz="900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</a:t>
            </a:r>
            <a:endParaRPr lang="en-US" altLang="ko-KR" sz="900" dirty="0"/>
          </a:p>
          <a:p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 버튼 클릭 시 관리자 리스트 페이지로 이동</a:t>
            </a:r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EEC3A6D-E002-DF98-4AAA-235183C3CF27}"/>
              </a:ext>
            </a:extLst>
          </p:cNvPr>
          <p:cNvSpPr/>
          <p:nvPr/>
        </p:nvSpPr>
        <p:spPr>
          <a:xfrm>
            <a:off x="2189551" y="13799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EC3A6D-E002-DF98-4AAA-235183C3CF27}"/>
              </a:ext>
            </a:extLst>
          </p:cNvPr>
          <p:cNvSpPr/>
          <p:nvPr/>
        </p:nvSpPr>
        <p:spPr>
          <a:xfrm>
            <a:off x="3764253" y="446442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모서리가 둥근 직사각형 42">
            <a:extLst>
              <a:ext uri="{FF2B5EF4-FFF2-40B4-BE49-F238E27FC236}">
                <a16:creationId xmlns:a16="http://schemas.microsoft.com/office/drawing/2014/main" id="{3571DCE9-75AC-CD0E-7E41-E9CDFFDE0B74}"/>
              </a:ext>
            </a:extLst>
          </p:cNvPr>
          <p:cNvSpPr/>
          <p:nvPr/>
        </p:nvSpPr>
        <p:spPr>
          <a:xfrm>
            <a:off x="-5997" y="-8280"/>
            <a:ext cx="8110337" cy="3324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관리자 로그인 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모서리가 둥근 직사각형 165">
            <a:extLst>
              <a:ext uri="{FF2B5EF4-FFF2-40B4-BE49-F238E27FC236}">
                <a16:creationId xmlns:a16="http://schemas.microsoft.com/office/drawing/2014/main" id="{B3EF7B70-3105-3CDB-5B09-8FCA4D361D56}"/>
              </a:ext>
            </a:extLst>
          </p:cNvPr>
          <p:cNvSpPr/>
          <p:nvPr/>
        </p:nvSpPr>
        <p:spPr>
          <a:xfrm>
            <a:off x="7743608" y="-8280"/>
            <a:ext cx="2162392" cy="3324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Description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391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5516A-3485-DC71-39B8-0BDA2E6C84F6}"/>
              </a:ext>
            </a:extLst>
          </p:cNvPr>
          <p:cNvSpPr/>
          <p:nvPr/>
        </p:nvSpPr>
        <p:spPr>
          <a:xfrm>
            <a:off x="7763518" y="0"/>
            <a:ext cx="2142482" cy="68705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AE8653-C2B4-0324-D2D9-0B1873C48126}"/>
              </a:ext>
            </a:extLst>
          </p:cNvPr>
          <p:cNvSpPr/>
          <p:nvPr/>
        </p:nvSpPr>
        <p:spPr>
          <a:xfrm>
            <a:off x="7818253" y="390006"/>
            <a:ext cx="2043536" cy="5052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리스트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복지사가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횐원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가입을 하면 관리자 페이지 중 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지사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확인 리스트에 들어 온다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기본값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최신순으로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페이지당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10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확인 리스트에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없는 경우 기본 문구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등록된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지사가이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없습니다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이름 클릭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이름 클릭 시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복지사가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회원가입 할 때 쓴 정보를 확인 하는 페이지로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버튼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실제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정보인 경우  승인 버튼을 클릭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시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복지사로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로그인 가능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복지사가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갖고 있는 권한 부여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관리자페이지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975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확인 리스트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975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0DA260-A8EF-2B4E-3B33-6E7B5C4FA3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4335" y="2566399"/>
          <a:ext cx="4890089" cy="3040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{</a:t>
                      </a:r>
                      <a:r>
                        <a:rPr lang="ko-KR" altLang="en-US" sz="7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이름</a:t>
                      </a:r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9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{</a:t>
                      </a:r>
                      <a:r>
                        <a:rPr lang="ko-KR" altLang="en-US" sz="7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이름</a:t>
                      </a:r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8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{</a:t>
                      </a:r>
                      <a:r>
                        <a:rPr lang="ko-KR" altLang="en-US" sz="7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이름</a:t>
                      </a:r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7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{</a:t>
                      </a:r>
                      <a:r>
                        <a:rPr lang="ko-KR" altLang="en-US" sz="7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이름</a:t>
                      </a:r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6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{</a:t>
                      </a:r>
                      <a:r>
                        <a:rPr lang="ko-KR" altLang="en-US" sz="7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이름</a:t>
                      </a:r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5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{</a:t>
                      </a:r>
                      <a:r>
                        <a:rPr lang="ko-KR" altLang="en-US" sz="7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이름</a:t>
                      </a:r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4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{</a:t>
                      </a:r>
                      <a:r>
                        <a:rPr lang="ko-KR" altLang="en-US" sz="7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이름</a:t>
                      </a:r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{</a:t>
                      </a:r>
                      <a:r>
                        <a:rPr lang="ko-KR" altLang="en-US" sz="7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이름</a:t>
                      </a:r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{</a:t>
                      </a:r>
                      <a:r>
                        <a:rPr lang="ko-KR" altLang="en-US" sz="7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이름</a:t>
                      </a:r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{</a:t>
                      </a:r>
                      <a:r>
                        <a:rPr lang="ko-KR" altLang="en-US" sz="7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ko-KR" altLang="en-US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이름</a:t>
                      </a:r>
                      <a:r>
                        <a:rPr lang="en-US" altLang="ko-KR" sz="7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0E4FD3-BCBB-34CB-2007-693FA96023FF}"/>
              </a:ext>
            </a:extLst>
          </p:cNvPr>
          <p:cNvSpPr/>
          <p:nvPr/>
        </p:nvSpPr>
        <p:spPr>
          <a:xfrm>
            <a:off x="2704406" y="5906521"/>
            <a:ext cx="2092239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처음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 &lt;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이전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| [1] [2] </a:t>
            </a:r>
            <a:r>
              <a:rPr lang="en-US" altLang="ko-KR" sz="731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[4] [5] | 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다음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  |</a:t>
            </a:r>
            <a:r>
              <a:rPr lang="ko-KR" altLang="en-US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마지막</a:t>
            </a:r>
            <a:r>
              <a:rPr lang="en-US" altLang="ko-KR" sz="73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endParaRPr lang="ko-KR" altLang="en-US" sz="73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25" name="직선 연결선 35">
            <a:extLst>
              <a:ext uri="{FF2B5EF4-FFF2-40B4-BE49-F238E27FC236}">
                <a16:creationId xmlns:a16="http://schemas.microsoft.com/office/drawing/2014/main" id="{C4B34CD5-CCD7-EE1E-4949-C88D617ADF6F}"/>
              </a:ext>
            </a:extLst>
          </p:cNvPr>
          <p:cNvCxnSpPr/>
          <p:nvPr/>
        </p:nvCxnSpPr>
        <p:spPr>
          <a:xfrm>
            <a:off x="1308301" y="2062038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B0C02E-D9B5-6C92-A57C-7AEF455684AB}"/>
              </a:ext>
            </a:extLst>
          </p:cNvPr>
          <p:cNvSpPr/>
          <p:nvPr/>
        </p:nvSpPr>
        <p:spPr>
          <a:xfrm>
            <a:off x="1251976" y="1828586"/>
            <a:ext cx="1399783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</a:t>
            </a:r>
            <a:r>
              <a:rPr lang="ko-KR" altLang="en-US" sz="975" b="1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75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확인 리스트</a:t>
            </a:r>
            <a:endParaRPr lang="en-US" altLang="ko-KR" sz="975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D80288-DCC1-0BC4-B459-75ECE3EC6481}"/>
              </a:ext>
            </a:extLst>
          </p:cNvPr>
          <p:cNvSpPr/>
          <p:nvPr/>
        </p:nvSpPr>
        <p:spPr>
          <a:xfrm>
            <a:off x="1117351" y="18620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5006336" y="2890664"/>
            <a:ext cx="497590" cy="210587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4999889" y="3176048"/>
            <a:ext cx="497590" cy="210587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5005435" y="3461432"/>
            <a:ext cx="497590" cy="210587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5005435" y="3716505"/>
            <a:ext cx="497590" cy="210587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5005435" y="3998698"/>
            <a:ext cx="497590" cy="210587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5006336" y="4268505"/>
            <a:ext cx="497590" cy="210587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5006336" y="4520636"/>
            <a:ext cx="497590" cy="210587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4999889" y="4802801"/>
            <a:ext cx="497590" cy="210587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5006336" y="5084966"/>
            <a:ext cx="497590" cy="210587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5007824" y="5360513"/>
            <a:ext cx="497590" cy="210587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5D80288-DCC1-0BC4-B459-75ECE3EC6481}"/>
              </a:ext>
            </a:extLst>
          </p:cNvPr>
          <p:cNvSpPr/>
          <p:nvPr/>
        </p:nvSpPr>
        <p:spPr>
          <a:xfrm>
            <a:off x="2651759" y="290820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5D80288-DCC1-0BC4-B459-75ECE3EC6481}"/>
              </a:ext>
            </a:extLst>
          </p:cNvPr>
          <p:cNvSpPr/>
          <p:nvPr/>
        </p:nvSpPr>
        <p:spPr>
          <a:xfrm>
            <a:off x="4796645" y="29178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2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43" name="TextBox 42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5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25516A-3485-DC71-39B8-0BDA2E6C84F6}"/>
              </a:ext>
            </a:extLst>
          </p:cNvPr>
          <p:cNvSpPr/>
          <p:nvPr/>
        </p:nvSpPr>
        <p:spPr>
          <a:xfrm>
            <a:off x="7763518" y="0"/>
            <a:ext cx="2142482" cy="68705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E8653-C2B4-0324-D2D9-0B1873C48126}"/>
              </a:ext>
            </a:extLst>
          </p:cNvPr>
          <p:cNvSpPr/>
          <p:nvPr/>
        </p:nvSpPr>
        <p:spPr>
          <a:xfrm>
            <a:off x="7818253" y="390006"/>
            <a:ext cx="2043536" cy="5052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정보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이름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전화번호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자격증 사진을 확인 할 수 있다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 버튼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버튼 클릭 시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확인 리스트로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6" name="직선 연결선 35">
            <a:extLst>
              <a:ext uri="{FF2B5EF4-FFF2-40B4-BE49-F238E27FC236}">
                <a16:creationId xmlns:a16="http://schemas.microsoft.com/office/drawing/2014/main" id="{C4B34CD5-CCD7-EE1E-4949-C88D617ADF6F}"/>
              </a:ext>
            </a:extLst>
          </p:cNvPr>
          <p:cNvCxnSpPr/>
          <p:nvPr/>
        </p:nvCxnSpPr>
        <p:spPr>
          <a:xfrm>
            <a:off x="1308301" y="1953971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B0C02E-D9B5-6C92-A57C-7AEF455684AB}"/>
              </a:ext>
            </a:extLst>
          </p:cNvPr>
          <p:cNvSpPr/>
          <p:nvPr/>
        </p:nvSpPr>
        <p:spPr>
          <a:xfrm>
            <a:off x="1251976" y="1720519"/>
            <a:ext cx="1399783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</a:t>
            </a:r>
            <a:r>
              <a:rPr lang="ko-KR" altLang="en-US" sz="975" b="1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75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정보 </a:t>
            </a:r>
            <a:endParaRPr lang="en-US" altLang="ko-KR" sz="975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D80288-DCC1-0BC4-B459-75ECE3EC6481}"/>
              </a:ext>
            </a:extLst>
          </p:cNvPr>
          <p:cNvSpPr/>
          <p:nvPr/>
        </p:nvSpPr>
        <p:spPr>
          <a:xfrm>
            <a:off x="1117351" y="175395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텍스트 개체 틀 1"/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 페이지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975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정보 페이지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975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4014" y="2098258"/>
            <a:ext cx="18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이름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: {</a:t>
            </a:r>
            <a:r>
              <a:rPr lang="ko-KR" altLang="en-US" sz="12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이름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</a:p>
          <a:p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전화번호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:{</a:t>
            </a:r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전화번호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</a:p>
          <a:p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9913" y="2726574"/>
            <a:ext cx="5045825" cy="3117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1388225" y="2720625"/>
            <a:ext cx="5037513" cy="312322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88226" y="2713732"/>
            <a:ext cx="5037512" cy="31301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3824" y="4880369"/>
            <a:ext cx="230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</a:t>
            </a:r>
            <a:r>
              <a:rPr lang="ko-KR" altLang="en-US" sz="14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자격증 사진</a:t>
            </a:r>
            <a:endParaRPr lang="ko-KR" altLang="en-US" sz="14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CBE883C-75CF-BB21-B53B-01412B3CB86F}"/>
              </a:ext>
            </a:extLst>
          </p:cNvPr>
          <p:cNvSpPr/>
          <p:nvPr/>
        </p:nvSpPr>
        <p:spPr>
          <a:xfrm>
            <a:off x="1388225" y="6193257"/>
            <a:ext cx="597552" cy="234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endParaRPr lang="ko-KR" altLang="en-US" sz="731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5D80288-DCC1-0BC4-B459-75ECE3EC6481}"/>
              </a:ext>
            </a:extLst>
          </p:cNvPr>
          <p:cNvSpPr/>
          <p:nvPr/>
        </p:nvSpPr>
        <p:spPr>
          <a:xfrm>
            <a:off x="1312679" y="623513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7371" y="56589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54344" y="5658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/>
              <a:cs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7957" y="5658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27997" y="565897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/>
              <a:cs typeface="Calibri Light" panose="020F03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0063" y="5658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/>
              <a:cs typeface="Calibri Light" panose="020F03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4055" y="547043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/>
              <a:cs typeface="Calibri Light" panose="020F03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7371" y="56589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4344" y="5658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7957" y="5658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7997" y="565897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90063" y="5658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-52314" y="975074"/>
            <a:ext cx="77680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055" y="547043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8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111"/>
            <a:ext cx="9906000" cy="53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7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24974" y="1777026"/>
            <a:ext cx="6634952" cy="406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01776" y="432703"/>
            <a:ext cx="211154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[1]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채팅 목록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관리자는 모든 채팅을 열람 가능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[2]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삭제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클릭 시  현재 선택된 채팅을 삭제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[3] </a:t>
            </a:r>
            <a:r>
              <a:rPr lang="ko-KR" alt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필터링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 단어 추가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/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관리자에게만 표시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,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필터링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단어 추가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/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변경을 할 수 있는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modal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Rix모던고딕 M" panose="02020603020101020101"/>
              </a:rPr>
              <a:t>표시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Rix모던고딕 M" panose="02020603020101020101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0117" y="1167042"/>
            <a:ext cx="6600303" cy="337704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1" name="직사각형 40"/>
          <p:cNvSpPr/>
          <p:nvPr/>
        </p:nvSpPr>
        <p:spPr>
          <a:xfrm>
            <a:off x="781408" y="1198694"/>
            <a:ext cx="6361455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날짜</a:t>
            </a:r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 내용 찾기</a:t>
            </a:r>
            <a:endParaRPr lang="en-US" altLang="ko-KR" sz="1000" b="1" dirty="0">
              <a:solidFill>
                <a:schemeClr val="bg2">
                  <a:lumMod val="7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77" y="1219540"/>
            <a:ext cx="216159" cy="23270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7328" y="1837512"/>
            <a:ext cx="1343556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검색 결과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0117" y="2277381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안녕하세요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좋죠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?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0117" y="2589963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네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좋네요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70117" y="2900515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그러게요 요즘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너무 좋아요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0117" y="3211045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완전 봄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 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같아요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!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7607" y="2285128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227607" y="2595658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227607" y="2906418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227607" y="3218421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70117" y="3520855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안녕하세요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좋죠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?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0117" y="3833437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네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좋네요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70117" y="4143989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그러게요 요즘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너무 좋아요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70117" y="4454519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완전 봄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 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같아요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!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27607" y="3519976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227607" y="3830506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227607" y="4141266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227607" y="4453269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70117" y="4759048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안녕하세요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좋죠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?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70117" y="5071630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네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좋네요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70117" y="5382182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그러게요 요즘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너무 좋아요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570117" y="5692712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완전 봄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 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같아요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!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27607" y="4758169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27607" y="5068699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227607" y="5379459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227607" y="5691462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77513" y="6313794"/>
            <a:ext cx="3131389" cy="30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(1), (2), (3), (4)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32912" y="2315324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432912" y="2626039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432912" y="2936591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432912" y="4183890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432912" y="4494605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432912" y="4805157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432912" y="3562808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432912" y="3873360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432912" y="5109012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432912" y="5419727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432912" y="5730279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66" name="타원 65"/>
          <p:cNvSpPr/>
          <p:nvPr/>
        </p:nvSpPr>
        <p:spPr>
          <a:xfrm>
            <a:off x="4296956" y="2247349"/>
            <a:ext cx="174430" cy="1744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2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562122" y="6292417"/>
            <a:ext cx="1609574" cy="297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ea typeface="Rix모던고딕 M" panose="02020603020101020101"/>
              </a:rPr>
              <a:t>필터링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 단어 추가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변경</a:t>
            </a:r>
          </a:p>
        </p:txBody>
      </p:sp>
      <p:sp>
        <p:nvSpPr>
          <p:cNvPr id="67" name="타원 66"/>
          <p:cNvSpPr/>
          <p:nvPr/>
        </p:nvSpPr>
        <p:spPr>
          <a:xfrm>
            <a:off x="5839605" y="6215530"/>
            <a:ext cx="174430" cy="1744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3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03721" y="2203635"/>
            <a:ext cx="174430" cy="1744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1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432912" y="3251404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FB1B446A-39BD-3D1E-56C9-F3C892026543}"/>
              </a:ext>
            </a:extLst>
          </p:cNvPr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 리스트 관리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975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78952" y="2124871"/>
            <a:ext cx="1068267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오름차순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978952" y="2413451"/>
            <a:ext cx="1068267" cy="288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내림차순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E08BEA-7008-EF53-4C8D-C0F4AC605299}"/>
              </a:ext>
            </a:extLst>
          </p:cNvPr>
          <p:cNvSpPr/>
          <p:nvPr/>
        </p:nvSpPr>
        <p:spPr>
          <a:xfrm>
            <a:off x="5983299" y="1837512"/>
            <a:ext cx="1068267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날짜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9B961E-9683-49A4-BA7F-103B639CEC1A}"/>
              </a:ext>
            </a:extLst>
          </p:cNvPr>
          <p:cNvSpPr/>
          <p:nvPr/>
        </p:nvSpPr>
        <p:spPr>
          <a:xfrm>
            <a:off x="6811842" y="1837512"/>
            <a:ext cx="245920" cy="2794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74B41EAE-A538-48E5-B5A7-445834F404FC}"/>
              </a:ext>
            </a:extLst>
          </p:cNvPr>
          <p:cNvSpPr/>
          <p:nvPr/>
        </p:nvSpPr>
        <p:spPr>
          <a:xfrm rot="5400000">
            <a:off x="6889777" y="1933589"/>
            <a:ext cx="75567" cy="113466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96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97" name="TextBox 96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96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24974" y="1777026"/>
            <a:ext cx="6634952" cy="406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01776" y="432703"/>
            <a:ext cx="21115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+mj-ea"/>
                <a:ea typeface="Rix모던고딕 M" panose="02020603020101020101"/>
              </a:rPr>
              <a:t>[1] </a:t>
            </a:r>
            <a:r>
              <a:rPr lang="ko-KR" altLang="en-US" sz="900" b="1" dirty="0" err="1" smtClean="0">
                <a:latin typeface="+mj-ea"/>
                <a:ea typeface="Rix모던고딕 M" panose="02020603020101020101"/>
              </a:rPr>
              <a:t>필터링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 단어 추가</a:t>
            </a:r>
            <a:r>
              <a:rPr lang="en-US" altLang="ko-KR" sz="900" b="1" dirty="0" smtClean="0">
                <a:latin typeface="+mj-ea"/>
                <a:ea typeface="Rix모던고딕 M" panose="02020603020101020101"/>
              </a:rPr>
              <a:t>/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변경</a:t>
            </a:r>
            <a:endParaRPr lang="en-US" altLang="ko-KR" sz="900" b="1" dirty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필터링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되어있는 단어가 들어있는 </a:t>
            </a: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모달</a:t>
            </a:r>
            <a:endParaRPr lang="en-US" altLang="ko-KR" sz="900" dirty="0" smtClean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latin typeface="+mj-ea"/>
              <a:ea typeface="Rix모던고딕 M" panose="02020603020101020101"/>
            </a:endParaRPr>
          </a:p>
          <a:p>
            <a:r>
              <a:rPr lang="en-US" altLang="ko-KR" sz="900" b="1" dirty="0">
                <a:latin typeface="+mj-ea"/>
                <a:ea typeface="Rix모던고딕 M" panose="02020603020101020101"/>
              </a:rPr>
              <a:t>[2] </a:t>
            </a:r>
            <a:r>
              <a:rPr lang="ko-KR" altLang="en-US" sz="900" b="1" dirty="0" err="1" smtClean="0">
                <a:latin typeface="+mj-ea"/>
                <a:ea typeface="Rix모던고딕 M" panose="02020603020101020101"/>
              </a:rPr>
              <a:t>필터링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 단어</a:t>
            </a:r>
            <a:endParaRPr lang="en-US" altLang="ko-KR" sz="900" b="1" dirty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latin typeface="+mj-ea"/>
                <a:ea typeface="Rix모던고딕 M" panose="02020603020101020101"/>
              </a:rPr>
              <a:t>현재 관리자가 등록한 </a:t>
            </a: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필터링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중인 단어</a:t>
            </a:r>
            <a:endParaRPr lang="en-US" altLang="ko-KR" sz="900" dirty="0" smtClean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latin typeface="+mj-ea"/>
                <a:ea typeface="Rix모던고딕 M" panose="02020603020101020101"/>
              </a:rPr>
              <a:t>여기 있는 단어를 채팅에서 </a:t>
            </a: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입력시</a:t>
            </a:r>
            <a:r>
              <a:rPr lang="ko-KR" altLang="en-US" sz="900" dirty="0">
                <a:latin typeface="+mj-ea"/>
                <a:ea typeface="Rix모던고딕 M" panose="02020603020101020101"/>
              </a:rPr>
              <a:t> </a:t>
            </a:r>
            <a:r>
              <a:rPr lang="en-US" altLang="ko-KR" sz="900" dirty="0" smtClean="0">
                <a:latin typeface="+mj-ea"/>
                <a:ea typeface="Rix모던고딕 M" panose="02020603020101020101"/>
              </a:rPr>
              <a:t>**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로 표기 후 관리자에게 알림</a:t>
            </a:r>
            <a:endParaRPr lang="en-US" altLang="ko-KR" sz="900" dirty="0" smtClean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latin typeface="+mj-ea"/>
              <a:ea typeface="Rix모던고딕 M" panose="02020603020101020101"/>
            </a:endParaRPr>
          </a:p>
          <a:p>
            <a:r>
              <a:rPr lang="en-US" altLang="ko-KR" sz="900" b="1" dirty="0">
                <a:latin typeface="+mj-ea"/>
                <a:ea typeface="Rix모던고딕 M" panose="02020603020101020101"/>
              </a:rPr>
              <a:t>[3] </a:t>
            </a:r>
            <a:r>
              <a:rPr lang="ko-KR" altLang="en-US" sz="900" b="1" dirty="0" smtClean="0">
                <a:latin typeface="+mj-ea"/>
                <a:ea typeface="Rix모던고딕 M" panose="02020603020101020101"/>
              </a:rPr>
              <a:t>단어 삭제</a:t>
            </a:r>
            <a:endParaRPr lang="en-US" altLang="ko-KR" sz="900" b="1" dirty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필터링으로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등록된 단어를 </a:t>
            </a: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필터링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항목에서 제거</a:t>
            </a:r>
            <a:endParaRPr lang="en-US" altLang="ko-KR" sz="900" dirty="0" smtClean="0">
              <a:latin typeface="+mj-ea"/>
              <a:ea typeface="Rix모던고딕 M" panose="02020603020101020101"/>
            </a:endParaRPr>
          </a:p>
          <a:p>
            <a:r>
              <a:rPr lang="en-US" altLang="ko-KR" sz="900" b="1" dirty="0" smtClean="0">
                <a:latin typeface="+mj-ea"/>
                <a:ea typeface="Rix모던고딕 M" panose="02020603020101020101"/>
              </a:rPr>
              <a:t>[4] </a:t>
            </a:r>
            <a:r>
              <a:rPr lang="ko-KR" altLang="en-US" sz="900" b="1" dirty="0">
                <a:latin typeface="+mj-ea"/>
                <a:ea typeface="Rix모던고딕 M" panose="02020603020101020101"/>
              </a:rPr>
              <a:t>단어 삭제</a:t>
            </a:r>
            <a:endParaRPr lang="en-US" altLang="ko-KR" sz="900" b="1" dirty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 smtClean="0">
                <a:latin typeface="+mj-ea"/>
                <a:ea typeface="Rix모던고딕 M" panose="02020603020101020101"/>
              </a:rPr>
              <a:t>입력한 단어는 바로 </a:t>
            </a:r>
            <a:r>
              <a:rPr lang="ko-KR" altLang="en-US" sz="900" dirty="0" err="1" smtClean="0">
                <a:latin typeface="+mj-ea"/>
                <a:ea typeface="Rix모던고딕 M" panose="02020603020101020101"/>
              </a:rPr>
              <a:t>필터링</a:t>
            </a:r>
            <a:r>
              <a:rPr lang="ko-KR" altLang="en-US" sz="900" dirty="0" smtClean="0">
                <a:latin typeface="+mj-ea"/>
                <a:ea typeface="Rix모던고딕 M" panose="02020603020101020101"/>
              </a:rPr>
              <a:t> 중인 단어에 추가</a:t>
            </a:r>
            <a:endParaRPr lang="en-US" altLang="ko-KR" sz="900" dirty="0" smtClean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endParaRPr lang="en-US" altLang="ko-KR" sz="900" dirty="0" smtClean="0">
              <a:latin typeface="+mj-ea"/>
              <a:ea typeface="Rix모던고딕 M" panose="02020603020101020101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latin typeface="+mj-ea"/>
              <a:ea typeface="Rix모던고딕 M" panose="02020603020101020101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328" y="1837512"/>
            <a:ext cx="1343556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검색 결과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건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458583" y="1843588"/>
            <a:ext cx="1093920" cy="289560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연관성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217957" y="1833220"/>
            <a:ext cx="1068267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오래된 항목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951678" y="1828230"/>
            <a:ext cx="1093183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Rix모던고딕 M" panose="02020603020101020101"/>
              </a:rPr>
              <a:t>신규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0117" y="2277381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안녕하세요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좋죠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?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0117" y="2589963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네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좋네요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70117" y="2900515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그러게요 요즘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너무 좋아요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0117" y="3211045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완전 봄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 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같아요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!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7607" y="2285128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227607" y="2595658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227607" y="2906418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227607" y="3218421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70117" y="3520855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안녕하세요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좋죠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?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0117" y="3833437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네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좋네요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70117" y="4143989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그러게요 요즘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너무 좋아요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70117" y="4454519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완전 봄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 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같아요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!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27607" y="3519976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227607" y="3830506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227607" y="4141266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227607" y="4453269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70117" y="4759048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안녕하세요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좋죠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?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70117" y="5071630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네 오늘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참 좋네요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70117" y="5382182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그러게요 요즘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가 너무 좋아요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570117" y="5692712"/>
            <a:ext cx="6600303" cy="31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완전 봄 </a:t>
            </a:r>
            <a:r>
              <a:rPr lang="ko-KR" altLang="en-US" sz="1000" b="1" dirty="0">
                <a:solidFill>
                  <a:schemeClr val="tx1"/>
                </a:solidFill>
                <a:ea typeface="Rix모던고딕 M" panose="02020603020101020101"/>
              </a:rPr>
              <a:t>날씨 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같아요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!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27607" y="4758169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27607" y="5068699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227607" y="5379459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227607" y="5691462"/>
            <a:ext cx="1932508" cy="30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20xx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xx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77513" y="6313794"/>
            <a:ext cx="3131389" cy="30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(1), (2), (3), (4)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32912" y="2315324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432912" y="2626039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432912" y="2936591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432912" y="4183890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432912" y="4494605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432912" y="4805157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432912" y="3562808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432912" y="3873360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432912" y="5109012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432912" y="5419727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432912" y="5730279"/>
            <a:ext cx="638355" cy="242412"/>
          </a:xfrm>
          <a:prstGeom prst="rect">
            <a:avLst/>
          </a:prstGeom>
          <a:solidFill>
            <a:srgbClr val="D2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Rix모던고딕 M" panose="02020603020101020101"/>
              </a:rPr>
              <a:t>삭제</a:t>
            </a:r>
          </a:p>
        </p:txBody>
      </p:sp>
      <p:sp>
        <p:nvSpPr>
          <p:cNvPr id="66" name="타원 65"/>
          <p:cNvSpPr/>
          <p:nvPr/>
        </p:nvSpPr>
        <p:spPr>
          <a:xfrm>
            <a:off x="4296956" y="2247349"/>
            <a:ext cx="174430" cy="1744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ea typeface="Rix모던고딕 M" panose="02020603020101020101"/>
              </a:rPr>
              <a:t>3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926820" y="6304797"/>
            <a:ext cx="1353874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ea typeface="Rix모던고딕 M" panose="02020603020101020101"/>
              </a:rPr>
              <a:t>필터링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 단어 추가</a:t>
            </a:r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변경</a:t>
            </a:r>
          </a:p>
        </p:txBody>
      </p:sp>
      <p:sp>
        <p:nvSpPr>
          <p:cNvPr id="67" name="타원 66"/>
          <p:cNvSpPr/>
          <p:nvPr/>
        </p:nvSpPr>
        <p:spPr>
          <a:xfrm>
            <a:off x="5839605" y="6215530"/>
            <a:ext cx="174430" cy="1744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ea typeface="Rix모던고딕 M" panose="02020603020101020101"/>
              </a:rPr>
              <a:t>4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53441" y="1729218"/>
            <a:ext cx="3835106" cy="38759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ea typeface="Rix모던고딕 M" panose="02020603020101020101"/>
              </a:rPr>
              <a:t>필터링</a:t>
            </a:r>
            <a:r>
              <a:rPr lang="ko-KR" altLang="en-US" sz="1200" dirty="0">
                <a:ea typeface="Rix모던고딕 M" panose="02020603020101020101"/>
              </a:rPr>
              <a:t> 단어 추가</a:t>
            </a:r>
            <a:r>
              <a:rPr lang="en-US" altLang="ko-KR" sz="1200" dirty="0">
                <a:ea typeface="Rix모던고딕 M" panose="02020603020101020101"/>
              </a:rPr>
              <a:t>/</a:t>
            </a:r>
            <a:r>
              <a:rPr lang="ko-KR" altLang="en-US" sz="1200" dirty="0">
                <a:ea typeface="Rix모던고딕 M" panose="02020603020101020101"/>
              </a:rPr>
              <a:t>변경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153441" y="2116809"/>
            <a:ext cx="3798237" cy="2966413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ea typeface="Rix모던고딕 M" panose="02020603020101020101"/>
              </a:rPr>
              <a:t>현재 </a:t>
            </a:r>
            <a:r>
              <a:rPr lang="ko-KR" altLang="en-US" sz="1200" dirty="0" err="1">
                <a:ea typeface="Rix모던고딕 M" panose="02020603020101020101"/>
              </a:rPr>
              <a:t>필터링</a:t>
            </a:r>
            <a:r>
              <a:rPr lang="ko-KR" altLang="en-US" sz="1200" dirty="0">
                <a:ea typeface="Rix모던고딕 M" panose="02020603020101020101"/>
              </a:rPr>
              <a:t> 중인 단어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90477" y="2735191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676264" y="2755783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95" name="곱셈 기호 94"/>
          <p:cNvSpPr/>
          <p:nvPr/>
        </p:nvSpPr>
        <p:spPr>
          <a:xfrm>
            <a:off x="2676264" y="2757662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937999" y="2738292"/>
            <a:ext cx="629940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</a:t>
            </a:r>
            <a:r>
              <a:rPr lang="en-US" altLang="ko-KR" sz="894" dirty="0">
                <a:ea typeface="Rix모던고딕 M" panose="02020603020101020101"/>
              </a:rPr>
              <a:t>1</a:t>
            </a:r>
            <a:r>
              <a:rPr lang="ko-KR" altLang="en-US" sz="894" dirty="0">
                <a:ea typeface="Rix모던고딕 M" panose="02020603020101020101"/>
              </a:rPr>
              <a:t>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3407832" y="2758883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98" name="곱셈 기호 97"/>
          <p:cNvSpPr/>
          <p:nvPr/>
        </p:nvSpPr>
        <p:spPr>
          <a:xfrm>
            <a:off x="3410261" y="2749095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702500" y="2738292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4114016" y="2758883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07" name="곱셈 기호 106"/>
          <p:cNvSpPr/>
          <p:nvPr/>
        </p:nvSpPr>
        <p:spPr>
          <a:xfrm>
            <a:off x="4114016" y="2752196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371487" y="2738241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783004" y="2758832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11" name="곱셈 기호 110"/>
          <p:cNvSpPr/>
          <p:nvPr/>
        </p:nvSpPr>
        <p:spPr>
          <a:xfrm>
            <a:off x="4783004" y="2752145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577513" y="4508184"/>
            <a:ext cx="2926669" cy="2659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 err="1">
                <a:ea typeface="Rix모던고딕 M" panose="02020603020101020101"/>
              </a:rPr>
              <a:t>필터링</a:t>
            </a:r>
            <a:r>
              <a:rPr lang="ko-KR" altLang="en-US" sz="813" dirty="0">
                <a:ea typeface="Rix모던고딕 M" panose="02020603020101020101"/>
              </a:rPr>
              <a:t> 할 단어를 입력해주세요</a:t>
            </a:r>
            <a:r>
              <a:rPr lang="en-US" altLang="ko-KR" sz="813" dirty="0">
                <a:ea typeface="Rix모던고딕 M" panose="02020603020101020101"/>
              </a:rPr>
              <a:t>.</a:t>
            </a:r>
            <a:endParaRPr lang="ko-KR" altLang="en-US" sz="813" dirty="0">
              <a:ea typeface="Rix모던고딕 M" panose="02020603020101020101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099632" y="165743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ea typeface="Rix모던고딕 M" panose="02020603020101020101"/>
              </a:rPr>
              <a:t>1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008615" y="2737202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5420132" y="2757793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21" name="곱셈 기호 120"/>
          <p:cNvSpPr/>
          <p:nvPr/>
        </p:nvSpPr>
        <p:spPr>
          <a:xfrm>
            <a:off x="5420132" y="2751106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290477" y="2468516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http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676264" y="2489108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24" name="곱셈 기호 123"/>
          <p:cNvSpPr/>
          <p:nvPr/>
        </p:nvSpPr>
        <p:spPr>
          <a:xfrm>
            <a:off x="2676264" y="2490987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937999" y="2471617"/>
            <a:ext cx="629940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</a:t>
            </a:r>
            <a:r>
              <a:rPr lang="en-US" altLang="ko-KR" sz="894" dirty="0">
                <a:ea typeface="Rix모던고딕 M" panose="02020603020101020101"/>
              </a:rPr>
              <a:t>1</a:t>
            </a:r>
            <a:r>
              <a:rPr lang="ko-KR" altLang="en-US" sz="894" dirty="0">
                <a:ea typeface="Rix모던고딕 M" panose="02020603020101020101"/>
              </a:rPr>
              <a:t>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3407832" y="2492208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27" name="곱셈 기호 126"/>
          <p:cNvSpPr/>
          <p:nvPr/>
        </p:nvSpPr>
        <p:spPr>
          <a:xfrm>
            <a:off x="3410261" y="2482420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702500" y="2471617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114016" y="2492208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30" name="곱셈 기호 129"/>
          <p:cNvSpPr/>
          <p:nvPr/>
        </p:nvSpPr>
        <p:spPr>
          <a:xfrm>
            <a:off x="4114016" y="2485521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371487" y="2471566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783004" y="2492157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33" name="곱셈 기호 132"/>
          <p:cNvSpPr/>
          <p:nvPr/>
        </p:nvSpPr>
        <p:spPr>
          <a:xfrm>
            <a:off x="4783004" y="2485470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008615" y="2470527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5420132" y="2491118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36" name="곱셈 기호 135"/>
          <p:cNvSpPr/>
          <p:nvPr/>
        </p:nvSpPr>
        <p:spPr>
          <a:xfrm>
            <a:off x="5420132" y="2484431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2290477" y="2986292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2676264" y="3006884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39" name="곱셈 기호 138"/>
          <p:cNvSpPr/>
          <p:nvPr/>
        </p:nvSpPr>
        <p:spPr>
          <a:xfrm>
            <a:off x="2676264" y="3008763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937999" y="2989393"/>
            <a:ext cx="629940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</a:t>
            </a:r>
            <a:r>
              <a:rPr lang="en-US" altLang="ko-KR" sz="894" dirty="0">
                <a:ea typeface="Rix모던고딕 M" panose="02020603020101020101"/>
              </a:rPr>
              <a:t>1</a:t>
            </a:r>
            <a:r>
              <a:rPr lang="ko-KR" altLang="en-US" sz="894" dirty="0">
                <a:ea typeface="Rix모던고딕 M" panose="02020603020101020101"/>
              </a:rPr>
              <a:t>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3407832" y="3009984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42" name="곱셈 기호 141"/>
          <p:cNvSpPr/>
          <p:nvPr/>
        </p:nvSpPr>
        <p:spPr>
          <a:xfrm>
            <a:off x="3410261" y="3000196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702500" y="2989393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4114016" y="3009984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45" name="곱셈 기호 144"/>
          <p:cNvSpPr/>
          <p:nvPr/>
        </p:nvSpPr>
        <p:spPr>
          <a:xfrm>
            <a:off x="4114016" y="3003297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371487" y="2989342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4783004" y="3009933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48" name="곱셈 기호 147"/>
          <p:cNvSpPr/>
          <p:nvPr/>
        </p:nvSpPr>
        <p:spPr>
          <a:xfrm>
            <a:off x="4783004" y="3003246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08615" y="2988303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20132" y="3008894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51" name="곱셈 기호 150"/>
          <p:cNvSpPr/>
          <p:nvPr/>
        </p:nvSpPr>
        <p:spPr>
          <a:xfrm>
            <a:off x="5420132" y="3002207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290477" y="3255178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2676264" y="3275770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54" name="곱셈 기호 153"/>
          <p:cNvSpPr/>
          <p:nvPr/>
        </p:nvSpPr>
        <p:spPr>
          <a:xfrm>
            <a:off x="2676264" y="3277649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2937999" y="3258279"/>
            <a:ext cx="629940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</a:t>
            </a:r>
            <a:r>
              <a:rPr lang="en-US" altLang="ko-KR" sz="894" dirty="0">
                <a:ea typeface="Rix모던고딕 M" panose="02020603020101020101"/>
              </a:rPr>
              <a:t>1</a:t>
            </a:r>
            <a:r>
              <a:rPr lang="ko-KR" altLang="en-US" sz="894" dirty="0">
                <a:ea typeface="Rix모던고딕 M" panose="02020603020101020101"/>
              </a:rPr>
              <a:t>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3407832" y="3278870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57" name="곱셈 기호 156"/>
          <p:cNvSpPr/>
          <p:nvPr/>
        </p:nvSpPr>
        <p:spPr>
          <a:xfrm>
            <a:off x="3410261" y="3269082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702500" y="3258279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114016" y="3278870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60" name="곱셈 기호 159"/>
          <p:cNvSpPr/>
          <p:nvPr/>
        </p:nvSpPr>
        <p:spPr>
          <a:xfrm>
            <a:off x="4114016" y="3272183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4371487" y="3258228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4783004" y="3278819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63" name="곱셈 기호 162"/>
          <p:cNvSpPr/>
          <p:nvPr/>
        </p:nvSpPr>
        <p:spPr>
          <a:xfrm>
            <a:off x="4783004" y="3272132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5008615" y="3257189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5420132" y="3277780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66" name="곱셈 기호 165"/>
          <p:cNvSpPr/>
          <p:nvPr/>
        </p:nvSpPr>
        <p:spPr>
          <a:xfrm>
            <a:off x="5420132" y="3271093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290477" y="3505531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2676264" y="3526123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69" name="곱셈 기호 168"/>
          <p:cNvSpPr/>
          <p:nvPr/>
        </p:nvSpPr>
        <p:spPr>
          <a:xfrm>
            <a:off x="2676264" y="3528002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937999" y="3508632"/>
            <a:ext cx="629940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</a:t>
            </a:r>
            <a:r>
              <a:rPr lang="en-US" altLang="ko-KR" sz="894" dirty="0">
                <a:ea typeface="Rix모던고딕 M" panose="02020603020101020101"/>
              </a:rPr>
              <a:t>1</a:t>
            </a:r>
            <a:r>
              <a:rPr lang="ko-KR" altLang="en-US" sz="894" dirty="0">
                <a:ea typeface="Rix모던고딕 M" panose="02020603020101020101"/>
              </a:rPr>
              <a:t>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3407832" y="3529223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72" name="곱셈 기호 171"/>
          <p:cNvSpPr/>
          <p:nvPr/>
        </p:nvSpPr>
        <p:spPr>
          <a:xfrm>
            <a:off x="3410261" y="3519435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702500" y="3508632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4114016" y="3529223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75" name="곱셈 기호 174"/>
          <p:cNvSpPr/>
          <p:nvPr/>
        </p:nvSpPr>
        <p:spPr>
          <a:xfrm>
            <a:off x="4114016" y="3522536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371487" y="3508581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4783004" y="3529172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78" name="곱셈 기호 177"/>
          <p:cNvSpPr/>
          <p:nvPr/>
        </p:nvSpPr>
        <p:spPr>
          <a:xfrm>
            <a:off x="4783004" y="3522485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008615" y="3507542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5420132" y="3528133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81" name="곱셈 기호 180"/>
          <p:cNvSpPr/>
          <p:nvPr/>
        </p:nvSpPr>
        <p:spPr>
          <a:xfrm>
            <a:off x="5420132" y="3521446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2290477" y="3763878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2676264" y="3784470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84" name="곱셈 기호 183"/>
          <p:cNvSpPr/>
          <p:nvPr/>
        </p:nvSpPr>
        <p:spPr>
          <a:xfrm>
            <a:off x="2676264" y="3786349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2937999" y="3766979"/>
            <a:ext cx="629940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</a:t>
            </a:r>
            <a:r>
              <a:rPr lang="en-US" altLang="ko-KR" sz="894" dirty="0">
                <a:ea typeface="Rix모던고딕 M" panose="02020603020101020101"/>
              </a:rPr>
              <a:t>1</a:t>
            </a:r>
            <a:r>
              <a:rPr lang="ko-KR" altLang="en-US" sz="894" dirty="0">
                <a:ea typeface="Rix모던고딕 M" panose="02020603020101020101"/>
              </a:rPr>
              <a:t>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3407832" y="3787570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87" name="곱셈 기호 186"/>
          <p:cNvSpPr/>
          <p:nvPr/>
        </p:nvSpPr>
        <p:spPr>
          <a:xfrm>
            <a:off x="3410261" y="3777782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3702500" y="3766979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4114016" y="3787570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90" name="곱셈 기호 189"/>
          <p:cNvSpPr/>
          <p:nvPr/>
        </p:nvSpPr>
        <p:spPr>
          <a:xfrm>
            <a:off x="4114016" y="3780883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4371487" y="3766928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4783004" y="3787519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93" name="곱셈 기호 192"/>
          <p:cNvSpPr/>
          <p:nvPr/>
        </p:nvSpPr>
        <p:spPr>
          <a:xfrm>
            <a:off x="4783004" y="3780832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008615" y="3765889"/>
            <a:ext cx="574072" cy="17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94" dirty="0">
                <a:ea typeface="Rix모던고딕 M" panose="02020603020101020101"/>
              </a:rPr>
              <a:t>{</a:t>
            </a:r>
            <a:r>
              <a:rPr lang="ko-KR" altLang="en-US" sz="894" dirty="0">
                <a:ea typeface="Rix모던고딕 M" panose="02020603020101020101"/>
              </a:rPr>
              <a:t>욕설</a:t>
            </a:r>
            <a:r>
              <a:rPr lang="en-US" altLang="ko-KR" sz="894" dirty="0">
                <a:ea typeface="Rix모던고딕 M" panose="02020603020101020101"/>
              </a:rPr>
              <a:t>}</a:t>
            </a:r>
            <a:endParaRPr lang="ko-KR" altLang="en-US" sz="894" dirty="0">
              <a:ea typeface="Rix모던고딕 M" panose="02020603020101020101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5420132" y="3786480"/>
            <a:ext cx="129454" cy="1294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96" name="곱셈 기호 195"/>
          <p:cNvSpPr/>
          <p:nvPr/>
        </p:nvSpPr>
        <p:spPr>
          <a:xfrm>
            <a:off x="5420132" y="3779793"/>
            <a:ext cx="129454" cy="14128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2423841" y="4087698"/>
            <a:ext cx="3131389" cy="30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Rix모던고딕 M" panose="02020603020101020101"/>
              </a:rPr>
              <a:t>(1), (2), (3), (4)</a:t>
            </a:r>
            <a:endParaRPr lang="ko-KR" altLang="en-US" sz="1000" dirty="0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6102BA98-4A50-207B-4E8A-18111FF570E0}"/>
              </a:ext>
            </a:extLst>
          </p:cNvPr>
          <p:cNvSpPr txBox="1">
            <a:spLocks/>
          </p:cNvSpPr>
          <p:nvPr/>
        </p:nvSpPr>
        <p:spPr>
          <a:xfrm>
            <a:off x="113878" y="33473"/>
            <a:ext cx="6130547" cy="25667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채팅 리스트 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관리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(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관리자</a:t>
            </a:r>
            <a:r>
              <a:rPr lang="en-US" altLang="ko-KR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)</a:t>
            </a:r>
            <a:r>
              <a:rPr lang="ko-KR" altLang="en-US" sz="975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 </a:t>
            </a:r>
            <a:r>
              <a:rPr lang="en-US" altLang="ko-KR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&gt; </a:t>
            </a:r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필터링 단어 추가</a:t>
            </a:r>
            <a:r>
              <a:rPr lang="en-US" altLang="ko-KR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/</a:t>
            </a:r>
            <a:r>
              <a:rPr lang="ko-KR" altLang="en-US" sz="975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/>
              </a:rPr>
              <a:t>변경 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9E08BEA-7008-EF53-4C8D-C0F4AC605299}"/>
              </a:ext>
            </a:extLst>
          </p:cNvPr>
          <p:cNvSpPr/>
          <p:nvPr/>
        </p:nvSpPr>
        <p:spPr>
          <a:xfrm>
            <a:off x="5983299" y="1837512"/>
            <a:ext cx="1068267" cy="28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Rix모던고딕 M" panose="02020603020101020101"/>
              </a:rPr>
              <a:t>날짜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99B961E-9683-49A4-BA7F-103B639CEC1A}"/>
              </a:ext>
            </a:extLst>
          </p:cNvPr>
          <p:cNvSpPr/>
          <p:nvPr/>
        </p:nvSpPr>
        <p:spPr>
          <a:xfrm>
            <a:off x="6811842" y="1837512"/>
            <a:ext cx="245920" cy="2794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Rix모던고딕 M" panose="02020603020101020101"/>
            </a:endParaRPr>
          </a:p>
        </p:txBody>
      </p:sp>
      <p:sp>
        <p:nvSpPr>
          <p:cNvPr id="202" name="화살표: 갈매기형 수장 19">
            <a:extLst>
              <a:ext uri="{FF2B5EF4-FFF2-40B4-BE49-F238E27FC236}">
                <a16:creationId xmlns:a16="http://schemas.microsoft.com/office/drawing/2014/main" id="{74B41EAE-A538-48E5-B5A7-445834F404FC}"/>
              </a:ext>
            </a:extLst>
          </p:cNvPr>
          <p:cNvSpPr/>
          <p:nvPr/>
        </p:nvSpPr>
        <p:spPr>
          <a:xfrm rot="5400000">
            <a:off x="6889777" y="1933589"/>
            <a:ext cx="75567" cy="113466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ea typeface="Rix모던고딕 M" panose="02020603020101020101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559623" y="1253640"/>
            <a:ext cx="6600303" cy="337704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770914" y="1285292"/>
            <a:ext cx="6361455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/>
              </a:rPr>
              <a:t>날짜</a:t>
            </a:r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/>
              </a:rPr>
              <a:t>, </a:t>
            </a:r>
            <a:r>
              <a:rPr lang="ko-KR" altLang="en-US" sz="1000" b="1" dirty="0">
                <a:solidFill>
                  <a:schemeClr val="bg2">
                    <a:lumMod val="75000"/>
                  </a:schemeClr>
                </a:solidFill>
                <a:latin typeface="Rix모던고딕 M" panose="02020603020101020101" pitchFamily="18" charset="-127"/>
                <a:ea typeface="Rix모던고딕 M" panose="02020603020101020101"/>
              </a:rPr>
              <a:t>채팅 내용 찾기</a:t>
            </a:r>
            <a:endParaRPr lang="en-US" altLang="ko-KR" sz="1000" b="1" dirty="0">
              <a:solidFill>
                <a:schemeClr val="bg2">
                  <a:lumMod val="75000"/>
                </a:schemeClr>
              </a:solidFill>
              <a:latin typeface="Rix모던고딕 M" panose="02020603020101020101" pitchFamily="18" charset="-127"/>
              <a:ea typeface="Rix모던고딕 M" panose="02020603020101020101"/>
            </a:endParaRPr>
          </a:p>
        </p:txBody>
      </p:sp>
      <p:pic>
        <p:nvPicPr>
          <p:cNvPr id="206" name="그림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3" y="1306138"/>
            <a:ext cx="216159" cy="232707"/>
          </a:xfrm>
          <a:prstGeom prst="rect">
            <a:avLst/>
          </a:prstGeom>
        </p:spPr>
      </p:pic>
      <p:sp>
        <p:nvSpPr>
          <p:cNvPr id="208" name="타원 207"/>
          <p:cNvSpPr/>
          <p:nvPr/>
        </p:nvSpPr>
        <p:spPr>
          <a:xfrm>
            <a:off x="5611542" y="1796239"/>
            <a:ext cx="237298" cy="23729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209" name="곱셈 기호 208"/>
          <p:cNvSpPr/>
          <p:nvPr/>
        </p:nvSpPr>
        <p:spPr>
          <a:xfrm>
            <a:off x="5611542" y="1789552"/>
            <a:ext cx="237298" cy="258978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ea typeface="Rix모던고딕 M" panose="02020603020101020101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222208" y="2338696"/>
            <a:ext cx="174430" cy="1744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ea typeface="Rix모던고딕 M" panose="02020603020101020101"/>
              </a:rPr>
              <a:t>2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210" name="타원 209"/>
          <p:cNvSpPr/>
          <p:nvPr/>
        </p:nvSpPr>
        <p:spPr>
          <a:xfrm>
            <a:off x="2754522" y="2338696"/>
            <a:ext cx="174430" cy="1744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3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2512655" y="4442949"/>
            <a:ext cx="174430" cy="1744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 smtClean="0">
                <a:solidFill>
                  <a:schemeClr val="bg1"/>
                </a:solidFill>
                <a:ea typeface="Rix모던고딕 M" panose="02020603020101020101"/>
              </a:rPr>
              <a:t>4</a:t>
            </a:r>
            <a:endParaRPr lang="ko-KR" altLang="en-US" sz="894" dirty="0">
              <a:solidFill>
                <a:schemeClr val="bg1"/>
              </a:solidFill>
              <a:ea typeface="Rix모던고딕 M" panose="02020603020101020101"/>
            </a:endParaRPr>
          </a:p>
        </p:txBody>
      </p:sp>
      <p:cxnSp>
        <p:nvCxnSpPr>
          <p:cNvPr id="212" name="직선 연결선 211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215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216" name="TextBox 215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27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게시판 기본 사항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기본값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최신순으로 페이지당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10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보기 권한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미로그인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등록된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게시글이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검색</a:t>
            </a:r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검색 결과가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등록된 글이 없습니다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2-1]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검색 필터</a:t>
            </a: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작성자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내용으로 검색 가능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중요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 작성 시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''#{@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분류명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}”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항목에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체크한 경우에는 게시판 상단에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한 번 더 표기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해당 게시판으로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글쓰기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권한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관리자만 글쓰기 버튼이 보임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관리자가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글쓰기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    페이지로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710174"/>
              </p:ext>
            </p:extLst>
          </p:nvPr>
        </p:nvGraphicFramePr>
        <p:xfrm>
          <a:off x="989135" y="2030174"/>
          <a:ext cx="5972177" cy="37105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9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8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7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6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5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4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작성자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6186784" y="5827507"/>
            <a:ext cx="735448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글쓰기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97060" y="1167469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</a:t>
            </a:r>
            <a:endParaRPr lang="en-US" altLang="ko-KR" sz="12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56500" y="1507068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788303" y="11989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102597" y="58201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475060" y="5884707"/>
            <a:ext cx="25458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처음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 &lt;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이전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| [1] [2] </a:t>
            </a:r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[4] [5] | 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다음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  |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마지막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endParaRPr lang="ko-KR" altLang="en-US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29251" y="15373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직사각형 79"/>
          <p:cNvSpPr>
            <a:spLocks noChangeArrowheads="1"/>
          </p:cNvSpPr>
          <p:nvPr/>
        </p:nvSpPr>
        <p:spPr bwMode="auto">
          <a:xfrm>
            <a:off x="3781812" y="1649951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2756699" y="1650300"/>
            <a:ext cx="953849" cy="239593"/>
            <a:chOff x="3172974" y="961098"/>
            <a:chExt cx="1080000" cy="239593"/>
          </a:xfrm>
        </p:grpSpPr>
        <p:sp>
          <p:nvSpPr>
            <p:cNvPr id="82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1098"/>
              <a:ext cx="914012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Segoe UI" panose="020B0502040204020203" pitchFamily="34" charset="0"/>
                </a:rPr>
                <a:t>제목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8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6" name="Button"/>
          <p:cNvSpPr>
            <a:spLocks/>
          </p:cNvSpPr>
          <p:nvPr/>
        </p:nvSpPr>
        <p:spPr bwMode="auto">
          <a:xfrm>
            <a:off x="6252494" y="1645751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89" name="모서리가 둥근 직사각형 29"/>
          <p:cNvSpPr/>
          <p:nvPr/>
        </p:nvSpPr>
        <p:spPr>
          <a:xfrm>
            <a:off x="1101632" y="2473177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#{@</a:t>
            </a:r>
            <a:r>
              <a:rPr lang="ko-KR" altLang="en-US" sz="7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분류명</a:t>
            </a:r>
            <a:r>
              <a:rPr lang="en-US" altLang="ko-KR" sz="7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ko-KR" altLang="en-US" sz="7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54322" y="2437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603666" y="15342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2-1</a:t>
            </a:r>
            <a:endParaRPr lang="ko-KR" altLang="en-US" sz="9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0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31" name="TextBox 30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 스토리보드의 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화면은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이용자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스토리보드의 공지사항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화면에서       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(3)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], 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(4)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버튼만 추가된 형태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</a:t>
            </a: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목록 보기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직전 쪽수로 돌아감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(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3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쪽에서 글을 클릭했다면 처음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(1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쪽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 아니라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쪽으로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돌아감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수정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글 수정 상태로 변경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삭제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?‘)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글은 삭제되고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9790" y="1549618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#{@</a:t>
            </a:r>
            <a:r>
              <a:rPr lang="ko-KR" altLang="en-US" sz="11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</a:t>
            </a:r>
            <a:r>
              <a:rPr lang="en-US" altLang="ko-KR" sz="11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ko-KR" altLang="en-US" sz="11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7875" y="1895414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16394" y="1977880"/>
            <a:ext cx="57245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#{@</a:t>
            </a: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</a:t>
            </a:r>
            <a:r>
              <a:rPr lang="en-US" altLang="ko-KR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45975" y="5332748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8985" y="1440626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796804" y="1571029"/>
            <a:ext cx="10278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YYYY-MM-DD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176266" y="5567822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삭제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5401172" y="5567822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수정</a:t>
            </a:r>
          </a:p>
        </p:txBody>
      </p:sp>
      <p:sp>
        <p:nvSpPr>
          <p:cNvPr id="34" name="타원 33"/>
          <p:cNvSpPr/>
          <p:nvPr/>
        </p:nvSpPr>
        <p:spPr>
          <a:xfrm>
            <a:off x="5653172" y="53913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428266" y="53913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sp>
        <p:nvSpPr>
          <p:cNvPr id="27" name="모서리가 둥근 직사각형 33"/>
          <p:cNvSpPr/>
          <p:nvPr/>
        </p:nvSpPr>
        <p:spPr>
          <a:xfrm>
            <a:off x="945975" y="5567822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목록 보기</a:t>
            </a:r>
          </a:p>
        </p:txBody>
      </p:sp>
      <p:sp>
        <p:nvSpPr>
          <p:cNvPr id="39" name="타원 38"/>
          <p:cNvSpPr/>
          <p:nvPr/>
        </p:nvSpPr>
        <p:spPr>
          <a:xfrm>
            <a:off x="1217025" y="53895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6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37" name="TextBox 36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1070491" y="1838773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에디터</a:t>
            </a:r>
            <a:r>
              <a: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(editor)</a:t>
            </a:r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기능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○ 공지사항에 등록할</a:t>
            </a: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게시물을 작성하는 화면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중요 공지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000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완료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검사 진행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취소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[5</a:t>
            </a: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첨부파일 추가</a:t>
            </a:r>
            <a:endParaRPr lang="en-US" altLang="ko-KR" sz="900" b="1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 선택 버튼 부분이 아래에 추가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b="1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[6]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파일선택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 선택창 출력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[7]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선택된 파일 없음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선택된 파일이 없을 시 해당 문자 출력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선택시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사라지고 왼쪽에 파일명 출력</a:t>
            </a:r>
            <a:endParaRPr lang="ko-KR" altLang="en-US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17469" y="5752690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완료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82464" y="5752690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취소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062696" y="1821072"/>
            <a:ext cx="5955217" cy="371207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17736" y="57886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153840" y="57886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글쓰기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07285" y="1406413"/>
            <a:ext cx="415498" cy="298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</a:t>
            </a:r>
            <a:endParaRPr lang="en-US" altLang="ko-KR" sz="10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1494722" y="1448738"/>
            <a:ext cx="5519959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제목을 입력해 주세요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!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40932" y="1076313"/>
            <a:ext cx="679994" cy="298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중요 공지</a:t>
            </a:r>
            <a:endParaRPr lang="en-US" altLang="ko-KR" sz="10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92" y="117375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1953876" y="11296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960266" y="14588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78680" y="6072955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 선택</a:t>
            </a:r>
            <a:endParaRPr lang="ko-KR" altLang="en-US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5352" y="6108955"/>
            <a:ext cx="9949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선택된 파일 없음</a:t>
            </a:r>
            <a:endParaRPr lang="ko-KR" altLang="en-US" sz="900" dirty="0">
              <a:solidFill>
                <a:prstClr val="black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81666" y="6112730"/>
            <a:ext cx="7970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#{@</a:t>
            </a:r>
            <a:r>
              <a:rPr lang="ko-KR" altLang="en-US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파일명</a:t>
            </a:r>
            <a:r>
              <a:rPr lang="en-US" altLang="ko-KR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ko-KR" altLang="en-US" sz="900" dirty="0">
              <a:solidFill>
                <a:prstClr val="black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59556" y="5771513"/>
            <a:ext cx="15392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첨부파일</a:t>
            </a:r>
            <a:r>
              <a:rPr lang="en-US" altLang="ko-KR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(#{@</a:t>
            </a:r>
            <a:r>
              <a:rPr lang="ko-KR" altLang="en-US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첨부파일개수</a:t>
            </a:r>
            <a:r>
              <a:rPr lang="en-US" altLang="ko-KR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ko-KR" altLang="en-US" sz="900" dirty="0">
              <a:solidFill>
                <a:prstClr val="black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63753" y="5767738"/>
            <a:ext cx="605090" cy="2369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추가</a:t>
            </a:r>
            <a:endParaRPr lang="ko-KR" altLang="en-US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49741" y="56297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770680" y="60210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67807" y="59857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1464" y="2291242"/>
            <a:ext cx="13292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내용을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입력해 주세요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!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4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51" name="TextBox 50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○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공지사항에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등록할</a:t>
            </a:r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게시물을 작성하는 화면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중요 공지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000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완료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검사 진행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취소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[5</a:t>
            </a: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첨부파일 추가</a:t>
            </a:r>
            <a:endParaRPr lang="en-US" altLang="ko-KR" sz="900" b="1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 선택 버튼 부분이 아래에 추가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b="1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[6]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파일선택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]: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 선택창 출력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[7]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선택된 파일 없음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선택된 파일이 없을 시 해당 문자 출력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선택시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사라지고 왼쪽에 파일명 출력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[8]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 </a:t>
            </a: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&amp;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작성되었던 제목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내용을 불러옴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글수정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7156" y="6225335"/>
            <a:ext cx="9949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선택된 파일 없음</a:t>
            </a:r>
            <a:endParaRPr lang="ko-KR" altLang="en-US" sz="900" dirty="0">
              <a:solidFill>
                <a:prstClr val="black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23470" y="6229110"/>
            <a:ext cx="7970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#{@</a:t>
            </a:r>
            <a:r>
              <a:rPr lang="ko-KR" altLang="en-US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파일명</a:t>
            </a:r>
            <a:r>
              <a:rPr lang="en-US" altLang="ko-KR" sz="900" dirty="0" smtClean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ko-KR" altLang="en-US" sz="900" dirty="0">
              <a:solidFill>
                <a:prstClr val="black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72837" y="1221971"/>
            <a:ext cx="6086880" cy="5255364"/>
            <a:chOff x="949089" y="855413"/>
            <a:chExt cx="6010628" cy="5621922"/>
          </a:xfrm>
        </p:grpSpPr>
        <p:sp>
          <p:nvSpPr>
            <p:cNvPr id="16" name="직사각형 15"/>
            <p:cNvSpPr>
              <a:spLocks noChangeArrowheads="1"/>
            </p:cNvSpPr>
            <p:nvPr/>
          </p:nvSpPr>
          <p:spPr bwMode="auto">
            <a:xfrm>
              <a:off x="1012295" y="1955153"/>
              <a:ext cx="5947421" cy="329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에디터</a:t>
              </a:r>
              <a:r>
                <a:rPr lang="en-US" altLang="ko-KR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(editor)</a:t>
              </a:r>
              <a:r>
                <a:rPr lang="ko-KR" altLang="en-US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기능</a:t>
              </a:r>
              <a:endPara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3219" y="855413"/>
              <a:ext cx="88966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100" b="1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공지사항 </a:t>
              </a:r>
              <a:r>
                <a:rPr lang="ko-KR" altLang="en-US" sz="1100" b="1" dirty="0" err="1" smtClean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글수정</a:t>
              </a:r>
              <a:endParaRPr lang="ko-KR" altLang="en-US" sz="1100" b="1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961251" y="868043"/>
              <a:ext cx="45719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259273" y="5869070"/>
              <a:ext cx="735448" cy="28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작성 완료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224268" y="5869070"/>
              <a:ext cx="735448" cy="288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작성 취소</a:t>
              </a:r>
            </a:p>
          </p:txBody>
        </p:sp>
        <p:sp>
          <p:nvSpPr>
            <p:cNvPr id="15" name="직사각형 14"/>
            <p:cNvSpPr>
              <a:spLocks noChangeArrowheads="1"/>
            </p:cNvSpPr>
            <p:nvPr/>
          </p:nvSpPr>
          <p:spPr bwMode="auto">
            <a:xfrm>
              <a:off x="1004500" y="1937452"/>
              <a:ext cx="5955217" cy="3712071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159540" y="5905070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095644" y="5905070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4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49089" y="1522793"/>
              <a:ext cx="415498" cy="2988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제목</a:t>
              </a:r>
              <a:endParaRPr lang="en-US" altLang="ko-KR" sz="1000" b="1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1436526" y="1565118"/>
              <a:ext cx="5519959" cy="243830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82736" y="1192693"/>
              <a:ext cx="679994" cy="2988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중요 공지</a:t>
              </a:r>
              <a:endParaRPr lang="en-US" altLang="ko-KR" sz="1000" b="1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96" y="1290138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타원 40"/>
            <p:cNvSpPr/>
            <p:nvPr/>
          </p:nvSpPr>
          <p:spPr>
            <a:xfrm>
              <a:off x="1895680" y="1245982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5902070" y="1575216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820484" y="6189335"/>
              <a:ext cx="735448" cy="28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파일 선택</a:t>
              </a:r>
              <a:endPara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1360" y="5887893"/>
              <a:ext cx="153920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ko-KR" altLang="en-US" sz="900" dirty="0" smtClean="0">
                  <a:solidFill>
                    <a:prstClr val="black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첨부파일</a:t>
              </a:r>
              <a:r>
                <a:rPr lang="en-US" altLang="ko-KR" sz="900" dirty="0" smtClean="0">
                  <a:solidFill>
                    <a:prstClr val="black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(#{@</a:t>
              </a:r>
              <a:r>
                <a:rPr lang="ko-KR" altLang="en-US" sz="900" dirty="0" smtClean="0">
                  <a:solidFill>
                    <a:prstClr val="black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첨부파일개수</a:t>
              </a:r>
              <a:r>
                <a:rPr lang="en-US" altLang="ko-KR" sz="900" dirty="0" smtClean="0">
                  <a:solidFill>
                    <a:prstClr val="black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}</a:t>
              </a:r>
              <a:endParaRPr lang="ko-KR" altLang="en-US" sz="900" dirty="0">
                <a:solidFill>
                  <a:prstClr val="black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505557" y="5884118"/>
              <a:ext cx="605090" cy="23695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추가</a:t>
              </a:r>
              <a:endPara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391545" y="5746150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5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712484" y="6137399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6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309611" y="6102117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7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34179" y="1576542"/>
              <a:ext cx="6992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900" b="1" dirty="0" smtClean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#{@</a:t>
              </a:r>
              <a:r>
                <a:rPr lang="ko-KR" altLang="en-US" sz="900" b="1" dirty="0" smtClean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제목</a:t>
              </a:r>
              <a:r>
                <a:rPr lang="en-US" altLang="ko-KR" sz="900" b="1" dirty="0" smtClean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}</a:t>
              </a:r>
              <a:endParaRPr lang="ko-KR" altLang="en-US" sz="900" b="1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63268" y="2407622"/>
              <a:ext cx="75693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#{@</a:t>
              </a:r>
              <a:r>
                <a:rPr lang="ko-KR" altLang="en-US" sz="1000" dirty="0" smtClean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내용</a:t>
              </a:r>
              <a:r>
                <a:rPr lang="en-US" altLang="ko-KR" sz="1000" dirty="0" smtClean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}</a:t>
              </a:r>
              <a:endPara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362342" y="1483371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8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063267" y="2298391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8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48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49" name="TextBox 48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 끝난 후의 신고 내역</a:t>
            </a:r>
            <a:endParaRPr lang="en-US" altLang="ko-KR" sz="900" b="1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기본값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최신순으로 페이지당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10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보기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권한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등록된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게시글이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리스트 검색</a:t>
            </a: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검색 결과가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 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등록된 글이 없습니다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2-1]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검색 필터</a:t>
            </a: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작성자</a:t>
            </a: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내용으로 검색 가능</a:t>
            </a:r>
            <a:endParaRPr lang="en-US" altLang="ko-KR" sz="900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중요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 클릭 시 상세 페이지로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43926"/>
              </p:ext>
            </p:extLst>
          </p:nvPr>
        </p:nvGraphicFramePr>
        <p:xfrm>
          <a:off x="989135" y="2030174"/>
          <a:ext cx="5972177" cy="37105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10</a:t>
                      </a:r>
                      <a:endParaRPr lang="en-US" altLang="ko-KR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9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8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7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6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5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4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3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2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r>
                        <a:rPr lang="ko-KR" altLang="en-US" sz="900" baseline="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 </a:t>
                      </a:r>
                      <a:endParaRPr lang="ko-KR" altLang="en-US" sz="9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#{@</a:t>
                      </a:r>
                      <a:r>
                        <a:rPr lang="ko-KR" altLang="en-US" sz="800" dirty="0" err="1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복지사</a:t>
                      </a:r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}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YYYY-MM-DD</a:t>
                      </a:r>
                      <a:endParaRPr lang="ko-KR" altLang="en-US" sz="800" dirty="0"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97060" y="1167469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신고리스트</a:t>
            </a:r>
            <a:endParaRPr lang="en-US" altLang="ko-KR" sz="12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56500" y="1507068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788303" y="11989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신고리스트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475060" y="5884707"/>
            <a:ext cx="25458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처음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  &lt;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이전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| [1] [2] </a:t>
            </a:r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[4] [5] | 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다음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  |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마지막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|</a:t>
            </a:r>
            <a:endParaRPr lang="ko-KR" altLang="en-US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29251" y="15373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직사각형 79"/>
          <p:cNvSpPr>
            <a:spLocks noChangeArrowheads="1"/>
          </p:cNvSpPr>
          <p:nvPr/>
        </p:nvSpPr>
        <p:spPr bwMode="auto">
          <a:xfrm>
            <a:off x="3781812" y="1649951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2756699" y="1650300"/>
            <a:ext cx="953849" cy="239593"/>
            <a:chOff x="3172974" y="961098"/>
            <a:chExt cx="1080000" cy="239593"/>
          </a:xfrm>
        </p:grpSpPr>
        <p:sp>
          <p:nvSpPr>
            <p:cNvPr id="82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1098"/>
              <a:ext cx="914012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Segoe UI" panose="020B0502040204020203" pitchFamily="34" charset="0"/>
                </a:rPr>
                <a:t>제목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8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6" name="Button"/>
          <p:cNvSpPr>
            <a:spLocks/>
          </p:cNvSpPr>
          <p:nvPr/>
        </p:nvSpPr>
        <p:spPr bwMode="auto">
          <a:xfrm>
            <a:off x="6252494" y="1645751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54322" y="2437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603666" y="15342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2-1</a:t>
            </a:r>
            <a:endParaRPr lang="ko-KR" altLang="en-US" sz="9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0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31" name="TextBox 30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</a:t>
            </a: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목록 보기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직전 쪽수로 돌아감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(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3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쪽에서 글을 클릭했다면 처음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(1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쪽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 아니라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쪽으로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돌아감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정지</a:t>
            </a:r>
            <a:endParaRPr lang="en-US" altLang="ko-KR" sz="900" b="1" dirty="0" smtClean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내용검토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후 부적절한 사용자라고 </a:t>
            </a:r>
            <a:r>
              <a:rPr lang="ko-KR" altLang="en-US" sz="900" dirty="0" err="1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판단시</a:t>
            </a:r>
            <a:r>
              <a:rPr lang="ko-KR" altLang="en-US" sz="900" dirty="0" smtClean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정지 버튼을 눌러 해당 사용자 정지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9790" y="1549618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#{@</a:t>
            </a:r>
            <a:r>
              <a:rPr lang="ko-KR" altLang="en-US" sz="11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제목</a:t>
            </a:r>
            <a:r>
              <a:rPr lang="en-US" altLang="ko-KR" sz="11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ko-KR" altLang="en-US" sz="11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7875" y="1895414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16394" y="1977880"/>
            <a:ext cx="57245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#{@</a:t>
            </a: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내용</a:t>
            </a:r>
            <a:r>
              <a:rPr lang="en-US" altLang="ko-KR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45975" y="5332748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8985" y="1440626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796804" y="1571029"/>
            <a:ext cx="10278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YYYY-MM-DD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249070" y="5551807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정지</a:t>
            </a:r>
            <a:endParaRPr lang="ko-KR" altLang="en-US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26009" y="53913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신고리스트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sp>
        <p:nvSpPr>
          <p:cNvPr id="27" name="모서리가 둥근 직사각형 33"/>
          <p:cNvSpPr/>
          <p:nvPr/>
        </p:nvSpPr>
        <p:spPr>
          <a:xfrm>
            <a:off x="945975" y="5567822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목록 보기</a:t>
            </a:r>
          </a:p>
        </p:txBody>
      </p:sp>
      <p:sp>
        <p:nvSpPr>
          <p:cNvPr id="39" name="타원 38"/>
          <p:cNvSpPr/>
          <p:nvPr/>
        </p:nvSpPr>
        <p:spPr>
          <a:xfrm>
            <a:off x="1217025" y="53895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28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32" name="TextBox 31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4609EA-DBEE-A192-1D85-A686AF5AC796}"/>
              </a:ext>
            </a:extLst>
          </p:cNvPr>
          <p:cNvSpPr/>
          <p:nvPr/>
        </p:nvSpPr>
        <p:spPr>
          <a:xfrm>
            <a:off x="0" y="1721223"/>
            <a:ext cx="9906000" cy="263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사용자 페이지</a:t>
            </a:r>
            <a:endParaRPr lang="en-US" altLang="ko-KR" sz="3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65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7FBBD4-6C3F-DF70-7AE6-590B983380BD}"/>
              </a:ext>
            </a:extLst>
          </p:cNvPr>
          <p:cNvSpPr/>
          <p:nvPr/>
        </p:nvSpPr>
        <p:spPr>
          <a:xfrm>
            <a:off x="1915865" y="1074086"/>
            <a:ext cx="4266612" cy="4835046"/>
          </a:xfrm>
          <a:prstGeom prst="roundRect">
            <a:avLst>
              <a:gd name="adj" fmla="val 132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DE46E869-53BA-719A-1D3D-7ABBA8331E3C}"/>
              </a:ext>
            </a:extLst>
          </p:cNvPr>
          <p:cNvSpPr/>
          <p:nvPr/>
        </p:nvSpPr>
        <p:spPr>
          <a:xfrm>
            <a:off x="-5997" y="-8280"/>
            <a:ext cx="8110337" cy="247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사용자 로그인 페이지</a:t>
            </a:r>
            <a:endParaRPr lang="en-US" altLang="ko-KR" sz="1000" dirty="0" smtClean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모서리가 둥근 직사각형 165">
            <a:extLst>
              <a:ext uri="{FF2B5EF4-FFF2-40B4-BE49-F238E27FC236}">
                <a16:creationId xmlns:a16="http://schemas.microsoft.com/office/drawing/2014/main" id="{6C313C21-0894-2639-51A7-0BA6A27FED4E}"/>
              </a:ext>
            </a:extLst>
          </p:cNvPr>
          <p:cNvSpPr/>
          <p:nvPr/>
        </p:nvSpPr>
        <p:spPr>
          <a:xfrm>
            <a:off x="8104340" y="0"/>
            <a:ext cx="1801660" cy="2410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102D3C-1341-777A-272D-CD4390BB9F63}"/>
              </a:ext>
            </a:extLst>
          </p:cNvPr>
          <p:cNvSpPr/>
          <p:nvPr/>
        </p:nvSpPr>
        <p:spPr>
          <a:xfrm>
            <a:off x="7743608" y="-4213"/>
            <a:ext cx="2162392" cy="68705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5">
            <a:extLst>
              <a:ext uri="{FF2B5EF4-FFF2-40B4-BE49-F238E27FC236}">
                <a16:creationId xmlns:a16="http://schemas.microsoft.com/office/drawing/2014/main" id="{686E4DD5-5304-9C14-A13E-91BCAAAF70A9}"/>
              </a:ext>
            </a:extLst>
          </p:cNvPr>
          <p:cNvCxnSpPr>
            <a:cxnSpLocks/>
          </p:cNvCxnSpPr>
          <p:nvPr/>
        </p:nvCxnSpPr>
        <p:spPr>
          <a:xfrm>
            <a:off x="2425420" y="1933644"/>
            <a:ext cx="3267659" cy="7595"/>
          </a:xfrm>
          <a:prstGeom prst="curvedConnector3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13EE85-363C-E1FF-061E-7F13B032A27D}"/>
              </a:ext>
            </a:extLst>
          </p:cNvPr>
          <p:cNvSpPr txBox="1"/>
          <p:nvPr/>
        </p:nvSpPr>
        <p:spPr>
          <a:xfrm>
            <a:off x="2325212" y="1425567"/>
            <a:ext cx="106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7072D7-EB57-8973-D8B8-EBD9F6A4995C}"/>
              </a:ext>
            </a:extLst>
          </p:cNvPr>
          <p:cNvSpPr/>
          <p:nvPr/>
        </p:nvSpPr>
        <p:spPr>
          <a:xfrm>
            <a:off x="2425421" y="2743226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이메일 주소 입력</a:t>
            </a:r>
            <a:endParaRPr lang="ko-KR" altLang="en-US" sz="900" dirty="0"/>
          </a:p>
        </p:txBody>
      </p:sp>
      <p:sp>
        <p:nvSpPr>
          <p:cNvPr id="23" name="모서리가 둥근 직사각형 23">
            <a:extLst>
              <a:ext uri="{FF2B5EF4-FFF2-40B4-BE49-F238E27FC236}">
                <a16:creationId xmlns:a16="http://schemas.microsoft.com/office/drawing/2014/main" id="{63D6B2D7-30EC-B732-5944-C3A417E4B7C2}"/>
              </a:ext>
            </a:extLst>
          </p:cNvPr>
          <p:cNvSpPr/>
          <p:nvPr/>
        </p:nvSpPr>
        <p:spPr>
          <a:xfrm>
            <a:off x="2433337" y="4037355"/>
            <a:ext cx="129440" cy="1406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0478B5-88FE-60D6-61B2-C82E1A0F3DFC}"/>
              </a:ext>
            </a:extLst>
          </p:cNvPr>
          <p:cNvSpPr txBox="1"/>
          <p:nvPr/>
        </p:nvSpPr>
        <p:spPr>
          <a:xfrm>
            <a:off x="2510998" y="3995846"/>
            <a:ext cx="777632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아이디 저장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EFC4C0-FA85-5900-351A-9F3E938B667B}"/>
              </a:ext>
            </a:extLst>
          </p:cNvPr>
          <p:cNvSpPr/>
          <p:nvPr/>
        </p:nvSpPr>
        <p:spPr>
          <a:xfrm>
            <a:off x="2425421" y="3562152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입력</a:t>
            </a:r>
            <a:endParaRPr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321A6E-C011-4CF4-12DD-C4FC8719FF00}"/>
              </a:ext>
            </a:extLst>
          </p:cNvPr>
          <p:cNvSpPr txBox="1"/>
          <p:nvPr/>
        </p:nvSpPr>
        <p:spPr>
          <a:xfrm>
            <a:off x="2351290" y="2498337"/>
            <a:ext cx="64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B52D86-9386-053D-8D07-4826FC9A58D9}"/>
              </a:ext>
            </a:extLst>
          </p:cNvPr>
          <p:cNvSpPr txBox="1"/>
          <p:nvPr/>
        </p:nvSpPr>
        <p:spPr>
          <a:xfrm>
            <a:off x="2351290" y="3270327"/>
            <a:ext cx="77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비밀번호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658CE7-2905-5A54-4EFC-2FF2B571BC64}"/>
              </a:ext>
            </a:extLst>
          </p:cNvPr>
          <p:cNvSpPr txBox="1"/>
          <p:nvPr/>
        </p:nvSpPr>
        <p:spPr>
          <a:xfrm>
            <a:off x="5121906" y="3988120"/>
            <a:ext cx="615915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회원가입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F91EC-0913-F135-5E6E-4A72AFBE29D5}"/>
              </a:ext>
            </a:extLst>
          </p:cNvPr>
          <p:cNvSpPr/>
          <p:nvPr/>
        </p:nvSpPr>
        <p:spPr>
          <a:xfrm>
            <a:off x="2425420" y="4503238"/>
            <a:ext cx="3267658" cy="35346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dbl">
            <a:solidFill>
              <a:schemeClr val="bg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ACD5A2D-6BC2-FBF2-BF81-E7E9438086EB}"/>
              </a:ext>
            </a:extLst>
          </p:cNvPr>
          <p:cNvSpPr/>
          <p:nvPr/>
        </p:nvSpPr>
        <p:spPr>
          <a:xfrm>
            <a:off x="2155635" y="39605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6A0905F-48DF-1683-4AF5-D816056F3948}"/>
              </a:ext>
            </a:extLst>
          </p:cNvPr>
          <p:cNvSpPr/>
          <p:nvPr/>
        </p:nvSpPr>
        <p:spPr>
          <a:xfrm>
            <a:off x="5693078" y="39994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10D93D-1921-6ACF-E29C-9E9D82047D05}"/>
              </a:ext>
            </a:extLst>
          </p:cNvPr>
          <p:cNvSpPr txBox="1"/>
          <p:nvPr/>
        </p:nvSpPr>
        <p:spPr>
          <a:xfrm>
            <a:off x="7810530" y="424400"/>
            <a:ext cx="16910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아이디 </a:t>
            </a:r>
            <a:r>
              <a:rPr lang="ko-KR" altLang="en-US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저장</a:t>
            </a:r>
            <a:endParaRPr lang="en-US" altLang="ko-KR" sz="9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체크 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 다음 로그인 시에 아이디가 입력되어 있음</a:t>
            </a:r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회원가입</a:t>
            </a:r>
            <a:endParaRPr lang="en-US" altLang="ko-KR" sz="9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 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 회원가입 페이지로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이동</a:t>
            </a:r>
            <a:endParaRPr lang="en-US" altLang="ko-KR" sz="900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</a:t>
            </a:r>
            <a:endParaRPr lang="en-US" altLang="ko-KR" sz="900" b="1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아이디나 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미 </a:t>
            </a:r>
            <a:r>
              <a:rPr lang="ko-KR" altLang="en-US" sz="900" dirty="0" err="1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입력시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err="1">
                <a:latin typeface="Rix모던고딕 M" panose="02020603020101020101" pitchFamily="18" charset="-127"/>
                <a:ea typeface="Rix모던고딕 M" panose="02020603020101020101" pitchFamily="18" charset="-127"/>
              </a:rPr>
              <a:t>얼럿</a:t>
            </a:r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출력 정상적인 로그인 시 메인페이지로 이동</a:t>
            </a:r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EEC3A6D-E002-DF98-4AAA-235183C3CF27}"/>
              </a:ext>
            </a:extLst>
          </p:cNvPr>
          <p:cNvSpPr/>
          <p:nvPr/>
        </p:nvSpPr>
        <p:spPr>
          <a:xfrm>
            <a:off x="3588705" y="45719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" name="모서리가 둥근 직사각형 42">
            <a:extLst>
              <a:ext uri="{FF2B5EF4-FFF2-40B4-BE49-F238E27FC236}">
                <a16:creationId xmlns:a16="http://schemas.microsoft.com/office/drawing/2014/main" id="{3571DCE9-75AC-CD0E-7E41-E9CDFFDE0B74}"/>
              </a:ext>
            </a:extLst>
          </p:cNvPr>
          <p:cNvSpPr/>
          <p:nvPr/>
        </p:nvSpPr>
        <p:spPr>
          <a:xfrm>
            <a:off x="-5997" y="0"/>
            <a:ext cx="8110337" cy="3241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사용자</a:t>
            </a:r>
            <a:r>
              <a: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로그인 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모서리가 둥근 직사각형 165">
            <a:extLst>
              <a:ext uri="{FF2B5EF4-FFF2-40B4-BE49-F238E27FC236}">
                <a16:creationId xmlns:a16="http://schemas.microsoft.com/office/drawing/2014/main" id="{B3EF7B70-3105-3CDB-5B09-8FCA4D361D56}"/>
              </a:ext>
            </a:extLst>
          </p:cNvPr>
          <p:cNvSpPr/>
          <p:nvPr/>
        </p:nvSpPr>
        <p:spPr>
          <a:xfrm>
            <a:off x="7743608" y="0"/>
            <a:ext cx="2162392" cy="3241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Description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19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E2F13F-5ED8-55FE-BBA2-BBC7E7C1EE51}"/>
              </a:ext>
            </a:extLst>
          </p:cNvPr>
          <p:cNvSpPr/>
          <p:nvPr/>
        </p:nvSpPr>
        <p:spPr>
          <a:xfrm>
            <a:off x="1915866" y="732773"/>
            <a:ext cx="4266612" cy="5361139"/>
          </a:xfrm>
          <a:prstGeom prst="roundRect">
            <a:avLst>
              <a:gd name="adj" fmla="val 132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구부러진 연결선 15">
            <a:extLst>
              <a:ext uri="{FF2B5EF4-FFF2-40B4-BE49-F238E27FC236}">
                <a16:creationId xmlns:a16="http://schemas.microsoft.com/office/drawing/2014/main" id="{E2396BEA-56F8-CBBD-286C-CF4170690427}"/>
              </a:ext>
            </a:extLst>
          </p:cNvPr>
          <p:cNvCxnSpPr>
            <a:cxnSpLocks/>
          </p:cNvCxnSpPr>
          <p:nvPr/>
        </p:nvCxnSpPr>
        <p:spPr>
          <a:xfrm>
            <a:off x="2425420" y="1670598"/>
            <a:ext cx="3267659" cy="7595"/>
          </a:xfrm>
          <a:prstGeom prst="curvedConnector3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37892A-7C0D-E5F0-078C-01E557A49A04}"/>
              </a:ext>
            </a:extLst>
          </p:cNvPr>
          <p:cNvSpPr txBox="1"/>
          <p:nvPr/>
        </p:nvSpPr>
        <p:spPr>
          <a:xfrm>
            <a:off x="2325212" y="1162521"/>
            <a:ext cx="17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DEEA1-D322-2AC8-9580-965F998B2EB1}"/>
              </a:ext>
            </a:extLst>
          </p:cNvPr>
          <p:cNvSpPr/>
          <p:nvPr/>
        </p:nvSpPr>
        <p:spPr>
          <a:xfrm>
            <a:off x="2425421" y="2079006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이메일 주소 입력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13E27-9838-4FA5-BD66-5B4A65C0C887}"/>
              </a:ext>
            </a:extLst>
          </p:cNvPr>
          <p:cNvSpPr txBox="1"/>
          <p:nvPr/>
        </p:nvSpPr>
        <p:spPr>
          <a:xfrm>
            <a:off x="2351290" y="1834117"/>
            <a:ext cx="64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E4D6B3-0C11-BA25-1702-D9D5DF194469}"/>
              </a:ext>
            </a:extLst>
          </p:cNvPr>
          <p:cNvSpPr/>
          <p:nvPr/>
        </p:nvSpPr>
        <p:spPr>
          <a:xfrm>
            <a:off x="2412078" y="5201426"/>
            <a:ext cx="3267658" cy="35346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dbl">
            <a:solidFill>
              <a:schemeClr val="bg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확인</a:t>
            </a:r>
            <a:endParaRPr lang="en-US" altLang="ko-KR" sz="900" b="1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F6267CA-4054-50F5-1A93-20C5B427A689}"/>
              </a:ext>
            </a:extLst>
          </p:cNvPr>
          <p:cNvSpPr/>
          <p:nvPr/>
        </p:nvSpPr>
        <p:spPr>
          <a:xfrm>
            <a:off x="3670124" y="52701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모서리가 둥근 직사각형 42">
            <a:extLst>
              <a:ext uri="{FF2B5EF4-FFF2-40B4-BE49-F238E27FC236}">
                <a16:creationId xmlns:a16="http://schemas.microsoft.com/office/drawing/2014/main" id="{3571DCE9-75AC-CD0E-7E41-E9CDFFDE0B74}"/>
              </a:ext>
            </a:extLst>
          </p:cNvPr>
          <p:cNvSpPr/>
          <p:nvPr/>
        </p:nvSpPr>
        <p:spPr>
          <a:xfrm>
            <a:off x="-5997" y="-8280"/>
            <a:ext cx="8110337" cy="3324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사용자 회원가입 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모서리가 둥근 직사각형 165">
            <a:extLst>
              <a:ext uri="{FF2B5EF4-FFF2-40B4-BE49-F238E27FC236}">
                <a16:creationId xmlns:a16="http://schemas.microsoft.com/office/drawing/2014/main" id="{B3EF7B70-3105-3CDB-5B09-8FCA4D361D56}"/>
              </a:ext>
            </a:extLst>
          </p:cNvPr>
          <p:cNvSpPr/>
          <p:nvPr/>
        </p:nvSpPr>
        <p:spPr>
          <a:xfrm>
            <a:off x="7743608" y="0"/>
            <a:ext cx="2162392" cy="3241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Description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48042A-674C-AF5C-D2F0-597AA084AB5D}"/>
              </a:ext>
            </a:extLst>
          </p:cNvPr>
          <p:cNvSpPr txBox="1"/>
          <p:nvPr/>
        </p:nvSpPr>
        <p:spPr>
          <a:xfrm>
            <a:off x="7810529" y="391150"/>
            <a:ext cx="169101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아이디 </a:t>
            </a:r>
            <a:endParaRPr lang="en-US" altLang="ko-KR" sz="9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이메일 </a:t>
            </a:r>
            <a:r>
              <a:rPr lang="ko-KR" altLang="en-US" sz="9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주소형식만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입력 가능</a:t>
            </a:r>
            <a:endParaRPr lang="en-US" altLang="ko-KR" sz="900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전화번호</a:t>
            </a:r>
            <a:endParaRPr lang="en-US" altLang="ko-KR" sz="900" b="1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전화번호 입력 시 인증 페이지 출력</a:t>
            </a:r>
            <a:endParaRPr lang="en-US" altLang="ko-KR" sz="900" dirty="0" smtClean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회원가입</a:t>
            </a:r>
            <a:endParaRPr lang="en-US" altLang="ko-KR" sz="9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en-US" altLang="ko-KR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Placeholder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에 적힌 조건대로 입력 하지 않고 버튼을 클릭 시 </a:t>
            </a:r>
            <a:r>
              <a:rPr lang="ko-KR" altLang="en-US" sz="9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얼럿</a:t>
            </a:r>
            <a:r>
              <a:rPr lang="ko-KR" altLang="en-US" sz="9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출력</a:t>
            </a:r>
            <a:endParaRPr lang="en-US" altLang="ko-KR" sz="9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99E8DC-5C5D-4130-B0E9-B82A68872DBD}"/>
              </a:ext>
            </a:extLst>
          </p:cNvPr>
          <p:cNvSpPr/>
          <p:nvPr/>
        </p:nvSpPr>
        <p:spPr>
          <a:xfrm>
            <a:off x="2425421" y="2911183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8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자리 이상 영문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숫자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Rix모던고딕 M" panose="02020603020101020101" pitchFamily="18" charset="-127"/>
              </a:rPr>
              <a:t>특수문자 포함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46328E-7603-2B36-D6AB-B00180E63059}"/>
              </a:ext>
            </a:extLst>
          </p:cNvPr>
          <p:cNvSpPr txBox="1"/>
          <p:nvPr/>
        </p:nvSpPr>
        <p:spPr>
          <a:xfrm>
            <a:off x="2351290" y="2619358"/>
            <a:ext cx="77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비밀번호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068C28-AD9F-4F7A-7996-A20A3985CD48}"/>
              </a:ext>
            </a:extLst>
          </p:cNvPr>
          <p:cNvSpPr/>
          <p:nvPr/>
        </p:nvSpPr>
        <p:spPr>
          <a:xfrm>
            <a:off x="2425421" y="3292965"/>
            <a:ext cx="3267658" cy="323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비밀번호 확인</a:t>
            </a:r>
            <a:endParaRPr lang="ko-KR" altLang="en-US" sz="9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55C9CE6-27CD-E4CB-F4CC-742D81C1EB79}"/>
              </a:ext>
            </a:extLst>
          </p:cNvPr>
          <p:cNvSpPr/>
          <p:nvPr/>
        </p:nvSpPr>
        <p:spPr>
          <a:xfrm>
            <a:off x="2848980" y="18246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C28CBE-B79D-BF40-3F86-C4A4648E448F}"/>
              </a:ext>
            </a:extLst>
          </p:cNvPr>
          <p:cNvSpPr/>
          <p:nvPr/>
        </p:nvSpPr>
        <p:spPr>
          <a:xfrm>
            <a:off x="7743608" y="-4213"/>
            <a:ext cx="2162391" cy="68705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2671A1-414B-57E2-558A-15D47A3AE1BD}"/>
              </a:ext>
            </a:extLst>
          </p:cNvPr>
          <p:cNvSpPr/>
          <p:nvPr/>
        </p:nvSpPr>
        <p:spPr>
          <a:xfrm>
            <a:off x="2425420" y="4328773"/>
            <a:ext cx="643924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2DC83C-D746-E965-04D7-244C6109D4D5}"/>
              </a:ext>
            </a:extLst>
          </p:cNvPr>
          <p:cNvSpPr/>
          <p:nvPr/>
        </p:nvSpPr>
        <p:spPr>
          <a:xfrm>
            <a:off x="3345154" y="4331502"/>
            <a:ext cx="641052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E6E1D8-319D-8F76-066B-1031B20E1B48}"/>
              </a:ext>
            </a:extLst>
          </p:cNvPr>
          <p:cNvSpPr/>
          <p:nvPr/>
        </p:nvSpPr>
        <p:spPr>
          <a:xfrm>
            <a:off x="4274469" y="4337086"/>
            <a:ext cx="649584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A2D63BF8-FF80-A0C2-ACEB-6444436BAC65}"/>
              </a:ext>
            </a:extLst>
          </p:cNvPr>
          <p:cNvSpPr>
            <a:spLocks/>
          </p:cNvSpPr>
          <p:nvPr/>
        </p:nvSpPr>
        <p:spPr bwMode="auto">
          <a:xfrm>
            <a:off x="5115748" y="4337091"/>
            <a:ext cx="532918" cy="281349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인증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BD2666-6EFD-E9A6-576A-06B1E53C8F41}"/>
              </a:ext>
            </a:extLst>
          </p:cNvPr>
          <p:cNvSpPr/>
          <p:nvPr/>
        </p:nvSpPr>
        <p:spPr>
          <a:xfrm>
            <a:off x="3044385" y="4339064"/>
            <a:ext cx="2209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1545A-BFB6-737F-2174-3C381A222086}"/>
              </a:ext>
            </a:extLst>
          </p:cNvPr>
          <p:cNvSpPr/>
          <p:nvPr/>
        </p:nvSpPr>
        <p:spPr>
          <a:xfrm>
            <a:off x="4011172" y="4356559"/>
            <a:ext cx="2209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98DB9C-928A-B1D6-4C79-CB6545C35B90}"/>
              </a:ext>
            </a:extLst>
          </p:cNvPr>
          <p:cNvSpPr/>
          <p:nvPr/>
        </p:nvSpPr>
        <p:spPr>
          <a:xfrm>
            <a:off x="2504723" y="4344506"/>
            <a:ext cx="4856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010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11E009-03B4-57D1-88F9-2A607A9FC5E3}"/>
              </a:ext>
            </a:extLst>
          </p:cNvPr>
          <p:cNvSpPr/>
          <p:nvPr/>
        </p:nvSpPr>
        <p:spPr>
          <a:xfrm>
            <a:off x="3425665" y="4352819"/>
            <a:ext cx="5417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1234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FB8C1E-3BA6-9D0E-F855-665F829B3045}"/>
              </a:ext>
            </a:extLst>
          </p:cNvPr>
          <p:cNvSpPr/>
          <p:nvPr/>
        </p:nvSpPr>
        <p:spPr>
          <a:xfrm>
            <a:off x="4350111" y="4362347"/>
            <a:ext cx="5983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5678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6328E-7603-2B36-D6AB-B00180E63059}"/>
              </a:ext>
            </a:extLst>
          </p:cNvPr>
          <p:cNvSpPr txBox="1"/>
          <p:nvPr/>
        </p:nvSpPr>
        <p:spPr>
          <a:xfrm>
            <a:off x="2351290" y="3912147"/>
            <a:ext cx="77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6267CA-4054-50F5-1A93-20C5B427A689}"/>
              </a:ext>
            </a:extLst>
          </p:cNvPr>
          <p:cNvSpPr/>
          <p:nvPr/>
        </p:nvSpPr>
        <p:spPr>
          <a:xfrm>
            <a:off x="5692068" y="43278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49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F52077B1-E730-4061-D3E5-6A8780B74C2D}"/>
              </a:ext>
            </a:extLst>
          </p:cNvPr>
          <p:cNvSpPr/>
          <p:nvPr/>
        </p:nvSpPr>
        <p:spPr>
          <a:xfrm>
            <a:off x="-5997" y="-8280"/>
            <a:ext cx="8110337" cy="3307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78706" algn="l"/>
              </a:tabLst>
            </a:pPr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설문페이지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모서리가 둥근 직사각형 165">
            <a:extLst>
              <a:ext uri="{FF2B5EF4-FFF2-40B4-BE49-F238E27FC236}">
                <a16:creationId xmlns:a16="http://schemas.microsoft.com/office/drawing/2014/main" id="{EE5F4704-48ED-6A18-6B29-D2943FFC778C}"/>
              </a:ext>
            </a:extLst>
          </p:cNvPr>
          <p:cNvSpPr/>
          <p:nvPr/>
        </p:nvSpPr>
        <p:spPr>
          <a:xfrm>
            <a:off x="7754951" y="1"/>
            <a:ext cx="2151048" cy="3266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atin typeface="Rix모던고딕 M" panose="02020603020101020101" pitchFamily="18" charset="-127"/>
                <a:ea typeface="Rix모던고딕 M" panose="02020603020101020101" pitchFamily="18" charset="-127"/>
                <a:cs typeface="맑은 고딕 Semilight" panose="020B0502040204020203" pitchFamily="50" charset="-127"/>
              </a:rPr>
              <a:t>Description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5516A-3485-DC71-39B8-0BDA2E6C84F6}"/>
              </a:ext>
            </a:extLst>
          </p:cNvPr>
          <p:cNvSpPr/>
          <p:nvPr/>
        </p:nvSpPr>
        <p:spPr>
          <a:xfrm>
            <a:off x="7754951" y="-4213"/>
            <a:ext cx="2151049" cy="68705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2D3BCC-EA21-D4BE-404D-3A021BC4CAB5}"/>
              </a:ext>
            </a:extLst>
          </p:cNvPr>
          <p:cNvSpPr/>
          <p:nvPr/>
        </p:nvSpPr>
        <p:spPr>
          <a:xfrm>
            <a:off x="7880139" y="377267"/>
            <a:ext cx="1683361" cy="64714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저장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해당내용의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설문지가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복지사의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설문조사 리스트로 간다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노인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&amp;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청년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</a:t>
            </a: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취소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메인페이지로 이동 혹은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마이페이지로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10" y="1078123"/>
            <a:ext cx="5762120" cy="4738546"/>
          </a:xfrm>
          <a:prstGeom prst="rect">
            <a:avLst/>
          </a:prstGeom>
        </p:spPr>
      </p:pic>
      <p:sp>
        <p:nvSpPr>
          <p:cNvPr id="64" name="Button">
            <a:extLst>
              <a:ext uri="{FF2B5EF4-FFF2-40B4-BE49-F238E27FC236}">
                <a16:creationId xmlns:a16="http://schemas.microsoft.com/office/drawing/2014/main" id="{C5CE921B-4C9F-19B8-0A2A-9EDEEAEDB418}"/>
              </a:ext>
            </a:extLst>
          </p:cNvPr>
          <p:cNvSpPr>
            <a:spLocks/>
          </p:cNvSpPr>
          <p:nvPr/>
        </p:nvSpPr>
        <p:spPr bwMode="auto">
          <a:xfrm>
            <a:off x="3963028" y="6119292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id="{ABD2D0AC-7A2D-F507-EC48-90509BA5D380}"/>
              </a:ext>
            </a:extLst>
          </p:cNvPr>
          <p:cNvSpPr>
            <a:spLocks/>
          </p:cNvSpPr>
          <p:nvPr/>
        </p:nvSpPr>
        <p:spPr bwMode="auto">
          <a:xfrm>
            <a:off x="3137782" y="6119291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Segoe UI" panose="020B0502040204020203" pitchFamily="34" charset="0"/>
              </a:rPr>
              <a:t>저장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6041666-3C1D-2F4A-566D-0C7DDE6DC113}"/>
              </a:ext>
            </a:extLst>
          </p:cNvPr>
          <p:cNvSpPr/>
          <p:nvPr/>
        </p:nvSpPr>
        <p:spPr>
          <a:xfrm>
            <a:off x="4544147" y="61357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3DB9F38-E317-D65D-A13B-B21D53822D15}"/>
              </a:ext>
            </a:extLst>
          </p:cNvPr>
          <p:cNvSpPr/>
          <p:nvPr/>
        </p:nvSpPr>
        <p:spPr>
          <a:xfrm>
            <a:off x="2990839" y="61299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</a:t>
            </a:r>
            <a:endParaRPr lang="ko-KR" altLang="en-US" sz="9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-52314" y="883631"/>
            <a:ext cx="7807265" cy="30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21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22" name="TextBox 21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8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38460" y="643206"/>
            <a:ext cx="6130547" cy="256679"/>
          </a:xfrm>
        </p:spPr>
        <p:txBody>
          <a:bodyPr/>
          <a:lstStyle/>
          <a:p>
            <a:r>
              <a:rPr lang="ko-KR" altLang="en-US"/>
              <a:t>메인페이지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52314" y="883631"/>
            <a:ext cx="7824215" cy="162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71901" y="319052"/>
            <a:ext cx="1742559" cy="53082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로고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링크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홈 화면으로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내비게이션 바 메뉴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링크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각각의 메뉴로 이동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로그인한 사용자에게만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마이페이지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], [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메뉴 노출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마이페이지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알림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39303" indent="-139303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새로운 메시지가 있을 경우에 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마이페이지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부분에 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N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노출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시작하기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채팅하기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페이지로 이동</a:t>
            </a:r>
          </a:p>
        </p:txBody>
      </p:sp>
      <p:sp>
        <p:nvSpPr>
          <p:cNvPr id="146" name="타원 145"/>
          <p:cNvSpPr/>
          <p:nvPr/>
        </p:nvSpPr>
        <p:spPr>
          <a:xfrm>
            <a:off x="825958" y="3682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</a:rPr>
              <a:t>1</a:t>
            </a:r>
            <a:endParaRPr lang="ko-KR" altLang="en-US" sz="894" dirty="0">
              <a:solidFill>
                <a:schemeClr val="bg1"/>
              </a:solidFill>
            </a:endParaRPr>
          </a:p>
        </p:txBody>
      </p:sp>
      <p:sp>
        <p:nvSpPr>
          <p:cNvPr id="5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10" name="TextBox 9"/>
          <p:cNvSpPr txBox="1"/>
          <p:nvPr/>
        </p:nvSpPr>
        <p:spPr>
          <a:xfrm>
            <a:off x="3271430" y="1436860"/>
            <a:ext cx="976549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8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1138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메인 이미지</a:t>
            </a:r>
            <a:r>
              <a:rPr lang="en-US" altLang="ko-KR" sz="1138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ko-KR" altLang="en-US" sz="1138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47771" y="376882"/>
            <a:ext cx="162028" cy="148590"/>
          </a:xfrm>
          <a:prstGeom prst="roundRect">
            <a:avLst>
              <a:gd name="adj" fmla="val 4140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47" name="타원 146"/>
          <p:cNvSpPr/>
          <p:nvPr/>
        </p:nvSpPr>
        <p:spPr>
          <a:xfrm>
            <a:off x="6728784" y="31986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2856420" y="40277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69561" y="3446852"/>
            <a:ext cx="2397355" cy="472808"/>
            <a:chOff x="2688625" y="2925896"/>
            <a:chExt cx="2397355" cy="472808"/>
          </a:xfrm>
        </p:grpSpPr>
        <p:sp>
          <p:nvSpPr>
            <p:cNvPr id="11" name="직사각형 10"/>
            <p:cNvSpPr/>
            <p:nvPr/>
          </p:nvSpPr>
          <p:spPr>
            <a:xfrm>
              <a:off x="2688625" y="2981964"/>
              <a:ext cx="2296954" cy="41674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6661" y="3087901"/>
              <a:ext cx="595035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9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시작하기</a:t>
              </a:r>
            </a:p>
          </p:txBody>
        </p:sp>
        <p:sp>
          <p:nvSpPr>
            <p:cNvPr id="169" name="타원 168"/>
            <p:cNvSpPr/>
            <p:nvPr/>
          </p:nvSpPr>
          <p:spPr>
            <a:xfrm>
              <a:off x="4910480" y="2925896"/>
              <a:ext cx="175500" cy="17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94" dirty="0">
                  <a:solidFill>
                    <a:schemeClr val="bg1"/>
                  </a:solidFill>
                </a:rPr>
                <a:t>4</a:t>
              </a:r>
              <a:endParaRPr lang="ko-KR" altLang="en-US" sz="894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38721" y="2409802"/>
            <a:ext cx="3340979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노년과 청춘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서로의 경험과 지식을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교환하며 함께 성장하는 시간을 시작하세요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1" name="텍스트 개체 틀 1"/>
          <p:cNvSpPr txBox="1">
            <a:spLocks/>
          </p:cNvSpPr>
          <p:nvPr/>
        </p:nvSpPr>
        <p:spPr>
          <a:xfrm>
            <a:off x="170412" y="330"/>
            <a:ext cx="7545288" cy="31591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894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메인페이지</a:t>
            </a:r>
            <a:r>
              <a:rPr lang="en-US" altLang="ko-KR" dirty="0"/>
              <a:t>(</a:t>
            </a:r>
            <a:r>
              <a:rPr lang="ko-KR" altLang="en-US" dirty="0"/>
              <a:t>로그인 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1963" y="205961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사이트명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280776"/>
            <a:ext cx="7771901" cy="207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다음 페이지 연결 </a:t>
            </a:r>
            <a:r>
              <a:rPr lang="en-US" altLang="ko-KR" sz="10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 </a:t>
            </a:r>
            <a:r>
              <a:rPr lang="ko-KR" altLang="en-US" sz="10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스크롤 슬라이드로 연결 </a:t>
            </a:r>
            <a:r>
              <a:rPr lang="en-US" altLang="ko-KR" sz="10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7198" y="6028047"/>
            <a:ext cx="60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1460" y="6507193"/>
            <a:ext cx="3768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사이트명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은 서로의 마음을 나누고 치유할 수 있는 공간을 제공합니다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0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38460" y="643206"/>
            <a:ext cx="6130547" cy="256679"/>
          </a:xfrm>
        </p:spPr>
        <p:txBody>
          <a:bodyPr/>
          <a:lstStyle/>
          <a:p>
            <a:r>
              <a:rPr lang="ko-KR" altLang="en-US"/>
              <a:t>메인페이지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52314" y="883631"/>
            <a:ext cx="77680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74055" y="47222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{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로고</a:t>
            </a:r>
            <a:r>
              <a:rPr lang="en-US" altLang="ko-KR" sz="11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}</a:t>
            </a:r>
            <a:endParaRPr lang="ko-KR" altLang="en-US" sz="11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71901" y="319052"/>
            <a:ext cx="1830158" cy="53082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[1] </a:t>
            </a:r>
            <a:r>
              <a:rPr lang="ko-KR" altLang="en-US" sz="900" b="1" dirty="0" err="1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캐러셀</a:t>
            </a:r>
            <a:endParaRPr lang="en-US" altLang="ko-KR" sz="900" b="1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화살표 버튼 누르면 방향에 따라 다음</a:t>
            </a:r>
            <a:r>
              <a:rPr lang="en-US" altLang="ko-KR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이전 이미지 출력</a:t>
            </a:r>
            <a:endParaRPr lang="en-US" altLang="ko-KR" sz="900" dirty="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캐러셀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( 1 / 3 )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캐러셀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( 2 / 3 )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캐러셀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( 3 / 3 )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5" name="AutoShape 6" descr="벨 알림 아이콘 에 User Interface"/>
          <p:cNvSpPr>
            <a:spLocks noChangeAspect="1" noChangeArrowheads="1"/>
          </p:cNvSpPr>
          <p:nvPr/>
        </p:nvSpPr>
        <p:spPr bwMode="auto">
          <a:xfrm>
            <a:off x="126405" y="4507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/>
          </a:p>
        </p:txBody>
      </p:sp>
      <p:sp>
        <p:nvSpPr>
          <p:cNvPr id="161" name="TextBox 160"/>
          <p:cNvSpPr txBox="1"/>
          <p:nvPr/>
        </p:nvSpPr>
        <p:spPr>
          <a:xfrm>
            <a:off x="2912845" y="4960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소개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479818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채팅하기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243431" y="4960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고객지원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127997" y="49108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마이페이지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890063" y="49108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  <a:cs typeface="Calibri Light" panose="020F0302020204030204" pitchFamily="34" charset="0"/>
              </a:rPr>
              <a:t>로그아웃</a:t>
            </a:r>
            <a:endParaRPr lang="en-US" altLang="ko-KR" sz="1000" dirty="0">
              <a:latin typeface="Rix모던고딕 M" panose="02020603020101020101" pitchFamily="18" charset="-127"/>
              <a:ea typeface="Rix모던고딕 M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47771" y="376882"/>
            <a:ext cx="162028" cy="148590"/>
          </a:xfrm>
          <a:prstGeom prst="roundRect">
            <a:avLst>
              <a:gd name="adj" fmla="val 4140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21" name="텍스트 개체 틀 1"/>
          <p:cNvSpPr txBox="1">
            <a:spLocks/>
          </p:cNvSpPr>
          <p:nvPr/>
        </p:nvSpPr>
        <p:spPr>
          <a:xfrm>
            <a:off x="170412" y="330"/>
            <a:ext cx="7545288" cy="31591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894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메인페이지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2259" y="1533292"/>
            <a:ext cx="60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3715" y="2008449"/>
            <a:ext cx="3802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{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사이트명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}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은 서로의 마음을 나누고 치유할 수 있는 공간을 제공합니다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1:1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채팅을 통하여 소중한 시간을 나눠보세요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73800" y="2930236"/>
            <a:ext cx="3832167" cy="2302625"/>
          </a:xfrm>
          <a:prstGeom prst="rect">
            <a:avLst/>
          </a:prstGeom>
          <a:solidFill>
            <a:srgbClr val="E8E8E8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1973800" y="2930236"/>
            <a:ext cx="3832167" cy="230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73800" y="2930236"/>
            <a:ext cx="3832167" cy="230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359420" y="3923606"/>
            <a:ext cx="315884" cy="315884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 rot="10800000">
            <a:off x="6010994" y="3923606"/>
            <a:ext cx="315884" cy="315884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391274"/>
            <a:ext cx="7771901" cy="466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FOOTER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6228461" y="383750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</a:rPr>
              <a:t>1</a:t>
            </a:r>
            <a:endParaRPr lang="ko-KR" altLang="en-US" sz="894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827742" y="1186309"/>
            <a:ext cx="2060179" cy="848773"/>
            <a:chOff x="793975" y="1685692"/>
            <a:chExt cx="6526921" cy="1992177"/>
          </a:xfrm>
        </p:grpSpPr>
        <p:sp>
          <p:nvSpPr>
            <p:cNvPr id="48" name="TextBox 47"/>
            <p:cNvSpPr txBox="1"/>
            <p:nvPr/>
          </p:nvSpPr>
          <p:spPr>
            <a:xfrm>
              <a:off x="3297205" y="1685692"/>
              <a:ext cx="1316353" cy="577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채팅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3975" y="2160849"/>
              <a:ext cx="6526921" cy="15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{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사이트명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}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은 서로의 마음을 나누고 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치유할 수 있는 공간을 제공합니다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1:1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채팅을 통하여 소중한 시간을 나눠보세요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.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761866" y="2611029"/>
            <a:ext cx="2127506" cy="848773"/>
            <a:chOff x="687339" y="1685692"/>
            <a:chExt cx="6740222" cy="1992177"/>
          </a:xfrm>
        </p:grpSpPr>
        <p:sp>
          <p:nvSpPr>
            <p:cNvPr id="58" name="TextBox 57"/>
            <p:cNvSpPr txBox="1"/>
            <p:nvPr/>
          </p:nvSpPr>
          <p:spPr>
            <a:xfrm>
              <a:off x="2695400" y="1685692"/>
              <a:ext cx="2519968" cy="577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우울감</a:t>
              </a:r>
              <a:r>
                <a:rPr lang="ko-KR" altLang="en-US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개선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7339" y="2160849"/>
              <a:ext cx="6740222" cy="15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채팅을 통해 소통하는 것 만으로도 기분이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나아진다는 연구 결과가 있습니다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{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사이트명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}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과 함께 긍정적인 변화를 느껴보세요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7753054" y="3988968"/>
            <a:ext cx="2145139" cy="1218105"/>
            <a:chOff x="659420" y="1685692"/>
            <a:chExt cx="6796086" cy="2859045"/>
          </a:xfrm>
        </p:grpSpPr>
        <p:sp>
          <p:nvSpPr>
            <p:cNvPr id="64" name="TextBox 63"/>
            <p:cNvSpPr txBox="1"/>
            <p:nvPr/>
          </p:nvSpPr>
          <p:spPr>
            <a:xfrm>
              <a:off x="2276421" y="1685692"/>
              <a:ext cx="3357926" cy="57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사회적 관계 증진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9420" y="2160849"/>
              <a:ext cx="6796086" cy="238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{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사이트명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}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을 통해 노년층분들은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새로운 사회적 관계망을 형성하고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사회적 고립을 해소할 수 있으며 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청년분들은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노년층과의 관계를 통해 사회성을 향상시키며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지역사회 활동의 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창며동기를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얻을 수 있습니다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.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268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5131</Words>
  <Application>Microsoft Office PowerPoint</Application>
  <PresentationFormat>A4 용지(210x297mm)</PresentationFormat>
  <Paragraphs>1568</Paragraphs>
  <Slides>37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Rix모던고딕 M</vt:lpstr>
      <vt:lpstr>맑은 고딕</vt:lpstr>
      <vt:lpstr>맑은 고딕 Semilight</vt:lpstr>
      <vt:lpstr>타이포_씨고딕 140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81</cp:revision>
  <dcterms:created xsi:type="dcterms:W3CDTF">2023-04-04T00:11:53Z</dcterms:created>
  <dcterms:modified xsi:type="dcterms:W3CDTF">2023-04-11T01:54:25Z</dcterms:modified>
</cp:coreProperties>
</file>