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16"/>
  </p:notesMasterIdLst>
  <p:sldIdLst>
    <p:sldId id="256" r:id="rId3"/>
    <p:sldId id="259" r:id="rId4"/>
    <p:sldId id="267" r:id="rId5"/>
    <p:sldId id="268" r:id="rId6"/>
    <p:sldId id="257" r:id="rId7"/>
    <p:sldId id="275" r:id="rId8"/>
    <p:sldId id="258" r:id="rId9"/>
    <p:sldId id="269" r:id="rId10"/>
    <p:sldId id="273" r:id="rId11"/>
    <p:sldId id="271" r:id="rId12"/>
    <p:sldId id="276" r:id="rId13"/>
    <p:sldId id="270" r:id="rId14"/>
    <p:sldId id="266" r:id="rId15"/>
  </p:sldIdLst>
  <p:sldSz cx="12192000" cy="6858000"/>
  <p:notesSz cx="6858000" cy="9144000"/>
  <p:embeddedFontLst>
    <p:embeddedFont>
      <p:font typeface="Malgun Gothic" panose="020B0503020000020004" pitchFamily="50" charset="-127"/>
      <p:regular r:id="rId17"/>
      <p:bold r:id="rId18"/>
    </p:embeddedFont>
    <p:embeddedFont>
      <p:font typeface="에스코어 드림 6 Bold" panose="020B0703030302020204" pitchFamily="34" charset="-127"/>
      <p:bold r:id="rId19"/>
    </p:embeddedFont>
    <p:embeddedFont>
      <p:font typeface="한컴 고딕" panose="02000500000000000000" pitchFamily="2" charset="-127"/>
      <p:regular r:id="rId20"/>
      <p:bold r:id="rId21"/>
    </p:embeddedFont>
    <p:embeddedFont>
      <p:font typeface="함초롬돋움" panose="020B0604000101010101" pitchFamily="50" charset="-127"/>
      <p:regular r:id="rId22"/>
      <p:bold r:id="rId23"/>
    </p:embeddedFont>
    <p:embeddedFont>
      <p:font typeface="Cambria Math" panose="02040503050406030204" pitchFamily="18" charset="0"/>
      <p:regular r:id="rId24"/>
    </p:embeddedFont>
    <p:embeddedFont>
      <p:font typeface="Roboto" panose="02000000000000000000" pitchFamily="2" charset="0"/>
      <p:regular r:id="rId25"/>
      <p:bold r:id="rId26"/>
      <p:italic r:id="rId27"/>
      <p:boldItalic r:id="rId28"/>
    </p:embeddedFont>
    <p:embeddedFont>
      <p:font typeface="Roboto Medium"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grOEMVw0eIKlV0wFcgD2sopnJou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C1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476" autoAdjust="0"/>
  </p:normalViewPr>
  <p:slideViewPr>
    <p:cSldViewPr snapToGrid="0">
      <p:cViewPr varScale="1">
        <p:scale>
          <a:sx n="61" d="100"/>
          <a:sy n="61" d="100"/>
        </p:scale>
        <p:origin x="77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1.xml"/><Relationship Id="rId21" Type="http://schemas.openxmlformats.org/officeDocument/2006/relationships/font" Target="fonts/font5.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95e8f53d7d_1_19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
        <p:nvSpPr>
          <p:cNvPr id="155" name="Google Shape;155;g295e8f53d7d_1_1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95c6a20afd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ltLang="ko-KR" sz="1100" dirty="0">
                <a:solidFill>
                  <a:schemeClr val="bg1"/>
                </a:solidFill>
              </a:rPr>
              <a:t>We used Comparison models include ARIMA , Prophet , </a:t>
            </a:r>
            <a:r>
              <a:rPr lang="en-US" altLang="ko-KR" sz="1100" dirty="0" err="1">
                <a:solidFill>
                  <a:schemeClr val="bg1"/>
                </a:solidFill>
              </a:rPr>
              <a:t>LSTMa</a:t>
            </a:r>
            <a:r>
              <a:rPr lang="en-US" altLang="ko-KR" sz="1100" dirty="0">
                <a:solidFill>
                  <a:schemeClr val="bg1"/>
                </a:solidFill>
              </a:rPr>
              <a:t> , </a:t>
            </a:r>
            <a:r>
              <a:rPr lang="en-US" altLang="ko-KR" sz="1100" dirty="0" err="1">
                <a:solidFill>
                  <a:schemeClr val="bg1"/>
                </a:solidFill>
              </a:rPr>
              <a:t>LSTnet</a:t>
            </a:r>
            <a:r>
              <a:rPr lang="en-US" altLang="ko-KR" sz="1100" dirty="0">
                <a:solidFill>
                  <a:schemeClr val="bg1"/>
                </a:solidFill>
              </a:rPr>
              <a:t> and </a:t>
            </a:r>
            <a:r>
              <a:rPr lang="en-US" altLang="ko-KR" sz="1100" dirty="0" err="1">
                <a:solidFill>
                  <a:schemeClr val="bg1"/>
                </a:solidFill>
              </a:rPr>
              <a:t>DeepAR</a:t>
            </a:r>
            <a:r>
              <a:rPr lang="en-US" altLang="ko-KR" sz="1100" dirty="0">
                <a:solidFill>
                  <a:schemeClr val="bg1"/>
                </a:solidFill>
              </a:rPr>
              <a:t>. To better explore the </a:t>
            </a:r>
            <a:r>
              <a:rPr lang="en-US" altLang="ko-KR" sz="1100" dirty="0" err="1">
                <a:solidFill>
                  <a:schemeClr val="bg1"/>
                </a:solidFill>
              </a:rPr>
              <a:t>ProbSparse</a:t>
            </a:r>
            <a:r>
              <a:rPr lang="en-US" altLang="ko-KR" sz="1100" dirty="0">
                <a:solidFill>
                  <a:schemeClr val="bg1"/>
                </a:solidFill>
              </a:rPr>
              <a:t> </a:t>
            </a:r>
            <a:r>
              <a:rPr lang="en-US" altLang="ko-KR" sz="1100" dirty="0" err="1">
                <a:solidFill>
                  <a:schemeClr val="bg1"/>
                </a:solidFill>
              </a:rPr>
              <a:t>selfattention’s</a:t>
            </a:r>
            <a:r>
              <a:rPr lang="en-US" altLang="ko-KR" sz="1100" dirty="0">
                <a:solidFill>
                  <a:schemeClr val="bg1"/>
                </a:solidFill>
              </a:rPr>
              <a:t> performance in our proposed Informer, we incorporate the canonical self-attention variant (Informer†),  the efficient variant Reformer and the most related work </a:t>
            </a:r>
            <a:r>
              <a:rPr lang="en-US" altLang="ko-KR" sz="1100" dirty="0" err="1">
                <a:solidFill>
                  <a:schemeClr val="bg1"/>
                </a:solidFill>
              </a:rPr>
              <a:t>LogSparse</a:t>
            </a:r>
            <a:r>
              <a:rPr lang="en-US" altLang="ko-KR" sz="1100" dirty="0">
                <a:solidFill>
                  <a:schemeClr val="bg1"/>
                </a:solidFill>
              </a:rPr>
              <a:t> self-attention in the experiments. </a:t>
            </a:r>
            <a:endParaRPr lang="ko-KR" altLang="en-US" sz="1100" dirty="0">
              <a:solidFill>
                <a:schemeClr val="bg1"/>
              </a:solidFill>
            </a:endParaRPr>
          </a:p>
        </p:txBody>
      </p:sp>
      <p:sp>
        <p:nvSpPr>
          <p:cNvPr id="188" name="Google Shape;188;g295c6a20afd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5063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95c6a20afd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ko-KR" dirty="0"/>
              <a:t>Informer† : </a:t>
            </a:r>
            <a:r>
              <a:rPr lang="ko-KR" altLang="en-US" dirty="0"/>
              <a:t>기존 </a:t>
            </a:r>
            <a:r>
              <a:rPr lang="en-US" altLang="ko-KR" dirty="0"/>
              <a:t>Informer</a:t>
            </a:r>
            <a:r>
              <a:rPr lang="ko-KR" altLang="en-US" dirty="0"/>
              <a:t>에서 </a:t>
            </a:r>
            <a:r>
              <a:rPr lang="en-US" altLang="ko-KR" dirty="0" err="1"/>
              <a:t>ProbSparse</a:t>
            </a:r>
            <a:r>
              <a:rPr lang="en-US" altLang="ko-KR" dirty="0"/>
              <a:t> self-attention</a:t>
            </a:r>
            <a:r>
              <a:rPr lang="ko-KR" altLang="en-US" dirty="0"/>
              <a:t>을 </a:t>
            </a:r>
            <a:r>
              <a:rPr lang="en-US" altLang="ko-KR" dirty="0"/>
              <a:t>canonical self-attention</a:t>
            </a:r>
            <a:r>
              <a:rPr lang="ko-KR" altLang="en-US" dirty="0"/>
              <a:t>으로 대체한 모델 </a:t>
            </a:r>
            <a:r>
              <a:rPr lang="en-US" altLang="ko-KR" dirty="0"/>
              <a:t>• </a:t>
            </a:r>
            <a:r>
              <a:rPr lang="en-US" altLang="ko-KR" dirty="0" err="1"/>
              <a:t>LogTrans</a:t>
            </a:r>
            <a:r>
              <a:rPr lang="ko-KR" altLang="en-US" dirty="0"/>
              <a:t>와 </a:t>
            </a:r>
            <a:r>
              <a:rPr lang="en-US" altLang="ko-KR" dirty="0"/>
              <a:t>Reformer : Attention computation/memory complexity</a:t>
            </a:r>
            <a:r>
              <a:rPr lang="ko-KR" altLang="en-US" dirty="0"/>
              <a:t>를 개선한 모델</a:t>
            </a:r>
            <a:endParaRPr dirty="0"/>
          </a:p>
        </p:txBody>
      </p:sp>
      <p:sp>
        <p:nvSpPr>
          <p:cNvPr id="188" name="Google Shape;188;g295c6a20afd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6408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95c6a20afd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ko-KR" dirty="0"/>
              <a:t>Informer </a:t>
            </a:r>
            <a:r>
              <a:rPr lang="ko-KR" altLang="en-US" dirty="0"/>
              <a:t>모델이 </a:t>
            </a:r>
            <a:r>
              <a:rPr lang="en-US" altLang="ko-KR" dirty="0"/>
              <a:t>transformer </a:t>
            </a:r>
            <a:r>
              <a:rPr lang="ko-KR" altLang="en-US" dirty="0"/>
              <a:t>기반 모델 중에서는 가장 좋은 </a:t>
            </a:r>
            <a:r>
              <a:rPr lang="en-US" altLang="ko-KR" dirty="0"/>
              <a:t>training efficiency</a:t>
            </a:r>
            <a:r>
              <a:rPr lang="ko-KR" altLang="en-US" dirty="0"/>
              <a:t>를 보이고 있으며 </a:t>
            </a:r>
            <a:r>
              <a:rPr lang="en-US" altLang="ko-KR" dirty="0"/>
              <a:t>testing </a:t>
            </a:r>
            <a:r>
              <a:rPr lang="ko-KR" altLang="en-US" dirty="0"/>
              <a:t>시에도 훨씬 빠른 </a:t>
            </a:r>
            <a:r>
              <a:rPr lang="en-US" altLang="ko-KR" dirty="0"/>
              <a:t>decoding </a:t>
            </a:r>
            <a:r>
              <a:rPr lang="ko-KR" altLang="en-US" dirty="0"/>
              <a:t>속도를 보이고 있음</a:t>
            </a:r>
            <a:endParaRPr dirty="0"/>
          </a:p>
        </p:txBody>
      </p:sp>
      <p:sp>
        <p:nvSpPr>
          <p:cNvPr id="188" name="Google Shape;188;g295c6a20afd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4176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95c6a20afd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95c6a20af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ko-KR" dirty="0"/>
              <a:t>In this paper, we studied the long-sequence time-series forecasting problem and proposed Informer to predict long sequences. Specifically, we designed the </a:t>
            </a:r>
            <a:r>
              <a:rPr lang="en-US" altLang="ko-KR" dirty="0" err="1"/>
              <a:t>ProbSparse</a:t>
            </a:r>
            <a:r>
              <a:rPr lang="en-US" altLang="ko-KR" dirty="0"/>
              <a:t> </a:t>
            </a:r>
            <a:r>
              <a:rPr lang="en-US" altLang="ko-KR" dirty="0" err="1"/>
              <a:t>selfattention</a:t>
            </a:r>
            <a:r>
              <a:rPr lang="en-US" altLang="ko-KR" dirty="0"/>
              <a:t> mechanism and distilling operation to handle the challenges of quadratic time complexity and quadratic memory usage in vanilla Transformer. Also, the carefully designed generative decoder alleviates the limitation of traditional encoder-decoder architecture. The experiments on real-world data demonstrated the effectiveness of Informer for enhancing the prediction capacity in LSTF problem.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95c6a20afd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ko-KR" dirty="0"/>
              <a:t>(a)Short sequence time series forecasting,</a:t>
            </a:r>
            <a:r>
              <a:rPr lang="ko-KR" altLang="en-US" dirty="0"/>
              <a:t> </a:t>
            </a:r>
            <a:r>
              <a:rPr lang="en-US" altLang="ko-KR" dirty="0"/>
              <a:t>long sequence time series forecasting</a:t>
            </a:r>
            <a:endParaRPr dirty="0"/>
          </a:p>
        </p:txBody>
      </p:sp>
      <p:sp>
        <p:nvSpPr>
          <p:cNvPr id="188" name="Google Shape;188;g295c6a20afd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95c6a20afd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8" name="Google Shape;188;g295c6a20afd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8690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95c6a20afd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8" name="Google Shape;188;g295c6a20afd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080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KR" altLang="en-US" dirty="0"/>
              <a:t>선행연구에서는 연산의 효율성</a:t>
            </a:r>
            <a:r>
              <a:rPr lang="en-US" altLang="ko-KR" dirty="0"/>
              <a:t>(</a:t>
            </a:r>
            <a:r>
              <a:rPr lang="ko-KR" altLang="en-US" dirty="0"/>
              <a:t>한계점 </a:t>
            </a:r>
            <a:r>
              <a:rPr lang="en-US" altLang="ko-KR" dirty="0"/>
              <a:t>1</a:t>
            </a:r>
            <a:r>
              <a:rPr lang="ko-KR" altLang="en-US" dirty="0"/>
              <a:t>번</a:t>
            </a:r>
            <a:r>
              <a:rPr lang="en-US" altLang="ko-KR" dirty="0"/>
              <a:t>)</a:t>
            </a:r>
            <a:r>
              <a:rPr lang="ko-KR" altLang="en-US" dirty="0"/>
              <a:t>에 대해서만 해결책을 제시 </a:t>
            </a:r>
            <a:r>
              <a:rPr lang="en-US" altLang="ko-KR" dirty="0"/>
              <a:t>• </a:t>
            </a:r>
            <a:r>
              <a:rPr lang="ko-KR" altLang="en-US" dirty="0"/>
              <a:t>현실적인 </a:t>
            </a:r>
            <a:r>
              <a:rPr lang="en-US" altLang="ko-KR" dirty="0"/>
              <a:t>LSTF </a:t>
            </a:r>
            <a:r>
              <a:rPr lang="ko-KR" altLang="en-US" dirty="0"/>
              <a:t>문제의 관점에서 한계점 </a:t>
            </a:r>
            <a:r>
              <a:rPr lang="en-US" altLang="ko-KR" dirty="0"/>
              <a:t>2</a:t>
            </a:r>
            <a:r>
              <a:rPr lang="ko-KR" altLang="en-US" dirty="0"/>
              <a:t>번과 한계점 </a:t>
            </a:r>
            <a:r>
              <a:rPr lang="en-US" altLang="ko-KR" dirty="0"/>
              <a:t>3</a:t>
            </a:r>
            <a:r>
              <a:rPr lang="ko-KR" altLang="en-US" dirty="0"/>
              <a:t>번에 대한 해결책을 제시하고 있지 않음  본 연구에서는 모든 </a:t>
            </a:r>
            <a:r>
              <a:rPr lang="en-US" altLang="ko-KR" dirty="0"/>
              <a:t>1,2,3 </a:t>
            </a:r>
            <a:r>
              <a:rPr lang="ko-KR" altLang="en-US" dirty="0"/>
              <a:t>번 한계점에 대한 해결책을 제시하고자 한다</a:t>
            </a:r>
            <a:r>
              <a:rPr lang="en-US" altLang="ko-KR" dirty="0"/>
              <a:t>.</a:t>
            </a:r>
            <a:endParaRPr dirty="0"/>
          </a:p>
        </p:txBody>
      </p:sp>
      <p:sp>
        <p:nvSpPr>
          <p:cNvPr id="175" name="Google Shape;1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5" name="Google Shape;1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622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95c6a20afd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1" name="Google Shape;181;g295c6a20afd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95c6a20afd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ko-KR" b="1" i="0" dirty="0">
                <a:solidFill>
                  <a:srgbClr val="6B6B6B"/>
                </a:solidFill>
                <a:effectLst/>
                <a:latin typeface="sohne"/>
              </a:rPr>
              <a:t>Informer model overview</a:t>
            </a:r>
            <a:r>
              <a:rPr lang="en-US" altLang="ko-KR" b="0" i="0" dirty="0">
                <a:solidFill>
                  <a:srgbClr val="6B6B6B"/>
                </a:solidFill>
                <a:effectLst/>
                <a:latin typeface="sohne"/>
              </a:rPr>
              <a:t>. </a:t>
            </a:r>
            <a:r>
              <a:rPr lang="en-US" altLang="ko-KR" b="1" i="0" dirty="0">
                <a:solidFill>
                  <a:srgbClr val="6B6B6B"/>
                </a:solidFill>
                <a:effectLst/>
                <a:latin typeface="sohne"/>
              </a:rPr>
              <a:t>Left</a:t>
            </a:r>
            <a:r>
              <a:rPr lang="en-US" altLang="ko-KR" b="0" i="0" dirty="0">
                <a:solidFill>
                  <a:srgbClr val="6B6B6B"/>
                </a:solidFill>
                <a:effectLst/>
                <a:latin typeface="sohne"/>
              </a:rPr>
              <a:t>: The </a:t>
            </a:r>
            <a:r>
              <a:rPr lang="en-US" altLang="ko-KR" b="1" i="0" dirty="0">
                <a:solidFill>
                  <a:srgbClr val="6B6B6B"/>
                </a:solidFill>
                <a:effectLst/>
                <a:latin typeface="sohne"/>
              </a:rPr>
              <a:t>encoder </a:t>
            </a:r>
            <a:r>
              <a:rPr lang="en-US" altLang="ko-KR" b="0" i="0" dirty="0">
                <a:solidFill>
                  <a:srgbClr val="6B6B6B"/>
                </a:solidFill>
                <a:effectLst/>
                <a:latin typeface="sohne"/>
              </a:rPr>
              <a:t>receives massive long sequence inputs (green series). We replace canonical self-attention with the proposed </a:t>
            </a:r>
            <a:r>
              <a:rPr lang="en-US" altLang="ko-KR" b="1" i="0" dirty="0" err="1">
                <a:solidFill>
                  <a:srgbClr val="6B6B6B"/>
                </a:solidFill>
                <a:effectLst/>
                <a:latin typeface="sohne"/>
              </a:rPr>
              <a:t>ProbSparse</a:t>
            </a:r>
            <a:r>
              <a:rPr lang="en-US" altLang="ko-KR" b="1" i="0" dirty="0">
                <a:solidFill>
                  <a:srgbClr val="6B6B6B"/>
                </a:solidFill>
                <a:effectLst/>
                <a:latin typeface="sohne"/>
              </a:rPr>
              <a:t> attention</a:t>
            </a:r>
            <a:r>
              <a:rPr lang="en-US" altLang="ko-KR" b="0" i="0" dirty="0">
                <a:solidFill>
                  <a:srgbClr val="6B6B6B"/>
                </a:solidFill>
                <a:effectLst/>
                <a:latin typeface="sohne"/>
              </a:rPr>
              <a:t>. The blue trapezoid is the self-attention distilling operation to extract dominating attention, </a:t>
            </a:r>
            <a:r>
              <a:rPr lang="en-US" altLang="ko-KR" b="1" i="0" dirty="0">
                <a:solidFill>
                  <a:srgbClr val="6B6B6B"/>
                </a:solidFill>
                <a:effectLst/>
                <a:latin typeface="sohne"/>
              </a:rPr>
              <a:t>reducing </a:t>
            </a:r>
            <a:r>
              <a:rPr lang="en-US" altLang="ko-KR" b="0" i="0" dirty="0">
                <a:solidFill>
                  <a:srgbClr val="6B6B6B"/>
                </a:solidFill>
                <a:effectLst/>
                <a:latin typeface="sohne"/>
              </a:rPr>
              <a:t>the </a:t>
            </a:r>
            <a:r>
              <a:rPr lang="en-US" altLang="ko-KR" b="1" i="0" dirty="0">
                <a:solidFill>
                  <a:srgbClr val="6B6B6B"/>
                </a:solidFill>
                <a:effectLst/>
                <a:latin typeface="sohne"/>
              </a:rPr>
              <a:t>network size sharply</a:t>
            </a:r>
            <a:r>
              <a:rPr lang="en-US" altLang="ko-KR" b="0" i="0" dirty="0">
                <a:solidFill>
                  <a:srgbClr val="6B6B6B"/>
                </a:solidFill>
                <a:effectLst/>
                <a:latin typeface="sohne"/>
              </a:rPr>
              <a:t>. The layer stacking replicas </a:t>
            </a:r>
            <a:r>
              <a:rPr lang="en-US" altLang="ko-KR" b="1" i="0" dirty="0">
                <a:solidFill>
                  <a:srgbClr val="6B6B6B"/>
                </a:solidFill>
                <a:effectLst/>
                <a:latin typeface="sohne"/>
              </a:rPr>
              <a:t>increase robustness</a:t>
            </a:r>
            <a:r>
              <a:rPr lang="en-US" altLang="ko-KR" b="0" i="0" dirty="0">
                <a:solidFill>
                  <a:srgbClr val="6B6B6B"/>
                </a:solidFill>
                <a:effectLst/>
                <a:latin typeface="sohne"/>
              </a:rPr>
              <a:t>. </a:t>
            </a:r>
            <a:r>
              <a:rPr lang="en-US" altLang="ko-KR" b="1" i="0" dirty="0">
                <a:solidFill>
                  <a:srgbClr val="6B6B6B"/>
                </a:solidFill>
                <a:effectLst/>
                <a:latin typeface="sohne"/>
              </a:rPr>
              <a:t>Right</a:t>
            </a:r>
            <a:r>
              <a:rPr lang="en-US" altLang="ko-KR" b="0" i="0" dirty="0">
                <a:solidFill>
                  <a:srgbClr val="6B6B6B"/>
                </a:solidFill>
                <a:effectLst/>
                <a:latin typeface="sohne"/>
              </a:rPr>
              <a:t>: The </a:t>
            </a:r>
            <a:r>
              <a:rPr lang="en-US" altLang="ko-KR" b="1" i="0" dirty="0">
                <a:solidFill>
                  <a:srgbClr val="6B6B6B"/>
                </a:solidFill>
                <a:effectLst/>
                <a:latin typeface="sohne"/>
              </a:rPr>
              <a:t>decoder </a:t>
            </a:r>
            <a:r>
              <a:rPr lang="en-US" altLang="ko-KR" b="0" i="0" dirty="0">
                <a:solidFill>
                  <a:srgbClr val="6B6B6B"/>
                </a:solidFill>
                <a:effectLst/>
                <a:latin typeface="sohne"/>
              </a:rPr>
              <a:t>receives </a:t>
            </a:r>
            <a:r>
              <a:rPr lang="en-US" altLang="ko-KR" b="1" i="0" dirty="0">
                <a:solidFill>
                  <a:srgbClr val="6B6B6B"/>
                </a:solidFill>
                <a:effectLst/>
                <a:latin typeface="sohne"/>
              </a:rPr>
              <a:t>long sequence inputs</a:t>
            </a:r>
            <a:r>
              <a:rPr lang="en-US" altLang="ko-KR" b="0" i="0" dirty="0">
                <a:solidFill>
                  <a:srgbClr val="6B6B6B"/>
                </a:solidFill>
                <a:effectLst/>
                <a:latin typeface="sohne"/>
              </a:rPr>
              <a:t>, pads the target elements into </a:t>
            </a:r>
            <a:r>
              <a:rPr lang="en-US" altLang="ko-KR" b="1" i="0" dirty="0">
                <a:solidFill>
                  <a:srgbClr val="6B6B6B"/>
                </a:solidFill>
                <a:effectLst/>
                <a:latin typeface="sohne"/>
              </a:rPr>
              <a:t>zero</a:t>
            </a:r>
            <a:r>
              <a:rPr lang="en-US" altLang="ko-KR" b="0" i="0" dirty="0">
                <a:solidFill>
                  <a:srgbClr val="6B6B6B"/>
                </a:solidFill>
                <a:effectLst/>
                <a:latin typeface="sohne"/>
              </a:rPr>
              <a:t>, measures the weighted attention composition of the feature map, and instantly predicts output elements (orange series) in a </a:t>
            </a:r>
            <a:r>
              <a:rPr lang="en-US" altLang="ko-KR" b="1" i="0" dirty="0">
                <a:solidFill>
                  <a:srgbClr val="6B6B6B"/>
                </a:solidFill>
                <a:effectLst/>
                <a:latin typeface="sohne"/>
              </a:rPr>
              <a:t>generative style</a:t>
            </a:r>
            <a:r>
              <a:rPr lang="en-US" altLang="ko-KR" b="0" i="0" dirty="0">
                <a:solidFill>
                  <a:srgbClr val="6B6B6B"/>
                </a:solidFill>
                <a:effectLst/>
                <a:latin typeface="sohne"/>
              </a:rPr>
              <a:t>.</a:t>
            </a:r>
            <a:endParaRPr dirty="0"/>
          </a:p>
        </p:txBody>
      </p:sp>
      <p:sp>
        <p:nvSpPr>
          <p:cNvPr id="188" name="Google Shape;188;g295c6a20afd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52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95c6a20afd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ko-KR" altLang="ko-KR" dirty="0">
                <a:solidFill>
                  <a:schemeClr val="lt1"/>
                </a:solidFill>
                <a:latin typeface="Roboto Medium"/>
                <a:ea typeface="Roboto Medium"/>
                <a:cs typeface="Roboto Medium"/>
                <a:sym typeface="Roboto Medium"/>
              </a:rPr>
              <a:t>&lt;</a:t>
            </a:r>
            <a:r>
              <a:rPr lang="en-US" altLang="ko-KR" dirty="0">
                <a:solidFill>
                  <a:schemeClr val="lt1"/>
                </a:solidFill>
                <a:latin typeface="Roboto Medium"/>
                <a:ea typeface="Roboto Medium"/>
                <a:cs typeface="Roboto Medium"/>
                <a:sym typeface="Roboto Medium"/>
              </a:rPr>
              <a:t> The single stack in Informer’s encoder. (1) The horizontal stack stands for an individual one of the encoder replicas</a:t>
            </a:r>
          </a:p>
          <a:p>
            <a:pPr marL="0" lvl="0" indent="0" rtl="0">
              <a:lnSpc>
                <a:spcPct val="150000"/>
              </a:lnSpc>
              <a:spcBef>
                <a:spcPts val="0"/>
              </a:spcBef>
              <a:spcAft>
                <a:spcPts val="0"/>
              </a:spcAft>
              <a:buNone/>
            </a:pPr>
            <a:r>
              <a:rPr lang="en-US" altLang="ko-KR" dirty="0">
                <a:solidFill>
                  <a:schemeClr val="lt1"/>
                </a:solidFill>
                <a:latin typeface="Roboto Medium"/>
                <a:ea typeface="Roboto Medium"/>
                <a:cs typeface="Roboto Medium"/>
                <a:sym typeface="Roboto Medium"/>
              </a:rPr>
              <a:t>in Fig.(2). (2) The presented one is the main stack receiving the whole input sequence. Then the second stack takes half slices</a:t>
            </a:r>
          </a:p>
          <a:p>
            <a:pPr marL="0" lvl="0" indent="0" rtl="0">
              <a:lnSpc>
                <a:spcPct val="150000"/>
              </a:lnSpc>
              <a:spcBef>
                <a:spcPts val="0"/>
              </a:spcBef>
              <a:spcAft>
                <a:spcPts val="0"/>
              </a:spcAft>
              <a:buNone/>
            </a:pPr>
            <a:r>
              <a:rPr lang="en-US" altLang="ko-KR" dirty="0">
                <a:solidFill>
                  <a:schemeClr val="lt1"/>
                </a:solidFill>
                <a:latin typeface="Roboto Medium"/>
                <a:ea typeface="Roboto Medium"/>
                <a:cs typeface="Roboto Medium"/>
                <a:sym typeface="Roboto Medium"/>
              </a:rPr>
              <a:t>of the input, and the subsequent stacks repeat. (3) The red layers are dot-product matrixes, and they get cascade decrease by</a:t>
            </a:r>
          </a:p>
          <a:p>
            <a:pPr marL="0" lvl="0" indent="0" rtl="0">
              <a:lnSpc>
                <a:spcPct val="150000"/>
              </a:lnSpc>
              <a:spcBef>
                <a:spcPts val="0"/>
              </a:spcBef>
              <a:spcAft>
                <a:spcPts val="0"/>
              </a:spcAft>
              <a:buNone/>
            </a:pPr>
            <a:r>
              <a:rPr lang="en-US" altLang="ko-KR" dirty="0">
                <a:solidFill>
                  <a:schemeClr val="lt1"/>
                </a:solidFill>
                <a:latin typeface="Roboto Medium"/>
                <a:ea typeface="Roboto Medium"/>
                <a:cs typeface="Roboto Medium"/>
                <a:sym typeface="Roboto Medium"/>
              </a:rPr>
              <a:t>applying self-attention distilling on each layer. (4) Concatenate all stacks’ feature maps as the encoder’s output.</a:t>
            </a:r>
          </a:p>
          <a:p>
            <a:pPr marL="0" lvl="0" indent="0" algn="l" rtl="0">
              <a:spcBef>
                <a:spcPts val="0"/>
              </a:spcBef>
              <a:spcAft>
                <a:spcPts val="0"/>
              </a:spcAft>
              <a:buNone/>
            </a:pPr>
            <a:endParaRPr dirty="0"/>
          </a:p>
        </p:txBody>
      </p:sp>
      <p:sp>
        <p:nvSpPr>
          <p:cNvPr id="188" name="Google Shape;188;g295c6a20afd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070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11"/>
        <p:cNvGrpSpPr/>
        <p:nvPr/>
      </p:nvGrpSpPr>
      <p:grpSpPr>
        <a:xfrm>
          <a:off x="0" y="0"/>
          <a:ext cx="0" cy="0"/>
          <a:chOff x="0" y="0"/>
          <a:chExt cx="0" cy="0"/>
        </a:xfrm>
      </p:grpSpPr>
      <p:sp>
        <p:nvSpPr>
          <p:cNvPr id="12" name="Google Shape;1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VERTICAL_TITLE_AND_VERTICAL_TEXT">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5_Contents slide layout">
  <p:cSld name="15_Contents slide layout">
    <p:spTree>
      <p:nvGrpSpPr>
        <p:cNvPr id="1" name="Shape 80"/>
        <p:cNvGrpSpPr/>
        <p:nvPr/>
      </p:nvGrpSpPr>
      <p:grpSpPr>
        <a:xfrm>
          <a:off x="0" y="0"/>
          <a:ext cx="0" cy="0"/>
          <a:chOff x="0" y="0"/>
          <a:chExt cx="0" cy="0"/>
        </a:xfrm>
      </p:grpSpPr>
      <p:sp>
        <p:nvSpPr>
          <p:cNvPr id="81" name="Google Shape;81;g295e8f53d7d_1_102"/>
          <p:cNvSpPr>
            <a:spLocks noGrp="1"/>
          </p:cNvSpPr>
          <p:nvPr>
            <p:ph type="pic" idx="2"/>
          </p:nvPr>
        </p:nvSpPr>
        <p:spPr>
          <a:xfrm>
            <a:off x="4319757" y="-1"/>
            <a:ext cx="6581100" cy="5001300"/>
          </a:xfrm>
          <a:prstGeom prst="rect">
            <a:avLst/>
          </a:prstGeom>
          <a:solidFill>
            <a:srgbClr val="F2F2F2"/>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_Agenda slide layout">
  <p:cSld name="3_Agenda slide layout">
    <p:bg>
      <p:bgPr>
        <a:blipFill>
          <a:blip r:embed="rId2">
            <a:alphaModFix/>
          </a:blip>
          <a:stretch>
            <a:fillRect/>
          </a:stretch>
        </a:blipFill>
        <a:effectLst/>
      </p:bgPr>
    </p:bg>
    <p:spTree>
      <p:nvGrpSpPr>
        <p:cNvPr id="1" name="Shape 8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s slide layout">
  <p:cSld name="Contents slide layout">
    <p:spTree>
      <p:nvGrpSpPr>
        <p:cNvPr id="1" name="Shape 84"/>
        <p:cNvGrpSpPr/>
        <p:nvPr/>
      </p:nvGrpSpPr>
      <p:grpSpPr>
        <a:xfrm>
          <a:off x="0" y="0"/>
          <a:ext cx="0" cy="0"/>
          <a:chOff x="0" y="0"/>
          <a:chExt cx="0" cy="0"/>
        </a:xfrm>
      </p:grpSpPr>
      <p:sp>
        <p:nvSpPr>
          <p:cNvPr id="85" name="Google Shape;85;g295e8f53d7d_1_217"/>
          <p:cNvSpPr txBox="1">
            <a:spLocks noGrp="1"/>
          </p:cNvSpPr>
          <p:nvPr>
            <p:ph type="body" idx="1"/>
          </p:nvPr>
        </p:nvSpPr>
        <p:spPr>
          <a:xfrm>
            <a:off x="323529" y="339509"/>
            <a:ext cx="11573100" cy="724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262626"/>
              </a:buClr>
              <a:buSzPts val="5400"/>
              <a:buFont typeface="Arial"/>
              <a:buNone/>
              <a:defRPr sz="5400" b="0" i="0" u="none" strike="noStrike" cap="none">
                <a:solidFill>
                  <a:srgbClr val="262626"/>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_Taam slide layout">
  <p:cSld name="4_Taam slide layout">
    <p:spTree>
      <p:nvGrpSpPr>
        <p:cNvPr id="1" name="Shape 86"/>
        <p:cNvGrpSpPr/>
        <p:nvPr/>
      </p:nvGrpSpPr>
      <p:grpSpPr>
        <a:xfrm>
          <a:off x="0" y="0"/>
          <a:ext cx="0" cy="0"/>
          <a:chOff x="0" y="0"/>
          <a:chExt cx="0" cy="0"/>
        </a:xfrm>
      </p:grpSpPr>
      <p:sp>
        <p:nvSpPr>
          <p:cNvPr id="87" name="Google Shape;87;g295e8f53d7d_1_219"/>
          <p:cNvSpPr>
            <a:spLocks noGrp="1"/>
          </p:cNvSpPr>
          <p:nvPr>
            <p:ph type="pic" idx="2"/>
          </p:nvPr>
        </p:nvSpPr>
        <p:spPr>
          <a:xfrm>
            <a:off x="5140214" y="354163"/>
            <a:ext cx="1920900" cy="2211900"/>
          </a:xfrm>
          <a:prstGeom prst="rect">
            <a:avLst/>
          </a:prstGeom>
          <a:solidFill>
            <a:srgbClr val="F2F2F2"/>
          </a:solidFill>
          <a:ln>
            <a:noFill/>
          </a:ln>
        </p:spPr>
      </p:sp>
      <p:sp>
        <p:nvSpPr>
          <p:cNvPr id="88" name="Google Shape;88;g295e8f53d7d_1_219"/>
          <p:cNvSpPr>
            <a:spLocks noGrp="1"/>
          </p:cNvSpPr>
          <p:nvPr>
            <p:ph type="pic" idx="3"/>
          </p:nvPr>
        </p:nvSpPr>
        <p:spPr>
          <a:xfrm>
            <a:off x="6198388" y="2357502"/>
            <a:ext cx="1920900" cy="2211900"/>
          </a:xfrm>
          <a:prstGeom prst="rect">
            <a:avLst/>
          </a:prstGeom>
          <a:solidFill>
            <a:srgbClr val="F2F2F2"/>
          </a:solidFill>
          <a:ln>
            <a:noFill/>
          </a:ln>
        </p:spPr>
      </p:sp>
      <p:sp>
        <p:nvSpPr>
          <p:cNvPr id="89" name="Google Shape;89;g295e8f53d7d_1_219"/>
          <p:cNvSpPr>
            <a:spLocks noGrp="1"/>
          </p:cNvSpPr>
          <p:nvPr>
            <p:ph type="pic" idx="4"/>
          </p:nvPr>
        </p:nvSpPr>
        <p:spPr>
          <a:xfrm>
            <a:off x="5140214" y="4360841"/>
            <a:ext cx="1920900" cy="2211900"/>
          </a:xfrm>
          <a:prstGeom prst="rect">
            <a:avLst/>
          </a:prstGeom>
          <a:solidFill>
            <a:srgbClr val="F2F2F2"/>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5_Contents slide layout">
  <p:cSld name="5_Contents slide layout">
    <p:spTree>
      <p:nvGrpSpPr>
        <p:cNvPr id="1" name="Shape 90"/>
        <p:cNvGrpSpPr/>
        <p:nvPr/>
      </p:nvGrpSpPr>
      <p:grpSpPr>
        <a:xfrm>
          <a:off x="0" y="0"/>
          <a:ext cx="0" cy="0"/>
          <a:chOff x="0" y="0"/>
          <a:chExt cx="0" cy="0"/>
        </a:xfrm>
      </p:grpSpPr>
      <p:sp>
        <p:nvSpPr>
          <p:cNvPr id="91" name="Google Shape;91;g295e8f53d7d_1_223"/>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6_Contents slide layout">
  <p:cSld name="6_Contents slide layout">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7_Contents slide layout">
  <p:cSld name="7_Contents slide layout">
    <p:spTree>
      <p:nvGrpSpPr>
        <p:cNvPr id="1" name="Shape 93"/>
        <p:cNvGrpSpPr/>
        <p:nvPr/>
      </p:nvGrpSpPr>
      <p:grpSpPr>
        <a:xfrm>
          <a:off x="0" y="0"/>
          <a:ext cx="0" cy="0"/>
          <a:chOff x="0" y="0"/>
          <a:chExt cx="0" cy="0"/>
        </a:xfrm>
      </p:grpSpPr>
      <p:grpSp>
        <p:nvGrpSpPr>
          <p:cNvPr id="94" name="Google Shape;94;g295e8f53d7d_1_226"/>
          <p:cNvGrpSpPr/>
          <p:nvPr/>
        </p:nvGrpSpPr>
        <p:grpSpPr>
          <a:xfrm>
            <a:off x="4079456" y="2057132"/>
            <a:ext cx="4033526" cy="3172437"/>
            <a:chOff x="2444748" y="555045"/>
            <a:chExt cx="7282048" cy="5727454"/>
          </a:xfrm>
        </p:grpSpPr>
        <p:sp>
          <p:nvSpPr>
            <p:cNvPr id="95" name="Google Shape;95;g295e8f53d7d_1_226"/>
            <p:cNvSpPr/>
            <p:nvPr/>
          </p:nvSpPr>
          <p:spPr>
            <a:xfrm>
              <a:off x="4964693" y="5443837"/>
              <a:ext cx="2168250" cy="818207"/>
            </a:xfrm>
            <a:custGeom>
              <a:avLst/>
              <a:gdLst/>
              <a:ahLst/>
              <a:cxnLst/>
              <a:rect l="l" t="t" r="r" b="b"/>
              <a:pathLst>
                <a:path w="2168250" h="818207" extrusionOk="0">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rgbClr val="BFBFBF"/>
                </a:gs>
                <a:gs pos="52999">
                  <a:srgbClr val="D8D8D8"/>
                </a:gs>
                <a:gs pos="83000">
                  <a:srgbClr val="BFBFBF"/>
                </a:gs>
                <a:gs pos="100000">
                  <a:srgbClr val="BFBFBF"/>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g295e8f53d7d_1_226"/>
            <p:cNvSpPr/>
            <p:nvPr/>
          </p:nvSpPr>
          <p:spPr>
            <a:xfrm>
              <a:off x="2444748" y="555045"/>
              <a:ext cx="7282048" cy="4950157"/>
            </a:xfrm>
            <a:custGeom>
              <a:avLst/>
              <a:gdLst/>
              <a:ahLst/>
              <a:cxnLst/>
              <a:rect l="l" t="t" r="r" b="b"/>
              <a:pathLst>
                <a:path w="7282048" h="4950157" extrusionOk="0">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g295e8f53d7d_1_226"/>
            <p:cNvSpPr/>
            <p:nvPr/>
          </p:nvSpPr>
          <p:spPr>
            <a:xfrm>
              <a:off x="8706599" y="5435655"/>
              <a:ext cx="490924" cy="81820"/>
            </a:xfrm>
            <a:custGeom>
              <a:avLst/>
              <a:gdLst/>
              <a:ahLst/>
              <a:cxnLst/>
              <a:rect l="l" t="t" r="r" b="b"/>
              <a:pathLst>
                <a:path w="490924" h="81820" extrusionOk="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g295e8f53d7d_1_226"/>
            <p:cNvSpPr/>
            <p:nvPr/>
          </p:nvSpPr>
          <p:spPr>
            <a:xfrm>
              <a:off x="2481568" y="595956"/>
              <a:ext cx="7200227" cy="4336501"/>
            </a:xfrm>
            <a:custGeom>
              <a:avLst/>
              <a:gdLst/>
              <a:ahLst/>
              <a:cxnLst/>
              <a:rect l="l" t="t" r="r" b="b"/>
              <a:pathLst>
                <a:path w="7200227" h="4336501" extrusionOk="0">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g295e8f53d7d_1_226"/>
            <p:cNvSpPr/>
            <p:nvPr/>
          </p:nvSpPr>
          <p:spPr>
            <a:xfrm>
              <a:off x="4968919" y="6159768"/>
              <a:ext cx="2168250" cy="122731"/>
            </a:xfrm>
            <a:custGeom>
              <a:avLst/>
              <a:gdLst/>
              <a:ahLst/>
              <a:cxnLst/>
              <a:rect l="l" t="t" r="r" b="b"/>
              <a:pathLst>
                <a:path w="2168250" h="122731" extrusionOk="0">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rgbClr val="7F7F7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g295e8f53d7d_1_226"/>
            <p:cNvSpPr/>
            <p:nvPr/>
          </p:nvSpPr>
          <p:spPr>
            <a:xfrm>
              <a:off x="2481568" y="4903820"/>
              <a:ext cx="7200227" cy="572745"/>
            </a:xfrm>
            <a:custGeom>
              <a:avLst/>
              <a:gdLst/>
              <a:ahLst/>
              <a:cxnLst/>
              <a:rect l="l" t="t" r="r" b="b"/>
              <a:pathLst>
                <a:path w="7200227" h="572745" extrusionOk="0">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g295e8f53d7d_1_226"/>
            <p:cNvSpPr/>
            <p:nvPr/>
          </p:nvSpPr>
          <p:spPr>
            <a:xfrm>
              <a:off x="2747714" y="910966"/>
              <a:ext cx="6668903" cy="3763755"/>
            </a:xfrm>
            <a:custGeom>
              <a:avLst/>
              <a:gdLst/>
              <a:ahLst/>
              <a:cxnLst/>
              <a:rect l="l" t="t" r="r" b="b"/>
              <a:pathLst>
                <a:path w="6586571" h="3763755" extrusionOk="0">
                  <a:moveTo>
                    <a:pt x="30683" y="30683"/>
                  </a:moveTo>
                  <a:lnTo>
                    <a:pt x="6564071" y="30683"/>
                  </a:lnTo>
                  <a:lnTo>
                    <a:pt x="6564071" y="3753528"/>
                  </a:lnTo>
                  <a:lnTo>
                    <a:pt x="30683" y="3753528"/>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g295e8f53d7d_1_226"/>
            <p:cNvSpPr/>
            <p:nvPr/>
          </p:nvSpPr>
          <p:spPr>
            <a:xfrm>
              <a:off x="5654591" y="939518"/>
              <a:ext cx="3767723" cy="3732623"/>
            </a:xfrm>
            <a:custGeom>
              <a:avLst/>
              <a:gdLst/>
              <a:ahLst/>
              <a:cxnLst/>
              <a:rect l="l" t="t" r="r" b="b"/>
              <a:pathLst>
                <a:path w="3976489" h="4035268" extrusionOk="0">
                  <a:moveTo>
                    <a:pt x="2473335" y="0"/>
                  </a:moveTo>
                  <a:lnTo>
                    <a:pt x="3976489" y="10635"/>
                  </a:lnTo>
                  <a:cubicBezTo>
                    <a:pt x="3973762" y="1342950"/>
                    <a:pt x="3971034" y="2702953"/>
                    <a:pt x="3968307" y="4035268"/>
                  </a:cubicBezTo>
                  <a:lnTo>
                    <a:pt x="0" y="4035268"/>
                  </a:lnTo>
                </a:path>
              </a:pathLst>
            </a:custGeom>
            <a:solidFill>
              <a:srgbClr val="999999">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3" name="Google Shape;103;g295e8f53d7d_1_226"/>
          <p:cNvSpPr>
            <a:spLocks noGrp="1"/>
          </p:cNvSpPr>
          <p:nvPr>
            <p:ph type="pic" idx="2"/>
          </p:nvPr>
        </p:nvSpPr>
        <p:spPr>
          <a:xfrm>
            <a:off x="4247170" y="2218668"/>
            <a:ext cx="3678300" cy="2155800"/>
          </a:xfrm>
          <a:prstGeom prst="rect">
            <a:avLst/>
          </a:prstGeom>
          <a:solidFill>
            <a:srgbClr val="F2F2F2"/>
          </a:solidFill>
          <a:ln>
            <a:noFill/>
          </a:ln>
        </p:spPr>
      </p:sp>
      <p:sp>
        <p:nvSpPr>
          <p:cNvPr id="104" name="Google Shape;104;g295e8f53d7d_1_226"/>
          <p:cNvSpPr txBox="1">
            <a:spLocks noGrp="1"/>
          </p:cNvSpPr>
          <p:nvPr>
            <p:ph type="body" idx="1"/>
          </p:nvPr>
        </p:nvSpPr>
        <p:spPr>
          <a:xfrm>
            <a:off x="323529" y="339509"/>
            <a:ext cx="11573100" cy="724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262626"/>
              </a:buClr>
              <a:buSzPts val="5400"/>
              <a:buFont typeface="Arial"/>
              <a:buNone/>
              <a:defRPr sz="5400" b="0" i="0" u="none" strike="noStrike" cap="none">
                <a:solidFill>
                  <a:srgbClr val="262626"/>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8_Contents slide layout">
  <p:cSld name="8_Contents slide layout">
    <p:bg>
      <p:bgPr>
        <a:blipFill>
          <a:blip r:embed="rId2">
            <a:alphaModFix/>
          </a:blip>
          <a:stretch>
            <a:fillRect/>
          </a:stretch>
        </a:blipFill>
        <a:effectLst/>
      </p:bgPr>
    </p:bg>
    <p:spTree>
      <p:nvGrpSpPr>
        <p:cNvPr id="1" name="Shape 10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17"/>
        <p:cNvGrpSpPr/>
        <p:nvPr/>
      </p:nvGrpSpPr>
      <p:grpSpPr>
        <a:xfrm>
          <a:off x="0" y="0"/>
          <a:ext cx="0" cy="0"/>
          <a:chOff x="0" y="0"/>
          <a:chExt cx="0" cy="0"/>
        </a:xfrm>
      </p:grpSpPr>
      <p:sp>
        <p:nvSpPr>
          <p:cNvPr id="18" name="Google Shape;18;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9_Contents slide layout">
  <p:cSld name="9_Contents slide layout">
    <p:spTree>
      <p:nvGrpSpPr>
        <p:cNvPr id="1" name="Shape 106"/>
        <p:cNvGrpSpPr/>
        <p:nvPr/>
      </p:nvGrpSpPr>
      <p:grpSpPr>
        <a:xfrm>
          <a:off x="0" y="0"/>
          <a:ext cx="0" cy="0"/>
          <a:chOff x="0" y="0"/>
          <a:chExt cx="0" cy="0"/>
        </a:xfrm>
      </p:grpSpPr>
      <p:sp>
        <p:nvSpPr>
          <p:cNvPr id="107" name="Google Shape;107;g295e8f53d7d_1_239"/>
          <p:cNvSpPr>
            <a:spLocks noGrp="1"/>
          </p:cNvSpPr>
          <p:nvPr>
            <p:ph type="pic" idx="2"/>
          </p:nvPr>
        </p:nvSpPr>
        <p:spPr>
          <a:xfrm>
            <a:off x="4403035" y="0"/>
            <a:ext cx="7788900" cy="6858000"/>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0_Contents slide layout">
  <p:cSld name="10_Contents slide layout">
    <p:bg>
      <p:bgPr>
        <a:blipFill>
          <a:blip r:embed="rId2">
            <a:alphaModFix/>
          </a:blip>
          <a:stretch>
            <a:fillRect/>
          </a:stretch>
        </a:blipFill>
        <a:effectLst/>
      </p:bgPr>
    </p:bg>
    <p:spTree>
      <p:nvGrpSpPr>
        <p:cNvPr id="1" name="Shape 108"/>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1_Contents slide layout">
  <p:cSld name="11_Contents slide layout">
    <p:spTree>
      <p:nvGrpSpPr>
        <p:cNvPr id="1" name="Shape 109"/>
        <p:cNvGrpSpPr/>
        <p:nvPr/>
      </p:nvGrpSpPr>
      <p:grpSpPr>
        <a:xfrm>
          <a:off x="0" y="0"/>
          <a:ext cx="0" cy="0"/>
          <a:chOff x="0" y="0"/>
          <a:chExt cx="0" cy="0"/>
        </a:xfrm>
      </p:grpSpPr>
      <p:sp>
        <p:nvSpPr>
          <p:cNvPr id="110" name="Google Shape;110;g295e8f53d7d_1_242"/>
          <p:cNvSpPr>
            <a:spLocks noGrp="1"/>
          </p:cNvSpPr>
          <p:nvPr>
            <p:ph type="pic" idx="2"/>
          </p:nvPr>
        </p:nvSpPr>
        <p:spPr>
          <a:xfrm>
            <a:off x="5724525" y="0"/>
            <a:ext cx="6467400" cy="6858000"/>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2_Contents slide layout">
  <p:cSld name="12_Contents slide layout">
    <p:bg>
      <p:bgPr>
        <a:blipFill>
          <a:blip r:embed="rId2">
            <a:alphaModFix/>
          </a:blip>
          <a:stretch>
            <a:fillRect/>
          </a:stretch>
        </a:blipFill>
        <a:effectLst/>
      </p:bgPr>
    </p:bg>
    <p:spTree>
      <p:nvGrpSpPr>
        <p:cNvPr id="1" name="Shape 111"/>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3_Contents slide layout">
  <p:cSld name="13_Contents slide layout">
    <p:spTree>
      <p:nvGrpSpPr>
        <p:cNvPr id="1" name="Shape 112"/>
        <p:cNvGrpSpPr/>
        <p:nvPr/>
      </p:nvGrpSpPr>
      <p:grpSpPr>
        <a:xfrm>
          <a:off x="0" y="0"/>
          <a:ext cx="0" cy="0"/>
          <a:chOff x="0" y="0"/>
          <a:chExt cx="0" cy="0"/>
        </a:xfrm>
      </p:grpSpPr>
      <p:grpSp>
        <p:nvGrpSpPr>
          <p:cNvPr id="113" name="Google Shape;113;g295e8f53d7d_1_245"/>
          <p:cNvGrpSpPr/>
          <p:nvPr/>
        </p:nvGrpSpPr>
        <p:grpSpPr>
          <a:xfrm>
            <a:off x="8295274" y="1658721"/>
            <a:ext cx="3174929" cy="4284290"/>
            <a:chOff x="5745956" y="3501865"/>
            <a:chExt cx="2146237" cy="2896160"/>
          </a:xfrm>
        </p:grpSpPr>
        <p:sp>
          <p:nvSpPr>
            <p:cNvPr id="114" name="Google Shape;114;g295e8f53d7d_1_245"/>
            <p:cNvSpPr/>
            <p:nvPr/>
          </p:nvSpPr>
          <p:spPr>
            <a:xfrm>
              <a:off x="7498806" y="3501865"/>
              <a:ext cx="157401" cy="62960"/>
            </a:xfrm>
            <a:custGeom>
              <a:avLst/>
              <a:gdLst/>
              <a:ahLst/>
              <a:cxnLst/>
              <a:rect l="l" t="t" r="r" b="b"/>
              <a:pathLst>
                <a:path w="47625" h="19050" extrusionOk="0">
                  <a:moveTo>
                    <a:pt x="45244" y="13811"/>
                  </a:moveTo>
                  <a:lnTo>
                    <a:pt x="45244" y="13811"/>
                  </a:lnTo>
                  <a:cubicBezTo>
                    <a:pt x="45244" y="17621"/>
                    <a:pt x="42386" y="20479"/>
                    <a:pt x="38576" y="20479"/>
                  </a:cubicBezTo>
                  <a:lnTo>
                    <a:pt x="13811" y="20479"/>
                  </a:lnTo>
                  <a:cubicBezTo>
                    <a:pt x="10001" y="20479"/>
                    <a:pt x="7144" y="17621"/>
                    <a:pt x="7144" y="13811"/>
                  </a:cubicBezTo>
                  <a:lnTo>
                    <a:pt x="7144" y="13811"/>
                  </a:lnTo>
                  <a:cubicBezTo>
                    <a:pt x="7144" y="10001"/>
                    <a:pt x="10001" y="7144"/>
                    <a:pt x="13811" y="7144"/>
                  </a:cubicBezTo>
                  <a:lnTo>
                    <a:pt x="38576" y="7144"/>
                  </a:lnTo>
                  <a:cubicBezTo>
                    <a:pt x="42386" y="8096"/>
                    <a:pt x="45244" y="10954"/>
                    <a:pt x="45244" y="13811"/>
                  </a:cubicBezTo>
                  <a:close/>
                </a:path>
              </a:pathLst>
            </a:custGeom>
            <a:solidFill>
              <a:srgbClr val="80808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g295e8f53d7d_1_245"/>
            <p:cNvSpPr/>
            <p:nvPr/>
          </p:nvSpPr>
          <p:spPr>
            <a:xfrm>
              <a:off x="7829233" y="3977052"/>
              <a:ext cx="62960" cy="157401"/>
            </a:xfrm>
            <a:custGeom>
              <a:avLst/>
              <a:gdLst/>
              <a:ahLst/>
              <a:cxnLst/>
              <a:rect l="l" t="t" r="r" b="b"/>
              <a:pathLst>
                <a:path w="19050" h="47625" extrusionOk="0">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g295e8f53d7d_1_245"/>
            <p:cNvSpPr/>
            <p:nvPr/>
          </p:nvSpPr>
          <p:spPr>
            <a:xfrm>
              <a:off x="7829233" y="3838586"/>
              <a:ext cx="62960" cy="157401"/>
            </a:xfrm>
            <a:custGeom>
              <a:avLst/>
              <a:gdLst/>
              <a:ahLst/>
              <a:cxnLst/>
              <a:rect l="l" t="t" r="r" b="b"/>
              <a:pathLst>
                <a:path w="19050" h="47625" extrusionOk="0">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g295e8f53d7d_1_245"/>
            <p:cNvSpPr/>
            <p:nvPr/>
          </p:nvSpPr>
          <p:spPr>
            <a:xfrm>
              <a:off x="5745956" y="3523892"/>
              <a:ext cx="2140649" cy="2864691"/>
            </a:xfrm>
            <a:custGeom>
              <a:avLst/>
              <a:gdLst/>
              <a:ahLst/>
              <a:cxnLst/>
              <a:rect l="l" t="t" r="r" b="b"/>
              <a:pathLst>
                <a:path w="647700" h="866775" extrusionOk="0">
                  <a:moveTo>
                    <a:pt x="611029" y="7144"/>
                  </a:moveTo>
                  <a:lnTo>
                    <a:pt x="40481" y="7144"/>
                  </a:lnTo>
                  <a:cubicBezTo>
                    <a:pt x="22384" y="7144"/>
                    <a:pt x="7144" y="22384"/>
                    <a:pt x="7144" y="41434"/>
                  </a:cubicBezTo>
                  <a:lnTo>
                    <a:pt x="7144" y="831056"/>
                  </a:lnTo>
                  <a:cubicBezTo>
                    <a:pt x="7144" y="850106"/>
                    <a:pt x="22384" y="865346"/>
                    <a:pt x="40481" y="865346"/>
                  </a:cubicBezTo>
                  <a:lnTo>
                    <a:pt x="611029" y="865346"/>
                  </a:lnTo>
                  <a:cubicBezTo>
                    <a:pt x="629126" y="865346"/>
                    <a:pt x="644366" y="850106"/>
                    <a:pt x="644366" y="831056"/>
                  </a:cubicBezTo>
                  <a:lnTo>
                    <a:pt x="644366" y="41434"/>
                  </a:lnTo>
                  <a:cubicBezTo>
                    <a:pt x="644366" y="23336"/>
                    <a:pt x="629126" y="7144"/>
                    <a:pt x="611029" y="7144"/>
                  </a:cubicBezTo>
                  <a:close/>
                </a:path>
              </a:pathLst>
            </a:custGeom>
            <a:solidFill>
              <a:srgbClr val="80808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g295e8f53d7d_1_245"/>
            <p:cNvSpPr/>
            <p:nvPr/>
          </p:nvSpPr>
          <p:spPr>
            <a:xfrm>
              <a:off x="5755398" y="3533334"/>
              <a:ext cx="2109168" cy="2864691"/>
            </a:xfrm>
            <a:custGeom>
              <a:avLst/>
              <a:gdLst/>
              <a:ahLst/>
              <a:cxnLst/>
              <a:rect l="l" t="t" r="r" b="b"/>
              <a:pathLst>
                <a:path w="638175" h="866775" extrusionOk="0">
                  <a:moveTo>
                    <a:pt x="605314" y="7144"/>
                  </a:moveTo>
                  <a:lnTo>
                    <a:pt x="40481" y="7144"/>
                  </a:lnTo>
                  <a:cubicBezTo>
                    <a:pt x="22384" y="7144"/>
                    <a:pt x="7144" y="22384"/>
                    <a:pt x="7144" y="41434"/>
                  </a:cubicBezTo>
                  <a:lnTo>
                    <a:pt x="7144" y="826294"/>
                  </a:lnTo>
                  <a:cubicBezTo>
                    <a:pt x="7144" y="845344"/>
                    <a:pt x="22384" y="860584"/>
                    <a:pt x="40481" y="860584"/>
                  </a:cubicBezTo>
                  <a:lnTo>
                    <a:pt x="604361" y="860584"/>
                  </a:lnTo>
                  <a:cubicBezTo>
                    <a:pt x="622459" y="860584"/>
                    <a:pt x="637699" y="845344"/>
                    <a:pt x="637699" y="826294"/>
                  </a:cubicBezTo>
                  <a:lnTo>
                    <a:pt x="637699" y="41434"/>
                  </a:lnTo>
                  <a:cubicBezTo>
                    <a:pt x="637699" y="22384"/>
                    <a:pt x="623411" y="7144"/>
                    <a:pt x="605314" y="7144"/>
                  </a:cubicBezTo>
                  <a:close/>
                </a:path>
              </a:pathLst>
            </a:custGeom>
            <a:solidFill>
              <a:srgbClr val="231F2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g295e8f53d7d_1_245"/>
            <p:cNvSpPr/>
            <p:nvPr/>
          </p:nvSpPr>
          <p:spPr>
            <a:xfrm>
              <a:off x="5972536" y="3781941"/>
              <a:ext cx="1699927" cy="2361009"/>
            </a:xfrm>
            <a:custGeom>
              <a:avLst/>
              <a:gdLst/>
              <a:ahLst/>
              <a:cxnLst/>
              <a:rect l="l" t="t" r="r" b="b"/>
              <a:pathLst>
                <a:path w="514350" h="714375" extrusionOk="0">
                  <a:moveTo>
                    <a:pt x="7144" y="7144"/>
                  </a:moveTo>
                  <a:lnTo>
                    <a:pt x="508159" y="7144"/>
                  </a:lnTo>
                  <a:lnTo>
                    <a:pt x="508159" y="711041"/>
                  </a:lnTo>
                  <a:lnTo>
                    <a:pt x="7144" y="711041"/>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g295e8f53d7d_1_245"/>
            <p:cNvSpPr/>
            <p:nvPr/>
          </p:nvSpPr>
          <p:spPr>
            <a:xfrm>
              <a:off x="6537278" y="3804313"/>
              <a:ext cx="1119116" cy="2330356"/>
            </a:xfrm>
            <a:custGeom>
              <a:avLst/>
              <a:gdLst/>
              <a:ahLst/>
              <a:cxnLst/>
              <a:rect l="l" t="t" r="r" b="b"/>
              <a:pathLst>
                <a:path w="1119116" h="2330356" extrusionOk="0">
                  <a:moveTo>
                    <a:pt x="614149" y="0"/>
                  </a:moveTo>
                  <a:lnTo>
                    <a:pt x="1115704" y="3412"/>
                  </a:lnTo>
                  <a:cubicBezTo>
                    <a:pt x="1116841" y="777923"/>
                    <a:pt x="1117979" y="1555845"/>
                    <a:pt x="1119116" y="2330356"/>
                  </a:cubicBezTo>
                  <a:lnTo>
                    <a:pt x="0" y="2330356"/>
                  </a:lnTo>
                  <a:lnTo>
                    <a:pt x="614149" y="0"/>
                  </a:lnTo>
                  <a:close/>
                </a:path>
              </a:pathLst>
            </a:custGeom>
            <a:solidFill>
              <a:srgbClr val="999999">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121" name="Google Shape;121;g295e8f53d7d_1_245"/>
            <p:cNvGrpSpPr/>
            <p:nvPr/>
          </p:nvGrpSpPr>
          <p:grpSpPr>
            <a:xfrm>
              <a:off x="6753271" y="6199271"/>
              <a:ext cx="113306" cy="113306"/>
              <a:chOff x="6768693" y="6038239"/>
              <a:chExt cx="147900" cy="147900"/>
            </a:xfrm>
          </p:grpSpPr>
          <p:sp>
            <p:nvSpPr>
              <p:cNvPr id="122" name="Google Shape;122;g295e8f53d7d_1_245"/>
              <p:cNvSpPr/>
              <p:nvPr/>
            </p:nvSpPr>
            <p:spPr>
              <a:xfrm>
                <a:off x="6768693" y="6038239"/>
                <a:ext cx="147900" cy="147900"/>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3" name="Google Shape;123;g295e8f53d7d_1_245"/>
              <p:cNvSpPr/>
              <p:nvPr/>
            </p:nvSpPr>
            <p:spPr>
              <a:xfrm>
                <a:off x="6802088" y="6071634"/>
                <a:ext cx="81300" cy="813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grpSp>
        <p:nvGrpSpPr>
          <p:cNvPr id="124" name="Google Shape;124;g295e8f53d7d_1_245"/>
          <p:cNvGrpSpPr/>
          <p:nvPr/>
        </p:nvGrpSpPr>
        <p:grpSpPr>
          <a:xfrm>
            <a:off x="6823476" y="3202219"/>
            <a:ext cx="1656799" cy="2912571"/>
            <a:chOff x="7182035" y="5192820"/>
            <a:chExt cx="825510" cy="1451206"/>
          </a:xfrm>
        </p:grpSpPr>
        <p:grpSp>
          <p:nvGrpSpPr>
            <p:cNvPr id="125" name="Google Shape;125;g295e8f53d7d_1_245"/>
            <p:cNvGrpSpPr/>
            <p:nvPr/>
          </p:nvGrpSpPr>
          <p:grpSpPr>
            <a:xfrm>
              <a:off x="7182035" y="5192820"/>
              <a:ext cx="825510" cy="1451206"/>
              <a:chOff x="445712" y="1449040"/>
              <a:chExt cx="2112900" cy="3924300"/>
            </a:xfrm>
          </p:grpSpPr>
          <p:sp>
            <p:nvSpPr>
              <p:cNvPr id="126" name="Google Shape;126;g295e8f53d7d_1_245"/>
              <p:cNvSpPr/>
              <p:nvPr/>
            </p:nvSpPr>
            <p:spPr>
              <a:xfrm>
                <a:off x="445712" y="1449040"/>
                <a:ext cx="2112900" cy="3924300"/>
              </a:xfrm>
              <a:prstGeom prst="roundRect">
                <a:avLst>
                  <a:gd name="adj" fmla="val 13580"/>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g295e8f53d7d_1_245"/>
              <p:cNvSpPr/>
              <p:nvPr/>
            </p:nvSpPr>
            <p:spPr>
              <a:xfrm>
                <a:off x="1379920" y="1650572"/>
                <a:ext cx="216000" cy="34500"/>
              </a:xfrm>
              <a:prstGeom prst="rect">
                <a:avLst/>
              </a:prstGeom>
              <a:solidFill>
                <a:srgbClr val="B0B0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28" name="Google Shape;128;g295e8f53d7d_1_245"/>
              <p:cNvGrpSpPr/>
              <p:nvPr/>
            </p:nvGrpSpPr>
            <p:grpSpPr>
              <a:xfrm>
                <a:off x="1407683" y="5045752"/>
                <a:ext cx="211974" cy="211974"/>
                <a:chOff x="1549420" y="5712364"/>
                <a:chExt cx="312600" cy="312600"/>
              </a:xfrm>
            </p:grpSpPr>
            <p:sp>
              <p:nvSpPr>
                <p:cNvPr id="129" name="Google Shape;129;g295e8f53d7d_1_245"/>
                <p:cNvSpPr/>
                <p:nvPr/>
              </p:nvSpPr>
              <p:spPr>
                <a:xfrm>
                  <a:off x="1549420" y="5712364"/>
                  <a:ext cx="312600" cy="312600"/>
                </a:xfrm>
                <a:prstGeom prst="ellipse">
                  <a:avLst/>
                </a:prstGeom>
                <a:gradFill>
                  <a:gsLst>
                    <a:gs pos="0">
                      <a:srgbClr val="0F0F0F"/>
                    </a:gs>
                    <a:gs pos="56000">
                      <a:srgbClr val="595959"/>
                    </a:gs>
                    <a:gs pos="91000">
                      <a:srgbClr val="7F7F7F"/>
                    </a:gs>
                    <a:gs pos="100000">
                      <a:srgbClr val="BFBFBF"/>
                    </a:gs>
                  </a:gsLst>
                  <a:lin ang="10800025" scaled="0"/>
                </a:gradFill>
                <a:ln w="12700" cap="flat" cmpd="sng">
                  <a:solidFill>
                    <a:srgbClr val="26262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g295e8f53d7d_1_245"/>
                <p:cNvSpPr/>
                <p:nvPr/>
              </p:nvSpPr>
              <p:spPr>
                <a:xfrm>
                  <a:off x="1634225" y="5796647"/>
                  <a:ext cx="143100" cy="144000"/>
                </a:xfrm>
                <a:prstGeom prst="roundRect">
                  <a:avLst>
                    <a:gd name="adj" fmla="val 16667"/>
                  </a:avLst>
                </a:prstGeom>
                <a:solidFill>
                  <a:srgbClr val="737373"/>
                </a:solidFill>
                <a:ln w="9525" cap="flat" cmpd="sng">
                  <a:solidFill>
                    <a:srgbClr val="B0B0B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grpSp>
          <p:nvGrpSpPr>
            <p:cNvPr id="131" name="Google Shape;131;g295e8f53d7d_1_245"/>
            <p:cNvGrpSpPr/>
            <p:nvPr/>
          </p:nvGrpSpPr>
          <p:grpSpPr>
            <a:xfrm>
              <a:off x="7210904" y="5333321"/>
              <a:ext cx="734258" cy="1136886"/>
              <a:chOff x="7224494" y="5344134"/>
              <a:chExt cx="734258" cy="1189958"/>
            </a:xfrm>
          </p:grpSpPr>
          <p:sp>
            <p:nvSpPr>
              <p:cNvPr id="132" name="Google Shape;132;g295e8f53d7d_1_245"/>
              <p:cNvSpPr/>
              <p:nvPr/>
            </p:nvSpPr>
            <p:spPr>
              <a:xfrm>
                <a:off x="7224494" y="5344134"/>
                <a:ext cx="734258" cy="1189958"/>
              </a:xfrm>
              <a:custGeom>
                <a:avLst/>
                <a:gdLst/>
                <a:ahLst/>
                <a:cxnLst/>
                <a:rect l="l" t="t" r="r" b="b"/>
                <a:pathLst>
                  <a:path w="333375" h="590550" extrusionOk="0">
                    <a:moveTo>
                      <a:pt x="7144" y="7144"/>
                    </a:moveTo>
                    <a:lnTo>
                      <a:pt x="331946" y="7144"/>
                    </a:lnTo>
                    <a:lnTo>
                      <a:pt x="331946" y="586264"/>
                    </a:lnTo>
                    <a:lnTo>
                      <a:pt x="7144" y="586264"/>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3" name="Google Shape;133;g295e8f53d7d_1_245"/>
              <p:cNvSpPr/>
              <p:nvPr/>
            </p:nvSpPr>
            <p:spPr>
              <a:xfrm>
                <a:off x="7353653" y="5363515"/>
                <a:ext cx="604323" cy="1147700"/>
              </a:xfrm>
              <a:custGeom>
                <a:avLst/>
                <a:gdLst/>
                <a:ahLst/>
                <a:cxnLst/>
                <a:rect l="l" t="t" r="r" b="b"/>
                <a:pathLst>
                  <a:path w="1119116" h="2330356" extrusionOk="0">
                    <a:moveTo>
                      <a:pt x="614149" y="0"/>
                    </a:moveTo>
                    <a:lnTo>
                      <a:pt x="1115704" y="3412"/>
                    </a:lnTo>
                    <a:cubicBezTo>
                      <a:pt x="1116841" y="777923"/>
                      <a:pt x="1117979" y="1555845"/>
                      <a:pt x="1119116" y="2330356"/>
                    </a:cubicBezTo>
                    <a:lnTo>
                      <a:pt x="0" y="2330356"/>
                    </a:lnTo>
                    <a:lnTo>
                      <a:pt x="614149" y="0"/>
                    </a:lnTo>
                    <a:close/>
                  </a:path>
                </a:pathLst>
              </a:custGeom>
              <a:solidFill>
                <a:srgbClr val="999999">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sp>
        <p:nvSpPr>
          <p:cNvPr id="134" name="Google Shape;134;g295e8f53d7d_1_245"/>
          <p:cNvSpPr>
            <a:spLocks noGrp="1"/>
          </p:cNvSpPr>
          <p:nvPr>
            <p:ph type="pic" idx="2"/>
          </p:nvPr>
        </p:nvSpPr>
        <p:spPr>
          <a:xfrm>
            <a:off x="8609452" y="2064430"/>
            <a:ext cx="2535000" cy="3500100"/>
          </a:xfrm>
          <a:prstGeom prst="rect">
            <a:avLst/>
          </a:prstGeom>
          <a:solidFill>
            <a:srgbClr val="F2F2F2"/>
          </a:solidFill>
          <a:ln>
            <a:noFill/>
          </a:ln>
        </p:spPr>
      </p:sp>
      <p:sp>
        <p:nvSpPr>
          <p:cNvPr id="135" name="Google Shape;135;g295e8f53d7d_1_245"/>
          <p:cNvSpPr>
            <a:spLocks noGrp="1"/>
          </p:cNvSpPr>
          <p:nvPr>
            <p:ph type="pic" idx="3"/>
          </p:nvPr>
        </p:nvSpPr>
        <p:spPr>
          <a:xfrm>
            <a:off x="6906381" y="3455576"/>
            <a:ext cx="1484400" cy="2330700"/>
          </a:xfrm>
          <a:prstGeom prst="rect">
            <a:avLst/>
          </a:prstGeom>
          <a:solidFill>
            <a:srgbClr val="F2F2F2"/>
          </a:solidFill>
          <a:ln>
            <a:noFill/>
          </a:ln>
        </p:spPr>
      </p:sp>
      <p:sp>
        <p:nvSpPr>
          <p:cNvPr id="136" name="Google Shape;136;g295e8f53d7d_1_245"/>
          <p:cNvSpPr txBox="1">
            <a:spLocks noGrp="1"/>
          </p:cNvSpPr>
          <p:nvPr>
            <p:ph type="body" idx="1"/>
          </p:nvPr>
        </p:nvSpPr>
        <p:spPr>
          <a:xfrm>
            <a:off x="323529" y="339509"/>
            <a:ext cx="11573100" cy="724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262626"/>
              </a:buClr>
              <a:buSzPts val="5400"/>
              <a:buFont typeface="Arial"/>
              <a:buNone/>
              <a:defRPr sz="5400" b="0" i="0" u="none" strike="noStrike" cap="none">
                <a:solidFill>
                  <a:srgbClr val="262626"/>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4_Contents slide layout">
  <p:cSld name="14_Contents slide layout">
    <p:bg>
      <p:bgPr>
        <a:blipFill>
          <a:blip r:embed="rId2">
            <a:alphaModFix/>
          </a:blip>
          <a:stretch>
            <a:fillRect/>
          </a:stretch>
        </a:blipFill>
        <a:effectLst/>
      </p:bgPr>
    </p:bg>
    <p:spTree>
      <p:nvGrpSpPr>
        <p:cNvPr id="1" name="Shape 137"/>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5_Contents slide layout">
  <p:cSld name="15_Contents slide layout">
    <p:spTree>
      <p:nvGrpSpPr>
        <p:cNvPr id="1" name="Shape 138"/>
        <p:cNvGrpSpPr/>
        <p:nvPr/>
      </p:nvGrpSpPr>
      <p:grpSpPr>
        <a:xfrm>
          <a:off x="0" y="0"/>
          <a:ext cx="0" cy="0"/>
          <a:chOff x="0" y="0"/>
          <a:chExt cx="0" cy="0"/>
        </a:xfrm>
      </p:grpSpPr>
      <p:sp>
        <p:nvSpPr>
          <p:cNvPr id="139" name="Google Shape;139;g295e8f53d7d_1_271"/>
          <p:cNvSpPr>
            <a:spLocks noGrp="1"/>
          </p:cNvSpPr>
          <p:nvPr>
            <p:ph type="pic" idx="2"/>
          </p:nvPr>
        </p:nvSpPr>
        <p:spPr>
          <a:xfrm>
            <a:off x="4319757" y="-1"/>
            <a:ext cx="6581100" cy="5001300"/>
          </a:xfrm>
          <a:prstGeom prst="rect">
            <a:avLst/>
          </a:prstGeom>
          <a:solidFill>
            <a:srgbClr val="F2F2F2"/>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6_Contents slide layout">
  <p:cSld name="16_Contents slide layout">
    <p:bg>
      <p:bgPr>
        <a:blipFill>
          <a:blip r:embed="rId2">
            <a:alphaModFix/>
          </a:blip>
          <a:stretch>
            <a:fillRect/>
          </a:stretch>
        </a:blipFill>
        <a:effectLst/>
      </p:bgPr>
    </p:bg>
    <p:spTree>
      <p:nvGrpSpPr>
        <p:cNvPr id="1" name="Shape 140"/>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PNG sets layout">
  <p:cSld name="PNG sets layout">
    <p:bg>
      <p:bgPr>
        <a:blipFill>
          <a:blip r:embed="rId2">
            <a:alphaModFix/>
          </a:blip>
          <a:stretch>
            <a:fillRect/>
          </a:stretch>
        </a:blipFill>
        <a:effectLst/>
      </p:bgPr>
    </p:bg>
    <p:spTree>
      <p:nvGrpSpPr>
        <p:cNvPr id="1" name="Shape 141"/>
        <p:cNvGrpSpPr/>
        <p:nvPr/>
      </p:nvGrpSpPr>
      <p:grpSpPr>
        <a:xfrm>
          <a:off x="0" y="0"/>
          <a:ext cx="0" cy="0"/>
          <a:chOff x="0" y="0"/>
          <a:chExt cx="0" cy="0"/>
        </a:xfrm>
      </p:grpSpPr>
      <p:sp>
        <p:nvSpPr>
          <p:cNvPr id="142" name="Google Shape;142;g295e8f53d7d_1_274"/>
          <p:cNvSpPr txBox="1">
            <a:spLocks noGrp="1"/>
          </p:cNvSpPr>
          <p:nvPr>
            <p:ph type="body" idx="1"/>
          </p:nvPr>
        </p:nvSpPr>
        <p:spPr>
          <a:xfrm>
            <a:off x="323529" y="332482"/>
            <a:ext cx="11573100" cy="724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262626"/>
              </a:buClr>
              <a:buSzPts val="5400"/>
              <a:buFont typeface="Arial"/>
              <a:buNone/>
              <a:defRPr sz="5400" b="0" i="0" u="none" strike="noStrike" cap="none">
                <a:solidFill>
                  <a:srgbClr val="262626"/>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_Icon sets layout">
  <p:cSld name="1_Icon sets layout">
    <p:spTree>
      <p:nvGrpSpPr>
        <p:cNvPr id="1" name="Shape 143"/>
        <p:cNvGrpSpPr/>
        <p:nvPr/>
      </p:nvGrpSpPr>
      <p:grpSpPr>
        <a:xfrm>
          <a:off x="0" y="0"/>
          <a:ext cx="0" cy="0"/>
          <a:chOff x="0" y="0"/>
          <a:chExt cx="0" cy="0"/>
        </a:xfrm>
      </p:grpSpPr>
      <p:sp>
        <p:nvSpPr>
          <p:cNvPr id="144" name="Google Shape;144;g295e8f53d7d_1_276"/>
          <p:cNvSpPr txBox="1">
            <a:spLocks noGrp="1"/>
          </p:cNvSpPr>
          <p:nvPr>
            <p:ph type="body" idx="1"/>
          </p:nvPr>
        </p:nvSpPr>
        <p:spPr>
          <a:xfrm>
            <a:off x="323529" y="123478"/>
            <a:ext cx="11573100" cy="724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262626"/>
              </a:buClr>
              <a:buSzPts val="5400"/>
              <a:buFont typeface="Arial"/>
              <a:buNone/>
              <a:defRPr sz="5400" b="0" i="0" u="none" strike="noStrike" cap="none">
                <a:solidFill>
                  <a:srgbClr val="262626"/>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5" name="Google Shape;145;g295e8f53d7d_1_276"/>
          <p:cNvSpPr/>
          <p:nvPr/>
        </p:nvSpPr>
        <p:spPr>
          <a:xfrm>
            <a:off x="354010" y="1131591"/>
            <a:ext cx="3560700" cy="5402700"/>
          </a:xfrm>
          <a:prstGeom prst="roundRect">
            <a:avLst>
              <a:gd name="adj" fmla="val 3968"/>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a:solidFill>
                <a:schemeClr val="lt1"/>
              </a:solidFill>
              <a:latin typeface="Arial"/>
              <a:ea typeface="Arial"/>
              <a:cs typeface="Arial"/>
              <a:sym typeface="Arial"/>
            </a:endParaRPr>
          </a:p>
        </p:txBody>
      </p:sp>
      <p:sp>
        <p:nvSpPr>
          <p:cNvPr id="146" name="Google Shape;146;g295e8f53d7d_1_276"/>
          <p:cNvSpPr/>
          <p:nvPr/>
        </p:nvSpPr>
        <p:spPr>
          <a:xfrm>
            <a:off x="531933" y="1347500"/>
            <a:ext cx="153900" cy="5015100"/>
          </a:xfrm>
          <a:prstGeom prst="roundRect">
            <a:avLst>
              <a:gd name="adj" fmla="val 50000"/>
            </a:avLst>
          </a:prstGeom>
          <a:solidFill>
            <a:schemeClr val="lt1">
              <a:alpha val="4078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a:solidFill>
                <a:schemeClr val="lt1"/>
              </a:solidFill>
              <a:latin typeface="Arial"/>
              <a:ea typeface="Arial"/>
              <a:cs typeface="Arial"/>
              <a:sym typeface="Arial"/>
            </a:endParaRPr>
          </a:p>
        </p:txBody>
      </p:sp>
      <p:sp>
        <p:nvSpPr>
          <p:cNvPr id="147" name="Google Shape;147;g295e8f53d7d_1_276"/>
          <p:cNvSpPr/>
          <p:nvPr/>
        </p:nvSpPr>
        <p:spPr>
          <a:xfrm rot="5400000">
            <a:off x="3057175" y="1276603"/>
            <a:ext cx="685800" cy="685200"/>
          </a:xfrm>
          <a:prstGeom prst="halfFrame">
            <a:avLst>
              <a:gd name="adj1" fmla="val 23728"/>
              <a:gd name="adj2" fmla="val 24642"/>
            </a:avLst>
          </a:prstGeom>
          <a:solidFill>
            <a:schemeClr val="lt1">
              <a:alpha val="2275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a:solidFill>
                <a:srgbClr val="262626"/>
              </a:solidFill>
              <a:latin typeface="Arial"/>
              <a:ea typeface="Arial"/>
              <a:cs typeface="Arial"/>
              <a:sym typeface="Arial"/>
            </a:endParaRPr>
          </a:p>
        </p:txBody>
      </p:sp>
      <p:sp>
        <p:nvSpPr>
          <p:cNvPr id="148" name="Google Shape;148;g295e8f53d7d_1_276"/>
          <p:cNvSpPr txBox="1"/>
          <p:nvPr/>
        </p:nvSpPr>
        <p:spPr>
          <a:xfrm>
            <a:off x="711704" y="1637214"/>
            <a:ext cx="2232300" cy="523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ko-KR" sz="1400" b="1">
                <a:solidFill>
                  <a:schemeClr val="lt1"/>
                </a:solidFill>
                <a:latin typeface="Arial"/>
                <a:ea typeface="Arial"/>
                <a:cs typeface="Arial"/>
                <a:sym typeface="Arial"/>
              </a:rPr>
              <a:t>You can Resize without losing quality</a:t>
            </a:r>
            <a:endParaRPr sz="1400" b="1">
              <a:solidFill>
                <a:schemeClr val="lt1"/>
              </a:solidFill>
              <a:latin typeface="Arial"/>
              <a:ea typeface="Arial"/>
              <a:cs typeface="Arial"/>
              <a:sym typeface="Arial"/>
            </a:endParaRPr>
          </a:p>
        </p:txBody>
      </p:sp>
      <p:sp>
        <p:nvSpPr>
          <p:cNvPr id="149" name="Google Shape;149;g295e8f53d7d_1_276"/>
          <p:cNvSpPr txBox="1"/>
          <p:nvPr/>
        </p:nvSpPr>
        <p:spPr>
          <a:xfrm>
            <a:off x="711704" y="2127463"/>
            <a:ext cx="2232300" cy="7389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ko-KR" sz="1400" b="1">
                <a:solidFill>
                  <a:schemeClr val="lt1"/>
                </a:solidFill>
                <a:latin typeface="Arial"/>
                <a:ea typeface="Arial"/>
                <a:cs typeface="Arial"/>
                <a:sym typeface="Arial"/>
              </a:rPr>
              <a:t>You can Change Fill Color &amp;</a:t>
            </a:r>
            <a:endParaRPr/>
          </a:p>
          <a:p>
            <a:pPr marL="0" marR="0" lvl="0" indent="0" algn="l" rtl="0">
              <a:spcBef>
                <a:spcPts val="0"/>
              </a:spcBef>
              <a:spcAft>
                <a:spcPts val="0"/>
              </a:spcAft>
              <a:buNone/>
            </a:pPr>
            <a:r>
              <a:rPr lang="ko-KR" sz="1400" b="1">
                <a:solidFill>
                  <a:schemeClr val="lt1"/>
                </a:solidFill>
                <a:latin typeface="Arial"/>
                <a:ea typeface="Arial"/>
                <a:cs typeface="Arial"/>
                <a:sym typeface="Arial"/>
              </a:rPr>
              <a:t>Line Color</a:t>
            </a:r>
            <a:endParaRPr sz="1400" b="1">
              <a:solidFill>
                <a:schemeClr val="lt1"/>
              </a:solidFill>
              <a:latin typeface="Arial"/>
              <a:ea typeface="Arial"/>
              <a:cs typeface="Arial"/>
              <a:sym typeface="Arial"/>
            </a:endParaRPr>
          </a:p>
        </p:txBody>
      </p:sp>
      <p:sp>
        <p:nvSpPr>
          <p:cNvPr id="150" name="Google Shape;150;g295e8f53d7d_1_276"/>
          <p:cNvSpPr txBox="1"/>
          <p:nvPr/>
        </p:nvSpPr>
        <p:spPr>
          <a:xfrm>
            <a:off x="721229" y="5808438"/>
            <a:ext cx="2232000" cy="3078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ko-KR" sz="1400">
                <a:solidFill>
                  <a:schemeClr val="lt1"/>
                </a:solidFill>
                <a:latin typeface="Arial"/>
                <a:ea typeface="Arial"/>
                <a:cs typeface="Arial"/>
                <a:sym typeface="Arial"/>
              </a:rPr>
              <a:t>www.allppt.com</a:t>
            </a:r>
            <a:endParaRPr sz="1400">
              <a:solidFill>
                <a:schemeClr val="lt1"/>
              </a:solidFill>
              <a:latin typeface="Arial"/>
              <a:ea typeface="Arial"/>
              <a:cs typeface="Arial"/>
              <a:sym typeface="Arial"/>
            </a:endParaRPr>
          </a:p>
        </p:txBody>
      </p:sp>
      <p:sp>
        <p:nvSpPr>
          <p:cNvPr id="151" name="Google Shape;151;g295e8f53d7d_1_276"/>
          <p:cNvSpPr txBox="1"/>
          <p:nvPr/>
        </p:nvSpPr>
        <p:spPr>
          <a:xfrm>
            <a:off x="721229" y="4450324"/>
            <a:ext cx="2717400" cy="13854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ko-KR" sz="2800" b="1">
                <a:solidFill>
                  <a:schemeClr val="lt1"/>
                </a:solidFill>
                <a:latin typeface="Arial"/>
                <a:ea typeface="Arial"/>
                <a:cs typeface="Arial"/>
                <a:sym typeface="Arial"/>
              </a:rPr>
              <a:t>FREE </a:t>
            </a:r>
            <a:endParaRPr/>
          </a:p>
          <a:p>
            <a:pPr marL="0" marR="0" lvl="0" indent="0" algn="l" rtl="0">
              <a:spcBef>
                <a:spcPts val="0"/>
              </a:spcBef>
              <a:spcAft>
                <a:spcPts val="0"/>
              </a:spcAft>
              <a:buNone/>
            </a:pPr>
            <a:r>
              <a:rPr lang="ko-KR" sz="2800" b="1">
                <a:solidFill>
                  <a:schemeClr val="lt1"/>
                </a:solidFill>
                <a:latin typeface="Arial"/>
                <a:ea typeface="Arial"/>
                <a:cs typeface="Arial"/>
                <a:sym typeface="Arial"/>
              </a:rPr>
              <a:t>PPT TEMPLATES</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구역 머리글" type="secHead">
  <p:cSld name="SECTION_HEADER">
    <p:spTree>
      <p:nvGrpSpPr>
        <p:cNvPr id="1" name="Shape 23"/>
        <p:cNvGrpSpPr/>
        <p:nvPr/>
      </p:nvGrpSpPr>
      <p:grpSpPr>
        <a:xfrm>
          <a:off x="0" y="0"/>
          <a:ext cx="0" cy="0"/>
          <a:chOff x="0" y="0"/>
          <a:chExt cx="0" cy="0"/>
        </a:xfrm>
      </p:grpSpPr>
      <p:sp>
        <p:nvSpPr>
          <p:cNvPr id="24" name="Google Shape;24;p1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2_Contents slide layout">
  <p:cSld name="2_Contents slide layout">
    <p:spTree>
      <p:nvGrpSpPr>
        <p:cNvPr id="1" name="Shape 15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콘텐츠 2개" type="twoObj">
  <p:cSld name="TWO_OBJECTS">
    <p:spTree>
      <p:nvGrpSpPr>
        <p:cNvPr id="1" name="Shape 29"/>
        <p:cNvGrpSpPr/>
        <p:nvPr/>
      </p:nvGrpSpPr>
      <p:grpSpPr>
        <a:xfrm>
          <a:off x="0" y="0"/>
          <a:ext cx="0" cy="0"/>
          <a:chOff x="0" y="0"/>
          <a:chExt cx="0" cy="0"/>
        </a:xfrm>
      </p:grpSpPr>
      <p:sp>
        <p:nvSpPr>
          <p:cNvPr id="30" name="Google Shape;3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비교" type="twoTxTwoObj">
  <p:cSld name="TWO_OBJECTS_WITH_TEXT">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45"/>
        <p:cNvGrpSpPr/>
        <p:nvPr/>
      </p:nvGrpSpPr>
      <p:grpSpPr>
        <a:xfrm>
          <a:off x="0" y="0"/>
          <a:ext cx="0" cy="0"/>
          <a:chOff x="0" y="0"/>
          <a:chExt cx="0" cy="0"/>
        </a:xfrm>
      </p:grpSpPr>
      <p:sp>
        <p:nvSpPr>
          <p:cNvPr id="46" name="Google Shape;4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50"/>
        <p:cNvGrpSpPr/>
        <p:nvPr/>
      </p:nvGrpSpPr>
      <p:grpSpPr>
        <a:xfrm>
          <a:off x="0" y="0"/>
          <a:ext cx="0" cy="0"/>
          <a:chOff x="0" y="0"/>
          <a:chExt cx="0" cy="0"/>
        </a:xfrm>
      </p:grpSpPr>
      <p:sp>
        <p:nvSpPr>
          <p:cNvPr id="51" name="Google Shape;5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54"/>
        <p:cNvGrpSpPr/>
        <p:nvPr/>
      </p:nvGrpSpPr>
      <p:grpSpPr>
        <a:xfrm>
          <a:off x="0" y="0"/>
          <a:ext cx="0" cy="0"/>
          <a:chOff x="0" y="0"/>
          <a:chExt cx="0" cy="0"/>
        </a:xfrm>
      </p:grpSpPr>
      <p:sp>
        <p:nvSpPr>
          <p:cNvPr id="55" name="Google Shape;55;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캡션 있는 그림" type="picTx">
  <p:cSld name="PICTURE_WITH_CAPTION_TEXT">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6"/>
          <p:cNvSpPr>
            <a:spLocks noGrp="1"/>
          </p:cNvSpPr>
          <p:nvPr>
            <p:ph type="pic" idx="2"/>
          </p:nvPr>
        </p:nvSpPr>
        <p:spPr>
          <a:xfrm>
            <a:off x="5183188" y="987425"/>
            <a:ext cx="6172200" cy="4873625"/>
          </a:xfrm>
          <a:prstGeom prst="rect">
            <a:avLst/>
          </a:prstGeom>
          <a:noFill/>
          <a:ln>
            <a:noFill/>
          </a:ln>
        </p:spPr>
      </p:sp>
      <p:sp>
        <p:nvSpPr>
          <p:cNvPr id="64" name="Google Shape;64;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Malgun Gothic"/>
              <a:buNone/>
              <a:defRPr sz="4400" b="0" i="0" u="none" strike="noStrike" cap="non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9" name="Google Shape;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10" name="Google Shape;1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Malgun Gothic"/>
                <a:ea typeface="Malgun Gothic"/>
                <a:cs typeface="Malgun Gothic"/>
                <a:sym typeface="Malgun Gothic"/>
              </a:defRPr>
            </a:lvl1pPr>
            <a:lvl2pPr marL="0" marR="0" lvl="1" indent="0" algn="r" rtl="0">
              <a:spcBef>
                <a:spcPts val="0"/>
              </a:spcBef>
              <a:buNone/>
              <a:defRPr sz="1200" b="0" i="0" u="none" strike="noStrike" cap="none">
                <a:solidFill>
                  <a:srgbClr val="888888"/>
                </a:solidFill>
                <a:latin typeface="Malgun Gothic"/>
                <a:ea typeface="Malgun Gothic"/>
                <a:cs typeface="Malgun Gothic"/>
                <a:sym typeface="Malgun Gothic"/>
              </a:defRPr>
            </a:lvl2pPr>
            <a:lvl3pPr marL="0" marR="0" lvl="2" indent="0" algn="r" rtl="0">
              <a:spcBef>
                <a:spcPts val="0"/>
              </a:spcBef>
              <a:buNone/>
              <a:defRPr sz="1200" b="0" i="0" u="none" strike="noStrike" cap="none">
                <a:solidFill>
                  <a:srgbClr val="888888"/>
                </a:solidFill>
                <a:latin typeface="Malgun Gothic"/>
                <a:ea typeface="Malgun Gothic"/>
                <a:cs typeface="Malgun Gothic"/>
                <a:sym typeface="Malgun Gothic"/>
              </a:defRPr>
            </a:lvl3pPr>
            <a:lvl4pPr marL="0" marR="0" lvl="3" indent="0" algn="r" rtl="0">
              <a:spcBef>
                <a:spcPts val="0"/>
              </a:spcBef>
              <a:buNone/>
              <a:defRPr sz="1200" b="0" i="0" u="none" strike="noStrike" cap="none">
                <a:solidFill>
                  <a:srgbClr val="888888"/>
                </a:solidFill>
                <a:latin typeface="Malgun Gothic"/>
                <a:ea typeface="Malgun Gothic"/>
                <a:cs typeface="Malgun Gothic"/>
                <a:sym typeface="Malgun Gothic"/>
              </a:defRPr>
            </a:lvl4pPr>
            <a:lvl5pPr marL="0" marR="0" lvl="4" indent="0" algn="r" rtl="0">
              <a:spcBef>
                <a:spcPts val="0"/>
              </a:spcBef>
              <a:buNone/>
              <a:defRPr sz="1200" b="0" i="0" u="none" strike="noStrike" cap="none">
                <a:solidFill>
                  <a:srgbClr val="888888"/>
                </a:solidFill>
                <a:latin typeface="Malgun Gothic"/>
                <a:ea typeface="Malgun Gothic"/>
                <a:cs typeface="Malgun Gothic"/>
                <a:sym typeface="Malgun Gothic"/>
              </a:defRPr>
            </a:lvl5pPr>
            <a:lvl6pPr marL="0" marR="0" lvl="5" indent="0" algn="r" rtl="0">
              <a:spcBef>
                <a:spcPts val="0"/>
              </a:spcBef>
              <a:buNone/>
              <a:defRPr sz="1200" b="0" i="0" u="none" strike="noStrike" cap="none">
                <a:solidFill>
                  <a:srgbClr val="888888"/>
                </a:solidFill>
                <a:latin typeface="Malgun Gothic"/>
                <a:ea typeface="Malgun Gothic"/>
                <a:cs typeface="Malgun Gothic"/>
                <a:sym typeface="Malgun Gothic"/>
              </a:defRPr>
            </a:lvl6pPr>
            <a:lvl7pPr marL="0" marR="0" lvl="6" indent="0" algn="r" rtl="0">
              <a:spcBef>
                <a:spcPts val="0"/>
              </a:spcBef>
              <a:buNone/>
              <a:defRPr sz="1200" b="0" i="0" u="none" strike="noStrike" cap="none">
                <a:solidFill>
                  <a:srgbClr val="888888"/>
                </a:solidFill>
                <a:latin typeface="Malgun Gothic"/>
                <a:ea typeface="Malgun Gothic"/>
                <a:cs typeface="Malgun Gothic"/>
                <a:sym typeface="Malgun Gothic"/>
              </a:defRPr>
            </a:lvl7pPr>
            <a:lvl8pPr marL="0" marR="0" lvl="7" indent="0" algn="r" rtl="0">
              <a:spcBef>
                <a:spcPts val="0"/>
              </a:spcBef>
              <a:buNone/>
              <a:defRPr sz="1200" b="0" i="0" u="none" strike="noStrike" cap="none">
                <a:solidFill>
                  <a:srgbClr val="888888"/>
                </a:solidFill>
                <a:latin typeface="Malgun Gothic"/>
                <a:ea typeface="Malgun Gothic"/>
                <a:cs typeface="Malgun Gothic"/>
                <a:sym typeface="Malgun Gothic"/>
              </a:defRPr>
            </a:lvl8pPr>
            <a:lvl9pPr marL="0" marR="0" lvl="8" indent="0" algn="r" rtl="0">
              <a:spcBef>
                <a:spcPts val="0"/>
              </a:spcBef>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ko-K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g295e8f53d7d_1_196"/>
          <p:cNvPicPr preferRelativeResize="0"/>
          <p:nvPr/>
        </p:nvPicPr>
        <p:blipFill>
          <a:blip r:embed="rId3">
            <a:alphaModFix/>
          </a:blip>
          <a:stretch>
            <a:fillRect/>
          </a:stretch>
        </p:blipFill>
        <p:spPr>
          <a:xfrm>
            <a:off x="4315025" y="0"/>
            <a:ext cx="6579305" cy="5006125"/>
          </a:xfrm>
          <a:prstGeom prst="rect">
            <a:avLst/>
          </a:prstGeom>
          <a:noFill/>
          <a:ln>
            <a:noFill/>
          </a:ln>
        </p:spPr>
      </p:pic>
      <p:sp>
        <p:nvSpPr>
          <p:cNvPr id="160" name="Google Shape;160;g295e8f53d7d_1_196"/>
          <p:cNvSpPr txBox="1"/>
          <p:nvPr/>
        </p:nvSpPr>
        <p:spPr>
          <a:xfrm>
            <a:off x="-240295" y="5347023"/>
            <a:ext cx="4096500" cy="10156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800" b="0" i="0" u="none" strike="noStrike" dirty="0">
                <a:solidFill>
                  <a:srgbClr val="000000"/>
                </a:solidFill>
                <a:latin typeface="Roboto"/>
                <a:ea typeface="Roboto"/>
                <a:cs typeface="Roboto"/>
                <a:sym typeface="Roboto"/>
              </a:rPr>
              <a:t>Lee </a:t>
            </a:r>
            <a:r>
              <a:rPr lang="ko-KR" sz="1800" b="0" i="0" u="none" strike="noStrike" dirty="0" err="1">
                <a:solidFill>
                  <a:srgbClr val="000000"/>
                </a:solidFill>
                <a:latin typeface="Roboto"/>
                <a:ea typeface="Roboto"/>
                <a:cs typeface="Roboto"/>
                <a:sym typeface="Roboto"/>
              </a:rPr>
              <a:t>Jieun</a:t>
            </a:r>
            <a:r>
              <a:rPr lang="ko-KR" sz="1800" b="0" i="0" u="none" strike="noStrike" dirty="0">
                <a:solidFill>
                  <a:srgbClr val="000000"/>
                </a:solidFill>
                <a:latin typeface="Roboto"/>
                <a:ea typeface="Roboto"/>
                <a:cs typeface="Roboto"/>
                <a:sym typeface="Roboto"/>
              </a:rPr>
              <a:t>(222DBG04)</a:t>
            </a:r>
            <a:endParaRPr dirty="0"/>
          </a:p>
          <a:p>
            <a:pPr marL="0" marR="0" lvl="0" indent="0" algn="l" rtl="0">
              <a:spcBef>
                <a:spcPts val="0"/>
              </a:spcBef>
              <a:spcAft>
                <a:spcPts val="0"/>
              </a:spcAft>
              <a:buNone/>
            </a:pPr>
            <a:r>
              <a:rPr lang="ko-KR" sz="1800" dirty="0">
                <a:latin typeface="Roboto"/>
                <a:ea typeface="Roboto"/>
                <a:cs typeface="Roboto"/>
                <a:sym typeface="Roboto"/>
              </a:rPr>
              <a:t>               </a:t>
            </a:r>
            <a:r>
              <a:rPr lang="ko-KR" sz="1800" dirty="0" err="1">
                <a:solidFill>
                  <a:srgbClr val="000000"/>
                </a:solidFill>
                <a:latin typeface="Roboto"/>
                <a:ea typeface="Roboto"/>
                <a:cs typeface="Roboto"/>
                <a:sym typeface="Roboto"/>
              </a:rPr>
              <a:t>Bigdata</a:t>
            </a:r>
            <a:r>
              <a:rPr lang="ko-KR" sz="1800" dirty="0">
                <a:solidFill>
                  <a:srgbClr val="000000"/>
                </a:solidFill>
                <a:latin typeface="Roboto"/>
                <a:ea typeface="Roboto"/>
                <a:cs typeface="Roboto"/>
                <a:sym typeface="Roboto"/>
              </a:rPr>
              <a:t> </a:t>
            </a:r>
            <a:r>
              <a:rPr lang="ko-KR" sz="1800" dirty="0" err="1">
                <a:solidFill>
                  <a:srgbClr val="000000"/>
                </a:solidFill>
                <a:latin typeface="Roboto"/>
                <a:ea typeface="Roboto"/>
                <a:cs typeface="Roboto"/>
                <a:sym typeface="Roboto"/>
              </a:rPr>
              <a:t>Analytics</a:t>
            </a:r>
            <a:endParaRPr sz="1200" b="0" dirty="0">
              <a:solidFill>
                <a:schemeClr val="dk1"/>
              </a:solidFill>
              <a:latin typeface="Arial"/>
              <a:ea typeface="Arial"/>
              <a:cs typeface="Arial"/>
              <a:sym typeface="Arial"/>
            </a:endParaRPr>
          </a:p>
          <a:p>
            <a:pPr marL="0" marR="0" lvl="0" indent="0" algn="l" rtl="0">
              <a:spcBef>
                <a:spcPts val="0"/>
              </a:spcBef>
              <a:spcAft>
                <a:spcPts val="0"/>
              </a:spcAft>
              <a:buNone/>
            </a:pPr>
            <a:br>
              <a:rPr lang="ko-KR" sz="1200" dirty="0">
                <a:solidFill>
                  <a:schemeClr val="dk1"/>
                </a:solidFill>
                <a:latin typeface="Arial"/>
                <a:ea typeface="Arial"/>
                <a:cs typeface="Arial"/>
                <a:sym typeface="Arial"/>
              </a:rPr>
            </a:br>
            <a:endParaRPr sz="1200" dirty="0">
              <a:solidFill>
                <a:srgbClr val="3F3F3F"/>
              </a:solidFill>
              <a:latin typeface="Arial"/>
              <a:ea typeface="Arial"/>
              <a:cs typeface="Arial"/>
              <a:sym typeface="Arial"/>
            </a:endParaRPr>
          </a:p>
        </p:txBody>
      </p:sp>
      <p:sp>
        <p:nvSpPr>
          <p:cNvPr id="161" name="Google Shape;161;g295e8f53d7d_1_196"/>
          <p:cNvSpPr/>
          <p:nvPr/>
        </p:nvSpPr>
        <p:spPr>
          <a:xfrm>
            <a:off x="5662584" y="5143859"/>
            <a:ext cx="1396500" cy="13911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2" name="Google Shape;162;g295e8f53d7d_1_196"/>
          <p:cNvSpPr/>
          <p:nvPr/>
        </p:nvSpPr>
        <p:spPr>
          <a:xfrm>
            <a:off x="7158336" y="5143859"/>
            <a:ext cx="1396500" cy="13911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g295e8f53d7d_1_196"/>
          <p:cNvSpPr/>
          <p:nvPr/>
        </p:nvSpPr>
        <p:spPr>
          <a:xfrm>
            <a:off x="8654088" y="5143859"/>
            <a:ext cx="1396500" cy="13911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g295e8f53d7d_1_196"/>
          <p:cNvSpPr/>
          <p:nvPr/>
        </p:nvSpPr>
        <p:spPr>
          <a:xfrm>
            <a:off x="10149840" y="5143859"/>
            <a:ext cx="2042100" cy="13911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9" name="Google Shape;169;g295e8f53d7d_1_196"/>
          <p:cNvSpPr/>
          <p:nvPr/>
        </p:nvSpPr>
        <p:spPr>
          <a:xfrm rot="-2236173">
            <a:off x="9098834" y="-507077"/>
            <a:ext cx="560829" cy="3148226"/>
          </a:xfrm>
          <a:custGeom>
            <a:avLst/>
            <a:gdLst/>
            <a:ahLst/>
            <a:cxnLst/>
            <a:rect l="l" t="t" r="r" b="b"/>
            <a:pathLst>
              <a:path w="711243" h="3992580" extrusionOk="0">
                <a:moveTo>
                  <a:pt x="0" y="0"/>
                </a:moveTo>
                <a:lnTo>
                  <a:pt x="711243" y="542530"/>
                </a:lnTo>
                <a:cubicBezTo>
                  <a:pt x="709552" y="1692547"/>
                  <a:pt x="707862" y="2842563"/>
                  <a:pt x="706171" y="3992580"/>
                </a:cubicBezTo>
                <a:lnTo>
                  <a:pt x="0" y="3992580"/>
                </a:lnTo>
                <a:lnTo>
                  <a:pt x="0" y="0"/>
                </a:lnTo>
                <a:close/>
              </a:path>
            </a:pathLst>
          </a:custGeom>
          <a:solidFill>
            <a:schemeClr val="accent1">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0" name="Google Shape;170;g295e8f53d7d_1_196"/>
          <p:cNvSpPr/>
          <p:nvPr/>
        </p:nvSpPr>
        <p:spPr>
          <a:xfrm rot="-2236173">
            <a:off x="5688824" y="-665618"/>
            <a:ext cx="563688" cy="4727314"/>
          </a:xfrm>
          <a:custGeom>
            <a:avLst/>
            <a:gdLst/>
            <a:ahLst/>
            <a:cxnLst/>
            <a:rect l="l" t="t" r="r" b="b"/>
            <a:pathLst>
              <a:path w="714869" h="5995179" extrusionOk="0">
                <a:moveTo>
                  <a:pt x="0" y="0"/>
                </a:moveTo>
                <a:lnTo>
                  <a:pt x="714869" y="544524"/>
                </a:lnTo>
                <a:cubicBezTo>
                  <a:pt x="711970" y="2361409"/>
                  <a:pt x="709070" y="4178294"/>
                  <a:pt x="706171" y="5995179"/>
                </a:cubicBezTo>
                <a:lnTo>
                  <a:pt x="0" y="5995179"/>
                </a:lnTo>
                <a:lnTo>
                  <a:pt x="0" y="0"/>
                </a:lnTo>
                <a:close/>
              </a:path>
            </a:pathLst>
          </a:custGeom>
          <a:solidFill>
            <a:schemeClr val="accent1">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1" name="Google Shape;171;g295e8f53d7d_1_196"/>
          <p:cNvSpPr/>
          <p:nvPr/>
        </p:nvSpPr>
        <p:spPr>
          <a:xfrm rot="-2236173">
            <a:off x="7373419" y="-709577"/>
            <a:ext cx="557335" cy="5153258"/>
          </a:xfrm>
          <a:custGeom>
            <a:avLst/>
            <a:gdLst/>
            <a:ahLst/>
            <a:cxnLst/>
            <a:rect l="l" t="t" r="r" b="b"/>
            <a:pathLst>
              <a:path w="706812" h="6535362" extrusionOk="0">
                <a:moveTo>
                  <a:pt x="0" y="0"/>
                </a:moveTo>
                <a:lnTo>
                  <a:pt x="706812" y="533974"/>
                </a:lnTo>
                <a:cubicBezTo>
                  <a:pt x="706598" y="2534437"/>
                  <a:pt x="706385" y="4534899"/>
                  <a:pt x="706171" y="6535362"/>
                </a:cubicBezTo>
                <a:lnTo>
                  <a:pt x="0" y="6535362"/>
                </a:lnTo>
                <a:lnTo>
                  <a:pt x="0" y="0"/>
                </a:lnTo>
                <a:close/>
              </a:path>
            </a:pathLst>
          </a:custGeom>
          <a:solidFill>
            <a:schemeClr val="accent1">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8" name="Google Shape;158;g295e8f53d7d_1_196"/>
          <p:cNvSpPr txBox="1"/>
          <p:nvPr/>
        </p:nvSpPr>
        <p:spPr>
          <a:xfrm>
            <a:off x="442015" y="1887271"/>
            <a:ext cx="11846018" cy="2585283"/>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altLang="ko-KR" sz="5400" b="1" dirty="0">
                <a:solidFill>
                  <a:srgbClr val="262626"/>
                </a:solidFill>
                <a:latin typeface="한컴 고딕" panose="02000500000000000000" pitchFamily="2" charset="-127"/>
                <a:ea typeface="한컴 고딕" panose="02000500000000000000" pitchFamily="2" charset="-127"/>
                <a:sym typeface="Arial"/>
              </a:rPr>
              <a:t>Informer: Beyond Efficient Transformer for Long Sequence Time-Series Forecasting</a:t>
            </a:r>
            <a:endParaRPr lang="en-US" dirty="0">
              <a:latin typeface="한컴 고딕" panose="02000500000000000000" pitchFamily="2" charset="-127"/>
              <a:ea typeface="한컴 고딕" panose="02000500000000000000" pitchFamily="2" charset="-127"/>
            </a:endParaRPr>
          </a:p>
        </p:txBody>
      </p:sp>
      <p:sp>
        <p:nvSpPr>
          <p:cNvPr id="2" name="Google Shape;193;g295c6a20afd_1_23">
            <a:extLst>
              <a:ext uri="{FF2B5EF4-FFF2-40B4-BE49-F238E27FC236}">
                <a16:creationId xmlns:a16="http://schemas.microsoft.com/office/drawing/2014/main" id="{6AB9597C-F57B-2B4C-3F8B-9F8DA8EC2896}"/>
              </a:ext>
            </a:extLst>
          </p:cNvPr>
          <p:cNvSpPr txBox="1"/>
          <p:nvPr/>
        </p:nvSpPr>
        <p:spPr>
          <a:xfrm>
            <a:off x="4564623" y="5585508"/>
            <a:ext cx="3638244" cy="507801"/>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US" altLang="ko-KR" dirty="0">
                <a:solidFill>
                  <a:schemeClr val="lt1"/>
                </a:solidFill>
                <a:latin typeface="Roboto Medium"/>
                <a:ea typeface="Roboto Medium"/>
                <a:cs typeface="Roboto Medium"/>
                <a:sym typeface="Roboto Medium"/>
              </a:rPr>
              <a:t>problem</a:t>
            </a:r>
            <a:endParaRPr lang="en-US" b="1" dirty="0">
              <a:solidFill>
                <a:schemeClr val="lt1"/>
              </a:solidFill>
              <a:latin typeface="Roboto"/>
              <a:ea typeface="Roboto"/>
              <a:cs typeface="Roboto"/>
              <a:sym typeface="Roboto"/>
            </a:endParaRPr>
          </a:p>
        </p:txBody>
      </p:sp>
      <p:sp>
        <p:nvSpPr>
          <p:cNvPr id="3" name="Google Shape;193;g295c6a20afd_1_23">
            <a:extLst>
              <a:ext uri="{FF2B5EF4-FFF2-40B4-BE49-F238E27FC236}">
                <a16:creationId xmlns:a16="http://schemas.microsoft.com/office/drawing/2014/main" id="{2DA99900-BB8D-B3D4-0063-99DF54C70A14}"/>
              </a:ext>
            </a:extLst>
          </p:cNvPr>
          <p:cNvSpPr txBox="1"/>
          <p:nvPr/>
        </p:nvSpPr>
        <p:spPr>
          <a:xfrm>
            <a:off x="6037464" y="5585507"/>
            <a:ext cx="3638244" cy="507801"/>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US" altLang="ko-KR" dirty="0">
                <a:solidFill>
                  <a:schemeClr val="lt1"/>
                </a:solidFill>
                <a:latin typeface="Roboto Medium"/>
                <a:ea typeface="Roboto Medium"/>
                <a:cs typeface="Roboto Medium"/>
                <a:sym typeface="Roboto Medium"/>
              </a:rPr>
              <a:t>solution</a:t>
            </a:r>
            <a:endParaRPr lang="en-US" b="1" dirty="0">
              <a:solidFill>
                <a:schemeClr val="lt1"/>
              </a:solidFill>
              <a:latin typeface="Roboto"/>
              <a:ea typeface="Roboto"/>
              <a:cs typeface="Roboto"/>
              <a:sym typeface="Roboto"/>
            </a:endParaRPr>
          </a:p>
        </p:txBody>
      </p:sp>
      <p:sp>
        <p:nvSpPr>
          <p:cNvPr id="4" name="Google Shape;193;g295c6a20afd_1_23">
            <a:extLst>
              <a:ext uri="{FF2B5EF4-FFF2-40B4-BE49-F238E27FC236}">
                <a16:creationId xmlns:a16="http://schemas.microsoft.com/office/drawing/2014/main" id="{55436255-F987-D9B3-16BA-02D091047A49}"/>
              </a:ext>
            </a:extLst>
          </p:cNvPr>
          <p:cNvSpPr txBox="1"/>
          <p:nvPr/>
        </p:nvSpPr>
        <p:spPr>
          <a:xfrm>
            <a:off x="7560126" y="5585506"/>
            <a:ext cx="3638244" cy="507801"/>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US" altLang="ko-KR" dirty="0">
                <a:solidFill>
                  <a:schemeClr val="lt1"/>
                </a:solidFill>
                <a:latin typeface="Roboto Medium"/>
                <a:ea typeface="Roboto Medium"/>
                <a:cs typeface="Roboto Medium"/>
                <a:sym typeface="Roboto Medium"/>
              </a:rPr>
              <a:t>model</a:t>
            </a:r>
            <a:endParaRPr lang="en-US" b="1" dirty="0">
              <a:solidFill>
                <a:schemeClr val="lt1"/>
              </a:solidFill>
              <a:latin typeface="Roboto"/>
              <a:ea typeface="Roboto"/>
              <a:cs typeface="Roboto"/>
              <a:sym typeface="Roboto"/>
            </a:endParaRPr>
          </a:p>
        </p:txBody>
      </p:sp>
      <p:sp>
        <p:nvSpPr>
          <p:cNvPr id="5" name="Google Shape;193;g295c6a20afd_1_23">
            <a:extLst>
              <a:ext uri="{FF2B5EF4-FFF2-40B4-BE49-F238E27FC236}">
                <a16:creationId xmlns:a16="http://schemas.microsoft.com/office/drawing/2014/main" id="{041C32B8-0F47-E15E-5966-B69B4597E947}"/>
              </a:ext>
            </a:extLst>
          </p:cNvPr>
          <p:cNvSpPr txBox="1"/>
          <p:nvPr/>
        </p:nvSpPr>
        <p:spPr>
          <a:xfrm>
            <a:off x="9428874" y="5585506"/>
            <a:ext cx="3638244" cy="507801"/>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US" dirty="0">
                <a:solidFill>
                  <a:schemeClr val="lt1"/>
                </a:solidFill>
                <a:latin typeface="Roboto Medium"/>
                <a:ea typeface="Roboto Medium"/>
                <a:cs typeface="Roboto"/>
                <a:sym typeface="Roboto Medium"/>
              </a:rPr>
              <a:t>conclusion</a:t>
            </a:r>
            <a:endParaRPr lang="en-US" dirty="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295c6a20afd_1_23"/>
          <p:cNvSpPr txBox="1">
            <a:spLocks noGrp="1"/>
          </p:cNvSpPr>
          <p:nvPr>
            <p:ph type="title"/>
          </p:nvPr>
        </p:nvSpPr>
        <p:spPr>
          <a:xfrm>
            <a:off x="838200" y="523875"/>
            <a:ext cx="10515600" cy="903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Malgun Gothic"/>
              <a:buNone/>
            </a:pPr>
            <a:r>
              <a:rPr lang="en-US" sz="3600" b="1" dirty="0">
                <a:latin typeface="Roboto"/>
                <a:ea typeface="Roboto"/>
                <a:cs typeface="Roboto"/>
                <a:sym typeface="Roboto"/>
              </a:rPr>
              <a:t>Experiment</a:t>
            </a:r>
            <a:r>
              <a:rPr lang="ko-KR" altLang="en-US" sz="3600" b="1" dirty="0">
                <a:latin typeface="Roboto"/>
                <a:ea typeface="Roboto"/>
                <a:cs typeface="Roboto"/>
                <a:sym typeface="Roboto"/>
              </a:rPr>
              <a:t> </a:t>
            </a:r>
            <a:r>
              <a:rPr lang="en-US" altLang="ko-KR" sz="3600" b="1" dirty="0">
                <a:latin typeface="Roboto"/>
                <a:ea typeface="Roboto"/>
                <a:cs typeface="Roboto"/>
                <a:sym typeface="Roboto"/>
              </a:rPr>
              <a:t>result</a:t>
            </a:r>
            <a:endParaRPr sz="3600" b="1" dirty="0">
              <a:latin typeface="Roboto"/>
              <a:ea typeface="Roboto"/>
              <a:cs typeface="Roboto"/>
              <a:sym typeface="Roboto"/>
            </a:endParaRPr>
          </a:p>
        </p:txBody>
      </p:sp>
      <p:sp>
        <p:nvSpPr>
          <p:cNvPr id="191" name="Google Shape;191;g295c6a20afd_1_23"/>
          <p:cNvSpPr/>
          <p:nvPr/>
        </p:nvSpPr>
        <p:spPr>
          <a:xfrm>
            <a:off x="2368900" y="1357454"/>
            <a:ext cx="7350300" cy="4748700"/>
          </a:xfrm>
          <a:prstGeom prst="rect">
            <a:avLst/>
          </a:prstGeom>
          <a:solidFill>
            <a:srgbClr val="125AC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sp>
        <p:nvSpPr>
          <p:cNvPr id="193" name="Google Shape;193;g295c6a20afd_1_23"/>
          <p:cNvSpPr txBox="1"/>
          <p:nvPr/>
        </p:nvSpPr>
        <p:spPr>
          <a:xfrm>
            <a:off x="2294416" y="1211784"/>
            <a:ext cx="7350300" cy="1200298"/>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US" altLang="ko-KR" sz="2200" dirty="0">
                <a:solidFill>
                  <a:schemeClr val="lt1"/>
                </a:solidFill>
                <a:latin typeface="Roboto Medium"/>
                <a:ea typeface="Roboto Medium"/>
                <a:cs typeface="Roboto Medium"/>
                <a:sym typeface="Roboto Medium"/>
              </a:rPr>
              <a:t>&lt;Univariate long sequence time-series forecasting results on four datasets (five cases)&gt;</a:t>
            </a:r>
            <a:endParaRPr sz="1800" b="1" dirty="0">
              <a:solidFill>
                <a:schemeClr val="lt1"/>
              </a:solidFill>
              <a:latin typeface="Roboto"/>
              <a:ea typeface="Roboto"/>
              <a:cs typeface="Roboto"/>
              <a:sym typeface="Roboto"/>
            </a:endParaRPr>
          </a:p>
        </p:txBody>
      </p:sp>
      <p:pic>
        <p:nvPicPr>
          <p:cNvPr id="6146" name="Picture 2">
            <a:extLst>
              <a:ext uri="{FF2B5EF4-FFF2-40B4-BE49-F238E27FC236}">
                <a16:creationId xmlns:a16="http://schemas.microsoft.com/office/drawing/2014/main" id="{02D0F353-A0F4-8939-EC6F-3CE730A3AA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8900" y="2292899"/>
            <a:ext cx="7350300" cy="40062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7F91389-F360-5922-7707-704B5A0CB6AA}"/>
              </a:ext>
            </a:extLst>
          </p:cNvPr>
          <p:cNvSpPr txBox="1"/>
          <p:nvPr/>
        </p:nvSpPr>
        <p:spPr>
          <a:xfrm>
            <a:off x="0" y="6334125"/>
            <a:ext cx="8193096" cy="523220"/>
          </a:xfrm>
          <a:prstGeom prst="rect">
            <a:avLst/>
          </a:prstGeom>
          <a:noFill/>
        </p:spPr>
        <p:txBody>
          <a:bodyPr wrap="square" rtlCol="0">
            <a:spAutoFit/>
          </a:bodyPr>
          <a:lstStyle/>
          <a:p>
            <a:r>
              <a:rPr lang="en-US" altLang="ko-KR" dirty="0"/>
              <a:t>-Informer† : </a:t>
            </a:r>
            <a:r>
              <a:rPr lang="ko-KR" altLang="en-US" dirty="0"/>
              <a:t>기존 </a:t>
            </a:r>
            <a:r>
              <a:rPr lang="en-US" altLang="ko-KR" dirty="0"/>
              <a:t>Informer</a:t>
            </a:r>
            <a:r>
              <a:rPr lang="ko-KR" altLang="en-US" dirty="0"/>
              <a:t>에서 </a:t>
            </a:r>
            <a:r>
              <a:rPr lang="en-US" altLang="ko-KR" dirty="0" err="1"/>
              <a:t>ProbSparse</a:t>
            </a:r>
            <a:r>
              <a:rPr lang="en-US" altLang="ko-KR" dirty="0"/>
              <a:t> self-attention</a:t>
            </a:r>
            <a:r>
              <a:rPr lang="ko-KR" altLang="en-US" dirty="0"/>
              <a:t>을 </a:t>
            </a:r>
            <a:r>
              <a:rPr lang="en-US" altLang="ko-KR" dirty="0"/>
              <a:t>canonical self-attention</a:t>
            </a:r>
            <a:r>
              <a:rPr lang="ko-KR" altLang="en-US" dirty="0"/>
              <a:t>으로 대체한 모델</a:t>
            </a:r>
            <a:r>
              <a:rPr lang="en-US" altLang="ko-KR" dirty="0"/>
              <a:t>, --</a:t>
            </a:r>
            <a:r>
              <a:rPr lang="en-US" altLang="ko-KR" dirty="0" err="1"/>
              <a:t>LogTrans</a:t>
            </a:r>
            <a:r>
              <a:rPr lang="ko-KR" altLang="en-US" dirty="0"/>
              <a:t>와 </a:t>
            </a:r>
            <a:r>
              <a:rPr lang="en-US" altLang="ko-KR" dirty="0"/>
              <a:t>Reformer : Attention computation/memory complexity</a:t>
            </a:r>
            <a:r>
              <a:rPr lang="ko-KR" altLang="en-US" dirty="0"/>
              <a:t>를 개선한 모델</a:t>
            </a:r>
          </a:p>
        </p:txBody>
      </p:sp>
    </p:spTree>
    <p:extLst>
      <p:ext uri="{BB962C8B-B14F-4D97-AF65-F5344CB8AC3E}">
        <p14:creationId xmlns:p14="http://schemas.microsoft.com/office/powerpoint/2010/main" val="1326948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295c6a20afd_1_23"/>
          <p:cNvSpPr txBox="1">
            <a:spLocks noGrp="1"/>
          </p:cNvSpPr>
          <p:nvPr>
            <p:ph type="title"/>
          </p:nvPr>
        </p:nvSpPr>
        <p:spPr>
          <a:xfrm>
            <a:off x="838200" y="523875"/>
            <a:ext cx="10515600" cy="903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Malgun Gothic"/>
              <a:buNone/>
            </a:pPr>
            <a:r>
              <a:rPr lang="en-US" altLang="ko-KR" sz="3600" b="1" dirty="0">
                <a:latin typeface="Roboto"/>
                <a:ea typeface="Roboto"/>
                <a:cs typeface="Roboto"/>
                <a:sym typeface="Roboto"/>
              </a:rPr>
              <a:t>Experiment</a:t>
            </a:r>
            <a:r>
              <a:rPr lang="ko-KR" altLang="en-US" sz="3600" b="1" dirty="0">
                <a:latin typeface="Roboto"/>
                <a:ea typeface="Roboto"/>
                <a:cs typeface="Roboto"/>
                <a:sym typeface="Roboto"/>
              </a:rPr>
              <a:t> </a:t>
            </a:r>
            <a:r>
              <a:rPr lang="en-US" altLang="ko-KR" sz="3600" b="1" dirty="0">
                <a:latin typeface="Roboto"/>
                <a:ea typeface="Roboto"/>
                <a:cs typeface="Roboto"/>
                <a:sym typeface="Roboto"/>
              </a:rPr>
              <a:t>result</a:t>
            </a:r>
            <a:endParaRPr sz="3600" b="1" dirty="0">
              <a:latin typeface="Roboto"/>
              <a:ea typeface="Roboto"/>
              <a:cs typeface="Roboto"/>
              <a:sym typeface="Roboto"/>
            </a:endParaRPr>
          </a:p>
        </p:txBody>
      </p:sp>
      <p:sp>
        <p:nvSpPr>
          <p:cNvPr id="191" name="Google Shape;191;g295c6a20afd_1_23"/>
          <p:cNvSpPr/>
          <p:nvPr/>
        </p:nvSpPr>
        <p:spPr>
          <a:xfrm>
            <a:off x="2368900" y="1319876"/>
            <a:ext cx="7350300" cy="4748700"/>
          </a:xfrm>
          <a:prstGeom prst="rect">
            <a:avLst/>
          </a:prstGeom>
          <a:solidFill>
            <a:srgbClr val="125AC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sp>
        <p:nvSpPr>
          <p:cNvPr id="193" name="Google Shape;193;g295c6a20afd_1_23"/>
          <p:cNvSpPr txBox="1"/>
          <p:nvPr/>
        </p:nvSpPr>
        <p:spPr>
          <a:xfrm>
            <a:off x="2294416" y="1174206"/>
            <a:ext cx="7350300" cy="1200298"/>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US" altLang="ko-KR" sz="2200" dirty="0">
                <a:solidFill>
                  <a:schemeClr val="lt1"/>
                </a:solidFill>
                <a:latin typeface="Roboto Medium"/>
                <a:ea typeface="Roboto Medium"/>
                <a:cs typeface="Roboto Medium"/>
                <a:sym typeface="Roboto Medium"/>
              </a:rPr>
              <a:t>&lt;Multivariate long sequence time-series forecasting results on four datasets (five cases)&gt;</a:t>
            </a:r>
            <a:endParaRPr sz="1800" b="1" dirty="0">
              <a:solidFill>
                <a:schemeClr val="lt1"/>
              </a:solidFill>
              <a:latin typeface="Roboto"/>
              <a:ea typeface="Roboto"/>
              <a:cs typeface="Roboto"/>
              <a:sym typeface="Roboto"/>
            </a:endParaRPr>
          </a:p>
        </p:txBody>
      </p:sp>
      <p:pic>
        <p:nvPicPr>
          <p:cNvPr id="2" name="Picture 2">
            <a:extLst>
              <a:ext uri="{FF2B5EF4-FFF2-40B4-BE49-F238E27FC236}">
                <a16:creationId xmlns:a16="http://schemas.microsoft.com/office/drawing/2014/main" id="{5FC74D10-A517-4A0D-6EEF-0DF05B6071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8900" y="2263245"/>
            <a:ext cx="7350300" cy="38758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895A7EF-A39D-D462-3ED8-994A8C10353A}"/>
              </a:ext>
            </a:extLst>
          </p:cNvPr>
          <p:cNvSpPr txBox="1"/>
          <p:nvPr/>
        </p:nvSpPr>
        <p:spPr>
          <a:xfrm>
            <a:off x="0" y="6369200"/>
            <a:ext cx="8193096" cy="523220"/>
          </a:xfrm>
          <a:prstGeom prst="rect">
            <a:avLst/>
          </a:prstGeom>
          <a:noFill/>
        </p:spPr>
        <p:txBody>
          <a:bodyPr wrap="square" rtlCol="0">
            <a:spAutoFit/>
          </a:bodyPr>
          <a:lstStyle/>
          <a:p>
            <a:r>
              <a:rPr lang="en-US" altLang="ko-KR" dirty="0"/>
              <a:t>-Informer† : </a:t>
            </a:r>
            <a:r>
              <a:rPr lang="ko-KR" altLang="en-US" dirty="0"/>
              <a:t>기존 </a:t>
            </a:r>
            <a:r>
              <a:rPr lang="en-US" altLang="ko-KR" dirty="0"/>
              <a:t>Informer</a:t>
            </a:r>
            <a:r>
              <a:rPr lang="ko-KR" altLang="en-US" dirty="0"/>
              <a:t>에서 </a:t>
            </a:r>
            <a:r>
              <a:rPr lang="en-US" altLang="ko-KR" dirty="0" err="1"/>
              <a:t>ProbSparse</a:t>
            </a:r>
            <a:r>
              <a:rPr lang="en-US" altLang="ko-KR" dirty="0"/>
              <a:t> self-attention</a:t>
            </a:r>
            <a:r>
              <a:rPr lang="ko-KR" altLang="en-US" dirty="0"/>
              <a:t>을 </a:t>
            </a:r>
            <a:r>
              <a:rPr lang="en-US" altLang="ko-KR" dirty="0"/>
              <a:t>canonical self-attention</a:t>
            </a:r>
            <a:r>
              <a:rPr lang="ko-KR" altLang="en-US" dirty="0"/>
              <a:t>으로 대체한 모델</a:t>
            </a:r>
            <a:r>
              <a:rPr lang="en-US" altLang="ko-KR" dirty="0"/>
              <a:t>, --</a:t>
            </a:r>
            <a:r>
              <a:rPr lang="en-US" altLang="ko-KR" dirty="0" err="1"/>
              <a:t>LogTrans</a:t>
            </a:r>
            <a:r>
              <a:rPr lang="ko-KR" altLang="en-US" dirty="0"/>
              <a:t>와 </a:t>
            </a:r>
            <a:r>
              <a:rPr lang="en-US" altLang="ko-KR" dirty="0"/>
              <a:t>Reformer : Attention computation/memory complexity</a:t>
            </a:r>
            <a:r>
              <a:rPr lang="ko-KR" altLang="en-US" dirty="0"/>
              <a:t>를 개선한 모델</a:t>
            </a:r>
          </a:p>
        </p:txBody>
      </p:sp>
    </p:spTree>
    <p:extLst>
      <p:ext uri="{BB962C8B-B14F-4D97-AF65-F5344CB8AC3E}">
        <p14:creationId xmlns:p14="http://schemas.microsoft.com/office/powerpoint/2010/main" val="1095405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295c6a20afd_1_23"/>
          <p:cNvSpPr txBox="1">
            <a:spLocks noGrp="1"/>
          </p:cNvSpPr>
          <p:nvPr>
            <p:ph type="title"/>
          </p:nvPr>
        </p:nvSpPr>
        <p:spPr>
          <a:xfrm>
            <a:off x="838200" y="523875"/>
            <a:ext cx="10515600" cy="903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Malgun Gothic"/>
              <a:buNone/>
            </a:pPr>
            <a:r>
              <a:rPr lang="en-US" altLang="ko-KR" sz="3600" b="1" dirty="0">
                <a:latin typeface="Roboto"/>
                <a:ea typeface="Roboto"/>
                <a:cs typeface="Roboto"/>
                <a:sym typeface="Roboto"/>
              </a:rPr>
              <a:t>The total runtime of training/testing phase</a:t>
            </a:r>
            <a:endParaRPr lang="en-US" sz="3600" b="1" dirty="0">
              <a:latin typeface="Roboto"/>
              <a:ea typeface="Roboto"/>
              <a:cs typeface="Roboto"/>
              <a:sym typeface="Roboto"/>
            </a:endParaRPr>
          </a:p>
        </p:txBody>
      </p:sp>
      <p:sp>
        <p:nvSpPr>
          <p:cNvPr id="191" name="Google Shape;191;g295c6a20afd_1_23"/>
          <p:cNvSpPr/>
          <p:nvPr/>
        </p:nvSpPr>
        <p:spPr>
          <a:xfrm>
            <a:off x="2368900" y="1620500"/>
            <a:ext cx="7350300" cy="4748700"/>
          </a:xfrm>
          <a:prstGeom prst="rect">
            <a:avLst/>
          </a:prstGeom>
          <a:solidFill>
            <a:srgbClr val="125AC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sp>
        <p:nvSpPr>
          <p:cNvPr id="193" name="Google Shape;193;g295c6a20afd_1_23"/>
          <p:cNvSpPr txBox="1"/>
          <p:nvPr/>
        </p:nvSpPr>
        <p:spPr>
          <a:xfrm>
            <a:off x="3118639" y="1738554"/>
            <a:ext cx="6224780" cy="692467"/>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US" altLang="ko-KR" sz="2200" dirty="0">
                <a:solidFill>
                  <a:schemeClr val="lt1"/>
                </a:solidFill>
                <a:latin typeface="Roboto Medium"/>
                <a:ea typeface="Roboto Medium"/>
                <a:cs typeface="Roboto Medium"/>
                <a:sym typeface="Roboto Medium"/>
              </a:rPr>
              <a:t>&lt;The total runtime of training/testing phase&gt;</a:t>
            </a:r>
            <a:endParaRPr sz="1800" b="1" dirty="0">
              <a:solidFill>
                <a:schemeClr val="lt1"/>
              </a:solidFill>
              <a:latin typeface="Roboto"/>
              <a:ea typeface="Roboto"/>
              <a:cs typeface="Roboto"/>
              <a:sym typeface="Roboto"/>
            </a:endParaRPr>
          </a:p>
        </p:txBody>
      </p:sp>
      <p:pic>
        <p:nvPicPr>
          <p:cNvPr id="3" name="그림 2">
            <a:extLst>
              <a:ext uri="{FF2B5EF4-FFF2-40B4-BE49-F238E27FC236}">
                <a16:creationId xmlns:a16="http://schemas.microsoft.com/office/drawing/2014/main" id="{AC9302E2-2055-26BC-26C1-7BAEB8135736}"/>
              </a:ext>
            </a:extLst>
          </p:cNvPr>
          <p:cNvPicPr>
            <a:picLocks noChangeAspect="1"/>
          </p:cNvPicPr>
          <p:nvPr/>
        </p:nvPicPr>
        <p:blipFill>
          <a:blip r:embed="rId3"/>
          <a:stretch>
            <a:fillRect/>
          </a:stretch>
        </p:blipFill>
        <p:spPr>
          <a:xfrm>
            <a:off x="2170298" y="2624046"/>
            <a:ext cx="7548902" cy="3938179"/>
          </a:xfrm>
          <a:prstGeom prst="rect">
            <a:avLst/>
          </a:prstGeom>
        </p:spPr>
      </p:pic>
    </p:spTree>
    <p:extLst>
      <p:ext uri="{BB962C8B-B14F-4D97-AF65-F5344CB8AC3E}">
        <p14:creationId xmlns:p14="http://schemas.microsoft.com/office/powerpoint/2010/main" val="1210467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 name="Google Shape;191;g295c6a20afd_1_23">
            <a:extLst>
              <a:ext uri="{FF2B5EF4-FFF2-40B4-BE49-F238E27FC236}">
                <a16:creationId xmlns:a16="http://schemas.microsoft.com/office/drawing/2014/main" id="{3137D5E1-E292-4028-762B-37D5AB0F4D45}"/>
              </a:ext>
            </a:extLst>
          </p:cNvPr>
          <p:cNvSpPr/>
          <p:nvPr/>
        </p:nvSpPr>
        <p:spPr>
          <a:xfrm>
            <a:off x="0" y="0"/>
            <a:ext cx="12192000" cy="6858000"/>
          </a:xfrm>
          <a:prstGeom prst="rect">
            <a:avLst/>
          </a:prstGeom>
          <a:solidFill>
            <a:srgbClr val="125AC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sp>
        <p:nvSpPr>
          <p:cNvPr id="282" name="Google Shape;282;g295c6a20afd_0_2"/>
          <p:cNvSpPr/>
          <p:nvPr/>
        </p:nvSpPr>
        <p:spPr>
          <a:xfrm>
            <a:off x="954614" y="2685669"/>
            <a:ext cx="584792" cy="428559"/>
          </a:xfrm>
          <a:custGeom>
            <a:avLst/>
            <a:gdLst/>
            <a:ahLst/>
            <a:cxnLst/>
            <a:rect l="l" t="t" r="r" b="b"/>
            <a:pathLst>
              <a:path w="3248842" h="2380886" extrusionOk="0">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rgbClr val="125AC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rgbClr val="FFFFFF"/>
              </a:solidFill>
              <a:latin typeface="Arial"/>
              <a:ea typeface="Arial"/>
              <a:cs typeface="Arial"/>
              <a:sym typeface="Arial"/>
            </a:endParaRPr>
          </a:p>
        </p:txBody>
      </p:sp>
      <p:sp>
        <p:nvSpPr>
          <p:cNvPr id="283" name="Google Shape;283;g295c6a20afd_0_2"/>
          <p:cNvSpPr txBox="1">
            <a:spLocks noGrp="1"/>
          </p:cNvSpPr>
          <p:nvPr>
            <p:ph type="title"/>
          </p:nvPr>
        </p:nvSpPr>
        <p:spPr>
          <a:xfrm>
            <a:off x="838199" y="3066392"/>
            <a:ext cx="10515600" cy="903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Malgun Gothic"/>
              <a:buNone/>
            </a:pPr>
            <a:r>
              <a:rPr lang="en-US" sz="5400" b="1" dirty="0">
                <a:solidFill>
                  <a:schemeClr val="bg1"/>
                </a:solidFill>
                <a:latin typeface="에스코어 드림 6 Bold" panose="020B0703030302020204" pitchFamily="34" charset="-127"/>
                <a:ea typeface="에스코어 드림 6 Bold" panose="020B0703030302020204" pitchFamily="34" charset="-127"/>
                <a:cs typeface="Roboto"/>
                <a:sym typeface="Roboto"/>
              </a:rPr>
              <a:t>Conclusion</a:t>
            </a:r>
            <a:endParaRPr sz="5400" b="1" dirty="0">
              <a:solidFill>
                <a:schemeClr val="bg1"/>
              </a:solidFill>
              <a:latin typeface="에스코어 드림 6 Bold" panose="020B0703030302020204" pitchFamily="34" charset="-127"/>
              <a:ea typeface="에스코어 드림 6 Bold" panose="020B0703030302020204" pitchFamily="34" charset="-127"/>
              <a:cs typeface="Roboto"/>
              <a:sym typeface="Roboto"/>
            </a:endParaRPr>
          </a:p>
        </p:txBody>
      </p:sp>
      <p:sp>
        <p:nvSpPr>
          <p:cNvPr id="6" name="직사각형 5">
            <a:extLst>
              <a:ext uri="{FF2B5EF4-FFF2-40B4-BE49-F238E27FC236}">
                <a16:creationId xmlns:a16="http://schemas.microsoft.com/office/drawing/2014/main" id="{9E535C07-1D4F-DA30-ABB4-8FEC6A16332F}"/>
              </a:ext>
            </a:extLst>
          </p:cNvPr>
          <p:cNvSpPr/>
          <p:nvPr/>
        </p:nvSpPr>
        <p:spPr>
          <a:xfrm>
            <a:off x="371605" y="403964"/>
            <a:ext cx="11448789" cy="6050072"/>
          </a:xfrm>
          <a:prstGeom prst="rect">
            <a:avLst/>
          </a:prstGeom>
          <a:noFill/>
          <a:ln w="539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ko-KR"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Google Shape;191;g295c6a20afd_1_23"/>
          <p:cNvSpPr/>
          <p:nvPr/>
        </p:nvSpPr>
        <p:spPr>
          <a:xfrm>
            <a:off x="2420849" y="1620500"/>
            <a:ext cx="7350300" cy="4748700"/>
          </a:xfrm>
          <a:prstGeom prst="rect">
            <a:avLst/>
          </a:prstGeom>
          <a:solidFill>
            <a:srgbClr val="125AC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pic>
        <p:nvPicPr>
          <p:cNvPr id="4" name="그림 3">
            <a:extLst>
              <a:ext uri="{FF2B5EF4-FFF2-40B4-BE49-F238E27FC236}">
                <a16:creationId xmlns:a16="http://schemas.microsoft.com/office/drawing/2014/main" id="{4DEC8274-AD0C-2B68-0FEE-407B90ED9F94}"/>
              </a:ext>
            </a:extLst>
          </p:cNvPr>
          <p:cNvPicPr>
            <a:picLocks noChangeAspect="1"/>
          </p:cNvPicPr>
          <p:nvPr/>
        </p:nvPicPr>
        <p:blipFill>
          <a:blip r:embed="rId3"/>
          <a:stretch>
            <a:fillRect/>
          </a:stretch>
        </p:blipFill>
        <p:spPr>
          <a:xfrm>
            <a:off x="2093999" y="1620500"/>
            <a:ext cx="7677150" cy="3789175"/>
          </a:xfrm>
          <a:prstGeom prst="rect">
            <a:avLst/>
          </a:prstGeom>
        </p:spPr>
      </p:pic>
      <p:cxnSp>
        <p:nvCxnSpPr>
          <p:cNvPr id="6" name="직선 연결선 5">
            <a:extLst>
              <a:ext uri="{FF2B5EF4-FFF2-40B4-BE49-F238E27FC236}">
                <a16:creationId xmlns:a16="http://schemas.microsoft.com/office/drawing/2014/main" id="{44ADBF37-1F62-2ACD-033D-5858CDA9D5C6}"/>
              </a:ext>
            </a:extLst>
          </p:cNvPr>
          <p:cNvCxnSpPr>
            <a:cxnSpLocks/>
          </p:cNvCxnSpPr>
          <p:nvPr/>
        </p:nvCxnSpPr>
        <p:spPr>
          <a:xfrm>
            <a:off x="6538586" y="2154477"/>
            <a:ext cx="0" cy="2004164"/>
          </a:xfrm>
          <a:prstGeom prst="line">
            <a:avLst/>
          </a:prstGeom>
          <a:ln>
            <a:solidFill>
              <a:schemeClr val="accent4">
                <a:alpha val="43000"/>
              </a:schemeClr>
            </a:solidFill>
          </a:ln>
        </p:spPr>
        <p:style>
          <a:lnRef idx="2">
            <a:schemeClr val="accent4"/>
          </a:lnRef>
          <a:fillRef idx="0">
            <a:schemeClr val="accent4"/>
          </a:fillRef>
          <a:effectRef idx="1">
            <a:schemeClr val="accent4"/>
          </a:effectRef>
          <a:fontRef idx="minor">
            <a:schemeClr val="tx1"/>
          </a:fontRef>
        </p:style>
      </p:cxnSp>
      <p:sp>
        <p:nvSpPr>
          <p:cNvPr id="9" name="Google Shape;190;g295c6a20afd_1_23">
            <a:extLst>
              <a:ext uri="{FF2B5EF4-FFF2-40B4-BE49-F238E27FC236}">
                <a16:creationId xmlns:a16="http://schemas.microsoft.com/office/drawing/2014/main" id="{8802EFDD-5D1D-0E20-2A40-FBF47ABBC2B1}"/>
              </a:ext>
            </a:extLst>
          </p:cNvPr>
          <p:cNvSpPr txBox="1">
            <a:spLocks noGrp="1"/>
          </p:cNvSpPr>
          <p:nvPr>
            <p:ph type="title"/>
          </p:nvPr>
        </p:nvSpPr>
        <p:spPr>
          <a:xfrm>
            <a:off x="838200" y="523875"/>
            <a:ext cx="10515600" cy="9036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50000"/>
              </a:lnSpc>
              <a:spcBef>
                <a:spcPts val="0"/>
              </a:spcBef>
              <a:spcAft>
                <a:spcPts val="0"/>
              </a:spcAft>
              <a:buNone/>
            </a:pPr>
            <a:r>
              <a:rPr lang="en-US" altLang="ko-KR" sz="3600" dirty="0">
                <a:solidFill>
                  <a:schemeClr val="tx1"/>
                </a:solidFill>
                <a:latin typeface="Roboto Medium"/>
                <a:ea typeface="Roboto Medium"/>
                <a:cs typeface="Roboto Medium"/>
                <a:sym typeface="Roboto Medium"/>
              </a:rPr>
              <a:t> problem when using long sequences </a:t>
            </a:r>
            <a:endParaRPr lang="en-US" altLang="ko-KR" sz="2800" b="1" dirty="0">
              <a:solidFill>
                <a:schemeClr val="tx1"/>
              </a:solidFill>
              <a:latin typeface="Roboto"/>
              <a:ea typeface="Roboto"/>
              <a:cs typeface="Roboto"/>
              <a:sym typeface="Roboto"/>
            </a:endParaRPr>
          </a:p>
        </p:txBody>
      </p:sp>
      <p:sp>
        <p:nvSpPr>
          <p:cNvPr id="12" name="Google Shape;193;g295c6a20afd_1_23">
            <a:extLst>
              <a:ext uri="{FF2B5EF4-FFF2-40B4-BE49-F238E27FC236}">
                <a16:creationId xmlns:a16="http://schemas.microsoft.com/office/drawing/2014/main" id="{BA84991B-D3ED-9E93-4CCC-05B1E17FBB38}"/>
              </a:ext>
            </a:extLst>
          </p:cNvPr>
          <p:cNvSpPr txBox="1"/>
          <p:nvPr/>
        </p:nvSpPr>
        <p:spPr>
          <a:xfrm>
            <a:off x="3088233" y="5408093"/>
            <a:ext cx="6015531" cy="1154132"/>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US" altLang="ko-KR" dirty="0">
                <a:solidFill>
                  <a:schemeClr val="lt1"/>
                </a:solidFill>
                <a:latin typeface="Roboto Medium"/>
                <a:ea typeface="Roboto Medium"/>
                <a:cs typeface="Roboto Medium"/>
                <a:sym typeface="Roboto Medium"/>
              </a:rPr>
              <a:t>&lt; (a)Short sequence time series forecasting, long sequence time series forecasting (b) run LSTM on sequences.</a:t>
            </a:r>
          </a:p>
          <a:p>
            <a:pPr marL="0" lvl="0" indent="0" algn="ctr" rtl="0">
              <a:lnSpc>
                <a:spcPct val="150000"/>
              </a:lnSpc>
              <a:spcBef>
                <a:spcPts val="0"/>
              </a:spcBef>
              <a:spcAft>
                <a:spcPts val="0"/>
              </a:spcAft>
              <a:buNone/>
            </a:pPr>
            <a:r>
              <a:rPr lang="en-US" altLang="ko-KR" dirty="0">
                <a:solidFill>
                  <a:schemeClr val="lt1"/>
                </a:solidFill>
                <a:latin typeface="Roboto Medium"/>
                <a:ea typeface="Roboto Medium"/>
                <a:cs typeface="Roboto Medium"/>
                <a:sym typeface="Roboto Medium"/>
              </a:rPr>
              <a:t>&gt; </a:t>
            </a:r>
            <a:endParaRPr lang="en-US" b="1" dirty="0">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2050" name="Picture 2">
            <a:extLst>
              <a:ext uri="{FF2B5EF4-FFF2-40B4-BE49-F238E27FC236}">
                <a16:creationId xmlns:a16="http://schemas.microsoft.com/office/drawing/2014/main" id="{8B946F37-4F0F-D696-44C2-C04967EE19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7479" y="1160032"/>
            <a:ext cx="6594203" cy="5174093"/>
          </a:xfrm>
          <a:prstGeom prst="rect">
            <a:avLst/>
          </a:prstGeom>
          <a:noFill/>
          <a:extLst>
            <a:ext uri="{909E8E84-426E-40DD-AFC4-6F175D3DCCD1}">
              <a14:hiddenFill xmlns:a14="http://schemas.microsoft.com/office/drawing/2010/main">
                <a:solidFill>
                  <a:srgbClr val="FFFFFF"/>
                </a:solidFill>
              </a14:hiddenFill>
            </a:ext>
          </a:extLst>
        </p:spPr>
      </p:pic>
      <p:sp>
        <p:nvSpPr>
          <p:cNvPr id="190" name="Google Shape;190;g295c6a20afd_1_23"/>
          <p:cNvSpPr txBox="1">
            <a:spLocks noGrp="1"/>
          </p:cNvSpPr>
          <p:nvPr>
            <p:ph type="title"/>
          </p:nvPr>
        </p:nvSpPr>
        <p:spPr>
          <a:xfrm>
            <a:off x="838200" y="523875"/>
            <a:ext cx="10515600" cy="9036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50000"/>
              </a:lnSpc>
              <a:spcBef>
                <a:spcPts val="0"/>
              </a:spcBef>
              <a:spcAft>
                <a:spcPts val="0"/>
              </a:spcAft>
              <a:buNone/>
            </a:pPr>
            <a:r>
              <a:rPr lang="en-US" altLang="ko-KR" sz="3600" dirty="0">
                <a:solidFill>
                  <a:schemeClr val="tx1"/>
                </a:solidFill>
                <a:latin typeface="Roboto Medium"/>
                <a:ea typeface="Roboto Medium"/>
                <a:cs typeface="Roboto Medium"/>
                <a:sym typeface="Roboto Medium"/>
              </a:rPr>
              <a:t> The Transformer Architecture</a:t>
            </a:r>
            <a:endParaRPr lang="en-US" altLang="ko-KR" sz="2800" b="1" dirty="0">
              <a:solidFill>
                <a:schemeClr val="tx1"/>
              </a:solidFill>
              <a:latin typeface="Roboto"/>
              <a:ea typeface="Roboto"/>
              <a:cs typeface="Roboto"/>
              <a:sym typeface="Roboto"/>
            </a:endParaRPr>
          </a:p>
        </p:txBody>
      </p:sp>
    </p:spTree>
    <p:extLst>
      <p:ext uri="{BB962C8B-B14F-4D97-AF65-F5344CB8AC3E}">
        <p14:creationId xmlns:p14="http://schemas.microsoft.com/office/powerpoint/2010/main" val="4127699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295c6a20afd_1_23"/>
          <p:cNvSpPr txBox="1">
            <a:spLocks noGrp="1"/>
          </p:cNvSpPr>
          <p:nvPr>
            <p:ph type="title"/>
          </p:nvPr>
        </p:nvSpPr>
        <p:spPr>
          <a:xfrm>
            <a:off x="838200" y="523875"/>
            <a:ext cx="10515600" cy="903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Malgun Gothic"/>
              <a:buNone/>
            </a:pPr>
            <a:r>
              <a:rPr lang="en-US" altLang="ko-KR" sz="3600" b="1" dirty="0">
                <a:latin typeface="Roboto"/>
                <a:ea typeface="Roboto"/>
                <a:cs typeface="Roboto"/>
                <a:sym typeface="Roboto"/>
              </a:rPr>
              <a:t>Attention Architecture</a:t>
            </a:r>
            <a:endParaRPr lang="en-US" sz="3600" b="1" dirty="0">
              <a:latin typeface="Roboto"/>
              <a:ea typeface="Roboto"/>
              <a:cs typeface="Roboto"/>
              <a:sym typeface="Roboto"/>
            </a:endParaRPr>
          </a:p>
        </p:txBody>
      </p:sp>
      <p:sp>
        <p:nvSpPr>
          <p:cNvPr id="191" name="Google Shape;191;g295c6a20afd_1_23"/>
          <p:cNvSpPr/>
          <p:nvPr/>
        </p:nvSpPr>
        <p:spPr>
          <a:xfrm>
            <a:off x="2368900" y="1620500"/>
            <a:ext cx="7350300" cy="4748700"/>
          </a:xfrm>
          <a:prstGeom prst="rect">
            <a:avLst/>
          </a:prstGeom>
          <a:solidFill>
            <a:srgbClr val="125AC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sp>
        <p:nvSpPr>
          <p:cNvPr id="193" name="Google Shape;193;g295c6a20afd_1_23"/>
          <p:cNvSpPr txBox="1"/>
          <p:nvPr/>
        </p:nvSpPr>
        <p:spPr>
          <a:xfrm>
            <a:off x="3036284" y="1636743"/>
            <a:ext cx="6015531" cy="830966"/>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US" altLang="ko-KR" dirty="0">
                <a:solidFill>
                  <a:schemeClr val="lt1"/>
                </a:solidFill>
                <a:latin typeface="Roboto Medium"/>
                <a:ea typeface="Roboto Medium"/>
                <a:cs typeface="Roboto Medium"/>
                <a:sym typeface="Roboto Medium"/>
              </a:rPr>
              <a:t>&lt; (Left) Scaled Dot-Product Attention. (right) Multi-Head Attention consists of several attention layers running in parallel &gt; </a:t>
            </a:r>
            <a:endParaRPr lang="en-US" b="1" dirty="0">
              <a:solidFill>
                <a:schemeClr val="lt1"/>
              </a:solidFill>
              <a:latin typeface="Roboto"/>
              <a:ea typeface="Roboto"/>
              <a:cs typeface="Roboto"/>
              <a:sym typeface="Roboto"/>
            </a:endParaRPr>
          </a:p>
        </p:txBody>
      </p:sp>
      <p:pic>
        <p:nvPicPr>
          <p:cNvPr id="3074" name="Picture 2">
            <a:extLst>
              <a:ext uri="{FF2B5EF4-FFF2-40B4-BE49-F238E27FC236}">
                <a16:creationId xmlns:a16="http://schemas.microsoft.com/office/drawing/2014/main" id="{D8728A38-DE63-FBB7-D9C4-AB70DC8B90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8900" y="2653916"/>
            <a:ext cx="7350300" cy="3715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293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4" name="Google Shape;157;g295e8f53d7d_1_196">
            <a:extLst>
              <a:ext uri="{FF2B5EF4-FFF2-40B4-BE49-F238E27FC236}">
                <a16:creationId xmlns:a16="http://schemas.microsoft.com/office/drawing/2014/main" id="{12C63EE2-3F7A-4C07-64DC-39A53A4C0894}"/>
              </a:ext>
            </a:extLst>
          </p:cNvPr>
          <p:cNvPicPr preferRelativeResize="0"/>
          <p:nvPr/>
        </p:nvPicPr>
        <p:blipFill>
          <a:blip r:embed="rId3">
            <a:alphaModFix/>
          </a:blip>
          <a:stretch>
            <a:fillRect/>
          </a:stretch>
        </p:blipFill>
        <p:spPr>
          <a:xfrm>
            <a:off x="4315025" y="0"/>
            <a:ext cx="6579305" cy="5006125"/>
          </a:xfrm>
          <a:prstGeom prst="rect">
            <a:avLst/>
          </a:prstGeom>
          <a:noFill/>
          <a:ln>
            <a:noFill/>
          </a:ln>
        </p:spPr>
      </p:pic>
      <mc:AlternateContent xmlns:mc="http://schemas.openxmlformats.org/markup-compatibility/2006">
        <mc:Choice xmlns:a14="http://schemas.microsoft.com/office/drawing/2010/main" Requires="a14">
          <p:sp>
            <p:nvSpPr>
              <p:cNvPr id="177" name="Google Shape;177;p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66700" algn="l" rtl="0">
                  <a:lnSpc>
                    <a:spcPct val="115000"/>
                  </a:lnSpc>
                  <a:spcBef>
                    <a:spcPts val="0"/>
                  </a:spcBef>
                  <a:spcAft>
                    <a:spcPts val="0"/>
                  </a:spcAft>
                  <a:buSzPts val="2400"/>
                  <a:buFont typeface="Roboto"/>
                  <a:buChar char="•"/>
                </a:pPr>
                <a:r>
                  <a:rPr lang="en-US" altLang="ko-KR" sz="1800" b="1" dirty="0"/>
                  <a:t>Vanilla Transformer (Vaswani et al. 2017) </a:t>
                </a:r>
                <a:r>
                  <a:rPr lang="ko-KR" altLang="en-US" sz="1800" b="1" dirty="0"/>
                  <a:t>의 한계점 </a:t>
                </a:r>
                <a:endParaRPr lang="en-US" altLang="ko-KR" sz="1800" b="1" dirty="0"/>
              </a:p>
              <a:p>
                <a:pPr marL="0" lvl="0" indent="0" algn="l" rtl="0">
                  <a:lnSpc>
                    <a:spcPct val="115000"/>
                  </a:lnSpc>
                  <a:spcBef>
                    <a:spcPts val="0"/>
                  </a:spcBef>
                  <a:spcAft>
                    <a:spcPts val="0"/>
                  </a:spcAft>
                  <a:buSzPts val="2400"/>
                  <a:buNone/>
                </a:pPr>
                <a:r>
                  <a:rPr lang="en-US" altLang="ko-KR" sz="1800" dirty="0"/>
                  <a:t> </a:t>
                </a:r>
              </a:p>
              <a:p>
                <a:pPr marL="0" lvl="0" indent="0" algn="l" rtl="0">
                  <a:lnSpc>
                    <a:spcPct val="115000"/>
                  </a:lnSpc>
                  <a:spcBef>
                    <a:spcPts val="0"/>
                  </a:spcBef>
                  <a:spcAft>
                    <a:spcPts val="0"/>
                  </a:spcAft>
                  <a:buSzPts val="2400"/>
                  <a:buNone/>
                </a:pPr>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1. The quadratic computation of self-attention. The atom operation of self-attention mechanism, namely canonical dot-product, causes the time complexity and memory usage per layer to be O(</a:t>
                </a:r>
                <a14:m>
                  <m:oMath xmlns:m="http://schemas.openxmlformats.org/officeDocument/2006/math">
                    <m:sSup>
                      <m:sSupPr>
                        <m:ctrlPr>
                          <a:rPr lang="en-US" altLang="ko-KR" sz="1800" b="0" i="1" smtClean="0">
                            <a:latin typeface="Cambria Math" panose="02040503050406030204" pitchFamily="18" charset="0"/>
                            <a:ea typeface="함초롬돋움" panose="020B0604000101010101" pitchFamily="50" charset="-127"/>
                            <a:cs typeface="함초롬돋움" panose="020B0604000101010101" pitchFamily="50" charset="-127"/>
                          </a:rPr>
                        </m:ctrlPr>
                      </m:sSupPr>
                      <m:e>
                        <m:r>
                          <a:rPr lang="en-US" altLang="ko-KR" sz="1800" b="0" i="1" smtClean="0">
                            <a:latin typeface="Cambria Math" panose="02040503050406030204" pitchFamily="18" charset="0"/>
                            <a:ea typeface="함초롬돋움" panose="020B0604000101010101" pitchFamily="50" charset="-127"/>
                            <a:cs typeface="함초롬돋움" panose="020B0604000101010101" pitchFamily="50" charset="-127"/>
                          </a:rPr>
                          <m:t>𝐿</m:t>
                        </m:r>
                      </m:e>
                      <m:sup>
                        <m:r>
                          <a:rPr lang="en-US" altLang="ko-KR" sz="1800" b="0" i="1" smtClean="0">
                            <a:latin typeface="Cambria Math" panose="02040503050406030204" pitchFamily="18" charset="0"/>
                            <a:ea typeface="함초롬돋움" panose="020B0604000101010101" pitchFamily="50" charset="-127"/>
                            <a:cs typeface="함초롬돋움" panose="020B0604000101010101" pitchFamily="50" charset="-127"/>
                          </a:rPr>
                          <m:t>2</m:t>
                        </m:r>
                      </m:sup>
                    </m:sSup>
                  </m:oMath>
                </a14:m>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 ). </a:t>
                </a:r>
              </a:p>
              <a:p>
                <a:pPr marL="0" lvl="0" indent="0" algn="l" rtl="0">
                  <a:lnSpc>
                    <a:spcPct val="115000"/>
                  </a:lnSpc>
                  <a:spcBef>
                    <a:spcPts val="0"/>
                  </a:spcBef>
                  <a:spcAft>
                    <a:spcPts val="0"/>
                  </a:spcAft>
                  <a:buSzPts val="2400"/>
                  <a:buNone/>
                </a:pPr>
                <a:endPar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endParaRPr>
              </a:p>
              <a:p>
                <a:pPr marL="0" lvl="0" indent="0" algn="l" rtl="0">
                  <a:lnSpc>
                    <a:spcPct val="115000"/>
                  </a:lnSpc>
                  <a:spcBef>
                    <a:spcPts val="0"/>
                  </a:spcBef>
                  <a:spcAft>
                    <a:spcPts val="0"/>
                  </a:spcAft>
                  <a:buSzPts val="2400"/>
                  <a:buNone/>
                </a:pPr>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2. The memory bottleneck in stacking layers for long inputs. The stack of J encoder/decoder layers makes total memory usage to be O(J · </a:t>
                </a:r>
                <a14:m>
                  <m:oMath xmlns:m="http://schemas.openxmlformats.org/officeDocument/2006/math">
                    <m:sSup>
                      <m:sSupPr>
                        <m:ctrlPr>
                          <a:rPr lang="en-US" altLang="ko-KR" sz="1800" b="0" i="1" smtClean="0">
                            <a:latin typeface="Cambria Math" panose="02040503050406030204" pitchFamily="18" charset="0"/>
                            <a:ea typeface="함초롬돋움" panose="020B0604000101010101" pitchFamily="50" charset="-127"/>
                            <a:cs typeface="함초롬돋움" panose="020B0604000101010101" pitchFamily="50" charset="-127"/>
                          </a:rPr>
                        </m:ctrlPr>
                      </m:sSupPr>
                      <m:e>
                        <m:r>
                          <a:rPr lang="en-US" altLang="ko-KR" sz="1800" b="0" i="1" smtClean="0">
                            <a:latin typeface="Cambria Math" panose="02040503050406030204" pitchFamily="18" charset="0"/>
                            <a:ea typeface="함초롬돋움" panose="020B0604000101010101" pitchFamily="50" charset="-127"/>
                            <a:cs typeface="함초롬돋움" panose="020B0604000101010101" pitchFamily="50" charset="-127"/>
                          </a:rPr>
                          <m:t>𝐿</m:t>
                        </m:r>
                      </m:e>
                      <m:sup>
                        <m:r>
                          <a:rPr lang="en-US" altLang="ko-KR" sz="1800" b="0" i="1" smtClean="0">
                            <a:latin typeface="Cambria Math" panose="02040503050406030204" pitchFamily="18" charset="0"/>
                            <a:ea typeface="함초롬돋움" panose="020B0604000101010101" pitchFamily="50" charset="-127"/>
                            <a:cs typeface="함초롬돋움" panose="020B0604000101010101" pitchFamily="50" charset="-127"/>
                          </a:rPr>
                          <m:t>2</m:t>
                        </m:r>
                      </m:sup>
                    </m:sSup>
                  </m:oMath>
                </a14:m>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 ), which limits the model scalability in receiving long sequence inputs. </a:t>
                </a:r>
              </a:p>
              <a:p>
                <a:pPr marL="0" lvl="0" indent="0" algn="l" rtl="0">
                  <a:lnSpc>
                    <a:spcPct val="115000"/>
                  </a:lnSpc>
                  <a:spcBef>
                    <a:spcPts val="0"/>
                  </a:spcBef>
                  <a:spcAft>
                    <a:spcPts val="0"/>
                  </a:spcAft>
                  <a:buSzPts val="2400"/>
                  <a:buNone/>
                </a:pPr>
                <a:endPar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endParaRPr>
              </a:p>
              <a:p>
                <a:pPr marL="0" lvl="0" indent="0" algn="l" rtl="0">
                  <a:lnSpc>
                    <a:spcPct val="115000"/>
                  </a:lnSpc>
                  <a:spcBef>
                    <a:spcPts val="0"/>
                  </a:spcBef>
                  <a:spcAft>
                    <a:spcPts val="0"/>
                  </a:spcAft>
                  <a:buSzPts val="2400"/>
                  <a:buNone/>
                </a:pPr>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3. The speed plunge in predicting long outputs. Dynamic decoding of vanilla Transformer makes the step-by-step inference as slow as RNN-based model.</a:t>
                </a:r>
                <a:endParaRPr sz="1800" dirty="0">
                  <a:latin typeface="함초롬돋움" panose="020B0604000101010101" pitchFamily="50" charset="-127"/>
                  <a:ea typeface="함초롬돋움" panose="020B0604000101010101" pitchFamily="50" charset="-127"/>
                  <a:cs typeface="함초롬돋움" panose="020B0604000101010101" pitchFamily="50" charset="-127"/>
                  <a:sym typeface="Roboto"/>
                </a:endParaRPr>
              </a:p>
            </p:txBody>
          </p:sp>
        </mc:Choice>
        <mc:Fallback>
          <p:sp>
            <p:nvSpPr>
              <p:cNvPr id="177" name="Google Shape;177;p3"/>
              <p:cNvSpPr txBox="1">
                <a:spLocks noGrp="1" noRot="1" noChangeAspect="1" noMove="1" noResize="1" noEditPoints="1" noAdjustHandles="1" noChangeArrowheads="1" noChangeShapeType="1" noTextEdit="1"/>
              </p:cNvSpPr>
              <p:nvPr>
                <p:ph type="body" idx="1"/>
              </p:nvPr>
            </p:nvSpPr>
            <p:spPr>
              <a:xfrm>
                <a:off x="838200" y="1825625"/>
                <a:ext cx="10515600" cy="4351200"/>
              </a:xfrm>
              <a:prstGeom prst="rect">
                <a:avLst/>
              </a:prstGeom>
              <a:blipFill>
                <a:blip r:embed="rId4"/>
                <a:stretch>
                  <a:fillRect l="-986" t="-2381" r="-1333"/>
                </a:stretch>
              </a:blipFill>
              <a:ln>
                <a:noFill/>
              </a:ln>
            </p:spPr>
            <p:txBody>
              <a:bodyPr/>
              <a:lstStyle/>
              <a:p>
                <a:r>
                  <a:rPr lang="ko-KR" altLang="en-US">
                    <a:noFill/>
                  </a:rPr>
                  <a:t> </a:t>
                </a:r>
              </a:p>
            </p:txBody>
          </p:sp>
        </mc:Fallback>
      </mc:AlternateContent>
      <p:sp>
        <p:nvSpPr>
          <p:cNvPr id="178" name="Google Shape;178;p3"/>
          <p:cNvSpPr txBox="1">
            <a:spLocks noGrp="1"/>
          </p:cNvSpPr>
          <p:nvPr>
            <p:ph type="title"/>
          </p:nvPr>
        </p:nvSpPr>
        <p:spPr>
          <a:xfrm>
            <a:off x="838200" y="523875"/>
            <a:ext cx="10515600" cy="903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Malgun Gothic"/>
              <a:buNone/>
            </a:pPr>
            <a:r>
              <a:rPr lang="en-US" sz="3600" b="1" dirty="0">
                <a:latin typeface="Roboto"/>
                <a:ea typeface="Roboto"/>
                <a:cs typeface="Roboto"/>
                <a:sym typeface="Roboto"/>
              </a:rPr>
              <a:t>Time</a:t>
            </a:r>
            <a:r>
              <a:rPr lang="ko-KR" altLang="en-US" sz="3600" b="1" dirty="0">
                <a:latin typeface="Roboto"/>
                <a:ea typeface="한컴 고딕" panose="02000500000000000000" pitchFamily="2" charset="-127"/>
                <a:cs typeface="Roboto"/>
                <a:sym typeface="Roboto"/>
              </a:rPr>
              <a:t> </a:t>
            </a:r>
            <a:r>
              <a:rPr lang="en-US" altLang="ko-KR" sz="3600" b="1" dirty="0">
                <a:latin typeface="Roboto"/>
                <a:ea typeface="Roboto"/>
                <a:cs typeface="Roboto"/>
                <a:sym typeface="Roboto"/>
              </a:rPr>
              <a:t>series</a:t>
            </a:r>
            <a:r>
              <a:rPr lang="ko-KR" altLang="en-US" sz="3600" b="1" dirty="0">
                <a:latin typeface="Roboto"/>
                <a:ea typeface="한컴 고딕" panose="02000500000000000000" pitchFamily="2" charset="-127"/>
                <a:cs typeface="Roboto"/>
                <a:sym typeface="Roboto"/>
              </a:rPr>
              <a:t> </a:t>
            </a:r>
            <a:r>
              <a:rPr lang="en-US" altLang="ko-KR" sz="3600" b="1" dirty="0">
                <a:latin typeface="Roboto"/>
                <a:ea typeface="Roboto"/>
                <a:cs typeface="Roboto"/>
                <a:sym typeface="Roboto"/>
              </a:rPr>
              <a:t>forecasting using transformer</a:t>
            </a:r>
            <a:endParaRPr sz="3600" b="1" dirty="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2" name="Google Shape;157;g295e8f53d7d_1_196">
            <a:extLst>
              <a:ext uri="{FF2B5EF4-FFF2-40B4-BE49-F238E27FC236}">
                <a16:creationId xmlns:a16="http://schemas.microsoft.com/office/drawing/2014/main" id="{51131B8C-3919-A3B9-0A18-A1CE58A0A93F}"/>
              </a:ext>
            </a:extLst>
          </p:cNvPr>
          <p:cNvPicPr preferRelativeResize="0"/>
          <p:nvPr/>
        </p:nvPicPr>
        <p:blipFill>
          <a:blip r:embed="rId3">
            <a:alphaModFix/>
          </a:blip>
          <a:stretch>
            <a:fillRect/>
          </a:stretch>
        </p:blipFill>
        <p:spPr>
          <a:xfrm>
            <a:off x="4315025" y="0"/>
            <a:ext cx="6579305" cy="5006125"/>
          </a:xfrm>
          <a:prstGeom prst="rect">
            <a:avLst/>
          </a:prstGeom>
          <a:noFill/>
          <a:ln>
            <a:noFill/>
          </a:ln>
        </p:spPr>
      </p:pic>
      <p:sp>
        <p:nvSpPr>
          <p:cNvPr id="177" name="Google Shape;177;p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66700" algn="l" rtl="0">
              <a:lnSpc>
                <a:spcPct val="115000"/>
              </a:lnSpc>
              <a:spcBef>
                <a:spcPts val="0"/>
              </a:spcBef>
              <a:spcAft>
                <a:spcPts val="0"/>
              </a:spcAft>
              <a:buSzPts val="2400"/>
              <a:buFont typeface="Roboto"/>
              <a:buChar char="•"/>
            </a:pPr>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solution</a:t>
            </a:r>
            <a:r>
              <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1. </a:t>
            </a:r>
          </a:p>
          <a:p>
            <a:pPr marL="0" lvl="0" indent="0" algn="l" rtl="0">
              <a:lnSpc>
                <a:spcPct val="115000"/>
              </a:lnSpc>
              <a:spcBef>
                <a:spcPts val="0"/>
              </a:spcBef>
              <a:spcAft>
                <a:spcPts val="0"/>
              </a:spcAft>
              <a:buSzPts val="2400"/>
              <a:buNone/>
            </a:pPr>
            <a:r>
              <a:rPr lang="en-US" altLang="ko-KR" sz="1800" dirty="0" err="1">
                <a:latin typeface="함초롬돋움" panose="020B0604000101010101" pitchFamily="50" charset="-127"/>
                <a:ea typeface="함초롬돋움" panose="020B0604000101010101" pitchFamily="50" charset="-127"/>
                <a:cs typeface="함초롬돋움" panose="020B0604000101010101" pitchFamily="50" charset="-127"/>
              </a:rPr>
              <a:t>ProbSparse</a:t>
            </a:r>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 self-attention mechanism</a:t>
            </a:r>
            <a:r>
              <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rPr>
              <a:t>으로 연산</a:t>
            </a:r>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a:t>
            </a:r>
            <a:r>
              <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rPr>
              <a:t>메모리 효율 향상</a:t>
            </a:r>
            <a:endPar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endParaRPr>
          </a:p>
          <a:p>
            <a:pPr marL="0" lvl="0" indent="0" algn="l" rtl="0">
              <a:lnSpc>
                <a:spcPct val="115000"/>
              </a:lnSpc>
              <a:spcBef>
                <a:spcPts val="0"/>
              </a:spcBef>
              <a:spcAft>
                <a:spcPts val="0"/>
              </a:spcAft>
              <a:buSzPts val="2400"/>
              <a:buNone/>
            </a:pP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p>
            <a:pPr marL="228600" lvl="0" indent="-266700" algn="l" rtl="0">
              <a:lnSpc>
                <a:spcPct val="115000"/>
              </a:lnSpc>
              <a:spcBef>
                <a:spcPts val="0"/>
              </a:spcBef>
              <a:spcAft>
                <a:spcPts val="0"/>
              </a:spcAft>
              <a:buSzPts val="2400"/>
              <a:buFont typeface="Roboto"/>
              <a:buChar char="•"/>
            </a:pPr>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solution</a:t>
            </a:r>
            <a:r>
              <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2. </a:t>
            </a:r>
          </a:p>
          <a:p>
            <a:pPr marL="0" lvl="0" indent="0" algn="l" rtl="0">
              <a:lnSpc>
                <a:spcPct val="115000"/>
              </a:lnSpc>
              <a:spcBef>
                <a:spcPts val="0"/>
              </a:spcBef>
              <a:spcAft>
                <a:spcPts val="0"/>
              </a:spcAft>
              <a:buSzPts val="2400"/>
              <a:buNone/>
            </a:pPr>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Self-attention distilling </a:t>
            </a:r>
            <a:r>
              <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rPr>
              <a:t>기법으로 중요한 </a:t>
            </a:r>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feature representation </a:t>
            </a:r>
            <a:r>
              <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rPr>
              <a:t>생성 및 </a:t>
            </a:r>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stacking layer</a:t>
            </a:r>
            <a:r>
              <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rPr>
              <a:t>로 인한 </a:t>
            </a:r>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memory bottleneck </a:t>
            </a:r>
            <a:r>
              <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rPr>
              <a:t>해소</a:t>
            </a:r>
            <a:endPar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endParaRPr>
          </a:p>
          <a:p>
            <a:pPr marL="0" lvl="0" indent="0" algn="l" rtl="0">
              <a:lnSpc>
                <a:spcPct val="115000"/>
              </a:lnSpc>
              <a:spcBef>
                <a:spcPts val="0"/>
              </a:spcBef>
              <a:spcAft>
                <a:spcPts val="0"/>
              </a:spcAft>
              <a:buSzPts val="2400"/>
              <a:buNone/>
            </a:pP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p>
            <a:pPr marL="228600" lvl="0" indent="-266700" algn="l" rtl="0">
              <a:lnSpc>
                <a:spcPct val="115000"/>
              </a:lnSpc>
              <a:spcBef>
                <a:spcPts val="0"/>
              </a:spcBef>
              <a:spcAft>
                <a:spcPts val="0"/>
              </a:spcAft>
              <a:buSzPts val="2400"/>
              <a:buFont typeface="Roboto"/>
              <a:buChar char="•"/>
            </a:pPr>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solution</a:t>
            </a:r>
            <a:r>
              <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3.</a:t>
            </a:r>
          </a:p>
          <a:p>
            <a:pPr marL="0" lvl="0" indent="0" algn="l" rtl="0">
              <a:lnSpc>
                <a:spcPct val="115000"/>
              </a:lnSpc>
              <a:spcBef>
                <a:spcPts val="0"/>
              </a:spcBef>
              <a:spcAft>
                <a:spcPts val="0"/>
              </a:spcAft>
              <a:buSzPts val="2400"/>
              <a:buNone/>
            </a:pPr>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Generative style decoder</a:t>
            </a:r>
            <a:r>
              <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rPr>
              <a:t>를 통해 하나의 </a:t>
            </a:r>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forward step</a:t>
            </a:r>
            <a:r>
              <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rPr>
              <a:t>만으로 </a:t>
            </a:r>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long time-series sequence </a:t>
            </a:r>
            <a:r>
              <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rPr>
              <a:t>예측 가능</a:t>
            </a:r>
            <a:endParaRPr lang="en-US" sz="1800" dirty="0">
              <a:latin typeface="함초롬돋움" panose="020B0604000101010101" pitchFamily="50" charset="-127"/>
              <a:ea typeface="함초롬돋움" panose="020B0604000101010101" pitchFamily="50" charset="-127"/>
              <a:cs typeface="함초롬돋움" panose="020B0604000101010101" pitchFamily="50" charset="-127"/>
              <a:sym typeface="Roboto"/>
            </a:endParaRPr>
          </a:p>
        </p:txBody>
      </p:sp>
      <p:sp>
        <p:nvSpPr>
          <p:cNvPr id="178" name="Google Shape;178;p3"/>
          <p:cNvSpPr txBox="1">
            <a:spLocks noGrp="1"/>
          </p:cNvSpPr>
          <p:nvPr>
            <p:ph type="title"/>
          </p:nvPr>
        </p:nvSpPr>
        <p:spPr>
          <a:xfrm>
            <a:off x="838200" y="523875"/>
            <a:ext cx="10515600" cy="903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Malgun Gothic"/>
              <a:buNone/>
            </a:pPr>
            <a:r>
              <a:rPr lang="en-US" sz="3600" b="1" dirty="0">
                <a:latin typeface="Roboto"/>
                <a:ea typeface="Roboto"/>
                <a:cs typeface="Roboto"/>
                <a:sym typeface="Roboto"/>
              </a:rPr>
              <a:t>Time</a:t>
            </a:r>
            <a:r>
              <a:rPr lang="ko-KR" altLang="en-US" sz="3600" b="1" dirty="0">
                <a:latin typeface="Roboto"/>
                <a:ea typeface="한컴 고딕" panose="02000500000000000000" pitchFamily="2" charset="-127"/>
                <a:cs typeface="Roboto"/>
                <a:sym typeface="Roboto"/>
              </a:rPr>
              <a:t> </a:t>
            </a:r>
            <a:r>
              <a:rPr lang="en-US" altLang="ko-KR" sz="3600" b="1" dirty="0">
                <a:latin typeface="Roboto"/>
                <a:ea typeface="Roboto"/>
                <a:cs typeface="Roboto"/>
                <a:sym typeface="Roboto"/>
              </a:rPr>
              <a:t>series</a:t>
            </a:r>
            <a:r>
              <a:rPr lang="ko-KR" altLang="en-US" sz="3600" b="1" dirty="0">
                <a:latin typeface="Roboto"/>
                <a:ea typeface="한컴 고딕" panose="02000500000000000000" pitchFamily="2" charset="-127"/>
                <a:cs typeface="Roboto"/>
                <a:sym typeface="Roboto"/>
              </a:rPr>
              <a:t> </a:t>
            </a:r>
            <a:r>
              <a:rPr lang="en-US" altLang="ko-KR" sz="3600" b="1" dirty="0">
                <a:latin typeface="Roboto"/>
                <a:ea typeface="Roboto"/>
                <a:cs typeface="Roboto"/>
                <a:sym typeface="Roboto"/>
              </a:rPr>
              <a:t>forecasting using transformer</a:t>
            </a:r>
            <a:endParaRPr sz="3600" b="1" dirty="0">
              <a:latin typeface="Roboto"/>
              <a:ea typeface="Roboto"/>
              <a:cs typeface="Roboto"/>
              <a:sym typeface="Roboto"/>
            </a:endParaRPr>
          </a:p>
        </p:txBody>
      </p:sp>
    </p:spTree>
    <p:extLst>
      <p:ext uri="{BB962C8B-B14F-4D97-AF65-F5344CB8AC3E}">
        <p14:creationId xmlns:p14="http://schemas.microsoft.com/office/powerpoint/2010/main" val="3380656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2" name="Google Shape;157;g295e8f53d7d_1_196">
            <a:extLst>
              <a:ext uri="{FF2B5EF4-FFF2-40B4-BE49-F238E27FC236}">
                <a16:creationId xmlns:a16="http://schemas.microsoft.com/office/drawing/2014/main" id="{97E0C769-638D-9713-D5C5-1E779DFE8BCF}"/>
              </a:ext>
            </a:extLst>
          </p:cNvPr>
          <p:cNvPicPr preferRelativeResize="0"/>
          <p:nvPr/>
        </p:nvPicPr>
        <p:blipFill>
          <a:blip r:embed="rId3">
            <a:alphaModFix/>
          </a:blip>
          <a:stretch>
            <a:fillRect/>
          </a:stretch>
        </p:blipFill>
        <p:spPr>
          <a:xfrm>
            <a:off x="4315025" y="0"/>
            <a:ext cx="6579305" cy="5006125"/>
          </a:xfrm>
          <a:prstGeom prst="rect">
            <a:avLst/>
          </a:prstGeom>
          <a:noFill/>
          <a:ln>
            <a:noFill/>
          </a:ln>
        </p:spPr>
      </p:pic>
      <p:sp>
        <p:nvSpPr>
          <p:cNvPr id="183" name="Google Shape;183;g295c6a20afd_1_8"/>
          <p:cNvSpPr txBox="1">
            <a:spLocks noGrp="1"/>
          </p:cNvSpPr>
          <p:nvPr>
            <p:ph type="body" idx="1"/>
          </p:nvPr>
        </p:nvSpPr>
        <p:spPr>
          <a:xfrm>
            <a:off x="838200" y="1700365"/>
            <a:ext cx="10515600" cy="4351200"/>
          </a:xfrm>
          <a:prstGeom prst="rect">
            <a:avLst/>
          </a:prstGeom>
          <a:noFill/>
          <a:ln>
            <a:noFill/>
          </a:ln>
        </p:spPr>
        <p:txBody>
          <a:bodyPr spcFirstLastPara="1" wrap="square" lIns="91425" tIns="45700" rIns="91425" bIns="45700" anchor="t" anchorCtr="0">
            <a:noAutofit/>
          </a:bodyPr>
          <a:lstStyle/>
          <a:p>
            <a:pPr marL="228600" lvl="0" indent="-254000" algn="l" rtl="0">
              <a:lnSpc>
                <a:spcPct val="150000"/>
              </a:lnSpc>
              <a:spcBef>
                <a:spcPts val="0"/>
              </a:spcBef>
              <a:spcAft>
                <a:spcPts val="0"/>
              </a:spcAft>
              <a:buSzPts val="2200"/>
              <a:buFont typeface="Roboto"/>
              <a:buChar char="•"/>
            </a:pPr>
            <a:r>
              <a:rPr lang="en-US" altLang="ko-KR" sz="1500" b="1" dirty="0"/>
              <a:t>ETT (Electricity Transformer Temperature) </a:t>
            </a:r>
            <a:r>
              <a:rPr lang="en-US" altLang="ko-KR" sz="1500" dirty="0"/>
              <a:t>: The ETT is a crucial indicator in the electric power long-term deployment. We collected 2-year data from two separated counties in China. To explore the granularity on the LSTF problem, we create separate datasets as {ETTh1, ETTh2} for 1-hourlevel and ETTm1 for 15-minute-level. Each data point consists of the target value ”oil temperature” and 6 power load features. The train/</a:t>
            </a:r>
            <a:r>
              <a:rPr lang="en-US" altLang="ko-KR" sz="1500" dirty="0" err="1"/>
              <a:t>val</a:t>
            </a:r>
            <a:r>
              <a:rPr lang="en-US" altLang="ko-KR" sz="1500" dirty="0"/>
              <a:t>/test is 12/4/4 months. </a:t>
            </a:r>
          </a:p>
          <a:p>
            <a:pPr marL="228600" lvl="0" indent="-254000" algn="l" rtl="0">
              <a:lnSpc>
                <a:spcPct val="150000"/>
              </a:lnSpc>
              <a:spcBef>
                <a:spcPts val="0"/>
              </a:spcBef>
              <a:spcAft>
                <a:spcPts val="0"/>
              </a:spcAft>
              <a:buSzPts val="2200"/>
              <a:buFont typeface="Roboto"/>
              <a:buChar char="•"/>
            </a:pPr>
            <a:r>
              <a:rPr lang="en-US" altLang="ko-KR" sz="1500" b="1" dirty="0"/>
              <a:t>ECL (Electricity Consuming Load) </a:t>
            </a:r>
            <a:r>
              <a:rPr lang="en-US" altLang="ko-KR" sz="1500" dirty="0"/>
              <a:t>: It collects the electricity consumption (</a:t>
            </a:r>
            <a:r>
              <a:rPr lang="en-US" altLang="ko-KR" sz="1500" dirty="0" err="1"/>
              <a:t>Kwh</a:t>
            </a:r>
            <a:r>
              <a:rPr lang="en-US" altLang="ko-KR" sz="1500" dirty="0"/>
              <a:t>) of 321 clients. Due to the missing data (Li et al. 2019), we convert the dataset into hourly consumption of 2 years and set ‘MT 320’ as the target value. The train/</a:t>
            </a:r>
            <a:r>
              <a:rPr lang="en-US" altLang="ko-KR" sz="1500" dirty="0" err="1"/>
              <a:t>val</a:t>
            </a:r>
            <a:r>
              <a:rPr lang="en-US" altLang="ko-KR" sz="1500" dirty="0"/>
              <a:t>/test is 15/3/4 months. </a:t>
            </a:r>
          </a:p>
          <a:p>
            <a:pPr marL="228600" lvl="0" indent="-254000" algn="l" rtl="0">
              <a:lnSpc>
                <a:spcPct val="150000"/>
              </a:lnSpc>
              <a:spcBef>
                <a:spcPts val="0"/>
              </a:spcBef>
              <a:spcAft>
                <a:spcPts val="0"/>
              </a:spcAft>
              <a:buSzPts val="2200"/>
              <a:buFont typeface="Roboto"/>
              <a:buChar char="•"/>
            </a:pPr>
            <a:r>
              <a:rPr lang="en-US" altLang="ko-KR" sz="1500" b="1" dirty="0"/>
              <a:t>Weather</a:t>
            </a:r>
            <a:r>
              <a:rPr lang="en-US" altLang="ko-KR" sz="1500" dirty="0"/>
              <a:t>  : This dataset contains local climatological data for nearly 1,600 U.S. locations, 4 years from 2010 to 2013, where data points are collected every 1 hour. Each data point 2We collected the ETT dataset and published it at https:// github.com/</a:t>
            </a:r>
            <a:r>
              <a:rPr lang="en-US" altLang="ko-KR" sz="1500" dirty="0" err="1"/>
              <a:t>zhouhaoyi</a:t>
            </a:r>
            <a:r>
              <a:rPr lang="en-US" altLang="ko-KR" sz="1500" dirty="0"/>
              <a:t>/</a:t>
            </a:r>
            <a:r>
              <a:rPr lang="en-US" altLang="ko-KR" sz="1500" dirty="0" err="1"/>
              <a:t>ETDataset</a:t>
            </a:r>
            <a:r>
              <a:rPr lang="en-US" altLang="ko-KR" sz="1500" dirty="0"/>
              <a:t>. 3ECL dataset was acquired at https://archive.ics.uci.edu/ml/ datasets/ElectricityLoadDiagrams20112014. 4Weather dataset was acquired at https://www.ncei.noaa.gov/ data/local-climatological-data/. consists of the target value “wet bulb” and 11 climate features. The train/</a:t>
            </a:r>
            <a:r>
              <a:rPr lang="en-US" altLang="ko-KR" sz="1500" dirty="0" err="1"/>
              <a:t>val</a:t>
            </a:r>
            <a:r>
              <a:rPr lang="en-US" altLang="ko-KR" sz="1500" dirty="0"/>
              <a:t>/test is 28/10/10 months. </a:t>
            </a:r>
            <a:r>
              <a:rPr lang="ko-KR" sz="1500" b="1" dirty="0">
                <a:solidFill>
                  <a:srgbClr val="125AC4"/>
                </a:solidFill>
                <a:latin typeface="Roboto"/>
                <a:ea typeface="Roboto"/>
                <a:cs typeface="Roboto"/>
                <a:sym typeface="Roboto"/>
              </a:rPr>
              <a:t>:</a:t>
            </a:r>
            <a:endParaRPr sz="1500" b="1" dirty="0">
              <a:solidFill>
                <a:srgbClr val="125AC4"/>
              </a:solidFill>
              <a:latin typeface="Roboto"/>
              <a:ea typeface="Roboto"/>
              <a:cs typeface="Roboto"/>
              <a:sym typeface="Roboto"/>
            </a:endParaRPr>
          </a:p>
        </p:txBody>
      </p:sp>
      <p:sp>
        <p:nvSpPr>
          <p:cNvPr id="185" name="Google Shape;185;g295c6a20afd_1_8"/>
          <p:cNvSpPr txBox="1">
            <a:spLocks noGrp="1"/>
          </p:cNvSpPr>
          <p:nvPr>
            <p:ph type="title"/>
          </p:nvPr>
        </p:nvSpPr>
        <p:spPr>
          <a:xfrm>
            <a:off x="838200" y="523875"/>
            <a:ext cx="10515600" cy="903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Malgun Gothic"/>
              <a:buNone/>
            </a:pPr>
            <a:r>
              <a:rPr lang="en-US" altLang="ko-KR" sz="3600" b="1" dirty="0">
                <a:latin typeface="Roboto"/>
                <a:ea typeface="Roboto"/>
                <a:cs typeface="Roboto"/>
                <a:sym typeface="Roboto"/>
              </a:rPr>
              <a:t>Test d</a:t>
            </a:r>
            <a:r>
              <a:rPr lang="ko-KR" sz="3600" b="1" dirty="0" err="1">
                <a:latin typeface="Roboto"/>
                <a:ea typeface="Roboto"/>
                <a:cs typeface="Roboto"/>
                <a:sym typeface="Roboto"/>
              </a:rPr>
              <a:t>ataset</a:t>
            </a:r>
            <a:r>
              <a:rPr lang="ko-KR" sz="3600" b="1" dirty="0">
                <a:latin typeface="Roboto"/>
                <a:ea typeface="Roboto"/>
                <a:cs typeface="Roboto"/>
                <a:sym typeface="Roboto"/>
              </a:rPr>
              <a:t> </a:t>
            </a:r>
            <a:r>
              <a:rPr lang="ko-KR" sz="3600" b="1" dirty="0" err="1">
                <a:latin typeface="Roboto"/>
                <a:ea typeface="Roboto"/>
                <a:cs typeface="Roboto"/>
                <a:sym typeface="Roboto"/>
              </a:rPr>
              <a:t>Information</a:t>
            </a:r>
            <a:endParaRPr sz="3600" b="1" dirty="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295c6a20afd_1_23"/>
          <p:cNvSpPr txBox="1">
            <a:spLocks noGrp="1"/>
          </p:cNvSpPr>
          <p:nvPr>
            <p:ph type="title"/>
          </p:nvPr>
        </p:nvSpPr>
        <p:spPr>
          <a:xfrm>
            <a:off x="838200" y="523875"/>
            <a:ext cx="10515600" cy="903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Malgun Gothic"/>
              <a:buNone/>
            </a:pPr>
            <a:r>
              <a:rPr lang="en-US" altLang="ko-KR" sz="3600" b="1" dirty="0">
                <a:latin typeface="Roboto"/>
                <a:ea typeface="Roboto"/>
                <a:cs typeface="Roboto"/>
                <a:sym typeface="Roboto"/>
              </a:rPr>
              <a:t>Informer model overview</a:t>
            </a:r>
            <a:endParaRPr lang="en-US" sz="3600" b="1" dirty="0">
              <a:latin typeface="Roboto"/>
              <a:ea typeface="Roboto"/>
              <a:cs typeface="Roboto"/>
              <a:sym typeface="Roboto"/>
            </a:endParaRPr>
          </a:p>
        </p:txBody>
      </p:sp>
      <p:sp>
        <p:nvSpPr>
          <p:cNvPr id="191" name="Google Shape;191;g295c6a20afd_1_23"/>
          <p:cNvSpPr/>
          <p:nvPr/>
        </p:nvSpPr>
        <p:spPr>
          <a:xfrm>
            <a:off x="2368900" y="1620500"/>
            <a:ext cx="7350300" cy="4748700"/>
          </a:xfrm>
          <a:prstGeom prst="rect">
            <a:avLst/>
          </a:prstGeom>
          <a:solidFill>
            <a:srgbClr val="125AC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sp>
        <p:nvSpPr>
          <p:cNvPr id="193" name="Google Shape;193;g295c6a20afd_1_23"/>
          <p:cNvSpPr txBox="1"/>
          <p:nvPr/>
        </p:nvSpPr>
        <p:spPr>
          <a:xfrm>
            <a:off x="2004819" y="1515319"/>
            <a:ext cx="8182362" cy="1292631"/>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US" altLang="ko-KR" sz="1600" dirty="0">
                <a:solidFill>
                  <a:schemeClr val="lt1"/>
                </a:solidFill>
                <a:latin typeface="Roboto Medium"/>
                <a:ea typeface="Roboto Medium"/>
                <a:cs typeface="Roboto Medium"/>
                <a:sym typeface="Roboto Medium"/>
              </a:rPr>
              <a:t>① </a:t>
            </a:r>
            <a:r>
              <a:rPr lang="en-US" altLang="ko-KR" sz="1600" dirty="0" err="1">
                <a:solidFill>
                  <a:schemeClr val="lt1"/>
                </a:solidFill>
                <a:latin typeface="Roboto Medium"/>
                <a:ea typeface="Roboto Medium"/>
                <a:cs typeface="Roboto Medium"/>
                <a:sym typeface="Roboto Medium"/>
              </a:rPr>
              <a:t>ProbSparse</a:t>
            </a:r>
            <a:r>
              <a:rPr lang="en-US" altLang="ko-KR" sz="1600" dirty="0">
                <a:solidFill>
                  <a:schemeClr val="lt1"/>
                </a:solidFill>
                <a:latin typeface="Roboto Medium"/>
                <a:ea typeface="Roboto Medium"/>
                <a:cs typeface="Roboto Medium"/>
                <a:sym typeface="Roboto Medium"/>
              </a:rPr>
              <a:t> Attention</a:t>
            </a:r>
          </a:p>
          <a:p>
            <a:pPr marL="0" lvl="0" indent="0" algn="ctr" rtl="0">
              <a:lnSpc>
                <a:spcPct val="150000"/>
              </a:lnSpc>
              <a:spcBef>
                <a:spcPts val="0"/>
              </a:spcBef>
              <a:spcAft>
                <a:spcPts val="0"/>
              </a:spcAft>
              <a:buNone/>
            </a:pPr>
            <a:r>
              <a:rPr lang="en-US" altLang="ko-KR" sz="1600" dirty="0">
                <a:solidFill>
                  <a:schemeClr val="lt1"/>
                </a:solidFill>
                <a:latin typeface="Roboto Medium"/>
                <a:ea typeface="Roboto Medium"/>
                <a:cs typeface="Roboto Medium"/>
                <a:sym typeface="Roboto Medium"/>
              </a:rPr>
              <a:t>② Encoder</a:t>
            </a:r>
          </a:p>
          <a:p>
            <a:pPr marL="0" lvl="0" indent="0" algn="ctr" rtl="0">
              <a:lnSpc>
                <a:spcPct val="150000"/>
              </a:lnSpc>
              <a:spcBef>
                <a:spcPts val="0"/>
              </a:spcBef>
              <a:spcAft>
                <a:spcPts val="0"/>
              </a:spcAft>
              <a:buNone/>
            </a:pPr>
            <a:r>
              <a:rPr lang="en-US" altLang="ko-KR" sz="1600" dirty="0">
                <a:solidFill>
                  <a:schemeClr val="lt1"/>
                </a:solidFill>
                <a:latin typeface="Roboto Medium"/>
                <a:ea typeface="Roboto Medium"/>
                <a:cs typeface="Roboto Medium"/>
                <a:sym typeface="Roboto Medium"/>
              </a:rPr>
              <a:t>③ Decoder</a:t>
            </a:r>
            <a:endParaRPr sz="1600" b="1" dirty="0">
              <a:solidFill>
                <a:schemeClr val="lt1"/>
              </a:solidFill>
              <a:latin typeface="Roboto"/>
              <a:ea typeface="Roboto"/>
              <a:cs typeface="Roboto"/>
              <a:sym typeface="Roboto"/>
            </a:endParaRPr>
          </a:p>
        </p:txBody>
      </p:sp>
      <p:pic>
        <p:nvPicPr>
          <p:cNvPr id="4098" name="Picture 2">
            <a:extLst>
              <a:ext uri="{FF2B5EF4-FFF2-40B4-BE49-F238E27FC236}">
                <a16:creationId xmlns:a16="http://schemas.microsoft.com/office/drawing/2014/main" id="{DBE71FDA-F368-A073-8F9B-715E8C518D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8900" y="2757846"/>
            <a:ext cx="7454200" cy="4034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391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295c6a20afd_1_23"/>
          <p:cNvSpPr txBox="1">
            <a:spLocks noGrp="1"/>
          </p:cNvSpPr>
          <p:nvPr>
            <p:ph type="title"/>
          </p:nvPr>
        </p:nvSpPr>
        <p:spPr>
          <a:xfrm>
            <a:off x="838200" y="523875"/>
            <a:ext cx="10515600" cy="903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Malgun Gothic"/>
              <a:buNone/>
            </a:pPr>
            <a:r>
              <a:rPr lang="en-US" altLang="ko-KR" sz="3600" b="1" dirty="0">
                <a:latin typeface="Roboto"/>
                <a:ea typeface="Roboto"/>
                <a:cs typeface="Roboto"/>
                <a:sym typeface="Roboto"/>
              </a:rPr>
              <a:t>schematic architecture of the encoder</a:t>
            </a:r>
            <a:endParaRPr sz="3600" b="1" dirty="0">
              <a:latin typeface="Roboto"/>
              <a:ea typeface="Roboto"/>
              <a:cs typeface="Roboto"/>
              <a:sym typeface="Roboto"/>
            </a:endParaRPr>
          </a:p>
        </p:txBody>
      </p:sp>
      <p:sp>
        <p:nvSpPr>
          <p:cNvPr id="191" name="Google Shape;191;g295c6a20afd_1_23"/>
          <p:cNvSpPr/>
          <p:nvPr/>
        </p:nvSpPr>
        <p:spPr>
          <a:xfrm>
            <a:off x="2368900" y="1620500"/>
            <a:ext cx="7350300" cy="4748700"/>
          </a:xfrm>
          <a:prstGeom prst="rect">
            <a:avLst/>
          </a:prstGeom>
          <a:solidFill>
            <a:srgbClr val="125AC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sp>
        <p:nvSpPr>
          <p:cNvPr id="193" name="Google Shape;193;g295c6a20afd_1_23"/>
          <p:cNvSpPr txBox="1"/>
          <p:nvPr/>
        </p:nvSpPr>
        <p:spPr>
          <a:xfrm>
            <a:off x="3558873" y="1758054"/>
            <a:ext cx="8779264" cy="692467"/>
          </a:xfrm>
          <a:prstGeom prst="rect">
            <a:avLst/>
          </a:prstGeom>
          <a:noFill/>
          <a:ln>
            <a:noFill/>
          </a:ln>
        </p:spPr>
        <p:txBody>
          <a:bodyPr spcFirstLastPara="1" wrap="square" lIns="91425" tIns="91425" rIns="91425" bIns="91425" anchor="t" anchorCtr="0">
            <a:spAutoFit/>
          </a:bodyPr>
          <a:lstStyle/>
          <a:p>
            <a:pPr marL="0" lvl="0" indent="0" rtl="0">
              <a:lnSpc>
                <a:spcPct val="150000"/>
              </a:lnSpc>
              <a:spcBef>
                <a:spcPts val="0"/>
              </a:spcBef>
              <a:spcAft>
                <a:spcPts val="0"/>
              </a:spcAft>
              <a:buNone/>
            </a:pPr>
            <a:r>
              <a:rPr lang="en-US" altLang="ko-KR" sz="2200" dirty="0">
                <a:solidFill>
                  <a:schemeClr val="lt1"/>
                </a:solidFill>
                <a:latin typeface="Roboto Medium"/>
                <a:ea typeface="Roboto Medium"/>
                <a:cs typeface="Roboto Medium"/>
                <a:sym typeface="Roboto Medium"/>
              </a:rPr>
              <a:t>&lt;schematic architecture of the encoder&gt;</a:t>
            </a:r>
            <a:endParaRPr lang="en-US" sz="2200" b="1" dirty="0">
              <a:solidFill>
                <a:schemeClr val="lt1"/>
              </a:solidFill>
              <a:latin typeface="Roboto"/>
              <a:ea typeface="Roboto"/>
              <a:cs typeface="Roboto"/>
              <a:sym typeface="Roboto"/>
            </a:endParaRPr>
          </a:p>
        </p:txBody>
      </p:sp>
      <p:pic>
        <p:nvPicPr>
          <p:cNvPr id="8194" name="Picture 2">
            <a:extLst>
              <a:ext uri="{FF2B5EF4-FFF2-40B4-BE49-F238E27FC236}">
                <a16:creationId xmlns:a16="http://schemas.microsoft.com/office/drawing/2014/main" id="{701FA8C6-DD4D-8A6E-D4D6-D2E13F420D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6626" y="2588075"/>
            <a:ext cx="8254848" cy="37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209433"/>
      </p:ext>
    </p:extLst>
  </p:cSld>
  <p:clrMapOvr>
    <a:masterClrMapping/>
  </p:clrMapOvr>
</p:sld>
</file>

<file path=ppt/theme/theme1.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607">
      <a:dk1>
        <a:srgbClr val="000000"/>
      </a:dk1>
      <a:lt1>
        <a:srgbClr val="FFFFFF"/>
      </a:lt1>
      <a:dk2>
        <a:srgbClr val="44546A"/>
      </a:dk2>
      <a:lt2>
        <a:srgbClr val="E7E6E6"/>
      </a:lt2>
      <a:accent1>
        <a:srgbClr val="02ECEC"/>
      </a:accent1>
      <a:accent2>
        <a:srgbClr val="0AA6ED"/>
      </a:accent2>
      <a:accent3>
        <a:srgbClr val="0085F2"/>
      </a:accent3>
      <a:accent4>
        <a:srgbClr val="125AC4"/>
      </a:accent4>
      <a:accent5>
        <a:srgbClr val="00307E"/>
      </a:accent5>
      <a:accent6>
        <a:srgbClr val="000096"/>
      </a:accent6>
      <a:hlink>
        <a:srgbClr val="FFFFFF"/>
      </a:hlink>
      <a:folHlink>
        <a:srgbClr val="26262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TotalTime>
  <Words>1077</Words>
  <Application>Microsoft Office PowerPoint</Application>
  <PresentationFormat>와이드스크린</PresentationFormat>
  <Paragraphs>61</Paragraphs>
  <Slides>13</Slides>
  <Notes>13</Notes>
  <HiddenSlides>0</HiddenSlides>
  <MMClips>0</MMClips>
  <ScaleCrop>false</ScaleCrop>
  <HeadingPairs>
    <vt:vector size="6" baseType="variant">
      <vt:variant>
        <vt:lpstr>사용한 글꼴</vt:lpstr>
      </vt:variant>
      <vt:variant>
        <vt:i4>9</vt:i4>
      </vt:variant>
      <vt:variant>
        <vt:lpstr>테마</vt:lpstr>
      </vt:variant>
      <vt:variant>
        <vt:i4>2</vt:i4>
      </vt:variant>
      <vt:variant>
        <vt:lpstr>슬라이드 제목</vt:lpstr>
      </vt:variant>
      <vt:variant>
        <vt:i4>13</vt:i4>
      </vt:variant>
    </vt:vector>
  </HeadingPairs>
  <TitlesOfParts>
    <vt:vector size="24" baseType="lpstr">
      <vt:lpstr>Arial</vt:lpstr>
      <vt:lpstr>Cambria Math</vt:lpstr>
      <vt:lpstr>한컴 고딕</vt:lpstr>
      <vt:lpstr>에스코어 드림 6 Bold</vt:lpstr>
      <vt:lpstr>Malgun Gothic</vt:lpstr>
      <vt:lpstr>sohne</vt:lpstr>
      <vt:lpstr>함초롬돋움</vt:lpstr>
      <vt:lpstr>Roboto Medium</vt:lpstr>
      <vt:lpstr>Roboto</vt:lpstr>
      <vt:lpstr>Office 테마</vt:lpstr>
      <vt:lpstr>Contents Slide Master</vt:lpstr>
      <vt:lpstr>PowerPoint 프레젠테이션</vt:lpstr>
      <vt:lpstr> problem when using long sequences </vt:lpstr>
      <vt:lpstr> The Transformer Architecture</vt:lpstr>
      <vt:lpstr>Attention Architecture</vt:lpstr>
      <vt:lpstr>Time series forecasting using transformer</vt:lpstr>
      <vt:lpstr>Time series forecasting using transformer</vt:lpstr>
      <vt:lpstr>Test dataset Information</vt:lpstr>
      <vt:lpstr>Informer model overview</vt:lpstr>
      <vt:lpstr>schematic architecture of the encoder</vt:lpstr>
      <vt:lpstr>Experiment result</vt:lpstr>
      <vt:lpstr>Experiment result</vt:lpstr>
      <vt:lpstr>The total runtime of training/testing phase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Doyeon Lee</dc:creator>
  <cp:lastModifiedBy>이지은(빅데이터분석학협동과정)</cp:lastModifiedBy>
  <cp:revision>16</cp:revision>
  <dcterms:created xsi:type="dcterms:W3CDTF">2023-11-01T09:01:44Z</dcterms:created>
  <dcterms:modified xsi:type="dcterms:W3CDTF">2023-12-06T14:42:35Z</dcterms:modified>
</cp:coreProperties>
</file>