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Albert Sans Medium"/>
      <p:regular r:id="rId25"/>
      <p:bold r:id="rId26"/>
      <p:italic r:id="rId27"/>
      <p:boldItalic r:id="rId28"/>
    </p:embeddedFont>
    <p:embeddedFont>
      <p:font typeface="Anaheim"/>
      <p:regular r:id="rId29"/>
    </p:embeddedFont>
    <p:embeddedFont>
      <p:font typeface="Bebas Neue"/>
      <p:regular r:id="rId30"/>
    </p:embeddedFont>
    <p:embeddedFont>
      <p:font typeface="Albert Sans SemiBold"/>
      <p:regular r:id="rId31"/>
      <p:bold r:id="rId32"/>
      <p:italic r:id="rId33"/>
      <p:boldItalic r:id="rId34"/>
    </p:embeddedFont>
    <p:embeddedFont>
      <p:font typeface="Albert Sans"/>
      <p:regular r:id="rId35"/>
      <p:bold r:id="rId36"/>
      <p:italic r:id="rId37"/>
      <p:boldItalic r:id="rId38"/>
    </p:embeddedFont>
    <p:embeddedFont>
      <p:font typeface="PT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B2AD12-F131-4405-88B9-6FCD7F7311DB}">
  <a:tblStyle styleId="{7FB2AD12-F131-4405-88B9-6FCD7F7311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TSans-bold.fntdata"/><Relationship Id="rId20" Type="http://schemas.openxmlformats.org/officeDocument/2006/relationships/slide" Target="slides/slide15.xml"/><Relationship Id="rId42" Type="http://schemas.openxmlformats.org/officeDocument/2006/relationships/font" Target="fonts/PTSans-boldItalic.fntdata"/><Relationship Id="rId41" Type="http://schemas.openxmlformats.org/officeDocument/2006/relationships/font" Target="fonts/PTSans-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bertSansMedium-bold.fntdata"/><Relationship Id="rId25" Type="http://schemas.openxmlformats.org/officeDocument/2006/relationships/font" Target="fonts/AlbertSansMedium-regular.fntdata"/><Relationship Id="rId28" Type="http://schemas.openxmlformats.org/officeDocument/2006/relationships/font" Target="fonts/AlbertSansMedium-boldItalic.fntdata"/><Relationship Id="rId27" Type="http://schemas.openxmlformats.org/officeDocument/2006/relationships/font" Target="fonts/AlbertSans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nahei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lbertSansSemiBold-regular.fntdata"/><Relationship Id="rId30" Type="http://schemas.openxmlformats.org/officeDocument/2006/relationships/font" Target="fonts/BebasNeue-regular.fntdata"/><Relationship Id="rId11" Type="http://schemas.openxmlformats.org/officeDocument/2006/relationships/slide" Target="slides/slide6.xml"/><Relationship Id="rId33" Type="http://schemas.openxmlformats.org/officeDocument/2006/relationships/font" Target="fonts/AlbertSansSemiBold-italic.fntdata"/><Relationship Id="rId10" Type="http://schemas.openxmlformats.org/officeDocument/2006/relationships/slide" Target="slides/slide5.xml"/><Relationship Id="rId32" Type="http://schemas.openxmlformats.org/officeDocument/2006/relationships/font" Target="fonts/AlbertSansSemiBold-bold.fntdata"/><Relationship Id="rId13" Type="http://schemas.openxmlformats.org/officeDocument/2006/relationships/slide" Target="slides/slide8.xml"/><Relationship Id="rId35" Type="http://schemas.openxmlformats.org/officeDocument/2006/relationships/font" Target="fonts/AlbertSans-regular.fntdata"/><Relationship Id="rId12" Type="http://schemas.openxmlformats.org/officeDocument/2006/relationships/slide" Target="slides/slide7.xml"/><Relationship Id="rId34" Type="http://schemas.openxmlformats.org/officeDocument/2006/relationships/font" Target="fonts/AlbertSansSemiBold-boldItalic.fntdata"/><Relationship Id="rId15" Type="http://schemas.openxmlformats.org/officeDocument/2006/relationships/slide" Target="slides/slide10.xml"/><Relationship Id="rId37" Type="http://schemas.openxmlformats.org/officeDocument/2006/relationships/font" Target="fonts/AlbertSans-italic.fntdata"/><Relationship Id="rId14" Type="http://schemas.openxmlformats.org/officeDocument/2006/relationships/slide" Target="slides/slide9.xml"/><Relationship Id="rId36" Type="http://schemas.openxmlformats.org/officeDocument/2006/relationships/font" Target="fonts/AlbertSans-bold.fntdata"/><Relationship Id="rId17" Type="http://schemas.openxmlformats.org/officeDocument/2006/relationships/slide" Target="slides/slide12.xml"/><Relationship Id="rId39" Type="http://schemas.openxmlformats.org/officeDocument/2006/relationships/font" Target="fonts/PTSans-regular.fntdata"/><Relationship Id="rId16" Type="http://schemas.openxmlformats.org/officeDocument/2006/relationships/slide" Target="slides/slide11.xml"/><Relationship Id="rId38" Type="http://schemas.openxmlformats.org/officeDocument/2006/relationships/font" Target="fonts/Albert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6260e94abf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6260e94ab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use only traffic volume data for training, CNN-LSTM model shows the highest performance and minimum errors.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6260e94abf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26260e94abf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we used not only traffic volume data, but also the additional variables. </a:t>
            </a:r>
            <a:endParaRPr/>
          </a:p>
          <a:p>
            <a:pPr indent="0" lvl="0" marL="0" rtl="0" algn="l">
              <a:spcBef>
                <a:spcPts val="0"/>
              </a:spcBef>
              <a:spcAft>
                <a:spcPts val="0"/>
              </a:spcAft>
              <a:buNone/>
            </a:pPr>
            <a:r>
              <a:rPr lang="en"/>
              <a:t>You can see that performance increases and errors decrease when adding additional variables compared to using only traffic volume to training.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a05bfd67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a05bfd67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In this graph, you can see the prediction is more accurate when we use additional variables for training.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625f28011d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625f28011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4151"/>
                </a:solidFill>
                <a:latin typeface="Roboto"/>
                <a:ea typeface="Roboto"/>
                <a:cs typeface="Roboto"/>
                <a:sym typeface="Roboto"/>
              </a:rPr>
              <a:t>Through our analysis, we were able to obtain the following results: The model error decreased when additional variables such as weather conditions, holidays, and rainfall were included.Also, the CNN-LSTM model exhibited the highest performance and the lowest error. In this study, we utilized highway traffic data. However, in future research, our objective will be to predict traffic volume not only on highways but also on general roads.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625f28011d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625f28011d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35e18421cc_1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35e18421cc_1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end of </a:t>
            </a:r>
            <a:r>
              <a:rPr lang="en"/>
              <a:t>our presentation. Thank you for listening.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595959"/>
                </a:solidFill>
                <a:latin typeface="Anaheim"/>
                <a:ea typeface="Anaheim"/>
                <a:cs typeface="Anaheim"/>
                <a:sym typeface="Anaheim"/>
              </a:rPr>
              <a:t>This are the table of contents of our presentation.</a:t>
            </a:r>
            <a:endParaRPr sz="1200">
              <a:solidFill>
                <a:srgbClr val="595959"/>
              </a:solidFill>
              <a:latin typeface="Anaheim"/>
              <a:ea typeface="Anaheim"/>
              <a:cs typeface="Anaheim"/>
              <a:sym typeface="Anaheim"/>
            </a:endParaRPr>
          </a:p>
          <a:p>
            <a:pPr indent="0" lvl="0" marL="0" rtl="0" algn="l">
              <a:spcBef>
                <a:spcPts val="0"/>
              </a:spcBef>
              <a:spcAft>
                <a:spcPts val="0"/>
              </a:spcAft>
              <a:buNone/>
            </a:pPr>
            <a:r>
              <a:t/>
            </a:r>
            <a:endParaRPr sz="1200">
              <a:solidFill>
                <a:srgbClr val="595959"/>
              </a:solidFill>
              <a:latin typeface="Anaheim"/>
              <a:ea typeface="Anaheim"/>
              <a:cs typeface="Anaheim"/>
              <a:sym typeface="Anaheim"/>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6260e94a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6260e94a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described on our first presentation, our project goal is to analyze the impact of temperature, weather, date, and time information data on the traffic volume. Based on our prior research, we employed LSTM, GRU and CNN-LSTM models.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6260e94ab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6260e94ab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traffic volume data provided from the Minnesota Department of Transportation and the weather data provided from Open Weather Map. There are about 48 thousands instances of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6260e94ab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6260e94ab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 our data preprocess, we changed variable types such as using label encoding and converting the measure. We also drop the outlier of rain variable and employed linear interpolation for missing time data and sliding window to 24 hours intervals. After the preprocess, we got about 52 thousand data for the modeling.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6260e94ab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6260e94ab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use 3 deep learning models. </a:t>
            </a:r>
            <a:endParaRPr/>
          </a:p>
          <a:p>
            <a:pPr indent="0" lvl="0" marL="0" rtl="0" algn="l">
              <a:spcBef>
                <a:spcPts val="0"/>
              </a:spcBef>
              <a:spcAft>
                <a:spcPts val="0"/>
              </a:spcAft>
              <a:buClr>
                <a:schemeClr val="dk1"/>
              </a:buClr>
              <a:buSzPts val="1100"/>
              <a:buFont typeface="Arial"/>
              <a:buNone/>
            </a:pPr>
            <a:r>
              <a:rPr lang="en" sz="1200">
                <a:solidFill>
                  <a:srgbClr val="374151"/>
                </a:solidFill>
                <a:latin typeface="Roboto"/>
                <a:ea typeface="Roboto"/>
                <a:cs typeface="Roboto"/>
                <a:sym typeface="Roboto"/>
              </a:rPr>
              <a:t>LSTM and GRU models exhibit excellent capabilities in handling long-term dependencies. They are well-suited for predicting over extended sequences and can effectively learn complex patterns, such as traffic flow. Additionally, the cnn-lstm model was used because it can learn temporal and spatial patterns simultaneously.</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6260e94ab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6260e94ab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a:t>
            </a:r>
            <a:r>
              <a:rPr lang="en"/>
              <a:t>deep</a:t>
            </a:r>
            <a:r>
              <a:rPr lang="en"/>
              <a:t> learning model structures.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6260e94ab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6260e94ab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effectively examine the regression issue addressed in this paper, metrics such as MAE, MSE, MAPE and R-squared were utilized.</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6260e94ab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6260e94ab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conducted modeling part in two phases:  </a:t>
            </a:r>
            <a:endParaRPr/>
          </a:p>
          <a:p>
            <a:pPr indent="0" lvl="0" marL="0" rtl="0" algn="l">
              <a:spcBef>
                <a:spcPts val="0"/>
              </a:spcBef>
              <a:spcAft>
                <a:spcPts val="0"/>
              </a:spcAft>
              <a:buNone/>
            </a:pPr>
            <a:r>
              <a:rPr lang="en"/>
              <a:t>It is Using solely traffic volume data for training and second one is Incorporating the additional variables (weather, holidays, precipitation)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predict results of the these models all showed a high explanatory power over 99%.</a:t>
            </a:r>
            <a:endParaRPr/>
          </a:p>
          <a:p>
            <a:pPr indent="0" lvl="0" marL="0" rtl="0" algn="l">
              <a:spcBef>
                <a:spcPts val="0"/>
              </a:spcBef>
              <a:spcAft>
                <a:spcPts val="0"/>
              </a:spcAft>
              <a:buNone/>
            </a:pPr>
            <a:r>
              <a:rPr lang="en"/>
              <a:t>The CNN-LSTM model shows the highest performance among them.</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558022" y="692000"/>
            <a:ext cx="6176700" cy="3588600"/>
          </a:xfrm>
          <a:prstGeom prst="rect">
            <a:avLst/>
          </a:prstGeom>
        </p:spPr>
        <p:txBody>
          <a:bodyPr anchorCtr="0" anchor="b" bIns="91425" lIns="91425" spcFirstLastPara="1" rIns="91425" wrap="square" tIns="91425">
            <a:noAutofit/>
          </a:bodyPr>
          <a:lstStyle>
            <a:lvl1pPr lvl="0" algn="l">
              <a:lnSpc>
                <a:spcPct val="80000"/>
              </a:lnSpc>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260700" y="4204400"/>
            <a:ext cx="4528800" cy="475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4" name="Shape 74"/>
        <p:cNvGrpSpPr/>
        <p:nvPr/>
      </p:nvGrpSpPr>
      <p:grpSpPr>
        <a:xfrm>
          <a:off x="0" y="0"/>
          <a:ext cx="0" cy="0"/>
          <a:chOff x="0" y="0"/>
          <a:chExt cx="0" cy="0"/>
        </a:xfrm>
      </p:grpSpPr>
      <p:sp>
        <p:nvSpPr>
          <p:cNvPr id="75" name="Google Shape;75;p11"/>
          <p:cNvSpPr txBox="1"/>
          <p:nvPr>
            <p:ph hasCustomPrompt="1" type="title"/>
          </p:nvPr>
        </p:nvSpPr>
        <p:spPr>
          <a:xfrm>
            <a:off x="1284000" y="1288250"/>
            <a:ext cx="6576000" cy="197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6" name="Google Shape;76;p11"/>
          <p:cNvSpPr txBox="1"/>
          <p:nvPr>
            <p:ph idx="1" type="subTitle"/>
          </p:nvPr>
        </p:nvSpPr>
        <p:spPr>
          <a:xfrm>
            <a:off x="1284000" y="301142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1"/>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77" name="Google Shape;77;p11"/>
          <p:cNvGrpSpPr/>
          <p:nvPr/>
        </p:nvGrpSpPr>
        <p:grpSpPr>
          <a:xfrm flipH="1" rot="-2700000">
            <a:off x="290285" y="-33524"/>
            <a:ext cx="1045765" cy="1045615"/>
            <a:chOff x="3741950" y="353925"/>
            <a:chExt cx="1045775" cy="1045625"/>
          </a:xfrm>
        </p:grpSpPr>
        <p:sp>
          <p:nvSpPr>
            <p:cNvPr id="78" name="Google Shape;78;p11"/>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82" name="Shape 82"/>
        <p:cNvGrpSpPr/>
        <p:nvPr/>
      </p:nvGrpSpPr>
      <p:grpSpPr>
        <a:xfrm>
          <a:off x="0" y="0"/>
          <a:ext cx="0" cy="0"/>
          <a:chOff x="0" y="0"/>
          <a:chExt cx="0" cy="0"/>
        </a:xfrm>
      </p:grpSpPr>
      <p:sp>
        <p:nvSpPr>
          <p:cNvPr id="83" name="Google Shape;83;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84" name="Google Shape;84;p13"/>
          <p:cNvGrpSpPr/>
          <p:nvPr/>
        </p:nvGrpSpPr>
        <p:grpSpPr>
          <a:xfrm flipH="1">
            <a:off x="-657300" y="3660238"/>
            <a:ext cx="2358638" cy="2358638"/>
            <a:chOff x="7553538" y="3660238"/>
            <a:chExt cx="2358638" cy="2358638"/>
          </a:xfrm>
        </p:grpSpPr>
        <p:grpSp>
          <p:nvGrpSpPr>
            <p:cNvPr id="85" name="Google Shape;85;p13"/>
            <p:cNvGrpSpPr/>
            <p:nvPr/>
          </p:nvGrpSpPr>
          <p:grpSpPr>
            <a:xfrm flipH="1" rot="-2700000">
              <a:off x="7828010" y="4050176"/>
              <a:ext cx="1045765" cy="1045615"/>
              <a:chOff x="3741950" y="353925"/>
              <a:chExt cx="1045775" cy="1045625"/>
            </a:xfrm>
          </p:grpSpPr>
          <p:sp>
            <p:nvSpPr>
              <p:cNvPr id="86" name="Google Shape;86;p13"/>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3"/>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90" name="Shape 90"/>
        <p:cNvGrpSpPr/>
        <p:nvPr/>
      </p:nvGrpSpPr>
      <p:grpSpPr>
        <a:xfrm>
          <a:off x="0" y="0"/>
          <a:ext cx="0" cy="0"/>
          <a:chOff x="0" y="0"/>
          <a:chExt cx="0" cy="0"/>
        </a:xfrm>
      </p:grpSpPr>
      <p:sp>
        <p:nvSpPr>
          <p:cNvPr id="91" name="Google Shape;91;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92" name="Google Shape;92;p14"/>
          <p:cNvGrpSpPr/>
          <p:nvPr/>
        </p:nvGrpSpPr>
        <p:grpSpPr>
          <a:xfrm>
            <a:off x="7324675" y="3660238"/>
            <a:ext cx="2358638" cy="2358638"/>
            <a:chOff x="7553538" y="3660238"/>
            <a:chExt cx="2358638" cy="2358638"/>
          </a:xfrm>
        </p:grpSpPr>
        <p:grpSp>
          <p:nvGrpSpPr>
            <p:cNvPr id="93" name="Google Shape;93;p14"/>
            <p:cNvGrpSpPr/>
            <p:nvPr/>
          </p:nvGrpSpPr>
          <p:grpSpPr>
            <a:xfrm flipH="1" rot="-2700000">
              <a:off x="7828010" y="4050176"/>
              <a:ext cx="1045765" cy="1045615"/>
              <a:chOff x="3741950" y="353925"/>
              <a:chExt cx="1045775" cy="1045625"/>
            </a:xfrm>
          </p:grpSpPr>
          <p:sp>
            <p:nvSpPr>
              <p:cNvPr id="94" name="Google Shape;94;p14"/>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4"/>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98" name="Shape 98"/>
        <p:cNvGrpSpPr/>
        <p:nvPr/>
      </p:nvGrpSpPr>
      <p:grpSpPr>
        <a:xfrm>
          <a:off x="0" y="0"/>
          <a:ext cx="0" cy="0"/>
          <a:chOff x="0" y="0"/>
          <a:chExt cx="0" cy="0"/>
        </a:xfrm>
      </p:grpSpPr>
      <p:sp>
        <p:nvSpPr>
          <p:cNvPr id="99" name="Google Shape;99;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0" name="Google Shape;100;p15"/>
          <p:cNvSpPr txBox="1"/>
          <p:nvPr>
            <p:ph idx="1" type="subTitle"/>
          </p:nvPr>
        </p:nvSpPr>
        <p:spPr>
          <a:xfrm>
            <a:off x="774411" y="3926850"/>
            <a:ext cx="23013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1" name="Google Shape;101;p15"/>
          <p:cNvSpPr txBox="1"/>
          <p:nvPr>
            <p:ph idx="2" type="subTitle"/>
          </p:nvPr>
        </p:nvSpPr>
        <p:spPr>
          <a:xfrm>
            <a:off x="3419568" y="3926850"/>
            <a:ext cx="23013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 name="Google Shape;102;p15"/>
          <p:cNvSpPr txBox="1"/>
          <p:nvPr>
            <p:ph idx="3" type="subTitle"/>
          </p:nvPr>
        </p:nvSpPr>
        <p:spPr>
          <a:xfrm>
            <a:off x="6068289" y="3926850"/>
            <a:ext cx="2301300" cy="60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3" name="Google Shape;103;p15"/>
          <p:cNvSpPr txBox="1"/>
          <p:nvPr>
            <p:ph idx="4" type="subTitle"/>
          </p:nvPr>
        </p:nvSpPr>
        <p:spPr>
          <a:xfrm>
            <a:off x="774411" y="3472275"/>
            <a:ext cx="2301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4" name="Google Shape;104;p15"/>
          <p:cNvSpPr txBox="1"/>
          <p:nvPr>
            <p:ph idx="5" type="subTitle"/>
          </p:nvPr>
        </p:nvSpPr>
        <p:spPr>
          <a:xfrm>
            <a:off x="3419568" y="3472275"/>
            <a:ext cx="2301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5" name="Google Shape;105;p15"/>
          <p:cNvSpPr txBox="1"/>
          <p:nvPr>
            <p:ph idx="6" type="subTitle"/>
          </p:nvPr>
        </p:nvSpPr>
        <p:spPr>
          <a:xfrm>
            <a:off x="6068289" y="3472275"/>
            <a:ext cx="2301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06" name="Google Shape;106;p15"/>
          <p:cNvGrpSpPr/>
          <p:nvPr/>
        </p:nvGrpSpPr>
        <p:grpSpPr>
          <a:xfrm>
            <a:off x="7382638" y="3658850"/>
            <a:ext cx="2358638" cy="2358638"/>
            <a:chOff x="7330063" y="1376500"/>
            <a:chExt cx="2358638" cy="2358638"/>
          </a:xfrm>
        </p:grpSpPr>
        <p:grpSp>
          <p:nvGrpSpPr>
            <p:cNvPr id="107" name="Google Shape;107;p15"/>
            <p:cNvGrpSpPr/>
            <p:nvPr/>
          </p:nvGrpSpPr>
          <p:grpSpPr>
            <a:xfrm flipH="1" rot="-2700000">
              <a:off x="7604535" y="1766438"/>
              <a:ext cx="1045765" cy="1045615"/>
              <a:chOff x="3741950" y="353925"/>
              <a:chExt cx="1045775" cy="1045625"/>
            </a:xfrm>
          </p:grpSpPr>
          <p:sp>
            <p:nvSpPr>
              <p:cNvPr id="108" name="Google Shape;108;p15"/>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5"/>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5"/>
            <p:cNvSpPr/>
            <p:nvPr/>
          </p:nvSpPr>
          <p:spPr>
            <a:xfrm flipH="1" rot="-2700000">
              <a:off x="7680452" y="1716940"/>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12" name="Shape 112"/>
        <p:cNvGrpSpPr/>
        <p:nvPr/>
      </p:nvGrpSpPr>
      <p:grpSpPr>
        <a:xfrm>
          <a:off x="0" y="0"/>
          <a:ext cx="0" cy="0"/>
          <a:chOff x="0" y="0"/>
          <a:chExt cx="0" cy="0"/>
        </a:xfrm>
      </p:grpSpPr>
      <p:sp>
        <p:nvSpPr>
          <p:cNvPr id="113" name="Google Shape;113;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4" name="Google Shape;114;p16"/>
          <p:cNvSpPr txBox="1"/>
          <p:nvPr>
            <p:ph idx="1" type="subTitle"/>
          </p:nvPr>
        </p:nvSpPr>
        <p:spPr>
          <a:xfrm>
            <a:off x="2968125" y="1744118"/>
            <a:ext cx="5455800" cy="65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5" name="Google Shape;115;p16"/>
          <p:cNvSpPr txBox="1"/>
          <p:nvPr>
            <p:ph idx="2" type="subTitle"/>
          </p:nvPr>
        </p:nvSpPr>
        <p:spPr>
          <a:xfrm>
            <a:off x="2968112" y="2794537"/>
            <a:ext cx="5455800" cy="64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6" name="Google Shape;116;p16"/>
          <p:cNvSpPr txBox="1"/>
          <p:nvPr>
            <p:ph idx="3" type="subTitle"/>
          </p:nvPr>
        </p:nvSpPr>
        <p:spPr>
          <a:xfrm>
            <a:off x="2968098" y="3841899"/>
            <a:ext cx="5455800" cy="649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7" name="Google Shape;117;p16"/>
          <p:cNvSpPr txBox="1"/>
          <p:nvPr>
            <p:ph idx="4" type="subTitle"/>
          </p:nvPr>
        </p:nvSpPr>
        <p:spPr>
          <a:xfrm>
            <a:off x="2968125" y="1289543"/>
            <a:ext cx="5455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8" name="Google Shape;118;p16"/>
          <p:cNvSpPr txBox="1"/>
          <p:nvPr>
            <p:ph idx="5" type="subTitle"/>
          </p:nvPr>
        </p:nvSpPr>
        <p:spPr>
          <a:xfrm>
            <a:off x="2968127" y="2339963"/>
            <a:ext cx="5455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9" name="Google Shape;119;p16"/>
          <p:cNvSpPr txBox="1"/>
          <p:nvPr>
            <p:ph idx="6" type="subTitle"/>
          </p:nvPr>
        </p:nvSpPr>
        <p:spPr>
          <a:xfrm>
            <a:off x="2968112" y="3387325"/>
            <a:ext cx="54558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20" name="Shape 120"/>
        <p:cNvGrpSpPr/>
        <p:nvPr/>
      </p:nvGrpSpPr>
      <p:grpSpPr>
        <a:xfrm>
          <a:off x="0" y="0"/>
          <a:ext cx="0" cy="0"/>
          <a:chOff x="0" y="0"/>
          <a:chExt cx="0" cy="0"/>
        </a:xfrm>
      </p:grpSpPr>
      <p:sp>
        <p:nvSpPr>
          <p:cNvPr id="121" name="Google Shape;12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2" name="Google Shape;122;p17"/>
          <p:cNvSpPr txBox="1"/>
          <p:nvPr>
            <p:ph idx="1" type="subTitle"/>
          </p:nvPr>
        </p:nvSpPr>
        <p:spPr>
          <a:xfrm>
            <a:off x="2010042" y="1471051"/>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3" name="Google Shape;123;p17"/>
          <p:cNvSpPr txBox="1"/>
          <p:nvPr>
            <p:ph idx="2" type="subTitle"/>
          </p:nvPr>
        </p:nvSpPr>
        <p:spPr>
          <a:xfrm>
            <a:off x="3546853" y="3210739"/>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4" name="Google Shape;124;p17"/>
          <p:cNvSpPr txBox="1"/>
          <p:nvPr>
            <p:ph idx="3" type="subTitle"/>
          </p:nvPr>
        </p:nvSpPr>
        <p:spPr>
          <a:xfrm>
            <a:off x="2780860" y="2338825"/>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5" name="Google Shape;125;p17"/>
          <p:cNvSpPr txBox="1"/>
          <p:nvPr>
            <p:ph idx="4" type="subTitle"/>
          </p:nvPr>
        </p:nvSpPr>
        <p:spPr>
          <a:xfrm>
            <a:off x="4304937" y="4082578"/>
            <a:ext cx="33912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6" name="Google Shape;126;p17"/>
          <p:cNvSpPr txBox="1"/>
          <p:nvPr>
            <p:ph hasCustomPrompt="1" idx="5" type="title"/>
          </p:nvPr>
        </p:nvSpPr>
        <p:spPr>
          <a:xfrm>
            <a:off x="1121750" y="1405736"/>
            <a:ext cx="860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7" name="Google Shape;127;p17"/>
          <p:cNvSpPr txBox="1"/>
          <p:nvPr>
            <p:ph hasCustomPrompt="1" idx="6" type="title"/>
          </p:nvPr>
        </p:nvSpPr>
        <p:spPr>
          <a:xfrm>
            <a:off x="1892625" y="2251075"/>
            <a:ext cx="860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8" name="Google Shape;128;p17"/>
          <p:cNvSpPr txBox="1"/>
          <p:nvPr>
            <p:ph hasCustomPrompt="1" idx="7" type="title"/>
          </p:nvPr>
        </p:nvSpPr>
        <p:spPr>
          <a:xfrm>
            <a:off x="2656850" y="3122939"/>
            <a:ext cx="8607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9" name="Google Shape;129;p17"/>
          <p:cNvSpPr txBox="1"/>
          <p:nvPr>
            <p:ph hasCustomPrompt="1" idx="8" type="title"/>
          </p:nvPr>
        </p:nvSpPr>
        <p:spPr>
          <a:xfrm>
            <a:off x="3415352" y="3994815"/>
            <a:ext cx="859500" cy="44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7"/>
          <p:cNvSpPr txBox="1"/>
          <p:nvPr>
            <p:ph idx="9" type="subTitle"/>
          </p:nvPr>
        </p:nvSpPr>
        <p:spPr>
          <a:xfrm>
            <a:off x="2010042" y="1258251"/>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1" name="Google Shape;131;p17"/>
          <p:cNvSpPr txBox="1"/>
          <p:nvPr>
            <p:ph idx="13" type="subTitle"/>
          </p:nvPr>
        </p:nvSpPr>
        <p:spPr>
          <a:xfrm>
            <a:off x="3546861" y="2997939"/>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2" name="Google Shape;132;p17"/>
          <p:cNvSpPr txBox="1"/>
          <p:nvPr>
            <p:ph idx="14" type="subTitle"/>
          </p:nvPr>
        </p:nvSpPr>
        <p:spPr>
          <a:xfrm>
            <a:off x="2780860" y="2126100"/>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3" name="Google Shape;133;p17"/>
          <p:cNvSpPr txBox="1"/>
          <p:nvPr>
            <p:ph idx="15" type="subTitle"/>
          </p:nvPr>
        </p:nvSpPr>
        <p:spPr>
          <a:xfrm>
            <a:off x="4304946" y="3869853"/>
            <a:ext cx="33912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34" name="Google Shape;134;p17"/>
          <p:cNvGrpSpPr/>
          <p:nvPr/>
        </p:nvGrpSpPr>
        <p:grpSpPr>
          <a:xfrm flipH="1" rot="-2700000">
            <a:off x="7837772" y="4409520"/>
            <a:ext cx="1045765" cy="1045615"/>
            <a:chOff x="3741950" y="353925"/>
            <a:chExt cx="1045775" cy="1045625"/>
          </a:xfrm>
        </p:grpSpPr>
        <p:sp>
          <p:nvSpPr>
            <p:cNvPr id="135" name="Google Shape;135;p17"/>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38" name="Shape 138"/>
        <p:cNvGrpSpPr/>
        <p:nvPr/>
      </p:nvGrpSpPr>
      <p:grpSpPr>
        <a:xfrm>
          <a:off x="0" y="0"/>
          <a:ext cx="0" cy="0"/>
          <a:chOff x="0" y="0"/>
          <a:chExt cx="0" cy="0"/>
        </a:xfrm>
      </p:grpSpPr>
      <p:sp>
        <p:nvSpPr>
          <p:cNvPr id="139" name="Google Shape;139;p18"/>
          <p:cNvSpPr txBox="1"/>
          <p:nvPr>
            <p:ph type="title"/>
          </p:nvPr>
        </p:nvSpPr>
        <p:spPr>
          <a:xfrm>
            <a:off x="2968125" y="3100294"/>
            <a:ext cx="49494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40" name="Google Shape;140;p18"/>
          <p:cNvSpPr txBox="1"/>
          <p:nvPr>
            <p:ph idx="1" type="subTitle"/>
          </p:nvPr>
        </p:nvSpPr>
        <p:spPr>
          <a:xfrm>
            <a:off x="1226400" y="1511306"/>
            <a:ext cx="66912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3000">
                <a:solidFill>
                  <a:schemeClr val="accent1"/>
                </a:solidFill>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141" name="Google Shape;141;p18"/>
          <p:cNvGrpSpPr/>
          <p:nvPr/>
        </p:nvGrpSpPr>
        <p:grpSpPr>
          <a:xfrm flipH="1" rot="-2700000">
            <a:off x="520872" y="60574"/>
            <a:ext cx="1045765" cy="1045615"/>
            <a:chOff x="3741950" y="353925"/>
            <a:chExt cx="1045775" cy="1045625"/>
          </a:xfrm>
        </p:grpSpPr>
        <p:sp>
          <p:nvSpPr>
            <p:cNvPr id="142" name="Google Shape;142;p18"/>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18"/>
          <p:cNvGrpSpPr/>
          <p:nvPr/>
        </p:nvGrpSpPr>
        <p:grpSpPr>
          <a:xfrm>
            <a:off x="7553538" y="3660238"/>
            <a:ext cx="2358638" cy="2358638"/>
            <a:chOff x="7553538" y="3660238"/>
            <a:chExt cx="2358638" cy="2358638"/>
          </a:xfrm>
        </p:grpSpPr>
        <p:grpSp>
          <p:nvGrpSpPr>
            <p:cNvPr id="146" name="Google Shape;146;p18"/>
            <p:cNvGrpSpPr/>
            <p:nvPr/>
          </p:nvGrpSpPr>
          <p:grpSpPr>
            <a:xfrm flipH="1" rot="-2700000">
              <a:off x="7828010" y="4050176"/>
              <a:ext cx="1045765" cy="1045615"/>
              <a:chOff x="3741950" y="353925"/>
              <a:chExt cx="1045775" cy="1045625"/>
            </a:xfrm>
          </p:grpSpPr>
          <p:sp>
            <p:nvSpPr>
              <p:cNvPr id="147" name="Google Shape;147;p18"/>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8"/>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8"/>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1" name="Shape 151"/>
        <p:cNvGrpSpPr/>
        <p:nvPr/>
      </p:nvGrpSpPr>
      <p:grpSpPr>
        <a:xfrm>
          <a:off x="0" y="0"/>
          <a:ext cx="0" cy="0"/>
          <a:chOff x="0" y="0"/>
          <a:chExt cx="0" cy="0"/>
        </a:xfrm>
      </p:grpSpPr>
      <p:sp>
        <p:nvSpPr>
          <p:cNvPr id="152" name="Google Shape;152;p19"/>
          <p:cNvSpPr txBox="1"/>
          <p:nvPr>
            <p:ph type="title"/>
          </p:nvPr>
        </p:nvSpPr>
        <p:spPr>
          <a:xfrm>
            <a:off x="720000" y="897163"/>
            <a:ext cx="3594000" cy="1632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3" name="Google Shape;153;p19"/>
          <p:cNvSpPr txBox="1"/>
          <p:nvPr>
            <p:ph idx="1" type="subTitle"/>
          </p:nvPr>
        </p:nvSpPr>
        <p:spPr>
          <a:xfrm>
            <a:off x="720000" y="2529150"/>
            <a:ext cx="3594000" cy="91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4" name="Google Shape;154;p19"/>
          <p:cNvSpPr/>
          <p:nvPr>
            <p:ph idx="2" type="pic"/>
          </p:nvPr>
        </p:nvSpPr>
        <p:spPr>
          <a:xfrm>
            <a:off x="4739575" y="971573"/>
            <a:ext cx="3447600" cy="3443700"/>
          </a:xfrm>
          <a:prstGeom prst="ellipse">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55" name="Shape 155"/>
        <p:cNvGrpSpPr/>
        <p:nvPr/>
      </p:nvGrpSpPr>
      <p:grpSpPr>
        <a:xfrm>
          <a:off x="0" y="0"/>
          <a:ext cx="0" cy="0"/>
          <a:chOff x="0" y="0"/>
          <a:chExt cx="0" cy="0"/>
        </a:xfrm>
      </p:grpSpPr>
      <p:sp>
        <p:nvSpPr>
          <p:cNvPr id="156" name="Google Shape;156;p20"/>
          <p:cNvSpPr txBox="1"/>
          <p:nvPr>
            <p:ph type="title"/>
          </p:nvPr>
        </p:nvSpPr>
        <p:spPr>
          <a:xfrm>
            <a:off x="720000" y="1745250"/>
            <a:ext cx="3588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7" name="Google Shape;157;p20"/>
          <p:cNvSpPr txBox="1"/>
          <p:nvPr>
            <p:ph idx="1" type="subTitle"/>
          </p:nvPr>
        </p:nvSpPr>
        <p:spPr>
          <a:xfrm>
            <a:off x="720000" y="2317950"/>
            <a:ext cx="3588600" cy="887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58" name="Google Shape;158;p20"/>
          <p:cNvGrpSpPr/>
          <p:nvPr/>
        </p:nvGrpSpPr>
        <p:grpSpPr>
          <a:xfrm flipH="1">
            <a:off x="-797087" y="3665882"/>
            <a:ext cx="2394232" cy="2358638"/>
            <a:chOff x="7233663" y="3665882"/>
            <a:chExt cx="2394232" cy="2358638"/>
          </a:xfrm>
        </p:grpSpPr>
        <p:grpSp>
          <p:nvGrpSpPr>
            <p:cNvPr id="159" name="Google Shape;159;p20"/>
            <p:cNvGrpSpPr/>
            <p:nvPr/>
          </p:nvGrpSpPr>
          <p:grpSpPr>
            <a:xfrm rot="2700000">
              <a:off x="7450195" y="4008895"/>
              <a:ext cx="1045765" cy="1045615"/>
              <a:chOff x="3741950" y="353925"/>
              <a:chExt cx="1045775" cy="1045625"/>
            </a:xfrm>
          </p:grpSpPr>
          <p:sp>
            <p:nvSpPr>
              <p:cNvPr id="160" name="Google Shape;160;p20"/>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 name="Google Shape;163;p20"/>
            <p:cNvSpPr/>
            <p:nvPr/>
          </p:nvSpPr>
          <p:spPr>
            <a:xfrm rot="2700000">
              <a:off x="7619646" y="4006322"/>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893700" y="1620825"/>
            <a:ext cx="3537900" cy="1599900"/>
          </a:xfrm>
          <a:prstGeom prst="rect">
            <a:avLst/>
          </a:prstGeom>
        </p:spPr>
        <p:txBody>
          <a:bodyPr anchorCtr="0" anchor="ctr"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2269000" y="1941325"/>
            <a:ext cx="14211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p:nvPr>
            <p:ph idx="1" type="subTitle"/>
          </p:nvPr>
        </p:nvSpPr>
        <p:spPr>
          <a:xfrm>
            <a:off x="3893700" y="3220725"/>
            <a:ext cx="4442400" cy="37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5" name="Google Shape;15;p3"/>
          <p:cNvGrpSpPr/>
          <p:nvPr/>
        </p:nvGrpSpPr>
        <p:grpSpPr>
          <a:xfrm>
            <a:off x="7233663" y="3665882"/>
            <a:ext cx="2394232" cy="2358638"/>
            <a:chOff x="7233663" y="3665882"/>
            <a:chExt cx="2394232" cy="2358638"/>
          </a:xfrm>
        </p:grpSpPr>
        <p:grpSp>
          <p:nvGrpSpPr>
            <p:cNvPr id="16" name="Google Shape;16;p3"/>
            <p:cNvGrpSpPr/>
            <p:nvPr/>
          </p:nvGrpSpPr>
          <p:grpSpPr>
            <a:xfrm rot="2700000">
              <a:off x="7450195" y="4008895"/>
              <a:ext cx="1045765" cy="1045615"/>
              <a:chOff x="3741950" y="353925"/>
              <a:chExt cx="1045775" cy="1045625"/>
            </a:xfrm>
          </p:grpSpPr>
          <p:sp>
            <p:nvSpPr>
              <p:cNvPr id="17" name="Google Shape;17;p3"/>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3"/>
            <p:cNvSpPr/>
            <p:nvPr/>
          </p:nvSpPr>
          <p:spPr>
            <a:xfrm rot="2700000">
              <a:off x="7619646" y="4006322"/>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_1">
    <p:spTree>
      <p:nvGrpSpPr>
        <p:cNvPr id="164" name="Shape 164"/>
        <p:cNvGrpSpPr/>
        <p:nvPr/>
      </p:nvGrpSpPr>
      <p:grpSpPr>
        <a:xfrm>
          <a:off x="0" y="0"/>
          <a:ext cx="0" cy="0"/>
          <a:chOff x="0" y="0"/>
          <a:chExt cx="0" cy="0"/>
        </a:xfrm>
      </p:grpSpPr>
      <p:sp>
        <p:nvSpPr>
          <p:cNvPr id="165" name="Google Shape;165;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6" name="Google Shape;166;p21"/>
          <p:cNvSpPr txBox="1"/>
          <p:nvPr>
            <p:ph idx="1" type="subTitle"/>
          </p:nvPr>
        </p:nvSpPr>
        <p:spPr>
          <a:xfrm>
            <a:off x="5084391" y="1572587"/>
            <a:ext cx="2947800" cy="28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 name="Google Shape;167;p21"/>
          <p:cNvSpPr txBox="1"/>
          <p:nvPr>
            <p:ph idx="2" type="subTitle"/>
          </p:nvPr>
        </p:nvSpPr>
        <p:spPr>
          <a:xfrm>
            <a:off x="1111834" y="1572587"/>
            <a:ext cx="2947800" cy="28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1">
  <p:cSld name="TITLE_AND_TWO_COLUMNS_1_1_1">
    <p:spTree>
      <p:nvGrpSpPr>
        <p:cNvPr id="168" name="Shape 168"/>
        <p:cNvGrpSpPr/>
        <p:nvPr/>
      </p:nvGrpSpPr>
      <p:grpSpPr>
        <a:xfrm>
          <a:off x="0" y="0"/>
          <a:ext cx="0" cy="0"/>
          <a:chOff x="0" y="0"/>
          <a:chExt cx="0" cy="0"/>
        </a:xfrm>
      </p:grpSpPr>
      <p:sp>
        <p:nvSpPr>
          <p:cNvPr id="169" name="Google Shape;169;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0" name="Google Shape;170;p22"/>
          <p:cNvSpPr txBox="1"/>
          <p:nvPr>
            <p:ph idx="1" type="subTitle"/>
          </p:nvPr>
        </p:nvSpPr>
        <p:spPr>
          <a:xfrm>
            <a:off x="5084391" y="1572587"/>
            <a:ext cx="2947800" cy="28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1" name="Google Shape;171;p22"/>
          <p:cNvSpPr txBox="1"/>
          <p:nvPr>
            <p:ph idx="2" type="subTitle"/>
          </p:nvPr>
        </p:nvSpPr>
        <p:spPr>
          <a:xfrm>
            <a:off x="1111834" y="1572587"/>
            <a:ext cx="2947800" cy="28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2" name="Shape 172"/>
        <p:cNvGrpSpPr/>
        <p:nvPr/>
      </p:nvGrpSpPr>
      <p:grpSpPr>
        <a:xfrm>
          <a:off x="0" y="0"/>
          <a:ext cx="0" cy="0"/>
          <a:chOff x="0" y="0"/>
          <a:chExt cx="0" cy="0"/>
        </a:xfrm>
      </p:grpSpPr>
      <p:sp>
        <p:nvSpPr>
          <p:cNvPr id="173" name="Google Shape;173;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4" name="Google Shape;174;p23"/>
          <p:cNvSpPr txBox="1"/>
          <p:nvPr>
            <p:ph idx="1" type="subTitle"/>
          </p:nvPr>
        </p:nvSpPr>
        <p:spPr>
          <a:xfrm>
            <a:off x="785226" y="3042926"/>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5" name="Google Shape;175;p23"/>
          <p:cNvSpPr txBox="1"/>
          <p:nvPr>
            <p:ph idx="2" type="subTitle"/>
          </p:nvPr>
        </p:nvSpPr>
        <p:spPr>
          <a:xfrm>
            <a:off x="3484347" y="3042926"/>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6" name="Google Shape;176;p23"/>
          <p:cNvSpPr txBox="1"/>
          <p:nvPr>
            <p:ph idx="3" type="subTitle"/>
          </p:nvPr>
        </p:nvSpPr>
        <p:spPr>
          <a:xfrm>
            <a:off x="6183474" y="3042926"/>
            <a:ext cx="2175300" cy="869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7" name="Google Shape;177;p23"/>
          <p:cNvSpPr txBox="1"/>
          <p:nvPr>
            <p:ph idx="4" type="subTitle"/>
          </p:nvPr>
        </p:nvSpPr>
        <p:spPr>
          <a:xfrm>
            <a:off x="785225" y="260144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8" name="Google Shape;178;p23"/>
          <p:cNvSpPr txBox="1"/>
          <p:nvPr>
            <p:ph idx="5" type="subTitle"/>
          </p:nvPr>
        </p:nvSpPr>
        <p:spPr>
          <a:xfrm>
            <a:off x="3484350" y="260144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9" name="Google Shape;179;p23"/>
          <p:cNvSpPr txBox="1"/>
          <p:nvPr>
            <p:ph idx="6" type="subTitle"/>
          </p:nvPr>
        </p:nvSpPr>
        <p:spPr>
          <a:xfrm>
            <a:off x="6183475" y="2601445"/>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80" name="Google Shape;180;p23"/>
          <p:cNvGrpSpPr/>
          <p:nvPr/>
        </p:nvGrpSpPr>
        <p:grpSpPr>
          <a:xfrm rot="10800000">
            <a:off x="-310519" y="4676382"/>
            <a:ext cx="2249640" cy="423402"/>
            <a:chOff x="6456475" y="3575600"/>
            <a:chExt cx="2936100" cy="552600"/>
          </a:xfrm>
        </p:grpSpPr>
        <p:sp>
          <p:nvSpPr>
            <p:cNvPr id="181" name="Google Shape;181;p23"/>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83" name="Shape 183"/>
        <p:cNvGrpSpPr/>
        <p:nvPr/>
      </p:nvGrpSpPr>
      <p:grpSpPr>
        <a:xfrm>
          <a:off x="0" y="0"/>
          <a:ext cx="0" cy="0"/>
          <a:chOff x="0" y="0"/>
          <a:chExt cx="0" cy="0"/>
        </a:xfrm>
      </p:grpSpPr>
      <p:sp>
        <p:nvSpPr>
          <p:cNvPr id="184" name="Google Shape;184;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5" name="Google Shape;185;p24"/>
          <p:cNvSpPr txBox="1"/>
          <p:nvPr>
            <p:ph idx="1" type="subTitle"/>
          </p:nvPr>
        </p:nvSpPr>
        <p:spPr>
          <a:xfrm>
            <a:off x="900101" y="2021050"/>
            <a:ext cx="21615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6" name="Google Shape;186;p24"/>
          <p:cNvSpPr txBox="1"/>
          <p:nvPr>
            <p:ph idx="2" type="subTitle"/>
          </p:nvPr>
        </p:nvSpPr>
        <p:spPr>
          <a:xfrm>
            <a:off x="6082360" y="2021625"/>
            <a:ext cx="21579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7" name="Google Shape;187;p24"/>
          <p:cNvSpPr txBox="1"/>
          <p:nvPr>
            <p:ph idx="3" type="subTitle"/>
          </p:nvPr>
        </p:nvSpPr>
        <p:spPr>
          <a:xfrm>
            <a:off x="900101" y="3606850"/>
            <a:ext cx="2161500" cy="665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8" name="Google Shape;188;p24"/>
          <p:cNvSpPr txBox="1"/>
          <p:nvPr>
            <p:ph idx="4" type="subTitle"/>
          </p:nvPr>
        </p:nvSpPr>
        <p:spPr>
          <a:xfrm>
            <a:off x="6082360" y="3607425"/>
            <a:ext cx="21579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9" name="Google Shape;189;p24"/>
          <p:cNvSpPr txBox="1"/>
          <p:nvPr>
            <p:ph idx="5" type="subTitle"/>
          </p:nvPr>
        </p:nvSpPr>
        <p:spPr>
          <a:xfrm>
            <a:off x="900101" y="1737450"/>
            <a:ext cx="2161500" cy="377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0" name="Google Shape;190;p24"/>
          <p:cNvSpPr txBox="1"/>
          <p:nvPr>
            <p:ph idx="6" type="subTitle"/>
          </p:nvPr>
        </p:nvSpPr>
        <p:spPr>
          <a:xfrm>
            <a:off x="900101" y="3323325"/>
            <a:ext cx="2161500" cy="3771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1" name="Google Shape;191;p24"/>
          <p:cNvSpPr txBox="1"/>
          <p:nvPr>
            <p:ph idx="7" type="subTitle"/>
          </p:nvPr>
        </p:nvSpPr>
        <p:spPr>
          <a:xfrm>
            <a:off x="6082356" y="1738025"/>
            <a:ext cx="2157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2" name="Google Shape;192;p24"/>
          <p:cNvSpPr txBox="1"/>
          <p:nvPr>
            <p:ph idx="8" type="subTitle"/>
          </p:nvPr>
        </p:nvSpPr>
        <p:spPr>
          <a:xfrm>
            <a:off x="6082356" y="3323900"/>
            <a:ext cx="21579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93" name="Google Shape;193;p24"/>
          <p:cNvGrpSpPr/>
          <p:nvPr/>
        </p:nvGrpSpPr>
        <p:grpSpPr>
          <a:xfrm flipH="1" rot="10800000">
            <a:off x="7191231" y="4676382"/>
            <a:ext cx="2249640" cy="423402"/>
            <a:chOff x="6456475" y="3575600"/>
            <a:chExt cx="2936100" cy="552600"/>
          </a:xfrm>
        </p:grpSpPr>
        <p:sp>
          <p:nvSpPr>
            <p:cNvPr id="194" name="Google Shape;194;p24"/>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96" name="Shape 196"/>
        <p:cNvGrpSpPr/>
        <p:nvPr/>
      </p:nvGrpSpPr>
      <p:grpSpPr>
        <a:xfrm>
          <a:off x="0" y="0"/>
          <a:ext cx="0" cy="0"/>
          <a:chOff x="0" y="0"/>
          <a:chExt cx="0" cy="0"/>
        </a:xfrm>
      </p:grpSpPr>
      <p:sp>
        <p:nvSpPr>
          <p:cNvPr id="197" name="Google Shape;197;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8" name="Google Shape;198;p25"/>
          <p:cNvSpPr txBox="1"/>
          <p:nvPr>
            <p:ph idx="1" type="subTitle"/>
          </p:nvPr>
        </p:nvSpPr>
        <p:spPr>
          <a:xfrm>
            <a:off x="1109155" y="2421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9" name="Google Shape;199;p25"/>
          <p:cNvSpPr txBox="1"/>
          <p:nvPr>
            <p:ph idx="2" type="subTitle"/>
          </p:nvPr>
        </p:nvSpPr>
        <p:spPr>
          <a:xfrm>
            <a:off x="3579000" y="2421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0" name="Google Shape;200;p25"/>
          <p:cNvSpPr txBox="1"/>
          <p:nvPr>
            <p:ph idx="3" type="subTitle"/>
          </p:nvPr>
        </p:nvSpPr>
        <p:spPr>
          <a:xfrm>
            <a:off x="1109155" y="408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1" name="Google Shape;201;p25"/>
          <p:cNvSpPr txBox="1"/>
          <p:nvPr>
            <p:ph idx="4" type="subTitle"/>
          </p:nvPr>
        </p:nvSpPr>
        <p:spPr>
          <a:xfrm>
            <a:off x="3579000" y="408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2" name="Google Shape;202;p25"/>
          <p:cNvSpPr txBox="1"/>
          <p:nvPr>
            <p:ph idx="5" type="subTitle"/>
          </p:nvPr>
        </p:nvSpPr>
        <p:spPr>
          <a:xfrm>
            <a:off x="6048845" y="2421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3" name="Google Shape;203;p25"/>
          <p:cNvSpPr txBox="1"/>
          <p:nvPr>
            <p:ph idx="6" type="subTitle"/>
          </p:nvPr>
        </p:nvSpPr>
        <p:spPr>
          <a:xfrm>
            <a:off x="6048845" y="4083775"/>
            <a:ext cx="1986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4" name="Google Shape;204;p25"/>
          <p:cNvSpPr txBox="1"/>
          <p:nvPr>
            <p:ph idx="7" type="subTitle"/>
          </p:nvPr>
        </p:nvSpPr>
        <p:spPr>
          <a:xfrm>
            <a:off x="1113055" y="22143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5" name="Google Shape;205;p25"/>
          <p:cNvSpPr txBox="1"/>
          <p:nvPr>
            <p:ph idx="8" type="subTitle"/>
          </p:nvPr>
        </p:nvSpPr>
        <p:spPr>
          <a:xfrm>
            <a:off x="3582900" y="22143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6" name="Google Shape;206;p25"/>
          <p:cNvSpPr txBox="1"/>
          <p:nvPr>
            <p:ph idx="9" type="subTitle"/>
          </p:nvPr>
        </p:nvSpPr>
        <p:spPr>
          <a:xfrm>
            <a:off x="6052745" y="22143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7" name="Google Shape;207;p25"/>
          <p:cNvSpPr txBox="1"/>
          <p:nvPr>
            <p:ph idx="13" type="subTitle"/>
          </p:nvPr>
        </p:nvSpPr>
        <p:spPr>
          <a:xfrm>
            <a:off x="1113055" y="38752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8" name="Google Shape;208;p25"/>
          <p:cNvSpPr txBox="1"/>
          <p:nvPr>
            <p:ph idx="14" type="subTitle"/>
          </p:nvPr>
        </p:nvSpPr>
        <p:spPr>
          <a:xfrm>
            <a:off x="3582900" y="38752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09" name="Google Shape;209;p25"/>
          <p:cNvSpPr txBox="1"/>
          <p:nvPr>
            <p:ph idx="15" type="subTitle"/>
          </p:nvPr>
        </p:nvSpPr>
        <p:spPr>
          <a:xfrm>
            <a:off x="6052745" y="3875250"/>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10" name="Google Shape;210;p25"/>
          <p:cNvGrpSpPr/>
          <p:nvPr/>
        </p:nvGrpSpPr>
        <p:grpSpPr>
          <a:xfrm rot="10800000">
            <a:off x="-310519" y="4676382"/>
            <a:ext cx="2249640" cy="423402"/>
            <a:chOff x="6456475" y="3575600"/>
            <a:chExt cx="2936100" cy="552600"/>
          </a:xfrm>
        </p:grpSpPr>
        <p:sp>
          <p:nvSpPr>
            <p:cNvPr id="211" name="Google Shape;211;p25"/>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13" name="Shape 213"/>
        <p:cNvGrpSpPr/>
        <p:nvPr/>
      </p:nvGrpSpPr>
      <p:grpSpPr>
        <a:xfrm>
          <a:off x="0" y="0"/>
          <a:ext cx="0" cy="0"/>
          <a:chOff x="0" y="0"/>
          <a:chExt cx="0" cy="0"/>
        </a:xfrm>
      </p:grpSpPr>
      <p:sp>
        <p:nvSpPr>
          <p:cNvPr id="214" name="Google Shape;214;p26"/>
          <p:cNvSpPr txBox="1"/>
          <p:nvPr>
            <p:ph hasCustomPrompt="1" type="title"/>
          </p:nvPr>
        </p:nvSpPr>
        <p:spPr>
          <a:xfrm>
            <a:off x="1182628" y="2128775"/>
            <a:ext cx="1627500" cy="62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15" name="Google Shape;215;p26"/>
          <p:cNvSpPr txBox="1"/>
          <p:nvPr>
            <p:ph idx="1" type="subTitle"/>
          </p:nvPr>
        </p:nvSpPr>
        <p:spPr>
          <a:xfrm>
            <a:off x="909778" y="3629175"/>
            <a:ext cx="2173200" cy="6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16" name="Google Shape;216;p26"/>
          <p:cNvSpPr txBox="1"/>
          <p:nvPr>
            <p:ph idx="2" type="subTitle"/>
          </p:nvPr>
        </p:nvSpPr>
        <p:spPr>
          <a:xfrm>
            <a:off x="909778" y="32733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2"/>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17" name="Google Shape;217;p26"/>
          <p:cNvSpPr txBox="1"/>
          <p:nvPr>
            <p:ph hasCustomPrompt="1" idx="3" type="title"/>
          </p:nvPr>
        </p:nvSpPr>
        <p:spPr>
          <a:xfrm>
            <a:off x="3758399" y="2128775"/>
            <a:ext cx="1627200" cy="62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18" name="Google Shape;218;p26"/>
          <p:cNvSpPr txBox="1"/>
          <p:nvPr>
            <p:ph idx="4" type="subTitle"/>
          </p:nvPr>
        </p:nvSpPr>
        <p:spPr>
          <a:xfrm>
            <a:off x="3485399" y="3629175"/>
            <a:ext cx="2173200" cy="6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19" name="Google Shape;219;p26"/>
          <p:cNvSpPr txBox="1"/>
          <p:nvPr>
            <p:ph idx="5" type="subTitle"/>
          </p:nvPr>
        </p:nvSpPr>
        <p:spPr>
          <a:xfrm>
            <a:off x="3485399" y="32733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2"/>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0" name="Google Shape;220;p26"/>
          <p:cNvSpPr txBox="1"/>
          <p:nvPr>
            <p:ph hasCustomPrompt="1" idx="6" type="title"/>
          </p:nvPr>
        </p:nvSpPr>
        <p:spPr>
          <a:xfrm>
            <a:off x="6334019" y="2128775"/>
            <a:ext cx="1627200" cy="62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1" name="Google Shape;221;p26"/>
          <p:cNvSpPr txBox="1"/>
          <p:nvPr>
            <p:ph idx="7" type="subTitle"/>
          </p:nvPr>
        </p:nvSpPr>
        <p:spPr>
          <a:xfrm>
            <a:off x="6061019" y="3629175"/>
            <a:ext cx="2173200" cy="65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22" name="Google Shape;222;p26"/>
          <p:cNvSpPr txBox="1"/>
          <p:nvPr>
            <p:ph idx="8" type="subTitle"/>
          </p:nvPr>
        </p:nvSpPr>
        <p:spPr>
          <a:xfrm>
            <a:off x="6061019" y="3273300"/>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2"/>
                </a:solidFill>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3" name="Google Shape;223;p26"/>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24" name="Google Shape;224;p26"/>
          <p:cNvGrpSpPr/>
          <p:nvPr/>
        </p:nvGrpSpPr>
        <p:grpSpPr>
          <a:xfrm>
            <a:off x="7553538" y="3660238"/>
            <a:ext cx="2358638" cy="2358638"/>
            <a:chOff x="7553538" y="3660238"/>
            <a:chExt cx="2358638" cy="2358638"/>
          </a:xfrm>
        </p:grpSpPr>
        <p:grpSp>
          <p:nvGrpSpPr>
            <p:cNvPr id="225" name="Google Shape;225;p26"/>
            <p:cNvGrpSpPr/>
            <p:nvPr/>
          </p:nvGrpSpPr>
          <p:grpSpPr>
            <a:xfrm flipH="1" rot="-2700000">
              <a:off x="7828010" y="4050176"/>
              <a:ext cx="1045765" cy="1045615"/>
              <a:chOff x="3741950" y="353925"/>
              <a:chExt cx="1045775" cy="1045625"/>
            </a:xfrm>
          </p:grpSpPr>
          <p:sp>
            <p:nvSpPr>
              <p:cNvPr id="226" name="Google Shape;226;p26"/>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26"/>
            <p:cNvSpPr/>
            <p:nvPr/>
          </p:nvSpPr>
          <p:spPr>
            <a:xfrm flipH="1" rot="-2700000">
              <a:off x="7903927" y="400067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30" name="Shape 230"/>
        <p:cNvGrpSpPr/>
        <p:nvPr/>
      </p:nvGrpSpPr>
      <p:grpSpPr>
        <a:xfrm>
          <a:off x="0" y="0"/>
          <a:ext cx="0" cy="0"/>
          <a:chOff x="0" y="0"/>
          <a:chExt cx="0" cy="0"/>
        </a:xfrm>
      </p:grpSpPr>
      <p:sp>
        <p:nvSpPr>
          <p:cNvPr id="231" name="Google Shape;231;p27"/>
          <p:cNvSpPr txBox="1"/>
          <p:nvPr>
            <p:ph type="title"/>
          </p:nvPr>
        </p:nvSpPr>
        <p:spPr>
          <a:xfrm>
            <a:off x="713275" y="540000"/>
            <a:ext cx="4448100" cy="1301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2" name="Google Shape;232;p27"/>
          <p:cNvSpPr txBox="1"/>
          <p:nvPr>
            <p:ph idx="1" type="subTitle"/>
          </p:nvPr>
        </p:nvSpPr>
        <p:spPr>
          <a:xfrm>
            <a:off x="713225" y="1841450"/>
            <a:ext cx="4448100" cy="105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33" name="Shape 233"/>
        <p:cNvGrpSpPr/>
        <p:nvPr/>
      </p:nvGrpSpPr>
      <p:grpSpPr>
        <a:xfrm>
          <a:off x="0" y="0"/>
          <a:ext cx="0" cy="0"/>
          <a:chOff x="0" y="0"/>
          <a:chExt cx="0" cy="0"/>
        </a:xfrm>
      </p:grpSpPr>
      <p:grpSp>
        <p:nvGrpSpPr>
          <p:cNvPr id="234" name="Google Shape;234;p28"/>
          <p:cNvGrpSpPr/>
          <p:nvPr/>
        </p:nvGrpSpPr>
        <p:grpSpPr>
          <a:xfrm flipH="1" rot="10800000">
            <a:off x="8331027" y="3471397"/>
            <a:ext cx="4357122" cy="707497"/>
            <a:chOff x="6456475" y="3575600"/>
            <a:chExt cx="3403204" cy="552603"/>
          </a:xfrm>
        </p:grpSpPr>
        <p:sp>
          <p:nvSpPr>
            <p:cNvPr id="235" name="Google Shape;235;p28"/>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8"/>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28"/>
          <p:cNvGrpSpPr/>
          <p:nvPr/>
        </p:nvGrpSpPr>
        <p:grpSpPr>
          <a:xfrm flipH="1" rot="10800000">
            <a:off x="7315681" y="4178885"/>
            <a:ext cx="5455165" cy="875381"/>
            <a:chOff x="6456469" y="3575596"/>
            <a:chExt cx="3443700" cy="552604"/>
          </a:xfrm>
        </p:grpSpPr>
        <p:sp>
          <p:nvSpPr>
            <p:cNvPr id="238" name="Google Shape;238;p28"/>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8"/>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28"/>
          <p:cNvGrpSpPr/>
          <p:nvPr/>
        </p:nvGrpSpPr>
        <p:grpSpPr>
          <a:xfrm flipH="1">
            <a:off x="-3486996" y="942843"/>
            <a:ext cx="4357122" cy="707497"/>
            <a:chOff x="6456475" y="3575600"/>
            <a:chExt cx="3403204" cy="552603"/>
          </a:xfrm>
        </p:grpSpPr>
        <p:sp>
          <p:nvSpPr>
            <p:cNvPr id="241" name="Google Shape;241;p28"/>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8"/>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8"/>
          <p:cNvGrpSpPr/>
          <p:nvPr/>
        </p:nvGrpSpPr>
        <p:grpSpPr>
          <a:xfrm flipH="1">
            <a:off x="-3569694" y="67472"/>
            <a:ext cx="5455165" cy="875381"/>
            <a:chOff x="6456469" y="3575596"/>
            <a:chExt cx="3443700" cy="552604"/>
          </a:xfrm>
        </p:grpSpPr>
        <p:sp>
          <p:nvSpPr>
            <p:cNvPr id="244" name="Google Shape;244;p28"/>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46" name="Shape 246"/>
        <p:cNvGrpSpPr/>
        <p:nvPr/>
      </p:nvGrpSpPr>
      <p:grpSpPr>
        <a:xfrm>
          <a:off x="0" y="0"/>
          <a:ext cx="0" cy="0"/>
          <a:chOff x="0" y="0"/>
          <a:chExt cx="0" cy="0"/>
        </a:xfrm>
      </p:grpSpPr>
      <p:grpSp>
        <p:nvGrpSpPr>
          <p:cNvPr id="247" name="Google Shape;247;p29"/>
          <p:cNvGrpSpPr/>
          <p:nvPr/>
        </p:nvGrpSpPr>
        <p:grpSpPr>
          <a:xfrm rot="5400000">
            <a:off x="6537771" y="4976418"/>
            <a:ext cx="4357122" cy="707497"/>
            <a:chOff x="6456475" y="3575600"/>
            <a:chExt cx="3403204" cy="552603"/>
          </a:xfrm>
        </p:grpSpPr>
        <p:sp>
          <p:nvSpPr>
            <p:cNvPr id="248" name="Google Shape;248;p29"/>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9"/>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29"/>
          <p:cNvGrpSpPr/>
          <p:nvPr/>
        </p:nvGrpSpPr>
        <p:grpSpPr>
          <a:xfrm rot="5400000">
            <a:off x="6129289" y="5745840"/>
            <a:ext cx="3759089" cy="707494"/>
            <a:chOff x="6456475" y="3575600"/>
            <a:chExt cx="2936100" cy="552600"/>
          </a:xfrm>
        </p:grpSpPr>
        <p:sp>
          <p:nvSpPr>
            <p:cNvPr id="251" name="Google Shape;251;p29"/>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29"/>
          <p:cNvGrpSpPr/>
          <p:nvPr/>
        </p:nvGrpSpPr>
        <p:grpSpPr>
          <a:xfrm rot="-5400000">
            <a:off x="-887968" y="-1051338"/>
            <a:ext cx="4357122" cy="707497"/>
            <a:chOff x="6456475" y="3575600"/>
            <a:chExt cx="3403204" cy="552603"/>
          </a:xfrm>
        </p:grpSpPr>
        <p:sp>
          <p:nvSpPr>
            <p:cNvPr id="254" name="Google Shape;254;p29"/>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29"/>
          <p:cNvGrpSpPr/>
          <p:nvPr/>
        </p:nvGrpSpPr>
        <p:grpSpPr>
          <a:xfrm rot="-5400000">
            <a:off x="-2228419" y="-668956"/>
            <a:ext cx="5455165" cy="875381"/>
            <a:chOff x="6456469" y="3575596"/>
            <a:chExt cx="3443700" cy="552604"/>
          </a:xfrm>
        </p:grpSpPr>
        <p:sp>
          <p:nvSpPr>
            <p:cNvPr id="257" name="Google Shape;257;p29"/>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9"/>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 name="Google Shape;23;p4"/>
          <p:cNvSpPr txBox="1"/>
          <p:nvPr>
            <p:ph idx="1" type="body"/>
          </p:nvPr>
        </p:nvSpPr>
        <p:spPr>
          <a:xfrm>
            <a:off x="720000" y="1269175"/>
            <a:ext cx="7704000" cy="3990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24" name="Google Shape;24;p4"/>
          <p:cNvGrpSpPr/>
          <p:nvPr/>
        </p:nvGrpSpPr>
        <p:grpSpPr>
          <a:xfrm>
            <a:off x="7845966" y="4050781"/>
            <a:ext cx="1775083" cy="1748694"/>
            <a:chOff x="4757800" y="3823757"/>
            <a:chExt cx="2394232" cy="2358638"/>
          </a:xfrm>
        </p:grpSpPr>
        <p:grpSp>
          <p:nvGrpSpPr>
            <p:cNvPr id="25" name="Google Shape;25;p4"/>
            <p:cNvGrpSpPr/>
            <p:nvPr/>
          </p:nvGrpSpPr>
          <p:grpSpPr>
            <a:xfrm rot="2700000">
              <a:off x="4974332" y="4166770"/>
              <a:ext cx="1045765" cy="1045615"/>
              <a:chOff x="3741950" y="353925"/>
              <a:chExt cx="1045775" cy="1045625"/>
            </a:xfrm>
          </p:grpSpPr>
          <p:sp>
            <p:nvSpPr>
              <p:cNvPr id="26" name="Google Shape;26;p4"/>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4"/>
            <p:cNvSpPr/>
            <p:nvPr/>
          </p:nvSpPr>
          <p:spPr>
            <a:xfrm rot="2700000">
              <a:off x="5143783" y="416419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 name="Google Shape;32;p5"/>
          <p:cNvSpPr txBox="1"/>
          <p:nvPr>
            <p:ph idx="1" type="subTitle"/>
          </p:nvPr>
        </p:nvSpPr>
        <p:spPr>
          <a:xfrm>
            <a:off x="5077073" y="3042975"/>
            <a:ext cx="2619900" cy="110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3" name="Google Shape;33;p5"/>
          <p:cNvSpPr txBox="1"/>
          <p:nvPr>
            <p:ph idx="2" type="subTitle"/>
          </p:nvPr>
        </p:nvSpPr>
        <p:spPr>
          <a:xfrm>
            <a:off x="1447027" y="3042975"/>
            <a:ext cx="2619900" cy="1106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4" name="Google Shape;34;p5"/>
          <p:cNvSpPr txBox="1"/>
          <p:nvPr>
            <p:ph idx="3" type="subTitle"/>
          </p:nvPr>
        </p:nvSpPr>
        <p:spPr>
          <a:xfrm>
            <a:off x="5077073" y="2734950"/>
            <a:ext cx="26199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5" name="Google Shape;35;p5"/>
          <p:cNvSpPr txBox="1"/>
          <p:nvPr>
            <p:ph idx="4" type="subTitle"/>
          </p:nvPr>
        </p:nvSpPr>
        <p:spPr>
          <a:xfrm>
            <a:off x="1447027" y="2734950"/>
            <a:ext cx="26199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400">
                <a:solidFill>
                  <a:schemeClr val="dk2"/>
                </a:solidFill>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6" name="Google Shape;36;p5"/>
          <p:cNvGrpSpPr/>
          <p:nvPr/>
        </p:nvGrpSpPr>
        <p:grpSpPr>
          <a:xfrm>
            <a:off x="6667638" y="3630961"/>
            <a:ext cx="2394232" cy="2358638"/>
            <a:chOff x="6667638" y="3630961"/>
            <a:chExt cx="2394232" cy="2358638"/>
          </a:xfrm>
        </p:grpSpPr>
        <p:grpSp>
          <p:nvGrpSpPr>
            <p:cNvPr id="37" name="Google Shape;37;p5"/>
            <p:cNvGrpSpPr/>
            <p:nvPr/>
          </p:nvGrpSpPr>
          <p:grpSpPr>
            <a:xfrm flipH="1" rot="-2700000">
              <a:off x="7799572" y="3973974"/>
              <a:ext cx="1045765" cy="1045615"/>
              <a:chOff x="3741950" y="353925"/>
              <a:chExt cx="1045775" cy="1045625"/>
            </a:xfrm>
          </p:grpSpPr>
          <p:sp>
            <p:nvSpPr>
              <p:cNvPr id="38" name="Google Shape;38;p5"/>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5"/>
            <p:cNvSpPr/>
            <p:nvPr/>
          </p:nvSpPr>
          <p:spPr>
            <a:xfrm flipH="1" rot="-2700000">
              <a:off x="7018027" y="3971401"/>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4" name="Google Shape;44;p6"/>
          <p:cNvGrpSpPr/>
          <p:nvPr/>
        </p:nvGrpSpPr>
        <p:grpSpPr>
          <a:xfrm flipH="1" rot="-2700000">
            <a:off x="7844935" y="4353026"/>
            <a:ext cx="1045765" cy="1045615"/>
            <a:chOff x="3741950" y="353925"/>
            <a:chExt cx="1045775" cy="1045625"/>
          </a:xfrm>
        </p:grpSpPr>
        <p:sp>
          <p:nvSpPr>
            <p:cNvPr id="45" name="Google Shape;45;p6"/>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 name="Google Shape;50;p7"/>
          <p:cNvSpPr txBox="1"/>
          <p:nvPr>
            <p:ph idx="1" type="subTitle"/>
          </p:nvPr>
        </p:nvSpPr>
        <p:spPr>
          <a:xfrm>
            <a:off x="720000" y="1541950"/>
            <a:ext cx="5373300" cy="202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grpSp>
        <p:nvGrpSpPr>
          <p:cNvPr id="51" name="Google Shape;51;p7"/>
          <p:cNvGrpSpPr/>
          <p:nvPr/>
        </p:nvGrpSpPr>
        <p:grpSpPr>
          <a:xfrm>
            <a:off x="83363" y="3630961"/>
            <a:ext cx="2394232" cy="2358638"/>
            <a:chOff x="7518600" y="1769557"/>
            <a:chExt cx="2394232" cy="2358638"/>
          </a:xfrm>
        </p:grpSpPr>
        <p:grpSp>
          <p:nvGrpSpPr>
            <p:cNvPr id="52" name="Google Shape;52;p7"/>
            <p:cNvGrpSpPr/>
            <p:nvPr/>
          </p:nvGrpSpPr>
          <p:grpSpPr>
            <a:xfrm rot="2700000">
              <a:off x="7735132" y="2112570"/>
              <a:ext cx="1045765" cy="1045615"/>
              <a:chOff x="3741950" y="353925"/>
              <a:chExt cx="1045775" cy="1045625"/>
            </a:xfrm>
          </p:grpSpPr>
          <p:sp>
            <p:nvSpPr>
              <p:cNvPr id="53" name="Google Shape;53;p7"/>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7"/>
            <p:cNvSpPr/>
            <p:nvPr/>
          </p:nvSpPr>
          <p:spPr>
            <a:xfrm rot="2700000">
              <a:off x="7904583" y="2109997"/>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 name="Shape 57"/>
        <p:cNvGrpSpPr/>
        <p:nvPr/>
      </p:nvGrpSpPr>
      <p:grpSpPr>
        <a:xfrm>
          <a:off x="0" y="0"/>
          <a:ext cx="0" cy="0"/>
          <a:chOff x="0" y="0"/>
          <a:chExt cx="0" cy="0"/>
        </a:xfrm>
      </p:grpSpPr>
      <p:sp>
        <p:nvSpPr>
          <p:cNvPr id="58" name="Google Shape;58;p8"/>
          <p:cNvSpPr txBox="1"/>
          <p:nvPr>
            <p:ph type="title"/>
          </p:nvPr>
        </p:nvSpPr>
        <p:spPr>
          <a:xfrm>
            <a:off x="1962000" y="1307100"/>
            <a:ext cx="52200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59" name="Google Shape;59;p8"/>
          <p:cNvGrpSpPr/>
          <p:nvPr/>
        </p:nvGrpSpPr>
        <p:grpSpPr>
          <a:xfrm>
            <a:off x="-808637" y="3630961"/>
            <a:ext cx="2394232" cy="2358638"/>
            <a:chOff x="-808637" y="3630961"/>
            <a:chExt cx="2394232" cy="2358638"/>
          </a:xfrm>
        </p:grpSpPr>
        <p:grpSp>
          <p:nvGrpSpPr>
            <p:cNvPr id="60" name="Google Shape;60;p8"/>
            <p:cNvGrpSpPr/>
            <p:nvPr/>
          </p:nvGrpSpPr>
          <p:grpSpPr>
            <a:xfrm flipH="1" rot="-2700000">
              <a:off x="323297" y="3973974"/>
              <a:ext cx="1045765" cy="1045615"/>
              <a:chOff x="3741950" y="353925"/>
              <a:chExt cx="1045775" cy="1045625"/>
            </a:xfrm>
          </p:grpSpPr>
          <p:sp>
            <p:nvSpPr>
              <p:cNvPr id="61" name="Google Shape;61;p8"/>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8"/>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8"/>
            <p:cNvSpPr/>
            <p:nvPr/>
          </p:nvSpPr>
          <p:spPr>
            <a:xfrm flipH="1" rot="-2700000">
              <a:off x="-458248" y="3971401"/>
              <a:ext cx="1657859" cy="1677759"/>
            </a:xfrm>
            <a:custGeom>
              <a:rect b="b" l="l" r="r" t="t"/>
              <a:pathLst>
                <a:path extrusionOk="0" h="67111" w="66315">
                  <a:moveTo>
                    <a:pt x="8446" y="67111"/>
                  </a:moveTo>
                  <a:cubicBezTo>
                    <a:pt x="6171" y="67111"/>
                    <a:pt x="4067" y="66258"/>
                    <a:pt x="2474" y="64665"/>
                  </a:cubicBezTo>
                  <a:cubicBezTo>
                    <a:pt x="882" y="63073"/>
                    <a:pt x="0" y="60940"/>
                    <a:pt x="0" y="58694"/>
                  </a:cubicBezTo>
                  <a:cubicBezTo>
                    <a:pt x="0" y="56447"/>
                    <a:pt x="882" y="54343"/>
                    <a:pt x="2474" y="52750"/>
                  </a:cubicBezTo>
                  <a:lnTo>
                    <a:pt x="51954" y="3271"/>
                  </a:lnTo>
                  <a:cubicBezTo>
                    <a:pt x="55224" y="0"/>
                    <a:pt x="60570" y="0"/>
                    <a:pt x="63841" y="3271"/>
                  </a:cubicBezTo>
                  <a:lnTo>
                    <a:pt x="63841" y="3271"/>
                  </a:lnTo>
                  <a:cubicBezTo>
                    <a:pt x="65433" y="4863"/>
                    <a:pt x="66315" y="6996"/>
                    <a:pt x="66315" y="9242"/>
                  </a:cubicBezTo>
                  <a:cubicBezTo>
                    <a:pt x="66315" y="11489"/>
                    <a:pt x="65433" y="13593"/>
                    <a:pt x="63841" y="15186"/>
                  </a:cubicBezTo>
                  <a:lnTo>
                    <a:pt x="14389" y="64665"/>
                  </a:lnTo>
                  <a:cubicBezTo>
                    <a:pt x="12797" y="66258"/>
                    <a:pt x="10692" y="67111"/>
                    <a:pt x="8446" y="67111"/>
                  </a:cubicBezTo>
                  <a:close/>
                  <a:moveTo>
                    <a:pt x="57897" y="2588"/>
                  </a:moveTo>
                  <a:cubicBezTo>
                    <a:pt x="56191" y="2588"/>
                    <a:pt x="54485" y="3242"/>
                    <a:pt x="53205" y="4522"/>
                  </a:cubicBezTo>
                  <a:lnTo>
                    <a:pt x="3725" y="54002"/>
                  </a:lnTo>
                  <a:cubicBezTo>
                    <a:pt x="2474" y="55253"/>
                    <a:pt x="1792" y="56931"/>
                    <a:pt x="1792" y="58694"/>
                  </a:cubicBezTo>
                  <a:cubicBezTo>
                    <a:pt x="1792" y="60457"/>
                    <a:pt x="2474" y="62135"/>
                    <a:pt x="3725" y="63386"/>
                  </a:cubicBezTo>
                  <a:cubicBezTo>
                    <a:pt x="4977" y="64637"/>
                    <a:pt x="6654" y="65348"/>
                    <a:pt x="8418" y="65348"/>
                  </a:cubicBezTo>
                  <a:cubicBezTo>
                    <a:pt x="10209" y="65348"/>
                    <a:pt x="11858" y="64637"/>
                    <a:pt x="13138" y="63386"/>
                  </a:cubicBezTo>
                  <a:lnTo>
                    <a:pt x="62589" y="13934"/>
                  </a:lnTo>
                  <a:cubicBezTo>
                    <a:pt x="63841" y="12683"/>
                    <a:pt x="64523" y="11005"/>
                    <a:pt x="64523" y="9242"/>
                  </a:cubicBezTo>
                  <a:cubicBezTo>
                    <a:pt x="64523" y="7451"/>
                    <a:pt x="63841" y="5801"/>
                    <a:pt x="62589" y="4550"/>
                  </a:cubicBezTo>
                  <a:lnTo>
                    <a:pt x="62589" y="4550"/>
                  </a:lnTo>
                  <a:cubicBezTo>
                    <a:pt x="61310" y="3242"/>
                    <a:pt x="59604" y="2588"/>
                    <a:pt x="57897" y="2588"/>
                  </a:cubicBezTo>
                  <a:close/>
                </a:path>
              </a:pathLst>
            </a:cu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9"/>
          <p:cNvSpPr txBox="1"/>
          <p:nvPr>
            <p:ph type="title"/>
          </p:nvPr>
        </p:nvSpPr>
        <p:spPr>
          <a:xfrm>
            <a:off x="2135550" y="1651188"/>
            <a:ext cx="4872900" cy="115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7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7" name="Google Shape;67;p9"/>
          <p:cNvSpPr txBox="1"/>
          <p:nvPr>
            <p:ph idx="1" type="subTitle"/>
          </p:nvPr>
        </p:nvSpPr>
        <p:spPr>
          <a:xfrm>
            <a:off x="2135550" y="2765575"/>
            <a:ext cx="4872900" cy="707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accen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68" name="Google Shape;68;p9"/>
          <p:cNvGrpSpPr/>
          <p:nvPr/>
        </p:nvGrpSpPr>
        <p:grpSpPr>
          <a:xfrm rot="2700000">
            <a:off x="7740957" y="4395495"/>
            <a:ext cx="1045765" cy="1045615"/>
            <a:chOff x="3741950" y="353925"/>
            <a:chExt cx="1045775" cy="1045625"/>
          </a:xfrm>
        </p:grpSpPr>
        <p:sp>
          <p:nvSpPr>
            <p:cNvPr id="69" name="Google Shape;69;p9"/>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0"/>
          <p:cNvSpPr txBox="1"/>
          <p:nvPr>
            <p:ph type="title"/>
          </p:nvPr>
        </p:nvSpPr>
        <p:spPr>
          <a:xfrm>
            <a:off x="3992121" y="398525"/>
            <a:ext cx="4597200" cy="1673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5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Clr>
                <a:schemeClr val="dk1"/>
              </a:buClr>
              <a:buSzPts val="3500"/>
              <a:buFont typeface="Albert Sans"/>
              <a:buNone/>
              <a:defRPr b="1" sz="3500">
                <a:solidFill>
                  <a:schemeClr val="dk1"/>
                </a:solidFill>
                <a:latin typeface="Albert Sans"/>
                <a:ea typeface="Albert Sans"/>
                <a:cs typeface="Albert Sans"/>
                <a:sym typeface="Albert Sans"/>
              </a:defRPr>
            </a:lvl1pPr>
            <a:lvl2pPr lvl="1"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2pPr>
            <a:lvl3pPr lvl="2"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3pPr>
            <a:lvl4pPr lvl="3"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4pPr>
            <a:lvl5pPr lvl="4"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5pPr>
            <a:lvl6pPr lvl="5"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6pPr>
            <a:lvl7pPr lvl="6"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7pPr>
            <a:lvl8pPr lvl="7"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8pPr>
            <a:lvl9pPr lvl="8" rtl="0" algn="r">
              <a:spcBef>
                <a:spcPts val="0"/>
              </a:spcBef>
              <a:spcAft>
                <a:spcPts val="0"/>
              </a:spcAft>
              <a:buClr>
                <a:schemeClr val="dk1"/>
              </a:buClr>
              <a:buSzPts val="3500"/>
              <a:buFont typeface="Albert Sans SemiBold"/>
              <a:buNone/>
              <a:defRPr sz="3500">
                <a:solidFill>
                  <a:schemeClr val="dk1"/>
                </a:solidFill>
                <a:latin typeface="Albert Sans SemiBold"/>
                <a:ea typeface="Albert Sans SemiBold"/>
                <a:cs typeface="Albert Sans SemiBold"/>
                <a:sym typeface="Albert Sans Semi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indent="-317500" lvl="1" marL="9144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indent="-317500" lvl="2" marL="13716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indent="-317500" lvl="3" marL="18288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indent="-317500" lvl="4" marL="22860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indent="-317500" lvl="5" marL="27432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indent="-317500" lvl="6" marL="32004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indent="-317500" lvl="7" marL="36576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indent="-317500" lvl="8" marL="4114800">
              <a:lnSpc>
                <a:spcPct val="100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11.png"/><Relationship Id="rId7" Type="http://schemas.openxmlformats.org/officeDocument/2006/relationships/image" Target="../media/image7.png"/><Relationship Id="rId8"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txBox="1"/>
          <p:nvPr>
            <p:ph type="ctrTitle"/>
          </p:nvPr>
        </p:nvSpPr>
        <p:spPr>
          <a:xfrm>
            <a:off x="558025" y="1407863"/>
            <a:ext cx="7100700" cy="1514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600"/>
              <a:t>Deep Learning </a:t>
            </a:r>
            <a:br>
              <a:rPr lang="en" sz="3600"/>
            </a:br>
            <a:r>
              <a:rPr lang="en" sz="3600"/>
              <a:t>Models for Time-series </a:t>
            </a:r>
            <a:br>
              <a:rPr lang="en" sz="3600"/>
            </a:br>
            <a:r>
              <a:rPr lang="en" sz="3600"/>
              <a:t>Traffic Volume Data</a:t>
            </a:r>
            <a:endParaRPr sz="3600"/>
          </a:p>
        </p:txBody>
      </p:sp>
      <p:sp>
        <p:nvSpPr>
          <p:cNvPr id="264" name="Google Shape;264;p30"/>
          <p:cNvSpPr txBox="1"/>
          <p:nvPr>
            <p:ph idx="1" type="subTitle"/>
          </p:nvPr>
        </p:nvSpPr>
        <p:spPr>
          <a:xfrm>
            <a:off x="558025" y="3804725"/>
            <a:ext cx="4528800" cy="87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latin typeface="Albert Sans SemiBold"/>
                <a:ea typeface="Albert Sans SemiBold"/>
                <a:cs typeface="Albert Sans SemiBold"/>
                <a:sym typeface="Albert Sans SemiBold"/>
              </a:rPr>
              <a:t>Big Data</a:t>
            </a:r>
            <a:r>
              <a:rPr lang="en">
                <a:solidFill>
                  <a:schemeClr val="lt2"/>
                </a:solidFill>
                <a:latin typeface="Albert Sans SemiBold"/>
                <a:ea typeface="Albert Sans SemiBold"/>
                <a:cs typeface="Albert Sans SemiBold"/>
                <a:sym typeface="Albert Sans SemiBold"/>
              </a:rPr>
              <a:t> </a:t>
            </a:r>
            <a:r>
              <a:rPr lang="en">
                <a:solidFill>
                  <a:schemeClr val="lt2"/>
                </a:solidFill>
                <a:latin typeface="Albert Sans SemiBold"/>
                <a:ea typeface="Albert Sans SemiBold"/>
                <a:cs typeface="Albert Sans SemiBold"/>
                <a:sym typeface="Albert Sans SemiBold"/>
              </a:rPr>
              <a:t>Analytics</a:t>
            </a:r>
            <a:endParaRPr>
              <a:solidFill>
                <a:schemeClr val="lt2"/>
              </a:solidFill>
              <a:latin typeface="Albert Sans SemiBold"/>
              <a:ea typeface="Albert Sans SemiBold"/>
              <a:cs typeface="Albert Sans SemiBold"/>
              <a:sym typeface="Albert Sans SemiBold"/>
            </a:endParaRPr>
          </a:p>
          <a:p>
            <a:pPr indent="0" lvl="0" marL="0" rtl="0" algn="l">
              <a:spcBef>
                <a:spcPts val="0"/>
              </a:spcBef>
              <a:spcAft>
                <a:spcPts val="0"/>
              </a:spcAft>
              <a:buNone/>
            </a:pPr>
            <a:r>
              <a:rPr lang="en">
                <a:solidFill>
                  <a:schemeClr val="lt2"/>
                </a:solidFill>
                <a:latin typeface="Albert Sans SemiBold"/>
                <a:ea typeface="Albert Sans SemiBold"/>
                <a:cs typeface="Albert Sans SemiBold"/>
                <a:sym typeface="Albert Sans SemiBold"/>
              </a:rPr>
              <a:t>Jieun Lee (222DBG04)</a:t>
            </a:r>
            <a:endParaRPr>
              <a:solidFill>
                <a:schemeClr val="lt2"/>
              </a:solidFill>
              <a:latin typeface="Albert Sans SemiBold"/>
              <a:ea typeface="Albert Sans SemiBold"/>
              <a:cs typeface="Albert Sans SemiBold"/>
              <a:sym typeface="Albert Sans SemiBold"/>
            </a:endParaRPr>
          </a:p>
          <a:p>
            <a:pPr indent="0" lvl="0" marL="0" rtl="0" algn="l">
              <a:spcBef>
                <a:spcPts val="0"/>
              </a:spcBef>
              <a:spcAft>
                <a:spcPts val="0"/>
              </a:spcAft>
              <a:buNone/>
            </a:pPr>
            <a:r>
              <a:rPr lang="en">
                <a:solidFill>
                  <a:schemeClr val="lt2"/>
                </a:solidFill>
                <a:latin typeface="Albert Sans SemiBold"/>
                <a:ea typeface="Albert Sans SemiBold"/>
                <a:cs typeface="Albert Sans SemiBold"/>
                <a:sym typeface="Albert Sans SemiBold"/>
              </a:rPr>
              <a:t>Doyeon Lee (222DBG02)</a:t>
            </a:r>
            <a:endParaRPr>
              <a:solidFill>
                <a:schemeClr val="lt2"/>
              </a:solidFill>
              <a:latin typeface="Albert Sans SemiBold"/>
              <a:ea typeface="Albert Sans SemiBold"/>
              <a:cs typeface="Albert Sans SemiBold"/>
              <a:sym typeface="Albert Sans SemiBold"/>
            </a:endParaRPr>
          </a:p>
        </p:txBody>
      </p:sp>
      <p:grpSp>
        <p:nvGrpSpPr>
          <p:cNvPr id="265" name="Google Shape;265;p30"/>
          <p:cNvGrpSpPr/>
          <p:nvPr/>
        </p:nvGrpSpPr>
        <p:grpSpPr>
          <a:xfrm>
            <a:off x="5482795" y="1103972"/>
            <a:ext cx="4357122" cy="707497"/>
            <a:chOff x="6456475" y="3575600"/>
            <a:chExt cx="3403204" cy="552603"/>
          </a:xfrm>
        </p:grpSpPr>
        <p:sp>
          <p:nvSpPr>
            <p:cNvPr id="266" name="Google Shape;266;p30"/>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0"/>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30"/>
          <p:cNvGrpSpPr/>
          <p:nvPr/>
        </p:nvGrpSpPr>
        <p:grpSpPr>
          <a:xfrm>
            <a:off x="4467450" y="228600"/>
            <a:ext cx="5455165" cy="875381"/>
            <a:chOff x="6456469" y="3575596"/>
            <a:chExt cx="3443700" cy="552604"/>
          </a:xfrm>
        </p:grpSpPr>
        <p:sp>
          <p:nvSpPr>
            <p:cNvPr id="269" name="Google Shape;269;p30"/>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0"/>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30"/>
          <p:cNvGrpSpPr/>
          <p:nvPr/>
        </p:nvGrpSpPr>
        <p:grpSpPr>
          <a:xfrm rot="2499837">
            <a:off x="387907" y="519455"/>
            <a:ext cx="1554125" cy="1553902"/>
            <a:chOff x="3741950" y="353925"/>
            <a:chExt cx="1045775" cy="1045625"/>
          </a:xfrm>
        </p:grpSpPr>
        <p:sp>
          <p:nvSpPr>
            <p:cNvPr id="272" name="Google Shape;272;p30"/>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0"/>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0"/>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30"/>
          <p:cNvGrpSpPr/>
          <p:nvPr/>
        </p:nvGrpSpPr>
        <p:grpSpPr>
          <a:xfrm>
            <a:off x="6551233" y="1811472"/>
            <a:ext cx="3759089" cy="707494"/>
            <a:chOff x="6456475" y="3575600"/>
            <a:chExt cx="2936100" cy="552600"/>
          </a:xfrm>
        </p:grpSpPr>
        <p:sp>
          <p:nvSpPr>
            <p:cNvPr id="276" name="Google Shape;276;p30"/>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0"/>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8" name="Google Shape;278;p30"/>
          <p:cNvSpPr txBox="1"/>
          <p:nvPr/>
        </p:nvSpPr>
        <p:spPr>
          <a:xfrm>
            <a:off x="634213" y="663275"/>
            <a:ext cx="3231000" cy="4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300">
                <a:solidFill>
                  <a:srgbClr val="262626"/>
                </a:solidFill>
                <a:latin typeface="Albert Sans Medium"/>
                <a:ea typeface="Albert Sans Medium"/>
                <a:cs typeface="Albert Sans Medium"/>
                <a:sym typeface="Albert Sans Medium"/>
              </a:rPr>
              <a:t>Impact of temperature, weather, time information on the traffic volume</a:t>
            </a:r>
            <a:endParaRPr sz="1300">
              <a:solidFill>
                <a:srgbClr val="262626"/>
              </a:solidFill>
              <a:latin typeface="Albert Sans Medium"/>
              <a:ea typeface="Albert Sans Medium"/>
              <a:cs typeface="Albert Sans Medium"/>
              <a:sym typeface="Albert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Overall Performance</a:t>
            </a:r>
            <a:endParaRPr sz="2800"/>
          </a:p>
        </p:txBody>
      </p:sp>
      <p:grpSp>
        <p:nvGrpSpPr>
          <p:cNvPr id="443" name="Google Shape;443;p39"/>
          <p:cNvGrpSpPr/>
          <p:nvPr/>
        </p:nvGrpSpPr>
        <p:grpSpPr>
          <a:xfrm flipH="1">
            <a:off x="-311297" y="150024"/>
            <a:ext cx="1590595" cy="875375"/>
            <a:chOff x="6456464" y="3575600"/>
            <a:chExt cx="1004100" cy="552601"/>
          </a:xfrm>
        </p:grpSpPr>
        <p:sp>
          <p:nvSpPr>
            <p:cNvPr id="444" name="Google Shape;444;p39"/>
            <p:cNvSpPr/>
            <p:nvPr/>
          </p:nvSpPr>
          <p:spPr>
            <a:xfrm>
              <a:off x="6456464" y="3575601"/>
              <a:ext cx="1004100" cy="552600"/>
            </a:xfrm>
            <a:prstGeom prst="roundRect">
              <a:avLst>
                <a:gd fmla="val 50000" name="adj"/>
              </a:avLst>
            </a:prstGeom>
            <a:gradFill>
              <a:gsLst>
                <a:gs pos="0">
                  <a:schemeClr val="lt2"/>
                </a:gs>
                <a:gs pos="100000">
                  <a:schemeClr val="accent3"/>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9"/>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39"/>
          <p:cNvGrpSpPr/>
          <p:nvPr/>
        </p:nvGrpSpPr>
        <p:grpSpPr>
          <a:xfrm flipH="1">
            <a:off x="-425085" y="1025388"/>
            <a:ext cx="1249832" cy="707506"/>
            <a:chOff x="6456475" y="3575600"/>
            <a:chExt cx="976202" cy="552609"/>
          </a:xfrm>
        </p:grpSpPr>
        <p:sp>
          <p:nvSpPr>
            <p:cNvPr id="447" name="Google Shape;447;p39"/>
            <p:cNvSpPr/>
            <p:nvPr/>
          </p:nvSpPr>
          <p:spPr>
            <a:xfrm>
              <a:off x="6456477" y="3575609"/>
              <a:ext cx="976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9"/>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449" name="Google Shape;449;p39"/>
          <p:cNvGraphicFramePr/>
          <p:nvPr/>
        </p:nvGraphicFramePr>
        <p:xfrm>
          <a:off x="1080725" y="1898063"/>
          <a:ext cx="3000000" cy="3000000"/>
        </p:xfrm>
        <a:graphic>
          <a:graphicData uri="http://schemas.openxmlformats.org/drawingml/2006/table">
            <a:tbl>
              <a:tblPr>
                <a:noFill/>
                <a:tableStyleId>{7FB2AD12-F131-4405-88B9-6FCD7F7311DB}</a:tableStyleId>
              </a:tblPr>
              <a:tblGrid>
                <a:gridCol w="1447800"/>
                <a:gridCol w="1447800"/>
                <a:gridCol w="1447800"/>
                <a:gridCol w="1447800"/>
                <a:gridCol w="1447800"/>
              </a:tblGrid>
              <a:tr h="362975">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Models</a:t>
                      </a:r>
                      <a:endParaRPr>
                        <a:latin typeface="Albert Sans Medium"/>
                        <a:ea typeface="Albert Sans Medium"/>
                        <a:cs typeface="Albert Sans Medium"/>
                        <a:sym typeface="Albert Sans Medium"/>
                      </a:endParaRPr>
                    </a:p>
                  </a:txBody>
                  <a:tcPr marT="63500" marB="63500" marR="63500" marL="63500" anchor="ctr">
                    <a:lnL cap="flat" cmpd="sng" w="12700">
                      <a:solidFill>
                        <a:srgbClr val="FFFFFF"/>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R2</a:t>
                      </a:r>
                      <a:endParaRPr>
                        <a:latin typeface="Albert Sans Medium"/>
                        <a:ea typeface="Albert Sans Medium"/>
                        <a:cs typeface="Albert Sans Medium"/>
                        <a:sym typeface="Albert Sans Medium"/>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MSE</a:t>
                      </a:r>
                      <a:endParaRPr>
                        <a:latin typeface="Albert Sans Medium"/>
                        <a:ea typeface="Albert Sans Medium"/>
                        <a:cs typeface="Albert Sans Medium"/>
                        <a:sym typeface="Albert Sans Medium"/>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MAE</a:t>
                      </a:r>
                      <a:endParaRPr>
                        <a:latin typeface="Albert Sans Medium"/>
                        <a:ea typeface="Albert Sans Medium"/>
                        <a:cs typeface="Albert Sans Medium"/>
                        <a:sym typeface="Albert Sans Medium"/>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MAPE</a:t>
                      </a:r>
                      <a:endParaRPr>
                        <a:latin typeface="Albert Sans Medium"/>
                        <a:ea typeface="Albert Sans Medium"/>
                        <a:cs typeface="Albert Sans Medium"/>
                        <a:sym typeface="Albert Sans Medium"/>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r>
              <a:tr h="520300">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GRU</a:t>
                      </a:r>
                      <a:endParaRPr>
                        <a:latin typeface="Albert Sans Medium"/>
                        <a:ea typeface="Albert Sans Medium"/>
                        <a:cs typeface="Albert Sans Medium"/>
                        <a:sym typeface="Albert Sans Medium"/>
                      </a:endParaRPr>
                    </a:p>
                  </a:txBody>
                  <a:tcPr marT="63500" marB="63500" marR="63500" marL="63500" anchor="ctr">
                    <a:lnL cap="flat" cmpd="sng" w="12700">
                      <a:solidFill>
                        <a:srgbClr val="FFFFFF"/>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0.9960</a:t>
                      </a:r>
                      <a:endParaRPr>
                        <a:latin typeface="Albert Sans Medium"/>
                        <a:ea typeface="Albert Sans Medium"/>
                        <a:cs typeface="Albert Sans Medium"/>
                        <a:sym typeface="Albert Sans Medium"/>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0.1488</a:t>
                      </a:r>
                      <a:endParaRPr>
                        <a:latin typeface="Albert Sans Medium"/>
                        <a:ea typeface="Albert Sans Medium"/>
                        <a:cs typeface="Albert Sans Medium"/>
                        <a:sym typeface="Albert Sans Medium"/>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0.3426</a:t>
                      </a:r>
                      <a:endParaRPr>
                        <a:latin typeface="Albert Sans Medium"/>
                        <a:ea typeface="Albert Sans Medium"/>
                        <a:cs typeface="Albert Sans Medium"/>
                        <a:sym typeface="Albert Sans Medium"/>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0.1397</a:t>
                      </a:r>
                      <a:endParaRPr>
                        <a:latin typeface="Albert Sans Medium"/>
                        <a:ea typeface="Albert Sans Medium"/>
                        <a:cs typeface="Albert Sans Medium"/>
                        <a:sym typeface="Albert Sans Medium"/>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0300">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LSTM</a:t>
                      </a:r>
                      <a:endParaRPr>
                        <a:latin typeface="Albert Sans Medium"/>
                        <a:ea typeface="Albert Sans Medium"/>
                        <a:cs typeface="Albert Sans Medium"/>
                        <a:sym typeface="Albert Sans Medium"/>
                      </a:endParaRPr>
                    </a:p>
                  </a:txBody>
                  <a:tcPr marT="63500" marB="63500" marR="63500" marL="63500" anchor="ctr">
                    <a:lnL cap="flat" cmpd="sng" w="12700">
                      <a:solidFill>
                        <a:srgbClr val="FFFFFF"/>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0.9984</a:t>
                      </a:r>
                      <a:endParaRPr>
                        <a:latin typeface="Albert Sans Medium"/>
                        <a:ea typeface="Albert Sans Medium"/>
                        <a:cs typeface="Albert Sans Medium"/>
                        <a:sym typeface="Albert Sans Medium"/>
                      </a:endParaRPr>
                    </a:p>
                  </a:txBody>
                  <a:tcPr marT="63500" marB="63500" marR="63500" marL="635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0.0578</a:t>
                      </a:r>
                      <a:endParaRPr>
                        <a:latin typeface="Albert Sans Medium"/>
                        <a:ea typeface="Albert Sans Medium"/>
                        <a:cs typeface="Albert Sans Medium"/>
                        <a:sym typeface="Albert Sans Medium"/>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0.2132</a:t>
                      </a:r>
                      <a:endParaRPr>
                        <a:latin typeface="Albert Sans Medium"/>
                        <a:ea typeface="Albert Sans Medium"/>
                        <a:cs typeface="Albert Sans Medium"/>
                        <a:sym typeface="Albert Sans Medium"/>
                      </a:endParaRPr>
                    </a:p>
                  </a:txBody>
                  <a:tcPr marT="63500" marB="63500" marR="63500" marL="635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0.0549</a:t>
                      </a:r>
                      <a:endParaRPr>
                        <a:latin typeface="Albert Sans Medium"/>
                        <a:ea typeface="Albert Sans Medium"/>
                        <a:cs typeface="Albert Sans Medium"/>
                        <a:sym typeface="Albert Sans Medium"/>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0300">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CNN + LSTM</a:t>
                      </a:r>
                      <a:endParaRPr>
                        <a:latin typeface="Albert Sans Medium"/>
                        <a:ea typeface="Albert Sans Medium"/>
                        <a:cs typeface="Albert Sans Medium"/>
                        <a:sym typeface="Albert Sans Medium"/>
                      </a:endParaRPr>
                    </a:p>
                  </a:txBody>
                  <a:tcPr marT="63500" marB="63500" marR="63500" marL="63500" anchor="ctr">
                    <a:lnL cap="flat" cmpd="sng" w="12700">
                      <a:solidFill>
                        <a:srgbClr val="FFFFFF"/>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0.9999</a:t>
                      </a:r>
                      <a:endParaRPr>
                        <a:latin typeface="Albert Sans Medium"/>
                        <a:ea typeface="Albert Sans Medium"/>
                        <a:cs typeface="Albert Sans Medium"/>
                        <a:sym typeface="Albert Sans Medium"/>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0.0014</a:t>
                      </a:r>
                      <a:endParaRPr>
                        <a:latin typeface="Albert Sans Medium"/>
                        <a:ea typeface="Albert Sans Medium"/>
                        <a:cs typeface="Albert Sans Medium"/>
                        <a:sym typeface="Albert Sans Medium"/>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0.0347</a:t>
                      </a:r>
                      <a:endParaRPr>
                        <a:latin typeface="Albert Sans Medium"/>
                        <a:ea typeface="Albert Sans Medium"/>
                        <a:cs typeface="Albert Sans Medium"/>
                        <a:sym typeface="Albert Sans Medium"/>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0.0248</a:t>
                      </a:r>
                      <a:endParaRPr>
                        <a:latin typeface="Albert Sans Medium"/>
                        <a:ea typeface="Albert Sans Medium"/>
                        <a:cs typeface="Albert Sans Medium"/>
                        <a:sym typeface="Albert Sans Medium"/>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r>
            </a:tbl>
          </a:graphicData>
        </a:graphic>
      </p:graphicFrame>
      <p:sp>
        <p:nvSpPr>
          <p:cNvPr id="450" name="Google Shape;450;p39"/>
          <p:cNvSpPr txBox="1"/>
          <p:nvPr/>
        </p:nvSpPr>
        <p:spPr>
          <a:xfrm>
            <a:off x="1080725" y="1317400"/>
            <a:ext cx="7239000" cy="415500"/>
          </a:xfrm>
          <a:prstGeom prst="rect">
            <a:avLst/>
          </a:prstGeom>
          <a:noFill/>
          <a:ln>
            <a:noFill/>
          </a:ln>
        </p:spPr>
        <p:txBody>
          <a:bodyPr anchorCtr="0" anchor="t" bIns="91425" lIns="91425" spcFirstLastPara="1" rIns="91425" wrap="square" tIns="91425">
            <a:spAutoFit/>
          </a:bodyPr>
          <a:lstStyle/>
          <a:p>
            <a:pPr indent="-323850" lvl="0" marL="457200" rtl="0" algn="l">
              <a:lnSpc>
                <a:spcPct val="100000"/>
              </a:lnSpc>
              <a:spcBef>
                <a:spcPts val="0"/>
              </a:spcBef>
              <a:spcAft>
                <a:spcPts val="0"/>
              </a:spcAft>
              <a:buClr>
                <a:schemeClr val="dk1"/>
              </a:buClr>
              <a:buSzPts val="1500"/>
              <a:buFont typeface="Albert Sans Medium"/>
              <a:buChar char="●"/>
            </a:pPr>
            <a:r>
              <a:rPr lang="en" sz="1500">
                <a:solidFill>
                  <a:schemeClr val="dk1"/>
                </a:solidFill>
                <a:latin typeface="Albert Sans Medium"/>
                <a:ea typeface="Albert Sans Medium"/>
                <a:cs typeface="Albert Sans Medium"/>
                <a:sym typeface="Albert Sans Medium"/>
              </a:rPr>
              <a:t>Prediction accuracy of train models including </a:t>
            </a:r>
            <a:r>
              <a:rPr lang="en" sz="1500" u="sng">
                <a:solidFill>
                  <a:schemeClr val="dk1"/>
                </a:solidFill>
                <a:latin typeface="Albert Sans Medium"/>
                <a:ea typeface="Albert Sans Medium"/>
                <a:cs typeface="Albert Sans Medium"/>
                <a:sym typeface="Albert Sans Medium"/>
              </a:rPr>
              <a:t>only traffic volume variables.</a:t>
            </a:r>
            <a:endParaRPr sz="1500" u="sng">
              <a:solidFill>
                <a:schemeClr val="dk1"/>
              </a:solidFill>
              <a:latin typeface="Albert Sans Medium"/>
              <a:ea typeface="Albert Sans Medium"/>
              <a:cs typeface="Albert Sans Medium"/>
              <a:sym typeface="Albert Sans Medium"/>
            </a:endParaRPr>
          </a:p>
        </p:txBody>
      </p:sp>
      <p:sp>
        <p:nvSpPr>
          <p:cNvPr id="451" name="Google Shape;451;p39"/>
          <p:cNvSpPr txBox="1"/>
          <p:nvPr/>
        </p:nvSpPr>
        <p:spPr>
          <a:xfrm>
            <a:off x="1609625" y="4047400"/>
            <a:ext cx="7239000" cy="431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600">
                <a:solidFill>
                  <a:schemeClr val="lt2"/>
                </a:solidFill>
                <a:latin typeface="Albert Sans SemiBold"/>
                <a:ea typeface="Albert Sans SemiBold"/>
                <a:cs typeface="Albert Sans SemiBold"/>
                <a:sym typeface="Albert Sans SemiBold"/>
              </a:rPr>
              <a:t>CNN + LSTM shows the </a:t>
            </a:r>
            <a:r>
              <a:rPr lang="en" sz="1600">
                <a:solidFill>
                  <a:schemeClr val="lt2"/>
                </a:solidFill>
                <a:latin typeface="Albert Sans SemiBold"/>
                <a:ea typeface="Albert Sans SemiBold"/>
                <a:cs typeface="Albert Sans SemiBold"/>
                <a:sym typeface="Albert Sans SemiBold"/>
              </a:rPr>
              <a:t>highest performance among the three models.</a:t>
            </a:r>
            <a:endParaRPr sz="1600" u="sng">
              <a:solidFill>
                <a:schemeClr val="lt2"/>
              </a:solidFill>
              <a:latin typeface="Albert Sans SemiBold"/>
              <a:ea typeface="Albert Sans SemiBold"/>
              <a:cs typeface="Albert Sans SemiBold"/>
              <a:sym typeface="Albert Sans SemiBold"/>
            </a:endParaRPr>
          </a:p>
        </p:txBody>
      </p:sp>
      <p:sp>
        <p:nvSpPr>
          <p:cNvPr id="452" name="Google Shape;452;p39"/>
          <p:cNvSpPr/>
          <p:nvPr/>
        </p:nvSpPr>
        <p:spPr>
          <a:xfrm>
            <a:off x="1080725" y="4047400"/>
            <a:ext cx="452700" cy="415500"/>
          </a:xfrm>
          <a:prstGeom prst="rightArrow">
            <a:avLst>
              <a:gd fmla="val 50000" name="adj1"/>
              <a:gd fmla="val 50000" name="adj2"/>
            </a:avLst>
          </a:prstGeom>
          <a:gradFill>
            <a:gsLst>
              <a:gs pos="0">
                <a:schemeClr val="lt2"/>
              </a:gs>
              <a:gs pos="100000">
                <a:schemeClr val="accent3"/>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453" name="Google Shape;453;p39"/>
          <p:cNvSpPr txBox="1"/>
          <p:nvPr/>
        </p:nvSpPr>
        <p:spPr>
          <a:xfrm>
            <a:off x="8315850" y="4717825"/>
            <a:ext cx="567600" cy="3693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lang="en" sz="1200">
                <a:solidFill>
                  <a:schemeClr val="lt1"/>
                </a:solidFill>
                <a:latin typeface="Albert Sans Medium"/>
                <a:ea typeface="Albert Sans Medium"/>
                <a:cs typeface="Albert Sans Medium"/>
                <a:sym typeface="Albert Sans Medium"/>
              </a:rPr>
              <a:t>10</a:t>
            </a:r>
            <a:endParaRPr sz="12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Overall Performance</a:t>
            </a:r>
            <a:endParaRPr sz="2800"/>
          </a:p>
        </p:txBody>
      </p:sp>
      <p:grpSp>
        <p:nvGrpSpPr>
          <p:cNvPr id="459" name="Google Shape;459;p40"/>
          <p:cNvGrpSpPr/>
          <p:nvPr/>
        </p:nvGrpSpPr>
        <p:grpSpPr>
          <a:xfrm flipH="1">
            <a:off x="-311297" y="150024"/>
            <a:ext cx="1590595" cy="875375"/>
            <a:chOff x="6456464" y="3575600"/>
            <a:chExt cx="1004100" cy="552601"/>
          </a:xfrm>
        </p:grpSpPr>
        <p:sp>
          <p:nvSpPr>
            <p:cNvPr id="460" name="Google Shape;460;p40"/>
            <p:cNvSpPr/>
            <p:nvPr/>
          </p:nvSpPr>
          <p:spPr>
            <a:xfrm>
              <a:off x="6456464" y="3575601"/>
              <a:ext cx="1004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0"/>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40"/>
          <p:cNvGrpSpPr/>
          <p:nvPr/>
        </p:nvGrpSpPr>
        <p:grpSpPr>
          <a:xfrm flipH="1">
            <a:off x="-425085" y="1025388"/>
            <a:ext cx="1249832" cy="707506"/>
            <a:chOff x="6456475" y="3575600"/>
            <a:chExt cx="976202" cy="552609"/>
          </a:xfrm>
        </p:grpSpPr>
        <p:sp>
          <p:nvSpPr>
            <p:cNvPr id="463" name="Google Shape;463;p40"/>
            <p:cNvSpPr/>
            <p:nvPr/>
          </p:nvSpPr>
          <p:spPr>
            <a:xfrm>
              <a:off x="6456477" y="3575609"/>
              <a:ext cx="976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0"/>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5" name="Google Shape;465;p40"/>
          <p:cNvSpPr txBox="1"/>
          <p:nvPr/>
        </p:nvSpPr>
        <p:spPr>
          <a:xfrm>
            <a:off x="1080725" y="1317400"/>
            <a:ext cx="7239000" cy="431100"/>
          </a:xfrm>
          <a:prstGeom prst="rect">
            <a:avLst/>
          </a:prstGeom>
          <a:noFill/>
          <a:ln>
            <a:noFill/>
          </a:ln>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Clr>
                <a:schemeClr val="dk1"/>
              </a:buClr>
              <a:buSzPts val="1400"/>
              <a:buFont typeface="Albert Sans Medium"/>
              <a:buChar char="●"/>
            </a:pPr>
            <a:r>
              <a:rPr lang="en" sz="1500">
                <a:solidFill>
                  <a:schemeClr val="dk1"/>
                </a:solidFill>
                <a:latin typeface="Albert Sans Medium"/>
                <a:ea typeface="Albert Sans Medium"/>
                <a:cs typeface="Albert Sans Medium"/>
                <a:sym typeface="Albert Sans Medium"/>
              </a:rPr>
              <a:t>Prediction accuracy of train models including </a:t>
            </a:r>
            <a:r>
              <a:rPr lang="en" sz="1600" u="sng">
                <a:solidFill>
                  <a:schemeClr val="dk1"/>
                </a:solidFill>
                <a:latin typeface="Albert Sans Medium"/>
                <a:ea typeface="Albert Sans Medium"/>
                <a:cs typeface="Albert Sans Medium"/>
                <a:sym typeface="Albert Sans Medium"/>
              </a:rPr>
              <a:t>the additional variables.</a:t>
            </a:r>
            <a:endParaRPr sz="1500" u="sng">
              <a:solidFill>
                <a:schemeClr val="dk1"/>
              </a:solidFill>
              <a:latin typeface="Albert Sans Medium"/>
              <a:ea typeface="Albert Sans Medium"/>
              <a:cs typeface="Albert Sans Medium"/>
              <a:sym typeface="Albert Sans Medium"/>
            </a:endParaRPr>
          </a:p>
        </p:txBody>
      </p:sp>
      <p:graphicFrame>
        <p:nvGraphicFramePr>
          <p:cNvPr id="466" name="Google Shape;466;p40"/>
          <p:cNvGraphicFramePr/>
          <p:nvPr/>
        </p:nvGraphicFramePr>
        <p:xfrm>
          <a:off x="1080725" y="1898063"/>
          <a:ext cx="3000000" cy="3000000"/>
        </p:xfrm>
        <a:graphic>
          <a:graphicData uri="http://schemas.openxmlformats.org/drawingml/2006/table">
            <a:tbl>
              <a:tblPr>
                <a:noFill/>
                <a:tableStyleId>{7FB2AD12-F131-4405-88B9-6FCD7F7311DB}</a:tableStyleId>
              </a:tblPr>
              <a:tblGrid>
                <a:gridCol w="1447800"/>
                <a:gridCol w="1447800"/>
                <a:gridCol w="1447800"/>
                <a:gridCol w="1447800"/>
                <a:gridCol w="1447800"/>
              </a:tblGrid>
              <a:tr h="362975">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Models</a:t>
                      </a:r>
                      <a:endParaRPr>
                        <a:latin typeface="Albert Sans Medium"/>
                        <a:ea typeface="Albert Sans Medium"/>
                        <a:cs typeface="Albert Sans Medium"/>
                        <a:sym typeface="Albert Sans Medium"/>
                      </a:endParaRPr>
                    </a:p>
                  </a:txBody>
                  <a:tcPr marT="63500" marB="63500" marR="63500" marL="63500" anchor="ctr">
                    <a:lnL cap="flat" cmpd="sng" w="12700">
                      <a:solidFill>
                        <a:srgbClr val="FFFFFF"/>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R2</a:t>
                      </a:r>
                      <a:endParaRPr>
                        <a:latin typeface="Albert Sans Medium"/>
                        <a:ea typeface="Albert Sans Medium"/>
                        <a:cs typeface="Albert Sans Medium"/>
                        <a:sym typeface="Albert Sans Medium"/>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MSE</a:t>
                      </a:r>
                      <a:endParaRPr>
                        <a:latin typeface="Albert Sans Medium"/>
                        <a:ea typeface="Albert Sans Medium"/>
                        <a:cs typeface="Albert Sans Medium"/>
                        <a:sym typeface="Albert Sans Medium"/>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MAE</a:t>
                      </a:r>
                      <a:endParaRPr>
                        <a:latin typeface="Albert Sans Medium"/>
                        <a:ea typeface="Albert Sans Medium"/>
                        <a:cs typeface="Albert Sans Medium"/>
                        <a:sym typeface="Albert Sans Medium"/>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MAPE</a:t>
                      </a:r>
                      <a:endParaRPr>
                        <a:latin typeface="Albert Sans Medium"/>
                        <a:ea typeface="Albert Sans Medium"/>
                        <a:cs typeface="Albert Sans Medium"/>
                        <a:sym typeface="Albert Sans Medium"/>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r>
              <a:tr h="520300">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GRU</a:t>
                      </a:r>
                      <a:endParaRPr>
                        <a:latin typeface="Albert Sans Medium"/>
                        <a:ea typeface="Albert Sans Medium"/>
                        <a:cs typeface="Albert Sans Medium"/>
                        <a:sym typeface="Albert Sans Medium"/>
                      </a:endParaRPr>
                    </a:p>
                  </a:txBody>
                  <a:tcPr marT="63500" marB="63500" marR="63500" marL="63500" anchor="ctr">
                    <a:lnL cap="flat" cmpd="sng" w="12700">
                      <a:solidFill>
                        <a:srgbClr val="FFFFFF"/>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0.9986</a:t>
                      </a:r>
                      <a:endParaRPr>
                        <a:latin typeface="Albert Sans Medium"/>
                        <a:ea typeface="Albert Sans Medium"/>
                        <a:cs typeface="Albert Sans Medium"/>
                        <a:sym typeface="Albert Sans Medium"/>
                      </a:endParaRPr>
                    </a:p>
                  </a:txBody>
                  <a:tcPr marT="63500" marB="63500" marR="63500" marL="635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0.0529</a:t>
                      </a:r>
                      <a:endParaRPr>
                        <a:latin typeface="Albert Sans Medium"/>
                        <a:ea typeface="Albert Sans Medium"/>
                        <a:cs typeface="Albert Sans Medium"/>
                        <a:sym typeface="Albert Sans Medium"/>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0.2023</a:t>
                      </a:r>
                      <a:endParaRPr>
                        <a:latin typeface="Albert Sans Medium"/>
                        <a:ea typeface="Albert Sans Medium"/>
                        <a:cs typeface="Albert Sans Medium"/>
                        <a:sym typeface="Albert Sans Medium"/>
                      </a:endParaRPr>
                    </a:p>
                  </a:txBody>
                  <a:tcPr marT="63500" marB="63500" marR="63500" marL="635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0.0874</a:t>
                      </a:r>
                      <a:endParaRPr>
                        <a:latin typeface="Albert Sans Medium"/>
                        <a:ea typeface="Albert Sans Medium"/>
                        <a:cs typeface="Albert Sans Medium"/>
                        <a:sym typeface="Albert Sans Medium"/>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0300">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LSTM</a:t>
                      </a:r>
                      <a:endParaRPr>
                        <a:latin typeface="Albert Sans Medium"/>
                        <a:ea typeface="Albert Sans Medium"/>
                        <a:cs typeface="Albert Sans Medium"/>
                        <a:sym typeface="Albert Sans Medium"/>
                      </a:endParaRPr>
                    </a:p>
                  </a:txBody>
                  <a:tcPr marT="63500" marB="63500" marR="63500" marL="63500" anchor="ctr">
                    <a:lnL cap="flat" cmpd="sng" w="12700">
                      <a:solidFill>
                        <a:srgbClr val="FFFFFF"/>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0.9993</a:t>
                      </a:r>
                      <a:endParaRPr>
                        <a:latin typeface="Albert Sans Medium"/>
                        <a:ea typeface="Albert Sans Medium"/>
                        <a:cs typeface="Albert Sans Medium"/>
                        <a:sym typeface="Albert Sans Medium"/>
                      </a:endParaRPr>
                    </a:p>
                  </a:txBody>
                  <a:tcPr marT="63500" marB="63500" marR="63500" marL="635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0.0232</a:t>
                      </a:r>
                      <a:endParaRPr>
                        <a:latin typeface="Albert Sans Medium"/>
                        <a:ea typeface="Albert Sans Medium"/>
                        <a:cs typeface="Albert Sans Medium"/>
                        <a:sym typeface="Albert Sans Medium"/>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0.1273</a:t>
                      </a:r>
                      <a:endParaRPr>
                        <a:latin typeface="Albert Sans Medium"/>
                        <a:ea typeface="Albert Sans Medium"/>
                        <a:cs typeface="Albert Sans Medium"/>
                        <a:sym typeface="Albert Sans Medium"/>
                      </a:endParaRPr>
                    </a:p>
                  </a:txBody>
                  <a:tcPr marT="63500" marB="63500" marR="63500" marL="635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0.0402</a:t>
                      </a:r>
                      <a:endParaRPr>
                        <a:latin typeface="Albert Sans Medium"/>
                        <a:ea typeface="Albert Sans Medium"/>
                        <a:cs typeface="Albert Sans Medium"/>
                        <a:sym typeface="Albert Sans Medium"/>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0300">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CNN + LSTM</a:t>
                      </a:r>
                      <a:endParaRPr>
                        <a:latin typeface="Albert Sans Medium"/>
                        <a:ea typeface="Albert Sans Medium"/>
                        <a:cs typeface="Albert Sans Medium"/>
                        <a:sym typeface="Albert Sans Medium"/>
                      </a:endParaRPr>
                    </a:p>
                  </a:txBody>
                  <a:tcPr marT="63500" marB="63500" marR="63500" marL="63500" anchor="ctr">
                    <a:lnL cap="flat" cmpd="sng" w="12700">
                      <a:solidFill>
                        <a:srgbClr val="FFFFFF"/>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2F2F2"/>
                    </a:solidFill>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0.9999</a:t>
                      </a:r>
                      <a:endParaRPr>
                        <a:latin typeface="Albert Sans Medium"/>
                        <a:ea typeface="Albert Sans Medium"/>
                        <a:cs typeface="Albert Sans Medium"/>
                        <a:sym typeface="Albert Sans Medium"/>
                      </a:endParaRPr>
                    </a:p>
                  </a:txBody>
                  <a:tcPr marT="63500" marB="63500" marR="63500" marL="635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0.0014</a:t>
                      </a:r>
                      <a:endParaRPr>
                        <a:latin typeface="Albert Sans Medium"/>
                        <a:ea typeface="Albert Sans Medium"/>
                        <a:cs typeface="Albert Sans Medium"/>
                        <a:sym typeface="Albert Sans Medium"/>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0.0312</a:t>
                      </a:r>
                      <a:endParaRPr>
                        <a:latin typeface="Albert Sans Medium"/>
                        <a:ea typeface="Albert Sans Medium"/>
                        <a:cs typeface="Albert Sans Medium"/>
                        <a:sym typeface="Albert Sans Medium"/>
                      </a:endParaRPr>
                    </a:p>
                  </a:txBody>
                  <a:tcPr marT="63500" marB="63500" marR="63500" marL="635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a:latin typeface="Albert Sans Medium"/>
                          <a:ea typeface="Albert Sans Medium"/>
                          <a:cs typeface="Albert Sans Medium"/>
                          <a:sym typeface="Albert Sans Medium"/>
                        </a:rPr>
                        <a:t>0.0209</a:t>
                      </a:r>
                      <a:endParaRPr>
                        <a:latin typeface="Albert Sans Medium"/>
                        <a:ea typeface="Albert Sans Medium"/>
                        <a:cs typeface="Albert Sans Medium"/>
                        <a:sym typeface="Albert Sans Medium"/>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r>
            </a:tbl>
          </a:graphicData>
        </a:graphic>
      </p:graphicFrame>
      <p:sp>
        <p:nvSpPr>
          <p:cNvPr id="467" name="Google Shape;467;p40"/>
          <p:cNvSpPr txBox="1"/>
          <p:nvPr/>
        </p:nvSpPr>
        <p:spPr>
          <a:xfrm>
            <a:off x="1609625" y="4047400"/>
            <a:ext cx="7239000" cy="431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600">
                <a:solidFill>
                  <a:schemeClr val="lt2"/>
                </a:solidFill>
                <a:latin typeface="Albert Sans SemiBold"/>
                <a:ea typeface="Albert Sans SemiBold"/>
                <a:cs typeface="Albert Sans SemiBold"/>
                <a:sym typeface="Albert Sans SemiBold"/>
              </a:rPr>
              <a:t>CNN + LSTM shows the highest performance among the three models.</a:t>
            </a:r>
            <a:endParaRPr sz="1600" u="sng">
              <a:solidFill>
                <a:schemeClr val="lt2"/>
              </a:solidFill>
              <a:latin typeface="Albert Sans SemiBold"/>
              <a:ea typeface="Albert Sans SemiBold"/>
              <a:cs typeface="Albert Sans SemiBold"/>
              <a:sym typeface="Albert Sans SemiBold"/>
            </a:endParaRPr>
          </a:p>
        </p:txBody>
      </p:sp>
      <p:sp>
        <p:nvSpPr>
          <p:cNvPr id="468" name="Google Shape;468;p40"/>
          <p:cNvSpPr/>
          <p:nvPr/>
        </p:nvSpPr>
        <p:spPr>
          <a:xfrm>
            <a:off x="1080725" y="4047400"/>
            <a:ext cx="452700" cy="415500"/>
          </a:xfrm>
          <a:prstGeom prst="rightArrow">
            <a:avLst>
              <a:gd fmla="val 50000" name="adj1"/>
              <a:gd fmla="val 50000" name="adj2"/>
            </a:avLst>
          </a:prstGeom>
          <a:gradFill>
            <a:gsLst>
              <a:gs pos="0">
                <a:schemeClr val="lt2"/>
              </a:gs>
              <a:gs pos="100000">
                <a:schemeClr val="accent3"/>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469" name="Google Shape;469;p40"/>
          <p:cNvSpPr txBox="1"/>
          <p:nvPr/>
        </p:nvSpPr>
        <p:spPr>
          <a:xfrm>
            <a:off x="8315850" y="4717825"/>
            <a:ext cx="567600" cy="3693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lang="en" sz="1200">
                <a:solidFill>
                  <a:schemeClr val="lt1"/>
                </a:solidFill>
                <a:latin typeface="Albert Sans Medium"/>
                <a:ea typeface="Albert Sans Medium"/>
                <a:cs typeface="Albert Sans Medium"/>
                <a:sym typeface="Albert Sans Medium"/>
              </a:rPr>
              <a:t>11</a:t>
            </a:r>
            <a:endParaRPr sz="12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41"/>
          <p:cNvPicPr preferRelativeResize="0"/>
          <p:nvPr/>
        </p:nvPicPr>
        <p:blipFill>
          <a:blip r:embed="rId3">
            <a:alphaModFix/>
          </a:blip>
          <a:stretch>
            <a:fillRect/>
          </a:stretch>
        </p:blipFill>
        <p:spPr>
          <a:xfrm>
            <a:off x="4538226" y="3310758"/>
            <a:ext cx="3226392" cy="1531830"/>
          </a:xfrm>
          <a:prstGeom prst="rect">
            <a:avLst/>
          </a:prstGeom>
          <a:noFill/>
          <a:ln>
            <a:noFill/>
          </a:ln>
        </p:spPr>
      </p:pic>
      <p:pic>
        <p:nvPicPr>
          <p:cNvPr id="475" name="Google Shape;475;p41"/>
          <p:cNvPicPr preferRelativeResize="0"/>
          <p:nvPr/>
        </p:nvPicPr>
        <p:blipFill>
          <a:blip r:embed="rId4">
            <a:alphaModFix/>
          </a:blip>
          <a:stretch>
            <a:fillRect/>
          </a:stretch>
        </p:blipFill>
        <p:spPr>
          <a:xfrm>
            <a:off x="1279300" y="300913"/>
            <a:ext cx="3188369" cy="1536719"/>
          </a:xfrm>
          <a:prstGeom prst="rect">
            <a:avLst/>
          </a:prstGeom>
          <a:noFill/>
          <a:ln>
            <a:noFill/>
          </a:ln>
        </p:spPr>
      </p:pic>
      <p:pic>
        <p:nvPicPr>
          <p:cNvPr id="476" name="Google Shape;476;p41"/>
          <p:cNvPicPr preferRelativeResize="0"/>
          <p:nvPr/>
        </p:nvPicPr>
        <p:blipFill>
          <a:blip r:embed="rId5">
            <a:alphaModFix/>
          </a:blip>
          <a:stretch>
            <a:fillRect/>
          </a:stretch>
        </p:blipFill>
        <p:spPr>
          <a:xfrm>
            <a:off x="4532679" y="300913"/>
            <a:ext cx="3188381" cy="1536718"/>
          </a:xfrm>
          <a:prstGeom prst="rect">
            <a:avLst/>
          </a:prstGeom>
          <a:noFill/>
          <a:ln>
            <a:noFill/>
          </a:ln>
        </p:spPr>
      </p:pic>
      <p:grpSp>
        <p:nvGrpSpPr>
          <p:cNvPr id="477" name="Google Shape;477;p41"/>
          <p:cNvGrpSpPr/>
          <p:nvPr/>
        </p:nvGrpSpPr>
        <p:grpSpPr>
          <a:xfrm flipH="1">
            <a:off x="-311297" y="150024"/>
            <a:ext cx="1590595" cy="875375"/>
            <a:chOff x="6456464" y="3575600"/>
            <a:chExt cx="1004100" cy="552601"/>
          </a:xfrm>
        </p:grpSpPr>
        <p:sp>
          <p:nvSpPr>
            <p:cNvPr id="478" name="Google Shape;478;p41"/>
            <p:cNvSpPr/>
            <p:nvPr/>
          </p:nvSpPr>
          <p:spPr>
            <a:xfrm>
              <a:off x="6456464" y="3575601"/>
              <a:ext cx="1004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41"/>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0" name="Google Shape;480;p41"/>
          <p:cNvGrpSpPr/>
          <p:nvPr/>
        </p:nvGrpSpPr>
        <p:grpSpPr>
          <a:xfrm flipH="1">
            <a:off x="-425085" y="1025388"/>
            <a:ext cx="1249832" cy="707506"/>
            <a:chOff x="6456475" y="3575600"/>
            <a:chExt cx="976202" cy="552609"/>
          </a:xfrm>
        </p:grpSpPr>
        <p:sp>
          <p:nvSpPr>
            <p:cNvPr id="481" name="Google Shape;481;p41"/>
            <p:cNvSpPr/>
            <p:nvPr/>
          </p:nvSpPr>
          <p:spPr>
            <a:xfrm>
              <a:off x="6456477" y="3575609"/>
              <a:ext cx="976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1"/>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 name="Google Shape;483;p41"/>
          <p:cNvSpPr txBox="1"/>
          <p:nvPr/>
        </p:nvSpPr>
        <p:spPr>
          <a:xfrm>
            <a:off x="7721060" y="855356"/>
            <a:ext cx="6719400" cy="461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800">
                <a:solidFill>
                  <a:schemeClr val="dk2"/>
                </a:solidFill>
                <a:latin typeface="Albert Sans"/>
                <a:ea typeface="Albert Sans"/>
                <a:cs typeface="Albert Sans"/>
                <a:sym typeface="Albert Sans"/>
              </a:rPr>
              <a:t>GRU</a:t>
            </a:r>
            <a:endParaRPr b="1" sz="1800" u="sng">
              <a:solidFill>
                <a:schemeClr val="dk2"/>
              </a:solidFill>
              <a:latin typeface="Albert Sans"/>
              <a:ea typeface="Albert Sans"/>
              <a:cs typeface="Albert Sans"/>
              <a:sym typeface="Albert Sans"/>
            </a:endParaRPr>
          </a:p>
        </p:txBody>
      </p:sp>
      <p:sp>
        <p:nvSpPr>
          <p:cNvPr id="484" name="Google Shape;484;p41"/>
          <p:cNvSpPr txBox="1"/>
          <p:nvPr/>
        </p:nvSpPr>
        <p:spPr>
          <a:xfrm>
            <a:off x="8315850" y="4032025"/>
            <a:ext cx="567600" cy="3693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lang="en" sz="1200">
                <a:solidFill>
                  <a:schemeClr val="lt1"/>
                </a:solidFill>
                <a:latin typeface="Albert Sans Medium"/>
                <a:ea typeface="Albert Sans Medium"/>
                <a:cs typeface="Albert Sans Medium"/>
                <a:sym typeface="Albert Sans Medium"/>
              </a:rPr>
              <a:t>12</a:t>
            </a:r>
            <a:endParaRPr sz="1200">
              <a:solidFill>
                <a:schemeClr val="lt1"/>
              </a:solidFill>
            </a:endParaRPr>
          </a:p>
        </p:txBody>
      </p:sp>
      <p:pic>
        <p:nvPicPr>
          <p:cNvPr id="485" name="Google Shape;485;p41"/>
          <p:cNvPicPr preferRelativeResize="0"/>
          <p:nvPr/>
        </p:nvPicPr>
        <p:blipFill>
          <a:blip r:embed="rId6">
            <a:alphaModFix/>
          </a:blip>
          <a:stretch>
            <a:fillRect/>
          </a:stretch>
        </p:blipFill>
        <p:spPr>
          <a:xfrm>
            <a:off x="1279300" y="1839229"/>
            <a:ext cx="3226382" cy="1531821"/>
          </a:xfrm>
          <a:prstGeom prst="rect">
            <a:avLst/>
          </a:prstGeom>
          <a:noFill/>
          <a:ln>
            <a:noFill/>
          </a:ln>
        </p:spPr>
      </p:pic>
      <p:pic>
        <p:nvPicPr>
          <p:cNvPr id="486" name="Google Shape;486;p41"/>
          <p:cNvPicPr preferRelativeResize="0"/>
          <p:nvPr/>
        </p:nvPicPr>
        <p:blipFill>
          <a:blip r:embed="rId7">
            <a:alphaModFix/>
          </a:blip>
          <a:stretch>
            <a:fillRect/>
          </a:stretch>
        </p:blipFill>
        <p:spPr>
          <a:xfrm>
            <a:off x="4538245" y="1839229"/>
            <a:ext cx="3226372" cy="1547560"/>
          </a:xfrm>
          <a:prstGeom prst="rect">
            <a:avLst/>
          </a:prstGeom>
          <a:noFill/>
          <a:ln>
            <a:noFill/>
          </a:ln>
        </p:spPr>
      </p:pic>
      <p:sp>
        <p:nvSpPr>
          <p:cNvPr id="487" name="Google Shape;487;p41"/>
          <p:cNvSpPr txBox="1"/>
          <p:nvPr/>
        </p:nvSpPr>
        <p:spPr>
          <a:xfrm>
            <a:off x="1373475" y="0"/>
            <a:ext cx="3000000" cy="354000"/>
          </a:xfrm>
          <a:prstGeom prst="rect">
            <a:avLst/>
          </a:prstGeom>
          <a:noFill/>
          <a:ln>
            <a:noFill/>
          </a:ln>
        </p:spPr>
        <p:txBody>
          <a:bodyPr anchorCtr="0" anchor="t" bIns="91425" lIns="91425" spcFirstLastPara="1" rIns="91425" wrap="square" tIns="91425">
            <a:spAutoFit/>
          </a:bodyPr>
          <a:lstStyle/>
          <a:p>
            <a:pPr indent="-298450" lvl="0" marL="457200" rtl="0" algn="ctr">
              <a:spcBef>
                <a:spcPts val="0"/>
              </a:spcBef>
              <a:spcAft>
                <a:spcPts val="0"/>
              </a:spcAft>
              <a:buSzPts val="1100"/>
              <a:buFont typeface="Albert Sans Medium"/>
              <a:buChar char="-"/>
            </a:pPr>
            <a:r>
              <a:rPr lang="en" sz="1100">
                <a:latin typeface="Albert Sans Medium"/>
                <a:ea typeface="Albert Sans Medium"/>
                <a:cs typeface="Albert Sans Medium"/>
                <a:sym typeface="Albert Sans Medium"/>
              </a:rPr>
              <a:t>Only traffic variable -</a:t>
            </a:r>
            <a:endParaRPr sz="1100"/>
          </a:p>
        </p:txBody>
      </p:sp>
      <p:sp>
        <p:nvSpPr>
          <p:cNvPr id="488" name="Google Shape;488;p41"/>
          <p:cNvSpPr txBox="1"/>
          <p:nvPr/>
        </p:nvSpPr>
        <p:spPr>
          <a:xfrm>
            <a:off x="4538250" y="0"/>
            <a:ext cx="3000000" cy="354000"/>
          </a:xfrm>
          <a:prstGeom prst="rect">
            <a:avLst/>
          </a:prstGeom>
          <a:noFill/>
          <a:ln>
            <a:noFill/>
          </a:ln>
        </p:spPr>
        <p:txBody>
          <a:bodyPr anchorCtr="0" anchor="t" bIns="91425" lIns="91425" spcFirstLastPara="1" rIns="91425" wrap="square" tIns="91425">
            <a:spAutoFit/>
          </a:bodyPr>
          <a:lstStyle/>
          <a:p>
            <a:pPr indent="-298450" lvl="0" marL="457200" rtl="0" algn="ctr">
              <a:spcBef>
                <a:spcPts val="0"/>
              </a:spcBef>
              <a:spcAft>
                <a:spcPts val="0"/>
              </a:spcAft>
              <a:buSzPts val="1100"/>
              <a:buFont typeface="Albert Sans Medium"/>
              <a:buChar char="-"/>
            </a:pPr>
            <a:r>
              <a:rPr lang="en" sz="1100">
                <a:latin typeface="Albert Sans Medium"/>
                <a:ea typeface="Albert Sans Medium"/>
                <a:cs typeface="Albert Sans Medium"/>
                <a:sym typeface="Albert Sans Medium"/>
              </a:rPr>
              <a:t>Including other variables -</a:t>
            </a:r>
            <a:endParaRPr sz="1100"/>
          </a:p>
        </p:txBody>
      </p:sp>
      <p:pic>
        <p:nvPicPr>
          <p:cNvPr id="489" name="Google Shape;489;p41"/>
          <p:cNvPicPr preferRelativeResize="0"/>
          <p:nvPr/>
        </p:nvPicPr>
        <p:blipFill>
          <a:blip r:embed="rId8">
            <a:alphaModFix/>
          </a:blip>
          <a:stretch>
            <a:fillRect/>
          </a:stretch>
        </p:blipFill>
        <p:spPr>
          <a:xfrm>
            <a:off x="1279312" y="3310758"/>
            <a:ext cx="3226368" cy="1531830"/>
          </a:xfrm>
          <a:prstGeom prst="rect">
            <a:avLst/>
          </a:prstGeom>
          <a:noFill/>
          <a:ln>
            <a:noFill/>
          </a:ln>
        </p:spPr>
      </p:pic>
      <p:sp>
        <p:nvSpPr>
          <p:cNvPr id="490" name="Google Shape;490;p41"/>
          <p:cNvSpPr txBox="1"/>
          <p:nvPr/>
        </p:nvSpPr>
        <p:spPr>
          <a:xfrm>
            <a:off x="7721060" y="3684900"/>
            <a:ext cx="6719400" cy="738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800">
                <a:solidFill>
                  <a:schemeClr val="dk2"/>
                </a:solidFill>
                <a:latin typeface="Albert Sans"/>
                <a:ea typeface="Albert Sans"/>
                <a:cs typeface="Albert Sans"/>
                <a:sym typeface="Albert Sans"/>
              </a:rPr>
              <a:t>CNN-</a:t>
            </a:r>
            <a:endParaRPr b="1" sz="1800">
              <a:solidFill>
                <a:schemeClr val="dk2"/>
              </a:solidFill>
              <a:latin typeface="Albert Sans"/>
              <a:ea typeface="Albert Sans"/>
              <a:cs typeface="Albert Sans"/>
              <a:sym typeface="Albert Sans"/>
            </a:endParaRPr>
          </a:p>
          <a:p>
            <a:pPr indent="0" lvl="0" marL="0" rtl="0" algn="l">
              <a:lnSpc>
                <a:spcPct val="100000"/>
              </a:lnSpc>
              <a:spcBef>
                <a:spcPts val="0"/>
              </a:spcBef>
              <a:spcAft>
                <a:spcPts val="0"/>
              </a:spcAft>
              <a:buNone/>
            </a:pPr>
            <a:r>
              <a:rPr b="1" lang="en" sz="1800">
                <a:solidFill>
                  <a:schemeClr val="dk2"/>
                </a:solidFill>
                <a:latin typeface="Albert Sans"/>
                <a:ea typeface="Albert Sans"/>
                <a:cs typeface="Albert Sans"/>
                <a:sym typeface="Albert Sans"/>
              </a:rPr>
              <a:t>LSTM</a:t>
            </a:r>
            <a:endParaRPr b="1" sz="1800" u="sng">
              <a:solidFill>
                <a:schemeClr val="dk2"/>
              </a:solidFill>
              <a:latin typeface="Albert Sans"/>
              <a:ea typeface="Albert Sans"/>
              <a:cs typeface="Albert Sans"/>
              <a:sym typeface="Albert Sans"/>
            </a:endParaRPr>
          </a:p>
        </p:txBody>
      </p:sp>
      <p:sp>
        <p:nvSpPr>
          <p:cNvPr id="491" name="Google Shape;491;p41"/>
          <p:cNvSpPr txBox="1"/>
          <p:nvPr/>
        </p:nvSpPr>
        <p:spPr>
          <a:xfrm>
            <a:off x="7721060" y="2237100"/>
            <a:ext cx="6719400" cy="461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800">
                <a:solidFill>
                  <a:schemeClr val="dk2"/>
                </a:solidFill>
                <a:latin typeface="Albert Sans"/>
                <a:ea typeface="Albert Sans"/>
                <a:cs typeface="Albert Sans"/>
                <a:sym typeface="Albert Sans"/>
              </a:rPr>
              <a:t>LSTM</a:t>
            </a:r>
            <a:endParaRPr b="1" sz="1800" u="sng">
              <a:solidFill>
                <a:schemeClr val="dk2"/>
              </a:solidFill>
              <a:latin typeface="Albert Sans"/>
              <a:ea typeface="Albert Sans"/>
              <a:cs typeface="Albert Sans"/>
              <a:sym typeface="Albert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Conclusion</a:t>
            </a:r>
            <a:endParaRPr sz="2800"/>
          </a:p>
        </p:txBody>
      </p:sp>
      <p:grpSp>
        <p:nvGrpSpPr>
          <p:cNvPr id="497" name="Google Shape;497;p42"/>
          <p:cNvGrpSpPr/>
          <p:nvPr/>
        </p:nvGrpSpPr>
        <p:grpSpPr>
          <a:xfrm flipH="1">
            <a:off x="-311297" y="150024"/>
            <a:ext cx="1590595" cy="875375"/>
            <a:chOff x="6456464" y="3575600"/>
            <a:chExt cx="1004100" cy="552601"/>
          </a:xfrm>
        </p:grpSpPr>
        <p:sp>
          <p:nvSpPr>
            <p:cNvPr id="498" name="Google Shape;498;p42"/>
            <p:cNvSpPr/>
            <p:nvPr/>
          </p:nvSpPr>
          <p:spPr>
            <a:xfrm>
              <a:off x="6456464" y="3575601"/>
              <a:ext cx="1004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2"/>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0" name="Google Shape;500;p42"/>
          <p:cNvGrpSpPr/>
          <p:nvPr/>
        </p:nvGrpSpPr>
        <p:grpSpPr>
          <a:xfrm flipH="1">
            <a:off x="-425085" y="1025388"/>
            <a:ext cx="1249832" cy="707506"/>
            <a:chOff x="6456475" y="3575600"/>
            <a:chExt cx="976202" cy="552609"/>
          </a:xfrm>
        </p:grpSpPr>
        <p:sp>
          <p:nvSpPr>
            <p:cNvPr id="501" name="Google Shape;501;p42"/>
            <p:cNvSpPr/>
            <p:nvPr/>
          </p:nvSpPr>
          <p:spPr>
            <a:xfrm>
              <a:off x="6456477" y="3575609"/>
              <a:ext cx="976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2"/>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3" name="Google Shape;503;p42"/>
          <p:cNvSpPr txBox="1"/>
          <p:nvPr/>
        </p:nvSpPr>
        <p:spPr>
          <a:xfrm>
            <a:off x="1025250" y="1236325"/>
            <a:ext cx="7858200" cy="3481500"/>
          </a:xfrm>
          <a:prstGeom prst="rect">
            <a:avLst/>
          </a:prstGeom>
          <a:noFill/>
          <a:ln>
            <a:noFill/>
          </a:ln>
        </p:spPr>
        <p:txBody>
          <a:bodyPr anchorCtr="0" anchor="t" bIns="45700" lIns="91425" spcFirstLastPara="1" rIns="91425" wrap="square" tIns="45700">
            <a:normAutofit lnSpcReduction="10000"/>
          </a:bodyPr>
          <a:lstStyle/>
          <a:p>
            <a:pPr indent="-323850" lvl="0" marL="457200" rtl="0" algn="l">
              <a:lnSpc>
                <a:spcPct val="140000"/>
              </a:lnSpc>
              <a:spcBef>
                <a:spcPts val="0"/>
              </a:spcBef>
              <a:spcAft>
                <a:spcPts val="0"/>
              </a:spcAft>
              <a:buSzPts val="1500"/>
              <a:buChar char="●"/>
            </a:pPr>
            <a:r>
              <a:rPr lang="en" sz="1500">
                <a:solidFill>
                  <a:schemeClr val="dk1"/>
                </a:solidFill>
                <a:latin typeface="Albert Sans Medium"/>
                <a:ea typeface="Albert Sans Medium"/>
                <a:cs typeface="Albert Sans Medium"/>
                <a:sym typeface="Albert Sans Medium"/>
              </a:rPr>
              <a:t>The </a:t>
            </a:r>
            <a:r>
              <a:rPr b="1" lang="en" sz="1500">
                <a:solidFill>
                  <a:schemeClr val="lt2"/>
                </a:solidFill>
                <a:latin typeface="Albert Sans"/>
                <a:ea typeface="Albert Sans"/>
                <a:cs typeface="Albert Sans"/>
                <a:sym typeface="Albert Sans"/>
              </a:rPr>
              <a:t>model error </a:t>
            </a:r>
            <a:r>
              <a:rPr b="1" lang="en" sz="1500">
                <a:solidFill>
                  <a:schemeClr val="lt2"/>
                </a:solidFill>
                <a:latin typeface="Albert Sans"/>
                <a:ea typeface="Albert Sans"/>
                <a:cs typeface="Albert Sans"/>
                <a:sym typeface="Albert Sans"/>
              </a:rPr>
              <a:t>reduced</a:t>
            </a:r>
            <a:r>
              <a:rPr b="1" lang="en" sz="1500">
                <a:solidFill>
                  <a:schemeClr val="lt2"/>
                </a:solidFill>
                <a:latin typeface="Albert Sans"/>
                <a:ea typeface="Albert Sans"/>
                <a:cs typeface="Albert Sans"/>
                <a:sym typeface="Albert Sans"/>
              </a:rPr>
              <a:t> when including additional variables</a:t>
            </a:r>
            <a:r>
              <a:rPr lang="en" sz="1500">
                <a:solidFill>
                  <a:schemeClr val="dk1"/>
                </a:solidFill>
                <a:latin typeface="Albert Sans Medium"/>
                <a:ea typeface="Albert Sans Medium"/>
                <a:cs typeface="Albert Sans Medium"/>
                <a:sym typeface="Albert Sans Medium"/>
              </a:rPr>
              <a:t> such as weather conditions, holidays, and rainfall compared to predicting traffic solely based on the traffic volume variable.</a:t>
            </a:r>
            <a:br>
              <a:rPr lang="en" sz="1500">
                <a:solidFill>
                  <a:schemeClr val="dk1"/>
                </a:solidFill>
                <a:latin typeface="Albert Sans Medium"/>
                <a:ea typeface="Albert Sans Medium"/>
                <a:cs typeface="Albert Sans Medium"/>
                <a:sym typeface="Albert Sans Medium"/>
              </a:rPr>
            </a:br>
            <a:endParaRPr sz="1500">
              <a:solidFill>
                <a:schemeClr val="dk1"/>
              </a:solidFill>
              <a:latin typeface="Albert Sans Medium"/>
              <a:ea typeface="Albert Sans Medium"/>
              <a:cs typeface="Albert Sans Medium"/>
              <a:sym typeface="Albert Sans Medium"/>
            </a:endParaRPr>
          </a:p>
          <a:p>
            <a:pPr indent="-323850" lvl="0" marL="457200" rtl="0" algn="l">
              <a:lnSpc>
                <a:spcPct val="140000"/>
              </a:lnSpc>
              <a:spcBef>
                <a:spcPts val="0"/>
              </a:spcBef>
              <a:spcAft>
                <a:spcPts val="0"/>
              </a:spcAft>
              <a:buClr>
                <a:schemeClr val="dk1"/>
              </a:buClr>
              <a:buSzPts val="1500"/>
              <a:buFont typeface="Albert Sans Medium"/>
              <a:buChar char="●"/>
            </a:pPr>
            <a:r>
              <a:rPr lang="en" sz="1500">
                <a:solidFill>
                  <a:schemeClr val="dk1"/>
                </a:solidFill>
                <a:latin typeface="Albert Sans Medium"/>
                <a:ea typeface="Albert Sans Medium"/>
                <a:cs typeface="Albert Sans Medium"/>
                <a:sym typeface="Albert Sans Medium"/>
              </a:rPr>
              <a:t>The predictive results of all three models exhibit an explanatory power of over 99%, with </a:t>
            </a:r>
            <a:r>
              <a:rPr b="1" lang="en" sz="1500">
                <a:solidFill>
                  <a:schemeClr val="lt2"/>
                </a:solidFill>
                <a:latin typeface="Albert Sans"/>
                <a:ea typeface="Albert Sans"/>
                <a:cs typeface="Albert Sans"/>
                <a:sym typeface="Albert Sans"/>
              </a:rPr>
              <a:t>CNN-LSTM showing the smallest errors</a:t>
            </a:r>
            <a:r>
              <a:rPr lang="en" sz="1500">
                <a:solidFill>
                  <a:schemeClr val="dk1"/>
                </a:solidFill>
                <a:latin typeface="Albert Sans Medium"/>
                <a:ea typeface="Albert Sans Medium"/>
                <a:cs typeface="Albert Sans Medium"/>
                <a:sym typeface="Albert Sans Medium"/>
              </a:rPr>
              <a:t> among them.</a:t>
            </a:r>
            <a:br>
              <a:rPr lang="en" sz="1500">
                <a:solidFill>
                  <a:schemeClr val="dk1"/>
                </a:solidFill>
                <a:latin typeface="Albert Sans Medium"/>
                <a:ea typeface="Albert Sans Medium"/>
                <a:cs typeface="Albert Sans Medium"/>
                <a:sym typeface="Albert Sans Medium"/>
              </a:rPr>
            </a:br>
            <a:endParaRPr sz="1500">
              <a:solidFill>
                <a:schemeClr val="dk1"/>
              </a:solidFill>
              <a:latin typeface="Albert Sans Medium"/>
              <a:ea typeface="Albert Sans Medium"/>
              <a:cs typeface="Albert Sans Medium"/>
              <a:sym typeface="Albert Sans Medium"/>
            </a:endParaRPr>
          </a:p>
          <a:p>
            <a:pPr indent="-323850" lvl="0" marL="457200" rtl="0" algn="l">
              <a:lnSpc>
                <a:spcPct val="140000"/>
              </a:lnSpc>
              <a:spcBef>
                <a:spcPts val="0"/>
              </a:spcBef>
              <a:spcAft>
                <a:spcPts val="0"/>
              </a:spcAft>
              <a:buClr>
                <a:schemeClr val="dk1"/>
              </a:buClr>
              <a:buSzPts val="1500"/>
              <a:buFont typeface="Albert Sans Medium"/>
              <a:buChar char="●"/>
            </a:pPr>
            <a:r>
              <a:rPr lang="en" sz="1500">
                <a:solidFill>
                  <a:schemeClr val="dk1"/>
                </a:solidFill>
                <a:latin typeface="Albert Sans Medium"/>
                <a:ea typeface="Albert Sans Medium"/>
                <a:cs typeface="Albert Sans Medium"/>
                <a:sym typeface="Albert Sans Medium"/>
              </a:rPr>
              <a:t>In this study, data collected from highways was utilized. Therefore, </a:t>
            </a:r>
            <a:r>
              <a:rPr b="1" lang="en" sz="1500">
                <a:solidFill>
                  <a:schemeClr val="lt2"/>
                </a:solidFill>
                <a:latin typeface="Albert Sans"/>
                <a:ea typeface="Albert Sans"/>
                <a:cs typeface="Albert Sans"/>
                <a:sym typeface="Albert Sans"/>
              </a:rPr>
              <a:t>in future research, we aim to predict traffic volume not only on highways but also on general roads</a:t>
            </a:r>
            <a:r>
              <a:rPr lang="en" sz="1500">
                <a:solidFill>
                  <a:schemeClr val="dk1"/>
                </a:solidFill>
                <a:latin typeface="Albert Sans Medium"/>
                <a:ea typeface="Albert Sans Medium"/>
                <a:cs typeface="Albert Sans Medium"/>
                <a:sym typeface="Albert Sans Medium"/>
              </a:rPr>
              <a:t> to explore the differences in the distribution of traffic volume between highways and general roads.</a:t>
            </a:r>
            <a:endParaRPr sz="1500">
              <a:solidFill>
                <a:schemeClr val="dk1"/>
              </a:solidFill>
              <a:latin typeface="Albert Sans Medium"/>
              <a:ea typeface="Albert Sans Medium"/>
              <a:cs typeface="Albert Sans Medium"/>
              <a:sym typeface="Albert Sans Medium"/>
            </a:endParaRPr>
          </a:p>
        </p:txBody>
      </p:sp>
      <p:sp>
        <p:nvSpPr>
          <p:cNvPr id="504" name="Google Shape;504;p42"/>
          <p:cNvSpPr txBox="1"/>
          <p:nvPr/>
        </p:nvSpPr>
        <p:spPr>
          <a:xfrm>
            <a:off x="8315850" y="4717825"/>
            <a:ext cx="567600" cy="3693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lang="en" sz="1200">
                <a:solidFill>
                  <a:schemeClr val="lt1"/>
                </a:solidFill>
                <a:latin typeface="Albert Sans Medium"/>
                <a:ea typeface="Albert Sans Medium"/>
                <a:cs typeface="Albert Sans Medium"/>
                <a:sym typeface="Albert Sans Medium"/>
              </a:rPr>
              <a:t>15</a:t>
            </a:r>
            <a:endParaRPr sz="12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Reference</a:t>
            </a:r>
            <a:endParaRPr sz="2800"/>
          </a:p>
        </p:txBody>
      </p:sp>
      <p:sp>
        <p:nvSpPr>
          <p:cNvPr id="510" name="Google Shape;510;p43"/>
          <p:cNvSpPr txBox="1"/>
          <p:nvPr/>
        </p:nvSpPr>
        <p:spPr>
          <a:xfrm>
            <a:off x="726700" y="1319350"/>
            <a:ext cx="7704000" cy="3682800"/>
          </a:xfrm>
          <a:prstGeom prst="rect">
            <a:avLst/>
          </a:prstGeom>
          <a:noFill/>
          <a:ln>
            <a:noFill/>
          </a:ln>
        </p:spPr>
        <p:txBody>
          <a:bodyPr anchorCtr="0" anchor="t" bIns="91425" lIns="91425" spcFirstLastPara="1" rIns="91425" wrap="square" tIns="91425">
            <a:noAutofit/>
          </a:bodyPr>
          <a:lstStyle/>
          <a:p>
            <a:pPr indent="-304800" lvl="0" marL="457200" rtl="0" algn="l">
              <a:lnSpc>
                <a:spcPct val="120000"/>
              </a:lnSpc>
              <a:spcBef>
                <a:spcPts val="0"/>
              </a:spcBef>
              <a:spcAft>
                <a:spcPts val="0"/>
              </a:spcAft>
              <a:buClr>
                <a:schemeClr val="dk1"/>
              </a:buClr>
              <a:buSzPts val="1200"/>
              <a:buFont typeface="Nunito Light"/>
              <a:buChar char="●"/>
            </a:pPr>
            <a:r>
              <a:rPr lang="en" sz="1200">
                <a:solidFill>
                  <a:schemeClr val="dk1"/>
                </a:solidFill>
                <a:latin typeface="Albert Sans"/>
                <a:ea typeface="Albert Sans"/>
                <a:cs typeface="Albert Sans"/>
                <a:sym typeface="Albert Sans"/>
              </a:rPr>
              <a:t>Hogue, John. (2019). Metro Interstate Traffic Volume. UCI Machine Learning Repository. https://doi.org/10.24432/C5X60B.</a:t>
            </a:r>
            <a:endParaRPr sz="1200">
              <a:solidFill>
                <a:schemeClr val="dk1"/>
              </a:solidFill>
              <a:latin typeface="Albert Sans"/>
              <a:ea typeface="Albert Sans"/>
              <a:cs typeface="Albert Sans"/>
              <a:sym typeface="Albert Sans"/>
            </a:endParaRPr>
          </a:p>
          <a:p>
            <a:pPr indent="-304800" lvl="0" marL="457200" rtl="0" algn="l">
              <a:lnSpc>
                <a:spcPct val="120000"/>
              </a:lnSpc>
              <a:spcBef>
                <a:spcPts val="0"/>
              </a:spcBef>
              <a:spcAft>
                <a:spcPts val="0"/>
              </a:spcAft>
              <a:buClr>
                <a:schemeClr val="dk1"/>
              </a:buClr>
              <a:buSzPts val="1200"/>
              <a:buFont typeface="Nunito Light"/>
              <a:buChar char="●"/>
            </a:pPr>
            <a:r>
              <a:rPr lang="en" sz="1200">
                <a:solidFill>
                  <a:schemeClr val="dk1"/>
                </a:solidFill>
                <a:latin typeface="Albert Sans"/>
                <a:ea typeface="Albert Sans"/>
                <a:cs typeface="Albert Sans"/>
                <a:sym typeface="Albert Sans"/>
              </a:rPr>
              <a:t>Minnesota Department of Transportation. Minnesota Department of Transportation - MnDOT. (n.d.). https://www.dot.state.mn.us/</a:t>
            </a:r>
            <a:endParaRPr sz="1200">
              <a:solidFill>
                <a:schemeClr val="dk1"/>
              </a:solidFill>
              <a:latin typeface="Albert Sans"/>
              <a:ea typeface="Albert Sans"/>
              <a:cs typeface="Albert Sans"/>
              <a:sym typeface="Albert Sans"/>
            </a:endParaRPr>
          </a:p>
          <a:p>
            <a:pPr indent="-304800" lvl="0" marL="457200" rtl="0" algn="l">
              <a:lnSpc>
                <a:spcPct val="120000"/>
              </a:lnSpc>
              <a:spcBef>
                <a:spcPts val="0"/>
              </a:spcBef>
              <a:spcAft>
                <a:spcPts val="0"/>
              </a:spcAft>
              <a:buClr>
                <a:schemeClr val="dk1"/>
              </a:buClr>
              <a:buSzPts val="1200"/>
              <a:buFont typeface="Nunito Light"/>
              <a:buChar char="●"/>
            </a:pPr>
            <a:r>
              <a:rPr lang="en" sz="1200">
                <a:solidFill>
                  <a:schemeClr val="dk1"/>
                </a:solidFill>
                <a:latin typeface="Albert Sans"/>
                <a:ea typeface="Albert Sans"/>
                <a:cs typeface="Albert Sans"/>
                <a:sym typeface="Albert Sans"/>
              </a:rPr>
              <a:t>Сurrent weather and forecast - openweathermap. (n.d.). https://openweathermap.org/</a:t>
            </a:r>
            <a:endParaRPr sz="1200">
              <a:solidFill>
                <a:schemeClr val="dk1"/>
              </a:solidFill>
              <a:latin typeface="Albert Sans"/>
              <a:ea typeface="Albert Sans"/>
              <a:cs typeface="Albert Sans"/>
              <a:sym typeface="Albert Sans"/>
            </a:endParaRPr>
          </a:p>
          <a:p>
            <a:pPr indent="-304800" lvl="0" marL="457200" rtl="0" algn="l">
              <a:lnSpc>
                <a:spcPct val="120000"/>
              </a:lnSpc>
              <a:spcBef>
                <a:spcPts val="0"/>
              </a:spcBef>
              <a:spcAft>
                <a:spcPts val="0"/>
              </a:spcAft>
              <a:buClr>
                <a:schemeClr val="dk1"/>
              </a:buClr>
              <a:buSzPts val="1200"/>
              <a:buFont typeface="Nunito Light"/>
              <a:buChar char="●"/>
            </a:pPr>
            <a:r>
              <a:rPr lang="en" sz="1200">
                <a:solidFill>
                  <a:schemeClr val="dk1"/>
                </a:solidFill>
                <a:latin typeface="Albert Sans"/>
                <a:ea typeface="Albert Sans"/>
                <a:cs typeface="Albert Sans"/>
                <a:sym typeface="Albert Sans"/>
              </a:rPr>
              <a:t>P. Poonia and V. K. Jain, "Short-Term Traffic Flow Prediction: Using LSTM," 2020 International Conference on Emerging Trends in Communication, Control and Computing (ICONC3), Lakshmangarh, India, 2020, pp. 1-4, doi: 10.1109/ICONC345789.2020.9117329.</a:t>
            </a:r>
            <a:endParaRPr sz="1200">
              <a:solidFill>
                <a:schemeClr val="dk1"/>
              </a:solidFill>
              <a:latin typeface="Albert Sans"/>
              <a:ea typeface="Albert Sans"/>
              <a:cs typeface="Albert Sans"/>
              <a:sym typeface="Albert Sans"/>
            </a:endParaRPr>
          </a:p>
          <a:p>
            <a:pPr indent="-304800" lvl="0" marL="457200" rtl="0" algn="l">
              <a:lnSpc>
                <a:spcPct val="120000"/>
              </a:lnSpc>
              <a:spcBef>
                <a:spcPts val="0"/>
              </a:spcBef>
              <a:spcAft>
                <a:spcPts val="0"/>
              </a:spcAft>
              <a:buClr>
                <a:schemeClr val="dk1"/>
              </a:buClr>
              <a:buSzPts val="1200"/>
              <a:buFont typeface="Nunito Light"/>
              <a:buChar char="●"/>
            </a:pPr>
            <a:r>
              <a:rPr lang="en" sz="1200">
                <a:solidFill>
                  <a:schemeClr val="dk1"/>
                </a:solidFill>
                <a:latin typeface="Albert Sans"/>
                <a:ea typeface="Albert Sans"/>
                <a:cs typeface="Albert Sans"/>
                <a:sym typeface="Albert Sans"/>
              </a:rPr>
              <a:t>Ke Wang, Changxi Ma, Yihuan Qiao, Xijin Lu, Weining Hao, Sheng Dong, &lt;A hybrid deep learning model with 1DCNN-LSTM-Attention networks for short-term traffic flow prediction, Volume 583, 2021,126293, ISSN 0378-4371,https://doi.org/10.1016/j.physa.2021.126293.</a:t>
            </a:r>
            <a:endParaRPr sz="1200">
              <a:solidFill>
                <a:schemeClr val="dk1"/>
              </a:solidFill>
              <a:latin typeface="Albert Sans"/>
              <a:ea typeface="Albert Sans"/>
              <a:cs typeface="Albert Sans"/>
              <a:sym typeface="Albert Sans"/>
            </a:endParaRPr>
          </a:p>
          <a:p>
            <a:pPr indent="-304800" lvl="0" marL="457200" rtl="0" algn="l">
              <a:lnSpc>
                <a:spcPct val="120000"/>
              </a:lnSpc>
              <a:spcBef>
                <a:spcPts val="0"/>
              </a:spcBef>
              <a:spcAft>
                <a:spcPts val="0"/>
              </a:spcAft>
              <a:buClr>
                <a:schemeClr val="dk1"/>
              </a:buClr>
              <a:buSzPts val="1200"/>
              <a:buFont typeface="Nunito Light"/>
              <a:buChar char="●"/>
            </a:pPr>
            <a:r>
              <a:rPr lang="en" sz="1200">
                <a:solidFill>
                  <a:schemeClr val="dk1"/>
                </a:solidFill>
                <a:latin typeface="Albert Sans"/>
                <a:ea typeface="Albert Sans"/>
                <a:cs typeface="Albert Sans"/>
                <a:sym typeface="Albert Sans"/>
              </a:rPr>
              <a:t>Y. Tao, P. Sun and A. Boukerche, "A Delay-Based Deep Learning Approach for Urban Traffic Volume Prediction," ICC 2020 - 2020 IEEE International Conference on Communications (ICC), Dublin, Ireland, 2020, pp. 1-6, doi: 10.1109/ICC40277.2020.9149018. </a:t>
            </a:r>
            <a:endParaRPr sz="1200">
              <a:solidFill>
                <a:schemeClr val="dk1"/>
              </a:solidFill>
              <a:latin typeface="Albert Sans"/>
              <a:ea typeface="Albert Sans"/>
              <a:cs typeface="Albert Sans"/>
              <a:sym typeface="Albert Sans"/>
            </a:endParaRPr>
          </a:p>
        </p:txBody>
      </p:sp>
      <p:sp>
        <p:nvSpPr>
          <p:cNvPr id="511" name="Google Shape;511;p43"/>
          <p:cNvSpPr txBox="1"/>
          <p:nvPr/>
        </p:nvSpPr>
        <p:spPr>
          <a:xfrm>
            <a:off x="8315850" y="4641625"/>
            <a:ext cx="567600" cy="3693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lang="en" sz="1200">
                <a:solidFill>
                  <a:schemeClr val="dk1"/>
                </a:solidFill>
                <a:latin typeface="Albert Sans Medium"/>
                <a:ea typeface="Albert Sans Medium"/>
                <a:cs typeface="Albert Sans Medium"/>
                <a:sym typeface="Albert Sans Medium"/>
              </a:rPr>
              <a:t>16</a:t>
            </a:r>
            <a:endParaRPr sz="1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4"/>
          <p:cNvSpPr txBox="1"/>
          <p:nvPr>
            <p:ph type="title"/>
          </p:nvPr>
        </p:nvSpPr>
        <p:spPr>
          <a:xfrm>
            <a:off x="742150" y="1103975"/>
            <a:ext cx="5756100" cy="130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700"/>
              <a:t>Thank you</a:t>
            </a:r>
            <a:r>
              <a:rPr lang="en" sz="6700"/>
              <a:t>!</a:t>
            </a:r>
            <a:endParaRPr sz="6700"/>
          </a:p>
        </p:txBody>
      </p:sp>
      <p:sp>
        <p:nvSpPr>
          <p:cNvPr id="517" name="Google Shape;517;p44"/>
          <p:cNvSpPr txBox="1"/>
          <p:nvPr>
            <p:ph idx="1" type="subTitle"/>
          </p:nvPr>
        </p:nvSpPr>
        <p:spPr>
          <a:xfrm>
            <a:off x="742150" y="2333275"/>
            <a:ext cx="44481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rPr>
              <a:t>D</a:t>
            </a:r>
            <a:r>
              <a:rPr b="1" lang="en" sz="1600">
                <a:solidFill>
                  <a:schemeClr val="dk2"/>
                </a:solidFill>
              </a:rPr>
              <a:t>o you have any questions?</a:t>
            </a:r>
            <a:endParaRPr b="1" sz="1600">
              <a:solidFill>
                <a:schemeClr val="dk2"/>
              </a:solidFill>
            </a:endParaRPr>
          </a:p>
          <a:p>
            <a:pPr indent="0" lvl="0" marL="0" rtl="0" algn="l">
              <a:spcBef>
                <a:spcPts val="0"/>
              </a:spcBef>
              <a:spcAft>
                <a:spcPts val="0"/>
              </a:spcAft>
              <a:buNone/>
            </a:pPr>
            <a:r>
              <a:t/>
            </a:r>
            <a:endParaRPr/>
          </a:p>
        </p:txBody>
      </p:sp>
      <p:grpSp>
        <p:nvGrpSpPr>
          <p:cNvPr id="518" name="Google Shape;518;p44"/>
          <p:cNvGrpSpPr/>
          <p:nvPr/>
        </p:nvGrpSpPr>
        <p:grpSpPr>
          <a:xfrm>
            <a:off x="6030920" y="1103972"/>
            <a:ext cx="4357122" cy="707497"/>
            <a:chOff x="6456475" y="3575600"/>
            <a:chExt cx="3403204" cy="552603"/>
          </a:xfrm>
        </p:grpSpPr>
        <p:sp>
          <p:nvSpPr>
            <p:cNvPr id="519" name="Google Shape;519;p44"/>
            <p:cNvSpPr/>
            <p:nvPr/>
          </p:nvSpPr>
          <p:spPr>
            <a:xfrm>
              <a:off x="6456479" y="3575603"/>
              <a:ext cx="3403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4"/>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1" name="Google Shape;521;p44"/>
          <p:cNvGrpSpPr/>
          <p:nvPr/>
        </p:nvGrpSpPr>
        <p:grpSpPr>
          <a:xfrm>
            <a:off x="5015575" y="228600"/>
            <a:ext cx="5455165" cy="875381"/>
            <a:chOff x="6456469" y="3575596"/>
            <a:chExt cx="3443700" cy="552604"/>
          </a:xfrm>
        </p:grpSpPr>
        <p:sp>
          <p:nvSpPr>
            <p:cNvPr id="522" name="Google Shape;522;p44"/>
            <p:cNvSpPr/>
            <p:nvPr/>
          </p:nvSpPr>
          <p:spPr>
            <a:xfrm>
              <a:off x="6456469" y="3575596"/>
              <a:ext cx="3443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44"/>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44"/>
          <p:cNvGrpSpPr/>
          <p:nvPr/>
        </p:nvGrpSpPr>
        <p:grpSpPr>
          <a:xfrm>
            <a:off x="7099358" y="1811472"/>
            <a:ext cx="3759089" cy="707494"/>
            <a:chOff x="6456475" y="3575600"/>
            <a:chExt cx="2936100" cy="552600"/>
          </a:xfrm>
        </p:grpSpPr>
        <p:sp>
          <p:nvSpPr>
            <p:cNvPr id="525" name="Google Shape;525;p44"/>
            <p:cNvSpPr/>
            <p:nvPr/>
          </p:nvSpPr>
          <p:spPr>
            <a:xfrm>
              <a:off x="6456475" y="3575600"/>
              <a:ext cx="2936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4"/>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 name="Google Shape;527;p44"/>
          <p:cNvSpPr txBox="1"/>
          <p:nvPr/>
        </p:nvSpPr>
        <p:spPr>
          <a:xfrm>
            <a:off x="742150" y="2828625"/>
            <a:ext cx="268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lbert Sans"/>
                <a:ea typeface="Albert Sans"/>
                <a:cs typeface="Albert Sans"/>
                <a:sym typeface="Albert Sans"/>
              </a:rPr>
              <a:t>Jieun Lee</a:t>
            </a:r>
            <a:endParaRPr b="1">
              <a:solidFill>
                <a:schemeClr val="dk1"/>
              </a:solidFill>
              <a:latin typeface="Albert Sans"/>
              <a:ea typeface="Albert Sans"/>
              <a:cs typeface="Albert Sans"/>
              <a:sym typeface="Albert Sans"/>
            </a:endParaRPr>
          </a:p>
          <a:p>
            <a:pPr indent="0" lvl="0" marL="0" rtl="0" algn="l">
              <a:spcBef>
                <a:spcPts val="0"/>
              </a:spcBef>
              <a:spcAft>
                <a:spcPts val="0"/>
              </a:spcAft>
              <a:buNone/>
            </a:pPr>
            <a:r>
              <a:rPr lang="en">
                <a:solidFill>
                  <a:schemeClr val="dk1"/>
                </a:solidFill>
                <a:latin typeface="Albert Sans"/>
                <a:ea typeface="Albert Sans"/>
                <a:cs typeface="Albert Sans"/>
                <a:sym typeface="Albert Sans"/>
              </a:rPr>
              <a:t>222dbg04</a:t>
            </a:r>
            <a:r>
              <a:rPr lang="en">
                <a:solidFill>
                  <a:schemeClr val="dk1"/>
                </a:solidFill>
                <a:latin typeface="Albert Sans"/>
                <a:ea typeface="Albert Sans"/>
                <a:cs typeface="Albert Sans"/>
                <a:sym typeface="Albert Sans"/>
              </a:rPr>
              <a:t>@ewhain.net</a:t>
            </a:r>
            <a:endParaRPr/>
          </a:p>
        </p:txBody>
      </p:sp>
      <p:sp>
        <p:nvSpPr>
          <p:cNvPr id="528" name="Google Shape;528;p44"/>
          <p:cNvSpPr txBox="1"/>
          <p:nvPr/>
        </p:nvSpPr>
        <p:spPr>
          <a:xfrm>
            <a:off x="3556350" y="2828625"/>
            <a:ext cx="284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Albert Sans"/>
                <a:ea typeface="Albert Sans"/>
                <a:cs typeface="Albert Sans"/>
                <a:sym typeface="Albert Sans"/>
              </a:rPr>
              <a:t>Doyeon Lee</a:t>
            </a:r>
            <a:endParaRPr b="1">
              <a:solidFill>
                <a:schemeClr val="dk1"/>
              </a:solidFill>
              <a:latin typeface="Albert Sans"/>
              <a:ea typeface="Albert Sans"/>
              <a:cs typeface="Albert Sans"/>
              <a:sym typeface="Albert Sans"/>
            </a:endParaRPr>
          </a:p>
          <a:p>
            <a:pPr indent="0" lvl="0" marL="0" rtl="0" algn="l">
              <a:spcBef>
                <a:spcPts val="0"/>
              </a:spcBef>
              <a:spcAft>
                <a:spcPts val="0"/>
              </a:spcAft>
              <a:buNone/>
            </a:pPr>
            <a:r>
              <a:rPr lang="en">
                <a:solidFill>
                  <a:schemeClr val="dk1"/>
                </a:solidFill>
                <a:latin typeface="Albert Sans"/>
                <a:ea typeface="Albert Sans"/>
                <a:cs typeface="Albert Sans"/>
                <a:sym typeface="Albert Sans"/>
              </a:rPr>
              <a:t>dyan.lee</a:t>
            </a:r>
            <a:r>
              <a:rPr lang="en">
                <a:solidFill>
                  <a:schemeClr val="dk1"/>
                </a:solidFill>
                <a:latin typeface="Albert Sans"/>
                <a:ea typeface="Albert Sans"/>
                <a:cs typeface="Albert Sans"/>
                <a:sym typeface="Albert Sans"/>
              </a:rPr>
              <a:t>@ewhain.net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grpSp>
        <p:nvGrpSpPr>
          <p:cNvPr id="283" name="Google Shape;283;p31"/>
          <p:cNvGrpSpPr/>
          <p:nvPr/>
        </p:nvGrpSpPr>
        <p:grpSpPr>
          <a:xfrm flipH="1">
            <a:off x="-3058192" y="1343575"/>
            <a:ext cx="4812747" cy="606822"/>
            <a:chOff x="6456475" y="3575589"/>
            <a:chExt cx="4046705" cy="552611"/>
          </a:xfrm>
        </p:grpSpPr>
        <p:sp>
          <p:nvSpPr>
            <p:cNvPr id="284" name="Google Shape;284;p31"/>
            <p:cNvSpPr/>
            <p:nvPr/>
          </p:nvSpPr>
          <p:spPr>
            <a:xfrm>
              <a:off x="6456480" y="3575589"/>
              <a:ext cx="40467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1"/>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T</a:t>
            </a:r>
            <a:r>
              <a:rPr lang="en" sz="2800"/>
              <a:t>able of contents</a:t>
            </a:r>
            <a:endParaRPr sz="2800"/>
          </a:p>
        </p:txBody>
      </p:sp>
      <p:sp>
        <p:nvSpPr>
          <p:cNvPr id="287" name="Google Shape;287;p31"/>
          <p:cNvSpPr txBox="1"/>
          <p:nvPr>
            <p:ph idx="13" type="subTitle"/>
          </p:nvPr>
        </p:nvSpPr>
        <p:spPr>
          <a:xfrm>
            <a:off x="2989186" y="2686851"/>
            <a:ext cx="3391200" cy="39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Proposed Approach</a:t>
            </a:r>
            <a:endParaRPr sz="2000"/>
          </a:p>
        </p:txBody>
      </p:sp>
      <p:sp>
        <p:nvSpPr>
          <p:cNvPr id="288" name="Google Shape;288;p31"/>
          <p:cNvSpPr txBox="1"/>
          <p:nvPr>
            <p:ph idx="15" type="subTitle"/>
          </p:nvPr>
        </p:nvSpPr>
        <p:spPr>
          <a:xfrm>
            <a:off x="3511846" y="3300215"/>
            <a:ext cx="3391200" cy="39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Evaluation Metrics</a:t>
            </a:r>
            <a:endParaRPr sz="2000"/>
          </a:p>
        </p:txBody>
      </p:sp>
      <p:sp>
        <p:nvSpPr>
          <p:cNvPr id="289" name="Google Shape;289;p31"/>
          <p:cNvSpPr txBox="1"/>
          <p:nvPr>
            <p:ph idx="5" type="title"/>
          </p:nvPr>
        </p:nvSpPr>
        <p:spPr>
          <a:xfrm>
            <a:off x="1108404" y="1510166"/>
            <a:ext cx="646200" cy="3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90" name="Google Shape;290;p31"/>
          <p:cNvSpPr txBox="1"/>
          <p:nvPr>
            <p:ph idx="9" type="subTitle"/>
          </p:nvPr>
        </p:nvSpPr>
        <p:spPr>
          <a:xfrm>
            <a:off x="1830092" y="1437151"/>
            <a:ext cx="3391200" cy="39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Project Introduction</a:t>
            </a:r>
            <a:endParaRPr sz="2000"/>
          </a:p>
        </p:txBody>
      </p:sp>
      <p:sp>
        <p:nvSpPr>
          <p:cNvPr id="291" name="Google Shape;291;p31"/>
          <p:cNvSpPr txBox="1"/>
          <p:nvPr>
            <p:ph idx="14" type="subTitle"/>
          </p:nvPr>
        </p:nvSpPr>
        <p:spPr>
          <a:xfrm>
            <a:off x="2366410" y="2068825"/>
            <a:ext cx="3391200" cy="39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Dataset</a:t>
            </a:r>
            <a:endParaRPr sz="2000"/>
          </a:p>
        </p:txBody>
      </p:sp>
      <p:grpSp>
        <p:nvGrpSpPr>
          <p:cNvPr id="292" name="Google Shape;292;p31"/>
          <p:cNvGrpSpPr/>
          <p:nvPr/>
        </p:nvGrpSpPr>
        <p:grpSpPr>
          <a:xfrm flipH="1">
            <a:off x="-2912379" y="1947969"/>
            <a:ext cx="5245531" cy="606817"/>
            <a:chOff x="6456475" y="3575600"/>
            <a:chExt cx="4410604" cy="552606"/>
          </a:xfrm>
        </p:grpSpPr>
        <p:sp>
          <p:nvSpPr>
            <p:cNvPr id="293" name="Google Shape;293;p31"/>
            <p:cNvSpPr/>
            <p:nvPr/>
          </p:nvSpPr>
          <p:spPr>
            <a:xfrm>
              <a:off x="6456479" y="3575606"/>
              <a:ext cx="44106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1"/>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5" name="Google Shape;295;p31"/>
          <p:cNvSpPr txBox="1"/>
          <p:nvPr>
            <p:ph idx="6" type="title"/>
          </p:nvPr>
        </p:nvSpPr>
        <p:spPr>
          <a:xfrm>
            <a:off x="1687152" y="2096144"/>
            <a:ext cx="646200" cy="3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grpSp>
        <p:nvGrpSpPr>
          <p:cNvPr id="296" name="Google Shape;296;p31"/>
          <p:cNvGrpSpPr/>
          <p:nvPr/>
        </p:nvGrpSpPr>
        <p:grpSpPr>
          <a:xfrm flipH="1">
            <a:off x="-2337352" y="2552325"/>
            <a:ext cx="5245527" cy="606818"/>
            <a:chOff x="6456472" y="3575593"/>
            <a:chExt cx="4410600" cy="552607"/>
          </a:xfrm>
        </p:grpSpPr>
        <p:sp>
          <p:nvSpPr>
            <p:cNvPr id="297" name="Google Shape;297;p31"/>
            <p:cNvSpPr/>
            <p:nvPr/>
          </p:nvSpPr>
          <p:spPr>
            <a:xfrm>
              <a:off x="6456472" y="3575593"/>
              <a:ext cx="44106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1"/>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 name="Google Shape;299;p31"/>
          <p:cNvSpPr txBox="1"/>
          <p:nvPr>
            <p:ph idx="7" type="title"/>
          </p:nvPr>
        </p:nvSpPr>
        <p:spPr>
          <a:xfrm>
            <a:off x="2260908" y="2700508"/>
            <a:ext cx="646200" cy="3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grpSp>
        <p:nvGrpSpPr>
          <p:cNvPr id="300" name="Google Shape;300;p31"/>
          <p:cNvGrpSpPr/>
          <p:nvPr/>
        </p:nvGrpSpPr>
        <p:grpSpPr>
          <a:xfrm flipH="1">
            <a:off x="-1758499" y="3156700"/>
            <a:ext cx="5245527" cy="606816"/>
            <a:chOff x="6456460" y="3575595"/>
            <a:chExt cx="4410600" cy="552605"/>
          </a:xfrm>
        </p:grpSpPr>
        <p:sp>
          <p:nvSpPr>
            <p:cNvPr id="301" name="Google Shape;301;p31"/>
            <p:cNvSpPr/>
            <p:nvPr/>
          </p:nvSpPr>
          <p:spPr>
            <a:xfrm>
              <a:off x="6456460" y="3575595"/>
              <a:ext cx="44106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1"/>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31"/>
          <p:cNvSpPr txBox="1"/>
          <p:nvPr>
            <p:ph idx="8" type="title"/>
          </p:nvPr>
        </p:nvSpPr>
        <p:spPr>
          <a:xfrm>
            <a:off x="2830367" y="3304881"/>
            <a:ext cx="645000" cy="3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grpSp>
        <p:nvGrpSpPr>
          <p:cNvPr id="304" name="Google Shape;304;p31"/>
          <p:cNvGrpSpPr/>
          <p:nvPr/>
        </p:nvGrpSpPr>
        <p:grpSpPr>
          <a:xfrm flipH="1" rot="-2700000">
            <a:off x="268610" y="471195"/>
            <a:ext cx="1045765" cy="1045615"/>
            <a:chOff x="3741950" y="353925"/>
            <a:chExt cx="1045775" cy="1045625"/>
          </a:xfrm>
        </p:grpSpPr>
        <p:sp>
          <p:nvSpPr>
            <p:cNvPr id="305" name="Google Shape;305;p31"/>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1"/>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1"/>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31"/>
          <p:cNvGrpSpPr/>
          <p:nvPr/>
        </p:nvGrpSpPr>
        <p:grpSpPr>
          <a:xfrm flipH="1">
            <a:off x="-1169102" y="3761168"/>
            <a:ext cx="5245527" cy="606817"/>
            <a:chOff x="6456466" y="3575600"/>
            <a:chExt cx="4410600" cy="552607"/>
          </a:xfrm>
        </p:grpSpPr>
        <p:sp>
          <p:nvSpPr>
            <p:cNvPr id="309" name="Google Shape;309;p31"/>
            <p:cNvSpPr/>
            <p:nvPr/>
          </p:nvSpPr>
          <p:spPr>
            <a:xfrm>
              <a:off x="6456466" y="3575607"/>
              <a:ext cx="44106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1"/>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 name="Google Shape;311;p31"/>
          <p:cNvSpPr txBox="1"/>
          <p:nvPr>
            <p:ph idx="7" type="title"/>
          </p:nvPr>
        </p:nvSpPr>
        <p:spPr>
          <a:xfrm>
            <a:off x="3429152" y="3909343"/>
            <a:ext cx="646200" cy="3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312" name="Google Shape;312;p31"/>
          <p:cNvSpPr txBox="1"/>
          <p:nvPr>
            <p:ph idx="15" type="subTitle"/>
          </p:nvPr>
        </p:nvSpPr>
        <p:spPr>
          <a:xfrm>
            <a:off x="4113121" y="3909003"/>
            <a:ext cx="3391200" cy="39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Overall Performances</a:t>
            </a:r>
            <a:endParaRPr sz="2000"/>
          </a:p>
        </p:txBody>
      </p:sp>
      <p:grpSp>
        <p:nvGrpSpPr>
          <p:cNvPr id="313" name="Google Shape;313;p31"/>
          <p:cNvGrpSpPr/>
          <p:nvPr/>
        </p:nvGrpSpPr>
        <p:grpSpPr>
          <a:xfrm flipH="1">
            <a:off x="-544577" y="4365375"/>
            <a:ext cx="5245527" cy="606816"/>
            <a:chOff x="6456462" y="3575595"/>
            <a:chExt cx="4410600" cy="552605"/>
          </a:xfrm>
        </p:grpSpPr>
        <p:sp>
          <p:nvSpPr>
            <p:cNvPr id="314" name="Google Shape;314;p31"/>
            <p:cNvSpPr/>
            <p:nvPr/>
          </p:nvSpPr>
          <p:spPr>
            <a:xfrm>
              <a:off x="6456462" y="3575595"/>
              <a:ext cx="44106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 name="Google Shape;316;p31"/>
          <p:cNvSpPr txBox="1"/>
          <p:nvPr>
            <p:ph idx="8" type="title"/>
          </p:nvPr>
        </p:nvSpPr>
        <p:spPr>
          <a:xfrm>
            <a:off x="4044292" y="4513556"/>
            <a:ext cx="645000" cy="3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317" name="Google Shape;317;p31"/>
          <p:cNvSpPr txBox="1"/>
          <p:nvPr>
            <p:ph idx="15" type="subTitle"/>
          </p:nvPr>
        </p:nvSpPr>
        <p:spPr>
          <a:xfrm>
            <a:off x="4763921" y="4547603"/>
            <a:ext cx="3391200" cy="39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Conclusion</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Project Introduction</a:t>
            </a:r>
            <a:endParaRPr sz="2800"/>
          </a:p>
        </p:txBody>
      </p:sp>
      <p:grpSp>
        <p:nvGrpSpPr>
          <p:cNvPr id="323" name="Google Shape;323;p32"/>
          <p:cNvGrpSpPr/>
          <p:nvPr/>
        </p:nvGrpSpPr>
        <p:grpSpPr>
          <a:xfrm rot="2700000">
            <a:off x="266682" y="-187130"/>
            <a:ext cx="1045765" cy="1045615"/>
            <a:chOff x="3741950" y="353925"/>
            <a:chExt cx="1045775" cy="1045625"/>
          </a:xfrm>
        </p:grpSpPr>
        <p:sp>
          <p:nvSpPr>
            <p:cNvPr id="324" name="Google Shape;324;p32"/>
            <p:cNvSpPr/>
            <p:nvPr/>
          </p:nvSpPr>
          <p:spPr>
            <a:xfrm>
              <a:off x="3741950" y="1372675"/>
              <a:ext cx="26325" cy="26875"/>
            </a:xfrm>
            <a:custGeom>
              <a:rect b="b" l="l" r="r" t="t"/>
              <a:pathLst>
                <a:path extrusionOk="0" h="1075" w="1053">
                  <a:moveTo>
                    <a:pt x="526" y="1"/>
                  </a:moveTo>
                  <a:cubicBezTo>
                    <a:pt x="491" y="1"/>
                    <a:pt x="455" y="8"/>
                    <a:pt x="427" y="22"/>
                  </a:cubicBezTo>
                  <a:cubicBezTo>
                    <a:pt x="398" y="22"/>
                    <a:pt x="370" y="22"/>
                    <a:pt x="313" y="50"/>
                  </a:cubicBezTo>
                  <a:cubicBezTo>
                    <a:pt x="284" y="50"/>
                    <a:pt x="256" y="79"/>
                    <a:pt x="228" y="107"/>
                  </a:cubicBezTo>
                  <a:cubicBezTo>
                    <a:pt x="199" y="107"/>
                    <a:pt x="171" y="136"/>
                    <a:pt x="142" y="164"/>
                  </a:cubicBezTo>
                  <a:cubicBezTo>
                    <a:pt x="57" y="249"/>
                    <a:pt x="0" y="392"/>
                    <a:pt x="0" y="534"/>
                  </a:cubicBezTo>
                  <a:cubicBezTo>
                    <a:pt x="0" y="676"/>
                    <a:pt x="57" y="818"/>
                    <a:pt x="142" y="903"/>
                  </a:cubicBezTo>
                  <a:cubicBezTo>
                    <a:pt x="171" y="932"/>
                    <a:pt x="199" y="960"/>
                    <a:pt x="228" y="989"/>
                  </a:cubicBezTo>
                  <a:cubicBezTo>
                    <a:pt x="256" y="989"/>
                    <a:pt x="284" y="1017"/>
                    <a:pt x="313" y="1046"/>
                  </a:cubicBezTo>
                  <a:cubicBezTo>
                    <a:pt x="370" y="1046"/>
                    <a:pt x="398" y="1046"/>
                    <a:pt x="427" y="1074"/>
                  </a:cubicBezTo>
                  <a:lnTo>
                    <a:pt x="626" y="1074"/>
                  </a:lnTo>
                  <a:cubicBezTo>
                    <a:pt x="654" y="1046"/>
                    <a:pt x="711" y="1046"/>
                    <a:pt x="739" y="1046"/>
                  </a:cubicBezTo>
                  <a:cubicBezTo>
                    <a:pt x="768" y="1017"/>
                    <a:pt x="796" y="989"/>
                    <a:pt x="825" y="989"/>
                  </a:cubicBezTo>
                  <a:cubicBezTo>
                    <a:pt x="853" y="960"/>
                    <a:pt x="882" y="932"/>
                    <a:pt x="910" y="903"/>
                  </a:cubicBezTo>
                  <a:cubicBezTo>
                    <a:pt x="938" y="903"/>
                    <a:pt x="938" y="875"/>
                    <a:pt x="967" y="847"/>
                  </a:cubicBezTo>
                  <a:cubicBezTo>
                    <a:pt x="995" y="818"/>
                    <a:pt x="995" y="790"/>
                    <a:pt x="1024" y="733"/>
                  </a:cubicBezTo>
                  <a:cubicBezTo>
                    <a:pt x="1024" y="704"/>
                    <a:pt x="1052" y="676"/>
                    <a:pt x="1052" y="648"/>
                  </a:cubicBezTo>
                  <a:cubicBezTo>
                    <a:pt x="1052" y="619"/>
                    <a:pt x="1052" y="562"/>
                    <a:pt x="1052" y="534"/>
                  </a:cubicBezTo>
                  <a:cubicBezTo>
                    <a:pt x="1052" y="392"/>
                    <a:pt x="995" y="249"/>
                    <a:pt x="910" y="164"/>
                  </a:cubicBezTo>
                  <a:cubicBezTo>
                    <a:pt x="882" y="136"/>
                    <a:pt x="853" y="107"/>
                    <a:pt x="825" y="107"/>
                  </a:cubicBezTo>
                  <a:cubicBezTo>
                    <a:pt x="796" y="79"/>
                    <a:pt x="768" y="50"/>
                    <a:pt x="739" y="50"/>
                  </a:cubicBezTo>
                  <a:cubicBezTo>
                    <a:pt x="711" y="22"/>
                    <a:pt x="654" y="22"/>
                    <a:pt x="626" y="22"/>
                  </a:cubicBezTo>
                  <a:cubicBezTo>
                    <a:pt x="597" y="8"/>
                    <a:pt x="562" y="1"/>
                    <a:pt x="52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2"/>
            <p:cNvSpPr/>
            <p:nvPr/>
          </p:nvSpPr>
          <p:spPr>
            <a:xfrm>
              <a:off x="3804500" y="417550"/>
              <a:ext cx="920650" cy="918000"/>
            </a:xfrm>
            <a:custGeom>
              <a:rect b="b" l="l" r="r" t="t"/>
              <a:pathLst>
                <a:path extrusionOk="0" h="36720" w="36826">
                  <a:moveTo>
                    <a:pt x="36232" y="1"/>
                  </a:moveTo>
                  <a:cubicBezTo>
                    <a:pt x="36094" y="1"/>
                    <a:pt x="35959" y="51"/>
                    <a:pt x="35859" y="150"/>
                  </a:cubicBezTo>
                  <a:cubicBezTo>
                    <a:pt x="35660" y="378"/>
                    <a:pt x="35660" y="690"/>
                    <a:pt x="35859" y="918"/>
                  </a:cubicBezTo>
                  <a:cubicBezTo>
                    <a:pt x="35973" y="1003"/>
                    <a:pt x="36115" y="1060"/>
                    <a:pt x="36229" y="1060"/>
                  </a:cubicBezTo>
                  <a:cubicBezTo>
                    <a:pt x="36371" y="1060"/>
                    <a:pt x="36513" y="1003"/>
                    <a:pt x="36627" y="918"/>
                  </a:cubicBezTo>
                  <a:cubicBezTo>
                    <a:pt x="36826" y="690"/>
                    <a:pt x="36826" y="378"/>
                    <a:pt x="36627" y="150"/>
                  </a:cubicBezTo>
                  <a:cubicBezTo>
                    <a:pt x="36513" y="51"/>
                    <a:pt x="36371" y="1"/>
                    <a:pt x="36232" y="1"/>
                  </a:cubicBezTo>
                  <a:close/>
                  <a:moveTo>
                    <a:pt x="33694" y="2560"/>
                  </a:moveTo>
                  <a:cubicBezTo>
                    <a:pt x="33556" y="2560"/>
                    <a:pt x="33414" y="2610"/>
                    <a:pt x="33300" y="2709"/>
                  </a:cubicBezTo>
                  <a:cubicBezTo>
                    <a:pt x="33101" y="2909"/>
                    <a:pt x="33101" y="3250"/>
                    <a:pt x="33300" y="3449"/>
                  </a:cubicBezTo>
                  <a:cubicBezTo>
                    <a:pt x="33414" y="3563"/>
                    <a:pt x="33556" y="3619"/>
                    <a:pt x="33698" y="3619"/>
                  </a:cubicBezTo>
                  <a:cubicBezTo>
                    <a:pt x="33840" y="3619"/>
                    <a:pt x="33954" y="3563"/>
                    <a:pt x="34068" y="3449"/>
                  </a:cubicBezTo>
                  <a:cubicBezTo>
                    <a:pt x="34267" y="3250"/>
                    <a:pt x="34267" y="2909"/>
                    <a:pt x="34068" y="2709"/>
                  </a:cubicBezTo>
                  <a:cubicBezTo>
                    <a:pt x="33968" y="2610"/>
                    <a:pt x="33833" y="2560"/>
                    <a:pt x="33694" y="2560"/>
                  </a:cubicBezTo>
                  <a:close/>
                  <a:moveTo>
                    <a:pt x="31139" y="5091"/>
                  </a:moveTo>
                  <a:cubicBezTo>
                    <a:pt x="31004" y="5091"/>
                    <a:pt x="30869" y="5141"/>
                    <a:pt x="30769" y="5240"/>
                  </a:cubicBezTo>
                  <a:cubicBezTo>
                    <a:pt x="30570" y="5468"/>
                    <a:pt x="30570" y="5809"/>
                    <a:pt x="30769" y="6008"/>
                  </a:cubicBezTo>
                  <a:cubicBezTo>
                    <a:pt x="30883" y="6122"/>
                    <a:pt x="30996" y="6150"/>
                    <a:pt x="31139" y="6150"/>
                  </a:cubicBezTo>
                  <a:cubicBezTo>
                    <a:pt x="31281" y="6150"/>
                    <a:pt x="31423" y="6122"/>
                    <a:pt x="31508" y="6008"/>
                  </a:cubicBezTo>
                  <a:cubicBezTo>
                    <a:pt x="31736" y="5809"/>
                    <a:pt x="31736" y="5468"/>
                    <a:pt x="31508" y="5240"/>
                  </a:cubicBezTo>
                  <a:cubicBezTo>
                    <a:pt x="31409" y="5141"/>
                    <a:pt x="31274" y="5091"/>
                    <a:pt x="31139" y="5091"/>
                  </a:cubicBezTo>
                  <a:close/>
                  <a:moveTo>
                    <a:pt x="28594" y="7650"/>
                  </a:moveTo>
                  <a:cubicBezTo>
                    <a:pt x="28458" y="7650"/>
                    <a:pt x="28323" y="7700"/>
                    <a:pt x="28210" y="7800"/>
                  </a:cubicBezTo>
                  <a:cubicBezTo>
                    <a:pt x="28011" y="7999"/>
                    <a:pt x="28011" y="8340"/>
                    <a:pt x="28210" y="8567"/>
                  </a:cubicBezTo>
                  <a:cubicBezTo>
                    <a:pt x="28323" y="8653"/>
                    <a:pt x="28466" y="8710"/>
                    <a:pt x="28608" y="8710"/>
                  </a:cubicBezTo>
                  <a:cubicBezTo>
                    <a:pt x="28722" y="8710"/>
                    <a:pt x="28864" y="8653"/>
                    <a:pt x="28977" y="8567"/>
                  </a:cubicBezTo>
                  <a:cubicBezTo>
                    <a:pt x="29177" y="8340"/>
                    <a:pt x="29177" y="7999"/>
                    <a:pt x="28977" y="7800"/>
                  </a:cubicBezTo>
                  <a:cubicBezTo>
                    <a:pt x="28864" y="7700"/>
                    <a:pt x="28729" y="7650"/>
                    <a:pt x="28594" y="7650"/>
                  </a:cubicBezTo>
                  <a:close/>
                  <a:moveTo>
                    <a:pt x="26048" y="10188"/>
                  </a:moveTo>
                  <a:cubicBezTo>
                    <a:pt x="25913" y="10188"/>
                    <a:pt x="25778" y="10245"/>
                    <a:pt x="25679" y="10359"/>
                  </a:cubicBezTo>
                  <a:cubicBezTo>
                    <a:pt x="25451" y="10558"/>
                    <a:pt x="25451" y="10899"/>
                    <a:pt x="25679" y="11098"/>
                  </a:cubicBezTo>
                  <a:cubicBezTo>
                    <a:pt x="25764" y="11212"/>
                    <a:pt x="25906" y="11269"/>
                    <a:pt x="26048" y="11269"/>
                  </a:cubicBezTo>
                  <a:cubicBezTo>
                    <a:pt x="26191" y="11269"/>
                    <a:pt x="26333" y="11212"/>
                    <a:pt x="26418" y="11098"/>
                  </a:cubicBezTo>
                  <a:cubicBezTo>
                    <a:pt x="26646" y="10899"/>
                    <a:pt x="26646" y="10558"/>
                    <a:pt x="26418" y="10359"/>
                  </a:cubicBezTo>
                  <a:cubicBezTo>
                    <a:pt x="26319" y="10245"/>
                    <a:pt x="26184" y="10188"/>
                    <a:pt x="26048" y="10188"/>
                  </a:cubicBezTo>
                  <a:close/>
                  <a:moveTo>
                    <a:pt x="23493" y="12741"/>
                  </a:moveTo>
                  <a:cubicBezTo>
                    <a:pt x="23354" y="12741"/>
                    <a:pt x="23219" y="12790"/>
                    <a:pt x="23120" y="12890"/>
                  </a:cubicBezTo>
                  <a:cubicBezTo>
                    <a:pt x="22920" y="13089"/>
                    <a:pt x="22920" y="13430"/>
                    <a:pt x="23120" y="13658"/>
                  </a:cubicBezTo>
                  <a:cubicBezTo>
                    <a:pt x="23233" y="13743"/>
                    <a:pt x="23375" y="13800"/>
                    <a:pt x="23489" y="13800"/>
                  </a:cubicBezTo>
                  <a:cubicBezTo>
                    <a:pt x="23631" y="13800"/>
                    <a:pt x="23774" y="13743"/>
                    <a:pt x="23887" y="13658"/>
                  </a:cubicBezTo>
                  <a:cubicBezTo>
                    <a:pt x="24086" y="13430"/>
                    <a:pt x="24086" y="13089"/>
                    <a:pt x="23887" y="12890"/>
                  </a:cubicBezTo>
                  <a:cubicBezTo>
                    <a:pt x="23774" y="12790"/>
                    <a:pt x="23631" y="12741"/>
                    <a:pt x="23493" y="12741"/>
                  </a:cubicBezTo>
                  <a:close/>
                  <a:moveTo>
                    <a:pt x="20958" y="15278"/>
                  </a:moveTo>
                  <a:cubicBezTo>
                    <a:pt x="20823" y="15278"/>
                    <a:pt x="20688" y="15335"/>
                    <a:pt x="20589" y="15449"/>
                  </a:cubicBezTo>
                  <a:cubicBezTo>
                    <a:pt x="20361" y="15648"/>
                    <a:pt x="20361" y="15989"/>
                    <a:pt x="20589" y="16188"/>
                  </a:cubicBezTo>
                  <a:cubicBezTo>
                    <a:pt x="20674" y="16302"/>
                    <a:pt x="20816" y="16359"/>
                    <a:pt x="20958" y="16359"/>
                  </a:cubicBezTo>
                  <a:cubicBezTo>
                    <a:pt x="21101" y="16359"/>
                    <a:pt x="21214" y="16302"/>
                    <a:pt x="21328" y="16188"/>
                  </a:cubicBezTo>
                  <a:cubicBezTo>
                    <a:pt x="21527" y="15989"/>
                    <a:pt x="21527" y="15648"/>
                    <a:pt x="21328" y="15449"/>
                  </a:cubicBezTo>
                  <a:cubicBezTo>
                    <a:pt x="21228" y="15335"/>
                    <a:pt x="21093" y="15278"/>
                    <a:pt x="20958" y="15278"/>
                  </a:cubicBezTo>
                  <a:close/>
                  <a:moveTo>
                    <a:pt x="18399" y="17831"/>
                  </a:moveTo>
                  <a:cubicBezTo>
                    <a:pt x="18264" y="17831"/>
                    <a:pt x="18129" y="17880"/>
                    <a:pt x="18029" y="17980"/>
                  </a:cubicBezTo>
                  <a:cubicBezTo>
                    <a:pt x="17830" y="18207"/>
                    <a:pt x="17830" y="18549"/>
                    <a:pt x="18029" y="18748"/>
                  </a:cubicBezTo>
                  <a:cubicBezTo>
                    <a:pt x="18143" y="18833"/>
                    <a:pt x="18257" y="18890"/>
                    <a:pt x="18399" y="18890"/>
                  </a:cubicBezTo>
                  <a:cubicBezTo>
                    <a:pt x="18541" y="18890"/>
                    <a:pt x="18683" y="18833"/>
                    <a:pt x="18769" y="18748"/>
                  </a:cubicBezTo>
                  <a:cubicBezTo>
                    <a:pt x="18996" y="18549"/>
                    <a:pt x="18996" y="18207"/>
                    <a:pt x="18769" y="17980"/>
                  </a:cubicBezTo>
                  <a:cubicBezTo>
                    <a:pt x="18669" y="17880"/>
                    <a:pt x="18534" y="17831"/>
                    <a:pt x="18399" y="17831"/>
                  </a:cubicBezTo>
                  <a:close/>
                  <a:moveTo>
                    <a:pt x="15865" y="20390"/>
                  </a:moveTo>
                  <a:cubicBezTo>
                    <a:pt x="15726" y="20390"/>
                    <a:pt x="15584" y="20440"/>
                    <a:pt x="15470" y="20539"/>
                  </a:cubicBezTo>
                  <a:cubicBezTo>
                    <a:pt x="15271" y="20738"/>
                    <a:pt x="15271" y="21080"/>
                    <a:pt x="15470" y="21279"/>
                  </a:cubicBezTo>
                  <a:cubicBezTo>
                    <a:pt x="15584" y="21392"/>
                    <a:pt x="15726" y="21449"/>
                    <a:pt x="15868" y="21449"/>
                  </a:cubicBezTo>
                  <a:cubicBezTo>
                    <a:pt x="15982" y="21449"/>
                    <a:pt x="16124" y="21392"/>
                    <a:pt x="16238" y="21279"/>
                  </a:cubicBezTo>
                  <a:cubicBezTo>
                    <a:pt x="16437" y="21080"/>
                    <a:pt x="16437" y="20738"/>
                    <a:pt x="16238" y="20539"/>
                  </a:cubicBezTo>
                  <a:cubicBezTo>
                    <a:pt x="16138" y="20440"/>
                    <a:pt x="16003" y="20390"/>
                    <a:pt x="15865" y="20390"/>
                  </a:cubicBezTo>
                  <a:close/>
                  <a:moveTo>
                    <a:pt x="13309" y="22921"/>
                  </a:moveTo>
                  <a:cubicBezTo>
                    <a:pt x="13174" y="22921"/>
                    <a:pt x="13039" y="22971"/>
                    <a:pt x="12939" y="23070"/>
                  </a:cubicBezTo>
                  <a:cubicBezTo>
                    <a:pt x="12712" y="23298"/>
                    <a:pt x="12712" y="23639"/>
                    <a:pt x="12939" y="23838"/>
                  </a:cubicBezTo>
                  <a:cubicBezTo>
                    <a:pt x="13025" y="23952"/>
                    <a:pt x="13167" y="23980"/>
                    <a:pt x="13309" y="23980"/>
                  </a:cubicBezTo>
                  <a:cubicBezTo>
                    <a:pt x="13451" y="23980"/>
                    <a:pt x="13593" y="23952"/>
                    <a:pt x="13679" y="23838"/>
                  </a:cubicBezTo>
                  <a:cubicBezTo>
                    <a:pt x="13906" y="23639"/>
                    <a:pt x="13906" y="23298"/>
                    <a:pt x="13679" y="23070"/>
                  </a:cubicBezTo>
                  <a:cubicBezTo>
                    <a:pt x="13579" y="22971"/>
                    <a:pt x="13444" y="22921"/>
                    <a:pt x="13309" y="22921"/>
                  </a:cubicBezTo>
                  <a:close/>
                  <a:moveTo>
                    <a:pt x="10764" y="25480"/>
                  </a:moveTo>
                  <a:cubicBezTo>
                    <a:pt x="10629" y="25480"/>
                    <a:pt x="10494" y="25530"/>
                    <a:pt x="10380" y="25629"/>
                  </a:cubicBezTo>
                  <a:cubicBezTo>
                    <a:pt x="10181" y="25829"/>
                    <a:pt x="10181" y="26170"/>
                    <a:pt x="10380" y="26397"/>
                  </a:cubicBezTo>
                  <a:cubicBezTo>
                    <a:pt x="10494" y="26483"/>
                    <a:pt x="10636" y="26539"/>
                    <a:pt x="10778" y="26539"/>
                  </a:cubicBezTo>
                  <a:cubicBezTo>
                    <a:pt x="10892" y="26539"/>
                    <a:pt x="11034" y="26483"/>
                    <a:pt x="11148" y="26397"/>
                  </a:cubicBezTo>
                  <a:cubicBezTo>
                    <a:pt x="11347" y="26170"/>
                    <a:pt x="11347" y="25829"/>
                    <a:pt x="11148" y="25629"/>
                  </a:cubicBezTo>
                  <a:cubicBezTo>
                    <a:pt x="11034" y="25530"/>
                    <a:pt x="10899" y="25480"/>
                    <a:pt x="10764" y="25480"/>
                  </a:cubicBezTo>
                  <a:close/>
                  <a:moveTo>
                    <a:pt x="8219" y="28018"/>
                  </a:moveTo>
                  <a:cubicBezTo>
                    <a:pt x="8084" y="28018"/>
                    <a:pt x="7949" y="28075"/>
                    <a:pt x="7849" y="28189"/>
                  </a:cubicBezTo>
                  <a:cubicBezTo>
                    <a:pt x="7622" y="28388"/>
                    <a:pt x="7622" y="28729"/>
                    <a:pt x="7849" y="28928"/>
                  </a:cubicBezTo>
                  <a:cubicBezTo>
                    <a:pt x="7934" y="29042"/>
                    <a:pt x="8077" y="29099"/>
                    <a:pt x="8219" y="29099"/>
                  </a:cubicBezTo>
                  <a:cubicBezTo>
                    <a:pt x="8361" y="29099"/>
                    <a:pt x="8475" y="29042"/>
                    <a:pt x="8588" y="28928"/>
                  </a:cubicBezTo>
                  <a:cubicBezTo>
                    <a:pt x="8787" y="28729"/>
                    <a:pt x="8787" y="28388"/>
                    <a:pt x="8588" y="28189"/>
                  </a:cubicBezTo>
                  <a:cubicBezTo>
                    <a:pt x="8489" y="28075"/>
                    <a:pt x="8354" y="28018"/>
                    <a:pt x="8219" y="28018"/>
                  </a:cubicBezTo>
                  <a:close/>
                  <a:moveTo>
                    <a:pt x="5663" y="30570"/>
                  </a:moveTo>
                  <a:cubicBezTo>
                    <a:pt x="5524" y="30570"/>
                    <a:pt x="5389" y="30620"/>
                    <a:pt x="5290" y="30720"/>
                  </a:cubicBezTo>
                  <a:cubicBezTo>
                    <a:pt x="5091" y="30947"/>
                    <a:pt x="5091" y="31260"/>
                    <a:pt x="5290" y="31487"/>
                  </a:cubicBezTo>
                  <a:cubicBezTo>
                    <a:pt x="5403" y="31573"/>
                    <a:pt x="5546" y="31630"/>
                    <a:pt x="5659" y="31630"/>
                  </a:cubicBezTo>
                  <a:cubicBezTo>
                    <a:pt x="5802" y="31630"/>
                    <a:pt x="5944" y="31573"/>
                    <a:pt x="6058" y="31487"/>
                  </a:cubicBezTo>
                  <a:cubicBezTo>
                    <a:pt x="6257" y="31260"/>
                    <a:pt x="6257" y="30947"/>
                    <a:pt x="6058" y="30720"/>
                  </a:cubicBezTo>
                  <a:cubicBezTo>
                    <a:pt x="5944" y="30620"/>
                    <a:pt x="5802" y="30570"/>
                    <a:pt x="5663" y="30570"/>
                  </a:cubicBezTo>
                  <a:close/>
                  <a:moveTo>
                    <a:pt x="3125" y="33108"/>
                  </a:moveTo>
                  <a:cubicBezTo>
                    <a:pt x="2986" y="33108"/>
                    <a:pt x="2844" y="33165"/>
                    <a:pt x="2730" y="33279"/>
                  </a:cubicBezTo>
                  <a:cubicBezTo>
                    <a:pt x="2531" y="33478"/>
                    <a:pt x="2531" y="33819"/>
                    <a:pt x="2730" y="34018"/>
                  </a:cubicBezTo>
                  <a:cubicBezTo>
                    <a:pt x="2844" y="34132"/>
                    <a:pt x="2986" y="34189"/>
                    <a:pt x="3129" y="34189"/>
                  </a:cubicBezTo>
                  <a:cubicBezTo>
                    <a:pt x="3242" y="34189"/>
                    <a:pt x="3384" y="34132"/>
                    <a:pt x="3498" y="34018"/>
                  </a:cubicBezTo>
                  <a:cubicBezTo>
                    <a:pt x="3697" y="33819"/>
                    <a:pt x="3697" y="33478"/>
                    <a:pt x="3498" y="33279"/>
                  </a:cubicBezTo>
                  <a:cubicBezTo>
                    <a:pt x="3399" y="33165"/>
                    <a:pt x="3264" y="33108"/>
                    <a:pt x="3125" y="33108"/>
                  </a:cubicBezTo>
                  <a:close/>
                  <a:moveTo>
                    <a:pt x="569" y="35660"/>
                  </a:moveTo>
                  <a:cubicBezTo>
                    <a:pt x="434" y="35660"/>
                    <a:pt x="299" y="35710"/>
                    <a:pt x="200" y="35810"/>
                  </a:cubicBezTo>
                  <a:cubicBezTo>
                    <a:pt x="1" y="36037"/>
                    <a:pt x="1" y="36379"/>
                    <a:pt x="200" y="36578"/>
                  </a:cubicBezTo>
                  <a:cubicBezTo>
                    <a:pt x="313" y="36691"/>
                    <a:pt x="427" y="36720"/>
                    <a:pt x="569" y="36720"/>
                  </a:cubicBezTo>
                  <a:cubicBezTo>
                    <a:pt x="711" y="36720"/>
                    <a:pt x="854" y="36691"/>
                    <a:pt x="939" y="36578"/>
                  </a:cubicBezTo>
                  <a:cubicBezTo>
                    <a:pt x="1166" y="36379"/>
                    <a:pt x="1166" y="36037"/>
                    <a:pt x="939" y="35810"/>
                  </a:cubicBezTo>
                  <a:cubicBezTo>
                    <a:pt x="839" y="35710"/>
                    <a:pt x="704" y="35660"/>
                    <a:pt x="569" y="3566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
            <p:cNvSpPr/>
            <p:nvPr/>
          </p:nvSpPr>
          <p:spPr>
            <a:xfrm>
              <a:off x="4760675" y="353925"/>
              <a:ext cx="27050" cy="26875"/>
            </a:xfrm>
            <a:custGeom>
              <a:rect b="b" l="l" r="r" t="t"/>
              <a:pathLst>
                <a:path extrusionOk="0" h="1075" w="1082">
                  <a:moveTo>
                    <a:pt x="563" y="0"/>
                  </a:moveTo>
                  <a:cubicBezTo>
                    <a:pt x="517" y="0"/>
                    <a:pt x="471" y="7"/>
                    <a:pt x="427" y="22"/>
                  </a:cubicBezTo>
                  <a:cubicBezTo>
                    <a:pt x="399" y="22"/>
                    <a:pt x="370" y="22"/>
                    <a:pt x="342" y="51"/>
                  </a:cubicBezTo>
                  <a:cubicBezTo>
                    <a:pt x="314" y="51"/>
                    <a:pt x="285" y="79"/>
                    <a:pt x="228" y="79"/>
                  </a:cubicBezTo>
                  <a:cubicBezTo>
                    <a:pt x="200" y="107"/>
                    <a:pt x="200" y="136"/>
                    <a:pt x="171" y="164"/>
                  </a:cubicBezTo>
                  <a:cubicBezTo>
                    <a:pt x="143" y="193"/>
                    <a:pt x="115" y="193"/>
                    <a:pt x="86" y="250"/>
                  </a:cubicBezTo>
                  <a:cubicBezTo>
                    <a:pt x="86" y="278"/>
                    <a:pt x="58" y="306"/>
                    <a:pt x="58" y="335"/>
                  </a:cubicBezTo>
                  <a:cubicBezTo>
                    <a:pt x="29" y="363"/>
                    <a:pt x="29" y="392"/>
                    <a:pt x="29" y="420"/>
                  </a:cubicBezTo>
                  <a:cubicBezTo>
                    <a:pt x="1" y="449"/>
                    <a:pt x="1" y="506"/>
                    <a:pt x="1" y="534"/>
                  </a:cubicBezTo>
                  <a:cubicBezTo>
                    <a:pt x="1" y="562"/>
                    <a:pt x="1" y="591"/>
                    <a:pt x="29" y="648"/>
                  </a:cubicBezTo>
                  <a:cubicBezTo>
                    <a:pt x="29" y="676"/>
                    <a:pt x="29" y="705"/>
                    <a:pt x="58" y="733"/>
                  </a:cubicBezTo>
                  <a:cubicBezTo>
                    <a:pt x="58" y="761"/>
                    <a:pt x="86" y="790"/>
                    <a:pt x="86" y="818"/>
                  </a:cubicBezTo>
                  <a:cubicBezTo>
                    <a:pt x="115" y="847"/>
                    <a:pt x="143" y="875"/>
                    <a:pt x="171" y="904"/>
                  </a:cubicBezTo>
                  <a:cubicBezTo>
                    <a:pt x="200" y="932"/>
                    <a:pt x="200" y="961"/>
                    <a:pt x="228" y="989"/>
                  </a:cubicBezTo>
                  <a:cubicBezTo>
                    <a:pt x="285" y="989"/>
                    <a:pt x="314" y="1017"/>
                    <a:pt x="342" y="1017"/>
                  </a:cubicBezTo>
                  <a:cubicBezTo>
                    <a:pt x="370" y="1046"/>
                    <a:pt x="399" y="1046"/>
                    <a:pt x="427" y="1046"/>
                  </a:cubicBezTo>
                  <a:cubicBezTo>
                    <a:pt x="456" y="1074"/>
                    <a:pt x="513" y="1074"/>
                    <a:pt x="541" y="1074"/>
                  </a:cubicBezTo>
                  <a:cubicBezTo>
                    <a:pt x="683" y="1074"/>
                    <a:pt x="825" y="1017"/>
                    <a:pt x="911" y="904"/>
                  </a:cubicBezTo>
                  <a:cubicBezTo>
                    <a:pt x="939" y="875"/>
                    <a:pt x="968" y="847"/>
                    <a:pt x="996" y="818"/>
                  </a:cubicBezTo>
                  <a:cubicBezTo>
                    <a:pt x="996" y="790"/>
                    <a:pt x="1025" y="761"/>
                    <a:pt x="1025" y="733"/>
                  </a:cubicBezTo>
                  <a:cubicBezTo>
                    <a:pt x="1053" y="705"/>
                    <a:pt x="1053" y="676"/>
                    <a:pt x="1053" y="648"/>
                  </a:cubicBezTo>
                  <a:cubicBezTo>
                    <a:pt x="1081" y="591"/>
                    <a:pt x="1081" y="562"/>
                    <a:pt x="1081" y="534"/>
                  </a:cubicBezTo>
                  <a:cubicBezTo>
                    <a:pt x="1081" y="506"/>
                    <a:pt x="1053" y="449"/>
                    <a:pt x="1053" y="420"/>
                  </a:cubicBezTo>
                  <a:cubicBezTo>
                    <a:pt x="1053" y="392"/>
                    <a:pt x="1053" y="363"/>
                    <a:pt x="1025" y="335"/>
                  </a:cubicBezTo>
                  <a:cubicBezTo>
                    <a:pt x="1025" y="306"/>
                    <a:pt x="996" y="278"/>
                    <a:pt x="996" y="250"/>
                  </a:cubicBezTo>
                  <a:cubicBezTo>
                    <a:pt x="968" y="193"/>
                    <a:pt x="939" y="193"/>
                    <a:pt x="911" y="164"/>
                  </a:cubicBezTo>
                  <a:cubicBezTo>
                    <a:pt x="826" y="59"/>
                    <a:pt x="695"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 name="Google Shape;327;p32"/>
          <p:cNvGrpSpPr/>
          <p:nvPr/>
        </p:nvGrpSpPr>
        <p:grpSpPr>
          <a:xfrm flipH="1">
            <a:off x="-311297" y="150024"/>
            <a:ext cx="1590595" cy="875375"/>
            <a:chOff x="6456464" y="3575600"/>
            <a:chExt cx="1004100" cy="552601"/>
          </a:xfrm>
        </p:grpSpPr>
        <p:sp>
          <p:nvSpPr>
            <p:cNvPr id="328" name="Google Shape;328;p32"/>
            <p:cNvSpPr/>
            <p:nvPr/>
          </p:nvSpPr>
          <p:spPr>
            <a:xfrm>
              <a:off x="6456464" y="3575601"/>
              <a:ext cx="1004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2"/>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32"/>
          <p:cNvGrpSpPr/>
          <p:nvPr/>
        </p:nvGrpSpPr>
        <p:grpSpPr>
          <a:xfrm flipH="1">
            <a:off x="-425085" y="1025388"/>
            <a:ext cx="1249832" cy="707506"/>
            <a:chOff x="6456475" y="3575600"/>
            <a:chExt cx="976202" cy="552609"/>
          </a:xfrm>
        </p:grpSpPr>
        <p:sp>
          <p:nvSpPr>
            <p:cNvPr id="331" name="Google Shape;331;p32"/>
            <p:cNvSpPr/>
            <p:nvPr/>
          </p:nvSpPr>
          <p:spPr>
            <a:xfrm>
              <a:off x="6456477" y="3575609"/>
              <a:ext cx="976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 name="Google Shape;333;p32"/>
          <p:cNvSpPr txBox="1"/>
          <p:nvPr/>
        </p:nvSpPr>
        <p:spPr>
          <a:xfrm>
            <a:off x="1025250" y="1236325"/>
            <a:ext cx="7858200" cy="3481500"/>
          </a:xfrm>
          <a:prstGeom prst="rect">
            <a:avLst/>
          </a:prstGeom>
          <a:noFill/>
          <a:ln>
            <a:noFill/>
          </a:ln>
        </p:spPr>
        <p:txBody>
          <a:bodyPr anchorCtr="0" anchor="t" bIns="45700" lIns="91425" spcFirstLastPara="1" rIns="91425" wrap="square" tIns="45700">
            <a:normAutofit/>
          </a:bodyPr>
          <a:lstStyle/>
          <a:p>
            <a:pPr indent="-323850" lvl="0" marL="457200" rtl="0" algn="l">
              <a:lnSpc>
                <a:spcPct val="140000"/>
              </a:lnSpc>
              <a:spcBef>
                <a:spcPts val="0"/>
              </a:spcBef>
              <a:spcAft>
                <a:spcPts val="0"/>
              </a:spcAft>
              <a:buClr>
                <a:schemeClr val="dk1"/>
              </a:buClr>
              <a:buSzPts val="1500"/>
              <a:buFont typeface="Albert Sans Medium"/>
              <a:buChar char="●"/>
            </a:pPr>
            <a:r>
              <a:rPr lang="en" sz="1500">
                <a:solidFill>
                  <a:schemeClr val="dk1"/>
                </a:solidFill>
                <a:latin typeface="Albert Sans Medium"/>
                <a:ea typeface="Albert Sans Medium"/>
                <a:cs typeface="Albert Sans Medium"/>
                <a:sym typeface="Albert Sans Medium"/>
              </a:rPr>
              <a:t>Analyze the impact of temperature, weather, date and time information data on the traffic volume.</a:t>
            </a:r>
            <a:br>
              <a:rPr lang="en" sz="1500">
                <a:solidFill>
                  <a:schemeClr val="dk1"/>
                </a:solidFill>
                <a:latin typeface="Albert Sans Medium"/>
                <a:ea typeface="Albert Sans Medium"/>
                <a:cs typeface="Albert Sans Medium"/>
                <a:sym typeface="Albert Sans Medium"/>
              </a:rPr>
            </a:br>
            <a:endParaRPr sz="500">
              <a:solidFill>
                <a:schemeClr val="dk1"/>
              </a:solidFill>
              <a:latin typeface="Albert Sans Medium"/>
              <a:ea typeface="Albert Sans Medium"/>
              <a:cs typeface="Albert Sans Medium"/>
              <a:sym typeface="Albert Sans Medium"/>
            </a:endParaRPr>
          </a:p>
          <a:p>
            <a:pPr indent="-323850" lvl="0" marL="457200" rtl="0" algn="l">
              <a:lnSpc>
                <a:spcPct val="140000"/>
              </a:lnSpc>
              <a:spcBef>
                <a:spcPts val="0"/>
              </a:spcBef>
              <a:spcAft>
                <a:spcPts val="0"/>
              </a:spcAft>
              <a:buClr>
                <a:schemeClr val="dk1"/>
              </a:buClr>
              <a:buSzPts val="1500"/>
              <a:buFont typeface="Albert Sans Medium"/>
              <a:buChar char="●"/>
            </a:pPr>
            <a:r>
              <a:rPr lang="en" sz="1500">
                <a:solidFill>
                  <a:schemeClr val="dk1"/>
                </a:solidFill>
                <a:latin typeface="Albert Sans Medium"/>
                <a:ea typeface="Albert Sans Medium"/>
                <a:cs typeface="Albert Sans Medium"/>
                <a:sym typeface="Albert Sans Medium"/>
              </a:rPr>
              <a:t>Develop the traffic volume prediction model based on the given weather conditions</a:t>
            </a:r>
            <a:r>
              <a:rPr lang="en" sz="1500">
                <a:solidFill>
                  <a:schemeClr val="dk1"/>
                </a:solidFill>
                <a:latin typeface="Albert Sans Medium"/>
                <a:ea typeface="Albert Sans Medium"/>
                <a:cs typeface="Albert Sans Medium"/>
                <a:sym typeface="Albert Sans Medium"/>
              </a:rPr>
              <a:t>.</a:t>
            </a:r>
            <a:br>
              <a:rPr lang="en" sz="1500">
                <a:solidFill>
                  <a:schemeClr val="dk1"/>
                </a:solidFill>
                <a:latin typeface="Albert Sans Medium"/>
                <a:ea typeface="Albert Sans Medium"/>
                <a:cs typeface="Albert Sans Medium"/>
                <a:sym typeface="Albert Sans Medium"/>
              </a:rPr>
            </a:br>
            <a:endParaRPr sz="500">
              <a:solidFill>
                <a:schemeClr val="dk1"/>
              </a:solidFill>
              <a:latin typeface="Albert Sans Medium"/>
              <a:ea typeface="Albert Sans Medium"/>
              <a:cs typeface="Albert Sans Medium"/>
              <a:sym typeface="Albert Sans Medium"/>
            </a:endParaRPr>
          </a:p>
          <a:p>
            <a:pPr indent="-323850" lvl="0" marL="457200" rtl="0" algn="l">
              <a:lnSpc>
                <a:spcPct val="140000"/>
              </a:lnSpc>
              <a:spcBef>
                <a:spcPts val="0"/>
              </a:spcBef>
              <a:spcAft>
                <a:spcPts val="0"/>
              </a:spcAft>
              <a:buClr>
                <a:schemeClr val="dk1"/>
              </a:buClr>
              <a:buSzPts val="1500"/>
              <a:buFont typeface="Albert Sans Medium"/>
              <a:buChar char="●"/>
            </a:pPr>
            <a:r>
              <a:rPr lang="en" sz="1500">
                <a:solidFill>
                  <a:schemeClr val="dk1"/>
                </a:solidFill>
                <a:latin typeface="Albert Sans Medium"/>
                <a:ea typeface="Albert Sans Medium"/>
                <a:cs typeface="Albert Sans Medium"/>
                <a:sym typeface="Albert Sans Medium"/>
              </a:rPr>
              <a:t>Pursue and evaluative comparison of deep learning model to enhance model efficacy and performance metrics. </a:t>
            </a:r>
            <a:endParaRPr sz="1500">
              <a:solidFill>
                <a:schemeClr val="dk1"/>
              </a:solidFill>
              <a:latin typeface="Albert Sans Medium"/>
              <a:ea typeface="Albert Sans Medium"/>
              <a:cs typeface="Albert Sans Medium"/>
              <a:sym typeface="Albert Sans Medium"/>
            </a:endParaRPr>
          </a:p>
          <a:p>
            <a:pPr indent="0" lvl="0" marL="457200" rtl="0" algn="l">
              <a:lnSpc>
                <a:spcPct val="140000"/>
              </a:lnSpc>
              <a:spcBef>
                <a:spcPts val="0"/>
              </a:spcBef>
              <a:spcAft>
                <a:spcPts val="0"/>
              </a:spcAft>
              <a:buNone/>
            </a:pPr>
            <a:r>
              <a:t/>
            </a:r>
            <a:endParaRPr sz="500">
              <a:solidFill>
                <a:schemeClr val="dk1"/>
              </a:solidFill>
              <a:latin typeface="Albert Sans Medium"/>
              <a:ea typeface="Albert Sans Medium"/>
              <a:cs typeface="Albert Sans Medium"/>
              <a:sym typeface="Albert Sans Medium"/>
            </a:endParaRPr>
          </a:p>
          <a:p>
            <a:pPr indent="-323850" lvl="0" marL="457200" rtl="0" algn="l">
              <a:lnSpc>
                <a:spcPct val="140000"/>
              </a:lnSpc>
              <a:spcBef>
                <a:spcPts val="0"/>
              </a:spcBef>
              <a:spcAft>
                <a:spcPts val="0"/>
              </a:spcAft>
              <a:buClr>
                <a:schemeClr val="dk1"/>
              </a:buClr>
              <a:buSzPts val="1500"/>
              <a:buFont typeface="Albert Sans Medium"/>
              <a:buChar char="●"/>
            </a:pPr>
            <a:r>
              <a:rPr lang="en" sz="1500">
                <a:solidFill>
                  <a:schemeClr val="dk1"/>
                </a:solidFill>
                <a:latin typeface="Albert Sans Medium"/>
                <a:ea typeface="Albert Sans Medium"/>
                <a:cs typeface="Albert Sans Medium"/>
                <a:sym typeface="Albert Sans Medium"/>
              </a:rPr>
              <a:t>Based on prior research, </a:t>
            </a:r>
            <a:r>
              <a:rPr b="1" lang="en" sz="1500">
                <a:solidFill>
                  <a:schemeClr val="lt2"/>
                </a:solidFill>
                <a:latin typeface="Albert Sans"/>
                <a:ea typeface="Albert Sans"/>
                <a:cs typeface="Albert Sans"/>
                <a:sym typeface="Albert Sans"/>
              </a:rPr>
              <a:t>we employed L</a:t>
            </a:r>
            <a:r>
              <a:rPr b="1" lang="en" sz="1500">
                <a:solidFill>
                  <a:schemeClr val="lt2"/>
                </a:solidFill>
                <a:latin typeface="Albert Sans"/>
                <a:ea typeface="Albert Sans"/>
                <a:cs typeface="Albert Sans"/>
                <a:sym typeface="Albert Sans"/>
              </a:rPr>
              <a:t>STM, </a:t>
            </a:r>
            <a:r>
              <a:rPr b="1" lang="en" sz="1500">
                <a:solidFill>
                  <a:schemeClr val="lt2"/>
                </a:solidFill>
                <a:latin typeface="Albert Sans"/>
                <a:ea typeface="Albert Sans"/>
                <a:cs typeface="Albert Sans"/>
                <a:sym typeface="Albert Sans"/>
              </a:rPr>
              <a:t>GRU, and CNN-LSTM models </a:t>
            </a:r>
            <a:r>
              <a:rPr lang="en" sz="1500">
                <a:solidFill>
                  <a:schemeClr val="dk1"/>
                </a:solidFill>
                <a:latin typeface="Albert Sans Medium"/>
                <a:ea typeface="Albert Sans Medium"/>
                <a:cs typeface="Albert Sans Medium"/>
                <a:sym typeface="Albert Sans Medium"/>
              </a:rPr>
              <a:t>and proceed to compare their performance.</a:t>
            </a:r>
            <a:endParaRPr sz="1500">
              <a:solidFill>
                <a:schemeClr val="dk1"/>
              </a:solidFill>
              <a:latin typeface="Albert Sans Medium"/>
              <a:ea typeface="Albert Sans Medium"/>
              <a:cs typeface="Albert Sans Medium"/>
              <a:sym typeface="Albert Sans Medium"/>
            </a:endParaRPr>
          </a:p>
        </p:txBody>
      </p:sp>
      <p:sp>
        <p:nvSpPr>
          <p:cNvPr id="334" name="Google Shape;334;p32"/>
          <p:cNvSpPr txBox="1"/>
          <p:nvPr/>
        </p:nvSpPr>
        <p:spPr>
          <a:xfrm>
            <a:off x="8315850" y="4717825"/>
            <a:ext cx="567600" cy="3693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lang="en" sz="1200">
                <a:solidFill>
                  <a:schemeClr val="lt1"/>
                </a:solidFill>
                <a:latin typeface="Albert Sans Medium"/>
                <a:ea typeface="Albert Sans Medium"/>
                <a:cs typeface="Albert Sans Medium"/>
                <a:sym typeface="Albert Sans Medium"/>
              </a:rPr>
              <a:t>3</a:t>
            </a:r>
            <a:endParaRPr sz="12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Dataset</a:t>
            </a:r>
            <a:endParaRPr sz="2800"/>
          </a:p>
        </p:txBody>
      </p:sp>
      <p:grpSp>
        <p:nvGrpSpPr>
          <p:cNvPr id="340" name="Google Shape;340;p33"/>
          <p:cNvGrpSpPr/>
          <p:nvPr/>
        </p:nvGrpSpPr>
        <p:grpSpPr>
          <a:xfrm flipH="1">
            <a:off x="-311297" y="150024"/>
            <a:ext cx="1590595" cy="875375"/>
            <a:chOff x="6456464" y="3575600"/>
            <a:chExt cx="1004100" cy="552601"/>
          </a:xfrm>
        </p:grpSpPr>
        <p:sp>
          <p:nvSpPr>
            <p:cNvPr id="341" name="Google Shape;341;p33"/>
            <p:cNvSpPr/>
            <p:nvPr/>
          </p:nvSpPr>
          <p:spPr>
            <a:xfrm>
              <a:off x="6456464" y="3575601"/>
              <a:ext cx="1004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3"/>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3" name="Google Shape;343;p33"/>
          <p:cNvGrpSpPr/>
          <p:nvPr/>
        </p:nvGrpSpPr>
        <p:grpSpPr>
          <a:xfrm flipH="1">
            <a:off x="-425085" y="1025388"/>
            <a:ext cx="1249832" cy="707506"/>
            <a:chOff x="6456475" y="3575600"/>
            <a:chExt cx="976202" cy="552609"/>
          </a:xfrm>
        </p:grpSpPr>
        <p:sp>
          <p:nvSpPr>
            <p:cNvPr id="344" name="Google Shape;344;p33"/>
            <p:cNvSpPr/>
            <p:nvPr/>
          </p:nvSpPr>
          <p:spPr>
            <a:xfrm>
              <a:off x="6456477" y="3575609"/>
              <a:ext cx="976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3"/>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33"/>
          <p:cNvSpPr txBox="1"/>
          <p:nvPr/>
        </p:nvSpPr>
        <p:spPr>
          <a:xfrm>
            <a:off x="940200" y="1236322"/>
            <a:ext cx="7483800" cy="3224700"/>
          </a:xfrm>
          <a:prstGeom prst="rect">
            <a:avLst/>
          </a:prstGeom>
          <a:noFill/>
          <a:ln>
            <a:noFill/>
          </a:ln>
        </p:spPr>
        <p:txBody>
          <a:bodyPr anchorCtr="0" anchor="t" bIns="45700" lIns="91425" spcFirstLastPara="1" rIns="91425" wrap="square" tIns="45700">
            <a:normAutofit/>
          </a:bodyPr>
          <a:lstStyle/>
          <a:p>
            <a:pPr indent="-184150" lvl="0" marL="228600" rtl="0" algn="l">
              <a:lnSpc>
                <a:spcPct val="150000"/>
              </a:lnSpc>
              <a:spcBef>
                <a:spcPts val="0"/>
              </a:spcBef>
              <a:spcAft>
                <a:spcPts val="0"/>
              </a:spcAft>
              <a:buClr>
                <a:srgbClr val="000000"/>
              </a:buClr>
              <a:buSzPts val="1500"/>
              <a:buFont typeface="Roboto"/>
              <a:buChar char="•"/>
            </a:pPr>
            <a:r>
              <a:rPr b="1" lang="en" sz="1500">
                <a:solidFill>
                  <a:schemeClr val="dk2"/>
                </a:solidFill>
                <a:latin typeface="Albert Sans"/>
                <a:ea typeface="Albert Sans"/>
                <a:cs typeface="Albert Sans"/>
                <a:sym typeface="Albert Sans"/>
              </a:rPr>
              <a:t>Description:</a:t>
            </a:r>
            <a:r>
              <a:rPr lang="en" sz="1500">
                <a:solidFill>
                  <a:schemeClr val="dk2"/>
                </a:solidFill>
                <a:latin typeface="Albert Sans Medium"/>
                <a:ea typeface="Albert Sans Medium"/>
                <a:cs typeface="Albert Sans Medium"/>
                <a:sym typeface="Albert Sans Medium"/>
              </a:rPr>
              <a:t> </a:t>
            </a:r>
            <a:r>
              <a:rPr lang="en" sz="1500">
                <a:solidFill>
                  <a:srgbClr val="303030"/>
                </a:solidFill>
                <a:latin typeface="Albert Sans Medium"/>
                <a:ea typeface="Albert Sans Medium"/>
                <a:cs typeface="Albert Sans Medium"/>
                <a:sym typeface="Albert Sans Medium"/>
              </a:rPr>
              <a:t>Minneapolis-St Paul, MN traffic volume data for westbound I-94 </a:t>
            </a:r>
            <a:endParaRPr sz="1500">
              <a:solidFill>
                <a:srgbClr val="303030"/>
              </a:solidFill>
              <a:latin typeface="Albert Sans Medium"/>
              <a:ea typeface="Albert Sans Medium"/>
              <a:cs typeface="Albert Sans Medium"/>
              <a:sym typeface="Albert Sans Medium"/>
            </a:endParaRPr>
          </a:p>
          <a:p>
            <a:pPr indent="-184150" lvl="0" marL="228600" rtl="0" algn="l">
              <a:lnSpc>
                <a:spcPct val="150000"/>
              </a:lnSpc>
              <a:spcBef>
                <a:spcPts val="0"/>
              </a:spcBef>
              <a:spcAft>
                <a:spcPts val="0"/>
              </a:spcAft>
              <a:buClr>
                <a:srgbClr val="000000"/>
              </a:buClr>
              <a:buSzPts val="1500"/>
              <a:buFont typeface="Roboto"/>
              <a:buChar char="•"/>
            </a:pPr>
            <a:r>
              <a:rPr b="1" lang="en" sz="1500">
                <a:solidFill>
                  <a:schemeClr val="dk2"/>
                </a:solidFill>
                <a:latin typeface="Albert Sans"/>
                <a:ea typeface="Albert Sans"/>
                <a:cs typeface="Albert Sans"/>
                <a:sym typeface="Albert Sans"/>
              </a:rPr>
              <a:t>Data collected period:</a:t>
            </a:r>
            <a:r>
              <a:rPr lang="en" sz="1500">
                <a:solidFill>
                  <a:schemeClr val="lt2"/>
                </a:solidFill>
                <a:latin typeface="Albert Sans Medium"/>
                <a:ea typeface="Albert Sans Medium"/>
                <a:cs typeface="Albert Sans Medium"/>
                <a:sym typeface="Albert Sans Medium"/>
              </a:rPr>
              <a:t> </a:t>
            </a:r>
            <a:r>
              <a:rPr lang="en" sz="1500">
                <a:solidFill>
                  <a:srgbClr val="303030"/>
                </a:solidFill>
                <a:latin typeface="Albert Sans Medium"/>
                <a:ea typeface="Albert Sans Medium"/>
                <a:cs typeface="Albert Sans Medium"/>
                <a:sym typeface="Albert Sans Medium"/>
              </a:rPr>
              <a:t>2014 - 2018</a:t>
            </a:r>
            <a:endParaRPr sz="1500">
              <a:solidFill>
                <a:srgbClr val="303030"/>
              </a:solidFill>
              <a:latin typeface="Albert Sans Medium"/>
              <a:ea typeface="Albert Sans Medium"/>
              <a:cs typeface="Albert Sans Medium"/>
              <a:sym typeface="Albert Sans Medium"/>
            </a:endParaRPr>
          </a:p>
          <a:p>
            <a:pPr indent="-184150" lvl="0" marL="228600" rtl="0" algn="l">
              <a:lnSpc>
                <a:spcPct val="150000"/>
              </a:lnSpc>
              <a:spcBef>
                <a:spcPts val="0"/>
              </a:spcBef>
              <a:spcAft>
                <a:spcPts val="0"/>
              </a:spcAft>
              <a:buClr>
                <a:srgbClr val="303030"/>
              </a:buClr>
              <a:buSzPts val="1500"/>
              <a:buFont typeface="Roboto"/>
              <a:buChar char="•"/>
            </a:pPr>
            <a:r>
              <a:rPr b="1" lang="en" sz="1500">
                <a:solidFill>
                  <a:schemeClr val="dk2"/>
                </a:solidFill>
                <a:latin typeface="Albert Sans"/>
                <a:ea typeface="Albert Sans"/>
                <a:cs typeface="Albert Sans"/>
                <a:sym typeface="Albert Sans"/>
              </a:rPr>
              <a:t>Num of Instance:</a:t>
            </a:r>
            <a:r>
              <a:rPr lang="en" sz="1500">
                <a:solidFill>
                  <a:srgbClr val="303030"/>
                </a:solidFill>
                <a:latin typeface="Albert Sans Medium"/>
                <a:ea typeface="Albert Sans Medium"/>
                <a:cs typeface="Albert Sans Medium"/>
                <a:sym typeface="Albert Sans Medium"/>
              </a:rPr>
              <a:t> 48,204</a:t>
            </a:r>
            <a:endParaRPr sz="1500">
              <a:solidFill>
                <a:srgbClr val="303030"/>
              </a:solidFill>
              <a:latin typeface="Albert Sans Medium"/>
              <a:ea typeface="Albert Sans Medium"/>
              <a:cs typeface="Albert Sans Medium"/>
              <a:sym typeface="Albert Sans Medium"/>
            </a:endParaRPr>
          </a:p>
          <a:p>
            <a:pPr indent="-184150" lvl="0" marL="228600" rtl="0" algn="l">
              <a:lnSpc>
                <a:spcPct val="150000"/>
              </a:lnSpc>
              <a:spcBef>
                <a:spcPts val="0"/>
              </a:spcBef>
              <a:spcAft>
                <a:spcPts val="0"/>
              </a:spcAft>
              <a:buClr>
                <a:schemeClr val="dk2"/>
              </a:buClr>
              <a:buSzPts val="1500"/>
              <a:buFont typeface="Albert Sans"/>
              <a:buChar char="•"/>
            </a:pPr>
            <a:r>
              <a:rPr b="1" lang="en" sz="1500">
                <a:solidFill>
                  <a:schemeClr val="dk2"/>
                </a:solidFill>
                <a:latin typeface="Albert Sans"/>
                <a:ea typeface="Albert Sans"/>
                <a:cs typeface="Albert Sans"/>
                <a:sym typeface="Albert Sans"/>
              </a:rPr>
              <a:t>Variables:</a:t>
            </a:r>
            <a:endParaRPr b="1" sz="1500">
              <a:solidFill>
                <a:schemeClr val="dk2"/>
              </a:solidFill>
              <a:latin typeface="Albert Sans"/>
              <a:ea typeface="Albert Sans"/>
              <a:cs typeface="Albert Sans"/>
              <a:sym typeface="Albert Sans"/>
            </a:endParaRPr>
          </a:p>
        </p:txBody>
      </p:sp>
      <p:pic>
        <p:nvPicPr>
          <p:cNvPr id="347" name="Google Shape;347;p33"/>
          <p:cNvPicPr preferRelativeResize="0"/>
          <p:nvPr/>
        </p:nvPicPr>
        <p:blipFill rotWithShape="1">
          <a:blip r:embed="rId3">
            <a:alphaModFix/>
          </a:blip>
          <a:srcRect b="0" l="0" r="0" t="0"/>
          <a:stretch/>
        </p:blipFill>
        <p:spPr>
          <a:xfrm>
            <a:off x="2220925" y="2358800"/>
            <a:ext cx="6094927" cy="1832115"/>
          </a:xfrm>
          <a:prstGeom prst="rect">
            <a:avLst/>
          </a:prstGeom>
          <a:noFill/>
          <a:ln>
            <a:noFill/>
          </a:ln>
        </p:spPr>
      </p:pic>
      <p:sp>
        <p:nvSpPr>
          <p:cNvPr id="348" name="Google Shape;348;p33"/>
          <p:cNvSpPr txBox="1"/>
          <p:nvPr/>
        </p:nvSpPr>
        <p:spPr>
          <a:xfrm>
            <a:off x="8315850" y="4717825"/>
            <a:ext cx="567600" cy="3693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lang="en" sz="1200">
                <a:solidFill>
                  <a:schemeClr val="lt1"/>
                </a:solidFill>
                <a:latin typeface="Albert Sans Medium"/>
                <a:ea typeface="Albert Sans Medium"/>
                <a:cs typeface="Albert Sans Medium"/>
                <a:sym typeface="Albert Sans Medium"/>
              </a:rPr>
              <a:t>4</a:t>
            </a:r>
            <a:endParaRPr sz="12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Data Preprocess</a:t>
            </a:r>
            <a:endParaRPr sz="2800"/>
          </a:p>
        </p:txBody>
      </p:sp>
      <p:sp>
        <p:nvSpPr>
          <p:cNvPr id="354" name="Google Shape;354;p34"/>
          <p:cNvSpPr txBox="1"/>
          <p:nvPr>
            <p:ph idx="1" type="subTitle"/>
          </p:nvPr>
        </p:nvSpPr>
        <p:spPr>
          <a:xfrm>
            <a:off x="2587125" y="1744132"/>
            <a:ext cx="5455800" cy="1323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lbert Sans Medium"/>
              <a:buChar char="●"/>
            </a:pPr>
            <a:r>
              <a:rPr lang="en">
                <a:latin typeface="Albert Sans Medium"/>
                <a:ea typeface="Albert Sans Medium"/>
                <a:cs typeface="Albert Sans Medium"/>
                <a:sym typeface="Albert Sans Medium"/>
              </a:rPr>
              <a:t>h</a:t>
            </a:r>
            <a:r>
              <a:rPr lang="en">
                <a:latin typeface="Albert Sans Medium"/>
                <a:ea typeface="Albert Sans Medium"/>
                <a:cs typeface="Albert Sans Medium"/>
                <a:sym typeface="Albert Sans Medium"/>
              </a:rPr>
              <a:t>oliday : Categorial → 0 or 1</a:t>
            </a:r>
            <a:endParaRPr>
              <a:latin typeface="Albert Sans Medium"/>
              <a:ea typeface="Albert Sans Medium"/>
              <a:cs typeface="Albert Sans Medium"/>
              <a:sym typeface="Albert Sans Medium"/>
            </a:endParaRPr>
          </a:p>
          <a:p>
            <a:pPr indent="-317500" lvl="0" marL="457200" rtl="0" algn="l">
              <a:spcBef>
                <a:spcPts val="0"/>
              </a:spcBef>
              <a:spcAft>
                <a:spcPts val="0"/>
              </a:spcAft>
              <a:buSzPts val="1400"/>
              <a:buFont typeface="Albert Sans Medium"/>
              <a:buChar char="●"/>
            </a:pPr>
            <a:r>
              <a:rPr lang="en">
                <a:latin typeface="Albert Sans Medium"/>
                <a:ea typeface="Albert Sans Medium"/>
                <a:cs typeface="Albert Sans Medium"/>
                <a:sym typeface="Albert Sans Medium"/>
              </a:rPr>
              <a:t>w</a:t>
            </a:r>
            <a:r>
              <a:rPr lang="en">
                <a:latin typeface="Albert Sans Medium"/>
                <a:ea typeface="Albert Sans Medium"/>
                <a:cs typeface="Albert Sans Medium"/>
                <a:sym typeface="Albert Sans Medium"/>
              </a:rPr>
              <a:t>eather_main : Categorical → </a:t>
            </a:r>
            <a:r>
              <a:rPr lang="en">
                <a:latin typeface="Albert Sans Medium"/>
                <a:ea typeface="Albert Sans Medium"/>
                <a:cs typeface="Albert Sans Medium"/>
                <a:sym typeface="Albert Sans Medium"/>
              </a:rPr>
              <a:t>Label Encoding</a:t>
            </a:r>
            <a:endParaRPr>
              <a:latin typeface="Albert Sans Medium"/>
              <a:ea typeface="Albert Sans Medium"/>
              <a:cs typeface="Albert Sans Medium"/>
              <a:sym typeface="Albert Sans Medium"/>
            </a:endParaRPr>
          </a:p>
          <a:p>
            <a:pPr indent="-317500" lvl="0" marL="457200" rtl="0" algn="l">
              <a:spcBef>
                <a:spcPts val="0"/>
              </a:spcBef>
              <a:spcAft>
                <a:spcPts val="0"/>
              </a:spcAft>
              <a:buSzPts val="1400"/>
              <a:buFont typeface="Albert Sans Medium"/>
              <a:buChar char="●"/>
            </a:pPr>
            <a:r>
              <a:rPr lang="en">
                <a:latin typeface="Albert Sans Medium"/>
                <a:ea typeface="Albert Sans Medium"/>
                <a:cs typeface="Albert Sans Medium"/>
                <a:sym typeface="Albert Sans Medium"/>
              </a:rPr>
              <a:t>Temperature : Convert Kelvin to </a:t>
            </a:r>
            <a:r>
              <a:rPr lang="en">
                <a:latin typeface="Albert Sans Medium"/>
                <a:ea typeface="Albert Sans Medium"/>
                <a:cs typeface="Albert Sans Medium"/>
                <a:sym typeface="Albert Sans Medium"/>
              </a:rPr>
              <a:t>Celsius</a:t>
            </a:r>
            <a:endParaRPr>
              <a:latin typeface="Albert Sans Medium"/>
              <a:ea typeface="Albert Sans Medium"/>
              <a:cs typeface="Albert Sans Medium"/>
              <a:sym typeface="Albert Sans Medium"/>
            </a:endParaRPr>
          </a:p>
          <a:p>
            <a:pPr indent="-317500" lvl="0" marL="457200" rtl="0" algn="l">
              <a:spcBef>
                <a:spcPts val="0"/>
              </a:spcBef>
              <a:spcAft>
                <a:spcPts val="0"/>
              </a:spcAft>
              <a:buSzPts val="1400"/>
              <a:buFont typeface="Albert Sans Medium"/>
              <a:buChar char="●"/>
            </a:pPr>
            <a:r>
              <a:rPr lang="en">
                <a:latin typeface="Albert Sans Medium"/>
                <a:ea typeface="Albert Sans Medium"/>
                <a:cs typeface="Albert Sans Medium"/>
                <a:sym typeface="Albert Sans Medium"/>
              </a:rPr>
              <a:t>Date_time : change to datetime (%Y-%m-%d %H)</a:t>
            </a:r>
            <a:endParaRPr>
              <a:latin typeface="Albert Sans Medium"/>
              <a:ea typeface="Albert Sans Medium"/>
              <a:cs typeface="Albert Sans Medium"/>
              <a:sym typeface="Albert Sans Medium"/>
            </a:endParaRPr>
          </a:p>
        </p:txBody>
      </p:sp>
      <p:sp>
        <p:nvSpPr>
          <p:cNvPr id="355" name="Google Shape;355;p34"/>
          <p:cNvSpPr txBox="1"/>
          <p:nvPr>
            <p:ph idx="2" type="subTitle"/>
          </p:nvPr>
        </p:nvSpPr>
        <p:spPr>
          <a:xfrm>
            <a:off x="2587112" y="3138687"/>
            <a:ext cx="5455800" cy="649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lbert Sans Medium"/>
              <a:buChar char="●"/>
            </a:pPr>
            <a:r>
              <a:rPr lang="en">
                <a:latin typeface="Albert Sans Medium"/>
                <a:ea typeface="Albert Sans Medium"/>
                <a:cs typeface="Albert Sans Medium"/>
                <a:sym typeface="Albert Sans Medium"/>
              </a:rPr>
              <a:t>Rain_1h : Drop outliers (by setting x &lt; 2,000)</a:t>
            </a:r>
            <a:endParaRPr>
              <a:latin typeface="Albert Sans Medium"/>
              <a:ea typeface="Albert Sans Medium"/>
              <a:cs typeface="Albert Sans Medium"/>
              <a:sym typeface="Albert Sans Medium"/>
            </a:endParaRPr>
          </a:p>
        </p:txBody>
      </p:sp>
      <p:sp>
        <p:nvSpPr>
          <p:cNvPr id="356" name="Google Shape;356;p34"/>
          <p:cNvSpPr txBox="1"/>
          <p:nvPr>
            <p:ph idx="3" type="subTitle"/>
          </p:nvPr>
        </p:nvSpPr>
        <p:spPr>
          <a:xfrm>
            <a:off x="2587098" y="4079774"/>
            <a:ext cx="5455800" cy="649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Albert Sans Medium"/>
              <a:buChar char="●"/>
            </a:pPr>
            <a:r>
              <a:rPr lang="en">
                <a:latin typeface="Albert Sans Medium"/>
                <a:ea typeface="Albert Sans Medium"/>
                <a:cs typeface="Albert Sans Medium"/>
                <a:sym typeface="Albert Sans Medium"/>
              </a:rPr>
              <a:t>Weather_description: Delete the variable</a:t>
            </a:r>
            <a:endParaRPr>
              <a:latin typeface="Albert Sans Medium"/>
              <a:ea typeface="Albert Sans Medium"/>
              <a:cs typeface="Albert Sans Medium"/>
              <a:sym typeface="Albert Sans Medium"/>
            </a:endParaRPr>
          </a:p>
          <a:p>
            <a:pPr indent="-317500" lvl="0" marL="457200" rtl="0" algn="l">
              <a:spcBef>
                <a:spcPts val="0"/>
              </a:spcBef>
              <a:spcAft>
                <a:spcPts val="0"/>
              </a:spcAft>
              <a:buSzPts val="1400"/>
              <a:buFont typeface="Albert Sans Medium"/>
              <a:buChar char="●"/>
            </a:pPr>
            <a:r>
              <a:rPr lang="en">
                <a:latin typeface="Albert Sans Medium"/>
                <a:ea typeface="Albert Sans Medium"/>
                <a:cs typeface="Albert Sans Medium"/>
                <a:sym typeface="Albert Sans Medium"/>
              </a:rPr>
              <a:t>Employed a linear interpolation </a:t>
            </a:r>
            <a:endParaRPr>
              <a:latin typeface="Albert Sans Medium"/>
              <a:ea typeface="Albert Sans Medium"/>
              <a:cs typeface="Albert Sans Medium"/>
              <a:sym typeface="Albert Sans Medium"/>
            </a:endParaRPr>
          </a:p>
          <a:p>
            <a:pPr indent="-317500" lvl="0" marL="457200" rtl="0" algn="l">
              <a:spcBef>
                <a:spcPts val="0"/>
              </a:spcBef>
              <a:spcAft>
                <a:spcPts val="0"/>
              </a:spcAft>
              <a:buSzPts val="1400"/>
              <a:buFont typeface="Albert Sans Medium"/>
              <a:buChar char="●"/>
            </a:pPr>
            <a:r>
              <a:rPr lang="en">
                <a:latin typeface="Albert Sans Medium"/>
                <a:ea typeface="Albert Sans Medium"/>
                <a:cs typeface="Albert Sans Medium"/>
                <a:sym typeface="Albert Sans Medium"/>
              </a:rPr>
              <a:t>Utilized sliding window (to 24-hr intervals)</a:t>
            </a:r>
            <a:endParaRPr>
              <a:latin typeface="Albert Sans Medium"/>
              <a:ea typeface="Albert Sans Medium"/>
              <a:cs typeface="Albert Sans Medium"/>
              <a:sym typeface="Albert Sans Medium"/>
            </a:endParaRPr>
          </a:p>
        </p:txBody>
      </p:sp>
      <p:sp>
        <p:nvSpPr>
          <p:cNvPr id="357" name="Google Shape;357;p34"/>
          <p:cNvSpPr txBox="1"/>
          <p:nvPr>
            <p:ph idx="4" type="subTitle"/>
          </p:nvPr>
        </p:nvSpPr>
        <p:spPr>
          <a:xfrm>
            <a:off x="2587125" y="1289543"/>
            <a:ext cx="54558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Change Variable’s types</a:t>
            </a:r>
            <a:endParaRPr sz="2000"/>
          </a:p>
        </p:txBody>
      </p:sp>
      <p:sp>
        <p:nvSpPr>
          <p:cNvPr id="358" name="Google Shape;358;p34"/>
          <p:cNvSpPr txBox="1"/>
          <p:nvPr>
            <p:ph idx="5" type="subTitle"/>
          </p:nvPr>
        </p:nvSpPr>
        <p:spPr>
          <a:xfrm>
            <a:off x="2587127" y="2684113"/>
            <a:ext cx="54558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Drop Outlier</a:t>
            </a:r>
            <a:endParaRPr sz="2000"/>
          </a:p>
        </p:txBody>
      </p:sp>
      <p:sp>
        <p:nvSpPr>
          <p:cNvPr id="359" name="Google Shape;359;p34"/>
          <p:cNvSpPr txBox="1"/>
          <p:nvPr>
            <p:ph idx="6" type="subTitle"/>
          </p:nvPr>
        </p:nvSpPr>
        <p:spPr>
          <a:xfrm>
            <a:off x="2587112" y="3625200"/>
            <a:ext cx="54558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Others</a:t>
            </a:r>
            <a:endParaRPr sz="2000"/>
          </a:p>
        </p:txBody>
      </p:sp>
      <p:grpSp>
        <p:nvGrpSpPr>
          <p:cNvPr id="360" name="Google Shape;360;p34"/>
          <p:cNvGrpSpPr/>
          <p:nvPr/>
        </p:nvGrpSpPr>
        <p:grpSpPr>
          <a:xfrm>
            <a:off x="-456111" y="2751973"/>
            <a:ext cx="3043307" cy="572713"/>
            <a:chOff x="-790903" y="2601519"/>
            <a:chExt cx="3759025" cy="707403"/>
          </a:xfrm>
        </p:grpSpPr>
        <p:sp>
          <p:nvSpPr>
            <p:cNvPr id="361" name="Google Shape;361;p34"/>
            <p:cNvSpPr/>
            <p:nvPr/>
          </p:nvSpPr>
          <p:spPr>
            <a:xfrm rot="10800000">
              <a:off x="-790903" y="2601519"/>
              <a:ext cx="3759000" cy="7074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4"/>
            <p:cNvSpPr/>
            <p:nvPr/>
          </p:nvSpPr>
          <p:spPr>
            <a:xfrm rot="5400000">
              <a:off x="2260722" y="2601521"/>
              <a:ext cx="707400" cy="70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 name="Google Shape;363;p34"/>
          <p:cNvGrpSpPr/>
          <p:nvPr/>
        </p:nvGrpSpPr>
        <p:grpSpPr>
          <a:xfrm>
            <a:off x="-456030" y="1325027"/>
            <a:ext cx="3043286" cy="572689"/>
            <a:chOff x="-790866" y="1486121"/>
            <a:chExt cx="3759000" cy="707460"/>
          </a:xfrm>
        </p:grpSpPr>
        <p:sp>
          <p:nvSpPr>
            <p:cNvPr id="364" name="Google Shape;364;p34"/>
            <p:cNvSpPr/>
            <p:nvPr/>
          </p:nvSpPr>
          <p:spPr>
            <a:xfrm rot="10800000">
              <a:off x="-790866" y="1486181"/>
              <a:ext cx="3759000" cy="7074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4"/>
            <p:cNvSpPr/>
            <p:nvPr/>
          </p:nvSpPr>
          <p:spPr>
            <a:xfrm rot="5400000">
              <a:off x="2260722" y="1486121"/>
              <a:ext cx="707400" cy="70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34"/>
          <p:cNvGrpSpPr/>
          <p:nvPr/>
        </p:nvGrpSpPr>
        <p:grpSpPr>
          <a:xfrm>
            <a:off x="7728315" y="150024"/>
            <a:ext cx="1590595" cy="875375"/>
            <a:chOff x="6456464" y="3575600"/>
            <a:chExt cx="1004100" cy="552601"/>
          </a:xfrm>
        </p:grpSpPr>
        <p:sp>
          <p:nvSpPr>
            <p:cNvPr id="367" name="Google Shape;367;p34"/>
            <p:cNvSpPr/>
            <p:nvPr/>
          </p:nvSpPr>
          <p:spPr>
            <a:xfrm>
              <a:off x="6456464" y="3575601"/>
              <a:ext cx="1004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4"/>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34"/>
          <p:cNvGrpSpPr/>
          <p:nvPr/>
        </p:nvGrpSpPr>
        <p:grpSpPr>
          <a:xfrm>
            <a:off x="8182866" y="1025388"/>
            <a:ext cx="1249832" cy="707506"/>
            <a:chOff x="6456475" y="3575600"/>
            <a:chExt cx="976202" cy="552609"/>
          </a:xfrm>
        </p:grpSpPr>
        <p:sp>
          <p:nvSpPr>
            <p:cNvPr id="370" name="Google Shape;370;p34"/>
            <p:cNvSpPr/>
            <p:nvPr/>
          </p:nvSpPr>
          <p:spPr>
            <a:xfrm>
              <a:off x="6456477" y="3575609"/>
              <a:ext cx="976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4"/>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34"/>
          <p:cNvSpPr txBox="1"/>
          <p:nvPr/>
        </p:nvSpPr>
        <p:spPr>
          <a:xfrm>
            <a:off x="2088975" y="2792025"/>
            <a:ext cx="441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Albert Sans"/>
                <a:ea typeface="Albert Sans"/>
                <a:cs typeface="Albert Sans"/>
                <a:sym typeface="Albert Sans"/>
              </a:rPr>
              <a:t>2</a:t>
            </a:r>
            <a:endParaRPr>
              <a:solidFill>
                <a:schemeClr val="lt1"/>
              </a:solidFill>
            </a:endParaRPr>
          </a:p>
        </p:txBody>
      </p:sp>
      <p:sp>
        <p:nvSpPr>
          <p:cNvPr id="373" name="Google Shape;373;p34"/>
          <p:cNvSpPr txBox="1"/>
          <p:nvPr/>
        </p:nvSpPr>
        <p:spPr>
          <a:xfrm>
            <a:off x="2088975" y="1365075"/>
            <a:ext cx="441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Albert Sans"/>
                <a:ea typeface="Albert Sans"/>
                <a:cs typeface="Albert Sans"/>
                <a:sym typeface="Albert Sans"/>
              </a:rPr>
              <a:t>1</a:t>
            </a:r>
            <a:endParaRPr>
              <a:solidFill>
                <a:schemeClr val="lt1"/>
              </a:solidFill>
            </a:endParaRPr>
          </a:p>
        </p:txBody>
      </p:sp>
      <p:grpSp>
        <p:nvGrpSpPr>
          <p:cNvPr id="374" name="Google Shape;374;p34"/>
          <p:cNvGrpSpPr/>
          <p:nvPr/>
        </p:nvGrpSpPr>
        <p:grpSpPr>
          <a:xfrm>
            <a:off x="-456154" y="3668866"/>
            <a:ext cx="3043317" cy="572713"/>
            <a:chOff x="-790916" y="3592594"/>
            <a:chExt cx="3759038" cy="707403"/>
          </a:xfrm>
        </p:grpSpPr>
        <p:sp>
          <p:nvSpPr>
            <p:cNvPr id="375" name="Google Shape;375;p34"/>
            <p:cNvSpPr/>
            <p:nvPr/>
          </p:nvSpPr>
          <p:spPr>
            <a:xfrm rot="10800000">
              <a:off x="-790916" y="3592594"/>
              <a:ext cx="3759000" cy="7074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4"/>
            <p:cNvSpPr/>
            <p:nvPr/>
          </p:nvSpPr>
          <p:spPr>
            <a:xfrm rot="5400000">
              <a:off x="2260722" y="3592596"/>
              <a:ext cx="707400" cy="707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4"/>
            <p:cNvSpPr txBox="1"/>
            <p:nvPr/>
          </p:nvSpPr>
          <p:spPr>
            <a:xfrm>
              <a:off x="2404660" y="3642101"/>
              <a:ext cx="441300" cy="608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lt1"/>
                  </a:solidFill>
                  <a:latin typeface="Albert Sans"/>
                  <a:ea typeface="Albert Sans"/>
                  <a:cs typeface="Albert Sans"/>
                  <a:sym typeface="Albert Sans"/>
                </a:rPr>
                <a:t>3</a:t>
              </a:r>
              <a:endParaRPr>
                <a:solidFill>
                  <a:schemeClr val="lt1"/>
                </a:solidFill>
              </a:endParaRPr>
            </a:p>
          </p:txBody>
        </p:sp>
      </p:grpSp>
      <p:sp>
        <p:nvSpPr>
          <p:cNvPr id="378" name="Google Shape;378;p34"/>
          <p:cNvSpPr txBox="1"/>
          <p:nvPr/>
        </p:nvSpPr>
        <p:spPr>
          <a:xfrm>
            <a:off x="8315850" y="4717825"/>
            <a:ext cx="567600" cy="3693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lang="en" sz="1200">
                <a:solidFill>
                  <a:schemeClr val="dk1"/>
                </a:solidFill>
                <a:latin typeface="Albert Sans Medium"/>
                <a:ea typeface="Albert Sans Medium"/>
                <a:cs typeface="Albert Sans Medium"/>
                <a:sym typeface="Albert Sans Medium"/>
              </a:rPr>
              <a:t>5</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Proposed Approach</a:t>
            </a:r>
            <a:endParaRPr sz="2800"/>
          </a:p>
        </p:txBody>
      </p:sp>
      <p:grpSp>
        <p:nvGrpSpPr>
          <p:cNvPr id="384" name="Google Shape;384;p35"/>
          <p:cNvGrpSpPr/>
          <p:nvPr/>
        </p:nvGrpSpPr>
        <p:grpSpPr>
          <a:xfrm flipH="1">
            <a:off x="-311297" y="150024"/>
            <a:ext cx="1590595" cy="875375"/>
            <a:chOff x="6456464" y="3575600"/>
            <a:chExt cx="1004100" cy="552601"/>
          </a:xfrm>
        </p:grpSpPr>
        <p:sp>
          <p:nvSpPr>
            <p:cNvPr id="385" name="Google Shape;385;p35"/>
            <p:cNvSpPr/>
            <p:nvPr/>
          </p:nvSpPr>
          <p:spPr>
            <a:xfrm>
              <a:off x="6456464" y="3575601"/>
              <a:ext cx="1004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5"/>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35"/>
          <p:cNvGrpSpPr/>
          <p:nvPr/>
        </p:nvGrpSpPr>
        <p:grpSpPr>
          <a:xfrm flipH="1">
            <a:off x="-425085" y="1025388"/>
            <a:ext cx="1249832" cy="707506"/>
            <a:chOff x="6456475" y="3575600"/>
            <a:chExt cx="976202" cy="552609"/>
          </a:xfrm>
        </p:grpSpPr>
        <p:sp>
          <p:nvSpPr>
            <p:cNvPr id="388" name="Google Shape;388;p35"/>
            <p:cNvSpPr/>
            <p:nvPr/>
          </p:nvSpPr>
          <p:spPr>
            <a:xfrm>
              <a:off x="6456477" y="3575609"/>
              <a:ext cx="976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5"/>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0" name="Google Shape;390;p35"/>
          <p:cNvSpPr txBox="1"/>
          <p:nvPr/>
        </p:nvSpPr>
        <p:spPr>
          <a:xfrm>
            <a:off x="872850" y="1236325"/>
            <a:ext cx="7858200" cy="36954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Clr>
                <a:schemeClr val="dk2"/>
              </a:buClr>
              <a:buSzPts val="1800"/>
              <a:buFont typeface="Albert Sans"/>
              <a:buAutoNum type="arabicPeriod"/>
            </a:pPr>
            <a:r>
              <a:rPr b="1" lang="en" sz="1800">
                <a:solidFill>
                  <a:schemeClr val="dk2"/>
                </a:solidFill>
                <a:latin typeface="Albert Sans"/>
                <a:ea typeface="Albert Sans"/>
                <a:cs typeface="Albert Sans"/>
                <a:sym typeface="Albert Sans"/>
              </a:rPr>
              <a:t>LSTM</a:t>
            </a:r>
            <a:endParaRPr b="1" sz="1800">
              <a:solidFill>
                <a:schemeClr val="dk2"/>
              </a:solidFill>
              <a:latin typeface="Albert Sans"/>
              <a:ea typeface="Albert Sans"/>
              <a:cs typeface="Albert Sans"/>
              <a:sym typeface="Albert Sans"/>
            </a:endParaRPr>
          </a:p>
          <a:p>
            <a:pPr indent="-317500" lvl="0" marL="457200" rtl="0" algn="l">
              <a:lnSpc>
                <a:spcPct val="150000"/>
              </a:lnSpc>
              <a:spcBef>
                <a:spcPts val="0"/>
              </a:spcBef>
              <a:spcAft>
                <a:spcPts val="0"/>
              </a:spcAft>
              <a:buClr>
                <a:schemeClr val="dk1"/>
              </a:buClr>
              <a:buSzPts val="1400"/>
              <a:buFont typeface="Albert Sans Medium"/>
              <a:buChar char="●"/>
            </a:pPr>
            <a:r>
              <a:rPr lang="en">
                <a:solidFill>
                  <a:schemeClr val="dk1"/>
                </a:solidFill>
                <a:latin typeface="Albert Sans Medium"/>
                <a:ea typeface="Albert Sans Medium"/>
                <a:cs typeface="Albert Sans Medium"/>
                <a:sym typeface="Albert Sans Medium"/>
              </a:rPr>
              <a:t>Created to manage long-term data </a:t>
            </a:r>
            <a:r>
              <a:rPr lang="en">
                <a:solidFill>
                  <a:schemeClr val="dk1"/>
                </a:solidFill>
                <a:latin typeface="Albert Sans Medium"/>
                <a:ea typeface="Albert Sans Medium"/>
                <a:cs typeface="Albert Sans Medium"/>
                <a:sym typeface="Albert Sans Medium"/>
              </a:rPr>
              <a:t>dependencies.</a:t>
            </a:r>
            <a:endParaRPr>
              <a:solidFill>
                <a:schemeClr val="dk1"/>
              </a:solidFill>
              <a:latin typeface="Albert Sans Medium"/>
              <a:ea typeface="Albert Sans Medium"/>
              <a:cs typeface="Albert Sans Medium"/>
              <a:sym typeface="Albert Sans Medium"/>
            </a:endParaRPr>
          </a:p>
          <a:p>
            <a:pPr indent="-317500" lvl="0" marL="457200" rtl="0" algn="l">
              <a:lnSpc>
                <a:spcPct val="150000"/>
              </a:lnSpc>
              <a:spcBef>
                <a:spcPts val="0"/>
              </a:spcBef>
              <a:spcAft>
                <a:spcPts val="0"/>
              </a:spcAft>
              <a:buClr>
                <a:schemeClr val="dk1"/>
              </a:buClr>
              <a:buSzPts val="1400"/>
              <a:buFont typeface="Albert Sans Medium"/>
              <a:buChar char="●"/>
            </a:pPr>
            <a:r>
              <a:rPr lang="en">
                <a:solidFill>
                  <a:schemeClr val="dk1"/>
                </a:solidFill>
                <a:latin typeface="Albert Sans Medium"/>
                <a:ea typeface="Albert Sans Medium"/>
                <a:cs typeface="Albert Sans Medium"/>
                <a:sym typeface="Albert Sans Medium"/>
              </a:rPr>
              <a:t>Shown effectiveness in utilizing unique memory cells to recognize long dependencies.</a:t>
            </a:r>
            <a:br>
              <a:rPr lang="en">
                <a:solidFill>
                  <a:schemeClr val="dk1"/>
                </a:solidFill>
                <a:latin typeface="Albert Sans Medium"/>
                <a:ea typeface="Albert Sans Medium"/>
                <a:cs typeface="Albert Sans Medium"/>
                <a:sym typeface="Albert Sans Medium"/>
              </a:rPr>
            </a:br>
            <a:endParaRPr sz="800">
              <a:solidFill>
                <a:schemeClr val="dk1"/>
              </a:solidFill>
              <a:latin typeface="Albert Sans Medium"/>
              <a:ea typeface="Albert Sans Medium"/>
              <a:cs typeface="Albert Sans Medium"/>
              <a:sym typeface="Albert Sans Medium"/>
            </a:endParaRPr>
          </a:p>
          <a:p>
            <a:pPr indent="-342900" lvl="0" marL="457200" rtl="0" algn="l">
              <a:lnSpc>
                <a:spcPct val="150000"/>
              </a:lnSpc>
              <a:spcBef>
                <a:spcPts val="0"/>
              </a:spcBef>
              <a:spcAft>
                <a:spcPts val="0"/>
              </a:spcAft>
              <a:buClr>
                <a:schemeClr val="dk2"/>
              </a:buClr>
              <a:buSzPts val="1800"/>
              <a:buFont typeface="Albert Sans"/>
              <a:buAutoNum type="arabicPeriod"/>
            </a:pPr>
            <a:r>
              <a:rPr b="1" lang="en" sz="1800">
                <a:solidFill>
                  <a:schemeClr val="dk2"/>
                </a:solidFill>
                <a:latin typeface="Albert Sans"/>
                <a:ea typeface="Albert Sans"/>
                <a:cs typeface="Albert Sans"/>
                <a:sym typeface="Albert Sans"/>
              </a:rPr>
              <a:t>GRU</a:t>
            </a:r>
            <a:endParaRPr b="1" sz="1800">
              <a:solidFill>
                <a:schemeClr val="dk2"/>
              </a:solidFill>
              <a:latin typeface="Albert Sans"/>
              <a:ea typeface="Albert Sans"/>
              <a:cs typeface="Albert Sans"/>
              <a:sym typeface="Albert Sans"/>
            </a:endParaRPr>
          </a:p>
          <a:p>
            <a:pPr indent="-323850" lvl="0" marL="457200" rtl="0" algn="l">
              <a:lnSpc>
                <a:spcPct val="150000"/>
              </a:lnSpc>
              <a:spcBef>
                <a:spcPts val="0"/>
              </a:spcBef>
              <a:spcAft>
                <a:spcPts val="0"/>
              </a:spcAft>
              <a:buClr>
                <a:schemeClr val="dk1"/>
              </a:buClr>
              <a:buSzPts val="1500"/>
              <a:buFont typeface="Albert Sans Medium"/>
              <a:buChar char="●"/>
            </a:pPr>
            <a:r>
              <a:rPr lang="en" sz="1500">
                <a:solidFill>
                  <a:schemeClr val="dk1"/>
                </a:solidFill>
                <a:latin typeface="Albert Sans Medium"/>
                <a:ea typeface="Albert Sans Medium"/>
                <a:cs typeface="Albert Sans Medium"/>
                <a:sym typeface="Albert Sans Medium"/>
              </a:rPr>
              <a:t>Handle long-term dependencies and efficient with sequential data. </a:t>
            </a:r>
            <a:br>
              <a:rPr lang="en" sz="1500">
                <a:solidFill>
                  <a:schemeClr val="dk1"/>
                </a:solidFill>
                <a:latin typeface="Albert Sans Medium"/>
                <a:ea typeface="Albert Sans Medium"/>
                <a:cs typeface="Albert Sans Medium"/>
                <a:sym typeface="Albert Sans Medium"/>
              </a:rPr>
            </a:br>
            <a:endParaRPr sz="800">
              <a:solidFill>
                <a:schemeClr val="dk1"/>
              </a:solidFill>
              <a:latin typeface="Albert Sans Medium"/>
              <a:ea typeface="Albert Sans Medium"/>
              <a:cs typeface="Albert Sans Medium"/>
              <a:sym typeface="Albert Sans Medium"/>
            </a:endParaRPr>
          </a:p>
          <a:p>
            <a:pPr indent="-342900" lvl="0" marL="457200" rtl="0" algn="l">
              <a:lnSpc>
                <a:spcPct val="150000"/>
              </a:lnSpc>
              <a:spcBef>
                <a:spcPts val="0"/>
              </a:spcBef>
              <a:spcAft>
                <a:spcPts val="0"/>
              </a:spcAft>
              <a:buClr>
                <a:schemeClr val="dk2"/>
              </a:buClr>
              <a:buSzPts val="1800"/>
              <a:buFont typeface="Albert Sans"/>
              <a:buAutoNum type="arabicPeriod"/>
            </a:pPr>
            <a:r>
              <a:rPr b="1" lang="en" sz="1800">
                <a:solidFill>
                  <a:schemeClr val="dk2"/>
                </a:solidFill>
                <a:latin typeface="Albert Sans"/>
                <a:ea typeface="Albert Sans"/>
                <a:cs typeface="Albert Sans"/>
                <a:sym typeface="Albert Sans"/>
              </a:rPr>
              <a:t>CNN-LSTM</a:t>
            </a:r>
            <a:endParaRPr b="1" sz="1800">
              <a:solidFill>
                <a:schemeClr val="dk2"/>
              </a:solidFill>
              <a:latin typeface="Albert Sans"/>
              <a:ea typeface="Albert Sans"/>
              <a:cs typeface="Albert Sans"/>
              <a:sym typeface="Albert Sans"/>
            </a:endParaRPr>
          </a:p>
          <a:p>
            <a:pPr indent="-323850" lvl="0" marL="457200" rtl="0" algn="l">
              <a:lnSpc>
                <a:spcPct val="150000"/>
              </a:lnSpc>
              <a:spcBef>
                <a:spcPts val="0"/>
              </a:spcBef>
              <a:spcAft>
                <a:spcPts val="0"/>
              </a:spcAft>
              <a:buClr>
                <a:schemeClr val="dk1"/>
              </a:buClr>
              <a:buSzPts val="1500"/>
              <a:buFont typeface="Albert Sans Medium"/>
              <a:buChar char="●"/>
            </a:pPr>
            <a:r>
              <a:rPr lang="en" sz="1500">
                <a:solidFill>
                  <a:schemeClr val="dk1"/>
                </a:solidFill>
                <a:latin typeface="Albert Sans Medium"/>
                <a:ea typeface="Albert Sans Medium"/>
                <a:cs typeface="Albert Sans Medium"/>
                <a:sym typeface="Albert Sans Medium"/>
              </a:rPr>
              <a:t>Enhances the predictive accuracy by effectively capturing complex spatial-temporal interactions</a:t>
            </a:r>
            <a:endParaRPr sz="1500">
              <a:solidFill>
                <a:schemeClr val="dk1"/>
              </a:solidFill>
              <a:latin typeface="Albert Sans Medium"/>
              <a:ea typeface="Albert Sans Medium"/>
              <a:cs typeface="Albert Sans Medium"/>
              <a:sym typeface="Albert Sans Medium"/>
            </a:endParaRPr>
          </a:p>
        </p:txBody>
      </p:sp>
      <p:sp>
        <p:nvSpPr>
          <p:cNvPr id="391" name="Google Shape;391;p35"/>
          <p:cNvSpPr txBox="1"/>
          <p:nvPr/>
        </p:nvSpPr>
        <p:spPr>
          <a:xfrm>
            <a:off x="8315850" y="4717825"/>
            <a:ext cx="567600" cy="3693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lang="en" sz="1200">
                <a:solidFill>
                  <a:schemeClr val="lt1"/>
                </a:solidFill>
                <a:latin typeface="Albert Sans Medium"/>
                <a:ea typeface="Albert Sans Medium"/>
                <a:cs typeface="Albert Sans Medium"/>
                <a:sym typeface="Albert Sans Medium"/>
              </a:rPr>
              <a:t>6</a:t>
            </a:r>
            <a:endParaRPr sz="12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Proposed Approach</a:t>
            </a:r>
            <a:endParaRPr sz="2800"/>
          </a:p>
        </p:txBody>
      </p:sp>
      <p:grpSp>
        <p:nvGrpSpPr>
          <p:cNvPr id="397" name="Google Shape;397;p36"/>
          <p:cNvGrpSpPr/>
          <p:nvPr/>
        </p:nvGrpSpPr>
        <p:grpSpPr>
          <a:xfrm flipH="1">
            <a:off x="-311297" y="150024"/>
            <a:ext cx="1590595" cy="875375"/>
            <a:chOff x="6456464" y="3575600"/>
            <a:chExt cx="1004100" cy="552601"/>
          </a:xfrm>
        </p:grpSpPr>
        <p:sp>
          <p:nvSpPr>
            <p:cNvPr id="398" name="Google Shape;398;p36"/>
            <p:cNvSpPr/>
            <p:nvPr/>
          </p:nvSpPr>
          <p:spPr>
            <a:xfrm>
              <a:off x="6456464" y="3575601"/>
              <a:ext cx="1004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6"/>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36"/>
          <p:cNvGrpSpPr/>
          <p:nvPr/>
        </p:nvGrpSpPr>
        <p:grpSpPr>
          <a:xfrm flipH="1">
            <a:off x="-425085" y="1025388"/>
            <a:ext cx="1249832" cy="707506"/>
            <a:chOff x="6456475" y="3575600"/>
            <a:chExt cx="976202" cy="552609"/>
          </a:xfrm>
        </p:grpSpPr>
        <p:sp>
          <p:nvSpPr>
            <p:cNvPr id="401" name="Google Shape;401;p36"/>
            <p:cNvSpPr/>
            <p:nvPr/>
          </p:nvSpPr>
          <p:spPr>
            <a:xfrm>
              <a:off x="6456477" y="3575609"/>
              <a:ext cx="976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6"/>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03" name="Google Shape;403;p36"/>
          <p:cNvPicPr preferRelativeResize="0"/>
          <p:nvPr/>
        </p:nvPicPr>
        <p:blipFill rotWithShape="1">
          <a:blip r:embed="rId3">
            <a:alphaModFix/>
          </a:blip>
          <a:srcRect b="7552" l="2410" r="2324" t="0"/>
          <a:stretch/>
        </p:blipFill>
        <p:spPr>
          <a:xfrm>
            <a:off x="1769487" y="1286450"/>
            <a:ext cx="5605025" cy="2932825"/>
          </a:xfrm>
          <a:prstGeom prst="rect">
            <a:avLst/>
          </a:prstGeom>
          <a:noFill/>
          <a:ln>
            <a:noFill/>
          </a:ln>
        </p:spPr>
      </p:pic>
      <p:sp>
        <p:nvSpPr>
          <p:cNvPr id="404" name="Google Shape;404;p36"/>
          <p:cNvSpPr txBox="1"/>
          <p:nvPr/>
        </p:nvSpPr>
        <p:spPr>
          <a:xfrm>
            <a:off x="1830450" y="4143075"/>
            <a:ext cx="1430700" cy="446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700">
                <a:solidFill>
                  <a:schemeClr val="dk2"/>
                </a:solidFill>
                <a:latin typeface="Albert Sans"/>
                <a:ea typeface="Albert Sans"/>
                <a:cs typeface="Albert Sans"/>
                <a:sym typeface="Albert Sans"/>
              </a:rPr>
              <a:t>&lt; LSTM &gt;</a:t>
            </a:r>
            <a:endParaRPr b="1" sz="1700">
              <a:solidFill>
                <a:schemeClr val="dk2"/>
              </a:solidFill>
              <a:latin typeface="Albert Sans"/>
              <a:ea typeface="Albert Sans"/>
              <a:cs typeface="Albert Sans"/>
              <a:sym typeface="Albert Sans"/>
            </a:endParaRPr>
          </a:p>
        </p:txBody>
      </p:sp>
      <p:sp>
        <p:nvSpPr>
          <p:cNvPr id="405" name="Google Shape;405;p36"/>
          <p:cNvSpPr txBox="1"/>
          <p:nvPr/>
        </p:nvSpPr>
        <p:spPr>
          <a:xfrm>
            <a:off x="3718915" y="4143075"/>
            <a:ext cx="1668600" cy="446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700">
                <a:solidFill>
                  <a:schemeClr val="dk2"/>
                </a:solidFill>
                <a:latin typeface="Albert Sans"/>
                <a:ea typeface="Albert Sans"/>
                <a:cs typeface="Albert Sans"/>
                <a:sym typeface="Albert Sans"/>
              </a:rPr>
              <a:t>&lt; </a:t>
            </a:r>
            <a:r>
              <a:rPr b="1" lang="en" sz="1700">
                <a:solidFill>
                  <a:schemeClr val="dk2"/>
                </a:solidFill>
                <a:latin typeface="Albert Sans"/>
                <a:ea typeface="Albert Sans"/>
                <a:cs typeface="Albert Sans"/>
                <a:sym typeface="Albert Sans"/>
              </a:rPr>
              <a:t>GRU &gt;</a:t>
            </a:r>
            <a:endParaRPr b="1" sz="1700">
              <a:solidFill>
                <a:schemeClr val="dk2"/>
              </a:solidFill>
              <a:latin typeface="Albert Sans"/>
              <a:ea typeface="Albert Sans"/>
              <a:cs typeface="Albert Sans"/>
              <a:sym typeface="Albert Sans"/>
            </a:endParaRPr>
          </a:p>
        </p:txBody>
      </p:sp>
      <p:sp>
        <p:nvSpPr>
          <p:cNvPr id="406" name="Google Shape;406;p36"/>
          <p:cNvSpPr txBox="1"/>
          <p:nvPr/>
        </p:nvSpPr>
        <p:spPr>
          <a:xfrm>
            <a:off x="5624699" y="4143075"/>
            <a:ext cx="1974900" cy="4464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 sz="1700">
                <a:solidFill>
                  <a:schemeClr val="dk2"/>
                </a:solidFill>
                <a:latin typeface="Albert Sans"/>
                <a:ea typeface="Albert Sans"/>
                <a:cs typeface="Albert Sans"/>
                <a:sym typeface="Albert Sans"/>
              </a:rPr>
              <a:t>&lt; </a:t>
            </a:r>
            <a:r>
              <a:rPr b="1" lang="en" sz="1700">
                <a:solidFill>
                  <a:schemeClr val="dk2"/>
                </a:solidFill>
                <a:latin typeface="Albert Sans"/>
                <a:ea typeface="Albert Sans"/>
                <a:cs typeface="Albert Sans"/>
                <a:sym typeface="Albert Sans"/>
              </a:rPr>
              <a:t>CNN-LSTM &gt;</a:t>
            </a:r>
            <a:endParaRPr b="1" sz="1700">
              <a:solidFill>
                <a:schemeClr val="dk2"/>
              </a:solidFill>
              <a:latin typeface="Albert Sans"/>
              <a:ea typeface="Albert Sans"/>
              <a:cs typeface="Albert Sans"/>
              <a:sym typeface="Albert Sans"/>
            </a:endParaRPr>
          </a:p>
        </p:txBody>
      </p:sp>
      <p:sp>
        <p:nvSpPr>
          <p:cNvPr id="407" name="Google Shape;407;p36"/>
          <p:cNvSpPr txBox="1"/>
          <p:nvPr/>
        </p:nvSpPr>
        <p:spPr>
          <a:xfrm>
            <a:off x="8315850" y="4717825"/>
            <a:ext cx="567600" cy="3693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lang="en" sz="1200">
                <a:solidFill>
                  <a:schemeClr val="lt1"/>
                </a:solidFill>
                <a:latin typeface="Albert Sans Medium"/>
                <a:ea typeface="Albert Sans Medium"/>
                <a:cs typeface="Albert Sans Medium"/>
                <a:sym typeface="Albert Sans Medium"/>
              </a:rPr>
              <a:t>7</a:t>
            </a:r>
            <a:endParaRPr sz="1200">
              <a:solidFill>
                <a:schemeClr val="lt1"/>
              </a:solidFill>
              <a:latin typeface="Albert Sans Medium"/>
              <a:ea typeface="Albert Sans Medium"/>
              <a:cs typeface="Albert Sans Medium"/>
              <a:sym typeface="Albert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Evaluation Metrics</a:t>
            </a:r>
            <a:endParaRPr sz="2800"/>
          </a:p>
        </p:txBody>
      </p:sp>
      <p:grpSp>
        <p:nvGrpSpPr>
          <p:cNvPr id="413" name="Google Shape;413;p37"/>
          <p:cNvGrpSpPr/>
          <p:nvPr/>
        </p:nvGrpSpPr>
        <p:grpSpPr>
          <a:xfrm flipH="1">
            <a:off x="-311297" y="150024"/>
            <a:ext cx="1590595" cy="875375"/>
            <a:chOff x="6456464" y="3575600"/>
            <a:chExt cx="1004100" cy="552601"/>
          </a:xfrm>
        </p:grpSpPr>
        <p:sp>
          <p:nvSpPr>
            <p:cNvPr id="414" name="Google Shape;414;p37"/>
            <p:cNvSpPr/>
            <p:nvPr/>
          </p:nvSpPr>
          <p:spPr>
            <a:xfrm>
              <a:off x="6456464" y="3575601"/>
              <a:ext cx="1004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7"/>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 name="Google Shape;416;p37"/>
          <p:cNvGrpSpPr/>
          <p:nvPr/>
        </p:nvGrpSpPr>
        <p:grpSpPr>
          <a:xfrm flipH="1">
            <a:off x="-425085" y="1025388"/>
            <a:ext cx="1249832" cy="707506"/>
            <a:chOff x="6456475" y="3575600"/>
            <a:chExt cx="976202" cy="552609"/>
          </a:xfrm>
        </p:grpSpPr>
        <p:sp>
          <p:nvSpPr>
            <p:cNvPr id="417" name="Google Shape;417;p37"/>
            <p:cNvSpPr/>
            <p:nvPr/>
          </p:nvSpPr>
          <p:spPr>
            <a:xfrm>
              <a:off x="6456477" y="3575609"/>
              <a:ext cx="976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7"/>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 name="Google Shape;419;p37"/>
          <p:cNvSpPr txBox="1"/>
          <p:nvPr/>
        </p:nvSpPr>
        <p:spPr>
          <a:xfrm>
            <a:off x="1025250" y="1236325"/>
            <a:ext cx="7398900" cy="32247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50000"/>
              </a:lnSpc>
              <a:spcBef>
                <a:spcPts val="0"/>
              </a:spcBef>
              <a:spcAft>
                <a:spcPts val="0"/>
              </a:spcAft>
              <a:buNone/>
            </a:pPr>
            <a:r>
              <a:rPr lang="en" sz="1500">
                <a:solidFill>
                  <a:schemeClr val="dk1"/>
                </a:solidFill>
                <a:latin typeface="Albert Sans Medium"/>
                <a:ea typeface="Albert Sans Medium"/>
                <a:cs typeface="Albert Sans Medium"/>
                <a:sym typeface="Albert Sans Medium"/>
              </a:rPr>
              <a:t>To effectively examine the regression issue addressed in this paper, metrics such as MAE, MSE, MAPE and R-squared were utilized.</a:t>
            </a:r>
            <a:br>
              <a:rPr lang="en" sz="1600">
                <a:solidFill>
                  <a:schemeClr val="dk1"/>
                </a:solidFill>
                <a:latin typeface="Albert Sans Medium"/>
                <a:ea typeface="Albert Sans Medium"/>
                <a:cs typeface="Albert Sans Medium"/>
                <a:sym typeface="Albert Sans Medium"/>
              </a:rPr>
            </a:br>
            <a:endParaRPr sz="1600">
              <a:solidFill>
                <a:schemeClr val="dk1"/>
              </a:solidFill>
              <a:latin typeface="Albert Sans Medium"/>
              <a:ea typeface="Albert Sans Medium"/>
              <a:cs typeface="Albert Sans Medium"/>
              <a:sym typeface="Albert Sans Medium"/>
            </a:endParaRPr>
          </a:p>
          <a:p>
            <a:pPr indent="-330200" lvl="0" marL="457200" rtl="0" algn="l">
              <a:lnSpc>
                <a:spcPct val="150000"/>
              </a:lnSpc>
              <a:spcBef>
                <a:spcPts val="0"/>
              </a:spcBef>
              <a:spcAft>
                <a:spcPts val="0"/>
              </a:spcAft>
              <a:buClr>
                <a:schemeClr val="dk2"/>
              </a:buClr>
              <a:buSzPts val="1600"/>
              <a:buFont typeface="Albert Sans"/>
              <a:buAutoNum type="arabicPeriod"/>
            </a:pPr>
            <a:r>
              <a:rPr b="1" lang="en" sz="1600">
                <a:solidFill>
                  <a:schemeClr val="dk2"/>
                </a:solidFill>
                <a:latin typeface="Albert Sans"/>
                <a:ea typeface="Albert Sans"/>
                <a:cs typeface="Albert Sans"/>
                <a:sym typeface="Albert Sans"/>
              </a:rPr>
              <a:t>Mean Average Absolute Error (MAE) :</a:t>
            </a:r>
            <a:endParaRPr>
              <a:solidFill>
                <a:schemeClr val="dk2"/>
              </a:solidFill>
              <a:latin typeface="Albert Sans Medium"/>
              <a:ea typeface="Albert Sans Medium"/>
              <a:cs typeface="Albert Sans Medium"/>
              <a:sym typeface="Albert Sans Medium"/>
            </a:endParaRPr>
          </a:p>
          <a:p>
            <a:pPr indent="0" lvl="0" marL="457200" rtl="0" algn="l">
              <a:lnSpc>
                <a:spcPct val="150000"/>
              </a:lnSpc>
              <a:spcBef>
                <a:spcPts val="0"/>
              </a:spcBef>
              <a:spcAft>
                <a:spcPts val="0"/>
              </a:spcAft>
              <a:buNone/>
            </a:pPr>
            <a:r>
              <a:t/>
            </a:r>
            <a:endParaRPr>
              <a:solidFill>
                <a:schemeClr val="dk2"/>
              </a:solidFill>
              <a:latin typeface="Albert Sans Medium"/>
              <a:ea typeface="Albert Sans Medium"/>
              <a:cs typeface="Albert Sans Medium"/>
              <a:sym typeface="Albert Sans Medium"/>
            </a:endParaRPr>
          </a:p>
          <a:p>
            <a:pPr indent="-323850" lvl="0" marL="457200" rtl="0" algn="l">
              <a:lnSpc>
                <a:spcPct val="150000"/>
              </a:lnSpc>
              <a:spcBef>
                <a:spcPts val="0"/>
              </a:spcBef>
              <a:spcAft>
                <a:spcPts val="0"/>
              </a:spcAft>
              <a:buClr>
                <a:schemeClr val="dk2"/>
              </a:buClr>
              <a:buSzPts val="1500"/>
              <a:buFont typeface="Albert Sans"/>
              <a:buAutoNum type="arabicPeriod"/>
            </a:pPr>
            <a:r>
              <a:rPr b="1" lang="en" sz="1600">
                <a:solidFill>
                  <a:schemeClr val="dk2"/>
                </a:solidFill>
                <a:latin typeface="Albert Sans"/>
                <a:ea typeface="Albert Sans"/>
                <a:cs typeface="Albert Sans"/>
                <a:sym typeface="Albert Sans"/>
              </a:rPr>
              <a:t>Mean Square Error(MSE) :</a:t>
            </a:r>
            <a:br>
              <a:rPr b="1" lang="en" sz="1600">
                <a:solidFill>
                  <a:schemeClr val="dk2"/>
                </a:solidFill>
                <a:latin typeface="Albert Sans"/>
                <a:ea typeface="Albert Sans"/>
                <a:cs typeface="Albert Sans"/>
                <a:sym typeface="Albert Sans"/>
              </a:rPr>
            </a:br>
            <a:endParaRPr b="1" sz="1600">
              <a:solidFill>
                <a:schemeClr val="dk2"/>
              </a:solidFill>
              <a:latin typeface="Albert Sans"/>
              <a:ea typeface="Albert Sans"/>
              <a:cs typeface="Albert Sans"/>
              <a:sym typeface="Albert Sans"/>
            </a:endParaRPr>
          </a:p>
          <a:p>
            <a:pPr indent="-323850" lvl="0" marL="457200" rtl="0" algn="l">
              <a:lnSpc>
                <a:spcPct val="150000"/>
              </a:lnSpc>
              <a:spcBef>
                <a:spcPts val="0"/>
              </a:spcBef>
              <a:spcAft>
                <a:spcPts val="0"/>
              </a:spcAft>
              <a:buClr>
                <a:schemeClr val="dk2"/>
              </a:buClr>
              <a:buSzPts val="1500"/>
              <a:buFont typeface="Albert Sans"/>
              <a:buAutoNum type="arabicPeriod"/>
            </a:pPr>
            <a:r>
              <a:rPr b="1" lang="en" sz="1500">
                <a:solidFill>
                  <a:schemeClr val="dk2"/>
                </a:solidFill>
                <a:latin typeface="Albert Sans"/>
                <a:ea typeface="Albert Sans"/>
                <a:cs typeface="Albert Sans"/>
                <a:sym typeface="Albert Sans"/>
              </a:rPr>
              <a:t>Mean Absolute Percentage Error(MAPE) :</a:t>
            </a:r>
            <a:br>
              <a:rPr b="1" lang="en" sz="1500">
                <a:solidFill>
                  <a:schemeClr val="dk2"/>
                </a:solidFill>
                <a:latin typeface="Albert Sans"/>
                <a:ea typeface="Albert Sans"/>
                <a:cs typeface="Albert Sans"/>
                <a:sym typeface="Albert Sans"/>
              </a:rPr>
            </a:br>
            <a:endParaRPr b="1" sz="1500">
              <a:solidFill>
                <a:schemeClr val="dk2"/>
              </a:solidFill>
              <a:latin typeface="Albert Sans"/>
              <a:ea typeface="Albert Sans"/>
              <a:cs typeface="Albert Sans"/>
              <a:sym typeface="Albert Sans"/>
            </a:endParaRPr>
          </a:p>
          <a:p>
            <a:pPr indent="-323850" lvl="0" marL="457200" rtl="0" algn="l">
              <a:lnSpc>
                <a:spcPct val="150000"/>
              </a:lnSpc>
              <a:spcBef>
                <a:spcPts val="0"/>
              </a:spcBef>
              <a:spcAft>
                <a:spcPts val="0"/>
              </a:spcAft>
              <a:buClr>
                <a:schemeClr val="dk2"/>
              </a:buClr>
              <a:buSzPts val="1500"/>
              <a:buFont typeface="Albert Sans"/>
              <a:buAutoNum type="arabicPeriod"/>
            </a:pPr>
            <a:r>
              <a:rPr b="1" lang="en" sz="1500">
                <a:solidFill>
                  <a:schemeClr val="dk2"/>
                </a:solidFill>
                <a:latin typeface="Albert Sans"/>
                <a:ea typeface="Albert Sans"/>
                <a:cs typeface="Albert Sans"/>
                <a:sym typeface="Albert Sans"/>
              </a:rPr>
              <a:t>R-squared :</a:t>
            </a:r>
            <a:endParaRPr b="1" sz="1500">
              <a:solidFill>
                <a:schemeClr val="dk2"/>
              </a:solidFill>
              <a:latin typeface="Albert Sans"/>
              <a:ea typeface="Albert Sans"/>
              <a:cs typeface="Albert Sans"/>
              <a:sym typeface="Albert Sans"/>
            </a:endParaRPr>
          </a:p>
        </p:txBody>
      </p:sp>
      <p:pic>
        <p:nvPicPr>
          <p:cNvPr id="420" name="Google Shape;420;p37"/>
          <p:cNvPicPr preferRelativeResize="0"/>
          <p:nvPr/>
        </p:nvPicPr>
        <p:blipFill>
          <a:blip r:embed="rId3">
            <a:alphaModFix/>
          </a:blip>
          <a:stretch>
            <a:fillRect/>
          </a:stretch>
        </p:blipFill>
        <p:spPr>
          <a:xfrm>
            <a:off x="5234245" y="2027099"/>
            <a:ext cx="2446140" cy="642861"/>
          </a:xfrm>
          <a:prstGeom prst="rect">
            <a:avLst/>
          </a:prstGeom>
          <a:noFill/>
          <a:ln>
            <a:noFill/>
          </a:ln>
        </p:spPr>
      </p:pic>
      <p:pic>
        <p:nvPicPr>
          <p:cNvPr id="421" name="Google Shape;421;p37"/>
          <p:cNvPicPr preferRelativeResize="0"/>
          <p:nvPr/>
        </p:nvPicPr>
        <p:blipFill>
          <a:blip r:embed="rId4">
            <a:alphaModFix/>
          </a:blip>
          <a:stretch>
            <a:fillRect/>
          </a:stretch>
        </p:blipFill>
        <p:spPr>
          <a:xfrm>
            <a:off x="4039950" y="2586196"/>
            <a:ext cx="2545307" cy="666968"/>
          </a:xfrm>
          <a:prstGeom prst="rect">
            <a:avLst/>
          </a:prstGeom>
          <a:noFill/>
          <a:ln>
            <a:noFill/>
          </a:ln>
        </p:spPr>
      </p:pic>
      <p:pic>
        <p:nvPicPr>
          <p:cNvPr id="422" name="Google Shape;422;p37"/>
          <p:cNvPicPr preferRelativeResize="0"/>
          <p:nvPr/>
        </p:nvPicPr>
        <p:blipFill>
          <a:blip r:embed="rId5">
            <a:alphaModFix/>
          </a:blip>
          <a:stretch>
            <a:fillRect/>
          </a:stretch>
        </p:blipFill>
        <p:spPr>
          <a:xfrm>
            <a:off x="5336658" y="3222399"/>
            <a:ext cx="2388292" cy="634825"/>
          </a:xfrm>
          <a:prstGeom prst="rect">
            <a:avLst/>
          </a:prstGeom>
          <a:noFill/>
          <a:ln>
            <a:noFill/>
          </a:ln>
        </p:spPr>
      </p:pic>
      <p:sp>
        <p:nvSpPr>
          <p:cNvPr id="423" name="Google Shape;423;p37"/>
          <p:cNvSpPr txBox="1"/>
          <p:nvPr/>
        </p:nvSpPr>
        <p:spPr>
          <a:xfrm>
            <a:off x="8315850" y="4717825"/>
            <a:ext cx="567600" cy="3693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lang="en" sz="1200">
                <a:solidFill>
                  <a:schemeClr val="lt1"/>
                </a:solidFill>
                <a:latin typeface="Albert Sans Medium"/>
                <a:ea typeface="Albert Sans Medium"/>
                <a:cs typeface="Albert Sans Medium"/>
                <a:sym typeface="Albert Sans Medium"/>
              </a:rPr>
              <a:t>8</a:t>
            </a:r>
            <a:endParaRPr sz="1200">
              <a:solidFill>
                <a:schemeClr val="lt1"/>
              </a:solidFill>
            </a:endParaRPr>
          </a:p>
        </p:txBody>
      </p:sp>
      <p:pic>
        <p:nvPicPr>
          <p:cNvPr id="424" name="Google Shape;424;p37"/>
          <p:cNvPicPr preferRelativeResize="0"/>
          <p:nvPr/>
        </p:nvPicPr>
        <p:blipFill>
          <a:blip r:embed="rId6">
            <a:alphaModFix/>
          </a:blip>
          <a:stretch>
            <a:fillRect/>
          </a:stretch>
        </p:blipFill>
        <p:spPr>
          <a:xfrm>
            <a:off x="2615400" y="3758549"/>
            <a:ext cx="1774399" cy="87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800"/>
              <a:t>Overall Performance</a:t>
            </a:r>
            <a:endParaRPr sz="2800"/>
          </a:p>
        </p:txBody>
      </p:sp>
      <p:grpSp>
        <p:nvGrpSpPr>
          <p:cNvPr id="430" name="Google Shape;430;p38"/>
          <p:cNvGrpSpPr/>
          <p:nvPr/>
        </p:nvGrpSpPr>
        <p:grpSpPr>
          <a:xfrm flipH="1">
            <a:off x="-311297" y="150024"/>
            <a:ext cx="1590595" cy="875375"/>
            <a:chOff x="6456464" y="3575600"/>
            <a:chExt cx="1004100" cy="552601"/>
          </a:xfrm>
        </p:grpSpPr>
        <p:sp>
          <p:nvSpPr>
            <p:cNvPr id="431" name="Google Shape;431;p38"/>
            <p:cNvSpPr/>
            <p:nvPr/>
          </p:nvSpPr>
          <p:spPr>
            <a:xfrm>
              <a:off x="6456464" y="3575601"/>
              <a:ext cx="1004100" cy="552600"/>
            </a:xfrm>
            <a:prstGeom prst="roundRect">
              <a:avLst>
                <a:gd fmla="val 50000" name="adj"/>
              </a:avLst>
            </a:prstGeom>
            <a:gradFill>
              <a:gsLst>
                <a:gs pos="0">
                  <a:schemeClr val="lt2"/>
                </a:gs>
                <a:gs pos="100000">
                  <a:schemeClr val="accent3"/>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8"/>
            <p:cNvSpPr/>
            <p:nvPr/>
          </p:nvSpPr>
          <p:spPr>
            <a:xfrm>
              <a:off x="6456475" y="3575600"/>
              <a:ext cx="552600" cy="5526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38"/>
          <p:cNvGrpSpPr/>
          <p:nvPr/>
        </p:nvGrpSpPr>
        <p:grpSpPr>
          <a:xfrm flipH="1">
            <a:off x="-425085" y="1025388"/>
            <a:ext cx="1249832" cy="707506"/>
            <a:chOff x="6456475" y="3575600"/>
            <a:chExt cx="976202" cy="552609"/>
          </a:xfrm>
        </p:grpSpPr>
        <p:sp>
          <p:nvSpPr>
            <p:cNvPr id="434" name="Google Shape;434;p38"/>
            <p:cNvSpPr/>
            <p:nvPr/>
          </p:nvSpPr>
          <p:spPr>
            <a:xfrm>
              <a:off x="6456477" y="3575609"/>
              <a:ext cx="976200" cy="552600"/>
            </a:xfrm>
            <a:prstGeom prst="roundRect">
              <a:avLst>
                <a:gd fmla="val 50000" name="adj"/>
              </a:avLst>
            </a:prstGeom>
            <a:gradFill>
              <a:gsLst>
                <a:gs pos="0">
                  <a:schemeClr val="accent3"/>
                </a:gs>
                <a:gs pos="100000">
                  <a:schemeClr val="lt2"/>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8"/>
            <p:cNvSpPr/>
            <p:nvPr/>
          </p:nvSpPr>
          <p:spPr>
            <a:xfrm>
              <a:off x="6456475" y="3575600"/>
              <a:ext cx="552600" cy="5526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6" name="Google Shape;436;p38"/>
          <p:cNvSpPr txBox="1"/>
          <p:nvPr/>
        </p:nvSpPr>
        <p:spPr>
          <a:xfrm>
            <a:off x="1025250" y="1236325"/>
            <a:ext cx="7858200" cy="3224700"/>
          </a:xfrm>
          <a:prstGeom prst="rect">
            <a:avLst/>
          </a:prstGeom>
          <a:noFill/>
          <a:ln>
            <a:noFill/>
          </a:ln>
        </p:spPr>
        <p:txBody>
          <a:bodyPr anchorCtr="0" anchor="t" bIns="45700" lIns="91425" spcFirstLastPara="1" rIns="91425" wrap="square" tIns="45700">
            <a:normAutofit/>
          </a:bodyPr>
          <a:lstStyle/>
          <a:p>
            <a:pPr indent="-323850" lvl="0" marL="457200" rtl="0" algn="l">
              <a:lnSpc>
                <a:spcPct val="140000"/>
              </a:lnSpc>
              <a:spcBef>
                <a:spcPts val="0"/>
              </a:spcBef>
              <a:spcAft>
                <a:spcPts val="0"/>
              </a:spcAft>
              <a:buClr>
                <a:schemeClr val="dk1"/>
              </a:buClr>
              <a:buSzPts val="1500"/>
              <a:buFont typeface="Albert Sans Medium"/>
              <a:buChar char="●"/>
            </a:pPr>
            <a:r>
              <a:rPr lang="en" sz="1500">
                <a:solidFill>
                  <a:schemeClr val="dk1"/>
                </a:solidFill>
                <a:latin typeface="Albert Sans Medium"/>
                <a:ea typeface="Albert Sans Medium"/>
                <a:cs typeface="Albert Sans Medium"/>
                <a:sym typeface="Albert Sans Medium"/>
              </a:rPr>
              <a:t>To understand the impact of additional variables such as weather, holidays, and precipitation on prediction performance, we conducted modeling in two phases:  </a:t>
            </a:r>
            <a:endParaRPr sz="1500">
              <a:solidFill>
                <a:schemeClr val="dk1"/>
              </a:solidFill>
              <a:latin typeface="Albert Sans Medium"/>
              <a:ea typeface="Albert Sans Medium"/>
              <a:cs typeface="Albert Sans Medium"/>
              <a:sym typeface="Albert Sans Medium"/>
            </a:endParaRPr>
          </a:p>
          <a:p>
            <a:pPr indent="0" lvl="0" marL="457200" rtl="0" algn="l">
              <a:lnSpc>
                <a:spcPct val="140000"/>
              </a:lnSpc>
              <a:spcBef>
                <a:spcPts val="0"/>
              </a:spcBef>
              <a:spcAft>
                <a:spcPts val="0"/>
              </a:spcAft>
              <a:buNone/>
            </a:pPr>
            <a:r>
              <a:rPr b="1" lang="en" sz="1500">
                <a:solidFill>
                  <a:schemeClr val="dk2"/>
                </a:solidFill>
                <a:latin typeface="Albert Sans"/>
                <a:ea typeface="Albert Sans"/>
                <a:cs typeface="Albert Sans"/>
                <a:sym typeface="Albert Sans"/>
              </a:rPr>
              <a:t>(1) Using solely traffic volume data</a:t>
            </a:r>
            <a:endParaRPr b="1" sz="1500">
              <a:solidFill>
                <a:schemeClr val="dk2"/>
              </a:solidFill>
              <a:latin typeface="Albert Sans"/>
              <a:ea typeface="Albert Sans"/>
              <a:cs typeface="Albert Sans"/>
              <a:sym typeface="Albert Sans"/>
            </a:endParaRPr>
          </a:p>
          <a:p>
            <a:pPr indent="0" lvl="0" marL="457200" rtl="0" algn="l">
              <a:lnSpc>
                <a:spcPct val="140000"/>
              </a:lnSpc>
              <a:spcBef>
                <a:spcPts val="0"/>
              </a:spcBef>
              <a:spcAft>
                <a:spcPts val="0"/>
              </a:spcAft>
              <a:buNone/>
            </a:pPr>
            <a:r>
              <a:rPr b="1" lang="en" sz="1500">
                <a:solidFill>
                  <a:schemeClr val="dk2"/>
                </a:solidFill>
                <a:latin typeface="Albert Sans"/>
                <a:ea typeface="Albert Sans"/>
                <a:cs typeface="Albert Sans"/>
                <a:sym typeface="Albert Sans"/>
              </a:rPr>
              <a:t>(2) Incorporating the additional variables (weather, holidays, </a:t>
            </a:r>
            <a:r>
              <a:rPr b="1" lang="en" sz="1500">
                <a:solidFill>
                  <a:schemeClr val="dk2"/>
                </a:solidFill>
                <a:latin typeface="Albert Sans"/>
                <a:ea typeface="Albert Sans"/>
                <a:cs typeface="Albert Sans"/>
                <a:sym typeface="Albert Sans"/>
              </a:rPr>
              <a:t>precipitation</a:t>
            </a:r>
            <a:r>
              <a:rPr b="1" lang="en" sz="1500">
                <a:solidFill>
                  <a:schemeClr val="dk2"/>
                </a:solidFill>
                <a:latin typeface="Albert Sans"/>
                <a:ea typeface="Albert Sans"/>
                <a:cs typeface="Albert Sans"/>
                <a:sym typeface="Albert Sans"/>
              </a:rPr>
              <a:t>)</a:t>
            </a:r>
            <a:endParaRPr b="1" sz="1500">
              <a:solidFill>
                <a:schemeClr val="dk2"/>
              </a:solidFill>
              <a:latin typeface="Albert Sans"/>
              <a:ea typeface="Albert Sans"/>
              <a:cs typeface="Albert Sans"/>
              <a:sym typeface="Albert Sans"/>
            </a:endParaRPr>
          </a:p>
          <a:p>
            <a:pPr indent="0" lvl="0" marL="0" rtl="0" algn="l">
              <a:lnSpc>
                <a:spcPct val="140000"/>
              </a:lnSpc>
              <a:spcBef>
                <a:spcPts val="0"/>
              </a:spcBef>
              <a:spcAft>
                <a:spcPts val="0"/>
              </a:spcAft>
              <a:buNone/>
            </a:pPr>
            <a:r>
              <a:t/>
            </a:r>
            <a:endParaRPr sz="1500">
              <a:solidFill>
                <a:schemeClr val="dk1"/>
              </a:solidFill>
              <a:latin typeface="Albert Sans Medium"/>
              <a:ea typeface="Albert Sans Medium"/>
              <a:cs typeface="Albert Sans Medium"/>
              <a:sym typeface="Albert Sans Medium"/>
            </a:endParaRPr>
          </a:p>
          <a:p>
            <a:pPr indent="-323850" lvl="0" marL="457200" rtl="0" algn="l">
              <a:lnSpc>
                <a:spcPct val="140000"/>
              </a:lnSpc>
              <a:spcBef>
                <a:spcPts val="0"/>
              </a:spcBef>
              <a:spcAft>
                <a:spcPts val="0"/>
              </a:spcAft>
              <a:buClr>
                <a:schemeClr val="dk1"/>
              </a:buClr>
              <a:buSzPts val="1500"/>
              <a:buFont typeface="Albert Sans Medium"/>
              <a:buChar char="●"/>
            </a:pPr>
            <a:r>
              <a:rPr lang="en" sz="1500">
                <a:solidFill>
                  <a:schemeClr val="dk1"/>
                </a:solidFill>
                <a:latin typeface="Albert Sans Medium"/>
                <a:ea typeface="Albert Sans Medium"/>
                <a:cs typeface="Albert Sans Medium"/>
                <a:sym typeface="Albert Sans Medium"/>
              </a:rPr>
              <a:t>The predictive results of the LSTM, GRU, and CNN-LSTM models all showed a high explanatory power of 99%.</a:t>
            </a:r>
            <a:endParaRPr sz="1500">
              <a:solidFill>
                <a:schemeClr val="dk1"/>
              </a:solidFill>
              <a:latin typeface="Albert Sans Medium"/>
              <a:ea typeface="Albert Sans Medium"/>
              <a:cs typeface="Albert Sans Medium"/>
              <a:sym typeface="Albert Sans Medium"/>
            </a:endParaRPr>
          </a:p>
          <a:p>
            <a:pPr indent="-323850" lvl="0" marL="457200" rtl="0" algn="l">
              <a:lnSpc>
                <a:spcPct val="140000"/>
              </a:lnSpc>
              <a:spcBef>
                <a:spcPts val="0"/>
              </a:spcBef>
              <a:spcAft>
                <a:spcPts val="0"/>
              </a:spcAft>
              <a:buSzPts val="1500"/>
              <a:buChar char="●"/>
            </a:pPr>
            <a:r>
              <a:rPr lang="en" sz="1500">
                <a:solidFill>
                  <a:schemeClr val="dk1"/>
                </a:solidFill>
                <a:latin typeface="Albert Sans Medium"/>
                <a:ea typeface="Albert Sans Medium"/>
                <a:cs typeface="Albert Sans Medium"/>
                <a:sym typeface="Albert Sans Medium"/>
              </a:rPr>
              <a:t>The </a:t>
            </a:r>
            <a:r>
              <a:rPr b="1" lang="en" sz="1500">
                <a:solidFill>
                  <a:schemeClr val="lt2"/>
                </a:solidFill>
                <a:latin typeface="Albert Sans"/>
                <a:ea typeface="Albert Sans"/>
                <a:cs typeface="Albert Sans"/>
                <a:sym typeface="Albert Sans"/>
              </a:rPr>
              <a:t>CNN-LSTM model exhibiting the highest performance</a:t>
            </a:r>
            <a:r>
              <a:rPr lang="en" sz="1500">
                <a:solidFill>
                  <a:schemeClr val="dk1"/>
                </a:solidFill>
                <a:latin typeface="Albert Sans Medium"/>
                <a:ea typeface="Albert Sans Medium"/>
                <a:cs typeface="Albert Sans Medium"/>
                <a:sym typeface="Albert Sans Medium"/>
              </a:rPr>
              <a:t> among them.</a:t>
            </a:r>
            <a:endParaRPr sz="1500">
              <a:solidFill>
                <a:schemeClr val="dk1"/>
              </a:solidFill>
              <a:latin typeface="Albert Sans Medium"/>
              <a:ea typeface="Albert Sans Medium"/>
              <a:cs typeface="Albert Sans Medium"/>
              <a:sym typeface="Albert Sans Medium"/>
            </a:endParaRPr>
          </a:p>
        </p:txBody>
      </p:sp>
      <p:sp>
        <p:nvSpPr>
          <p:cNvPr id="437" name="Google Shape;437;p38"/>
          <p:cNvSpPr txBox="1"/>
          <p:nvPr/>
        </p:nvSpPr>
        <p:spPr>
          <a:xfrm>
            <a:off x="8315850" y="4717825"/>
            <a:ext cx="567600" cy="369300"/>
          </a:xfrm>
          <a:prstGeom prst="rect">
            <a:avLst/>
          </a:prstGeom>
          <a:noFill/>
          <a:ln>
            <a:noFill/>
          </a:ln>
        </p:spPr>
        <p:txBody>
          <a:bodyPr anchorCtr="0" anchor="t" bIns="91425" lIns="91425" spcFirstLastPara="1" rIns="91425" wrap="square" tIns="91425">
            <a:spAutoFit/>
          </a:bodyPr>
          <a:lstStyle/>
          <a:p>
            <a:pPr indent="0" lvl="0" marL="0" rtl="0" algn="ctr">
              <a:lnSpc>
                <a:spcPct val="140000"/>
              </a:lnSpc>
              <a:spcBef>
                <a:spcPts val="0"/>
              </a:spcBef>
              <a:spcAft>
                <a:spcPts val="0"/>
              </a:spcAft>
              <a:buNone/>
            </a:pPr>
            <a:r>
              <a:rPr lang="en" sz="1200">
                <a:solidFill>
                  <a:schemeClr val="lt1"/>
                </a:solidFill>
                <a:latin typeface="Albert Sans Medium"/>
                <a:ea typeface="Albert Sans Medium"/>
                <a:cs typeface="Albert Sans Medium"/>
                <a:sym typeface="Albert Sans Medium"/>
              </a:rPr>
              <a:t>9</a:t>
            </a:r>
            <a:endParaRPr sz="12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unch Product Crowdfunding Pitch Deck by Slidesgo">
  <a:themeElements>
    <a:clrScheme name="Simple Light">
      <a:dk1>
        <a:srgbClr val="191919"/>
      </a:dk1>
      <a:lt1>
        <a:srgbClr val="FFFFFF"/>
      </a:lt1>
      <a:dk2>
        <a:srgbClr val="002080"/>
      </a:dk2>
      <a:lt2>
        <a:srgbClr val="0336D0"/>
      </a:lt2>
      <a:accent1>
        <a:srgbClr val="1382DB"/>
      </a:accent1>
      <a:accent2>
        <a:srgbClr val="1FC2E1"/>
      </a:accent2>
      <a:accent3>
        <a:srgbClr val="08E0DB"/>
      </a:accent3>
      <a:accent4>
        <a:srgbClr val="03FCD5"/>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