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96" r:id="rId4"/>
    <p:sldId id="302" r:id="rId5"/>
    <p:sldId id="307" r:id="rId6"/>
    <p:sldId id="310" r:id="rId7"/>
    <p:sldId id="311" r:id="rId8"/>
    <p:sldId id="308" r:id="rId9"/>
    <p:sldId id="309" r:id="rId10"/>
    <p:sldId id="298" r:id="rId11"/>
    <p:sldId id="305" r:id="rId12"/>
    <p:sldId id="304" r:id="rId13"/>
  </p:sldIdLst>
  <p:sldSz cx="9144000" cy="5143500" type="screen16x9"/>
  <p:notesSz cx="6858000" cy="9144000"/>
  <p:embeddedFontLst>
    <p:embeddedFont>
      <p:font typeface="나눔스퀘어라운드 Light" panose="020B0600000101010101" pitchFamily="50" charset="-127"/>
      <p:regular r:id="rId15"/>
    </p:embeddedFont>
    <p:embeddedFont>
      <p:font typeface="나눔스퀘어라운드 Regular" panose="020B0600000101010101" pitchFamily="50" charset="-127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HY헤드라인M" panose="02030600000101010101" pitchFamily="18" charset="-127"/>
      <p:regular r:id="rId21"/>
    </p:embeddedFont>
    <p:embeddedFont>
      <p:font typeface="나눔스퀘어라운드 ExtraBold" panose="020B0600000101010101" pitchFamily="50" charset="-127"/>
      <p:bold r:id="rId22"/>
    </p:embeddedFont>
    <p:embeddedFont>
      <p:font typeface="Titillium Web" panose="020B0600000101010101" charset="0"/>
      <p:regular r:id="rId23"/>
      <p:bold r:id="rId24"/>
      <p:italic r:id="rId25"/>
      <p:boldItalic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나눔스퀘어라운드 Bold" panose="020B0600000101010101" pitchFamily="50" charset="-127"/>
      <p:bold r:id="rId29"/>
    </p:embeddedFont>
    <p:embeddedFont>
      <p:font typeface="Cambria Math" panose="02040503050406030204" pitchFamily="18" charset="0"/>
      <p:regular r:id="rId30"/>
    </p:embeddedFont>
    <p:embeddedFont>
      <p:font typeface="함초롬돋움" panose="020B0604000101010101" pitchFamily="50" charset="-127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D347E4-8D0D-48F3-AB85-A3CE05522D68}">
  <a:tblStyle styleId="{A8D347E4-8D0D-48F3-AB85-A3CE05522D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209E37-47DD-4D05-A5F4-EA4EC5330A3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9" autoAdjust="0"/>
    <p:restoredTop sz="87931" autoAdjust="0"/>
  </p:normalViewPr>
  <p:slideViewPr>
    <p:cSldViewPr snapToGrid="0">
      <p:cViewPr varScale="1">
        <p:scale>
          <a:sx n="67" d="100"/>
          <a:sy n="67" d="100"/>
        </p:scale>
        <p:origin x="38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254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100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Variable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</a:t>
            </a:r>
            <a:r>
              <a:rPr lang="en-US" altLang="ko-KR" sz="1100" baseline="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HighBP(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고혈압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HighChol(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고콜레스테롤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</a:t>
            </a:r>
            <a:r>
              <a:rPr lang="en-US" altLang="ko-KR" sz="1100" baseline="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CholCheck(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정기적 콜레스테롤 검사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)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BMI(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체질량지수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Smoker(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흡연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Stroke(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뇌졸중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HeartDiseaseorAttack(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심근경색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PhysActivity(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운동 여부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Fruits(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과일 섭취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Veggies(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채소 섭취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HvyAlcoholConsump(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음주 여부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 AnyHealthcare(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의료 보험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)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NoDocbcCost(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의료비용으로 인해 치료받지 않음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GenHlth(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전반적 건강수준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MentHlth(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정신 건강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PhysHlth(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신체 건강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DiffWalk(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보행이 어려움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Sex(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성별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Age(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나이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Education(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교육 수준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Income(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소득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수준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8510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a49fc024d8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a49fc024d8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9062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100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Variable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</a:t>
            </a:r>
            <a:r>
              <a:rPr lang="en-US" altLang="ko-KR" sz="1100" baseline="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HighBP(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고혈압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HighChol(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고콜레스테롤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</a:t>
            </a:r>
            <a:r>
              <a:rPr lang="en-US" altLang="ko-KR" sz="1100" baseline="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CholCheck(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정기적 콜레스테롤 검사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)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BMI(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체질량지수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Smoker(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흡연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Stroke(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뇌졸중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HeartDiseaseorAttack(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심근경색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PhysActivity(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운동 여부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Fruits(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과일 섭취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Veggies(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채소 섭취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HvyAlcoholConsump(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음주 여부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 AnyHealthcare(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의료 보험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)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NoDocbcCost(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의료비용으로 인해 치료받지 않음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GenHlth(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전반적 건강수준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MentHlth(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정신 건강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PhysHlth(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신체 건강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DiffWalk(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보행이 어려움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Sex(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성별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Age(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나이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Education(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교육 수준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Income(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소득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수준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70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3404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2684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100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Variable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</a:t>
            </a:r>
            <a:r>
              <a:rPr lang="en-US" altLang="ko-KR" sz="1100" baseline="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HighBP(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고혈압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HighChol(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고콜레스테롤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</a:t>
            </a:r>
            <a:r>
              <a:rPr lang="en-US" altLang="ko-KR" sz="1100" baseline="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CholCheck(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정기적 콜레스테롤 검사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)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BMI(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체질량지수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Smoker(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흡연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Stroke(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뇌졸중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HeartDiseaseorAttack(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심근경색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PhysActivity(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운동 여부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Fruits(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과일 섭취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Veggies(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채소 섭취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HvyAlcoholConsump(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음주 여부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 AnyHealthcare(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의료 보험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)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NoDocbcCost(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의료비용으로 인해 치료받지 않음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GenHlth(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전반적 건강수준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MentHlth(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정신 건강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PhysHlth(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신체 건강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DiffWalk(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보행이 어려움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Sex(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성별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Age(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나이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Education(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교육 수준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Income(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소득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수준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5385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100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Variable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</a:t>
            </a:r>
            <a:r>
              <a:rPr lang="en-US" altLang="ko-KR" sz="1100" baseline="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HighBP(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고혈압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HighChol(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고콜레스테롤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</a:t>
            </a:r>
            <a:r>
              <a:rPr lang="en-US" altLang="ko-KR" sz="1100" baseline="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CholCheck(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정기적 콜레스테롤 검사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)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BMI(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체질량지수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Smoker(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흡연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Stroke(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뇌졸중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HeartDiseaseorAttack(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심근경색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PhysActivity(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운동 여부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Fruits(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과일 섭취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Veggies(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채소 섭취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HvyAlcoholConsump(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음주 여부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 AnyHealthcare(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의료 보험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)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NoDocbcCost(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의료비용으로 인해 치료받지 않음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GenHlth(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전반적 건강수준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MentHlth(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정신 건강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PhysHlth(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신체 건강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DiffWalk(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보행이 어려움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Sex(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성별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Age(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나이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Education(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교육 수준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Income(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소득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수준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225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100" b="1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Variable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</a:t>
            </a:r>
            <a:r>
              <a:rPr lang="en-US" altLang="ko-KR" sz="1100" baseline="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HighBP(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고혈압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HighChol(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고콜레스테롤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</a:t>
            </a:r>
            <a:r>
              <a:rPr lang="en-US" altLang="ko-KR" sz="1100" baseline="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CholCheck(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정기적 콜레스테롤 검사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)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BMI(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체질량지수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Smoker(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흡연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Stroke(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뇌졸중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HeartDiseaseorAttack(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심근경색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PhysActivity(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운동 여부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Fruits(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과일 섭취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Veggies(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채소 섭취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HvyAlcoholConsump(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음주 여부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 AnyHealthcare(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의료 보험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Arial"/>
                <a:sym typeface="Arial"/>
              </a:rPr>
              <a:t>)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NoDocbcCost(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의료비용으로 인해 치료받지 않음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GenHlth(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전반적 건강수준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MentHlth(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정신 건강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PhysHlth(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신체 건강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DiffWalk(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보행이 어려움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Sex(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성별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Age(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나이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Education(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교육 수준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), Income(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소득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수준</a:t>
            </a:r>
            <a:r>
              <a:rPr lang="en-US" altLang="ko-KR" sz="11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3587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557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11" name="Google Shape;11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6000">
                  <a:schemeClr val="accent3"/>
                </a:gs>
                <a:gs pos="78000">
                  <a:schemeClr val="accen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55300" y="2589075"/>
            <a:ext cx="6470400" cy="17055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42" name="Google Shape;42;p6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44;p6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45" name="Google Shape;45;p6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855275" y="1627900"/>
            <a:ext cx="34731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4815599" y="1627900"/>
            <a:ext cx="34731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0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80" name="Google Shape;80;p10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grpSp>
        <p:nvGrpSpPr>
          <p:cNvPr id="83" name="Google Shape;83;p10"/>
          <p:cNvGrpSpPr/>
          <p:nvPr/>
        </p:nvGrpSpPr>
        <p:grpSpPr>
          <a:xfrm rot="10800000">
            <a:off x="2" y="0"/>
            <a:ext cx="2167839" cy="1251620"/>
            <a:chOff x="6975702" y="3891625"/>
            <a:chExt cx="2167839" cy="1251620"/>
          </a:xfrm>
        </p:grpSpPr>
        <p:sp>
          <p:nvSpPr>
            <p:cNvPr id="84" name="Google Shape;84;p10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59932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"/>
              <a:buChar char="⦿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"/>
              <a:buChar char="⌾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"/>
              <a:buChar char="•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"/>
              <a:buChar char="●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○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■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●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○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"/>
              <a:buChar char="■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tillium Web"/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lexteboul/diabetes-health-indicators-datas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382;p48"/>
          <p:cNvGrpSpPr/>
          <p:nvPr/>
        </p:nvGrpSpPr>
        <p:grpSpPr>
          <a:xfrm>
            <a:off x="8614638" y="67913"/>
            <a:ext cx="443283" cy="445620"/>
            <a:chOff x="6931035" y="3184144"/>
            <a:chExt cx="716128" cy="719903"/>
          </a:xfrm>
        </p:grpSpPr>
        <p:sp>
          <p:nvSpPr>
            <p:cNvPr id="4" name="Google Shape;1383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1384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385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386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1408" y="3695591"/>
            <a:ext cx="631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DIABETES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1408" y="4526580"/>
            <a:ext cx="2207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빅데이터 분석학과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이지은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850" y="211934"/>
            <a:ext cx="4725477" cy="3150318"/>
          </a:xfrm>
          <a:prstGeom prst="rect">
            <a:avLst/>
          </a:prstGeom>
        </p:spPr>
      </p:pic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Summary</a:t>
            </a:r>
            <a:endParaRPr sz="4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>
            <a:off x="741923" y="2119351"/>
            <a:ext cx="3700773" cy="182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분류기 별 분석 결과</a:t>
            </a:r>
            <a:endParaRPr lang="en-US" altLang="ko-KR" sz="12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CDC's 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BRFSS2015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년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당뇨 데이터 분석 결과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*Roc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곡선과 오분류율로 살펴본 가장 성능이 좋은 최적의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모델은 </a:t>
            </a:r>
            <a:r>
              <a:rPr lang="en-US" altLang="ko-KR" sz="14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keras </a:t>
            </a:r>
            <a:r>
              <a:rPr lang="ko-KR" altLang="en-US" sz="14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인공신경망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모델입니다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오분류율도 세 모델 중 인공 신경망이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미세한 차이로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더 작은 결과가 나타났습니다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2"/>
          </p:nvPr>
        </p:nvSpPr>
        <p:spPr>
          <a:xfrm>
            <a:off x="855300" y="3753525"/>
            <a:ext cx="7433400" cy="67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929843"/>
              </p:ext>
            </p:extLst>
          </p:nvPr>
        </p:nvGraphicFramePr>
        <p:xfrm>
          <a:off x="4908931" y="3753525"/>
          <a:ext cx="3846003" cy="914400"/>
        </p:xfrm>
        <a:graphic>
          <a:graphicData uri="http://schemas.openxmlformats.org/drawingml/2006/table">
            <a:tbl>
              <a:tblPr firstRow="1" bandRow="1">
                <a:tableStyleId>{A8D347E4-8D0D-48F3-AB85-A3CE05522D68}</a:tableStyleId>
              </a:tblPr>
              <a:tblGrid>
                <a:gridCol w="798003">
                  <a:extLst>
                    <a:ext uri="{9D8B030D-6E8A-4147-A177-3AD203B41FA5}">
                      <a16:colId xmlns:a16="http://schemas.microsoft.com/office/drawing/2014/main" val="1547453614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781388918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96695741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573724106"/>
                    </a:ext>
                  </a:extLst>
                </a:gridCol>
              </a:tblGrid>
              <a:tr h="429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분류기</a:t>
                      </a:r>
                      <a:endParaRPr lang="ko-KR" altLang="en-US" sz="12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solidFill>
                      <a:schemeClr val="lt1"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로지스틱회귀</a:t>
                      </a:r>
                      <a:endParaRPr lang="ko-KR" altLang="en-US" sz="12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solidFill>
                      <a:schemeClr val="lt1"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Arial"/>
                          <a:sym typeface="Arial"/>
                        </a:rPr>
                        <a:t>의사결정나무</a:t>
                      </a:r>
                    </a:p>
                    <a:p>
                      <a:pPr latinLnBrk="1"/>
                      <a:endParaRPr lang="ko-KR" altLang="en-US" sz="12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solidFill>
                      <a:schemeClr val="lt1"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인공신경망</a:t>
                      </a:r>
                      <a:endParaRPr lang="ko-KR" altLang="en-US" sz="12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solidFill>
                      <a:schemeClr val="lt1">
                        <a:alpha val="1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11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오분류율</a:t>
                      </a:r>
                      <a:endParaRPr lang="ko-KR" altLang="en-US" sz="12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solidFill>
                      <a:schemeClr val="lt1"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Arial"/>
                          <a:sym typeface="Arial"/>
                        </a:rPr>
                        <a:t>0.1504</a:t>
                      </a:r>
                      <a:endParaRPr lang="ko-KR" altLang="en-US" sz="12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solidFill>
                      <a:schemeClr val="lt1"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Arial"/>
                          <a:sym typeface="Arial"/>
                        </a:rPr>
                        <a:t>0.1391</a:t>
                      </a:r>
                      <a:endParaRPr lang="ko-KR" altLang="en-US" sz="1200" b="0" dirty="0" smtClean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latinLnBrk="1"/>
                      <a:endParaRPr lang="ko-KR" altLang="en-US" sz="12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solidFill>
                      <a:schemeClr val="lt1"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Arial"/>
                          <a:sym typeface="Arial"/>
                        </a:rPr>
                        <a:t>0.1322</a:t>
                      </a:r>
                    </a:p>
                    <a:p>
                      <a:pPr latinLnBrk="1"/>
                      <a:endParaRPr lang="ko-KR" altLang="en-US" sz="12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>
                    <a:solidFill>
                      <a:schemeClr val="lt1">
                        <a:alpha val="1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7875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95380" y="3968875"/>
            <a:ext cx="7648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가장 효과적인 모델은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keras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957011" y="3990965"/>
            <a:ext cx="481681" cy="32358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86245" y="4934588"/>
            <a:ext cx="77020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*</a:t>
            </a:r>
            <a:r>
              <a:rPr lang="ko-KR" altLang="en-US" sz="1000" dirty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 </a:t>
            </a:r>
            <a:r>
              <a:rPr lang="en-US" altLang="ko-KR" sz="1000" dirty="0" smtClean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Roc</a:t>
            </a:r>
            <a:r>
              <a:rPr lang="ko-KR" altLang="en-US" sz="1000" dirty="0" smtClean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곡선</a:t>
            </a:r>
            <a:r>
              <a:rPr lang="en-US" altLang="ko-KR" sz="1000" dirty="0" smtClean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 </a:t>
            </a:r>
            <a:r>
              <a:rPr lang="ko-KR" altLang="en-US" sz="1000" dirty="0" smtClean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재현도</a:t>
            </a:r>
            <a:r>
              <a:rPr lang="en-US" altLang="ko-KR" sz="1000" dirty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(Sensitivity)</a:t>
            </a:r>
            <a:r>
              <a:rPr lang="ko-KR" altLang="en-US" sz="1000" dirty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와 </a:t>
            </a:r>
            <a:r>
              <a:rPr lang="en-US" altLang="ko-KR" sz="1000" dirty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1-</a:t>
            </a:r>
            <a:r>
              <a:rPr lang="ko-KR" altLang="en-US" sz="1000" dirty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특이도</a:t>
            </a:r>
            <a:r>
              <a:rPr lang="en-US" altLang="ko-KR" sz="1000" dirty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(Specificity)</a:t>
            </a:r>
            <a:r>
              <a:rPr lang="ko-KR" altLang="en-US" sz="1000" dirty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로 그려지는 </a:t>
            </a:r>
            <a:r>
              <a:rPr lang="ko-KR" altLang="en-US" sz="1000" dirty="0" smtClean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곡선</a:t>
            </a:r>
            <a:r>
              <a:rPr lang="en-US" altLang="ko-KR" sz="1000" dirty="0" smtClean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</a:t>
            </a:r>
            <a:r>
              <a:rPr lang="ko-KR" altLang="en-US" sz="1000" dirty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1000" dirty="0" smtClean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곡선 아래 면적인 </a:t>
            </a:r>
            <a:r>
              <a:rPr lang="en-US" altLang="ko-KR" sz="1000" dirty="0" smtClean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auc</a:t>
            </a:r>
            <a:r>
              <a:rPr lang="ko-KR" altLang="en-US" sz="1000" dirty="0" smtClean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가 </a:t>
            </a:r>
            <a:r>
              <a:rPr lang="en-US" altLang="ko-KR" sz="1000" dirty="0" smtClean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  <a:r>
              <a:rPr lang="ko-KR" altLang="en-US" sz="1000" dirty="0" smtClean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에 가까울수록 모델의 성능이 높다</a:t>
            </a:r>
            <a:r>
              <a:rPr lang="en-US" altLang="ko-KR" sz="1000" dirty="0" smtClean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  <a:endParaRPr lang="ko-KR" altLang="en-US" sz="1000" dirty="0">
              <a:solidFill>
                <a:schemeClr val="bg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2043" y="3208852"/>
            <a:ext cx="2461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2"/>
                </a:solidFill>
              </a:rPr>
              <a:t>False positive rate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7735" y="999947"/>
            <a:ext cx="400110" cy="24957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>
                <a:solidFill>
                  <a:schemeClr val="bg2"/>
                </a:solidFill>
              </a:rPr>
              <a:t>True positive rate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811135" y="4240831"/>
            <a:ext cx="572561" cy="2103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870874" y="2820572"/>
            <a:ext cx="417826" cy="147711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7844223" y="4230420"/>
            <a:ext cx="546188" cy="202005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0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Conclusion</a:t>
            </a:r>
            <a:endParaRPr sz="4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2"/>
          </p:nvPr>
        </p:nvSpPr>
        <p:spPr>
          <a:xfrm>
            <a:off x="855300" y="3753525"/>
            <a:ext cx="7433400" cy="67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6" name="오른쪽 화살표 5"/>
          <p:cNvSpPr/>
          <p:nvPr/>
        </p:nvSpPr>
        <p:spPr>
          <a:xfrm>
            <a:off x="456544" y="4294155"/>
            <a:ext cx="481681" cy="32358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3" name="Google Shape;1513;p48"/>
          <p:cNvGrpSpPr/>
          <p:nvPr/>
        </p:nvGrpSpPr>
        <p:grpSpPr>
          <a:xfrm>
            <a:off x="3975827" y="891251"/>
            <a:ext cx="445738" cy="442950"/>
            <a:chOff x="1442627" y="5710929"/>
            <a:chExt cx="594318" cy="590600"/>
          </a:xfrm>
        </p:grpSpPr>
        <p:sp>
          <p:nvSpPr>
            <p:cNvPr id="34" name="Google Shape;1514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515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516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517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52532" y="1958537"/>
            <a:ext cx="45598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CDC＇s </a:t>
            </a:r>
            <a:r>
              <a:rPr lang="en-US" altLang="ko-KR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BRFSS2015 </a:t>
            </a:r>
            <a:r>
              <a:rPr lang="ko-KR" altLang="en-US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함초롬돋움" panose="020B0604000101010101" pitchFamily="50" charset="-127"/>
              </a:rPr>
              <a:t>당뇨 데이터의 로지스틱 </a:t>
            </a:r>
            <a:r>
              <a:rPr lang="ko-KR" altLang="en-US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함초롬돋움" panose="020B0604000101010101" pitchFamily="50" charset="-127"/>
              </a:rPr>
              <a:t>회귀 </a:t>
            </a:r>
            <a:r>
              <a:rPr lang="ko-KR" altLang="en-US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함초롬돋움" panose="020B0604000101010101" pitchFamily="50" charset="-127"/>
              </a:rPr>
              <a:t>분석을 통해 살펴본 </a:t>
            </a:r>
            <a:r>
              <a:rPr lang="ko-KR" altLang="en-US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당뇨의 발병에 유의한 변수는 </a:t>
            </a:r>
            <a:r>
              <a:rPr lang="ko-KR" altLang="en-US" b="1" dirty="0" err="1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체질량</a:t>
            </a:r>
            <a:r>
              <a:rPr lang="ko-KR" altLang="en-US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지수</a:t>
            </a:r>
            <a:r>
              <a:rPr lang="en-US" altLang="ko-KR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나이</a:t>
            </a:r>
            <a:r>
              <a:rPr lang="en-US" altLang="ko-KR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음주 여부</a:t>
            </a:r>
            <a:r>
              <a:rPr lang="en-US" altLang="ko-KR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고혈압</a:t>
            </a:r>
            <a:r>
              <a:rPr lang="en-US" altLang="ko-KR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운동 여부</a:t>
            </a:r>
            <a:r>
              <a:rPr lang="en-US" altLang="ko-KR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전반적 건강 수준</a:t>
            </a:r>
            <a:r>
              <a:rPr lang="ko-KR" altLang="en-US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입니다</a:t>
            </a:r>
            <a:r>
              <a:rPr lang="en-US" altLang="ko-KR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dirty="0">
              <a:solidFill>
                <a:schemeClr val="bg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592" y="339809"/>
            <a:ext cx="3656184" cy="45377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1873" y="2731816"/>
            <a:ext cx="47759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의사결정나무 모델 학습 시 데이터 분리에 중요한 </a:t>
            </a:r>
            <a:r>
              <a:rPr lang="ko-KR" altLang="en-US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변수는 </a:t>
            </a:r>
            <a:r>
              <a:rPr lang="en-US" altLang="ko-KR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HighBP(</a:t>
            </a:r>
            <a:r>
              <a:rPr lang="ko-KR" altLang="en-US" b="1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고혈압</a:t>
            </a:r>
            <a:r>
              <a:rPr lang="en-US" altLang="ko-KR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en-US" altLang="ko-KR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en-US" altLang="ko-KR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GenHlth(</a:t>
            </a:r>
            <a:r>
              <a:rPr lang="ko-KR" altLang="en-US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전반적 건강수준</a:t>
            </a:r>
            <a:r>
              <a:rPr lang="en-US" altLang="ko-KR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en-US" altLang="ko-KR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en-US" altLang="ko-KR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BMI(</a:t>
            </a:r>
            <a:r>
              <a:rPr lang="ko-KR" altLang="en-US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체질량지수</a:t>
            </a:r>
            <a:r>
              <a:rPr lang="en-US" altLang="ko-KR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en-US" altLang="ko-KR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en-US" altLang="ko-KR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Age(</a:t>
            </a:r>
            <a:r>
              <a:rPr lang="ko-KR" altLang="en-US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나이</a:t>
            </a:r>
            <a:r>
              <a:rPr lang="en-US" altLang="ko-KR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 </a:t>
            </a:r>
            <a:r>
              <a:rPr lang="ko-KR" altLang="en-US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순입니다</a:t>
            </a:r>
            <a:r>
              <a:rPr lang="en-US" altLang="ko-KR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err="1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로지스틱</a:t>
            </a:r>
            <a:r>
              <a:rPr lang="ko-KR" altLang="en-US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회귀 결과와 비슷한 결과를 볼 수 있었습니다</a:t>
            </a:r>
            <a:r>
              <a:rPr lang="en-US" altLang="ko-KR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en-US" altLang="ko-KR" dirty="0">
              <a:solidFill>
                <a:schemeClr val="bg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ko-KR" altLang="en-US" dirty="0"/>
          </a:p>
        </p:txBody>
      </p:sp>
      <p:grpSp>
        <p:nvGrpSpPr>
          <p:cNvPr id="15" name="Google Shape;1310;p48"/>
          <p:cNvGrpSpPr/>
          <p:nvPr/>
        </p:nvGrpSpPr>
        <p:grpSpPr>
          <a:xfrm>
            <a:off x="591083" y="2015200"/>
            <a:ext cx="215278" cy="228601"/>
            <a:chOff x="5926265" y="4424051"/>
            <a:chExt cx="720246" cy="720181"/>
          </a:xfrm>
        </p:grpSpPr>
        <p:sp>
          <p:nvSpPr>
            <p:cNvPr id="16" name="Google Shape;1311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312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313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314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1310;p48"/>
          <p:cNvGrpSpPr/>
          <p:nvPr/>
        </p:nvGrpSpPr>
        <p:grpSpPr>
          <a:xfrm>
            <a:off x="536595" y="2799759"/>
            <a:ext cx="215278" cy="228601"/>
            <a:chOff x="5926265" y="4424051"/>
            <a:chExt cx="720246" cy="720181"/>
          </a:xfrm>
        </p:grpSpPr>
        <p:sp>
          <p:nvSpPr>
            <p:cNvPr id="21" name="Google Shape;1311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312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313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314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68027" y="4119152"/>
            <a:ext cx="45598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당뇨의 발병에 가장 영향을 주는 요인은 </a:t>
            </a:r>
            <a:r>
              <a:rPr lang="en-US" altLang="ko-KR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BMI(</a:t>
            </a:r>
            <a:r>
              <a:rPr lang="ko-KR" altLang="en-US" b="1" dirty="0" err="1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체질량</a:t>
            </a:r>
            <a:r>
              <a:rPr lang="ko-KR" altLang="en-US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지수</a:t>
            </a:r>
            <a:r>
              <a:rPr lang="en-US" altLang="ko-KR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), Age(</a:t>
            </a:r>
            <a:r>
              <a:rPr lang="ko-KR" altLang="en-US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나이</a:t>
            </a:r>
            <a:r>
              <a:rPr lang="en-US" altLang="ko-KR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), </a:t>
            </a:r>
            <a:r>
              <a:rPr lang="en-US" altLang="ko-KR" b="1" dirty="0" err="1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HighBP</a:t>
            </a:r>
            <a:r>
              <a:rPr lang="en-US" altLang="ko-KR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고혈압</a:t>
            </a:r>
            <a:r>
              <a:rPr lang="en-US" altLang="ko-KR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), </a:t>
            </a:r>
            <a:r>
              <a:rPr lang="en-US" altLang="ko-KR" b="1" dirty="0" err="1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GenHlth</a:t>
            </a:r>
            <a:r>
              <a:rPr lang="en-US" altLang="ko-KR" b="1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b="1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전반적 건강수준</a:t>
            </a:r>
            <a:r>
              <a:rPr lang="en-US" altLang="ko-KR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이라고 결론 내릴 수 있습니다</a:t>
            </a:r>
            <a:r>
              <a:rPr lang="en-US" altLang="ko-KR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dirty="0">
              <a:solidFill>
                <a:schemeClr val="bg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108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4"/>
          <p:cNvSpPr txBox="1">
            <a:spLocks noGrp="1"/>
          </p:cNvSpPr>
          <p:nvPr>
            <p:ph type="ctrTitle" idx="4294967295"/>
          </p:nvPr>
        </p:nvSpPr>
        <p:spPr>
          <a:xfrm>
            <a:off x="791499" y="440350"/>
            <a:ext cx="64242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THANKS</a:t>
            </a:r>
            <a:endParaRPr sz="9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66" name="Google Shape;366;p34"/>
          <p:cNvSpPr txBox="1">
            <a:spLocks noGrp="1"/>
          </p:cNvSpPr>
          <p:nvPr>
            <p:ph type="subTitle" idx="4294967295"/>
          </p:nvPr>
        </p:nvSpPr>
        <p:spPr>
          <a:xfrm>
            <a:off x="725748" y="2169802"/>
            <a:ext cx="4353782" cy="235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스퀘어 대신에 정확도 같은 지표들을 더 추가하자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lang="ko-KR" altLang="en-US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분류가 목표이므로</a:t>
            </a:r>
            <a:endPara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빅데이터 분석학과 이지은 이었습니다</a:t>
            </a:r>
            <a:r>
              <a:rPr lang="en-US" altLang="ko-KR" sz="2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감사합니다</a:t>
            </a:r>
            <a:endParaRPr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68" name="Google Shape;368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5" r="47850" b="19675"/>
          <a:stretch>
            <a:fillRect/>
          </a:stretch>
        </p:blipFill>
        <p:spPr>
          <a:xfrm>
            <a:off x="4038600" y="1010002"/>
            <a:ext cx="5105400" cy="4133449"/>
          </a:xfrm>
          <a:custGeom>
            <a:avLst/>
            <a:gdLst>
              <a:gd name="connsiteX0" fmla="*/ 4023360 w 4023966"/>
              <a:gd name="connsiteY0" fmla="*/ 0 h 3257895"/>
              <a:gd name="connsiteX1" fmla="*/ 4023360 w 4023966"/>
              <a:gd name="connsiteY1" fmla="*/ 2566626 h 3257895"/>
              <a:gd name="connsiteX2" fmla="*/ 4023360 w 4023966"/>
              <a:gd name="connsiteY2" fmla="*/ 3257895 h 3257895"/>
              <a:gd name="connsiteX3" fmla="*/ 0 w 4023966"/>
              <a:gd name="connsiteY3" fmla="*/ 3245282 h 325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3966" h="3257895">
                <a:moveTo>
                  <a:pt x="4023360" y="0"/>
                </a:moveTo>
                <a:lnTo>
                  <a:pt x="4023360" y="2566626"/>
                </a:lnTo>
                <a:cubicBezTo>
                  <a:pt x="4025462" y="2792845"/>
                  <a:pt x="4021258" y="3031676"/>
                  <a:pt x="4023360" y="3257895"/>
                </a:cubicBezTo>
                <a:lnTo>
                  <a:pt x="0" y="3245282"/>
                </a:lnTo>
                <a:close/>
              </a:path>
            </a:pathLst>
          </a:custGeom>
        </p:spPr>
      </p:pic>
      <p:sp>
        <p:nvSpPr>
          <p:cNvPr id="2" name="TextBox 1"/>
          <p:cNvSpPr txBox="1"/>
          <p:nvPr/>
        </p:nvSpPr>
        <p:spPr>
          <a:xfrm>
            <a:off x="6513342" y="0"/>
            <a:ext cx="414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Email: 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222dbg04@ewhain.net</a:t>
            </a:r>
            <a:endParaRPr lang="en-US" altLang="ko-KR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821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Before the research</a:t>
            </a:r>
            <a:endParaRPr sz="4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>
            <a:off x="855275" y="1627900"/>
            <a:ext cx="3473100" cy="182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Background</a:t>
            </a:r>
            <a:endParaRPr sz="1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ko-KR" altLang="en-US" sz="1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당뇨병은 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인슐린의 분비량이 부족하거나 정상적인 기능이 이루어지지 않는 등의 대사질환이다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혈중 포도당 농도가 높은 것이 특징이다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당뇨병은 제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형과 제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형으로 구분되는데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형 당뇨병은 이전에 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'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소아 당뇨병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'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이라고 불렸었으며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인슐린을 전혀 생산하지 못하는 것이 원인이 되어 발생하는 질환이다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당뇨의 대부분은 인슐린이 상대적으로 부족한 제 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형 당뇨병이다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형 당뇨병은 인슐린 저항성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혈당을 낮추는 인슐린 기능이 떨어져 세포가 포도당을 효과적으로 연소하지 못하는 것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특징으로 한다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endParaRPr lang="ko-KR" altLang="en-US" sz="1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815600" y="1963802"/>
            <a:ext cx="3473100" cy="2870400"/>
          </a:xfrm>
        </p:spPr>
        <p:txBody>
          <a:bodyPr/>
          <a:lstStyle/>
          <a:p>
            <a:pPr marL="101600" indent="0">
              <a:buNone/>
            </a:pP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당뇨병 환자는 전 세계적으로 약 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억 명으로 추산되며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미국은 전 인구의 </a:t>
            </a:r>
            <a:r>
              <a:rPr lang="ko-KR" altLang="en-US" sz="1200" u="sng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약 </a:t>
            </a:r>
            <a:r>
              <a:rPr lang="en-US" altLang="ko-KR" sz="1200" u="sng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6%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당뇨병을 가지고 있는 것으로 추정된다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선진국과 여러 국가에서 당뇨병이 발생하는 빈도가 늘어가는 반면 당뇨병의 주요 원인은 명확하게 밝혀지지 않았다</a:t>
            </a:r>
            <a:r>
              <a:rPr lang="en-US" altLang="ko-KR" sz="12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101600" indent="0">
              <a:buNone/>
            </a:pP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형 당뇨병은 식생활의 서구화에 따른 고열량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고지방의 식단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운동 부족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스트레스 등 환경적인 요인이 크게 작용하는 것으로 보이지만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외에도 특정 유전자의 결함에 의해서도 당뇨병이 생길 수 있으며 수술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감염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약제에 의해서도 생길 수 있다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endParaRPr lang="ko-KR" altLang="en-US" sz="1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01600" indent="0">
              <a:buNone/>
            </a:pPr>
            <a:endParaRPr lang="ko-KR" altLang="en-US" sz="1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01600" indent="0">
              <a:buNone/>
            </a:pPr>
            <a:endParaRPr lang="ko-KR" altLang="en-US" sz="1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DATA</a:t>
            </a:r>
            <a:endParaRPr sz="20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01" name="Google Shape;101;p13"/>
          <p:cNvSpPr txBox="1">
            <a:spLocks noGrp="1"/>
          </p:cNvSpPr>
          <p:nvPr>
            <p:ph type="body" idx="2"/>
          </p:nvPr>
        </p:nvSpPr>
        <p:spPr>
          <a:xfrm>
            <a:off x="4658730" y="1666640"/>
            <a:ext cx="3473100" cy="182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Data </a:t>
            </a:r>
            <a:r>
              <a:rPr lang="ko-KR" altLang="en-US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소개</a:t>
            </a:r>
            <a:endParaRPr sz="12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lvl="0" indent="0">
              <a:buNone/>
            </a:pPr>
            <a:endParaRPr lang="en-US" altLang="ko-KR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lvl="0" indent="0">
              <a:buNone/>
            </a:pP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253,680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개의 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CDC's BRFSS2015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조사결과 데이터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종속변수인 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Diabetes_binary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는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가지 범주를 가진다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0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 당뇨병에 해당하지 않거나 일시적인 임신 당뇨를 의미한다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1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 당뇨병 의미한다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두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클래스의 비율은 균등하지 않다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또한 이 데이터는 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21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개의 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feature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변수로 구성되어 있다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sz="14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>
            <a:off x="855300" y="1666640"/>
            <a:ext cx="3473100" cy="182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Data</a:t>
            </a:r>
            <a:r>
              <a:rPr lang="ko-KR" altLang="en-US" sz="1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 변수 소개 </a:t>
            </a:r>
            <a:endParaRPr lang="en-US" altLang="ko-KR" sz="12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ko-KR" sz="14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Diabetes_binary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당뇨병 여부</a:t>
            </a:r>
            <a:endParaRPr lang="en-US" altLang="ko-KR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ko-KR" sz="14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HighBP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고혈압 </a:t>
            </a:r>
            <a:endParaRPr lang="en-US" altLang="ko-KR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ko-KR" sz="14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HighChol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고콜레스테롤 </a:t>
            </a:r>
            <a:endParaRPr lang="en-US" altLang="ko-KR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ko-KR" sz="14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CholCheck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주기적 콜레스테롤 검사 여부</a:t>
            </a:r>
            <a:endParaRPr lang="en-US" altLang="ko-KR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ko-KR" sz="14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BMI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체질량 지수</a:t>
            </a:r>
            <a:endParaRPr lang="en-US" altLang="ko-KR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ko-KR" sz="14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Smoker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:100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 이상의 담배를 피웠는지</a:t>
            </a:r>
            <a:endParaRPr lang="en-US" altLang="ko-KR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ko-KR" sz="14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Stroke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뇌졸중 </a:t>
            </a:r>
            <a:endParaRPr lang="en-US" altLang="ko-KR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ko-KR" sz="14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HeartDiseaseorAt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관상동맥 심장병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심근경색</a:t>
            </a:r>
            <a:endParaRPr lang="en-US" altLang="ko-KR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ko-KR" sz="14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PhysActivity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지난 한달간 운동하였는지</a:t>
            </a:r>
            <a:endParaRPr lang="en-US" altLang="ko-KR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ko-KR" sz="14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Fruits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매일 한 개 이상의 과일섭취</a:t>
            </a:r>
            <a:endParaRPr lang="en-US" sz="1400" b="1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2"/>
          </p:nvPr>
        </p:nvSpPr>
        <p:spPr>
          <a:xfrm>
            <a:off x="855300" y="1424419"/>
            <a:ext cx="7433400" cy="67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322773" y="867435"/>
            <a:ext cx="3809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The Behavioral Risk Factor Surveillance System (BRFSS)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9034" y="3809812"/>
            <a:ext cx="35527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hlinkClick r:id="rId3"/>
              </a:rPr>
              <a:t>https://</a:t>
            </a:r>
            <a:r>
              <a:rPr lang="en-US" altLang="ko-KR" dirty="0" smtClean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hlinkClick r:id="rId3"/>
              </a:rPr>
              <a:t>www.kaggle.com/datasets/alexteboul/diabetes-health-indicators-dataset</a:t>
            </a:r>
            <a:endParaRPr lang="en-US" altLang="ko-KR" dirty="0" smtClean="0">
              <a:solidFill>
                <a:schemeClr val="bg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endParaRPr lang="ko-KR" altLang="en-US" dirty="0">
              <a:solidFill>
                <a:schemeClr val="bg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937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Preview</a:t>
            </a:r>
            <a:endParaRPr sz="4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1" name="Google Shape;101;p13"/>
          <p:cNvSpPr txBox="1">
            <a:spLocks noGrp="1"/>
          </p:cNvSpPr>
          <p:nvPr>
            <p:ph type="body" idx="2"/>
          </p:nvPr>
        </p:nvSpPr>
        <p:spPr>
          <a:xfrm>
            <a:off x="4444510" y="1833772"/>
            <a:ext cx="3473100" cy="182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데이터를 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 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훈련 자료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시험 자료로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무작위 분리한 후 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endParaRPr lang="ko-KR" altLang="en-US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종류의 모델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사용해보고 오분류율과 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ROC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곡선을 기준으로 분류기의 성능을 비교하여 최적의 분류기를 선정할 예정입니다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분석 결과를 통해 당뇨병의 발병에 유의한 영향을 주는 변수를 알아보려고 합니다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>
            <a:off x="855300" y="1993202"/>
            <a:ext cx="3473100" cy="182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ko-KR" altLang="en-US" sz="1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분석 </a:t>
            </a:r>
            <a:r>
              <a:rPr lang="ko-KR" altLang="en-US" sz="14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방법</a:t>
            </a:r>
            <a:endParaRPr lang="en-US" altLang="ko-KR" sz="14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lvl="0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-US" altLang="ko-KR" sz="15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 </a:t>
            </a:r>
            <a:r>
              <a:rPr lang="ko-KR" altLang="en-US" sz="15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로지스틱 회귀</a:t>
            </a:r>
            <a:endParaRPr lang="en-US" altLang="ko-KR" sz="15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lvl="0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-US" altLang="ko-KR" sz="15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 </a:t>
            </a:r>
            <a:r>
              <a:rPr lang="ko-KR" altLang="en-US" sz="15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의사결정 나무</a:t>
            </a:r>
            <a:endParaRPr lang="en-US" altLang="ko-KR" sz="15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lvl="0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-US" altLang="ko-KR" sz="15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 </a:t>
            </a:r>
            <a:r>
              <a:rPr lang="ko-KR" altLang="en-US" sz="15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인공 신경망</a:t>
            </a:r>
            <a:endParaRPr lang="en-US" altLang="ko-KR" sz="15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2"/>
          </p:nvPr>
        </p:nvSpPr>
        <p:spPr>
          <a:xfrm>
            <a:off x="855300" y="3753525"/>
            <a:ext cx="7433400" cy="67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grpSp>
        <p:nvGrpSpPr>
          <p:cNvPr id="7" name="Google Shape;1518;p48"/>
          <p:cNvGrpSpPr/>
          <p:nvPr/>
        </p:nvGrpSpPr>
        <p:grpSpPr>
          <a:xfrm>
            <a:off x="3484996" y="887309"/>
            <a:ext cx="373053" cy="445791"/>
            <a:chOff x="8095060" y="5664590"/>
            <a:chExt cx="497404" cy="594389"/>
          </a:xfrm>
        </p:grpSpPr>
        <p:grpSp>
          <p:nvGrpSpPr>
            <p:cNvPr id="8" name="Google Shape;1519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21" name="Google Shape;1520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521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522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1523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8" name="Google Shape;1524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525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526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527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" name="Google Shape;1528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529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530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" name="Google Shape;1531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" name="Google Shape;1532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533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534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" name="Google Shape;1310;p48"/>
          <p:cNvGrpSpPr/>
          <p:nvPr/>
        </p:nvGrpSpPr>
        <p:grpSpPr>
          <a:xfrm>
            <a:off x="867719" y="2347855"/>
            <a:ext cx="215278" cy="228601"/>
            <a:chOff x="5926265" y="4424051"/>
            <a:chExt cx="720246" cy="720181"/>
          </a:xfrm>
        </p:grpSpPr>
        <p:sp>
          <p:nvSpPr>
            <p:cNvPr id="26" name="Google Shape;1311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312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313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314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" name="Google Shape;1310;p48"/>
          <p:cNvGrpSpPr/>
          <p:nvPr/>
        </p:nvGrpSpPr>
        <p:grpSpPr>
          <a:xfrm>
            <a:off x="875260" y="2708395"/>
            <a:ext cx="215278" cy="228601"/>
            <a:chOff x="5926265" y="4424051"/>
            <a:chExt cx="720246" cy="720181"/>
          </a:xfrm>
        </p:grpSpPr>
        <p:sp>
          <p:nvSpPr>
            <p:cNvPr id="31" name="Google Shape;1311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312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313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314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1310;p48"/>
          <p:cNvGrpSpPr/>
          <p:nvPr/>
        </p:nvGrpSpPr>
        <p:grpSpPr>
          <a:xfrm>
            <a:off x="862434" y="3036171"/>
            <a:ext cx="215278" cy="228601"/>
            <a:chOff x="5926265" y="4424051"/>
            <a:chExt cx="720246" cy="720181"/>
          </a:xfrm>
        </p:grpSpPr>
        <p:sp>
          <p:nvSpPr>
            <p:cNvPr id="36" name="Google Shape;1311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312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313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314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290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로지스틱 회귀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(1)</a:t>
            </a:r>
            <a:endParaRPr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>
            <a:off x="702208" y="1851910"/>
            <a:ext cx="3473100" cy="3199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ko-KR" altLang="en-US" sz="14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분석 전 전처리 방법</a:t>
            </a:r>
            <a:endParaRPr lang="en-US" altLang="ko-KR" sz="14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데이터를 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50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 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50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비율로 훈련 자료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시험 자료로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무작위 분리한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후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훈련 데이터에서 </a:t>
            </a:r>
            <a:r>
              <a:rPr lang="en-US" altLang="ko-KR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vif</a:t>
            </a:r>
            <a:r>
              <a:rPr lang="ko-KR" altLang="en-US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값이 </a:t>
            </a:r>
            <a:r>
              <a:rPr lang="en-US" altLang="ko-KR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</a:t>
            </a:r>
            <a:r>
              <a:rPr lang="ko-KR" altLang="en-US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이상인 </a:t>
            </a:r>
            <a:r>
              <a:rPr lang="en-US" altLang="ko-KR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*</a:t>
            </a:r>
            <a:r>
              <a:rPr lang="ko-KR" altLang="en-US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다중공선성을 가지는 변수들을 제외하고 변수들을 정규화하여 전체 변수 </a:t>
            </a:r>
            <a:r>
              <a:rPr lang="en-US" altLang="ko-KR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21</a:t>
            </a:r>
            <a:r>
              <a:rPr lang="ko-KR" altLang="en-US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 중 </a:t>
            </a:r>
            <a:r>
              <a:rPr lang="en-US" altLang="ko-KR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17</a:t>
            </a:r>
            <a:r>
              <a:rPr lang="ko-KR" altLang="en-US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개의 독립변수를 갖는 로지스틱 회귀모델을 만들었습니다</a:t>
            </a:r>
            <a:r>
              <a:rPr lang="en-US" altLang="ko-KR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sz="1200" b="1" dirty="0" smtClean="0">
              <a:solidFill>
                <a:schemeClr val="bg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ko-KR" sz="1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ko-KR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ko-KR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ko-KR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sz="1400" b="1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sz="14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sz="14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sz="14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54" name="TextBox 53"/>
          <p:cNvSpPr txBox="1"/>
          <p:nvPr/>
        </p:nvSpPr>
        <p:spPr>
          <a:xfrm>
            <a:off x="-61877" y="4920924"/>
            <a:ext cx="7432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 </a:t>
            </a:r>
            <a:r>
              <a:rPr lang="en-US" altLang="ko-KR" sz="1100" dirty="0" smtClean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*</a:t>
            </a:r>
            <a:r>
              <a:rPr lang="ko-KR" altLang="en-US" sz="1100" dirty="0" smtClean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예측 </a:t>
            </a:r>
            <a:r>
              <a:rPr lang="ko-KR" altLang="en-US" sz="1100" dirty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변수가 다른 예측 변수와 상관 정도가 높아</a:t>
            </a:r>
            <a:r>
              <a:rPr lang="en-US" altLang="ko-KR" sz="1100" dirty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1100" dirty="0">
                <a:solidFill>
                  <a:schemeClr val="bg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데이터 분석 시 부정적인 영향을 미치는 현상</a:t>
            </a: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175" y="839764"/>
            <a:ext cx="2486025" cy="3562350"/>
          </a:xfrm>
          <a:prstGeom prst="rect">
            <a:avLst/>
          </a:prstGeom>
        </p:spPr>
      </p:pic>
      <p:cxnSp>
        <p:nvCxnSpPr>
          <p:cNvPr id="58" name="직선 연결선 57"/>
          <p:cNvCxnSpPr/>
          <p:nvPr/>
        </p:nvCxnSpPr>
        <p:spPr>
          <a:xfrm>
            <a:off x="5632175" y="2303188"/>
            <a:ext cx="2486025" cy="2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80350" y="528223"/>
            <a:ext cx="3154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Logistic Regression</a:t>
            </a:r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96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로지스틱 회귀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(2)</a:t>
            </a:r>
            <a:endParaRPr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>
            <a:off x="702208" y="1851910"/>
            <a:ext cx="3473100" cy="3199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ko-KR" altLang="en-US" sz="1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분석 </a:t>
            </a:r>
            <a:r>
              <a:rPr lang="ko-KR" altLang="en-US" sz="14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결과</a:t>
            </a:r>
            <a:endParaRPr lang="en-US" altLang="ko-KR" sz="1200" b="1" dirty="0" smtClean="0">
              <a:solidFill>
                <a:schemeClr val="bg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ko-KR" altLang="en-US" sz="1400" b="1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유의한 변수</a:t>
            </a:r>
            <a:r>
              <a:rPr lang="ko-KR" altLang="en-US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는 </a:t>
            </a:r>
            <a:r>
              <a:rPr lang="en-US" altLang="ko-KR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:BMI(</a:t>
            </a:r>
            <a:r>
              <a:rPr lang="ko-KR" altLang="en-US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체질량지수</a:t>
            </a:r>
            <a:r>
              <a:rPr lang="en-US" altLang="ko-KR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), Age(</a:t>
            </a:r>
            <a:r>
              <a:rPr lang="ko-KR" altLang="en-US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나이</a:t>
            </a:r>
            <a:r>
              <a:rPr lang="en-US" altLang="ko-KR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), HvyAlcoholConsump(</a:t>
            </a:r>
            <a:r>
              <a:rPr lang="ko-KR" altLang="en-US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음주여부</a:t>
            </a:r>
            <a:r>
              <a:rPr lang="en-US" altLang="ko-KR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), HighBP(</a:t>
            </a:r>
            <a:r>
              <a:rPr lang="ko-KR" altLang="en-US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고혈압</a:t>
            </a:r>
            <a:r>
              <a:rPr lang="en-US" altLang="ko-KR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), PhysActivity(</a:t>
            </a:r>
            <a:r>
              <a:rPr lang="ko-KR" altLang="en-US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운동여부</a:t>
            </a:r>
            <a:r>
              <a:rPr lang="en-US" altLang="ko-KR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), GenHlth(</a:t>
            </a:r>
            <a:r>
              <a:rPr lang="ko-KR" altLang="en-US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전반적 건강 수준</a:t>
            </a:r>
            <a:r>
              <a:rPr lang="en-US" altLang="ko-KR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순입니다</a:t>
            </a:r>
            <a:r>
              <a:rPr lang="en-US" altLang="ko-KR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ko-KR" sz="1400" dirty="0" smtClean="0">
              <a:solidFill>
                <a:schemeClr val="bg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ko-KR" altLang="en-US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이때 </a:t>
            </a:r>
            <a:r>
              <a:rPr lang="en-US" altLang="ko-KR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BMI</a:t>
            </a:r>
            <a:r>
              <a:rPr lang="en-US" altLang="ko-KR" sz="14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나이</a:t>
            </a:r>
            <a:r>
              <a:rPr lang="en-US" altLang="ko-KR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운동</a:t>
            </a:r>
            <a:r>
              <a:rPr lang="en-US" altLang="ko-KR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음주 변수와는 음의 상관관계를 갖고 건강수준</a:t>
            </a:r>
            <a:r>
              <a:rPr lang="en-US" altLang="ko-KR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(1:good~5:bad),  </a:t>
            </a:r>
            <a:r>
              <a:rPr lang="ko-KR" altLang="en-US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고혈압</a:t>
            </a:r>
            <a:r>
              <a:rPr lang="en-US" altLang="ko-KR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변수와는 양의 상관관계를 가집니다</a:t>
            </a:r>
            <a:r>
              <a:rPr lang="en-US" altLang="ko-KR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ko-KR" sz="1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ko-KR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ko-KR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ko-KR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sz="1400" b="1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sz="14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sz="14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sz="14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34" name="TextBox 33"/>
          <p:cNvSpPr txBox="1"/>
          <p:nvPr/>
        </p:nvSpPr>
        <p:spPr>
          <a:xfrm>
            <a:off x="0" y="4946650"/>
            <a:ext cx="39425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*NoDocbcCost: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의료비용의 부담으로 진료를 받지 않는 경우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596" y="151634"/>
            <a:ext cx="4022404" cy="49922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0350" y="528223"/>
            <a:ext cx="3154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Logistic Regression</a:t>
            </a:r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825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로지스틱 회귀</a:t>
            </a:r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(3)</a:t>
            </a:r>
            <a:endParaRPr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Google Shape;102;p1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02208" y="1851910"/>
                <a:ext cx="3473100" cy="3199819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:r>
                  <a:rPr lang="ko-KR" altLang="en-US" sz="1400" b="1" dirty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분석 </a:t>
                </a:r>
                <a:r>
                  <a:rPr lang="ko-KR" altLang="en-US" sz="1400" b="1" dirty="0" smtClean="0"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결과 문제점</a:t>
                </a:r>
                <a:endParaRPr lang="en-US" altLang="ko-KR" sz="1400" b="1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:r>
                  <a:rPr lang="ko-KR" altLang="en-US" sz="1400" dirty="0" smtClean="0">
                    <a:solidFill>
                      <a:schemeClr val="bg2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모델의 설명력을 의미하는 </a:t>
                </a:r>
                <a:r>
                  <a:rPr lang="en-US" altLang="ko-KR" sz="1400" dirty="0" smtClean="0">
                    <a:solidFill>
                      <a:schemeClr val="bg2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*</a:t>
                </a:r>
                <a:r>
                  <a:rPr lang="ko-KR" altLang="en-US" sz="1400" dirty="0" smtClean="0">
                    <a:solidFill>
                      <a:schemeClr val="bg2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결정 계수인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4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400" dirty="0" smtClean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이 </a:t>
                </a:r>
                <a:r>
                  <a:rPr lang="en-US" altLang="ko-KR" sz="1400" dirty="0" smtClean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0.07</a:t>
                </a:r>
                <a:r>
                  <a:rPr lang="ko-KR" altLang="en-US" sz="1400" dirty="0" smtClean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로 낮은데 이는 모델이 데이터의 </a:t>
                </a:r>
                <a:r>
                  <a:rPr lang="en-US" altLang="ko-KR" sz="1400" dirty="0" smtClean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7%</a:t>
                </a:r>
                <a:r>
                  <a:rPr lang="ko-KR" altLang="en-US" sz="1400" dirty="0" smtClean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밖에 설명해주지 못함을 의미합니다</a:t>
                </a:r>
                <a:r>
                  <a:rPr lang="en-US" altLang="ko-KR" sz="1400" dirty="0" smtClean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. </a:t>
                </a:r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:endParaRPr lang="en-US" altLang="ko-KR" sz="14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endParaRPr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:r>
                  <a:rPr lang="ko-KR" altLang="en-US" sz="1400" dirty="0" smtClean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변수 선택 이전에도 결정 계수가 </a:t>
                </a:r>
                <a:r>
                  <a:rPr lang="en-US" altLang="ko-KR" sz="1400" dirty="0" smtClean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0.15</a:t>
                </a:r>
                <a:r>
                  <a:rPr lang="ko-KR" altLang="en-US" sz="1400" dirty="0" smtClean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에 불과하였는데</a:t>
                </a:r>
                <a:r>
                  <a:rPr lang="en-US" altLang="ko-KR" sz="1400" dirty="0" smtClean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, </a:t>
                </a:r>
                <a:r>
                  <a:rPr lang="ko-KR" altLang="en-US" sz="1400" dirty="0" smtClean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다중공선성이 있는 변수를 제외하니 더 모델의 설명력이 떨어지는 결과가 나왔습니다</a:t>
                </a:r>
                <a:r>
                  <a:rPr lang="en-US" altLang="ko-KR" sz="1400" dirty="0" smtClean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.</a:t>
                </a:r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:endParaRPr lang="en-US" altLang="ko-KR" dirty="0"/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:endParaRPr lang="en-US" altLang="ko-KR" dirty="0"/>
              </a:p>
              <a:p>
                <a:pPr marL="0" indent="0">
                  <a:buClr>
                    <a:schemeClr val="dk1"/>
                  </a:buClr>
                  <a:buSzPts val="1100"/>
                  <a:buNone/>
                </a:pPr>
                <a:endParaRPr lang="en-US" altLang="ko-KR" dirty="0"/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:endParaRPr lang="en-US" altLang="ko-KR" sz="1400" b="1" dirty="0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:endParaRPr lang="en-US" altLang="ko-KR" sz="1400" b="1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:endParaRPr lang="en-US" altLang="ko-KR" sz="1400" b="1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:endParaRPr lang="en-US" altLang="ko-KR" sz="1400" b="1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2" name="Google Shape;102;p1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02208" y="1851910"/>
                <a:ext cx="3473100" cy="3199819"/>
              </a:xfrm>
              <a:prstGeom prst="rect">
                <a:avLst/>
              </a:prstGeom>
              <a:blipFill>
                <a:blip r:embed="rId3"/>
                <a:stretch>
                  <a:fillRect l="-3158" t="-1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34" name="TextBox 33"/>
          <p:cNvSpPr txBox="1"/>
          <p:nvPr/>
        </p:nvSpPr>
        <p:spPr>
          <a:xfrm>
            <a:off x="0" y="4946650"/>
            <a:ext cx="3942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ko-KR" sz="1100" dirty="0">
              <a:solidFill>
                <a:schemeClr val="bg1">
                  <a:lumMod val="50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pt-BR" altLang="ko-KR" sz="1100" dirty="0">
                <a:solidFill>
                  <a:schemeClr val="bg1">
                    <a:lumMod val="50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.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596" y="151634"/>
            <a:ext cx="4022404" cy="499229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8567225" y="914400"/>
            <a:ext cx="527538" cy="211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946650"/>
            <a:ext cx="47478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*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회귀 모델이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실제로 관측된 표본을 어느 정도 설명해 주고 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있는지의 지표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4165372" y="4789681"/>
                <a:ext cx="956224" cy="381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10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ko-KR" altLang="en-US" sz="1000" i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ko-KR" altLang="en-US" sz="1000" i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000" i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000" b="0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ko-KR" altLang="en-US" sz="1000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1000" i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SS</m:t>
                          </m:r>
                          <m:r>
                            <m:rPr>
                              <m:sty m:val="p"/>
                            </m:rPr>
                            <a:rPr lang="ko-KR" altLang="en-US" sz="1000" i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1000" i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SST</m:t>
                          </m:r>
                        </m:den>
                      </m:f>
                    </m:oMath>
                  </m:oMathPara>
                </a14:m>
                <a:endParaRPr lang="ko-KR" altLang="en-US" sz="1000" dirty="0">
                  <a:solidFill>
                    <a:schemeClr val="bg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372" y="4789681"/>
                <a:ext cx="956224" cy="3814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80350" y="528223"/>
            <a:ext cx="3154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Logistic Regression</a:t>
            </a:r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8546021" y="1463041"/>
            <a:ext cx="417826" cy="260252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081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의사결정 나무</a:t>
            </a:r>
            <a:endParaRPr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>
            <a:off x="799554" y="1752230"/>
            <a:ext cx="3473100" cy="182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ko-KR" altLang="en-US" sz="1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분석 </a:t>
            </a:r>
            <a:r>
              <a:rPr lang="ko-KR" altLang="en-US" sz="14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방법</a:t>
            </a:r>
            <a:endParaRPr lang="en-US" altLang="ko-KR" sz="14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데이터를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50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50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비율로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훈련 자료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시험 자료로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무작위 분리한 후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가지의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기준을 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개로 제한해주고 의사결정 나무 모델을 만들었습니다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ko-KR" altLang="en-US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 학습시</a:t>
            </a:r>
            <a:r>
              <a:rPr lang="en-US" altLang="ko-KR" sz="14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</a:t>
            </a:r>
            <a:r>
              <a:rPr lang="ko-KR" altLang="en-US" sz="14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분리에 중요한 변수는 </a:t>
            </a:r>
            <a:r>
              <a:rPr lang="en-US" altLang="ko-KR" sz="14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HighBP(</a:t>
            </a:r>
            <a:r>
              <a:rPr lang="ko-KR" altLang="en-US" sz="14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고혈압</a:t>
            </a:r>
            <a:r>
              <a:rPr lang="en-US" altLang="ko-KR" sz="14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), GenHlth(</a:t>
            </a:r>
            <a:r>
              <a:rPr lang="ko-KR" altLang="en-US" sz="14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전반적 건강수준</a:t>
            </a:r>
            <a:r>
              <a:rPr lang="en-US" altLang="ko-KR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ko-KR" sz="1400" dirty="0" smtClean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en-US" altLang="ko-KR" sz="14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BMI(</a:t>
            </a:r>
            <a:r>
              <a:rPr lang="ko-KR" altLang="en-US" sz="14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체질량지수</a:t>
            </a:r>
            <a:r>
              <a:rPr lang="en-US" altLang="ko-KR" sz="14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), Age(</a:t>
            </a:r>
            <a:r>
              <a:rPr lang="ko-KR" altLang="en-US" sz="14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나이</a:t>
            </a:r>
            <a:r>
              <a:rPr lang="en-US" altLang="ko-KR" sz="14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14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순입니다</a:t>
            </a:r>
            <a:r>
              <a:rPr lang="en-US" altLang="ko-KR" sz="14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sz="1400" dirty="0">
                <a:solidFill>
                  <a:schemeClr val="bg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sz="1400" dirty="0">
              <a:solidFill>
                <a:schemeClr val="bg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2"/>
          </p:nvPr>
        </p:nvSpPr>
        <p:spPr>
          <a:xfrm>
            <a:off x="855300" y="3753525"/>
            <a:ext cx="7433400" cy="67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2" name="AutoShape 2" descr="data:image/png;base64,iVBORw0KGgoAAAANSUhEUgAABGoAAARNCAYAAAAKHqaIAAAABHNCSVQICAgIfAhkiAAAAAlwSFlzAAALEgAACxIB0t1+/AAAADh0RVh0U29mdHdhcmUAbWF0cGxvdGxpYiB2ZXJzaW9uMy4yLjIsIGh0dHA6Ly9tYXRwbG90bGliLm9yZy+WH4yJAAAgAElEQVR4nOzdZ4CcZdWH8eukJ6RBQhJqCIQAAUEg9N4RBKWDIAiioCgothd7B1QURVEUxQKICNiogvSaBITQQxIgvZC2aduy5/0waxAJLdnd55nd6/cJdrIz/50PYfjvfZ8TmYkkSZIkSZKK16noAJIkSZIkSaq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iS5FB5AkSdWrZ7cuM2sblg8uOkcZ9ejaeday+sYhReeQJEnVJTKz6AySJKlKRUTO+tkJRccopcFn/ZHMjKJzSJKk6uLVJ0mSJEmSpJKwqJEkSZIkSSoJZ9RIkqTV9v2bnqRPz67UNzax1Xr92XBgb5oyGTGk34o/88D4WTQ2JXtt/vqxLdc8NImdNlmbYYP6vOVr/e/z3PzEVA7ZZv23/L7MJOLNbyI1Lm+iS+c3/j3WRTc/BcBeWwxh1LCBAHz1+sdYb81e7LDx2my30YC3zCFJkvRmLGokSVKLOH2vEXTp3Ilv/+1xunftTGNT8vIri3l+xkLWXKM7Gw3szc2PT+HOp6dz+t6b8ddHX6Zbl0707NaFGQuW8sriWnbaZBC3PTmVTDhr/y344a1PMXxQX47deRi9ur36seW/n+eJyfPo17Mrdzw1nbrGJs4+cAuenDr/Na9725PTOGqHjXh66nx22mRtxkx6heN32RiAhUvruXXcVGbV1DJq2EDWW7MXt46buuK1jtt5Y/r36saCpfWs0aMLZ+67ORfeOG5FUTOgd3dqG5bT5Nw/SZLUArz6JEmSWk3NsgYG9O7BU1PnA7DbiMEctcNGPDJxDmMmvUK/nt2oWVbP0AG9OXSbDRg9cQ7r9OvFwN7dmTJvCSPX7U9NbQP/24H89/P8x56bD+GQd6/P+Jk1r3vdfUeuwzYbrsW0+Uv522OTed/2G674vgtuHMe0+Us5fqdh7LrpoDf9eVZ2Huecg7bknIO25JYnpq7kUUmSpHfGEzWSJKlFXH7PeOobm9ht01e3dT8/YyEjhvSjqanStDwwfhZjX3yF0/ceweyaZdTUNjBiSD/69OjKdWNeYq/Nh/CvZ2YwpF9P1unfk0cmzmHh0nrmL6ljje6vfmz57+d5YVYNAJ06BQHkSl73P1eett9oAKMnvULP/zqdc/6xo1i0rIFbx01lSP+e7LHZEM7Yd/PX/Xz9e3VjSV0jP7zlKfbbcl3ueXYGm63Tj389M4Np85YyYkjfln5LJUlSB+R6bkmStMqqaT13feNyvn/TU5y8+3A2GLBGq7+e67klSdKq8ESNJEkqvcdemsv4GQsB2H2zway/1jsvWrp16cyX3rdNS0eTJElqURY1kiSpdP53k9N2Gw1g5sJlb7ndafLcxfzh/oksb2riS+/bhs6dOvHyK4v522OTmTirhq8esS3PTl/AEy/PY3kmp+6xKd+/+Um6du7EqXtuukoFkCRJUktymLAkSSrctY+8yK/vHs8xl9wJwBOT5/H9m57k6gcn8oVrxqz42n/c/tQ0LrvzOS678zn++ujLK75+8xNTOeuALdhp+CDGTakMEh46sDdnHziSkev1p2ZpPbsMX5ua2gYaGpuYOLuGdw9di4O3Xo8bH5/Shj+xJEnSylnUSJKkwo2fuZAP7z2CEUP6vebrR+2wEQN692B5U9NqPf/942exRveuDBvUh86dOnHeYVvTt2dXtt5gLebU1PLwhDl07eTHIkmSVDyvPkmSpMINH9SXy+8ez/PNc2j+o3OnIILXrec+YKv1Vvo8h2yzPpfe8SzLm5IvHr411zw0ie2GDeDCf4zjvdtuwLT5S3johdlMX7CM5U1Jp05Bw/Im6hqWc+Kum7TWjydJkvS2ufVJkiStspba+jRhVg33PjeTuYvr+Nyh72qBZMVz65MkSVoVnqiRJEmFGz64L8MH9y06hiRJUuEsaiRJUulNnruYe5+bxUm7rdr1pPrG5fzktmdYo3sXTtptOPePn8WEWTX07dmVU/bYlGemLeDrN/ybaz+5D5ffPZ5ZC5cxcr3+7LflOlx869NkwqcO3pJ+vbq18E8mSZL0WhY1kiSpTfz+/gk0Lm9i+2EDWVbfyOOT59HUlLx32w347t/HMbhvD9bu24Np85fyoT025bf3vsC2Gw1g8iuLOXbnYZXnuG8CSxsaWb482XGTgdz3/Cy2Wn9NDnxXZWbNwxNmr9gO1at7Fz6423AA7n52JssaltOrexc6dw522XQQD74wm/5rdGNJbQOPTJzDthsNAOD0vUcwu2YZVz4wkfuf78QRo4bSuVMn7nluJodvt2EB75wkSepIXG8gSZLaxMj1+lO/vIll9Y3ULGugT4+uK4YH7zJ8bU7efTj9e3XnpN024cnm1drH7jSMJXWNK57joQmz6d+zG4vrGhg6oDc9unZmUW3DW7524/ImRq7Xnx02Hsi/nppO/17d+NbR21Fbv5wHJ8xmcW0D/35pLo+/PJeaZfVcesdznLHv5q3zRkiSJL0JT9RIkqQ2sXBpPV07dWLi7EW8sqiW9dZcg+VNlaUGnTt1olMEXToFnSKAhIAr7n2BLp1f/b3S7psNZv6SOjYd0pc5i2vp0bUzk2YvWvH4zsMHsfPwQa977d03G8wPbn6Kp6bM57S9RnDFvS+wcGk9/Xt144Ct1uOArdZjcV0j7x46gBN+djc7bDyQ0RPnsPtmg7n41qcBOOegLVv3DZIkScKtT5IkaTW01NanlTn/H+M477CtW+W524JbnyRJ0qrw6pMkSSqlai5pJEmSVpVXnyRJUptY3RMyD4yfxX3Pz+L/Dtuaj1x+P6M2Hsj7ttuQIf17ceO/p/DAC7M4/9hR/PbeF6htWM5eWwyhvrGJB8bPYu7iOs4+cCS/ve8Fpsxdwpn7bf66deDnXTuWtfv0YNjafRjUtwdPTZ3PreOm8ZdP7feax7p37czzMxYyee5ifviBHTn36tGcfcBIhg3qs7pvkSRJkkWNJElqORfeOI7PH/ouzv/HOM7cd3NuGPsyz01fwDeP3g6olC2NTUmXTkFjUzJu8jy6delEz25dOHn3yoamN9rcBLDLppX5MwP69GBJXSOdOgXPTFtAz26d6duzG4uWNXDPczPZaZO16da5E1us25+HXpjN0rpG+vXqxjkHbclNj09hxoKlrytqltUvZ+7iOvbYbAg7bDyQzdbpx9L65a97bHFtA3MX19K7e1cigp02XrvV31dJktRxePVJkiS1mJ2HD+JfT8+gZ7cu1DUup7Gpic6dghfnVAb+RgRkrhgiPGbSK/Tr2Y2aZfXv6HUuOG4Up+01gj89/CL3j5/FhFk1/PuluSytb2St3t05fe8RXPXgRADO3G9zNm4+7fLMtAVMmFXDHpsNoWF5E8ubmgBYWt/ItkPX4htHbsvtT00D4PoxL3HUDkNf99jE2Yv4+hHbMqB393ecW5Ik6a14okaSJLWYPUYM5tCLbucnH9yZya8soam5kMlKH8LwQX245PZn6dIp2HvkOuw8fG1qahsYMaTfiud4o81N/1HfuJxL73iOeUvqOHLUUN49dAAA85bUM7hfTwb17cGl/3qOnYYP4rYnp/HCzIXMXVTH3MV1fPqqRzhy1FCem76QMS/OYc/NhjB0YG+6dAqemDyfeUueZdvm55sybwkbDuhNfePy1zy2pK6Rn/zzGeYurqN3966t9E5KkqSOyq1PkiRplbXm1qf/9ez0BTwwfjan7z2iRZ5vzqJa1u7TY7WeIzP54S1P88HdNmFQv56vecytT5IkaVV4okaSJFWFLdbtzxbr9m+x51vdkgYqV7k+c8hWLZBGkiSpwhM1kiRplfXs1mVmbcPywUXnKKMeXTvPWlbfOKToHJIkqbpY1EiSpDYXETsC1wFXAV/JzMaCI60QEXsA1wCXAd/O/M+EHUmSpNZnUSNJktpMRARwBvBN4KOZ+deCI61URKwD/AlYBHwwM+cVHEmSJHUQrueWJEltIiJ6Ab8FzgJ2K2tJA5CZM4D9gOeBsRGxbcGRJElSB2FRI0mSWl1EbAI8SGWRwc6Z+ULBkd5SZjZk5rnA/wH/jIhTi84kSZLaP68+SZKkVhUR7wV+Q+W608+yCj98RMRI4AbgHuDszKwrOJIkSWqnLGokSVKriIjOwNeBDwHHZeaDhQZaTRHRl0rhtCFwdGZOLjiSJElqh7z6JEmSWlxEDABuBvYARlV7SQOQmTXAMVSGDI+OiAMKjiRJktohixpJktSiImIU8CjwBLB/Zs4qOFKLyYqLgOOA30XElyLCz1OSJKnFePVJkiS1mIg4HTgfODMzry86T2uKiPWAa4G5wMmZuaDgSJIkqR3wN0CSJGm1RUTPiPg1cC6wR3svaQAycxqwD/ASlRXe2xSbSJIktQcWNZIkabVExDDgAWANYMfMfK7gSG0mM+sz82zgq8AdEfHBojNJkqTq5tUnSZK0yiLiPcBvqVx3+nE1rt5uKRGxFZUV3ncAn3aFtyRJWhUWNZIk6R1rHqD7FeCjwPGZeV/BkUohIvpRKa7WobLCe2qxiSRJUrXx6pMkSXpHImIt4EZgPyqrty1pmmXmQuBI4C/AmIjYt+BIkiSpyljUSJKkty0itgXGAs8B+2XmjIIjlU7zCu8LgZOAqyLiCxERReeSJEnVwatPkiTpbYmIU4HvAWdl5rVF56kGEbEB8GdgBvCh5hM3kiRJb8gTNZIk6U1FRI+I+CXwBWAvS5q3LzOnAHsB06lchdqq4EiSJKnkLGokSdIbioihwH3AWlRWbz9TcKSqk5l1mXkW8C3groj4QNGZJElSeVnUSJKklYqIA4FHgGuAYzKzpuBIVS0z/wDsD3wzIn4SEd2KziRJksrHGTWSJOk1mldvnwecBZyQmfcUHKldiYj+wO+BAcCxmTmt4EiSJKlEPFEjSZJWaC4R/gocAuxgSdPyMnMB8H7gZipza/YuNpEkSSoTixpJkgRARGxDZfX2i8A+nvRoPZnZlJnfAT4EXBMRn3WFtyRJAq8+SZIkICJOBi4Czs7MPxadpyNpHth8HfAycGpmLio4kiRJKpAnaiRJ6sAiontEXAp8mcopGkuaNpaZLwN7AHOpXIUaWXAkSZJUIIsaSZI6qIjYALgHWIfKPJqnCo7UYWVmbWaeAVwI3BMRxxadSZIkFcOiRpKkDigi9gNGA38BjszMhQVHEpCZVwAHAhdExI8iomvRmSRJUttyRo0kSR1I88DaLwDnACdm5p0FR9JKRMRawB+AvlRWeM8oOJIkSWojnqiRJKmDiIh+wA1UVkPvaElTXpk5DzgMuB0YGxF7FBxJkiS1EYsaSZI6gIh4FzAGmA7slZlTCo6kt9C8wvubwIeB6yLiU67wliSp/fPqkyRJ7VxEfAD4MXBuZv6h6Dx65yJiGJUV3i8Ap2fm4oIjSZKkVuKJGkmS2qmI6BYRPwG+CexvSVO9MvNFYDdgMTA6IjYvOJIkSWolFjWSJLVDEbEecDewETAqM58oNJBWW/MK79OBHwL3RcRRRWeSJEktz6JGkqR2JiL2pjKP5ibg/Zm5oNhEakmZeTnwHuCiiPh+RHQpOpMkSWo5zqiRJKmdaB40+xngs8DJmfnPgiOpFUXEQOAqoBtwfGbOKjiSJElqAZ6okSSpHYiIvsCfgeOAnSxp2r/MfAU4BLgPeDQidi04kiRJagEWNZIkVbmIGAmMBuYCe2TmywVHUhvJzOWZ+VXgTOCvEfFJV3hLklTdvPokSVIVi4jjgJ8Cn8/MK4rOo+JExCbA9cDTwEczc0nBkSRJ0irwRI0kSVUoIrpGxI+A84EDLWmUmROBXYEG4OGIGFFwJEmStAosaiRJqjIRsQ5wJzCCyurtfxccSSWRmUuBU6mcsro/It5fcCRJkvQOWdRIklRFImIPYCxwO3BYZs4rOJJKJisuAw4DfhIRF7jCW5Kk6uGMGkmSqkDzgNhzgPOAUzLz1oIjqQpExNrAH4EATsjM2QVHkiRJb8ETNZIklVxE9KbyP9sfBHa2pNHblZlzgIOAR4CxEbFTwZEkSdJbsKiRJKnEImJzKqu3FwO7ZeaLBUdSlWle4f1F4JPAPyLiY67wliSpvLz6JElSSUXEUcAvgPMy8/Ki86j6RcSmVFZ4/xv4WPPwYUmSVCKeqJEkqWQioktEfB+4CHiPJY1aSma+AOwCdAYeiohNCo4kSZL+h0WNJEklEhGDqWx0ehewfWaOLTiS2pnMXEJl3tEvqZQ1hxUcSZIk/ReLGkmSSiIidqWyevs+4NDMnFtwJLVTzSu8fwa8D7g0Ir4dEZ2LziVJkpxRI0lS4ZoHu34C+ApwWmbeWHAkdSDNp7iuARqAD2TmKwVHkiSpQ/NEjSRJBYqINYArgQ9TWb1tSaM2lZmzgAOoDBgeGxE7FBxJkqQOzaJGkqSCRMQI4GEqJxl2zcxJBUdSB5WZjZn5BeBc4KaI+IgrvCVJKoZXnyRJKkBEvJ/KMNevAL9M/4OskoiIzYAbgEeAszJzWcGRJEnqUDxRI0lSG2pevX0B8GPgvZl5mSWNyiQznwd2AnoCD0TEsIIjSZLUoVjUSJLURiJiEHAbsD0wKjNHFxxJWqnMXAx8APgt8HBEHFJsIkmSOg6LGkmS2kBE7ERl9fbDwMGZOafgSNKbal7h/RPgKOCXEfH1iPCzoyRJrcwZNZIktaLmgaxnAt8APpKZfys4kvSORcQQ4E/AUuDEzJxXcCRJktotfysiSVIriYhewO+AjwG7WdKoWmXmTGB/4Bng0YjYruBIkiS1WxY1kiS1gojYBHgICGCXzHyh4EjSasnMhsz8DPAF4LaIOK3oTJIktUdefZIkqYVFxGHAr6lcd7rUrU5qbyJiCyorvO8Dzs7M2oIjSZLUbljUSJLUQiKiM5Vy5hTg2Mx8qOBIUquJiD7Ab4BhwFGZ+XLBkSRJahe8+iRJUguIiIHALcCuwPaWNGrvMnMRcCxwNTA6Ig4qOJIkSe2CRY0kSaspInYAHgX+DRyYmbMLjiS1ieYV3j+kUthcERFfcYW3JEmrx6tPkiStoubV2x8Bvg2cmZk3FBxJKkxErAv8GZgPfDAz5xccSZKkquRvPCRJWgUR0ZPKwOCzgT0sadTRZeZ0YB9gIjA2It5dcCRJkqqSRY0kSe9QRAwDHgB6Ajtn5vMFR5JKITPrM/Mc4MvA7RFxctGZJEmqNl59kiTpHYiIQ4ArgO8Al7h6W1q5iNgKuB64E/hUZtYVHEmSpKpgUSNJ0tvQPCD1q8DpwHGZ+UDBkaTSi4i+wG+B9YCjM3NKsYkkSSo/rz5JkvQWImIt4CYq8zdGWdJIb09m1gBHUTlZMzoi9i84kiRJpWdRI0nSm4iI7ais3n4a2D8zZxYcSaoqzSu8vwecCPwhIs5zhbckSW/Mq0+SJL2BiDgNuBD4eGb+ueg8UrWLiPWprPCeDZySmQsKjiRJUun42wxJkv5HRPSIiF8CnwP2tKSRWkZmTgX2AqYAYyLiXQVHkiSpdCxqJEn6LxExFLgfWBPYMTOfLTiS1K40r/D+BPAN4M6IOLHoTJIklYlFjSRJzSLiIOAR4Grg2MxcVHAkqd3KzCuB/YBvRMQlEdGt6EySJJWBM2okSR1e82DTLwEfA47PzHsLjiR1GBHRH/gdsDaVgnRqwZEkSSqUJ2okSR1aRKwJ/B04iMrqbUsaqQ01DxQ+AvgHlRXe+xQcSZKkQlnUSJI6rIh4NzAWmADsk5nTC44kdUiZ2ZSZ5wMnA3+MiM9HRBSdS5KkInj1SZLUIUXEycBFwNmZ+cei80iqiIgNgeuobIY6NTNrCo4kSVKb8kSNJKlDiYjuEfFzKjNp9rakkcolMycDewBzqKzw3rLgSJIktSmLGklShxERGwD3AoOBHTLz6YIjSVqJzKzLzDOB84G7I+L4ojNJktRWLGokSR1CROwPjKZypeIor1NI5ZeZvwUOAL4TERdHRNeCI0mS1OqcUSNJateaV29/ATgbODEz7yw4kqR3qHk725VAP+CYzJxRcCRJklqNJ2okSe1WRPQH/gIcTuWqkyWNVIUycz5wGHAbMDYi9iw4kiRJrcaiRpLULkXEu4AxVDbH7JWZUwuOJGk1NK/w/hbwYeDPEXGuK7wlSe2RV58kSe1ORJwIXAx8OjOvLDqPpJYVERsB1wMTgQ9n5qJCA0mS1II8USNJajcioltEXAJ8HdjPkkZqnzLzJWA3oAYYHRFbFJtIkqSWY1EjSWoXImJ94G5gQyrzaMYVm0hSa8rM2sw8HbgIuDciji46kyRJLcGiRpJU9SJiHyqrt/8BHJGZCwqOJKmNZOblwMHA9yPiBxHRpehMkiStDmfUSJKqVvMg0c8CnwFOysw7Co4kqSARMQC4CugJHJeZMwuOJEnSKvFEjSSpKkVEX+A64BhgR0saqWPLzLnAoVSuQI6NiN2KTSRJ0qqxqJEkVZ2I2JLK6u3ZwB6ZObngSJJKIDOXZ+bXgDOAv0TE2a7wliRVG68+SZKqSkQcB/wU+Gxm/q7oPJLKKSI2prLC+1ngo5m5uOBIkiS9LZ6okSRVhYjoGhE/Ar4LHGBJI+nNZOYkYFegHng4IkYUHEmSpLfFokaSVHoRsQ5wJ7ApMCozHy84kqQqkJnLgFOBS4D7I+KIgiNJkvSWLGokSaUWEXsCY4HbgMMzc37BkSRVkay4jMqg4Ysj4gJXeEuSyswZNZKkUmoeAPpp4PPAKZl5W8GRJFW5iBgI/BHoDByfmbMLjiRJ0ut4okaSVDoR0Qf4E/ABYGdLGkktITNfAQ4GHgQejYidC44kSdLrWNRIkkolIrYAHgEWArtn5kvFJpLUnjSv8P4ycBbw94g4yxXekqQy8eqTJKk0IuJo4OfA/2Xmr4vOI6l9i4jhwA3AE8AZmbm04EiSJHmiRpJUvIjoEhE/AL4PHGxJI6ktZOYE4D/Xnx5uLm4kSSqURY0kqVARMQS4A9iSyurtRwuOJKkDaT5FczLwC+DBiDi84EiSpA7OokaSVJiI2I3K6u27gfdm5txiE0nqiJpXeF8KHA78LCK+ExGdi84lSeqYnFEjSWpzzYM7Pwl8CTg1M28uOJIkARARg4BrgOXACc2boiRJajOeqJEktamI6A1cBZwK7GJJI6lMMnM2cCDwKJUV3jsWHEmS1MFY1EiS2kxEjAAeBuqAXTNzUsGRJOl1MrMxM/8P+BRwY0Sc4QpvSVJb8eqTJKlNRMQRwGXAl4Ffpf8BklQFmgvmG4AxwMczc1nBkSRJ7ZwnaiRJrap59fYFwMXAoZn5S0saSdUiM8dTWeHdncpWqI0LjiRJaucsaiRJraZ5KOc/ge2A7TNzTMGRJOkdy8zFwInAFcBDEXFIwZEkSe2YRY0kqVVExM5UVm8/CLzHzSmSqlnzCu+fAEcCv4yIb7jCW5LUGpxRI0lqUc0DNz8GfB34cGb+o9hEktSyImII8CdgGXBiZs4tOJIkqR3xRI0kqcVERC/g98AZVLY6WdJIancycyawP/AUMDYiti84kiSpHbGokSS1iIgYDjzU/K+7ZOaEIvNIUmvKzIbM/CzwOeDWiPhw0ZkkSe2DV58kSastIg4HLqdy3ennbnWS1JFExBbA9VRmcn0iM2sLjiRJqmKeqJEkrbKI6BwR3wZ+ChyemZda0kjqaDLzWWAnoC9wf0RsVGggSVJVs6iRJK2SiBgI3ALsCozKzIcLjiRJhcnMRcBxwNXAIxFxcMGRJElVyqJGkvSORcSOwA9VFj0AACAASURBVKPAY8CBmTm74EiSVLjmFd4/BI4Bfh0RX4kIP29Lkt4RZ9RIkt625tXbHwW+BZyRmX8pOJIklVJErAtcCywAPpiZ8wuOJEmqEjb8kqS3JSJ6Ar8BPgnsbkkjSW8sM6cD+wAvUFnh/e6CI0mSqoRFjSTpLUXExlS2mXQHdsrM8QVHkqTSa17h/WngS8DtEXFK0ZkkSeXn1SdJ0puKiEOAK4DvAJe41UmS3rmI2BK4AbgLOCcz6wqOJEkqKYsaSdJKRURn4KvAh4HjMvOBgiNJUlWLiL7Ab4H1gaMzc3KxiSRJZeTVJ0nS60TEAOAmYC8qq7ctaSRpNWVmDXAU8GdgdETsX3AkSVIJWdRIkl4jIrYHxgJPAvtn5syCI0lSu9G8wvv7wAnAHyLii67wliT9N68+SZJWiIgPAxcAH8vM64rOI0ntWUSsT+V0zWzglMxcUHAkSVIJ2N5LkoiIHhFxOfAZYA9LGklqfZk5lcoV08nAmIjYuuBIkqQSsKiRpA4uIjYC7gf6Ulm9/VyhgSSpA8nM+sz8JPB14F8RcVLBkSRJBbOokaQOLCIOBh4Brqay2WlRwZEkqUPKzKuA/YCvRcRPI6Jb0ZkkScVwRo0kdUDNgyu/BJwJnJCZ9xYcSZIERER/Kiu8BwPHNF+PkiR1IJ6okaQOJiLWBP4OHATsYEkjSeXRPFD4SCp/T4+JiH0KjiRJamMWNZLUgUTEu6ms3n4B2CczpxccSZL0PzKzKTPPBz4I/DEiPh8RUXQuSVLb8OqTJHUQEXEK8APgk5l5TdF5JElvLSI2AK4DpgEfysyagiNJklqZJ2okqZ2LiO4R8Qvgi8DeljSSVD0ycwqwJzCLylWoLQuOJElqZRY1ktSORcSGwH3A2lTm0TxdcCRJ0juUmXWZ+THgu8DdEXF80ZkkSa3HokaS2qmI2B8YDfwZONrj8pJU3TLzd8ABwHci4uKI6Fp0JklSy3NGjSS1M82rt/8P+ARwYmbeVXAkSVILat7e9wegP3Csg+ElqX3xRI0ktSMR0R/4C/BeKledLGkkqZ3JzPnA4cCtVObW7FlwJElSC7KokaR2IiK2BsYAk6kMDZ5WcCRJUitpXuH9beA04NqI+IwrvCWpffDqkyS1AxFxEvAj4FOZeVXReSRJbSciNqKywvtF4LTMXFRoIEnSavFEjSRVsYjoFhE/Bb4G7GtJI0kdT2a+BOwOzAdGR8QWxSaSJK0OixpJqlIRsT5wD7A+MCoznyw4kiSpIJlZm5kfBX4A3BsRxxSdSZK0aixqJKkKRcQ+VObR/B04MjMXFhxJklQCmflr4GDgexFxkSu8Jan6OKNGkqpI86DIzwHnAidl5h0FR5IklVBEDACuBHoBx2XmzIIjSZLeJk/USFKViIi+wPXAUVRWb1vSSJJWKjPnAu8F7gLGRsTuBUeSJL1NFjWSVAUiYksqV51mAXtm5pSCI0mSSi4zl2fm14GPAtdHxDmu8Jak8vPqkySVXEScAPwE+Gxm/q7oPJKk6hMRG1M5lfkc8JHMXFxwJEnSG/BEjSSVVPPq7R8D3wYOsKSRJK2qzJwE7ArUAg9HxIiCI0mS3oBFjSSVUESsC9wJbEJl9fbjBUeSJFW5zFwGnEbllOb9EXFEwZEkSSthUSNJJRMRe1KZR3MrcHhmzi84kiSpnciKXwKHAhdHxIUR0aXoXJKkVzmjRpJKonnA47lU1m+fkpm3FRxJktSORcRA4GqgC3B8Zs4uOJIkCU/USFIpREQf4FrgBGBnSxpJUmvLzFeA9wAPAo9GxC4FR5IkYVEjSYWLiC2A0cB8YPfMfKnYRJKkjqJ5hfeXgY8Df4uIs1zhLUnF8uqTJBUoIo4BLgW+kJm/KTqPJKnjiojhVFZ4jwPOzMwlBUeSpA7JEzWSVICI6BoRFwHfAw6ypJEkFS0zJwC7AAk81FzcSJLamEWNJLWxiBgC3AGMpLJ6+7GCI0mSBEBmLgVOAX4OPBgRhxccSZI6HIsaSWpDEbE7MBa4C3hvZs4tOJIkSa/RvML758DhwE8j4jsR0bnoXJLUUTijRpLaQPNgxrOBLwKnZubNBUeSJOktRcQg4I9AE/CBzJxTcCRJavc8USNJrSwiegNXAx8CdrGkkSRVi8ycDRxE5TTo2IjYseBIktTuWdRIUiuKiM2AR4BaYNfMnFRwJEmS3pHMbMzM84BzgBsj4kxXeEtS6/HqkyS1kog4EvgF8GXgV+lfuJKkKhcRI6is8H4U+FhmLis4kiS1O56okaQWFhFdIuJC4EfAoZn5S0saSVJ7kJnjgZ2BrlS2Qm1ccCRJancsaiSpBUXEYOCfwLbA9pk5puBIkiS1qMxcApwE/AZ4KCIOLTiSJLUrFjWS1EIiYhcqwxYfBN6Tma8UHEmSpFbRvML7EuBI4LKI+IYrvCWpZTijRpJWU/NAxbOArwIfzsx/FBxJkqQ2ExFDgGuoDM4/MTPnFhxJkqqaJ2okaTVExBrAH4CPUNnqZEkjSepQMnMmsD/wJPBoRGxfcCRJqmoWNZK0iiJiU+AhoAnYJTMnFBxJkqRCNK/w/hzwWeDWiDi96EySVK28+iRJqyAi3gf8Cvga8Au3OkmSVBERmwM3UJnZ9onMrC04kiRVFU/USNI7EBGdI+I7wCXA4Zn5c0saSZJelZnPATsCfYAHImKjQgNJUpWxqJGktyki1gZuBXYGRmXmwwVHkiSplDJzMXA8cCXwSEQcXHAkSaoaFjWS9DZExI5UVm+PBQ7KzNkFR5IkqdSaV3j/CDga+HVEfDUi/P8PSXoLzqiRpDfRvHr7DOCbwEcz868FR5IkqepExDrAtUANcFJmzi84kiSVlo22JL2BiOgJXAF8AtjdkkaSpFWTmTOAfYHnqazw3rbgSJJUWhY1krQSEbExlW0V3YCdMnN8wZEkSapqmdmQmecC5wH/jIgPFRxJkkrJq0+S9D8i4lAqJ2m+BfzUrU6SJLWsiBhJZYX33cA5mVlXbCJJKg+LGklqFhGdga8BpwHHZeYDBUeSJKndioi+VH4xsgFwdGZOLjiSJJWCV58kCYiIAcBNwJ5UVm9b0kiS1Ioys4bKRqhrgdERsX/BkSSpFCxqJHV4ETEKeBR4Etg/M2cWHEmSpA6heYX3D4Djgd9HxBdd4S2po/Pqk6QOLSJOB84HPpaZ1xWdR5Kkjioi1gP+DLwCnJyZCwqOJEmFsK2W1CFFRM+I+DVwLrCHJY0kScXKzGnA3sBLwJiI2LrQQJJUEIsaSR1ORGwE3A/0BnbMzOcKDSRJkgDIzPrMPJvKcP9/RcRJRWeSpLZmUSOpQ4mIg4FHgCuB4zNzccGRJEnS/8jMq4F9ga9FxM8iolvRmSSprTijRlKH0DyY8MvAGVQKmvsKjiRJkt5CRPQDfgcMBo7JzKkFR5KkVueJGkntXkSsBfwDOIDK6m1LGkmSqkBmLgSOBP5GZW7NvgVHkqRWZ1EjqV2LiG2BscB4YN/MnFFwJEmS9A5kZlNmXgCcBFwVEZ+PiCg6lyS1Fq8+SWq3IuJU4HvAJzLzT0XnkSRJqyciNgCuA6YBpzafuJGkdsUTNZLanYjoHhGXAV8A9rakkSSpfcjMKcCewEwqV6G2KjiSJLU4ixpJ7UpEbAjcBwyksnr76YIjSZKkFpSZdZn5ceDbwF0RcULRmSSpJXn1SVLVa17ZeRHwd+APzf/8g/QvOEmS2rWI2Aa4HrgJeAyY5NIASdXOokZS1YuI04HPA32AD2TmXQVHkiRJbSQi1gR+DwwHlgHb+8saSdXMq0+Sqlrz1ocfAUOBNYDFxSaSJEltKTPnA4OoXHvelsp2KEmqWl2KDiBJLeDXwC3A6OYPa5IkqWPZHRgJHAOMLziLJK0Wrz5JkiRJkiSVhCdqpA6mR9fOM+samwYXnaMMunfpNKu2YfmQonNIkqSV69mt68zahkY/twA9unaZtay+wc8tUgfgiRqpg4mInHHhAUXHKIV1vnA7mRlF55AkSSsXETn32vOKjlEKA449388tUgfhMGFJkiRJkqSSsKiROrgf3D6Rn9/zEgAX3DbhdY8fd/mjXP7AZC68bQINy5ve8Hn+NHY6L76ydKWPXfnIVH5x78tcfOckahuWv+FzrOz1/6PxTV574bIGfnLXi3zu+meYMGfJiq9/7R/P88v7XubfUxa+4fdKkqTqceG19/HTvz8CwHeuued1jx/17T9y2c1j+O4199DQ+MafOa6+exyTZs5b6WO/v+NxLr1xNBfd8AC19Y1v+Bwre/3/eLPPLQC/unUs37jqLh55buqKr335d3fwi5tG8+iE6W/6vZLaP2fUSGJZw3LmL20A4K7nX+HJ6YuoWdbIFw8ezrYb9OP03TZk9EsLuGf8XJ6YWkPfnl3p17ML6/Xvwb+nLGT42msA8OfHprNwWSPnHTycn939EkP6dWffzQYyf2kDn9xnGAAzFtbyq/sn0imC03bdgCtHT2Vwn+7st/lAnp2xiAcnzmPXTdYCKgXMbc/MYVZNHdsP7cf6/Xty69OzV+Q+dvt16d+rK/16duXsfYZx01OzmLmwbkWeAb27UdvYRFOTVzwlSWovltU3MH/xMgDufHwST7w4k4VL6vjqB/Zmu+HrcsYhO/DIc1O5a9yLPD5xBv3W6EG/NXqw3oC+PDZhOpuuNwCAP93zFAuW1PLlE/bikr89zDpr9WH/bTdh3uJlfOr9uwAwfd4iLrtpDBHBR96zPb+/43EGr9mbA7fbhGdens39T7/M7lsOBWDhklpuHjOeWQuWsMOI9Vh/YF9uGfPqAqrj93oX/Xv3BGC3kRty8V8eonu3ziseH9C3F8vqG/3cIskTNZLg5J034LcPTQHg3hfm8cm9N2Jg767MXlz3uj+7qK6Rj+y+Ic/MWMT9E+bxib2HcfCWgwA4cIu12XWTNRk3rYaBvbtxys4bsFavrq/5/tEvLeCwrQdz2NaDefjF+Ywc0oea2ka6dA62WKfPipIG4Hv/nMi0BbUcN2pddt14Ld7MszMWMXHOUnYf/uqfO3ufYZy9zzBueXrOKr83kiSpXE49cDt+fdtjANw97kU+9f5dWLtfL2YtWPy6P7toWT1nHLIDT788m/ueeolz3r8Lh+wwAoCDth/O7lsOZdyLsxjYbw1OPXA71uzT8zXf/8hzUzh8l815/66b89CzU9hy6CBqltbRuVMnRg4dtKKkAfjun+5l2txFnLD3u9ht5IZv+jOM3HAQP/jIwTw7+dXPKJ8+Ylc+fcSu3DTa7eJSR+eJGkn079mFNbp1pq6xiT03XYtL7n6JmmWNDOrdnX9PWcjlD0xm7uJ6zt1/Y8ZNq+FX909m5Dp9WKdfd35694srTrD889k5LFjayBffM5x7X5jH7x6ewoFbrE2/nl35xb0vU9u4nOO2X5df3T95xYmau8a/Qn1jEzMW1lHf2MTd4+ey94jKb7q+877NWVTbyK3PzGadvj3YffhafHSPoa/LP3dJPede9wxHvHsIz89czMyaOjYbsgZ3PjeXaQtqGTF4jTZ9PyVJUuvpv0YPevfoSl1DI3tvPYyL//oQC5fUMbh/bx6bMJ3Lbh7D3JqlfO7o3Xli0kwuu3kMWw4dxDpr9eHHf31oxYma2x6dwPzFy/jKB/bm7nEvcsU/H+OgUZvSf40eXHrjaJbVN3DC3lu/5kTNnY9Por6hkenzFlHfsJy7npjEPttsDMCFpx1IzdI6bhk7nnXW6sOeW23EmYfu+Lr8i5bV8atbHqVmaS0Hbb8pd417kc3XH8i/Hp/E1FcWstn6A9r0/ZRUPm59kjoYtz69yq1PkiSVm1ufXuXWJ6nj8OqTJEmSJElSSVjUSGoRt/zXkN83+9r/mjJvGd+99QW+dfN4lv/X8Lwf/WvSii1Qj7w4nyMvG/uWGxQkSZLejpXNgXk7s2Emz17At66+m69feSfLmyqfS5bU1nPZzWM474rbeXHmfG4Z+wK/uGk0J37vupaOLamDcEaNpFVy7aPTWVzXyG1Pz+FPH9meJ6bW8PT0RazXvwdPTK3hgiO24ImpNbynedDwHc/OYVLz+u7Bfbvzvm2GAHDz07P5+J4bMfqlBTw5rYZ3b9APgE/vt/GKomanYWuy68ZrFvBTStL/s3ffUVaVZ/vHv/fMMJWh9yodpUgTUBFs2LvGEkuiYknRqL83prxJXpMYjZrYYhSNGKPGEnsPiIWiFJUO0svQy9Cm1/v3x4yjCCLlzDynXJ+1XC7PnNnnOqPuc3HP8+wtIvHg+QlzySsq4d1Pl/DKby9h1vL1zFu5kXbNGjBz+Xr+MuoUZi1fz+mDqy40PG7GUpavr7p9d8vG9Tn3qMOAqmHODWcNYerCNcxevoEBXduQlZ5Kv86tmfLFauqlJHHqoG7MW7mR7Mz0YO9XRGKbVtSIyAFZsqmAq47qQLdvXKj3vP6taZqVusvqGBEREZGQFq/N5ZpTBtGjXbNdHr/gmF40a5BZszrmQA3p2Y5bvzeMFRu2A/DalIWcc2TPgzqmiCQuragRkQPStXkWYz7OYfHGgl0eTzYwg29eqPzEQ5vv8Tin9WrBIxNXUVHp/OqUrrzw2TouGtSGZ6evZebqHXyxPo8kMz7P2cGzn67jiqHtau09iYiISHzq2qYJj737GQvXbNnl8eSkJAzjm/dXOWlA1z0e5/TB3XnozemUV1Ty2++P4NmP5jC8d0demryAjdvyufrkAZSWV1BeUUlWemptvR0RiXO665NIgonUXZ+Wbi5g0pKt5BaU8j8ju0QgWd3TXZ9ERESiW6Tu+rRkXS4T5qwkd2chv7jwmAgkq3u665NI4tCKGhE5IF2bZ9G1edZ3P1FEREQksG5tmtKtTdPQMURE9okGNSISUau3FjFxaS6XDj6wLUqb8kp4bdYGlm8p5FendOWzVTtYuCGfnq3qM7RTI/48dhk9W2Vx6eB2jJ64kiQzGqSncHzPZrt8X8OMehF+ZyIiIhJvcjZtZ8LclVx+Qr8D+v45KzbwwewVLF+/lb9ecwqvfvIFm7YXsGjNFq45deAuX/vnezPZuC2fXh1b0K9LK8Z9vpTxs5bzl1Enc0hL3TRBRL6iQY2I7ObpaWsor3AGdGhIUVkFs9fspLLSOaNPS+4cu5QW2ak0r5/Guh3FXDG0Hf+asoZ+7RuwemsRFw5sA8BTU9dQVFZBRaVzRMdGTFq6lT5tsxlZfa2aqSu2MWfNTgAyU5O5bEjVYKdFdhqdm2UydcV2UpKMN+dspG+7bACy0lK4dlgHJi7NBWD9jhJ+f2YPrnlmNhcf0XaX7xMREZHE8K/xMykrr2RQ9zYUlZQza9l6Kiqds4b24PbnJtCycX2aN8xibe5OrjxpAE+M/ZwBXduQs2k7F4/oA8CT782kqKSM8spKhvRox8S5K+nTqSUnD+wGwJQvVjN7+XoAMtNSueLEqsFO306t6NupFX949iOKy8q5cHhv3p6+mMM7t9rta9eeOohN2wt4avxMzjv6MK4/fTCrNu3QkEZEdqO7PonIbg5rVZ/SikqKyirIKy4nOy2FRdUXDR7SqRGXD2lHo8wULh3clnnr8gC4cGAbCkorao4xdcU2GmXUI7+knI5NM8iol0Recfk+vf6JhzbnsiFt2ZhXQkFpOVcd1YGJS3J3e97wbk144pMcMlOTd/s+ERERSQyHdWhBWXkFRSXl7CwsJjszjYVrNgNw5KHt+cGJ/WhcP50rTujH3BUbALh4RB8KistqjjHlixwa1k8nv6iUji0bkZ5aj7yi0n16/dc++YJB3dqQnZEGwCcLchjWq8NuX9tZWMxDb0zlR2cMBmD28g307dQyYj8HEYkfWlEjIrvZXlROvWRj+eZCthSU0rZROhXVFx5PSTKSzEhJSiLJqu6SYAZPTllNSvJXK1mGdWnCtsJSurXIYkt+Ken1klm+pbDm60M7NWZop91/g7RgfR4fLspl9bYibj2pC8d1b8ajk1bRumEa7s5zn61l+eZChner2mdeXFbJWX1b7fZ9IiIikhh2FBSTkpLEsvVb2byjgHbNGlBRWd1bkpNISjKSk7/eW4wxYz8nJfmr31kf0/sQtuUV0b1tU7bsKCQ9NYVl67bWfP3IQ9tz5KHtd3vtifNW8syHszmxX2d2FhZTXFpB80ZZmNluXxt1/+sM7tGOaQvXcHy/zrw5bRG3nHdU7f+ARCTm6K5PIgkmUnd9+ro/j13KL0/e820so5nu+iQiIhLdInXXp6/70/MT+N+LR0T0mHVBd30SSRza+iQiBy0WhzQiIiKSmGJxSCMiiUVbn0RkNwe7QuaTZVuZtHQrvzi5K098ksP6HSWMPLQ5gw9pxFtzNzJl+Tb+dHZP7h2/DIAR3ZpSUl7JvHV5jF2wmZevG0RBSTnX/nsOt5/Vk07NMmuOvaOojH9NXcPqrUVcN7wj5RXOn8cu5f9O706nZpk88UkOSzcVcsc5PRm3YDOLN+VTUlbJLSd25n9eXsBPj+20y/FEREQkth3sCpnJ81cxce5KfnLmEJ4YN4PVm3fwozMGk1dYwviZy3CHX1x4DFfd+yqDe7Tl7CMP5cM5K1i1cTu9D2nJmUN68IsnxtG8YRadWzXmvKMP2+X4T4ybQXFpOcf17URaajKvTF5A80ZZ/ODE/rt8bdWm7Sxas4WSsnJ+fsEwbnr0XX52zlA6t2pysD8iEYkxWlEjkqDuHrcUd+fO/y5la0EpYz7O4ecvL6Cw+oLAnyzbysQluTV/f+ijFTw2aRVPT1tTc4ypK7bx2KRVPDZpFc987XGAIztXXX/myE6NWbu9mLSUJL5Yn0dGvWSy01PYXlhGVloKt5zYhfcXbeGoLk04r39rjulWVUaemb6WU3q12C13w4x63HhcJ47t0ZQNO0ro2ao+p37teVcd1YEGGSk1+X40/BDW7yxhR1E5gw/RXRVERERi0Z0vTMTduf25CWzNK+Sxdz/jlsfepbCk6oLAk+ev4qM5K2r+/sBrUxj99nT+NX5mzTGmfLGa0W9PZ/Tb03lq/Kxdjn/UYR1omJXOzecexXGHd2b91jzGfr6UW793DI2zM9iys5CmDTLJLyolOSmJ7Iw06qUkU1xa9fpFJWXk7iykffMGuxx3Z2EJH81ZAUC9lCRemDCPBlnpGLbb16Z8sZqfnjWE9Vvz2VFQzJCe7Wrt5yki0U2DGpEENbRTYz5YtIWM1CRKyispr3SSk4yVudUX/DVwp+Yiwp+t2kHDjHrsLNq3Ozd96dDW2dx17qEs2pjP5GXbWLa5gJmrd1BSXsk3N1m/MnM95/drzdrtxWzOK2XK8m18snwrZRWVNRcFBPhifR7LNhcyrOvef8N0yRFtefzjHHILSknWLbtFRERi1pGHtmf8zGVkpKVQXFZBRUUlSUnGig3bgKoLBDvU9IXpi9fSICudHQX7dyfIBTmbWLoul+G9D9nta/eMOplRpwzkuY/mcOaQHvzP+Uczf9VmCkvK6N+lNX+84gTGfr6MsvIKKiorAaisrKRpdibXnjqIZz6Yzc7CEs4c0oMtOwspLa/Y5WuXHn84j73zGVt2FpKUpD+miSQybX0SSVDDujThzIc/5f4Le5GztYjK6mLz5Tyka/MsHvpoJSlJxrHdmzLkkEbsLC6ne8usmmN8252bvpRfUs6Yj1ezs7iMkYc2r3nu1sIyWjZII7+kgnvHL+eEHs0AWL2tmPZNMgD4zWndeOGzdQw+pBEvfLaO4d2a0qFJBrkFpdzy0gLO7deKRRvyqZ+ewoQluazILeTnI7vwzrxNzFy9g+krt5Odloy7c2z3pmSn63QnIiISq4b3PoRTfvsUD/34DHI2ba8ZyFRW/0Kpa5smPPjaVFKSkzju8E4c2bM9eYUl9GjXtOYY33bnpi/l7izkxkfe4YJhh7Fw9WZOGtiVe16ajLvTIDONe1/5hK15hZw/rBcfzl7OzGUbSE1JIiU5idnLN7A1fwoDurbmuY/mMqLvIXRs0YhG9TNo0SiLh96cxtCe7WnRKIsn35tJYUkZTb7xtfKKCirdOf7wTjTITKvdH6iIRDXd9UkkwdTGXZ++aeGGfD5etpWrj+4QkeNtyS+lWf3UgzqGu3Pf+8u5bEg7WmRXlR/d9UlERCS61cZdn77pi5zNTJq/imtPHRSR423eUUDzhlnf/cS9cHf+8vLHXHFiP1o2qg/ork8iiUSDGpEEUxeDmlihQY2IiEh0q4tBTazQoEYkcWhQI5Jg0uslbygpr2wZOkc0SEtJ2lhcVtEqdA4RERHZs4zUehuKy8rVW4D0eikbi0rL1FtEEoAGNSISEWaWCswEfu/u/znIYzUA5gM/cPcPIpFPRERE5EvqLSISzXQ5cRGJlF8Cy4AXD/ZA7r4T+DHwmJllHOzxRERERL5BvUVEopZW1IjIQTOzw4AJQH93XxPB4z4PrHT3X0bqmCIiIpLY1FtEJNppUCMiB8XMkoBJwDPu/kiEj90SmAuc4u4zInlsERERSTzqLSISC7T1SUQO1o8ABx6N9IHdfSNwK/C4maVE+vgiIiKScNRbRCTqaUWNiBwwM2sPzACOcfeFtfQaBowDxrn7PbXxGiIiIhL/1FtEJFZoUCMiB6S6iLwBTHP322v5tToD04Gh7r60Nl9LRERE4o96i4jEEm19EpEDdRFwCHB3bb+Quy8H7gQerS5aIiIiIvtDvUVEYoYGNSKy38ysKXAfMMrdS+voZR8AGgJX1tHriYiISBxQbxGRWKOtTyKy38zsSWC7u99Ux6/bj6p9333dfUNdvraIiIjEJvUWEYk1GtSIyH4xs5HAP4De7p4f4PXvALq6+4V1/doiIiISW9RbRCQWaeuTiOwzM8ui6naW14coO9X+CPQzs7MDvb6IiIjEAPUWEYlVWlEjIvvMzP4KtHD3ywPnGAE8Q9Vvx3aEzCIiIiLRSb1FRGKVBjUisk/M7AjgTapKXvhxxwAAIABJREFUxpYoyPMYUOHuPwqdRURERKKLeouIxDINakTkO5lZPeAz4C53fzZ0HgAzawTMAy5x90mh84iIiEh0UG8RkVina9SIyL74ObAWeC50kC+5+3bgBuAfZpYeOo+IiIhEDfUWEYlpWlEjIntlZj2Aj4GB7r4qdJ5vMrOXgS/c/Tehs4iIiEhY6i0iEg80qBGRb2VmScCHwMvu/mDoPHtiZm2A2cAJ7j4ndB4REREJQ71FROKFtj6JyN6MAlKBv4cO8m3cfR3wK+BxM0sOnUdERESCUW8RkbigFTUiskdm1haYBRzr7vND59kbMzPgA+B1d78/dB4RERGpW+otIhJPNKgRkd1UF4hXgdnu/n+h8+wLM+sGTAEGufvKwHFERESkjqi3iEi80dYnEdmT84DuwB2hg+wrd18C/AV4tLqwiYiISGJQbxGRuKJBjYjswswaAw8Co9y9JHSe/fRXoAVwWeggIiIiUvvUW0QkHmnrk4jswsweB4rd/aehsxwIMxsIvAP0cfdNofOIiIhI7VFvEZF4pEGNiNQws+OBJ4He7r4zcJwDZmb3AG3c/dLQWURERKR2qLeISLzSoEZEADCzDGAucJO7vxU6z8Ews0yq3suN7v526DwiIiISWeotIhLPNKgREQDM7M/AIe5+cegskWBmJwJjqPotW17oPCIiIhI56i0iEs80qBERzGwA8C5xtj/azJ4A8t39xtBZREREJDLUW0Qk3mlQI5LgzCwFmA484O7/Cp0nksysCTAPON/dp4TOIyIiIgdHvUVEEoFuzy0iNwO5wFOhg0Sau28FbgIeN7O00HlERETkoKm3iEjc04oakQRmZl2BqcBgd18eOk9tMDMDXgc+d/ffh84jIiIiB0a9RUQShQY1IgmqugiMB95293tD56lNZtYOmAmMcPcFofOIiIjI/lFvEZFEoq1PIonrSqAB8GDoILXN3dcAv6NqKbHOeyIiIrFHvUVEEoZW1IgkIDNrBcwBRrr77NB56kJ10ZkIPOfufw+dR0RERPaNeot6i0ii0aBGJAGZ2X+Ape7+69BZ6pKZ9QQmAQPdPSd0HhEREflu6i3qLSKJRkvpRBKMmZ0NHA78IXSWuubuC4EHgEeq97qLiIhIFFNvUW8RSUQa1IgkEDNrCDwEXOvuxaHzBHI30AG4KHQQERER+XbqLYB6i0hC0tYnkQRiZo8ASe5+XegsIZnZEOA1oLe754bOIyIiIrtTb6mi3iKSeDSoEUkQZnYM8BxVH/LbQ+cJzczuBxq7+w9CZxEREZFdqbfsSr1FJLFoUCOSAMwsHZgF/NLdXwudJxqYWX1gHlXLqceFziMiIiJV1Ft2p94iklh0jRqRxPAbYJ7KzlfcPR+4HnjUzLJC5xEREZEa6i3foN4ikli0okYkzplZX2A8cLi7rw+dJ9qY2dPAJnf/f6GziIiIJDr1lr1TbxFJDBrUiMQxM0sGpgCPufvjofNEIzNrRtVS4jPd/dPQeURERBKVest3U28RSQza+iQS324A8oExoYNEK3ffAtwCjDGzeqHziIiIJDD1lu+g3iKSGLSiRiROmVkn4FPgSHdfEjpPNDMzA94GJrv7HaHziIiIJBr1ln2n3iIS/zSoEYlD1R/g/wU+cPe7QueJBWbWEfgcONrdF4XOIyIikijUW/afeotIfNPWJ5H4dBnQArg3dJBY4e6rgD8Aj5mZzo0iIiJ1R71lP6m3iMQ3/U8tEmfMrAXwF+Bqdy8LnSfG/B1IBa4JHURERCQRqLccFPUWkTilrU8iccbMngXWuPutobPEIjPrBXwE9HP3tYHjiIiIxDX1loOj3iISnzSoEYkjZnY68CDQx90LQ+eJVWb2e+Bw4FzXSVJERKRWqLdEhnqLSPzR1ieROGFm2cDDwLUqOwftDqA7cF7oICIiIvFIvSWi1FtE4oxW1IjECTN7EMhy96tDZ4kHZnYU8CLQ2923hc4jIiIST9RbIku9RSS+aFAjEgfM7EjgZao+nLeGzhMvzOwhIN3dR4XOIiIiEi/UW2qHeotI/NCgRiTGmVkaMBP4P3d/MXSeeGJmDYB5wA/d/YPQeURERGKdekvtUW8RiR+6Ro1I7PslsAR4KXSQeOPuO4EfA4+ZWUboPCIiInFAvaWWqLeIxA+tqBGJYWZ2GDAB6O/ua0LniVdm9jywyt1/ETqLiIhIrFJvqRvqLSKxT4MakRhlZknAZOApdx8dOk88M7MWwFzgVHefETqPiIhIrFFvqTvqLSKxT1ufRGLXj4EK4LHQQeKdu28CbgUeN7OU0HlERERikHpLHVFvEYl9WlEjEoPMrAMwAxjm7gtD50kEZmbAOGCcu98TOo+IiEisUG+pe+otIrFNgxqRGFP9wfsWMMXdbw+dJ5GYWWdgOjDU3ZeGziMiIhLt1FvCUW8RiV3a+iQSey4C2gN3hw6SaNx9OXAH8Gh18RQREZG9U28JRL1FJHZpUCMSQ8ysKXAfMMrdS0PnSVAPAg2AK0MHERERiWbqLVFBvUUkBmnrk0gMMbN/AVvd/ebQWRKZmR0OvAf0dfcNofOIiIhEI/WW6KDeIhJ7NKgRiRFmdhLwKNDH3fND50l0ZnYH0NXdLwydRUREJNqot0QX9RaR2KKtTyIxwMyyqCo716vsRI0/AIeb2dmhg4iIiEQT9ZaopN4iEkO0okYkBpjZvUAzd78idBb5ipmNAP4N9HL3HaHziIiIRAP1luik3iISOzSoEYlyZjYYeAPo7e5bQueRXZnZo0Clu/8odBYREZHQ1Fuim3qLSGzQoEYkiplZPeBz4M/u/mzoPLI7M2sEzAMucfdJofOIiIiEot4S/dRbRGKDrlEjEt1+DqwGngsdRPbM3bcDPwUeN7P00HlEREQCUm+JcuotIrFBK2pEopSZ9QAmAwPdPSd0Htk7M3sJWOjuvwmdRUREpK6pt8QW9RaR6KZBjUgUMrMk4CPgRXf/W+A4sg/MrDUwGzjR3eeEziMiIlJX1Ftij3qLSHTT1ieR6HQNUA94OHQQ2Tfuvh74NVVLiZND5xEREalD6i0xRr1FJLppRY1IlDGztsAs4Fh3nx86j+w7MzPgfeANd78/dB4REZHapt4Su9RbRKKXBjUiUaT6A/NVYJa73xY4jhwAM+sGTAGOcPcVofOIiIjUFvWW2KfeIhKdtPVJJLqcD3QH7gwdRA6Muy8B7gFGVxdYERGReKXeEuPUW0SikwY1IlHCzBoDDwKj3L0kdB45KPcCLYDLQgcRERGpDeotcUW9RSTKaOuTSJQws8eBIne/IXQWOXhmNgB4F+jj7ptC5xEREYkk9Zb4ot4iEl00qBGJAmZ2PPAk0Mvd8wLHkQgxs7uBdu7+/dBZREREIkW9JT6pt4hEDw1qRAIzs0xgDnCTu78VOo9ETvW/27nAje7+dug8IiIiB0u9JX6pt4hEDw1qRAIzs7uADu5+SegsEnlmdgLwBNBbv3UUEZFYp94S39RbRKKDBjUiAWk/cGIwszFAgbvfGDqLiIjIgVJvSQzqLSLhaVAjEoiZpQDTgfvd/anQeaT2mFkTYB5wvrtPCZ1HRERkf6m3JA71FpHwdHtukXBuAbYAT4cOIrXL3bcCPwPGmFla6DwiIiIHQL0lQai3iISnFTUiAZhZV2AqcIS7rwidR2qfmRnwGjDD3X8fOo+IiMi+Um9JPOotImFpUCNSx6o/+N4H3nL3e0PnkbpjZu2AmcAId18QOo+IiMh3UW9JXOotIuFo65NI3bsSqA88EDqI1C13XwP8FnjczHT+FRGRWKDekqDUW0TC0YoakTpkZq2B2cBId58dOo/UveqiMwF4wd0fCp1HRETk26i3iHqLSBga1IjUITN7EVji7r8OnUXCMbOewGRggLvnhM4jIiKyJ+otAuotIiFoCZtIHTGzc4C+wB9CZ5Gw3H0hcD/wSPXefxERkaii3iJfUm8RqXsa1IjUATNrCDwEXOPuxaHzSFS4G2gPXBQ6iIiIyNept8geqLeI1CFtfRKpA2Y2GsDdrw+dRaKHmQ0GXgd6u3tu6DwiIiKg3iJ7pt4iUnc0qBGpZWY2HHgW6OXuO0LnkehiZvcBTdz9B6GziIiIqLfI3qi3iNQNDWpEapGZpVN1t4RfuPtrofNI9DGz+sBc4Dp3Hxc6j4iIJC71Fvku6i0idUPXqBGpXb8B5qjsyLdx93zgeuBRM8sKnUdERBKaeovslXqLSN3QihqRWmJmfYHxQF933xA6j0Q3M3sK2OLut4TOIiIiiUe9RfaHeotI7dKgRqQWmFkyMBUY7e5jQueR6GdmzYB5wFnuPj10HhERSRzqLbK/1FtEape2PonUjhuBPOCJ0EEkNrj7FuAW4HEzqxc6j4iIJBT1Ftkv6i0itUsrakQizMw6AZ8CQ919aeg8EjvMzIC3gI/d/Y7QeUREJP6pt8iBUm8RqT0a1IhEUPUH1lhgvLvfHTqPxB4z6wB8Dgxz90Wh84iISPxSb5GDpd4iUju09Ukksi4HmgH3hg4iscndc4A/AP8wM52jRUSkNqm3yEFRbxGpHfqfSSRCzKwFcA8wyt3LQ+eRmPYwUA+4JnQQERGJT+otEkHqLSIRpq1PIhFiZs8Ca9z91tBZJPaZWS/gI6Cfu68NHEdEROKMeotEknqLSGRpUCMSAWZ2OvAA0NfdC0PnkfhgZrcB/YBzXSdrERGJEPUWqQ3qLSKRo61PIgfJzLKBR4BrVXYkwu4EugPnhw4iIiLxQb1FapF6i0iEaEWNyEEys78Bme5+degsEn/M7CjgJaCXu28LnUdERGKbeovUJvUWkcjQoEbkIOjDSOqCmT0EpLv7qNBZREQkdqm3SF1QbxE5eBrUiBwgM0sDZgK/c/eXQueR+FW9TH0+8EN3/yB0HhERiT3qLVJX1FtEDp6uUSNy4H4FLAZeDh1E4pu75wE/Bh4zs8zQeUREJCapt0idUG8ROXhaUSNyAHQLQgnBzJ4Dctz9F6GziIhI7FBvkRDUW0QOnAY1IvvJzJKBycC/3H106DySOMysBTAXONXdZ4TOIyIi0U+9RUJRbxE5cNr6JLL/fgyUAY+FDiKJxd03AT8HHjezlNB5REQkJqi3SBDqLSIHTitqRPaDmXUAZgBHu/ui0Hkk8ZiZAWOB8e5+d+g8IiISvdRbJDT1FpEDo0GNyD6q/qB5C/jE3f8UOo8kLjPrBHwKDHX3paHziIhI9FFvkWih3iKy/7T1SWTfXQy0B+4JHUQSm7uvAO6g6m4KFjqPiIhEJfUWiQrqLSL7T4MakX1gZs2A+4BR7l4aOo8I8CCQDVwVOoiIiEQX9RaJQuotIvtBW59E9oGZPQVscfdbQmcR+ZKZHQ68Bxzu7utD5xERkeig3iLRSL1FZN9pUCPyHczsZGA00NvdC0LnEfk6M/sT0N3dvxc6i4iIhKfeItFMvUVk32jrk8hemFl9qsrO9So7EqX+CPQ1s3NCBxERkbDUWyQGqLeI7AOtqBHZCzO7D2jq7leEziLybcxsOPAs0Mvdd4TOIyIiYai3SCxQbxH5bhrUiHwLMxsCvE7Vh0hu6Dwie2NmowHc/frQWUREpO6pt0gsUW8R2TsNakT2wMxSgc+AO939udB5RL6LmTUE5gPfd/eJofOIiEjdUW+RWKPeIrJ3ukaNyJ79HFgNPB86iMi+qF46/FPgH2aWHjqPiIjUKfUWiSnqLSJ7pxU1It9gZj2BScBAd88JnUdkf5jZS8Aid//f0FlERKT2qbdILFNvEdkzDWpEvsbMkoAJwAvu/lDoPCL7y8xaAXOAke4+O3QeERGpPeotEuvUW0T2TFufRHZ1LZAMPBI6iMiBcPcNwK+Ax80sOXQeERGpVeotEtPUW0T2TCtqRKqZWVtgFnCsu88PnUfkQJmZAe8Db7r7faHziIhI5Km3SLxQbxHZnQY1ItR8QLwGzHT32wLHETloZtYNmAIc4e4rQucREZHIUW+ReKPeIrIrbX0SqXIB0A24M3QQkUhw9yXAPcCj1YVeRETih3qLxBX1FpFdaVAjCc/MmgAPAFe7e0noPCIR9FegGXB56CAiIhIZ6i0Sx9RbRKpp65MkPDMbAxS6+w2hs4hEmpkNAN4F+rj7ptB5RETk4Ki3SDxTbxGpokGNJDQzOwH4J9DL3fNC5xGpDWZ2N9De3S8JnUVERA6ceoskAvUWEW19kgRmZpnAY8CPVHYkzt0GHGFmZ4QOIiIiB0a9RRLIbai3SILTihpJWNXT+nbu/v3QWURqm5kdDzyJfgsrIhKT1Fskkai3SKLToEYSkva/SiLSdQ1ERGKTeoskIvUWSWQa1EjCMbN6wHTgPnd/KnQekbpSfaeQecAF7v5J6DwiIvLd1FskUam3SCLTNWokEd0CbAKeDh1EpC65+1bgZ8DjZpYWOo+IiOwT9RZJSOotksi0okYSipl1A6YAR7j7itB5ROqamRnwKjDL3W8LHEdERPZCvUUSnXqLJCoNaiRhVJ/oPwDecPf7QucRCcXM2gKzgGPdfX7oPCIisjv1FpEq6i2SiLT1SRLJ1UAW8GDoICIhufta4LdULSVODp1HRET2SL1FBPUWSUxaUSMJwcxaA3OAE919dug8IqGZWRIwAfiPu/8tdB4REfmKeovIrtRbJNFoUCMJwcxeAha5+/+GziISLcysJzAZGODuOaHziIhIFfUWkd2pt0gi0dYniXtmdi7QB/hj6Cwi0cTdFwL3AY9UXwtBREQCU28R2TP1FkkkGtRIXDOzRsDfgGvcvTh0HpEodA/QHrgkdBARkUSn3iLyndRbJCFo65PENTN7FHB3vz50FpFoZWaDgTeA3u6+JXQeEZFEpd4i8t3UWyQRaFAjccvMRgD/Bnq5+47QeUSimZndBzR19ytCZxERSUTqLSL7Tr1F4p0GNRKXzCydqrsl/NzdXw+dRyTamVkWMA+43t3Hhs4jIpJI1FtE9o96i8Q7DWokLpnZHUA3d/9e6CwiscLMTgZGA33cPT90HhGRRKHeIrL/1FsknmlQI3HHzA4H3gP6uvuG0HlEYomZPQXkuvvNobOIiCQC9RaRA6feIvFKgxqJK2aWAkwBRrv7mNB5RGKNmTWjainx2e4+LXQeEZF4pt4icnDUWyRe6fbcEm9uBHYCT4QOIhKLqu+ecDPwDzNLDZ1HRCTOqbeIHAT1FolXWlEjccPMOgPTgaHuvjR0HpFYZWYGvAVMcffbQ+cREYlH6i0ikaHeIvFIgxqJC9Un6HHAe+5+d+g8IrHOzDoAM4Bh7r4wdB4RkXii3iISWeotEm+09UnixRVAU+De0EFE4oG75wC/p2opsT4rREQiS71FJILUWyTe6D9iiXlm1hK4Gxjl7uWh84jEkYeBFODa0EFEROKFeotIrVFvkbihrU8S88zseWCVu/8idBaReGNmvYCPgP7uviZwHBGRmKfeIlJ71FskXmhQIzHNzM4E7gP6unth6Dwi8cjMbgMGUHXrS31oiIgcIPUWkdqn3iLxQFufJGaZWQOqljheq7IjUqvuBLoCF4QOIiISq9RbROqMeovEPK2okZhlZg8BGe5+degsIvHOzI4CXgJ6u/vW0HlERGKNeotI3VFvkVinQY3EJDM7GngR6OXu20LnEUkEZvY3IMvdrwqdRUQklqi3iNQ99RaJZRrUSMwxszRgFvBbd38pdB6RRGFm2cB84Cp3Hx86j4hILFBvEQlDvUVima5RI7Ho18Ai4OXQQUQSibvnAT8GHjWzzNB5RERihHqLSADqLRLLtKJGYoqZ9QY+BPq5+9rQeUQSkZk9B6x291tDZxERiWbqLSLhqbdILNKgRmKGmSUDHwP/dPdHQ+cRSVRm1gKYC5zm7p+HziMiEo3UW0Sig3qLxCJtfZJY8hOgFPhH6CAiiczdNwE/Bx43s3qh84iIRCn1FpEooN4isUgraiQmmFlH4HPgaHdfFDqPSKIzMwPGAu+7+12h84iIRBP1FpHoot4isUaDGol61SfWt4GP3f1PofOISBUz6wR8Chzp7ktC5xERiQbqLSLRSb1FYom2Pkks+D7QDrgndBAR+Yq7rwDuAB6r/oOJiIiot4hEJfUWiSUa1EhUM7PmwF+BUe5eGjqPiOzmASALuDp0EBGR0NRbRKKeeovEBG19kqhmZk8Dm939ltBZRGTPzOxwYDzQ193Xh84jIhKKeotI9FNvkVigQY1ELTM7BXgE6O3uBaHziMi3M7M/AT3c/YLQWUREQlBvEYkd6i0S7bT1SaKSmdUHRgPXqeyIxIQ/An3M7NzQQURE6pp6i0jMUW+RqKYVNRKVzOx+oLG7/yB0FhHZN2Y2HHiWqt8mbw+dR0Skrqi3iMQe9RaJZhrUSNQxsyHA60Avd88NnUdE9p2Zjabqs+W60FlEROqCeotI7FJvkWilQY1EFTNLBT4H7nD350LnEZH9Y2YNgfnApe4+IXQeEZHapN4iEtvUWyRa6Ro1Em1uBXKA50MHEZH95+47gJ8C/zCz9NB5RERqmXqLSAxTb5FopRU1EjXM7FBgEjDA3XNC5xGRA2dmLwJL3P3XobOIiNQG9RaR+KHeItFGgxqJCmaWBEwEnnf3h0LnEZGDY2atgDnASHefHTqPiEgkqbeIxBf1Fok22vok0eI6qv57fCR0EBE5eO6+AfgV8LiZpYTOIyISYeotInFEvUWijVbUSHBm1g6YBYxw9/mh84hIZJiZAe8Db7n7vaHziIhEgnqLSHxSb5FookGNBFV9QnwdmOHutwWOIyIRZmZdganAYHdfHjqPiMjBUG8RiW/qLRIttPVJQvse0AW4M3QQEYk8d18K3A08Wv0HHBGRWKbeIhLH1FskWmhQI8GYWRPgAWCUu5eEziMiteZeoClwReggIiIHSr1FJGGot0hw2vokwZjZE0CBu98QOouI1C4zGwD8F+jj7htD5xER2V/qLSKJQ71FQtOgRuqcmbUBDgPGAL3dPS9wJBGpA2Z2N9AB+Cmw091LA0cSEflO6i0iiUm9RULSoEbqlJklAduBzcCN7v524EgiUkfMLBOYAywD/u3uTwWOJCKyV+otIolLvUVC0jVqpK41A9IBB24MnEVE6tYZQDIwAugWOIuIyL5QbxFJXOotEowGNVLXugP1gHHAhYGziEjdehG4BSgDjgucRURkX6i3iCQu9RYJRlufpE5V3+aus7svC51FRMIwsywg2903hM4iIrI36i0iot4iIWhQIyIiIiIiIiISJbT1SUREREREREQkSqSEDiCRk14veUNJeWXL0DlCSEtJ2lhcVtEqdA6ReJKRmryhuCwxzynflF4vaWNRqc4xIpGQkZqyobisQucWIL1e8sai0nKdW0QiKCM9bUNxSWlCnmPS01I3FhWX6JwSB7T1KY6Yma+7fXjoGEG0+c1E3N1C5xCJJ2bmGx+8IHSMqNDyxpd0jhGJEDPzzU9cFzpGVGh+1aM6t4hEmJl50YIPQ8cIIuOw43ROiRPa+iQiIiIiIiIiEiW09UlqvDp7Eytyi8hKS+a6o9vt1/eWVzgpyd8+vB09eQ3JSZCdlsLFA6tW470wYwOrthbTu3V9TuvV7KCyi0h0uOed+dx88qGkJCdx51vzOPGwVnRqnk2z7LSa5zw/bSVDOjejU/P6AFw9ZgoDD2lCcVkFQ7o0442ZayircH57Vh8aZ6Xu9hrlFZWkJO/59ww7i8q4f9wXuMNNJ/WkYWbV91/zxFQGdWrK2QPa0aphRi28cxGJhLk5Wxg7axUZqSkc0bUl4+fk8OvzBu/xuXe8Mp0fHHsYT0/4goaZaXRr3YjpSzd86/O/+b17e97ezjMA785cyZL122mQkcoFR3bjzlem07NdEy4ffmjNc65++D2O6NqSc47oQqvGWd+ZSURqz+wvlvL2hx+TkZ7O0P69GDtxGrf97Oo9Pve2B8Zw9YVn8s+X3qJhdn16du7IlJnzvvX53/zevT2vvLyClJTkb/36m+9PZtGK1TSsn8UlZ47ktgfH0KtbJ6684PSa51x6820M7d+b8085ljYt9GeoeKVBjdTYmFdKywapHNu1McVlldw1fgWNM+oxuGMDJi3fzoB2DcgtKOXCAVWDlrKKSj5aso2FGwto3SCNs/s258lp62qON6xzYw5tVVVMNuws4bbTunDtcwtqBjXZaSmkJhvFZRV1/2ZFpNY8PmEpVXe0hWWb82laP42HP1jEIc3qs3D9Tvq2b8SrM1azYnM+91w0gKQko7SikozUqo+k0w5vy/aCUpZuyuOITk0ByMktYNy89RSWlnP2gPas317I7JztAGSmJXP5UZ0BmLx4E+cOaE9ychITFm3irP5VQ+em9dMoKCkjybQaWCSavfHpcv73/K8GKE9N+IIx789jR2EpIw/vwFufraCotJxbzxkEwLOTFnLLmQNIrf6Dz/tzV/PkhwtYuXkHPzmlH397ZxaZaSlcMLQb785aSf30egzr2QaAtz5fTnJSEqf2PwSAsvIKPpy3hi/WbqV14yzOHdyFMR/Mr8ky/LC2HNau6px0ZPfWfLxwHY2z0qifXo/rTurLhAVrdnkvTbPTKSguIylJ5x2R0F4Z+xG/v2lUzT8/8eJbjH72VXbsLOCUEUN57b2JFBYV89ufXgnAU6+8yy+vu5zU1HoAjJ00jX88/wbLV6/j5qsu4q+PP0dWZjoXn3Eib37wMdlZmYwY3B+A196bSHJSEmeeMAyAsrJy3vv4U+YvWUHbls343qnHM/q512qyHDd0AL27V/WYYYMOZ+Kns2nSMJv6WRnccMUFfDDl813eS/MmjcgvKCQ5SZtj4pn+7UqN64e14+hOjbh7/Epmr82jpNxp2SCVNdtLuGRgK/44djnf6//VdblenLmR8Yu2clLPplzQf+/X6zqmS2OemLqWzNSvJsin9WrGTcd1ZMHGglp7TyJS90aN6Mp1x3Wr+edthaW0bJDBFUftW1aOAAAgAElEQVR35ss/r5zZry1HdmnGhu1FdG5en5tOOpRthaUAvDdvPWu3FdK/Q2OgapXM/706m/rpKYwa0ZWOTff/N9N/vrA/Vw3vygvTVh70+xOR2vPNWWqLBplcfUJvikrL+XDeGkad2JsjurZkwZrcr77na8/PSE3hh8cdRr3kZD5ZtI766fVo2SiTlZt3kl9UxpXH9aJb68as31bA7JVbaoY0AC98soRxc1Zxcr+OXHhU973mbJSVxu2XHEVRafm3Pufuy4/h6hN68/zHi/fnRyAitcC+cXJp2awJ13//XAqLi3nv40/50aXnMrR/L+YuXrbH78nMSOeai88itV4Kkz6dTXZWJq2aN2XF6vXkFxRx7cVn06NzB9Zt3MLM+YtrhjQA/35jLO9+NIXTjz2S75910l5zNm6YzT2//AlFxSXf+pz7f3sT13//XJ5+bez+/hgkhmhFjdQY+0UuK3KLSK+XTK/WWby3KJeC0gqO6NCQJ6au4/7zevCv6ev54ZCq30R9f1BrLuzvTFy2jVlr87hoQCuuOerbt0wVl1VyVp/mbNhZwqJNhbg7c9bmk7qXpcUiEvsaZ6aybnsh/5y0jC8vX5+SlERSkuHA0o15PDR+EdlpVR9JI3u3ZkSPr4a/DTLq8c9RR7F2WyHPT13JsT1bMrRLc4Z2ab7baw3r3oL7x30BwM9G9uT5aSs5b2AHHv5gEVvzSzlvUPvafrsichDOGNiZv77xOenVW5++3FZtBsf3bs/j4+dRVFrOL84dxPg5OVx8dA/++uaMmq1PX3/+kd1bM2vFZiornc4tGzJ/dS7//HA+w3q2oXXjLIb1bMMzExdy2fCeAFw2vCcXH92dj+avYeaKzVwyrAfXn9R3jzmf+GA+OwpLaJSVhrvz7KSFLNu4g2MPa8fkhes4f2hX/v7f2WzNL+b8Id32eAwRqTvnjBzOnY88RXpaGkP79yIlueqXx2bGScOO4JF/v0phUTG/u+FKxk6cxmXnnMydo5+q2fr09ecPG9SXz+ctpLKykq4d2zFn0TIee/51RgzuT5uWzRgxuB9Pvvw2Pzy/arvSD88/ncvOPoX3P/mMz+ct4vJzT+GGK/Z8s4ZHn3uNHTvzadQwG3fnX6+8w5KVazj+yIFMnD6Li04/gfv/+QJbtu/gotNPrJsfngShuz7FEd31SVc4F4mkSN71aezcdSzesJNurRpwSp82ETlmXdJdn0QiR3d9+oru+iQSebrrk84p8UBLGWSP3l2wZZ8e+6bV24q5c9wK/vjf5VRUVg0BKyud28cu585xK1iZWwTAs5+t5673VpBXXM5t7yzj9rHLWbO9OLJvQkSixsl92nDDyJ41Q5p35qzd7Tl7euybcnIL+NObc/nD63NqzjGrcgt48L2F/Ozfn5GbX8K0ZVs498GPKK+ojOybEJGo9c6MFfv02DflbMnj9pen8fv/TKWisuqcUVBSxqPvzeXXz37Mik07GDdrFX97dxaPjJ0DwIX3vs3ocXPILy6L7JsQkajzxvjJ+/TYN61au4Hf3fcPfv2X0VRUfHU9znWbtjD84h9TXl7BmP+8yX1PvMCtd/0dgD+PfprbHhgTufAS07T1SYCq683klZQz9otcXriyL3PW5jF/fT5tG6UzZ20ed57VjTlr8zj1sKori49fVLVNCqBFdipn92kBVA1zfnRMO6av2sncdfn0a5fN/A0FDGzfgGO6NOKp6evp26Y+h7Wqz+ptxSzPLeLwttm0a5zGO/O3cO1+3m1KRGLDf6avIq+4jP/OXceLPxnO7JxtzF+znbaNM5m9eht3XTiA2TnbOK1vWwDem7+e5ZvyAWjZMJ1zBlRtWXpnzlp+ckIPpi3bwpzV2+jfsQkdm2Zx48iePPrhEnYWlTGkSzOO6rr7tigRiR8vfLyYvOJS/jtzJS/9zxnMWrmZeTm5tG1an9krN3P35ccwa+VmThvQCYBxs1exfOMOAFo2yuTcwV2BqmHOT0/px7Ql65mzagv9O7UgK60e/Q5pztTF66mXnMTnyzfxq/OO4M5XPgWgWXYGBSXlu11PR0Ri379fH8vO/ELe+uBj3h7zF2bMX8SchUtp37oFM+Yv4oHf3cyM+Ys468Sqa9C8O2EKS1dV/aKpVfMmfO/U4wF4ffwkbr7qYj6ZMZeZC5YwqE9PKioq+M/bH3DSsKoLpqckJ7Ntx04a1q+6C+Yvr79cgxqpoRU1AsCSzYVcNbQt3Vtk7vL4eYe3oElWvZrfXEfCpzk7+TRnBzPX5NGteSZbCkqZtnLnXm/vLSKxbfGGnVw9vCvdWzXY5fHzB3Wgaf20gz7HTF68iay0lJpbfotIfFu8fhujTuhN9zaNd3n8gqHdaJqdXrM65kAN6daKn589kJWbdtYMZL78+8PXHM/Ivh0YN3vVQb2GiESfhcty+NGl59KzS8ddHr/4zBNp1rjRLqtj9tesL5aSX1DI9DkLmDh9Ftvz8vnDzddQWKxdBbI7ragRALo0y2DMlLUs2li4y+PJZhjwzUsZndij6R6Pc+phzRg9eQ3llc6vRnbihRkbuKBfS96Yu5nZa/O4eEArDmmaAcDWgjIyU5MprXBKyiv5/qBWtfHWRCQKdG2ZzeMTlrJo/c5dHk9O+vIcs+tJZmSv1tBr9+Oc1rctD3+wmIqKSn59Zh+en7aSAR2bcNc78znj8Has3VZIXnEZn6/cyrNTV3LF0Z1r8V2JSChdWzXiH+PnsWjttl0erzqn2G695aTDd/1D15dOG9CJv/93NhWVlfzv+YN5bvIijjm0DS9PXcrGHYVcfXwvBnRqwUPvzqJRVhqbdhTy3ORFrN2azw2n9quttycigXTv1J6Hn3mFL5au3OXx5KRkzHY/t5w64sg9HufsE4/h/n++QHlFBX+4aRRPv/pfLj/3FAb27sHtDz3J8MH9mLt4Gff/8z81t9l+8uW3+WzuQuYtXl5zu25JXLqYcBw5mIsJL91cyKRl28ktKOV/TjgkssHqgC4mLBJ5kbyY8NKNeUxctJHc/BJ+ftoeJjBRThcTFomcSFxMeOn67UxYsIbcvGJuPWdQhJLVPV1MWCTyDuZiwotX5PDBlM/ZsnUHv/npDyMbrA7oYsLxQytqBICuzTPp2jzzu58oInIAurbMpmvL7NAxRCROdG3diK6tG4WOISJxpnunDnTv1CF0DBENauS7rd5WzMRl27h0UOsD+v656/L5aMlWVuQWcdfZ3Xh/8VaWbi6iQXoypxzajNfnbmL5liJ+ObITL83ayKa8Ug5tlcXIHk25a/xKerTMPODXFpHolZNbwMRFm7jsqE4H9P0FJeXc+dY8erZuyGVHdeLxCUvZuLOIw9o0YlCnJjz64RIqKp1rRnRlxqqtbNpZzKINeYwa3oUPF25k+eZ87rloAPWSdbk2kXiSsyWPCQvWcPnwQw/o+/OLy7jzlen0bNeEy4cfysP/nU1SktEgI5VjDm3LEx/Mp6LSufXsgdz1+me0bVKfwV1b0axBBn96eToDO7fg2pF9IvyuRCRarFq7gQ+mfM6VF5x+QN+/bNVa3pkwhXGTpvHg727m3QlT2bA5l949ujCwV49v/dqFpx0f4Xci0UyDmgTxzKfrKatwBrbPpqisktlr86hw54xezbnzvRW0zE6lWf1U1u0o4QeDW/PktPX0b5dNzrZiLuzfEoCnp6+jqKyS8krniI4NmLxsO71b12dkz6rr1UxbuYM56/IAyKyXzKVHVA1X+rSpT5829blj3ApKyisZekhDpqzYQeOMTFpkp9KpaQZTV+4gJcm4+si2bM4v5ZlP15OVlsw1R7Vl4rJte35TIhLcUx8vp7yikoGHNKWorJxZOduorHTO6NeOO96aR8sG6TTPTmft9kJ+eHQXnpy8jP4dm5CTW8CFgzvWHKOwtJyKSmdwp6ZMWryJ3u0acVLvqlt5T122mdk52wHITEvm8qOq9m1npaVw7bHdmLhoEwCjRnRl085invlkOUO7NCOvuAwzo2n9NC44oiPvzFlL3/aN6VP91+1vzKWkrEKDGpEo9NRHCyirqGRQl5YUlpYze+VmKiqdMwd15k8vT6dlw0yaN8xg7dZ8rjy2F098OJ8BnVqQs2UnFx3dA4B/fbSAotJyyisqGdytFZMWrKVPh2ac1K/q3DNl8Xpmr9wMQFZaPS4fUTXYqZ9ej+tO6suEBWsAWL+9gD9efBRXPfwe9TNSOW3AIdXDoLU0zc6guKyCSndSkoyGmamUlFdQWekkJWn3gUi0GvOfNykrL2fw4YdRWFTCjPmLqKio5P+zd9/xVZb3/8dfd3YCGRD23nsLshFBRVGU4WxtbWur1u7aYce3v2/bbx1t7dBWbd2zahUQAZkyRBBkhBVWgEASSAgJ2Sf7/v1xDmGEkZBzn/u+z3k///FhcnJyEW5ehE+uc92zp13Db/72Au1aJdOmVQsyj+fywN238q93PmTU4H6kZ2Zz78xpALz47gLKyiuorq5h7IhBrP58K0P792b6ZO+5Nes272Bb6n4AmsXG8I07bgGgZ9eOfO+rt5OeeZzunTvw8L2zyTmZz8v/Xcid06dc9H0SWvTdaYjo364ZVTW1eKpqKSqvpnl0eN3BwWO6JXLvqPYkxUbw5ZHt2HXMe0vcO4a3pbTyzMnmn6cXkhgbQUlFDV1bxBITGUZxRcNOPl+wM5cRneNpHh1BUmwkv53eE0+1944M1/VN5t6R7ckprqSovJpnP83kQd2mW8QVBnRIpLKmFk9VNUWeKuJjItmX7T0weGzPVnx1fA+S4qK4d2x3dmZ6hy13Xt2V0orquufYkJZLUlwUJeXVdG3VnJjIcIrLqy/4+S6lyFPFs5/s48Fr+5CZX8pXx/fgS2O6seHgybrPM76397bdH27N4KpuyTSPiWzql0BELDCgczJVNbWUVVZTXFZJ85go9mblAzC2T3vum9yfpGbRfGVSf3Ye9f4Zv2t8H0orquqeY8P+4yTGRVNSXkXX1gnEREVQXF7Z6LVMGtCJF1fuIi46gqmDO7MpLYddR/OIDA/jhzcP54c3D2fx1sN0aNmcP35lIj3aJLLt8An/fCFExBKD+vaksqqaMk8FRSWlJDSPqztAeMJVQ/nmXTNomZjAN+64mZQ9BwD48m3TKCnz1D3Hus07aJEQT0lZGd07dSAmOpqiktIGff5tqfsZPqA3AIXFJfz15Xf5/n13XPZ9Ejq0oyZEFHqqiQg3OHiyjLzSKjomRlPrO0g6PMwgzDCI8P3XxHsLylc3HiPyrJ8Gje+RxKmy6rpbasdEhHPo5Jm7RI3ulsjobon1Pve6g6f4z5ZspvRpQVF5NXO3n6DIU01ibASp2SWsOnCKzFPl/PS6bnz73T2M6pLApiOFXNOrBf/Zks2hPA/X9GxBpxYxln+dRKRxCj2VRIaHcfBECSeLK+jYIq7uVtvhYWHetoR72wImGPDKpweJCD/Tlgl92nCqtJLe7eLJLS4nJjKcQyeK694/pmdrxvRsXe9zm6bJfz5P52BuMdf0a8PP3t3KqB6t2HToJB1bxPHKuoNEhoXV7bRpHR+DYRh8uv8Eb3+ezpT+7SjyVJEQq2GNiNMUlFYQER7GwexCThZ76NSyObWn2xJuYBgGEb7GmJgYBrz8yW4iztohN6FfR06VlNOnfQtOFnmIiQznYHZh3fvH9mnP2D71X1ptmiZvf7qXgzmFTB7g/cFReWU1M0f1pKamFtM0aRYTyeRBnXhz7V6y8ovp06EFaccLWLwtncy8Yv7n9tEWf4VEpCkKCouJjIgg7UgGuXkFdGrfhppa7w+gIyLCCTPCiAgPJywszPfti8G//jOfyIjwuueYPGY4eQVF9O3Rldz8U8TGRJGWnln3/gkjhzBh5JALfv75y9by8wfvBeCrj/yesSMGsX7rTq6fcPUl3yehQ3d9CiJNuevT+Z5cfpifX39l50bYQXd9EvE/f9716bTHF+7iF7cM8utzBoLu+iTiP/6469P5Hpu7iV/Odt8/YnTXJxH/a8pdny7mf//+Ev/7g/v9+pxW0F2fgode+iQX5KYhjYi4hxuHNCLifG4c0oiIe7hhSCPBRYMaERERERERERGH0KAmxDy5/HCTPn79oQL+uCKdQk81z6w5ys/m7yctt4wle07y99VH+dPKdMqranlhfSa/+OgA72zJZkdWMc+ty+APS72f++XPs/jD0sNsOlJY7/kffCeVF9Znkl1Uwcep3ud8ZJ73tPRfLUzjb6uOMH/HCXYeK+E3iw426dciIk33+MJdTfr4zw6c4IlF3ud4aW0av/jvNgD2HCvkvhfWczi3pO59v1+wk02HvIeGLkzJ5Bfvb6v3cec7+33vbEznyUW7WbQ9q95znv35TNPkR29vrvvcIhJ4j83d1KSP/2zvMR6f+wUAL67cxc/fXAfAoZxCnlqwhddXp1JYVsHfFm3jkdfWkna8gD2Z+Xz1maUcyvF+f/LKqt08t3QHezLz6z3/iyt38bv/bmTjgWw+23uM55ftYOYfP6r3vqUp6Ty9OIU/fbgZ0zT54Str6p5fROzzv39/qUkfv3ZTCr99+mUASko9zHzwUQ4eyWLr7n389eV3+fVf/l3vfR+tXMeTz7/J7595pd7znf2+2tpaHv3jc/zumZfZuntfved87NnXeOzZ19i4PZWU1AP85PF/NOnXIs6kQU0Q+uOKdEzT5Inlh8kvq+KlDVn8bP5+ynx3cFp/qIC1aafq/vuPtRm8sD6TN784XvccG9MLeWF9Ji+sz+Sts94O3rtEJcZG8L1rujC5d0uyiyq4sX8rvjepM4WeamIiw/jWuE4kxURwy6BWDOkYT5hh1N1Bamy3JLIKy4mJqH/5tWwWSUlFDeFhBrGRYeSVVtE82ntol6eyhryyKjolxTC4Q3OaRenyFQmEJxftxjRNHlu4i/zSCl5ck8ZP3tlCWaX3zkyfHTjBmn05df99Zvle/rXqAK9/dqjuOT4/mMu/Vh3gX6sO8Mb6Q+c8/9he3oOC75/Uq+5g3/4dErlpSIdzHpN1qozoiHBSjxUSGxVOgu+OTWd/3PnOfl98TCSREWF4TrforOc8+/MZhsHonq2a/HUTkUt7Yt4XmKbJHz7YRH5JOS+s2MUjr62lzHfnps/2HmPN7sy6/z69OIXnl+3g9dWpdc+xYf9xnl+2g+eX7eCNNXvOef5xfb0HBX9z6iAS46IAeG/9fhLiojEMg8S4aH5483CuHdSJ4wWl9O/UkpuGdwOg2FPJmt3eQ0GjLvD9yri+7cnKLyEmMpzx/Tpw+5jeTOrfsd77Nuw/znduHMLxU6UUllUyunc7/34RReSifvfMy5imyf/724vkFRTy7Jtz+e7/e4oyTzngHbZ8sn5L3X///OJ/eOb193npvY/qnmPd5h088/r7PPP6+/VukT1x5FAAXn5/ITOmjgdgxMC+hIUZdXeHOvt9M6ZO4KcPfIlTRcWc7+z35RcWk5yUwDfvupW3Plx2znOeKiymebM4fvnwfSxd+znDBvSmeVys/794Yjv9SzcIjemWyCf7TxEbGU5FdS01tSbhYQbp+d5gGAaYQI3vIOnNR4tIiImgsJG3w92TXcrBk2VM6NkC0zT52+qjfH2M9x86ldW1VNaYNI/23ljswfGd6NHKG5H+7Zrx5K292ZtTSlVNbd0dYgAen9Gbr4/pwLtbczh40sNvbuxBclwkReXVDOsUz/+7sScr9uU19UskIo0wplcrVqZme5tSVUt1bS3hYUbdjhMDb1RO/1n+4nAeiXGRFHmqLvW0jTKgQyJ/unMEe48Xsm7/CdJySth2JJ8TReXnPO78ppzt5qEd+fG0/uw5VlDvOUUk8Mb2ac+KnRnERkVQUVVDzem2nCjyPuD09yu1tQB8kZZNYlw0hZ7G32L7tCJPJTOu6s7JYg95xR5SM/NIyy5kom/IclpNrUnL5jF867pBvLl2L1XVNXXrABjQKZk/f3Uie3y3DH//8wPcPrZ3vfd9eWI/Xlixi7zicsLDdL6nSCBNuGooS9duJC4mhvKKSqpraggPD+PgUe/OWu+/iUxqarw/wNm4bRdJ8c0pKG74jtqM4yfIOZnP2i9SWPtFCgA/+Nqd9O7aqd77TNPkieff4NtfngWAp7yi7nnOfl+rFom0TEpg3tI1JMY3O+c5vetWS0KBbs8dhCb0SOLWf6fw1zl9OZpfXjeQOf1vl56t4vjnpxmEhxlM7tWC0d0SKC6voU/ruLrnuNittk/LK63ikXn7mTW0NftySlm4+yQniivZmF5Iz1ZxLN+Xxw39kgFYtjePA7ne24KXVFTz8oZjFJZXc0O/ZN7bmsPEnkl0aRlLZXUtz6/LJL+sillD23Awt4xn1h4lv6yKmIgwdmSVcKosg2Gd4q374olIPRN7t+Hmv67i6XtHcjSvtO4WuadvGtirbTzPrNhLRFgYk/u3ZUzPVhR5qujT7syf1YvdYvtsC7Zlsu1Ift3ttVfvzeFwbgnfmdqXlz9No8hTxQ2D2tc9T35pBW0SYs75uH3ZRUzq25auyc3qPWdZRTUpGaeIjAijpLyKF9eeec6sU2V1n+9n0wda8FUUkfNN7N+R6Y/N55n7J3Mkt6huyFrri0uvdkk8sziFiHCDawd2Zkyf9hR5KunbvkXdc1zsFttn+/CLg2w7nMvGA9ncMbY3r65OpayimloTfvjKGmaP7sXerHziY6NYvTuTwycK+fnMkbRJjOOfS7Yzpk873vlsP5MGdKRr6wRKPJW8sHIXRWWV3DCsKwAZJ4vp0iq+3vuqamqprTW5dlBn4mOjLPpKisiFTB4znMlf+i4vPPYo6ZnZ1NR4h62nv4/p3a0LT730HyLCw7l+/CjGXTWEwpIS+vfsVvccl7rFNkDn9m34wyMP8sa8JYwbMZhFq9az99ARTuYX1nvfY8++TnZuHp9t2UHvbp15/LnX+d2PvgVQ7321tSZFJaV8+dZp5zxni8R4SkrLePy515k2aYx1XzyxnW7PHUT8eXvui9mbU8pnhwq4f2zHyz+4AU6WVNKqeeO/cdl5rITtWcXcO8r7zZluzy3if1bcnvt8e44V8tmBXL55TS+/PF9ucTmt42Oa9BymafKXJXv4yvgetEnwPpduzy3iP1bcnvt8ezLzWbf3GN+6zj93msst8tA6oWkvLzBNk6c+2spXrulP20TvD8d0e24R/7Pi9tzn233gMGs2buPhe2df0cfX1tZyqqiY5KSL/2C8IVJSD7Bl117uv3MGoNtzBxMNaoJIIAY1TqVBjYj/BWJQ4xYa1Ij4TyAGNW6hQY2I/wViUONUGtQEDw1qgkhMZHh2RXVtW7vXYYfoiLCc8qoandAn4kexUeHZ5VWh2ZTzxUSG5Xgq1RgRf4iNisgur6pRW4CYyPAcT2W12iLiR7Ex0dnlFZUh2ZiY6KgcT3mFmhIENKiRRjMMYwXwT9M0513iMeHAMWCsaZqHLvY4EZHT1BYRsYLaIiJWUFvESrrrkzSKYRjJwChg6aUeZ5pmDTAfmBWIdYmIu6ktImIFtUVErKC2iNU0qJHGmgGsME2zrAGPnQtc2QlbIhJq1BYRsYLaIiJWUFvEUhrUSGPNxhubhlgF9DcM49L3zRQRUVtExBpqi4hYQW0RS2lQIw1mGEY8MBlY1JDHm6ZZ6XustvqJyEWpLSJiBbVFRKygtkggaFAjjTEdWGeaZkEjPkZb/UTkctQWEbGC2iIiVlBbxHIa1EhjNGaL32lLgVG+A7dERC5EbRERK6gtImIFtUUsp0GNNIhhGDHANGBBYz7Od8DWcrwHbomInENtERErqC0iYgW1RQJFgxppqOuBFNM0T1zBx2qrn4hcjNoiIlZQW0TECmqLBIQGNdJQV7LF77RFwDW+g7dERM6mtoiIFdQWEbGC2iIBoUGNXJZhGJF4t+nNu5KPN02zEPgMuMmf6xIRd1NbRMQKaouIWEFtkUDSoEYaYhJwyDTNjCY8h7b6icj51BYRsYLaIiJWUFskYDSokYaYw5Vv8TttAXCj7wAuERFQW0TEGmqLiFhBbZGA0aBGLskwjDBgFk2Mku/ArRS8B3CJSIhTW0TECmqLiFhBbZFA06BGLmcMcNI0zf1+eC5t9ROR09QWEbGC2iIiVlBbJKA0qJHLacrJ5uebB8zwHcQlIqFNbRERK6gtImIFtUUCSoMauSjDMAz8GCXfwVsH8R7EJSIhSm0RESuoLSJiBbVF7KBBjVzKUMAEdvjxObXVT0TUFhGxgtoiIlZQWyTgNKiRS5kNzDVN0/Tjc84DZvkO5BKR0KS2iIgV1BYRsYLaIgGnC0MuxZ+vxQTAdwBXHjDan88rIq6itoiIFdQWEbGC2iIBp0GNXJBhGH2BFsBGC55+LjDHgucVEYdTW0TECmqLiFhBbRG7aFAjFzMbmGeaZq0Fzz0XmO07mEtEQovaIiJWUFtExApqi9hCgxq5GL9v8TvLDrwHcg216PlFxLnUFhGxgtoiIlZQW8QWGtRIPYZhdAG6A2uteH7fQVw66VwkxKgtImIFtUVErKC2iJ00qJELmQUsME2z2sLP8QGKkkioUVtExApqi4hYQW0R22hQIxdi5Ra/0zYBLXwHdIlIaFBbRMQKaouIWEFtEdtoUCPnMAyjLd7XSa6w8vP4DuSah3dSLSJBTm0RESuoLSJiBbVF7KZBjZzvVmCJaZrlAfhcek2mSOhQW0TECmqLiFhBbRFbaVAj55uD9Vv8TlsL9PAd1CUiwU1tERErqC0iYgW1RWylQY3UMQwjCRgHLA7E5/MdzLUAbfUTCWpqi4hYQW0RESuoLeIEGtTI2W4BVpmmWRLAz6mtfiLBT20RESuoLSJiBbVFbKdBjZwtECebn28FMNR3YJeIBCe1RUSsoLaIiBXUFrGdBjUCgGEYzYCpwEeB/Ly+A7qW4D2wS0SCjNoiIlZQW0TECmqLOIUGNcAfJacAACAASURBVHLaNGCTaZr5NnzuD9BWP5FgpbaIiBXUFhGxgtoijqBBjZxmxxa/0z4GxvkO7hKR4KK2iIgV1BYRsYLaIo6gQY1gGEYUcDMw347P7zuoa7VvDSISJNQWEbGC2iIiVlBbxEk0qBHwvg4z1TTN4zauYS4wx8bPLyL+p7aIiBXUFhGxgtoijqFBjYB3i98HNq/hI2Cq7wAvEQkOaouIWEFtERErqC3iGBrUhDjDMMKB24B5dq7Dd2DXJrwHeImIy6ktImIFtUVErKC2iNNoUCMTgEzTNA/bvRC8W/100rlIcFBbRMQKaouIWEFtEUfRoEbsPNn8fPOBm30HeYmIu6ktImIFtUVErKC2iKNoUBPCDMMwcFCUfAd3pQJT7F6LiFw5tUVErKC2iIgV1BZxIg1qQttIoBTYY/dCzvIB2uon4nZqi4hYQW0RESuoLeI4GtSEttnAXNM0TbsXcpZ5wG2+A71ExJ3UFhGxgtoiIlZQW8RxNKgJUb4tfnNwyBa/03wHeGXhPdBLRFxGbRERK6gtImIFtUWcSoOa0DUQiAa22L2QC9BJ5yLupbaIiBXUFhGxgtoijqRBTehy4ha/0+YCs30TbhFxF7VFRKygtoiIFdQWcSQNakKXY042v4A9eA/0Gmn3QkSk0dQWEbGC2iIiVlBbxJE0qAlBhmH0BNoD6+1ey4X4Jtra6ifiMmqLiFhBbRERK6gt4mQa1ISmWcB80zRr7F7IJcwF5mirn4irqC0iYgW1RUSsoLaIY2lQE5qcvMXvtC14D/YaYPdCRKTB1BYRsYLaIiJWUFvEsTSoCTGGYXQA+gGr7F7LpWirn4i7qC0iYgW1RUSsoLaI02lQE3pmAYtM06y0eyENMBeYY/ciRKRB1BYRsYLaIiJWUFvE0TSoCT2zgQ/sXkQDrQfa+w76EhFnU1tExApqi4hYQW0RR9OgJoQYhtEK7+3dltm9lobwHew1H+/EW0QcSm0RESuoLSJiBbVF3ECDmtAyA1hummaZ3QtpBL0mU8T51BYRsYLaIiJWUFvE8TSoCS1uONn8fKuAfr4Dv0TEmdQWEbGC2iIiVlBbxPE0qAkRhmHEA9cAi+xeS2P4DvhaBMy0ey0iUp/aIiJWUFtExApqi7iFBjWhYzqwzjTNQrsXcgW01U/EudQWEbGC2iIiVlBbxBU0qAkdbtzid9pSYJRhGMl2L0RE6lFbRMQKaouIWEFtEVfQoCYEGIYRC0wDPrR7LVfCd9DXcuBWu9ciImeoLSJiBbVFRKygtoibaFATGq4HtpmmmWv3QppAW/1EnEdtERErqC0iYgW1RVxDg5rQ4OYtfqctAq7xHQAmIs6gtoiIFdQWEbGC2iKuoUFNkDMMIxKYAcy3ey1N4Tvwax3eA8BExGZqi4hYQW0RESuoLeI2GtQEv2uANNM0M+xeiB9oq5+Ic6gtImIFtUVErKC2iKtoUBP8gmGL32kLgGmGYcTYvRARUVtExBJqi4hYQW0RV9GgJogZhhEGzALm2b0WfzBN8wSQgvcgMBGxidoiIlZQW0TECmqLuJEGNcFtDHDSNM39di/Ej7TVT8R+aouIWEFtERErqC3iOhrUBLc5BM8Wv9PmATN8B4KJiD3UFhGxgtoiIlZQW8R1NKgJUoZhGATXazEB8B0AdhDvgWAiEmBqi4hYQW0RESuoLeJWGtQEr2FADbDD7oVYQFv9ROyjtoiIFdQWEbGC2iKupEFN8JoNzDVN07R7IRaYB8zyHQwmIoGltoiIFdQWEbGC2iKupN/U4BV0W/xO8x0EdhLvwWAiElhqi4hYQW0RESuoLeJKGtQEIcMw+gFJwCa712IhbfUTCTC1RUSsoLaIiBXUFnEzDWqC0yxgnmmatXYvxEJzgdm+A8JEJDDUFhGxgtoiIlZQW8S1NKgJTkG7xe8sOwATGGr3QkRCiNoiIlZQW0TECmqLuJYGNUHGMIyuQHdgrd1rsZLvQLC5wBy71yISCtQWEbGC2iIiVlBbxO00qAk+s4AFpmlW272QAPgAvSZTJFDUFhGxgtoiIlZQW8TVNKgJPrPx/mENBZuAJN9BYSJiLbVFRKygtoiIFdQWcTUNaoKIYRhtgSHASrvXEgi+g8Hm4Z2Yi4hF1BYRsYLaIiJWUFskGGhQE1xuAz42TbPc7oUEkG5JJ2I9tUVErKC2iIgV1BZxPQ1qgksonGx+vrVAd8Mwuti9EJEgpraIiBXUFhGxgtoirqdBTZAwDCMJGAd8bPdaAsl3QNgCtNVPxBJqi9oiYgW1RW0RsYLaorYECw1qgsctwCrTNEvsXogNtNVPxDpqi4hYQW0RESuoLRIUNKgJHnMIvS1+p60AhvoODhMR/1Jb1BYRK6gtaouIFdQWtSUoaFATBAzDaAZMBT6yey128B0UtgTvwWEi4idqi9oiYgW1RW0RsYLaorYEEw1qgsONwEbTNPPtXoiNPsA7QRcR/1Fb1BYRK6gtaouIFdQWtSVoaFATHGbj/UMZyj4GxvoOEBMR/1Bb1BYRK6gtaouIFdQWtSVoaFDjcoZhRAPTgQ/tXoudfAeGrcJ7gJiINJHa4qW2iPiX2uKltoj4l9ripbYEDw1q3G8KsNs0zeN2L8QBdNK5iP+oLWeoLSL+o7acobaI+I/acobaEgQ0qHG/2YTuyebn+wiY6jtITESaRm05Q20R8R+15Qy1RcR/1JYz1JYgoEGNixmGEY73VO95dq/FCXwHh20Cptm9FhE3U1vOpbaI+Ifaci61RcQ/1JZzqS3BQYMad5sAZJqmedjuhTiItvqJNJ3aUp/aItJ0akt9aotI06kt9aktLqdBjbvNQVv8zjcfuNl3oJiIXBm1pT61RaTp1Jb61BaRplNb6lNbXE6DGpcyDCMM3YKuHt8BYrvxHigmIo2ktlyY2iLSNGrLhaktIk2jtlyY2uJ+GtS410ig2DTNPXYvxIG01U/kyqktF6e2iFw5teXi1BaRK6e2XJza4mIa1LiXTja/uHnAbb6DxUSkcdSWi1NbRK6c2nJxaovIlVNbLk5tcTENalzIMAwDvRbzonwHiWXiPVhMRBpIbbk0tUXkyqgtl6a2iFwZteXS1BZ306DGnQYCUcBWuxfiYNrqJ9J4asvlqS0ijae2XJ7aItJ4asvlqS0upUGNO80G5pqmadq9EAebC8z2TdpFpGHUlstTW0QaT225PLVFpPHUlstTW1xKgxp30msxL28PUIr3gDERaRi15fLUFpHGU1suT20RaTy15fLUFpfSoMZlDMPoCbQD1tu9FifzTdbn4n3dqohchtrSMGqLSOOoLQ2jtog0jtrSMGqLe2lQ4z6zgfmmadbYvRAX+ACYo61+Ig2itjSc2iLScGpLw6ktIg2ntjSc2uJCGtS4j7b4NdxWvAeMDbR7ISIuoLY0nNoi0nBqS8OpLSINp7Y0nNriQhrUuIhhGB2BvsBqm5fiCmdt9dNJ5yKXoLY0jtoi0jBqS+OoLSINo7Y0jtriThrUuMtMYKFpmpV2L8RFFCWRy1NbGk9tEbk8taXx1BaRy1NbGk9tcRkNatxFW/wabz3Q3nfgmIhcmNrSeGqLyOWpLY2ntohcntrSeGqLy2hQ4xKGYbTCe1u1ZXavxU18B4zNB2bZvRYRJ1JbrozaInJpasuVUVtELk1tuTJqi/toUOMeM4DlpmmW2b0QF9JWP5GLU1uunNoicnFqy5VTW0QuTm25cmqLi2hQ4x5z0Ba/K7UK6Oc7eExEzqW2XDm1ReTi1JYrp7aIXJzacuXUFhfRoMYFDMNIACYBi+xeixv5DhpbhPfgMRHxUVuaRm0RuTC1pWnUFpELU1uaRm1xFw1q3GE68KlpmoV2L8TFPkBb/UTOp7Y0ndoiUp/a0nRqi0h9akvTqS0uoUGNO+hk86ZbBoz0HUAmIl5qS9OpLSL1qS1Np7aI1Ke2NJ3a4hIa1DicYRixwDRggd1rcTPfgWPL8R5AJhLy1Bb/UFtEzqW2+IfaInIutcU/1Bb30KDG+a4HtpqmmWv3QoKATjoXOUNt8R+1ReQMtcV/1BaRM9QW/1FbXECDGufTFj//WQRcYxhGvN0LEXEAtcV/1BaRM9QW/1FbRM5QW/xHbXEBDWoczDCMSLzb0ubbvZZg4Dt4bB3eg8hEQpba4l9qi4iX2uJfaouIl9riX2qLO2hQ42zXAGmmaWbYvZAgoq1+ImqLFdQWEbXFCmqLiNpiBbXF4TSocbY5aIufv30ITPMdSCYSqtQW/1NbRNQWK6gtImqLFdQWh9OgxqEMwwgHZqIo+ZXvALJteA8kEwk5aos11BYJdWqLNdQWCXVqizXUFufToMa5xgC5pmkesHshQUhb/SSUqS3WUVsklKkt1lFbJJSpLdZRWxxMgxrn0snm1pkPzPAdTCYSatQW66gtEsrUFuuoLRLK1BbrqC0OpkGNAxmGYaAoWcZ3EFka3oPJREKG2mIttUVCldpiLbVFQpXaYi21xdk0qHGmYUANsNPuhQQxbfWTUKS2WE9tkVCktlhPbZFQpLZYT21xKA1qnGk2MNc0TdPuhQSxecAswzD0Z0BCidpiPbVFQpHaYj21RUKR2mI9tcWh9BviTNriZzHTNPcDJ/EeUCYSKtQWi6ktEqLUFoupLRKi1BaLqS3OpUGNwxiG0Q9IAjbZvZYQMBeYY/ciRAJBbQkotUVChtoSUGqLhAy1JaDUFgfSoMZ5Tm/xq7V7ISHgA2C276AykWCntgSO2iKhRG0JHLVFQonaEjhqiwNpUOM82uIXODvxHlA2zO6FiASA2hI4aouEErUlcNQWCSVqS+CoLQ6kQY2DGIbRFegKfGr3WkKB72AynXQuQU9tCSy1RUKF2hJYaouECrUlsNQWZ9KgxllmAQtM06y2eyEhRFGSUKC2BJ7aIqFAbQk8tUVCgdoSeGqLw2hQ4yza4hd4m4Ak34FlIsFKbQk8tUVCgdoSeGqLhAK1JfDUFofRoMYhDMNoCwwBVtq9llDiO6BsHt7JvUjQUVvsobZIsFNb7KG2SLBTW+yhtjiPBjXOcRvwsWma5XYvJARpq58EM7XFPmqLBDO1xT5qiwQztcU+aouDaFDjHHPQFj+7rAW6+w4uEwk2aot91BYJZmqLfdQWCWZqi33UFgfRoMYBDMNoAYwFPrZ7LaHId1DZArTVT4KM2mIvtUWCldpiL7VFgpXaYi+1xVk0qHGGW4BPTNMssXshIewDtNVPgo/aYj+1RYKR2mI/tUWCkdpiP7XFITSocQadbG6/lcAQ3wFmIsFCbbGf2iLBSG2xn9oiwUhtsZ/a4hAa1NjMMIxmwFRgod1rCWW+A8s+xnuAmYjrqS3OoLZIsFFbnEFtkWCjtjiD2uIcGtTY70bgc9M08+1eiOikcwkqaotzqC0STNQW51BbJJioLc6htjiABjX20xY/5/gYGGcYRpLdCxHxA7XFOdQWCSZqi3OoLRJM1BbnUFscQIMaGxmGEQ1MBz60ey0CvoPLVuE9yEzEtdQWZ1FbJFioLc6itkiwUFucRW1xBg1q7DUF2G2a5nG7FyJ1tNVPgoHa4jxqiwQDtcV51BYJBmqL86gtNtOgxl5z0BY/p/kImOo70EzErdQW51FbJBioLc6jtkgwUFucR22xmQY1NjEMIwLvadqKkoP4DjDbiPdAMxHXUVucSW0Rt1NbnEltEbdTW5xJbbGfBjX2mQAcNU0z3e6FSD3a6iduprY4l9oibqa2OJfaIm6mtjiX2mIjDWrso5PNnetDYLrvYDMRt1FbnEttETdTW5xLbRE3U1ucS22xkQY1NjAMIwxFybF8B5ntxnuwmYhrqC3OpraIW6ktzqa2iFupLc6mtthLgxp7jASKTdPcY/dC5KK01U/cSG1xPrVF3EhtcT61RdxIbXE+tcUmGtTYQ5Nj55sH3GYYRrjdCxFpBLXF+dQWcSO1xfnUFnEjtcX51BabaFATYIZhGOgWdI5nmuZhIBPvAWcijqe2uIPaIm6jtriD2iJuo7a4g9piHw1qAm8QEAlstXshcllz8f4FIuIGaot7qC3iJmqLe6gt4iZqi3uoLTbQoCbwZgNzTdM07V6IXNYHwGzfQWciTqe2uIfaIm6itriH2iJuora4h9piA32xA0+vxXQJ38FmxXgPOhNxOrXFJdQWcRm1xSXUFnEZtcUl1BZ7aFATQIZh9ALaAhvsXos0mE46F8dTW1xJbRHHU1tcSW0Rx1NbXEltCTANagJrFjDfNM0auxciDTYXmOM78EzEqdQW91FbxA3UFvdRW8QN1Bb3UVsCTIOawNIWP/fZCkQBA+1eiMglqC3uo7aIG6gt7qO2iBuoLe6jtgSYBjUBYhhGR6AvsNrmpUgj+A4401Y/cSy1xZ3UFnE6tcWd1BZxOrXFndSWwNOgJnBmAgtN06y0eyHSaIqSOJna4l5qiziZ2uJeaos4mdriXmpLAGlQEzhz0BY/t1oPtDMMo6fdCxG5ALXFvdQWcTK1xb3UFnEytcW91JYA0qAmAAzDaAVcBSy1ey3SeL6DzuajCbI4jNribmqLOJXa4m5qiziV2uJuaktgaVATGLcCy0zT9Ni9ELli2uonTqS2uJ/aIk6ktrif2iJOpLa4n9oSIBrUBIZONne/1UBf3wFoIk6htrjfatQWcR61xf1Wo7aI86gt7rcatSUgNKixmGEYCcAkYJHda5Er5zvwbCHeA9BEbKe2BAe1RZxGbQkOaos4jdoSHNSWwNGgxnrTgU9N0yyyeyHSZNrqJ06itgQPtUWcRG0JHmqLOInaEjzUlgDQoMZ62uIXPJYBI30HoYnYTW0JHmqLOInaEjzUFnEStSV4qC0BoEGNhQzDiAWmAQvsXos0nWmaZcByYIbda5HQprYEF7VFnEJtCS5qiziF2hJc1JbA0KDGWtcDW03TzLV7IeI32uonTqC2BB+1RZxAbQk+aos4gdoSfNQWi2lQY605aItfsFkEXOM7EE3ELmpL8FFbxAnUluCjtogTqC3BR22xmAY1FjEMIxK4BZhn91rEf0zTLAQ+xXsgmkjAqS3BSW0Ru6ktwUltEbupLcFJbbGeBjXWmQwcME0z0+6FiN9pq5/YaTJqS7BSW8ROk1FbgpXaInaajNoSrNQWC2lQYx2dbB68FgDTfAejiQSa2hK81Baxk9oSvNQWsZPaErzUFgtpUGMBwzDCgZloi19Q8h2EthXvwWgiAaO2BDe1ReyitgQ3tUXsorYEN7XFWhrUWGMMkGua5gG7FyKW0VY/sYPaEvzUFrGD2hL81Baxg9oS/NQWi2hQYw1t8Qt+84EZvgPSRAJFbQl+aovYQW0JfmqL2EFtCX5qi0U0qPEzwzAMFKWgZ5pmBpAGXGP3WiQ0qC2hQW2RQFNbQoPaIoGmtoQGtcU6GtT433CgBthp90LEcnOBOXYvQkKG2hI61BYJJLUldKgtEkhqS+hQWyygQY3/zQY+ME3TtHshYrm5wEzfQWkiVlNbQofaIoGktoQOtUUCSW0JHWqLBTSo8T9t8QsRvoPRcvEelCZiNbUlRKgtEmBqS4hQWyTA1JYQobZYQ4MaPzIMoz+QAHxh91okYHTSuVhObQlJaotYTm0JSWqLWE5tCUlqi59pUONfs4B5pmnW2r0QCZi5wGzfgWkiVlFbQo/aIoGgtoQetUUCQW0JPWqLn2lQ41/a4hd6duI9KG2Y3QuRoKa2hB61RQJBbQk9aosEgtoSetQWP9Ogxg8Mw4gwDKMn0BX41O71SOD4Dkg7PUGOsXs9ElzUltCltoiV1JbQpbaIldSW0KW2+J8GNf7xQ+BpYA3Q3+a1SAAZhhEFnADuBLbYvBwJPmpLiFJbxGJqS4hSW8RiakuIUlv8T4Ma/zgGTAKmAB1sXosEVhjwdbw/OSixeS0SfNSW0KW2iJXUltCltoiV1JbQpbb4mQY1/nEUaA780DTNpXYvRgLHNM1yYCrgAaptXo4EH7UlRKktYjG1JUSpLWIxtSVEqS3+Z3hfTiZN4Tvd+lrTND+xey1iD8MwugIxpmnus3stEjzUFlFbxApqi6gtYgW1RdQW/9GgRkRERERERETEIfTSJxERERERERERh4iwewFXIiYyPLuiurat3euwS3REWE55VU07u9fhJqF2zegaaRpdL9JQsVER2eVVNSFzrcREhud4Kqt1rTRQqF0fl6Jrp+FioyOzyyurQ/K6iYmKyPFUVOk6aaDY6Kjs8sqqkLxWAGKiInM8FZW6XhooNjY2u7y8PCSvl5iYmByPx+Oqa8WVL30yDMPM+v0Eu5dhm47/sw7TNA271+EmhmGYx5+4zu5lBEz7R1foGmkCwzDM40/dbPcyAqb9I4t0vVwhwzDM3Je+ZfcyAqb1/S/oWmkEwzDMnGe/ZPcyHKHtw2/r2mkgwzDMgoV/tHsZtki65We6ThrBMAyz6JPn7V6GbRKmPKTrpREMwzArq2vtXoYtoiLCXHet6KVPIiIiIiIiIiIO4cqXPl3IruMlLN+bT2xkGFd1SeCT/af4+XVdL/jYJ1cc4d5R7Xh7czYJMRH0bh3LF0eLL/r48z/2Uo+rrjGJCL/4sG7pnjzScj3Ex4RzY/9kPtyZy6E8D49e143EWO9vx4Pv7GVkl3hmDGpFu4Toy65JGmfXsWKWpeYSGxXOyK6JrNx7kken9brgY59YmsZXRnfirU1ZJMRG0LtNM75IL7jo48//2Es9rrqmlojwi89KX/rsKDnFlQxo35yrOify+NI0RnRJ5Jvju9Q95oG3djCyaxK3Dmmra8UB5m3N4vDJMuKiw3nomh6N+tjLXQ///OQg4WEGpRXVPDKtDwDvbsrgSH4ZAzskcPOQ9k1auzTdzqN5LE05QmxUBKN6tWXFjqP8cvaoCz72sblfcN/k/ryxdi+JsVH07tCCTQeyL/r48z/2Uo+73LX0wspd5BR4GNipJSN7tuHlVanU1Jr87NYRNI+NAuD+51YwqldbZo7sQbsWzS67Jmm4Py3cQbPoSB6+vj+PL9jOL24des7773z6E64f3JG8knIemT6YyIv8Xr6z4RCje7ame5v4eu97Y10apRVVeCpr+PZ1/YmJDL/gc1zo8592qeuosKySV9ceICO/lIem9qNX2wQAfvP+Fjq2bMaoHq0Y0a3VRb8G4j+Pv7WMn949lYjwcP7vjSVcP7IfPTu0olVi87rHvLViM2MHdKNHB+/vyVcfe4NR/brgqahi7MDuzF+3g6rqGn779em0iI+r9zmqa2qICL/wNVRY6uGpdz/BxOSRO6eS1DwWgK898SZX9+/KrAlDaJ+caMGvXBrrsVc/4mdfmU5EeDi/e+lDpo0eRM9ObWiVdKYhby1Zz5jBvejZsQ0AX/nffzGqf3c8lVWMG9yLuau3UF1dw28fmE3LhPp/N1zyWinx8Oe3FmOa8JN7byKpufdau++3/+bqgT2ZPfkq2rdKsuBXLlfid7/9X375q18TERHBb/7n19x003R69e5N69at6x7z+muvMm78BHr18v57564772D06NF4PB4mTJjI+++/R1VVFY89/iQtW7as9zmqq6uJiLjwOKKwsJDHH/sDmCaP/vJXJCV5r4177r6LsWPHcvsdd9KhQwcLfuXOETSDmoW7TvLo9d3q/v+tzdm8uvEYhZ4apvZtweLdeXiqavjJFO+Q5d0tOfzgms5ERXi/CVl14BSvbzrOkfxyvj2hI//8NJO4qHBmDWnNsr35NIsOZ3x37180i3efJDzMYFr/ZACqampZnVbAvpxS2iVEc9vgVry68XjdWib0SKJ/O2/MRndLZP3hQpLi4mgTH0X35Fg2phcREXZmuJPcLJKSihrCw1y1O8s1PtqZwy/OGqC8uTGLVzZkUOip5rp+rVi06wSeyhp+er33H9rvbD7GD6d0P3Ot7Mvjtc8zOZLv4eFJXfnH6nTiosKZPbwdS1NzaR4dwbgeLQBYtOsE4QbcOND7F15VTS2r9+ex13etzBzallc2ZNatZWKvlvRv5/3m6v7xXcgtruCNTVlc3S2JxNhIKqprqa01CfNdG8nNoiipqOYSs0EJoJyiCtomRDO5b2vKq2p44uN9tIiL4uruLVh3II8RXZPIK6nkzlGdAN/1sC+XvceLaZcYw8zhHXjlsyN1zzexdzL923v/AVRjmpSWV9O6+ZmBXPOYCCLDwyivCs1trE6zYPMhfnXWAOX1NXt46ZPdFJZVcv2QLizcchhPZTU/u+0qAN7+dB8/vmU4URHeb2pX7szg1dWppJ8o5js3DuGZj7cTFx3B7WN68fG2IzSPiWRCP+83JQu3HCY8zOCm4d0AqKquZdXuDPZknaJ9UjNmXd2Tl1btrlvLpP4dGdDJ+03St6YO4kRhGW+s3Ut4uMH04d04erKYNXuyuHlEdwCS42MpLa+qa434l6eqmlOlFQCsSj3GjqOnKPJU8qvbhjG8WzLfurYvmw7msjr1ONuP5pMQG0lSXBQdWjRj25G8usHIexsPU1BWya9uG8o/lqfSPjGOKQM7cKq0gu9PGwjA8YIy/v3JPsIMuH9yX95Yl0bbxFiuG9SB1KwCPtufw/g+3iMLCssqWbIjk5xCDyO7t6Jjy2Ys2XHm76i7xvQgKS6KxLgofnDjQBZty+B4QVndepKbx1BeWUOt+15V72rPL/is7s9qWtZJWiU04+kP1tC9fTJ7juYwtGdHPli7nYPHTvK3784mPNygsrqG2OhIAGaMG8Sp4jIOZOZydX/v98lHcvJZsmkPZeWVzJo4lGMnC0k56L0WmkVHcd+NowFYu/0gc64ZRkR4GKtTDjBzwhAAWiU2o6SsgvAwbd53kufnrsJ7B21Iy8whOak5f393Gd07tGZP+nGG9e7MB59s5mDWCf7+4y8THhZGZXUNcdHeIf6tE4dzqriUAxk5jB7o/T75SPZJPl6/k7LyCmZfO5JjuafYtv8oAM1iovjaLRMBWLttKSiBkwAAIABJREFUL7dPGUVEeDirNu9h1mTv34XJSfGUeMp1rTjQP555mjDf78uBA/tp1bo1T/35T/Ts2ZPU1N0MHz6C9959h7S0NJ597nnCw8OprKwkLs47hJs5czb5p/LZv28fY8aOBSA9PZ1FCz+itLSUO+68i6zMTLZu3QJAs2bNuP+b3peTr1r1CXfdfQ8RERGsWLGc22+/A4DWrVtRXFxM+EUGgsEkaP5EnI7OaW2aR/G10R3wVNWw5kAB3xjTnpFdEkjNKT3rY848PjYynK9e3Z7IcIMN6UU0jw6nTXwUR0+VU1JRw31Xt6dX6ziyiyrYcaykbkgD8H7KCVbsy+f6vi25fVibS64zKTaC307vUfcPq+v6tuTLo9qRU1JZ95jHZvTk62M68N7WE035kshFnP/PjjbxUXx9bGc8VTWs3p/H/eM6M7JrIqnZJWc+5pxrJYz7xnTyXiuHTtE8Opy2CdEcyfd4r5Uxnejdppn3WskqqhvSAPx363GW7z3JDf1bcceIS++AKCqv5tm1R3hoYlc6JMbw+Mx+dE+OIyWzqO4xj8/sxzfGdubdLccv8UwSKA9N7sH4Xsk8uWQfKRmFVFbX0i4hmsxTHu4Z3ZnffbSHO0Z2rHv8fzdnsjz1BDcMbMsdIztd8rmjIsL42Y19ySrw1L3t5iHt+dH1vdlzvOgSHymBUq8tiXHcP2UgnspqVu3K4JtTBzKqZ1tSM/PP+pgzHxUbFcHXJg8gMiKM9fuO0zwmkraJcaTnFlNSXsXXrx1A7/ZJHC8oY/uRk3VDGoB3N+xn2fajTBvahTvH9b7kOovKKvnnkh08dMNgpg7uzKa0HHZl5J2zc+OP947n/ikDeeez/U36msiF3TexN6+sPQDAmj3ZfH/aAFrFx3CiyFPvscXlVTwwpR+7swpYtz+b790wgJuGentxw+COTOjTlh1H82nVPIb7JvWmZbOocz5+Y1ouM0Z05tarurIh7QQDOiZR5KkkIsxgQMekuiENwBMf7SDrVBl3j+nBuD6XPm8yNauAtJwiJvY9czbjD24cyA9uHMjHKRlX/LWRxnvo1vE8fNvEuv8/VeKhXXICX79pDGG+b2BuGz+Y8YN6cDyviJ4dWvHInVMoKPFeb0s27SEzt4ARfbzXVWGph1+9uJDmsdE8OGM83drV/0n45fz527N4YMY43l652Q+/QvGXh2Zfy3dun1r3/6eKy2iXnMQ3Zkyqu1ZmXjOCCUN7cyy3gB4d2/CTL9/EqWLvv5+WbNhJZk4+V/XzDvQKSzz88tn3iY+L5qHZU+jWvvE76f7yg3t4YOZk3lq6wQ+/QvGn737v+3z/Bz+s+/9T+fl06NCBbz3wYN0AZ/ac25k0aRJZWVn06tWLR3/xS/Lzvd/nLF68kIyjRxk5yvtDrMLCQn76k0eIj4/nu9/7Pt27d2/0mp5+5p88/J3v8vprrzb9F+hwQbOj5uYByfx11dG6lz6d3o1iGAaTeyfx8ufH8VTV8NOpXflk/ynuHNGGv63OqHvp09mPH9Mtge1ZxZimSffkWFKzS3lt03HGd0+kXUI047on8p8t2dxzlfebk3uuascdw0zWHjxFSlYJd41oy7fGdbzgOl/deJyi8moSYyNIzS5l9YFTZBSU89OpXXl3aw6zhrTm+c+yyC+rYtaQ1hd8Dmmamwe14S8rDxEb6X3pU93vPXBtn2ReWp+Bp7KGn93Qk5V7T3LnVe3568rDdS99OvvxY7onkZJZRK1p0iM5jtTjJbz2eSbjerSgXUI043u25O0vsvjSKO/18KVRHblzRHvWpOWTklHEXSM78MCELhdc50Nv72RU10Q2phfQuUUMS3bnkllQzq9u7MW7m48xa1g7nvv0CPmlVcwa5qpDzIPW0l05HD5ZSkxkOIM6JLAiNYfSyhpGdWvBy+vS+fvdQ3lt/RG+Nr4bAF8a3YU7R9ayZv9JUo4WcNfVnXlg0oX/0iosq+Jfaw6RFBdFdmE5+7KLMYHtGYUXfWmEBNYtV3XnqY+2EhPpfelTxFmtmDK4My+u3I2nspqfz7yKFTuOcvf4Pjy1cGvdS5/OfvzYPu1ISc/1tqVNArsz8nhlVSoT+nWgfVIcE/p14M1P93LvxH4A3DuxH3eP68Pq1Cy2HT7JPRP68ND1gy+4zm/9ayVX92rLxgPZjOzRFhOTZtGRTB7Yif+s28+cMT3559Id5BeXM2fM5V/mKY2XFBdFs+gIKqpquKZ/O55emkqRp5I2CbFsS8/jhVX76l76tCMjn39/speBHZNolxTHM8tS63awLNuZRUFZBb+6bRhr9mbz2toD3DCkI0lxUTy/cg+eyhruHtvjnB01n6Qeo7K6lmMFZVRW17I69TiTB3h/cPD4XSMp9lSxZEcm7ZJimdi3HQ9O6Vdv/Xkl5fzozc+ZPaobe48VkFPooW/7RFbuPk7WqVL6tNdLXezUonksWbkFvLhoPadvGhIRHkZYmIFpmuzPyOXv768mPs67Q/PGq/szediZAW9is1je/NVXycwt4K0Vm5kyvDfjBnVn3KD6fz9NGtqTp979BIAf3zmFt1Zs5o5rhvHMvLXkFZZyx+RhAfgVy5VqER9HVu4pXvhwNSbeayU8PIwww8DE5EBGNn97Zynxcd6XtN04djDXXtW/7uMTm8fy1u8eIvNEPm8uWc+Ukf0ZN6Q344bU/4HBpOH9+PNbiwF45Ms38daS9dwx9Wqefm85eYUl3DH16gD8iqUpWrRsSWZGBs8/9+yZtkREEBYWhmma7Nu3jz//6Y8kJHj/jpo+/RamXnfmZi6JiYn89/0PyMjI4LVXX+G6629gwsSJTJg4sd7nuvbaKd6XPgGP/uKXvP7aq9x9z5f4y1N/Ju/kSe6+J/gP6tddn1xId31qPN31SRpDd32ShtJdn+RSdNenM3TXp4bzx12fPt6Yyr6MHPp0bsP00QP9tDLr6a5PjeOPuz59vH4He48cp2+Xdkwff+Ezq5xKd31qHH/c9WnhRx+xZ08q/fr3Z8aMW/20Muu58a5PQbOjRkRERERE4KbRA7hp9AC7lyEucNO4Idw0bojdyxCXuGXGDG6ZMcPuZYSEkN8vvyQ1r0FvO1/GqXIeX57O/y09TI3v1LzaWpM/LD3M48vTSc/38NmhAp5bl8k/1mZQVlnDixuy+M2ig6Tn138NurjDx7vrnxt0obedLyPfw2NL0vj94gN11wvAX1ce4omlaQAs35PLP9ek8/ynRyirrOGFdUf59YJ9pOeV+e8XIAHz8c7sBr3tfBn5ZTy2eC+//2jPudfK8gM88fE+AP68dD//XnuYtftPAnDPvzfx77WHKa2o9tPqJdAWb01v0NvOd/RkMf/3wRf89r8bqan1/pTsSG4Rf1+cwvdfXkNecTlvfbqP55ft5PllO8kt8vD88p088K9PWLf3mJ9/FRIIiy9w/suF3na+o3kl/OHDFH43d9uZa+VkCU8v3c0P3vicvJJyAN767CCPL9gOwDPLUnluxR6y8ksv+rzibAs37GrQ2853JCef3732Mb95eRE1NWd+An88r5DrHvkH1TU1bNh9mJsffZ7qmhrSs/P5639X8Z2/vUdeoa4XN1q4LqVBbzvfkeyT/PbF+fzPvz4491o5WcCU7zxJdU0Na7ft4+/vLOMvby+hqNTDL579L7/591wycvIv8cziFh9+OL9Bbztfeno6v/7VL3n05z+jpqam7u23TL+Jp//+N0pKSi7x0cEv5HbU/HdbDiUVNSzdm887XxvE9mMl7M4uoWNiNNuPlfD4jF5sP1bCjQO8hwWv2JfP4TzvYKVNfBS3DfaeG/Pxnjy+PaETm44UsvNYCcM6xZOaXcqIzvFM7JnEG19k88C4jqw7VEhUuEFcVDhDO8SzMb2ISN1FwzXe23LMe72k5vLuN0ewPbOI3ceK6ZgUw/asYp6Y2Y/tmUXc5DsweMXekxw66R2stI2P4rah3rNjFu8+wcOTurIpvYCdWUUM6+x9/f6PpvaoG9RszSji5zf05MllB73XS6cENqYXXPI2u+Ic723OpKS8mqW7cnj3odFszyxk97EiOibFsj2zgCfmDGZ7ZiE3DfZeEytSc866VqK5bbj3bj6Ld2bz8OSebDqcz87MQoZ18d6O8EfX964b1CQ3i6K8qoYq3zdEyc2jKK2orneYrTjXu+v3e88CSTnC+49MJyU9l10ZeXRs2Zzt6bn88SsTSEnPZfqIbgAs236UQycKAWibGMesq3sC3mHOd28cwsYD2ew4ksfw7q3p2jqBH0wfxvPLd1JYVsHerHx+f/dYvvHsCh66YTAPXT+YX7+zgfF9dUt3N3jv80MUl1exZEcW//3+FLYfzWd35ik6tmzG9iP5PHnPKLYfzWf6sM4ALN+ZxaHcYgDaJsQyc6T30M/FKZl85/oBbEw7wY6jpxjeLZmurZrz/WkD+dcneykqqyI1q4ABHZM4mlfCnmMFHDpRTO+2CURG6O8ht/jPyi0Ul5WzeGMq8//vW6SkZbLz0DE6tW5BSlomTz08i5S0TG4ZOwiApV/s4eAx79C/XYt4Zk/ynimzcMMuvj/nGjbsTmf7wSxG9OlMTU0t769JYeqIPgCMHdidCYO9d/7p1q4lP7rjWp798FMKSz0kJ9a/dbM4y9vLPqe41MPi9dv58E8/ZOu+I+xIy6Bz25Zs3XeEv/7wS2zdd4RbJniviSWf7+RgpveHk+2SE5lz7UgAPvo0he/fdT2f7zxIyoGjXNWvm/da+eQLrhvl3dU1fkhvVm/dS1RkBGmZJxjRtxtd2rbkw7Vb+e4doXM0QbB4443XKS4q4qMFC/h46TK2bN7M9pQUunTpwpYtm3nmH8+yZfNmbrttJgCLFy0iLc17gH679u258867APhw/jwe+clP+WzdOrZt3Vp36HCr1q0pKSmpd7OgUBNyf/Om5Xr4+pgO9Gkde87bZw1tQ3Jc5Dk/wW6q8DCDn1/XlYQY7zxsVNcEfnxtF9Lzy/32OcRaB3LL+Ma4zvRuc+43HLOHtye5mX+vF+O8/17dLYlHruvBEe2ocYUDOSV8Y0I3evtur37a7Ks6kNws2q/XytcndOPb1/Zkw0Hv7r9/fGkY1/Vvw/JU3SnOLfYfL+CbUwfSp33SOW+/fUwvkuNj63Y8XKl1e4/RLDqSHm0TmTGyBy+s3FX3nLlFHpLjY0L+GyC32J9dxP2T+9KnXcI5b58zqhvJ8dFNv1b25dAsOoLubeL54mAumw7lsi09j2JPFV1bNWf2qK68vzG9SZ9DAmd/xgkemDGevp3PvQvpndcOJzmx2Tk7Hhprx6EsSjwVbN53lHU7D9V7/9odaTSPiaJHh8bf+UcCb/+R4zw461r6dj13aH/n1KtplRTfpGtle1oGxWXlfLHnMJ+m7Cc8PIzf3H8bic1jGda7MydOFbF+ZxqREcF/i+VgtHfPHh7+znfpP6D/OW+/50tfplWr1ufsjrkSr772OjdNv5lFixY26XncLuR21PRoFcvLnx9j34lz//EbbhgYBpx/tvJ1fS98S8Kb+ifz/LpMampNHr2+G+9uzeH2YW1YsOsk27NKuPuqtnyQcoLjRRXU1EJWQTnzduRyoriS+0Z3sOqXJ37Wq1UcL312lP0nzt3GG254ByrnH8Z9Xb8Lf3MyfWAbnvv0CDW1Jr+Y5r1r010jO/D2F1lsyyxiT3YJwzsn8OyadBJjI8gsKGdeSjY5RRV8feylb9ssztCrdTNe+vQw+7OLz3n7mbacd60MuPCtb6cPbsdzqw96r5Xp/Xh3UwZ3Xd2ZtzceZdvRAvYcL+LgiVL2nyihdXw0ucUVvLMpg2MF5Tx8bQ/Lfn3iX73aJvHCyl3sO3bqnLeHh13476Ibhl747nDTR3Tjn0t3UFNTy6/mjOI/6/ZzVY/WPD5vMzNGdicrvwTTNKmsquW2Ud7r44PP07h9tO7m5Ba92ibw4qp97DteeM7bw8MM399D5z7++sEXvuvk9GGdeHb5Hmpqa/nlbUN5Z8MhRnRL5smFO7hleGey8kv58XTvncLySyq4qnsyi1P+P3v3HV91feh//PXJIgkz7CUQCCuKqHWAirMqVtRb23q77N63t+29Hb97u4fdrbV1XEdrXZ3XeqvWLaggiHULkgCBEMLOIHsnn98fJwYiIJ9Pcs75fr/nvJ//8HgQcs5XfPsCPzk530puX7WZixboz6GoKJo6jpsfWE3p9r39fr5vL/QfzEWn9P8frTcsW3wc1927kq7uHr79oaX84YkX+MDbT+bE2cfw4z88xpkLZlJSsYcXNm7nrsee5/TjCvnR3Y9x2RkL2FFVx9Rxow77uBIes4+ZwE33Pknptt39fj4zM+OwW1m66PB3Erx0yQlc99fH6eru4Tsf/xf+8MgaPrD0dE6aO50f3f4AS06Yw58ff45dVfvp7ukhIyODzq4u2jo6+dA7zkjUP54k0Ny5c7nh+uvY8PqGfj+fmZmJMeaQv/O+45LD36Dj8n95J9f88hd0dXVx9Q9/xJ133M5FSy/mjtt/z44dlXz5K19L2D9DFKTdXZ/Kqlp4ZmsdNc2dfPm86XG+suTQXZ/8DfSuT2VVzawqq6WmqYOvXDArAVeWGLrr0+AM5K5PZfuaWLWpmprmDr5y0ZwEXVli6K5PAzfQuz6V7anj6Q07qWls42uXvy0BV5YYuuuTn3jc9alsbwMrS/dQ09jGV5dF9w0/ddcnd4O569PmHft46pUyquub+O8PXBjnK0s83fXJz2Du+rR5+x6efKmU6rpGvv6RaL45rO765Cced30C2LhxIyuWP0FVVRXf/s53B39hSaC7PkVA0bh8isblB30ZEhFF44ZSNE7fZy1HVzR+GEXjhx39F4oARRNHUTRRX3GWoyuaMIKiCSOO/gtFgNlTxzN76vij/0JJe7OnTWT2tIlBX4ZE0Ny5c5k7d27Ql5Hy0u49ao6mcn8bf3zh6HdmOZLm9m6+/dDWvse4cdUOblq9g2tWbD/kYwA/X17BH1/Yw466Nq5+tJzvPbyVJt25JVIqa1v5wz93DurzP/endfx29XYgdvenq26Pvct+eXULtzyznff+7iUqalr43ert/OiRMv7+6sA3KsGprG3hD2u3D+rzv/X31/n6vevZWtXMI+v3cP2KLdyxpoJ9DW3csrKc//rbOupbO7npqa3csrKcP//z6HeDkXDaXt3IXStLB/UYG3bU8p5fPgTAt/78LDc9vo6Xtu5jb30LNz2+jq/d9Qz1Le08/PI2fvPQK9z+1IajPKKEzfaaJu5eXTbgz29u6+Sb//tiv8f46QOvcffqMhpaO/j+vS/zvXtfpr6lg8fW7eQDNz4FQEdXN794cB3/80QJja2dg/3HkCSq2FvLnY8+N6jP/8TP/8hN9z8DwHX3Ps2N963i7sefZ+/+Rm68bxVfvvH/qGtq7fcxiZ6KPdXc8eAzg3qM17fu5PKv/hqAh599jfd8/Ya+x/7Y1b/jf+5dAcB1f32cG+5Zzt0PrxncRUtgtm3bxm2/++2AP3/Pnj385tfX8u+f/xx1dXU8+I9/8C+XxV7t1dTUxJf/80t9j3///ffx85/9lFtuHtgryqIgJV9Rc/fze+jq6eGkqSNo7ezm1V1N9PRYLjl2LD95vILxw7MZNyyHXfXtfOjUSdzxz92cMGUYlfvbec+Jsa9C3PX8blo7e+jusZw8bQTPbKnjuMnDuKD3PWue21bPa7titwzLz8nkAyfHTqSHDsnkk4sns2pLHQDdPZbmjh7GDcs+5GP3r6vi9MKRVNS28cqOJpbOH0Pl/jZWbanj4mK9EVsy3fXcDrp6LCcdMzK2mR0N9FhYdtx4fvxoGeOHD2Hc8Bx21bXxoUVTuWPtDk6YOoLK/W1ceVLsTdjufG4HrR3ddPdYTpkxilVltSyYPJwL5sfuFLa2fD+v7Yy9f0l+TiYfPDX2PgKZmYaRedm0d/XQ02O5YP44Xtweey+CwrH5fOrMaWyvbWX6mHw+fsY0qhrbuWsQB0MyOHc9u52u7h5Oml4Q20plHT09lmULJ/HjhzYyfsQQxg0bwq66Vj50+nTuWFPBCdNGUVnTwpWnxN7n4c5nKw7aSgGrympYMGUEF/S+b83arbW8tiO2gfycTD64KPb+JFmZGTS2dZFhYnd6WjR0DGu21DIqP5vxI3KZOTaftVtryMow7K5v43uXF/PJO17kvaceE8xvlnDn0yV0dvdw8szxtHR08eq2arp7LJeeXMgP732eCSPzGTcij521TXz03GJue3IDJxWOY3tVI/96Ruxb6O54qoTWji66eno4tWgiq0p2smDaGC5cGPv23Wc37ebVithdW4bmZHPV2fMAaGrrZO2mPZxYGGvQmOF5tHV002MtE0bmM3P8SNZu2kNmRgaL50xi9cbdFAzNDeB3Se58poyu7h7eVjiW1o4uXqmojXXlpGP40X2vMmFkHuOG57JzfwsfOWs2t6/cxInTx7C9ppkrFxXGHmPVZlo6uunu6eHUmeNYtXEPxx0zmgt737Nmbdk+Xt0euxVufk4WV50Ze5+iobnZfOq8uawsjX0B4L4XKzhjzgS2VTfyzMa9vPOU6WRmZPB06R4uO2kaL5bHtvZUyR5aO7rIz8kiMzNSryZPCbc/spbOrh5OmTeNlrZOXi6rpKfHctkZC/jBnY8woWA440cNZ0d1HR9/x2J+9+CznDTnGCr21vK+82Pfbvn7h9fS0t5Bd3cPpxXP4OlXyjh+1mSWnhq7U8+a9eW8smUHAEOH5PDhpacBsT+LRg3Lo72ji56eHnbXNPCjT17Kh398Fx+84BRmTR7LmvXlZGVmHPIxSb7f/2MVnV3dnFJcSGtbBy9trKCnp4fLzz6J7/32PiaOGcn4guHs2LefT1x2Frfe9zRvm19Ixe5q3n/RIgBue2AlLW2xrSw6bhZPvVzK8UXHcPHi2LdjrnltMy9vin0hamhuDh9ZtgSAptY21qzbzNvmzQDg4sXH8/yGcgCyMjMZNTyf9o5Oenp62FVdx48/9x4+9N1b+ODFpyf5d0ne8Ntbb6Gzs5PTTltES0sLL774At3d3VzxrnfzrW9+g0kTJzJ+wgR27KjkU5/+LDffdCMnn3Iq28rLuepDHwbg1ltupqWlha6uLk4//QxWrFjOCSecyCXLlgHwzKpVvPTSiwAMHTqUj38i9i3kEydOpKhoNqtWrSIrK4tLli3juefWAjBs2DD+/QtfYsXyJwBYsuQsVj71FKNHH/79ZFNBSr6iZv7EfDq6La2d3TS0dzN8SGbfmwefNmMEHzxlEqPysnj/yRNZvzt22PKeEyfQ3HHgHaqf29bAyNwsmtq7mV6QS152Bk1t/q90ycnK4KvnT2dnXfshH3t1ZxNryut5trye8+YU8ML2Bl7f06zbMQegeNJwOrp6aO3sprGti+G5WWzcG9vGaYUFXHXaFEblZfOBU6ewflfssOXKt03ut5m15XWMysuObWZ0HnnZmTS2H/1dzyePzOXH/zKPwjH5vLKj4ZCPv7azgeOnDAegoa2LG1dW8Jkl0Xx/pVRQPHk4Hd1vbKWz/1ZmjuaqxdMYlZ/NBxZNY/3O2L/PK0+e2n8rW2p7t9LF9DH55GXFDmCOZkdtCx9aPI33nnpM7DHys/n+5cW0dcYe++3FE/jgomnsbWjnrDljue2ZbeTnpOR5fGQUTx1NZ1cPLR1dNLZ2MCwvm9LeNxBePGciHz57HqOGDuGqs+axbnvsLl7/evocmg96ZeWzm3YzMn8ITW2dTB83nNzsLKdXMKzZuJumtg5eLq/ilW1VfOmSE/jSJSfw0EvbgNgbFF911jz21rcwaugQrn7vYlo79YrOIBRPGRX7M6iji4bWTobnZve9efDiovF86MwiRg3N4YNnzGJdZeyw5cpFM/vvpGwfo/JzaGrrYvrYYbGdtPm/0uWVilpWb9rLmk1vfRe5ru4eiqcWcMrMsSxfv8v7eWRwjp0xiY6uLlraOmloaWV4fi4lvW8gfPqxhXz04kUUDM/jwxedxmtbYl/ced/5b6O57cDfR9es38qoYfk0trYzY+IY8oZk09hy6N9X32zK2FH84rPvZObksby0eQfnnFDELQ+sJj83B4i9QfFHlp7G3tqGQz4myXfszCl0dHbR2tZBfXMrI4bmUdL7BsJnHD+bjy5bQsHwoXzkkjN5tSz2Ktz3X7iI5tYDW1j92mYKhufT2NrGjMljycvJprHl6HexfebVzTS1tPNi6TZe2ljR72NTxhVwzRffx6wp43lxYwXnnDSPm//vSfLztJUgLVhwPB0dHbS0tFBfX8+IESPYsCH2atslS5bwiU99mtGjR/Oxj3+SV155GYCrrvoQzU1NfY+xatUqCgoKaGxspHDmTPLy8mhoPPT/cQ7nHZdcwic+8Ul27979lr+uoKCAX1zzK1pbWwf4Txp+Kfk3+PrWLrIzDFtrWqlu6mTKqAO3xs3KMGSY2LvfZ/TeWcMAtz+3m6yDviJ0xsyR7G/tZPa4fKqbO8nNzmBrzYEhnDZjJKfNGHnIc1tr+fNLe9la3cpZRaOob+3iljU7GZWXfcjHvrW0sO8VNF09sfdWH5qTydmz9L4FyVbX2kl2ZgZbq1uobupgyqjcN23G9P1o6d3Ms5VkZRzYzJmzCtjf0sns8UOpbuqIbabqwN2iFhUWsKiw4JDnLqtq5pHXq9hR18Y3lhbxQkUdL+9o4L5X93D5wok8uH4fXzw39hXTz/xxHadMH8lz2+o4d86YhP6eyOHVtfRupaqpdyt5b7EVG9vK6m39+nLm7DG9WxnWu5XM/luZOZpFMw/9CsHI/GzuWF1BVmYGn1gyg9tXb6O+tYtR+dls2NXAk6VVVO5v4WtLY9833NbZzWUnTDrkcSR56lo6yMrMYMveeqob2pg6Zhg9vbdTzszIwBhDVkZGbC82tpfbVmzod2B/5vzJ7G91EyXoAAAgAElEQVRuY86kUVQ3tJKbk8mWvQfuALR4ziQWzzn03/OFC6dx4cJpNLV1csKMcdy9qpSdNc3MmVzA65U1rFi/g8rqRv7rnSdz24oN1Le2Myp/SMJ/T+RQ9S0dZGcatuxtpLqxjSmj8/tuu52Z+UZXMsjIMMRuxGL4/dOb+ndlzkT2N7cze+IIqhrbyM3JZOveA38xXlQ0nkVFh753ibWWP63ZypZ9DZw9bxLfueJEttc0sbJ0D2fOncC1D78OwBeXHsvzvbfu/vsLFZx37CR+8eA61lfu52NnR+sN1FNBXVMr2ZmZlO2qorquianjRvXdTjkrM9aUzMzMvr+3YOC3D64hO/PA7ZCXLCyitqGZuceMp6quidycbMp2VvV9/PTjCjn9uMJDnnvzjn08uPZ1KvfV8Z2PXMza18tp6+jkiiULWV++m+UvbmT7vv1844OxNzN+42MSjLrGFrKzMinbsY+qukamji/o60tWZqwrb/xoLRhjuPW+p/rdOvvsE+fFtjJtElX7G8kdkkNZ5YE7i51+/GxOP372Ic+9dNECli5aQGNLGyfNnc5zr2/lxdJt/O3JFzh+1lT+sfpVtu+t4XuffCfPriujrb2TK845OfG/KXJE+/fvJzs7m82bN7Fv3z6OmTat73bbWVlZZGRk9P1orcUYw03/cyNZ2dl9j3HuuedSU1PDvPnz2bdvH3l5eWzetKnv42cuWcKZS5Yc8tyvvfYajz36CBUV2/ju937A2mef5YXnn+evf/0L73nPldz++9vYvHkz57/9Ah5+6EHq6uooKDj0/61SRdrd9elwfvpEBf/v7dF5hYLu+uRvoHd9OpKfPFrGf10U3tvb6q5PgzOQuz4dyU8e3sh/XRzuN1zTXZ8GbqB3fTqSH937PF+/IrzfHqC7PvmJx12fDufH97/Kf18Wrf/x1V2f3A3mrk9HcvVdj/DNq5bG9TETQXd98jOYuz4dyfd/dx/f/vjlcX3MRNFdn/zE665PB/v2t77J939wdVwfMxGieNcnfY8NROqQRsIhzIc0Ei5hP6SRcAnzIY2ER9QOaSR4UTikkXCIyiGNhEMUDmmiKiW/9QkG/yqZNeV1PLOlnq+9fTq/X7uLsupWfrhsFmvK63h9dzOPltZyz8cW8M1/bGHssGwKR+dx+fHjePD1ap4tr+fqZbNobu/mM38p5fuXzKRwTF6/x//92l3sbujggrmjyc40rNi0H4vly+dN59N/LuXkacO59LixVDd18tdX9vH9d8wc7G+JOBjsK2XWbKll1Zb9/L8LZ9Hc3sWn/riOqy+dS+neJjbubaaytpVfvruYb9xXythhORSOzSc/O5NN+5pp7+rhy2/v/+/5kdf3Ubq3mc7uHr56wax+n1c4Jp81W/dT29zB15cW8ZW/lfD5c2ZQOFa3n0+Gwb5SZk1ZDas2V/PFtxdx57PbKa9qZuExIzlt5mj+7+VdjBs2hKsWT+O2Z7axu66NC44dT21zB6V7Gunssnx16ZxDHm/9rgYeXb+Hv31uMdc8thmAs+eOpb2zp+9j93x2EV/56zo+f/4sCsfq1vPJMthXyqwu3cXKkl389ztP5rfLX2fX/mYuWjiNru4e1lXW8MjLFfz9a8v4xf0vAXDOsVOoaWxj4679tHd289XL39bv8R56aRulu/azvbqR7115Gr9/soTKmkY+e+ECiiaO4oEXylm9cRc/fv/p/Mcdq/jCxQuZOeHQb/eV+BjsK2RWb9rLqo17+K9LF/K7pzZStreBH//rKTz86g5Kd9XR2d3D15Ydzy8fWgfA2fMnkWkMy1/fhbWWr77pYycXHrihQX1LB7ev3ExlbTOfOX8eja2d/T7v4Ocr39fI/72wjbEj8rjqjFn85x/+yRcuLKZw/PDB/QbJIQb7CplVr23h6VfL+OZVF9HU2s5Hf3I3P/305ZRs30tJxR46urr5+gcu5JYHVrN5RxU//+y/sHVXNfc8/QrjC4bxkaWL+j3ehm17uPruR7n6Y5cweexIbnt4LVt3VXNC0VQKhucf8pi7aupZemoxeUOy+dPyF/nJpy4b7G+JHMFgXyGz6pWNPPXSRv79yrfzu/tXsn1PDZ9/9/ls3L6Hkm27qNhTw/VfuYqf3PkgAOedPJ8xI4dxz4rnGV8wgo8u6/8tLhvKd/KD2+7n6s+8i1lTxnPz/z3Jrqo6Lj59AVt27KN8dzXHzzqGy846sd/H8obk8MdH1/LTz185qN8PeWuDfYXM0089xYoVy/ne93/AjTdcz8aNpfz6N9dz5x23s3XrVhaecALvfOcV3HjD9ezYsYNlyy5l/IQJ/OXPf2LChAl84pOf6vd469ev5zvf/hY//dnPKSoq4n3v/VcWL17Mu99zJZs3beLVV1/hgfvv54EHH+KWm2+irGwzb3vbyRy/8ATuvusOfnnNtYP9LQlMpF9R8/PlFVhr+cnj26ht6eS2tbv42n1ltPa+aeea8jpWbqnr+/GGlTu4dc1O7n7+wK2Nn9tWz61rdnLrmp384U235V5UGPtL6UcXTWZEbuxM6/TCUVyxcDxLZsbeR6a1s4fa5tj74JTsaSYvO4Phvb/2Dy/u4aL5h38fkUUzRrKzrp0hWRk8vrGW/zxvGgX52dQ0dzJmaOwNaTMzDMdNHsbQnMzDPoYMzM8e24K1lh8/WkZtcwe/W72dr95bQssbu9lSy8rNNX0/Xv/UNm55Zjt3Pbej7zHWlu/nlme2c8sz27n7TXdgWlwY28bd/9zJ0uLY3VZyszOpae5g6JDYv8vWzh5qmjuZOiqXtdvq+OxZ09nd0E5dS/83flx67Hi+cM4M6lu7Dvm8hVNHYAw0d3RjjOHUGXpvo3j72SMbY1t5qDS2lVXlfPV/1x3YSlkNKzdV9/14/Yot3LKynLuePXAL7rVba7llZTm3rCzn7jfdmnvxrDHkZmfyqbMKGZmfzbLjJ/G/L+xgZG4Wxrzxa0azs66VIVmZLD1uIl84r4j6w7yR7OlFY7jipMksmTOWupZOhg7J5D8vnM3ykn39PmaM4dTDvFeSDN5P/v4C1lp+eO/z1Da1cevy9Xz5zlW09L7h6+rSXTy9YWffj7956BVuenwddz5d0vcYz27azU2Pr+Omx9dx19P9b819+txJfT/urG0iNzuTM+ZN5t2LijireAp1ze0My83mK5edxBPrKnl20x7+benx7K5roa65/xuE5uZkUtPYxrDcbEbmD+FLl5zAucdOZff+ZjbsqCVvSBYj8nIwxnBa0cQE/86lh58+8BrWWn5036vUNrXz2yc38pU//pOWjt59bNrL06V7+n687rEN3LyilDufOXDb7LVl+7h5RSk3ryjlrmf635J78ezYXeM+fs5cRvS+GefFC6fyxYuOpa6lg7qWDoYOyebL71jA8vW7eGzdTr5yyQIKhg6hurGt38cONjI/hy8uPZZz509id13LIZ938PP99bny2G6Ivc/FabPGJeq3My388O5HsdbygzsfobahmZsfWM2Xrv8bLW0dQOyw5alXNvf9eO09T3Ljfau4/ZG1fY+xZn05N963ihvvW8Udj/S/JfeZC2JfHLrj0ee4ZPGxAFyy6Fj+8z3nUtcUe1/GT116BiOHxe4G96cVLzJyWB6GQ797oHjGRC5ZFHuM3JxsPnf5EkYNy+PyMxYc8phnLJjJjqo6cnOyWDhrCsP05rGDdvXv78day/d/93dq6pu46d4n+eI1fziwlVc28uSLJX0//upPj3LDPcv5/T9W9T3Gmtc2c8M9y7nhnuXcftDPA5y5cDajhuXz5fcv5fyTi9lVXUfukGyq65oYljeE/Y3NDMsbwn996BIee249f3psLSOH5h9mKVBcOIVlZyw86LHnULmvliE52QzPzyMnK4vWjo5DPrZw9jSG5ul91OLhu9/5NtZavvXNb1BTU8MN11/H5z77aVpaYjffefqpp1j+xBN9P/78Zz/lN7++lt/eekvfYzyzahW/+fW1/ObX1/K7397a7/HPOutsAD73b59n5MjY/58MHzGCnJycvjf/XXLW2VRWVpKbm8vdd93JqFGjMObQxRx33HFcfvmBg8Zx48bS2NhIZmYmZ59zDu97/wc47/zzyc3N5Qtf/BKjRhVwxbvezYknnsjQocPi+xuXZJE+qDltxkhWbN5PXnYm7V09dPVYMjOgvDb2LuSG2LsF9763Gi9UNjAiN4uGAdy96WD3vrqPKxaOo7Wjm4VThvHtpTN5YmMtq8vr2FLdyis7GtlZ305VYwfP9t7VqbO7p+8NRwHmTxzKTy6bRem+5kMe/0eXzuKjiybz15fe+o4LMjCLCkexYmPNm3Zj2FYTixO9b7zX3fuv64WKOkZ67mZnXRtVTR08u3U/a7buZ2tVM995x2zGDMuhoa2LhVNH8N1LZvN4aTXvO3kyv129nZqmDjIzDK2dB+4OZK3l2hXlfHTxVFo6uvt9HsBnlkxnpl5BkzCLZo5hRWkVeTn9G7Otuve/WxP7d/TGf9svbNsf24rDHXkO1tHVQ2dXD8N6d3bJ8ZOoaeqgpqmD+ZNG8NN3H8fGPY2xPTxRxkfPjL1a8OCtANz70i7edVLsVrxv/sPu4I9JYiyeM4kn1lWSl5NFe2c33d2WTGMo39f7xr+9bxj8xl6e37KPkXlDqG/p8Hqe4qmj+cVVZ1KyM3b3qHvWlvHuRb2vBDzoX/sHlszl1idep6axNdaWjgMN27K3nu9deRpjhufS0NLBhh21lO2pZ8n8Kawq2UXZnjpeLq9ib33LwH9DpJ9Fs8ez/PVdvT3pjvXEGMr3xe4kaKD37yy9+9haxci8HBo893Eway2/emQ9H+99s9/D/B24z8Efi/2d5cD7GGzYWUfZ3gaWzH3rQ7uG1g6WnXgMNU3t1DQd/Y4w8tbOOG4mj79QSt6QbNo6uujq7iYzI4Otu2N3iDO9fwa98Qblz5VUMHJoHvUev/c7qurYt7+JZ9Zt5Zl1sS9k/fwvy/nUskNvj9zQ3MZlpx9HdUMzNfXNtLYf+c+6js4uOjq7GZ6fe8hjHjtjEtf82xVsqNhzxM8XP2ccP5vHnltP3pAc2js66eruJiPDsHVn7P8lzJv+/Hnu9S2MGpZHfZNf41/fupPNO/Zy9knzKKvcxw8/+y7GjhpOY3Nbv793NDS3cvlZJ1Jd30RNfROt7Ufu2LEzp3Dtf7yfDeW7uOysE/naVe/g9a07D/mYxM+SJWfxyMMPk5+fT1tbG11dXWRmZlJWFvsCQN9eet9E+Nlnn2XUqFHU1dUN+Dnf+c4r+Po3vsm6114DYMGCBdxw4/+w/vX1NDTU884r3kVVVRXV1dVveSen31x3A5/7t89z5x23A/CnP/6B973/AwB0dHTQ0dHB8OGp8SrOSH/r05mFI7ns1te49orZVO5vo6c3Pj29b5A8a2weN6zaQVaG4ezZBZw2fQSN7V3MHn/gf2yPdPemgz2wvppXdjTyfEUDp0wfQWVdO8cU5NLR1cO6XU3c0LKDE6cO73v1TG1LF1NGDuEbFxXyl5f2cur0Efz15X0smTWKaQW5NLV3cdva3TS0dXHB3NHMHpfPr57cjrUwfEgmv3m6ktqWTt55vL4SlQhnzhrNpf/zPNe+51i272/jjfOzN34sGpfP9U9tIyszg3Nmj+a0wgIa2rqYM/7At4kc6Q5Ob5gyKpdvXjybv7ywi1NnjOKlynp+89Q2aps7yc3K4LWdDexv6eTEqSNid/yycM6cMQzPzeJHj5Tx9aWx/+m6Znk5exvbeW5bHe8+cVK/z3tsQxWbq5qpafa//aq4ObNoDJdet4Zr37uQ7TUthzSmaNxQrn9yK1kZhnPmjjuwlYkHTvCPdAengz22YS8XHBv7avi7T5rCnc9W0NLRTXam4ddPlNHQ2skFx07gmsc2x/awtZZZ44bxq8c38/V3zOt7nMraFo4ZHetbU3sX1zy+mfPnjz/kY5IYS+ZN5h0/vp/rPnY2FdWNfX8h7mvLxJFc9/CrZGVkcO5xU1k0eyINrR3MnXzg1XBHuoPTG5paO7h1xes0tHRw4cJpAFRWNzFtbOwvJc1tnfzygZd4+4Jj6Ozuocdazj1uKsPzcrj6b8/zzXfFvv2qYGguv37oFWoa22jv6uZLt6/kitNmUbqzlk9fcBwAtY1tTBipzcTLkjkTuOQXj/GbDy1ie3VTX0/euKdD0YQRXPf4BrIyMjineBKLZo2nobWDOZMO/B3lSHduOtj9L23n5W01/HNLFStL97C3vpW1ZVV84IxZNLd1cs1D6zj/uMlkGPjlQ+uwFsYOz+33sT8/u5Wz5k1k+thh1DS18R93r+WKU2ZQuquOCxZM7vd5Bz/fu08t5I5VZbR0dFGgO4gN2lnHz+LCr97IjV+6koq9tYf8GTR76niuvedJsjIzOP+kuZx+bCENzW3MnXZgI0e6c9Mbpo4bxfc++g7+8MQLLC6ewU//9AR7axtY83o5RVPG8fdnXuPFTZWs3bCNfz33JG57eC0tbR0UDM/j6rse5dsfvhiIHfg8+fImyndX89/vv5CH/1nC0lOLAfo95oSC4dzyjzXUN7X2fVwG7+wT5/L2f/85N/2/D1Oxp6bv8K5vK8dM4Fd/epSszEzOP6WY0xcUUd/cytzpB/68OdKdm95QU9/Ev/38Tt5z/qmUlO+iYEQ+v/zjI9TUNzF1fAFNrW389K4HufC048jMyOB3D6zs3Uo+P7jtfr7ziX8BYMe+Wpa/UMKWnVV88V8v5Nb7nqK+qYWLFx/P8uc38PKmCrKzsmhsaePm/3uy72MSP+eedx5nnXkGv73t92wrL+87kHljN3PmzuUXP/spWVlZXHDhRZx55pnU19czf/6B/2aPdOemg91zz//ywvPPs2b1apqbm3nxxRfIycmhsbGRG66/jrq6OpYtu5Ti+cXccvNNtDQ3M3r0aL79rW9y9Q9/BEBlZSWPP/44ZWVlfOOb3+JX1/ySmupq3vu+2Bv1V1RsY8aMGQD84x8PsGzZpfH+7QqM7vp0BKV7m1lTXs/HFk2Oy+NVN3Uwdpj/SzvX72rilZ1NfPCUA1/F0l2f/MX7rk9HUrqnidVbavn4GdMG9Pk9PZa61k5GD/XbirWWXy0v54OnTWH88CG669MgxfOuT0dSuruR1WXVfHzJkf8C/VYGtZXHy/jgomMYPyL2cnbd9Wng4n3XpyMp2VHLMxt38cnzjxvQ5/f0WOpa2hnd+y0Mrqy1/PKBl7nq7HlMGJmvuz55StRdn96sZFcdqzfu5RPnxufNy6sa2xg33G8rb2at5ZqH13PVGUWMH5mnuz55SMRdn95sw7Y9rFq3hU9fesaAPr+np4e6plZGjxjce529umUnL2+u7HvPG931yU8i7vr0ZhvKd7Ly5U185opzB/T5PT097G9sYczIwX0byqubt/PSxop+73mjuz75ScRdn95s/fr1PP3Uk/zb5/99QJ/f09PD/v37GTPm8G8f4urll1/mxRee73vPmyje9UkHNRGkgxp/yTqoCQsd1AxOMg5qwkQHNQOXrIOasNBBjZ9kHdREgQ5q3CXjoCasdFDjJxkHNWGmgxo/yTioCSsd1CRJbnbmnvaunglBX0dQhmRl7G3r7Na7O3pIt81oI4OjvYirvJysPW2d3WmzldzszL2tHV3aiqN028db0Xbc5Q3J3tPW0ZWWu8nNydrb2t6pnTjKG5Kzp62jMy23ApCbk723tb1De3GUl5e3p62tLS33kpubu7e1tTVSW4nkQU2ymdi7Y9UBhdba2t6fWwD81Vo7P9CLk9AxxvwHsa184aCf+xuxvfwluCuTsFFbxIfaIq7UFvGhtogrtUV8qC2DE+m7PiXRJKDtjSD12gQUGmOyA7omCa/5QMmbfq6k9+dFDqa2iA+1RVypLeJDbRFXaov4UFsGQQc1bg4ZmbW2HagEigK5IgkzRUlcqS3iQ20RV2qL+FBbxJXaIj7UlkHQQY2bw40MNDR5k96XhBajKIkbtUWcqC3iSW0RJ2qLeFJbxInaMng6qHFzuJHR+3PFh/l5SV/jAAPse9PPbwRmG2Oykn9JEmJqi7hSW8SH2iKu1BbxobaIK7VlkHRQ40anx+JqPlBi3/Qu3dbaZmAvUBjIVUlYqS3iSm0RH2qLuFJbxIfaIq7UlkHSQY0bRUlcHWkroL3IodQWcaW2iA+1RVypLeJDbRFXassg6aDmKIwxBUA+sPMwHy4F5hpj9Psob1CUxInaIp7UFnGitogntUWcqC3iSW0ZJP3HdHTzgdI3v2wLwFpbD9QB05J+VRJWipK4UlvEh9oirtQW8aG2iCu1RXyoLYOkg5qje6uRgYYm/SlK4kptER9qi7hSW8SH2iKu1BbxobYMkg5qjk5REifGmOHAaKDiCL+kBJjfe7s6EbVFnKgt4kltESdqi3hSW8SJ2hIfOqg5OkVJXM0DNllrew73QWttDdAGTE7qVUlYqS3iSm0RH2qLuFJbxIfaIq7UljjQQc3RKUri6mhbAe1FDlBbxJXaIj7UFnGltogPtUVcqS1xoIOat2CMyQMmAVvf4pdtQC/dkpj5xPbwVjagKKU9tUU8qS3iRG0RT2qLOFFbxJPaEgc6qHlrc4Eya23XW/yafYABxiXnkiTEdHosrtQW8aG2iCu1RXyoLeJKbREfaksc6KDmrR11ZL23qNPQBBQlcae2iA+1RVypLeJDbRFXaov4UFviQAc1b81lZKChpT1jTA4wDSg7yi/VVgTUFnGktogntUWcqC3iSW0RJ2pL/Oig5q0pSuJqNlBhre04yq/bCeQbYwqScE0SXmqLuFJbxIfaIq7UFvGhtogrtSVOdFDz1hQlceW0ld6XhZaivaQ7tUVcqS3iQ20RV2qL+FBbxJXaEic6qDkCY0wWMAvY5PDLFSVx/QMMtJe0praIJ7VFnKgt4kltESdqi3hSW+JEBzVHNhPYZa1tdfi1FcBoY8yIBF+ThJeiJK7UFvGhtogrtUV8qC3iSm0RH2pLnOig5siKcRyZtbaH2CnzvIRekYSZ8156f11xAq9Fwk1tER9qi7hSW8SH2iKu1BbxobbEiQ5qjsznNBB0Ipi2jDGZwBxi32fpQltJb2qLOFFbxJPaIk7UFvGktogTtSW+dFBzZIqSuJoOVFtrmxx//VZgojEmP4HXJOGltogrtUV8qC3iSm0RH2qLuFJb4kgHNUemKIkrr61Ya7uALcDchF2RhJnaIq7UFvGhtogrtUV8qC3iSm2JIx3UHIYxxhD73kpFSVz4/gEG2ktaUlvEk9oiTtQW8aS2iBO1RTypLXGkg5rDmwo0WWvrPD5nMzDNGDMkQdck4aUoiSu1RXyoLeJKbREfaou4UlvEh9oSRzqoOTzvkVlrO4jdkm52Qq5IwkxREldqi/hQW8SV2iI+1BZxpbaID7UljnRQc3gDGRloaGmn9yWhipK4UlvEidointQWcaK2iCe1RZyoLfGng5rDU5TE1QSg21pb5fl5G4FZxpisBFyThJfaIq7UFvGhtogrtUV8qC3iSm2JMx3UHN58YMMAPm8DilK6GdBWrLWtwE5gVtyvSMJMbRFXaov4UFvEldoiPtQWcaW2xJkOag5Pp8fiaqBbAe0lHakt4kptER9qi7hSW8SH2iKu1JY400HNmxhjxgA5wJ4BfHopMMcYkxnfq5IQU5TEidointQWcaK2iCe1RZyoLeJJbYkzHdQcaj5QYq21vp9orW0CqoHpcb8qCStFSVypLeJDbRFXaov4UFvEldoiPtSWONNBzaEGMzLQ0NKNoiSu1BbxobaIK7VFfKgt4kptER9qS5zpoOZQipI4McaMBEYAlQN8iBJgXu/t7CT1qS3iRG0RT2qLOFFbxJPaIk7UlsTQQc2hFCVxNQ/YOJCXhAJYa+uAJmBqXK9KwkptEVdqi/hQW8SV2iI+1BZxpbYkgA5qDqUoiavBbgW0l3SitogrtUV8qC3iSm0RH2qLuFJbEkAHNQcxxgwDxgPbBvEwJUCxXrqVFoqJT5SK43AtEmJqi3hSW8SJ2iKe1BZxoraIJ7UlAXRQ099cYLO1tnugD2CtrQK6gIlxuyoJK50eiyu1RXyoLeJKbREfaou4UlvEh9qSADqo6S8eIwMNLV0oSuJKbREfaou4UlvEh9oirtQW8aG2JIAOavpTlMSJMSYXmAJsGeRDaSvpQW0RJ2qLeFJbxInaIp7UFnGitiSODmr6U5TE1Ryg3FrbOcjH2Q3kGGPGxuGaJLzUFnGltogPtUVcqS3iQ20RV2pLguigpj9FSVzFZSu9t7HTXlKf2iKu1BbxobaIK7VFfKgt4kptSRAd1PQyxmQDhcCmODycRpb64vUHGGgvKU1tEU9qizhRW8ST2iJO1BbxpLYkiA5qDigCKq217XF4rEpghDFmZBweS8JJURJXaov4UFvEldoiPtQWcaW2iA+1JUF0UHNA3EZmre0BNqKhpTJFSVypLeJDbRFXaov4UFvEldoiPtSWBNFBzQHzgQ1xfLwNaGgpyRiTSeyrDaVxekhtJbWpLeJEbRFPaos4UVvEk9oiTtSWxNJBzQHxPA0EnQimskJgr7W2JU6Ptw0YZ4wZFqfHk3BRW8SV2iI+1BZxpbaID7VFXKktCaSDmgMUJXEV161Ya7uBzcDceD2mhIraIq7UFvGhtogrtUV8qC3iSm1JIB3UAMaYDGKDiNfLtkBRSmXx/gMMtJeUpLaIJ7VFnKgt4kltESdqi3hSWxJIBzUxxwB11tqGOD7mFmCKMSY3jo8p4aAoiSu1RXyoLeJKbREfaou4UlvEh9qSQDqoiYn7yKy1nUA5MCeejyuhoCiJK7VFfKgt4kptER9qi7hSW8SH2pJAOqiJScTIQENLOcYYg6Ik7tQWcaK2iCe1RZyoLeJJbREnakvi6aAmRlESV5OANmttbZwfdxNQaIzJifPjSrDUFnGltgEITfEAACAASURBVIgPtUVcqS3iQ20RV2pLgumgJqaYxEWpOAGPK8FJyFaste1AJVAU78eWQKkt4kptER9qi7hSW8SH2iKu1JYES/uDmgS+bAt0epyKErUV0F5SitointQWcaK2iCe1RZyoLeJJbUmwtD+oAcYBBtiXgMfeCBQZY7IS8NgSDEVJXKkt4kNtEVdqi/hQW8SV2iI+1JYE00FN78istTbeD2ytbQb2AoXxfmwJjKIkrtQW8aG2iCu1RXyoLeJKbREfakuC6aAmsSMDDS3VKEriSm0RH2qLuFJbxIfaIq7UFvGhtiSYDmoUJXFkjCkA8oGdCXqKUmCuMUb/XaYGtUWcqC3iSW0RJ2qLeFJbxInakhxp/Q/fS1ESV/OB0kS8JBTAWlsP1AHTEvH4knRqi7hSW8SH2iKu1BbxobaIK7UlCXRQoyiJu0RvBbSXVKK2iCu1RXyoLeJKbREfaou4UluSIK0Paowxw4HRQEUCn6YEmN97yzuJNkVJnKgt4kltESdqi3hSW8SJ2iKe1JYkSOuDGmAesNFa25OoJ7DW1gCtwOREPYckzXxgQ4KfYwNpHqUUobaID7VFXKkt4kNtEVdqi/hQW5Ig3Q9qknEaCDoRTBU6PRZXaov4UFvEldoiPtQWcaW2iA+1JQl0UKMoiQNjTB4wEShP8FPpZaGpQW0RJ2qLeFJbxInaIp7UFnGitiSPDmoUJXEzF9hire1K8PPsAwwwLsHPI4mltogrtUV8qC3iSm0RH2qLuFJbkkQHNYqSuEnKVnpvc6e9RJ/aIq7UFvGhtogrtUV8qC3iSm1JkrQ9qDHG5BC7N3tZEp4urUeWIpL1BxhoL5GmtogntUWcqC3iSW0RJ2qLeFJbkiRtD2qA2UCFtbYjCc+1E8g3xhQk4bkkMRQlcaW2iA+1RVypLeJDbRFXaov4UFuSJJ0PapI2st6XbpWSxkNLAYqSuFJbxIfaIq7UFvGhtogrtUV8qC1Jks4HNcUkb2T0PldxEp9P4sQYkwXMAjYl6Sm1lWhTW8SJ2iKe1BZxoraIJ7VFnKgtyZXOBzXJPA2END8RjLhZwC5rbWuSnq8CKDDGjEjS80l8qS3iSm0RH2qLuFJbxIfaIq7UliTSQU3yKErRldStWGt7iJ1Uz0vWc0pcqS3iSm0RH2qLuFJbxIfaIq7UliRKy4MaY0wmMIfY90gmi6IUXcn+Awy0l0hSW8ST2iJO1BbxpLaIE7VFPKktSZSWBzXAdKDaWtuUxOfcCkw0xuQn8TklPhQlcaW2iA+1RVypLeJDbRFXaov4UFuSKF0PapI+MmttF7AFmJvM55W4UJTEldoiPtQWcaW2iA+1RVypLeJDbUkiHdQkV9oOLaqMMYbY90UqSuJCbREnaot4UlvEidointQWcaK2JJ8OapIrbYcWYVOBJmttXZKfdzMwzRgzJMnPK4OjtogrtUV8qC3iSm0RH2qLuFJbkiydD2o2BPC8G1CUoiaQrVhrO4BtwOxkP7cMitoirtQW8aG2iCu1RXyoLeJKbUmytDuo6X3Zlk6PxVVQWwHtJVLUFvGktogTtUU8qS3iRG0RT2pLkqXdQQ0wAeiy1lYH8NybgJnGmKwAnlsGRlESV2qL+FBbxJXaIj7UFnGltogPtSXJ0vGgJrCRWWtbgV3ArCCeXwZEURJXaov4UFvEldoiPtQWcaW2iA+1Jcl0UJN8aTm0CFOUxJXaIj7UFnGltogPtUVcqS3iQ21JMh3UJF9aDi2KjDFjgBxgT0CXUArMMcZkBvT84kdtESdqi3hSW8SJ2iKe1BZxorYEQwc1yacoRcd8oMRaa4N4cmttE1ANTA/i+cWb2iKu1BbxobaIK7VFfKgt4kptCYAOapJPUYqOoLcC2kuUBL0XbSU6gt4KaC9REvRetJXoCHoroL1ESdB70VaiI+itQBruJa0OaowxI4GRwI4AL6MEmGeMSavf+4gKS5SKA74GOQq1RTypLeJEbRFPaos4UVvEk9oSgHT7D2M+UGqt7QnqAqy1dUATMDWoaxBnxYQjSml1ehxRaov4UFvEldoiPtQWcaW2iA+1JQDpeFAT9MggDYcWUWHYi7YSDWHYCmgvURGGvWgr0RCGrYD2EhVh2Iu2Eg1h2ApoL1ERhr2k3VZ0UBOMtBta1BhjhgHjgG0BX0oJMN8YYwK+Dnlraos4UVvEk9oiTtQW8aS2iBO1JTg6qAmGohR+c4HN1truIC/CWlsFdAETg7wOOSq1RVypLeJDbRFXaov4UFvEldoSEB3UBENRCr+wbAW0lygIy160lfALy1ZAe4mCsOxFWwm/sGwFtJcoCMtetJXwC8tWIM32kjYHNcaYXGAKsCXoayHNRhZRipI4UVvEk9oiTtQW8aS2iBO1RTypLQFJm4MaYA5Qbq3tDPpCgN1AjjFmbNAXIkekKIkrtUV8qC3iSm0RH2qLuFJbxIfaEpB0OqgJzcistZY0G1oEhWYvaCthF5qtqC2REJq9oK2EXWi2orZEQmj2grYSdqHZitoSCaHZC2m2FR3UBCethhYlxphsoBDYFPS19NJWwk1tESdqi3hSW8SJ2iKe1BZxorYEK90OajYEfREH2UAaDS1iioDt1tr2oC+kVyUwwhgzMugLkcNSW8SV2iI+1BZxpbaID7VFXKktAUq3gxqdHouLUG3FWtsDlKK9hFWo9oLaEmah2oraEnqh2gtqS5iFaitqS+iFai+oLWEWqq2kW1vS4qDGGJNJ7ERwY9DXchBFKbxCFaVe2ksIqS3iSW0RJ2qLeFJbxInaIp7UlgClxUENse+t22utbQn6Qg6yDRhnjBkW9IXIIRQlcaW2iA+1RVypLeJDbRFXaov4UFsClC4HNaEbmbW2G9gMzA36WuQQodsLaRSliAndVtSWUAvdXlBbwip0W1FbQi10e0FtCavQbUVtCbXQ7YU0aosOaoKVNkOLCmNMBrE/KEqDvpY30VbCSW0RJ2qLeFJbxInaIp7UFnGitgQvXQ5qilGUxM00oM5a2xD0hbzJFmCKMSY36AuRftQWcaW2iA+1RVypLeJDbRFXakvA0uWgRqfH4iqUW7HWdgLlwJygr0X6CeVeUFvCKJRbUVtCK5R7QW0Jo1BuRW0JrVDuBbUljEK5lXRqS8of1BhjDDCPEA4NRSmMQhmlXtpLiKgt4kltESdqi3hSW8SJ2iKe1JaApfxBDTAZaLPW1gZ9IYexCSg0xuQEfSHSJ+xRKg76IqSP2iI+1BZxpbaID7VFXKkt4kNtCVg6HNSEdmTW2nagEigK+lqkT2j3QpqcHkdIaLeitoRSaPeC2hI2od2K2hJKod0LakvYhHYraksohXYvpElbdFATvLQYWhT0viQ0zHvRVsIlzFsB7SU01BbxFOatgPYSGmqLeArzVkB7CQ21JRx0UBO8tBhaRIwDDLAv6As5go1AkTEmK+gLEUBtEXdqi/hQW8SV2iI+1BZxpbaEgA5qgqcohcd8oMRaa4O+kMOx1jYDe4HCoK9FALVF3Kkt4kNtEVdqi/hQW8SV2hICOqgJnqIUHmHfCmgvYRL2vWgr4RH2rYD2EiZh34u2Eh5h3wpoL2ES9r1oK+ER9q1AGuwlpQ9qjDEFQD6wM+hreQulwFxjTEr/u4gIRUmcqC3iSW0RJ2qLeFJbxInaIp7UlhBI9f8Q5gOlYX3ZFoC1th6oA6YFfS2iKIkztUV8qC3iSm0RH2qLuFJbxIfaEgLpcFCzIeiLcLCBFB9aRERhL9pKOERhK6C9hEUU9qKthEMUtgLaS1hEYS/aSjhEYSugvYRFFPaS8ltJh4OasJ8GQhqcCIadMWY4UABsD/pajqIEmNd72zwJjtoiTtQW8aS2iBO1RTypLeJEbQkPHdSEg6IUvHnAJmttT9AX8lastbVAGzA56GtJc2qLuFJbxIfaIq7UFvGhtogrtSUkdFATDopS8KKyFdBewiAqe9FWgheVrYD2EgZR2Yu2EryobAW0lzCIyl60leBFZSuQ4ntJ2YMaY0w+MAkoD/paHJQA81P5pVsRUIyiJA7UFvGktogTtUU8qS3iRG0RT2pLSKTsQQ0wFyiz1nYFfSEO9gEGGBf0haQxnR6LK7VFfKgt4kptER9qi7hSW8SH2hISqXxQE5mR9d4qL6WHFgGR2QvaStAisxW1JRQisxe0laBFZitqSyhEZi9oK0GLzFbUllCIzF5I8a3ooCY8UnpoYWaMGQJMA8qCvhZH2kqw1BZxoraIJ7VFnKgt4kltESdqS7jooCY8UnpoITcb2Gat7Qj6QhztBPKNMQVBX0iaUlvEldoiPtQWcaW2iA+1RVypLSGig5rwUJSCE6mt9L4stBTtJSiR2gtqS5AitRW1JXCR2gtqS5AitRW1JXCR2gtqS5AitZVUb0tKHtQYY7KAmcCmoK/FQwmxd9mW5ItUlHppLwFQW8ST2iJO1BbxpLaIE7VFPKktIZKSBzXALGCXtbY16AvxUAEUGGNGBH0haSiqUUrJ0+OQU1vEh9oirtQW8aG2iCu1RXyoLSGSqgc1kRuZtbaH2Gn3vKCvJQ1Fbi+kcJRCLnJbUVsCFbm9oLYEJXJbUVsCFbm9oLYEJXJbUVsCFbm9kMJt0UFNuKTs0MLKGJMJzCH2/Y1Roq0EQ20RJ2qLeFJbxInaIp7UFnGitoSPDmrCJWWHFmLTgWprbVPQF+JpKzDRGJMf9IWkGbVFXKkt4kNtEVdqi/hQW8SV2hIyOqgJF0Up+SK5FWttF7AFmBv0taSZSO4FtSUIkdyK2hKYSO4FtSUIkdyK2hKYSO4FtSUIkdxKKrcl5Q5qjDGG2Pc0Rm5oKEpBiGSUemkvSaS2iCe1RZyoLeJJbREnaot4UltCJuUOaoCpQJO1ti7oCxmAzcA0Y8yQoC8kjShK4kptER9qi7hSW8SH2iKu1BbxobaETCoe1MwHNgR9EQNhre0AtgGzA76UdBLZvRC77pSLUohFditqSyAiuxfUlmSL7FbUlkBEdi+oLckW2a2oLYGI7F5I0bak6kFNVE8DIUVPBMOo9yWhUd6LtpJcUd4KaC9Jo7aIpyhvBbSXpFFbxFOUtwLaS9KoLeGUigc1xUR3ZJCiQwupiUCXtbY66AsZoE3ATGNMVtAXkibUFnGltogPtUVcqS3iQ20RV2pLCKXiQU2UTwNBUUqmSG/FWtsK7AJmBX0taSLSe0FtSaZIb0VtSbpI7wW1JZkivRW1JekivRfUlmSK9FZStS06qAkfRSl5or4V0F6SKep70VaSJ+pbAe0lmaK+F20leaK+FdBekinqe9FWkifqW4EU3EtKHdQYY8YC2cCeoK9lEEqBOcaYzKAvJA0oSuJEbRFPaos4UVvEk9oiTtQW8aS2hFBKHdTQOzJrrQ36QgbKWtsEVAPTg76WNKAoiSu1RXyoLeJKbREfaou4UlvEh9oSQil5UBP0RcRByg0tpFJhL9pKcqTCVkB7SZZU2Iu2khypsBXQXpIlFfairSRHKmwFtJdkSYW9pNxWdFATTik3tLAxxowERgCVQV/LIJUA83pvqyeJo7aIE7VFPKkt4kRtEU9qizhRW8JLBzXhpCgl3nygNMovCQWw1tYBTcDUoK8lxakt4kptER9qi7hSW8SH2iKu1JaQ0kFNOJUAxUFfRIpLla2A9pIMqbIXbSXxUmUroL0kQ6rsRVtJvFTZCmgvyZAqe9FWEi9VtgIptpeUOagxxgwDxgHbAr6UeCgB5qfSS7dCKNWipK82JIjaIp7UFnGitogntUWcqC3iSW0JqZQ5qAHmAputtd1BX8hgWWurgC5gYtDXksIUJXGltogPtUVcqS3iQ20RV2qL+FBbQiqVDmpSaWSQYkMLoVTai7aSWKm0FdBeEi2V9qKtJFYqbQW0l0RLpb1oK4mVSlsB7SXRUmkvKbUVHdSEV0oNLUyMMbnAFGBL0NcSJ9pKYqkt4kRtEU9qizhRW8ST2iJO1JZw00FNeKXU0EJmDlBure0M+kLiZDeQY4wZG/SFpCi1RVypLeJDbRFXaov4UFvEldoSYjqoCS9FKXFSaiu9t9PTXhInpfaCtpJIKbUVtSXhUmovaCuJlFJbUVsSLqX2graSSCm1lVRrS0oc1BhjcoBCYFPQ1xJHKTOyEComhaLUS3tJALVFPKkt4kRtEU9qizhRW8ST2hJiKXFQAxQB26217UFfSBxVAiOMMSODvpAUNB/YEPRFxNkGUiRKIaO2iA+1RVypLeJDbRFXaov4UFtCLFUOalLqZVsA1toeoJQUGVrIpNxeSKHT45BJua2oLQmVcntBbUmUlNuK2pJQKbcX1JZESbmtqC0JlXJ7IYXaooOacEuZoYWFMSaL2FcbNgZ9LXGmrSSG2iJO1BbxpLaIE7VFPKkt4kRtCT8d1IRbygwtRAqBPdbalqAvJM62AeOMMcOCvpAUo7aIK7VFfKgt4kptER9qi7hSW0JOBzXhpijFX0puxVrbDWwG5gZ9LSkmJfeC2pIIKbkVtSVhUnIvqC2JkJJbUVsSJiX3gtqSCCm5lVRqS+QPaowxGcT+RZQGfS0JoCjFX0pGqZf2Ekdqi3hSW8SJ2iKe1BZxoraIJ7Ul5CJ/UANMA/ZbaxuCvpAE2AJMMcbkBn0hKURREldqi/hQW8SV2iI+1BZxpbaID7Ul5FLhoCZlR2at7QTKgTlBX0sKSdm9kCJRCpGU3YrakhApuxfUlnhL2a2oLQmRsntBbYm3lN2K2pIQKbsXUqQtOqgJv5QYWhgYYwwwj9Tdi7YSX2qLOFFbxJPaIk7UFvGktogTtSUadFATfikxtJCYDLRZa2uDvpAE2QQUGmNygr6QFKG2iCu1RXyoLeJKbREfaou4UlsiQAc14VcCFAd9ESkipbdirW0HKoGioK8lRaT0XlBb4imlt6K2xF1K7wW1JZ5SeitqS9yl9F5QW+IppbeSKm2J9EFN78u2Unpo6PQ4nlJ9K6C9xIXaIp5SfSugvcSF2iKeUn0roL3EhdoinlJ9K5ACe4n0QQ0wDjDAvqAvJIE2AkXGmKygLyQFKEriSm0RH2qLuFJbxIfaIq7UFvGhtkRA1A9q5gMl1lob9IUkirW2GdgLFAZ9LSlAURJXaov4UFvEldoiPtQWcaW2iA+1JQKiflBTTOqPDFJgaCGRDnvRVuIjHbYC2ku8pMNetJX4SIetgPYSL+mwF20lPtJhK6C9xEs67CXyW4n6QU06nAZCCgwtaMaY0UAesDPoa0mwUmCuMSbq/20HTW0RJ2qLeFJbxInaIp7UFnGitkRHZC+8l6IkruYDpan8klAAa209UAdMC/paIk5tEVdqi/hQW8SV2iI+1BZxpbZERCoc1GwI+iKSYAOK0mCly1ZAe4mHdNmLtjJ46bIV0F7iIV32oq0MXrpsBbSXeEiXvWgrg5cuW4GI7yWyBzXGmBFAAbA96GtJghJgXu+t92Rg0uUrDaCvNgyK2iKe1BZxoraIJ7VFnKgt4kltiYjIHtQA84CN1tqeoC8k0ay1tUAbMDnoa4kwRUlcqS3iQ20RV2qL+FBbxJXaIj7UloiI8kFNOo0MIj60EEinvWgrg5NOWwHtZbDSaS/ayuCk01ZAexmsdNqLtjI46bQV0F4GK532Eumt6KAmOiI9tCAZY/KBiUB50NeSJCXAfL0sdMDUFnGitogntUWcqC3iSW0RJ2pLtOigJjoUpYGbC5RZa7uCvpAk2QcYYFzQFxJRaou4UlvEh9oirtQW8aG2iCu1JUJ0UBMditLApdVWem+3p70MXFrtBW1lMNJqK2rLoKXVXtBWBiOttqK2DFpa7QVtZTDSaitRb0skD2qMMUOI3RO9LOhrSaLIjiwE0ipKvbSXAVBbxJPaIk7UFvGktogTtUU8qS0REsmDGmA2sM1a2xH0hSTRTiDfGFMQ9IVEkKIkrtQW8aG2iCu1RXyoLeJKbREfakuERPWgJu1G1vvSrVIiOrSApd1eiHCUApZ2W1FbBiXt9oLaMlBptxW1ZVDSbi+oLQOVdltRWwYl7fZChNuig5poiezQgmKMyQJmApuCvpYk01YGRm0RJ2qLeFJbxInaIp7UFnGitkSPDmqipQQoDvoiImYWsMta2xr0hSRZBTDaGDMi6AuJGLVFXKkt4kNtEVdqi/hQW8SV2hIxOqiJlsieCAYoLbdire0hdmI+L+hriZi03Atqy0Ck5VbUlgFLy72gtgxEWm5FbRmwtNwLastApOVWotyWyB3UGGMygTnEvjcx3ShK/opJwyj10l48qC3aiie1RZyoLdqKJ7VFnKgt2oontSViIndQA8wAqq21TUFfSAC2AhONMflBX0iEpOXpca9IRilAM1Bb1BZ3aou4moHaora4U1vE1QzUFrXFndoSMVE8qEnbkVlru4AtwNygryVC0nYvRDRKAUrbragtA5K2e0Ft8ZW2W1FbBiRt94La4ittt6K2DEja7oWItkUHNdETyaEFwRiTQez7EdN1L9qKH7VFe3GitmgrntQW7cWJ2qKteFJbtBcnaks0t6KDmuiJ5NACMhVotNbWBX0hAdkMTDPGDAn6QiJCbVFbXKktaosPtUVtcaW2qC0+1Ba1xZXaEsG2ROqgxhhzI7AAyI/iLbYGyxgzAegCTjbG/Cjo6wkzY8wZwP8DNhljzgn4coJyHrFb0v3KGBO5dzpPJrVFbXGltgBqizO1RW1xpbYAaosztUVtcaW2ABFtS6QOaoDxwPHAfwM5AV9LEIYDXwIWAUMDvpawqwfeB0wDzg34WoLyLiAX+DBQE/C1hJ3aora4UlvUFh9qi9riSm1RW3yoLWqLK7Ulom2J2kHNCmIx+oy1tjroi0k2a20Z8H1gFHB/wJcTdq8T23cG8MOAryUoXwZGAFXW2qqgLybk1Ba1xZXaorb4UFvUFldqi9riQ21RW1ypLRFtS1bQF+Dpj0ChtfbeoC8kQL8GZgFPB30hYWattcaY7wLPWGs7/j975x0fVZn94WcyKZOeEJKQBiQkQELovYMgTVFUFCt2V911V9euu5a1UHRdG4KgiAgIiCid0NNICIT03ntvk8mUTPv9cYchkwQIpBB/5vlnPrnv3Hfe95tzzr33vfeec7PHczPQ6/VSkUj0AMJdlz6uTl9s6YstHaIvtvTFluukL7b0xZYO0Rdb+mLLddIXW/piS4foiy1/3Ngi0uv1N3sMffTRRx999NFHH3300UcfffTRRx998Md79amPPvroo48++uijjz766KOPPvro4/8tfQs1ffTRRx999NFHH3300UcfffTRRx+9hA7nqJFYiMtVGp17dw6mN2NlblahVGsHXOt7/9916qgOLfn/rglcny5/Bj1a0uc77dNRXawtzcuVau2fRheJhbhC0azp06UVHdHF2tKiXKnW/Ik0Ma9QNKuvbSsW4nLlnyi2SMzNKhRXiS1/Nt9pzbV86c+mzzX1sLIsVzar/zR6tERiaVGhUDVfxVb6Ym5LrCWW5UrVn9NWACRWFhUK5ZXtBcBaYlWuVDX/v9ZIYmVZoVCqOnZNZG1drlIq/1/r0RIriaRCqVB0+Dq6wzlqRCKRvuSDGTc8sD86Xv+OQK/Xi671PZFIpC9dPb8nhnRT8HzjRId0aIlIJNKXfjS7u4bUK/B8O7TDuohEIn3Zp0u6e0i9Bo9XDnfYd8pW39oTQ+oVeLxxvMO6VHzzYE8MqVfg/vyOjuuy7oGeGFKvwP2vP19TF5FIpK/d/VZPDemm0+++jztsK+X/u7MnhtQrGPDSvqvqIhKJ9FVbnu/JIfUqXB/7pgP6PNeTQ7qpuD62/pp6yKJ39eSQeg12U1ZcU5uana/15JBuKi73r722rZz/tSeH1Kuwm3hPh47T8pSTPTWkm4LNiHnXdU2UWvXnyW8c5Gp5XdfRN+XVp6OpbcuXt7etNUV1SlYdz+fDkDy0OmGBSafT81FIHquO55Nfq+CXuAr+d7qQ76NKqZY1s+lsCc/vTicyt77L59GdHEmp7NC21hTVKlh1NJsPDmcZNQL4/GQua0Kyu3SMPcmR1LaVB9vb1pqiOiWrjuXywdEcE5v58Gguq47lkl+jILZQylehhexLvLa+vYUjyeUd2taaolo5Hx/O4IOD6Sb28b8T2aw+kmH8e8e5IlYfyaBJpeHNvcl8eDCd6Nzarhl8N9IZv/n4aBYfHM401eVkLqsNfnM8rYp1oflsCC8A4IHNF9kYUUCTStNFo+8+DscXdWhbawprZHy0L57/7I1Dq9MBUFAt48uQFP7xUzQ1MiUA2yNzWLU/AYD7vz7Nt6fSaVKqu3AG3cPhhOIObWuNoEsC//mtlS7HUg26qIjIrGDd8TS+PJZKVaOSb0+l85fNkURkVnT5PLqSQzEZHdrWmsLKej7YcYZ3t50yatKkbGbD4Rje+OEYeeV1HLmQyfpDMTy09hcKKuv5/Pez/O2bg9RI5V09jS7nSFJZh7a1prBWzseHUvnP/hTT2HIsg9WH0wD46Ww+35zO5t3fkymoaeKrE5m8+HMcNTJV102gmzkcm9uhba0prJLy4Z5o3t919rLdqNR8eyyBt7aHk1fZwK7IdD7dd56NxxO7fNzdxeHYvA5ta81lPaJa6ZHIW9sjyKtsIDqzjDtX7UOjFdq/PBTHN0fiKamRde0kupgDoec7tK01BaWVvLf+Z/711Ta0hjkDlFXVMvfJt9FotMQkZ/Lfrb+z5/hZ8ksr+e/W33nuw/VU10u7dA7dyaHzWR3a1prCygY++DmM97afMYm93x6+wJtbTpJXXsf5rFI+3xfNb2fTunzc3cWBM+c6tK01BaWVvLduO//6citarda4vayqlrmPvyHYS1Im/92ylz3HIgH47Mff+HLbforL/xhVzvefjOjQttYUlJTzzuff8fan35poU1pZzewH/oZGo+X73Qf5/IfdvL7mmy4dc3dy4vC+Dm1rTUlhPv/78F98+v4bJnpUlpdyDvN1cwAAIABJREFU/6IZaDQaft2+hR83fMGPG75A3tTET99+xcdv/ZPCvJyunMIV6ZHy3L/EVSBTaQlJr2XnY8EklMpIKZfh5WhFQqmMVUv9SSiVsSjIBYATGbXk1SgAcLO35M6RrgAcSavhuRnexBQ0kFQqY4y3PanlTYzzsWfmECd+Ol/OczO8Uai1fHqykP52ljw9zYt3D+cyzdexJ6Z6w/wSW0qjSktIahW7nhpHYrGUlNJGvJwkJJY0smrZcBKLpSweIVQVO5FeTV61cHLrZm/JnaOFp6iOpFTy3KxBxOTXk1QiZYyPMO8X5/n9oRZqfokrp1GpJSStml1PjCaxpJGUMsFmEktkrLozgMSSRhYH9QfgRHqNqc2MEnQ6klrNczN9iMlvIKm0kTHeDqSUyxjv48BMfye2xpRRLlUxqJ/1TZtrR9h9oRiZUkNISgW7/jKZhKIGUkqkeDlbk1DUwOp7gkkoamBxsGAHJ1Irya1uAsDdwYo7x3gCcDi5gufn+BGTV0tScQNjBjoB8NJ8f+NCTURWNUEe9hTWyjEzEyFVatDq9Hg4Sm7CzK/O7thSZCqNwW/Gk9DCbxJKpKxeFkiCid9UkWvwG3d7K6PfHE6p5PlZg9v4zUvz/IwLNReLGnh9gT9rjgl/u9ha0qTSIhJd1wNmPcLu6FwalWqOJpbwy99vIaGwlpTiOrz62ZJQUMuaByaSUFjLkjE+ABxPKiG3qhEAdwdrlk0YBMDh+GL+emsQ57IrSSysY+xgFwb1t+PvC0fw7al0pHI1qSX1BHk5UWi4SHCxsxIWr3qjLufyaFSoOZpUzC8vtNDF2YaEwlrW3G/QZbQ3AMeTS8itNOjiaM2y8QZdEor5662BnMupIrGojrGDDLosCDLo0sxUf1fCMyqwFJvhai/hL7cM5997LjI9oHdVhtwZmkSjQsXh85n89u8Hic8tIym/Au/+jsTnlvHpU4uIzy3jtknDADh2MZucMmHR1t3ZjrunBQFwMCaTF+6YTHR6MQm55Yzz98RWYskYPw+i0oqwMDdj8YShJOdX4GBjxSA3J15cNo31h2JokCtxcbC5aRq0x+7zhTQqNYQkl7P7uWkkFNWTXNJgiLn1rFk+moSiehaP9ADgeEo5eYaY6+YgYdlYLwCOJJbx/Fx/YnJrSSyuZ+xAZwBeWjDMuFAjFouolzdjLzFnkIstL8wfysbQHKQKNS52Vjdh9tdmV2S64Etxeex59Q7i86tILqzGy8WehPxK1q6cTXx+FUvG+wFwLD6f3IoGANydbLhrcgAAhy/m8bfFYziXWU5ifhVj/dyxtbJgjK8b0ZllWIjNWDF9OIpmDWv2xty0+V6LXZEZNCqaORqXz55XlxKfX2nQw46E/CrWrpxFfH4lS8b7AnAsvoDcCuEGoruTLXdN9gcu6TGWc5llJOZXM9bPzaCHq1GPKUM9mD5cOKanFdeQW1FPgIczFua9K+3kjsOhSJsUHAq7wIGv/sXFtBwSM/PxGdCfi2k5fP7aU1xMy2Hp7IkAHI28SE6RsPjp7uLM8lunAcJizj8eWkpUQgbxGbmMD/JHq9Xxy7FI5k8ZA8Ce42fx9RLenhjs6cbLK5exbuchGhrl9HdyuAmzvzY7w5JplDdzJDaLvW+vID63nOT8Crz7OxCXW86nTy4gPrec2yYKvnLsYg655XWAwWamBQJw6HwmLyydRHRGMQl5FYwb4iHE3iEDiEovxsJczG9n0xjs7nTT5toRdhw6g7RJzqHQ8xxY966pvaTm8Pkbzwj2MmcyAEcjYskpNNhLf2eWL5gOCIs5/3jkTqLi04hPz2P8CH+0Wi2/hEQwf+pYAPYci8DXWzj/S8kuJKeojKGDvLCw6JHL4utm+75jSGVyDp2O5OB3n3AxOZPE9Bx8PNy4mJzJF+/8g4vJmdwxT3jz5UhoNDkFJQAMcO3H8sVzAdh/IoKXHl/B2YtJxKVmMWHkcEGbw6e4dYbgh+bmYmobpDjY292cyXaAfbt+QtbYyKmjB/h+zxFS4mNJT07Aw2sgKQmxvLP2K1LiY5m/RHiSNvTYYQpyhXN3V/cBLL7rPkBYzHniby9z8VwkqYlxjBw7Aa1Wy6G9u5hxywIAstNTeP2DT3jxift59Nl/MGLMeGKjIzC3sOiRufZIVM+uUvD4FE+GuppeDN812g0XGwuTu0ydpVmj47NThTw3QzhJqpY142Jr0SsvplqSVSXniWk+DHWzNdl+91gP+tl2rUZ/BLIq5Twx1autHmPcu1yPysZmHpvsSVxx773zklUp44kZgwlwtzfZfvc4T1zsLLtUj5j8OmLy64graqCwRs6SkQN46dYAjqf2vieOsqqaeGLaQALa8RsX267VRdTq8+sVwcwf3p/jaVVd9htdRWa5lCfnDGPoANMT1HsmDsbF3sp41+1GiciowNbKHF83e87nVBGTW0Vcfg3yZg3rHpvGrcGeHE8q6dRvdAeZ5Q08OWcoQweYLtzfM3EwLnaSzuuSWYGtlQW+bvaIzcx4c+koHKyFg3lVoxIXO6tedyzKLKnm6UUTGObd32T7vTNH4OJg02lNpgz34fV7Z5JnuMD4PSqNZVOFC4zw5HxsJZb4DejXqd/oDrIqZDw504+hrWLuPeO9cbG16tLYIlWoeeu2IBRq4Y5eRFaV4F+uvfdEObO0jqfmj2Sop7PJ9uVTh+Jib91pu5kc4MGrd04kv1JKs0bLJ7+f569LxnSqz+7k6np0PrYIekwgv9L0PEWt1THI1YF7pgTwy9nMTv1GV5ORX8Kz9y5iuK+3yfYVC2fQ39nB5OmY6yUhM49GuZLzKVmEX0yhoqaeZ+5ZyIUU4WIsNDYZW2sJQ3yuK6Vij5JZUsPTi8YxzMs09i6fEUT/Loi9k4d589ry6eRV1FFZ38STC8YSm33tpwBvFhl5xTx735K29rJolsFetFfY89okZOTRKFdwPimT8NhkwV6WL+RCSiYarYbBXu7ct2gmOw+HdnYa3UJGbiHPPbSM4UMGmWy///Z59O/n2Clt4tOyaWxSEJOQRtj5eBqkMv7z4lMoFMrODrvbyMlM56GnnmfI0ECT7UuXP4CzS/9O6ZGWFE+TrJHECzHERIayYOndbNu0Dq1WeHp+3ORpPP/qvyjKv/YTo11Bjywd+vW3ZnN0KRmVpo83i0UiRCJonSZn/rD2T9oWB7qwIaIYrU7PG7cOZtfFCpaPcWN/cjUJJTLuH+/OmwdycLG1ICpfytLg/uxNrOLu0a7dNbUuY0h/G76PLCSjsslku1gkXBi2ziU0f7hpYL/E4hFubAgvQKPT8+ZCf3ZdKGXFBE92nC8hrlhKWrmMwAG99+TvEkNcbfg+qqQdPa5gM8Nd2u1ncVB/NoQXC3os8GXXxXKWj3Fnf1IVCSWN3D9+AEP6W7M+oghby965kg7g72rH9xH5ZFY0mmwXi0Tt20dQ+3ftlwS7sz40F61Wz5tLhrHrfDErJnqz41wRcUUNpJVJ+eetwt2b2qZmXOws2RSeb3hap/fl+vLvb8v3kYVkdthv2o8FS0a4sT68AG27ftNAWnkjY30c+SY0H0drC6oaVeyMLaW0Xsnzswd30+xuHH93B747nUFGWYPJdrHZJXsx/f6tI73a7WfJGG++OZ6GVqfjrTtHszMql3GDXVhzMJHbx/pQUtvEP5eMBKBWpkKmVPPd6QxK6+T89dag7phap/B3c+C7M5nt69JOXLk1+Aq6jPbmmxNpaHV63rpjlKCLrwtrDhh0qWsiKquS0nqF8YL+1/P53DNxcHdMq1P4e7qw8ch5MopNH/kWm5m1aysLxvm328/tk4by9YFzaLQ6/v3gHHacSWRW8CD2RKRQXifjqYXjadZo0Wh12EosySiu5uNdYdwxZTjF1VK8+/euu95D3Oz4LiyXjHLTC+PLxyBTYW4d0f4F4eJRHqw/nY1Gp+et24LYGVPI/ZMGsiO6gLiCOtJKhf7Xn85GbCYis6KRtUfSuX20JyV1Cryce+fTnv4DnNl0PJGMkjqT7VeKMQvGDG63nyXjfFl3JB6tTs/byyfzc3g6M4O8+DUqi4qGJp6cN5JXfwzFxd6as+ml3Dmpffu72fgPcGLT8SQySkxfERb0ELWjxyDA9KILWuqha0cPOU/OCya9pJYLORVsD0vj4dmB/BqVxQ+nUlg0dnD3TfAGCBjoyfrdR0jLNX3NVogtojY+tGj6uHb7WTp7Il9sP4hWq+W95x5g28EzPHz7HMYFDuGjTb8wc9wI5Mpmvth+ADtbCel5xXz47W6W3TKZ4opqvN3bP1++2fh79GPj0VjSOxx7h7Tbz20Th/L1wRgh9j4wix1nkoTYG5lKRZ2wQHPP9EC+PnAeO2vLbppN5wkY5Mn6XYfbtxdRWx9aNGN8u/0snTOZL7btQ6vV8d7zD7LtwCkeXnoL44L8+WjjLmaODxbsZdt+7GysCfYfxK4j4WzaE8JtsyZ21/Q6RcBgb9Zv/4207AKT7WIzcbvaLJ49pd1+7pg/g8+37Ear0fL+i0/y029HeeSuRYwPHsaH635k1sQxJGfk8sWW3ZiJe9cTei3x9R/Gtk3ryM5INdluJr6kh6kgsxe0nxd0/pI7+WHdZ2i1Gl58+0N++3krdz2wkuAx4/l67X+YNH02ibExNDerWHTnckqLCzn0606qKsp58Mlnu21+LemRZMLZVXIicuupaVLz8i1tD0x/BLo7mXB2VRPh2bXUyJp55db2g3FvoKeSCWdXyQnPqaOmSc0r8wZf1743g+5OJpxdKSM8q1qwj4VDb2iMN4vuTCb8R/Gb9ujOZMLZFVLC0supaVTy6u2jbniMN4PuTCZs1EWm4tXbRt7wGG8G3ZVMOKu0htDEPKqlct64b1anxtjTdGcy4ezKRsIyq6iRNfPqouE3PMabQU8kE84uqyM0pZiaRgWv3TWpU331NN2RTFjQo8SgR++82LsS3ZVMOLOglNPnk6iuk/L20/d2aow3i+5MJpxVWkNoUgE1Ujmv3/vHKNbSncmEM/NLOB2TSHW9lLefWXHDY7yZdFcy4cy8Ik5FxVJd18C//vpop8bYE3R3MuG87AyiQk9RW1PF315754bGeLO43mTCPfIIgb+rDf6uvev9896Gv6st/q621/7in4Q+mzHF380Of7fe/yRUT9PnN+3j7+6Av3vvekKhN9CnS1sCPF0I8Gz/icQ/M/5u9vi72V/7i39S/D2c8fdwvvYX/yT06dGWoYM8GTrI82YPo9fSF3tNGTrYi6GD23+K9c/OUF8fhvr63Oxh9Bp8/Yfh6z/sZg+jR+gV73oU1SkJz6nnwQk39i5pk0rLmpMFDHez4cEJAziVWUt6hZzh7jbM8HPi67BibKzMeGj8ALbHliMWiXCQmLM4yIUvQ4vQ6+Hvs31wtO4VcphQVKsgLLuWhybdWPBqUmlYcyyHYe52xj7WHsvBy0nCLP9+rArJZtxAR56aPpANYQWIzUTYS8y5f0LvPrgW1SkJy67joYkeN7R/UmkjZ7LqyKtRsObOAMKz60iraCLQ3ZahbrZsPFuMRqvnqWlenC+UUi9X4yAx54EJN/Z7PUVRrZywrBoemnxjAT2ppIEzGdXkVTex5p5gLMRmrD2aiZezNbMC+rPlrPB60CsLAth1oZgKqYogD3uWje299iL4UA0PTfK+9pevsH9LP3n3YAZeThImDnJirI8jaeWNvHcok11Pjud4WhVbzxXz02Nju3gWXU9hjYyw9HIenn5jrxIkFdVyOrWM3MpGPnlwEvsuFFApVZJR3sArS0byQ2gmWr2eV28byZawLMRmIppUGl7p5U+yCLpU8PD0G3tCK6moltNp5YIuD0wkLL2ctNJ6Aj2dGDrAkR/ChMpir942kvCMCrIrpDhYW/DozIAunknXUlhZz5mkfFbOu7E8ITJlMx/tDCXQx5WV88bw5b4ozMzMaFI28/q9M0ktrORfW0+y918PsONMInUyBY42Eh6+ZXQXz6TrKKyVE55ZxUNTbuxJ4bwqGcdTKziVVsGa5aM5nFRmPAZPD3Bl1aFUxg9y5qlZQ/guLJfKRiVBHg4sG3djsaynKKySEppazCOzb+z1x2aNli8OXsTWyoJH5gRx8EIu9U1KHGysuHfaUJM2e2tLVu+NwcvF7oZ/r6forC6JBVWcTioit6KBTx+dxX9+icarnx2TAgbgZCvhWHw+J5OK+GTlLL4/mWRsG+fX+15bbklBaSWnzyfx2J3zbmj/ipp69hyPJKuwjPeee4CIuFQy80txsLNh5dK5fPrjb9hZS3hs2TwcbG34YONufNxdbvj3eoLCygZCk/N55Abjn0zZzMe7wgn06c8jt4zm8IUsskpqcbCx5KG5o/j892hsJRY8cstotpyIF47PSjWvLZ/exTPpWgpKKzkdk8hjy67/zQWAhIxcTkTFk1NUxhdv/oVfj0VSUVNPel4xbz59Lxt/OYpWq+OtZ1YQcTGF7/ceY8//ru8p1ZtBQUk5p6JieXz5bTe0v6xJwftfbiYoYDCPL7+Nn347Sl1DI44OdtyzcM4V2x69e3EXz6RrKSnMJyr0FMsfeeKG9k9NjCPy9HEKcrN599N1RJ4+xq4tm1i/43capQ18+79V6PXwl5fe4PzZMPKyMrBzcOT+x57psjl02crEtvPlaHQ6xnk7oFBrSSiVodPpuW1Ef1YfL8DN3gJXO0tKG1SsnOTBjzFljPGyo6hOxb1jhXwaP50vQ6HWodXpmTDQgYiceoI97bjVkLPmXH4DiaVCZREbSzEPGRZ2bK3EPD3Vk/AcIYP+geRqRnkKTx+E5tSjUGuxsTTD3ExEubSZ9xb78czONBwkYpaNdEVsJiIsp56lwd3zHuu2c8WodXrG+zgK2hRL0erh9mA3VoVk425vRX97S0rrlTw6xZst0cWM9XagsE7JfeOEhYGfzhWjaNai0emZONiJiOxagj3tuTVQyLlxLq+OxJLGy9oYFmVsrcx5evpAwrKF96b3J1YwfYgz+TUKxGIRjtYWqDQ6dDo95VIV790+lGe2J/bIQs22mFKDLgabKZGh1em5PdiVVcfycLe3pL+dBaUNKh6d7MmW6FLG+thTWKvkvnHC//6nmFIUap2gS0ubMeSsOZdfT2JJC5sxLOyM9LRnpKc9H4fkotLo2J9cxShP4e6p2FDpyEwkwsXWkoIaBa/d6sva49curdkV/BRdiEarY9wgZxTNWhKKG9Dp9Nw+agCrjmTgZi/B1WAvK6cO5MezhYwZ6EhRrYL7Jgj/961RhSjUWrRaPRN9nQnPqmaklwO3BgknbNG5tSQWNxh1eXjKQEEXL0dGejny0eF0VGodR5IqmO7vQn6NXKhwEuxOYa2csKxqnpwxmKpGFT9FF3a/JueEPEPjWviQTq/n9mB3VoVk42Zviau9laDJFG9+jC5mjLcDRXUK7hsn2PJWgw9pDT4Unl3LyBY+FJ1XR2KJ9LImhoUdwU/MjX7iYmuJUq1Dp9fTpNJwLq+esd5CctpbA12JLWxoZwbdw9aIbDRaHeN9+6No1hBfUCvYyjgfPt6XgLujNa72Ekrq5Dw2K4AtYZmMHeRCYU0T900Rqo9sDc9C3qxFq9Mxyc+V8Ixygn36scCQtyY6u5KEwlqDLuY8MkNY2Bnp04+RPv348Pd4VGotyyf7cji+iFED+xFfUMPiMd4U1jQRll6OVido5erQM5XD2uhSaNBlrA8f70/E3UGCq4NBl5kBbAnLYuxgFwqrZS10yUau1qDV6pk0pD/hGRUEezu3r4uVOY9Mb6XLPkGX/RcLGeUjHMPiC2pYPNrHuEg2bag7Z7MqcbLtmbwBW07EodFomTDUC4VKTVxOOVqdjjunDOeDn8/g7myHm6MtJTVSHl8wjs0hFxnn70lBZT0PzBYW2LYcv4hcpUGj0zF5mDdhSfmM8nVn4XhhoSkqrZD43HKDLhY8Ol9YtLSTWPLckomcScoHQKvTI1MqcXO0RaZsJiqtiPH+QnzOK6/j7ftn89HO7k/s+NPZfNQ6HeMH9RPibVE9Wr2e20d7supQKm4OElztrCitV/Do9MFsicxn7EAnCmvk3DdJiJtbz+Ybjs86Jvm6EJ5VRbCXIwsMeWuic2pILBbOT2wsxTw8dTAAvq52PDPbjsIaOYP621LeoOT9ZcE8teU8s4e54WhtIcQanZ6nZvlR1ajkp6iCdufR1Ww9k4Jao2OCvztylYaE/Cq0Oh1LJwzho1/P4e5og6ujDSU1Mh6/ZQSbTyUzzs+NwqpGVkwX7nT+eDoFRbMGjVbHpIABhKeWMHJQf2O+mqiMUhLyhWTslxZeAM4kF6Fo1mBjZY7YTER+ZQNv3jOZVb+ea9P2e0w2MwK9yKvsmbi79UxqC13UBl30LJ3gZ9DFFldH6xa6pBh0kV5BFw/CU4s7pMuoQa6MGuTKB79Eo1JrcbG3RqnWotPp8XN35NmFoymsbmSwm4NJW0+w+fcTqDVaJgUHIFeqiEvLRavTsWzuZN7bsJMBLk649XOkuKKGp+5ZwKZfjzEhaAj5pZU8tER4Nf77346jUDaj0WqZMmoYZy4kM3roYBYbcpFExqcRny4k8LSRSHh8mbDQ4u7ixBAfDyLi0jAXi5k+JpDwi6k4O9hx8lwCCmUzttYSzMVifj0RxazxQeQVV3S7Jj+eiEet1TEhwBOFSk18rnAsvGPyMD7cGYa7sy2ujraU1DTy+K1j2HwsjnH+HhRWNnD/rGAAtpyIR6FSC/F2qDdhyQWMHOzGwvHC8SYqrYiEPGEuNlYWrJwnLOzYSSx5dvEEQpPzAZg23IfIlEKc7fpzOiEPuUqNjZUF5mIz4fisbMbVsWeeTt6895hgKyOHGmwlB61Wx7J5U3nvm+0McHHGzcWJ4opqnrpnIZv2HGXCiADBVm6bA8D3e4+hUKoMtjKcM+eTGD3Ml8UzJwAQGZdKfJrBVqytePwu4bX60cP8GD3Mj3e/3oZSpeb+JbM5cOYcYwL9iE0VKkpdWgy6Y+5kYpJ7LkH397sPotZomDQ6CIVSycXkTLQ6HXctmMW7n3/PANd+uLk4U1xexdMrlrJx534mjBxOfkk5D98pVCj6bvcBFApBl6ljgzkdfZHRgf4smTNV0CU2kbiULIMuEp64V1jYsbO15m8r7+FUVCwAuUVlvPv3x3n/yx+u2tYT7N76HRq1mtETJqOQy0lJiEWr1bJw6d18/tG/6e/uQX9XN8pKirn/8WfYuflbRo6bQHFhPstWPALArh83oVTI0Wg0jJs0jejwUwSOHMOcBcL8L0RFkJpwEQBrW1vufeRJAIJGjSVo1Fg+++BtmlVK5iy4jYQLQon4c+GnWXLXCszNzTl75gRTZ8/jfGQYjs5dWxyhyzIFBQ6woVmrR6HWIlVpsbcSG5MHTx7swMMTPXCyNufBCQNILhMunO8d605T8+XMzOfypThKzJGptAxylmBtYYZMqbnusTQ1a3l8iidhOfVotDqCBtgyfqADJzPrmDnEiR+iS7GxFHfNxDtAoIc9ao1O0EapwU5iTkaFoMEUX2cenuyFk7UFD03yIrlUWGy5d7yniTbRefU4WlsI2vSzRmIhplF1/Vmt44ulRObUEZVbh6ejhFXLhuPnYkN8sZSZ/v3YfLYIG4ue0SZwgB3qSzaj1GJnJTYmD54y2JGHJ3kIukz0ILn0ks0MMNUlvwFHa3NkKo1BFzMaVR2zmf1JlYzzccDOyhx5s5YnpnoRllNHcb2SlZM8uX/8AKLz69uW++lmgjzsBV9q1tKoVGNvZU5GuWAXk3378chUH5xsLHlosg/JhkSU903wFkoiG4jOrcXJ2sKgiw3WFmIaO+hL++PLGD/QGTuJOfFF9URm13A2p4ZbhrtyPr+OlNJGLMQipAo135zJ5dlZvl0vQiuCPOxoNvhQo1KDvcScjArBVib7OvHIZG+crM1NfOi+Nj5U10ITa6w7aCuCnwTia/CTv8/15e9zfTmSUkVUXh0ylYa44gbii3tugeYSQV5Ogi7NGqQKNfYSC2Oi3Kn+bqyc4Y+TrSUPTx9CUpGwqHDfFD8TW4nKrsTJxhKZUsOg/nZILMxpVKo79Pv7YgsY79sfO4mFsa/pQ924ZYQn53OqSSmqw1xshpWFGa8vHUVJbdM1euwagrycaNZeSRdXQRcbK4MuQjLU+yb7ttXF2hKZSs0gFzsh5nZYl0LGDxZ0aVJpeHLOUELTywVdcqtIKRZ0cbKx5IPl41A233iFguthxEA3wV5UaqRyFfY2lsZEltMCB/LY/LE42Vmzct5Ykgwn//fPHkmT8vL742fTinCykyBTqBjs7oTE0pxGxfW9Xw5gaSHmrRWzKa6Wcja1EJmimdjsMuJyyoyV3XuiQFaQpwNqjRBvpUq1EFsMCYSn+LmwcupgnG0teXjqIJJLBBu6b+JA09iSU4OjjSG2uNggsRB3+NwlsaiekYaF3plDXfk+PBcbSzGeTtasXj4aP1db4ovqkCrUrDuVzV9m90wuriBvF9RaHXKVhkZFM3YSC9INiYOnDvXg0bkjcLK14pE5gSQVCDa0Yvpwmlr4SFRGKY42VsiUaga5OiKxFHfIVtRaHSN8XJjoP4ATiYXGSmkikahNW3xuJRFpJZxN75kqc0He/VBrtchVaoMulqQbEghPHerJo3ODDLoEtdBlWCtdylro4nBdPvR7TDYThrhjZ23Ji7eP48Xbx3H4onATKSG/ilGDhBuOrdu6m2D/gajVGuRKFVKZHHtba2NS2OljAnnirvk4O9jx+J3zSMwQxvTgktk0KVTGPiLj0nCyt6VRrsTXyx1rK0samxQd+v1F08fxxLL5lFfX4exgx5oXH0Whakat0TIyYBCTRw4l5GwcF9NyCItNJfxi6rU77SRBg9xQa7SX4621lTHeTg305tF5Y3C2k7DyllEk5Rvi7axgk3gblVaEo60EmaKZQe56DVyiAAAgAElEQVSONxxvnewkfPToPBTNGtRaHcGD3Jg01IsTcblYWYh5876ZFFf3TOXT4IDBqDVXsJWxQTxx9wLBVpbNv2wrt82hSX7ZFiIvpgq20qS4blv59XgkE0cOxd5WSNQecTGVWeODWTBtLNEJ6SRm5mFh3nPXiJcYOcwPtVqDQqmkobEJezsbUrPzAZg+YRRP3nc7zo72PL58CQnpQnWzh+5cYKrLhSScHOxobJIz2NsDa4kVjTJ5ez93Va52DO7J4zPAsKCRqNXNKORyZI0N2Nk5kJ0u+O/4qTNZ8ehTODr1495HniAtKR6AO1c8grzp8vnmhahwHBydkcsa8R7ki5XEGlljx+z9yO+/MHrCZGztrv4qtKOTM298+ClKRcfssKN02RM1DQoNFmYicmsUVMvUeDldLl9pbibCTCQ8qWBmqKwhAracK8NcfPk/Pd3PkTqFmgBXG6qb1EgszMituTzhyYMdmTzYsfVPo9fr2XmxgtxqBbP8nZgb4MzGsyUMcLBkup8Tn50uJLmsiceneJBRKUep0XFHcH8mDHTgy1AhOLwwq/ve/WtQqDEXm5FTLadG1oyXk8R4l0PQRGTQSIQegzZRRViYtdBmiDN1cjUBbrZUy5oFbaouG+FkX2cm+7Z9P1qv1/PzhVJyq+XMDujHO0sCjK9TZVc1cTSlipJ6JW8t8icmvx6lWssdo3vmMdkGhRpzMxE51QpqmtR4OVpxqRqhURdxC11EsCW6BAsTm3ESdHG1pbrJoEt1S5txYvJgpza/HZFTx88XyrllaD+kSg1zAvqxMbKYAQ5WOFmbs+VcKRZiEU9O9aZBoWFjZDE+Tj3zNEC9XC34UlUT1TIVXs7WaA03xczFZqb2ojfoElmAeYsM7TP8XahraibA3Y5qmaqNvUzx68cUv7arvhFZ1eyIKeKW4a5IFWreWRpofJ1Ko9Oj14OtpZjZQ1157IdYJvo6cy6/jrnDureyWr1Cg4VYRG61nGqDD5nGFxHmZmZtfMi8hQ/NGNKPOnlzCx8Sk1t1+QA2xdeZKe34kOAnlRTXK3l7UQA7zpdQUq9kqJst84e7Mn+4KzKVljHejlwoqCeuuIF9CeXcObr7y4I2yJuxEIvIqWikulGJV7/LJT3F4ha6mIlADyDih9BMk7g7Y+gA6ppUBAxwoKpRicRSTG7F5QPYFH83pvi3rSIWnlHOjrM53DLCE6miGaVai6u9BJFIhFanQ48eW4k5cwIHcDG/mg0n03GytepuSQCDLmZm5FQadHG2NdqL2MzUh0A4IP0QlmXqQ8PcL+siUwr2Unm56tpVdYnK4ZYgD6SKZuYGebDhVDoejkLJYr1euEs+J3AAP4Rl0SBvxsmmZ56oqW9SYmFuRnZZLdUNcrz7O6Az2otgJ+ZiM2MFLJEIvg+JxUJ8+aR1ZvAgahsVDPPqT3WDHGtLc7JLa4ztUwMHMjVwYJvf1uv1bDudQE5ZLXNH+VIvU/LNwRic7axZMM6fBeP8kSlVjB3iQXpRFd8cjGGga9vY3eWaKNSYi0XkVskux9tLsUVsZjx3uVRZQwT8EJFnchyaEdCfuqZmhrrbG+NtTpXM2D5liAtThrSfi+JQYin/uPVygnilWsudY73IrmzkSFI5xXVy/nV7EM/8eIFJvv2Iyatl7vD2q/p1JfVylXDeUl5PdaMC7372JrYiMom5ekSI2HwyGXPzFj4U6EWdTMlQT2eqG+VILMzJKa83tk8d5snUYW2f3p0Z6MUn+y6QVFDNk/NHIlep2RCSgE9/+zZtd0wcYnylqCe4rEuDQRe7y+dzYlELXTAei66ui8Kgy+WF/ivpEp5azPawdOaN9EEqV7H/fC4ltY3GkuAHL+Ty0lKhctK20DSTtu6mXtqEubmY7MIyquoa8HHvbzwWCX5khrlYjMjssh9t3BNickE8e0IwtQ2NDBvsRVVtAxIrS7IKL5eTnj4mkOljAlv/NMlZBRyPjqegrIp//2UFG/eE0CCT42Rvy+wJwaz6bg8Jmfn8ZflC7rplivFVq+6mQabEXCwmp6yOKqkc7/72prHFTCQcjy5pIhLx/bE4zFvG2xGDqJMpGOrlQnWDHImlOTlllyuLTQ30YWpg2+sXvV7P9jOJ5JTVMWfkYI7F5dLQpMTJVsKs4EGs3RNJUn4FTy0cR3JBJesPncfZrmcqzNVLZQZbKaWqVorPgJa2Im5xHDJDr9cjEonY+MtRLMwvX7LOnhhMbYOMYb7eVNVdspVSY/v0sUFMH9v2FcMz55PYuv8kC6aOo0HWhFKlxq2fIyKRCI1WK5y3WEuYN2U05xIziE3JZs+xSJYv6P5XwuqkjZibm5OVX0xVbT0+Hm7GmNvSh8zMLuvy7c/7MG/pQ5PHUNsgZbjfIKpq6wRdCi7HxunjRzF9fNsCE3q9nh/3HiG7oJh50ybg5+PJVz/uYZDXgKu29QQN9XWYm1tQkJNFTXUlHt4+6HTCjRJzsTkikRlic3OjLohE/Lx5A+Yt7GXKjLnU19XgN3Q4tdWVSCTW5OdkGdsnTJ3BhKltE3pHh59m7/YtzJy3kEZpAzkZaSTFXeDIb7uZMW8h3/5vFQDPvPgGP2/egLShHkenro25PVL1qT3WnCjg9fl/nApQ3V31qSVrQrJ5fWHvLEHZU1Wf2mPN8Txev7X7n964Ebq76tPVWH0kgzcW996kWt1Z9elKrA7J5o1e6kOX6M6qT1di1f4E3ryj9+b8gO6t+nQlVh1I5M2lvbs6VndVfboaH+08w9v3z+my/rqa7qz6dCVWH07jjSVtLxZ7Ez1R9ak1H/96jrfumdylfXYX3VH16Ur8EXTprqpPV+P9DTt599n7u7TP7qA7qz615qNd4by9YmaX9NVddGfVpyvx/vodvPtc15wDdTfdVfWpPd77YjPv/ePGcq90N91d9elqfPHxO/zjrf90WX9dzfVWfbppRdL/SIs0PU1vXaS52fTWRZqbTW9epLlZ9PZFmptFb1+kuVn09kWam0VvXqS5WfT2RZqbRW9fjLhZ9OnSPn+ERZqeprcv0tws/iiLND1Nb12kudn05kWaG+GmLdT00UcfffTRRx999NFHH3300UcfffRhSpcv1Kw50bmKBGfz6llr6OOH6FLePpgDQF6Ngv+dLmTbeaGaRJNKyyNbU8irUZi0NSg0fBVaxGv7ssmuMk2g1LotJK2GL84U8elJ4ff+dTCHz88Usi+xiuRSGe8czu3UXK7EmpDsTu1/NqeWtccEXTafLeKtfekAJBZLWR9WwEdHhPfu3t6Xzucnc/k9oZyjKZV8cSqPT47ntNvfpohClm+MRanWsimikDd/T2fnhVKSSqS8cyCjU+PtKGs6WVXpbG49a4/nGf7Phbz2eybZVXJ2XSxn7Yk8DqdUodPpef9IDmtP5JFY0sjZ3Ho2RRaz/Lv4Nv0dSa3mi9MFvLxXmP/mqBI+CsklpqCBpNJG3jnUuf/jtVh9pHO6n82uYc3RTBoUar48mc2re5LIrpRxNLmCz09k80lIpqDHgTTWHs0kobjBpK01rds+O5bFZ8eyiC2oI76wnv8ey+LTkEz0ej0v704kr7rrE8eu7gLfWXNM6OOZ7YlsjCigXKrkaEoln5/KNfrH5rOFfHQki5j8ehKKpawPyzf6VUtat312IofPTuQQW1jPEUOfL+9JETTZk0Je9fUndesIq/YndGr/yMwKVh9IoEHezBdHU3hlRwzZFVISCmv55ngaH/wej06n571fL7LmQCIJhbWEJBbz1bFUPj3U9l3/ju6n1+t5ads58lrkfulKVh1I7NT+gi6Jgi4hrXQ5Iczvam2tadmmVGv59lQ6b+y6wM9RucQV1PDpoSQ+uaTL9u7T5aOdZzq1f0RKgbEi06ajF3jt+xAA4nPL+Gp/NO9vPw3A65tD+PTXCH6NTCG3vJZP9kSw5URcu33uj07n9c1CP49/tpf1h2Ioq200adPr9fx9wyFyy2vb7aMzrD6c1qn9I7OrWXM4DaVay8bQHN7Yk8DP5wpIK5Py2PfnyDPkrGlSaXhwYxR5VTKOJJXx+fEM/rmzrSat2/4bksF/QzKIzRfmfjChlLd+TUSv1/PPnXHG/ruKj38916n9I9NKWGXoQ6ZUc/9nB8mtaOBwbC6f7b/Ai5sFG3lyXQgbQhIor2viyMU8Ptt/gTW/xbTpL624hpVfHCG3ooGGJhWfH4zl5S1nyC6ru2pbYkEVb2+P6NRc2qNr9IkxjPciL28JJbusjrjcSj75/TxrfzsPwA+nkll/NIG04hpC4vL58lAcn/x+vk1/P4ens3pvDAcvCOetn+67wKf7LnAhu5zcigb+u+8CW8+kotfreXHzaXIrujb5/fsbdnZq/7DYFP7z7S7qG5v49MffeGH1RjILSknJKeT+1z4hp0g495fJldz90ipyisoJi01h3c5DLH7+/Tb9tdzvan0qVc2s23mIlz75np8OniYhI4/X/relU3NpzUe7wju1f0RKIR8b+th09CKvbT4OwMWcMtbuiWTNL4J9y5TNrFi9h9zyOnLL6/j017P8eKLtcSg+t5yvD8Tw/o5QGpqU/O/3aP65KYSs0hoOX8jiv79FsfqXCPR6Pf/49gi55XWdGn9r3l+/o1P7h8Um85/1PwOwYfdh/rl2k3H7uh0HWfzsOwBs2nOUr7bvJyW7kNiUbD7etJuPNrZ9hS8lu5D7X1lNTpGQD2nVpt2s2rSbmKRM4tJy+OKnfbzz1U9tfi8hI5fX/ru5U3O5Gu990bm+w2LijZWZNu7cz5dbfiElK48LSel89M1WPlz3Y5u21siaFCx79k1yCkra7NeyLT4ti1dXrevUeK/FFx+/06n9YyJD+XLVu+h0Ota++zpfrX6PlISLpCRcZPO6z/jsP8Jr4998+iHffPqhsbpTS7Z/9w0fvv4PALLSkvnbynsoyM1GpVSydcOXfPDa39m740eTPvV6Pf9+8S8U5N7Y9csNLdR8crIAvV7P6uP51MrVbI4u5bV92SgMVRDO5tUTllNv/FwXVsymsyXGRRYQSm1vOlvCprMlbL9QbtL/FF8hYfDjUzxxkAjJgPbEV+JobW7MMr09tpyFgS5t2hytzXlhtg9z/J0obzR9561128JAF16Y5U2DoTqDQq2jtklIhBzsaYdtJypDrT2WI2gUkk1tUzPfRxby2t405Jc0yqklLKvG+Pn1mXw2RRSy7dzlpE/n8urYFFHIpohCtseYVjSY4iskWXximg+OBo1GeTtgJsJYjUKh1lHTpMbbScKiEW68MGcwDYq2lSimDenH3WMGMNO/HxILMU/PGIiTtTm3j3RjpJdDp3Roo8uJPEGXY3nUytV8H1XCa79nXtYlt56w7Drj59dhhWyKLGZbzOUkYefyhcWVTZHFbD9fZtL/FF8nw/95IHMCnCmXqrC3EmMpNkOp1lGn0NDPxoKVkzz5Ja6CaX5O3D3GjZlD2iZ/srYwo0auxs5KmP9UX0dK6lVIzM0Y6WnfJbqsPSosbKw6kiHYSUQ+r+5JuqxHdg1hmdXGz69P5bAxLM+kJHZ0bi0bw/LYGJbHtlalsqf69cPR2oK/z/NnzjBXyhuULAp25++3DKFBoaZOocbZxoKVUwfyy4USk7bWtGyrl6uxlZjzzwUBnEyr4lhqJS8vCMDZ1pKapmYm+d54ebq1x7IFTVr4zqt7U6/iO3lsjCjgpxa+E51Xx8aIAjZGFLAtxjTJ5FRDwmAXW6GKmlgkYtEIN/4+x9c476l+zpTUK7EyN2O0twMikcikysslWrbVy9XYWpnzz/lDOJlejcTCjJomYZtIJGLS4M4lGFtzQLgo+3hfArUyFd+dzuCVHTHImwWfjsysIDS93Pj51bFUvj2VztaIyweH6OxKvj2Vzren0vkpwvSgMTXAHUcbS/6xaARzAz0oq5czemA/zMxArlJTJ1fhbGvFozP92R2dS3R2Fc/PH05ZvZx6uWms7eh+DQo1k4d0LhH1moMGXfYbdDmT2TldIlvr4ibosnAEc4Na6CISIVdprtrWmpZtEgsxf7llOI42liwd68OxpBJeuW0kzrZW1MhUTPbrnC4f7wpFr9fz4c9nqG2Us/HIeV7aeBi5SrDxiJQCziTmGT+/+D2K9YdiTBZSotIKWX8ohvWHYvix1QLL9CAhYfDTiybgaEgSPcbPAzMzkbFqiVyloVoqx8fVkZ2hSTjaWrVbPC+1sBJrKwscbIR++jvYIFM0IzYTmbSJRCKmDL/xxP9rjqQJseVQKrVNzXwXlsuru+Mv20p2NWEZlcbPr05msTE0h5/O5hv7iM6pYWNoDhtDc9gWlW/S/9QhLkgsxDwzewhONpYsHe1JoIcDi0Z6GL+zLaqAxcHC3xILMTWyZuys2tZ1aNlWLxc+X144jBNpFaSVSrG2FONgbSHEFr/2ExVfi9V7Y9Dr9Xy0J5pamZJNxxN5ecsZo41EppUQmlJk/Pzy0EU2hCSw9UyKsY+ojFI2hCSwISSBn86YVtKZNlxIiLstNJUl44RXlyWW5tQ0Ko2V4lzsrWlSqjEzE7F4nC8v3j6e+iYVrQn0dmGxoQ9HWytevH08c4N9KKtrumrbqEGu2Bp+68b1OWfQJ4mXt4S20qfY+PnloTiDPpd1uJY+wnjHGccbEp/Pq8sm4mwnoai6kdAU4fhlaS4mKqOUvy4eTVldUxuN7K0tsTAXo2zWUN+kwk5iwSt3TuBEYiG7IzME/0FIWDs5wIMb4YONu9Hr9by3fic1DY2s332EF1ZvRK4UxhIWm8LpmETj52db97Fu5yE2/37C2EdkfBrrdh5i3c5D/PC7aZ6OmWMDcbK35ZVH72L+5NGUVtUyYshAbp810fidLftOcvts4e9Z40dw38KZzJ04ss1YW+53tT4lVpb89f7bcLK3ZdncKYwe5out9fUXjli1O1yItzvDqG1UsPFoLP/cFNIi3hZyJinf+PnFvnNsOHzBZCElKq2IDYcvsOHwBbaeNL35Mi1IiHtPLxqHo60wvpDYbF5bPh1ne2uqpXJ+OpnAkgnCa9+7wpJxsLUyVkxryRi/AcY47Wgr4aVlU5g72peyWhlLJgTw0p1TqG9SCrYyzPu6tQD4YMPPgq18s52a+kbW7zrMCx9vaGEryZw+l2D8/OzH31i34yCb9x4z9hEZl8q6HQdZt+MgP/x23KT/meOERMHP3rcER3uhrPis8cHct3gmcyeNQiqTc+qccKPG0sKcw+Hneevp++jnaE9Vneki5Qj/gdw+exIAdVIZ9rbWvPn0fYRExjI2cAhmZiJkCmWb3xs9zA9bm84VGfnPVz+g1+t594vvqalvYP323/jbe58hN/xeWEw8p6JijZ///e5nvt76K9/vPnhZp9hEvt76K19v/ZXNvxwy1WniKKSyJmNpbUsLcw6fieLt51fi4uRAYWmFSVtrfthziKW3CImUW+5XVVtv0jYmMABbm84no/5q9Xvo9Xo+/+jf1NfWsG3TOt59+XkUcuEmZ0xkKGdDTxo/v/vyE7Zu+JLdW78z9nEhKoKtG75k64Yv+eWn7036nzBtFg11tTg592PFY8+wb9c2Roweh5mZGfKmJhrq67C1s+f5V/5F2Ikjbcb30FPPY+8orFEEBAYzb7GQ+85KImHls3/HwcmJhXfcbdKnSCRi3OQbT0Z9Qws1kwc7ciqrDmsLMSqNDo1Oj9gM8moFwxIhlIzQGir4XCiS4iAxR3oDpbYv0ajUsCTIhZomNSUNKqoam4nKayAqr8GkrbZJTVp5EznVCmb4OaHW6oxZ1gGTNr1ezxehRTw22RNFs5bRXna8s8iPExmdv1s3xdeJUxk1Ro20Oj1iMxH5NYKxiQzVaS5V87lQUI+DxNy4aHSj/GXmIPz62yBv1jLG24F3bwvgRHq1YPin8nh8qhB0FWrTi8698eXcPUbI4N2s0dGs1bd78thZpgx24lRmLdYWZqjUBl1EIvJrhUpNIhHo0aM1JLm+UCDFwfr6dUkrlwn/5yHOLBnhyotzB5Fa3oSLrQXO1uYcTK7CXiIstOyNr+TuMUKlq5a65FQreGfREFxsLZAqNQQOsGPNnQGkV3TdkyJT/PpxKr3K1JdEIvIvPY3SRo86HK0tkLazkHI10sqk5FTKmBHQX7CFE9k8Pn0QLraWONtacjCxHAeJuUkbmOrRuq27KvNN8XXmVEa1YCPG+HLZdzBU07isSQOOEovrji+rlgXyxFQfdsWWGvwjl8enCidDgQPsWXNXIBkVwl3qZw1+BW19p2Vby3Oi3Co57y4JwMXOEmkHyzpfjSkBbpxMKcXaUoxKozXayqWnLkRgiLuCLudzq3C0tkQqv74kbakl9WRXSJk5TIgHz84LxM/NARc7Cc52VhyIK8LB2pIHp/mx6XQmNTIVYpEIRbOp/h3dr9O6+LtxMqUMa0tzgy46xGYi8qoMuohErXSpFnS5zhKnbXUZjp+b/TXb2upyua1Zo0Wt0RovWruSaYEDORGXg7WVBUq1Fo1Wj9jMjDzD3VHRJT8yVJWIySzG0VaCtEnZqd/96+2TGeLRD7lKzbghHny4cj7HYrORylUsnTycGqmcGqkcRfNlnwhLzie7tIbY7DIq6mV88tQinl40np/PJLVp6wxT/Vw4mVYp+JBai1anx8zscrw11AAzVvG5kF+Lg7VFuwvXV6NZo6NZo2vzfy2pU1DZqORsTjVnc2rIqZTx7h0jcLGzQqpQG292ASZtjUqNSWyJyKoip1JGXEEdldIb/39NHebBicRCwXfUGuN5Sl6l4ULGUP3rUqw9n12Oo40VDdcRU0pqGqlskBOZXkpkegk55fW8f/80XOytkcpVrF05iyfnB7MzIh29Xs9nBy7w1Hzhwru177QktaiG7PJ6Zga1vZC8Wtv1MHWYZyt9DLGl0lAVTyRCr9e3o0/bhaarcaXxWlua089OwtO3jmRbaBoPzQpk0/EkahqViM1MY+7tE/x4+Y7xpBbXtO4eqaKZpRP8qG5UUNN446VjZ4wZzrGoeGwklqhUarRaHWIzM3INT7tcqox2KaacS8rE0c6WhsbrO2dKzi4kq7CUOROCTbYXV1RTUVNP+MVUwi8Ki4W7Q8JZsVAodKJQXtkur9QnQLNag1qtMZZrvhGmBvpwIj7XEG81aLU6zMxEpvFWj/E4FJNZgsMN2MqVUDVrqKhvIjK1iMjUQqTyZpZOGkp1O/EW4PnbJjLEQ7ihllpYRXZpLbOCB6HX6/nvb2d5asG4To1nxtggjp29iI3EClVzM1qt1mArws1VEYZrIMOF4rnEDBztbWi4gVLSLdl9JJwVi2ah1elwcbLnuRW38eO+E22+p1BeWXdRq7PbFx66A/+BbauwdQUzJowiJDwGG4kEpaoZjUaL2ExMTqFwc150KcYYfCo6PhVHe1saGjt+LNRqdbg4OfL8w3ezZc9hkzZriZVJm1qtQasVjkPFZZVUVNcSfj6BsPOmT2apVM1XbOsM46fOJOzEUSTWNqhUSrRaDWKxmMI84QaacX3BMMa481HYOzrR2FB/tW5NcHbpj1M/F0L278XewQGAx557kUFDAi7/hgG1Wm38rWvR3NyMWt1sLOPdss/OcENX4jN8HbljUyKf3x1AUZ3SeFKjMxyshvS3Zl14MeZmImYHODN5kAONKg0BbjbGPq5UarslB5Krif+/9u48yOv6vuP4y93lkkMOWUAwqCCCtzEJq6iBqERtjsZE20ZNZ6JmapPptE2PyWGSmca0nSreNU1zNUnbJG2spFajlBFvUTEoEkCQYzncRRaWPdhlV/fXP36wrDQrsFj5Nj4ef/Ld78J85vv97Pf3/P3Y94bmPLOuKZeeVp0fPlOXHR2vZ9zQ/vnSB4/NT56rz/smDsuJYwd3H+sqlfJn96zMb586OivqW/Ps+uacO2l43jViYLa2dr7h2H8tbUh9S0eeXrc9Hz+tOks2teTOHRtyxoQ3n5W+X2s0aWQ+ctczufmyk1K7rb07yOxuRpNGH547F6xNZWVFZh4/MtOPHZHm9tcypXrwnjXqZeT2G9bohfr8ckNTnl7bmMYdnVn5amsaWstjr1/Y2JRtOzpz+oRhmTN/TTY378zCtY2ZNHpwbpm/Jl+4aM8vXF2/rS1Hjyz/kJq37NXMnnbkQa/Br3POccPzkW/9Mjd/fGp5XXZfO7ui3qQjD8+dj9SmsuKw8rocc8T/XpdeRm7v1tDamc/f/VI+dlp1VtS35pWmnXlhY3P67xqn2lVKmttfz2VnlF9UrW9sz9EjylX8lofW5Quzj0uSjBhUldsfrs3WHeUfcLctWJft7a9l9tS+vXv5a9dj8qh8+I4nc8vvnprarTt63Evl45NHD8kdD72cqorDMvOE0Zl+7Mg0tXdmypgh3d+jt1Hbe9ajI3/60yX52BlHZUVdc+59oS71Te1ZuHpbJo0ujxZtau/MZe8ZnznzVr3h2M3zVuWLl5R/WXHPY5+cfnRadr6WOfNW5vxpo1Nx2GGZ8+DKlJIcOeTgRjCfM2lkPnzXM7nlspNSu62te1/ZsyaDc8eCtamqPCwzjx+V6ccOT9Ne10hvo7Z363itK3c9ui5bWzvysdPHZs781anfdX+MGTYg33lifZraOnPhtNF58Fev7rqvyg+BN89fnS9eVN58ex4bfnj5Ezpz5q/O+VOPzNqGtty2YG22tnZkSP+Dj57nThmT37rxwdz2qZrUbmnpvlZ2D+6bPGZYbp/3q1RVVGTmieNSM6k6TW0dmTJuzz7b20jp3Rpa2vMnP3oql773mCzf1Jh1W1qysq4pDS3lh5pSVynNbR25fPqxaet8PaVSKbOmjcvQQf1yw9zF+dJHT0+SPPDChv0+7y1Zl5vm5baralK7pXXPuuzaUyZXD83t85aV76ETx6Vm8ujyPTT2QNZlZ/7knxfm0vdMzPJN27OuoSUr67anoXnnmx5Lkus7b2EAAAvwSURBVDn3L82XPlr+Jc4PLNn4hmMPLtmU2aeMT5JcePL43HTfiymVSjly6MG9S5ck5518TD54/T/lzj/8UGo3N3Y/6O2+nyYfNSq33vNkqior8oHTjkvN1KPTtKM9J0zYs/f3Nmq7p3ueXJZFq17JU8vXp7GlPS9t3JItTTtSVVmRxavrsrXlybx78lEZO2JIvjfvuezY2ZkRQwblhh8/nOs/OTNJ8geXlN/N3Nq8IyOGDMqcux9PQ3NbPnHOSTlj0rjuY2OGD+ntn7Ffzjl+dD5026O59ffOSO3WHd0vsLv3luohuWP+ylRWVmTWCaMz/bhRaW7rzJSxe54J3mzU9m4PLq3L7JPKP182bmvLwys2Z+2W1vz5RVNz/YdPyo+frs30Y0fmudptuW3+ymzd9cmZv7l/Wb74W+V3ikcM7td9bPzwQeX99sEVuWDamJx5THm/39rakephfb9Wzp02IZd8/e7cfs0Hsu7V5j3XyO57Z+yI3H7fc6mqqMisU45OzZRxaWrbmRN6jHzubZT0buNHDc1XLj8r//ro8kyfMi7PvVyfW+99Lg0tbRnYvyo3/+eibG1pz8drjs+Nc59NfWNrnlyxKZPGDs9NP382X/5ETXkdG5qzYOn6rNm8PddccEr++LsP5dKa47N849YMHdiv12NTx/f9053nThu/1/rsfl7ZdQ+NHZ7b7/tlqioOy6xT3rVrfToOaH0amtvyx99dkEtrJmf5xq2ZffrE3Dj32fI+MGxQqo84PHfevzg1U8al8/WudHWVMuvkozN0UP98/d+f6l6fh15cn8VrNqdfZWWGDx6Q1vbO3DT32Vxw6rtSWVGR7z+0NDt2vpYRg/t+vbz/PSfn/Guvzzev/8Os3bT5f+0pUyYelTk/nJuqyspcMP3UnH361Gxv3ZGpx+4JUL2N2N5tS2NTPvuNb+by2TPyq9XrM2zwoMx/+oW8vKEuX7728vzV567Ij+5dkLNOm5okWffKq5l4VHnv/tvv/Sxfu648CXBD/Zbu8/7gsove9Hve9+iiXHzumX1elyQ576SJuegrP8od112S2s3b91wr3fvtyNw2d2GqKisy67Rjc9bUCWnesTMnjN+zl/Q2arunuU8tz3OrXsnCFRsy+92T83c/ezylUjL+yGH52hUz8y8LlqRm6oScNLE63//vxXv22588mut/77wkyS8WrcpLGxu6o/kf/cP9+cSME7N8/Zb8fOGK1De25KnlGzL5qL7fO+9/7yk5/+ov5ptf/Vz5Wnl9997S41r5wT2pqqzIBTWn5+zTp2V7y17XSi8jtnu6+7+fyKKlq/Lk88tz1mlTs+6Vzd3Xw5hRw3Prj+bm7NOnpXrU8Pz1P/40pSSjRxyRr935z/naZ69Ikmyo25L5C58vXw+f+Z0072jL33z73/LBGWfmvkeeyYq1G7Nl16dw9v77DtbM6Wdk1hV/lG/d8BdZt6Guxx5cXqfjjzk6c77z41RVVeaCGe/JjDNPSVNLa6ZO2jOQp7eR27uNOGJoxhw5Ird876c5+8xTUj1qZL7x9z8or8XI4W849sN7HsgHznp3jpkwLhPGVefrn/9Mfvgfv8jZ7z4lW7c3d5+397G3Ss25s/LJS87LN27/djasW9sdSXaPKT9m8pR85/YbU1lVlRmzLsyZNeekpWl7Jp2wZ0/pbdR2T11dXWlp3p6PXH5lHnrg3qx+aXm2NmzJEcNHpLW1OXfddEPOu+Di3PPjH+Ss8z6QCRPLn9j8xdx/z5JfPpvnFj6RcROOzhML5qV2zap87i+/mgUP3JuZsz+UJG/4ngfrkI3n7s3y+tY8sWZ7Pl3z1tTLLS0dOXJI/wM+78VNLVm8sSVXvrf8sPV2jufel+V1LXn85a25esabP0D3pqurlMa2zowcvO91WbKxKc9vaMqV08ub56Ecz70vy+tb8/jqxlx91vg+nd/VVUpje/m/Ru3Lkk3NeX5Dc658X/k6PZTjuXuz/JXmPP5yQ64+55g+nX8g10lPpVIpN89blStr3pXqYQMOyXju3ryd905PpVIpN89fnSunT0j10HLIOhTjuXuzbFNjHl9Rn2tm9W2CWFdXKY07OjLyACNdqVTKnPtfzFUzJqf6iHIoPhTjuXuzbFNjHn9pc66ZOaVP5x/cuizNVTMm7VmXQzCeuze/qt2cx5auy2cufu++v/jX6OoqpbG1LSOHHr7vL+6hVCrl7372WH7/gjMyZviQQzKeuzfLXmnK4yu35JrzjuvT+Qezt8x58KVcddbE7mhzKMZz723ZhoY8tmxjrr2wbxPVyvfOzowccnDR8oV1r2bxms351MyTuv/s7RzP3Zvy+mzKtRf27UVOX9enVCrlpp8vylXvPzFjhpfvv0MxnntvS1+uzSOLlua6yy/u0/ldXV3Z1tyaUUcc3Butz69Yk0XLXs6nf7v8HP92jufuzbL1r+bRpbX5zEV9i0nl/bY9I4ce2CeGSqVSbrz7iXzq/NO6I/mhGM+9t6WravPIohdz3e/07Tm6q6sr25paM2r4wV4rq7No6ap8+tLZ3X/2do7n3pelK9fkkacX57orPrbf52xu2JbqUQf+3/QXL1uZRUtW5OrLy6HiUI7n7s3KZS9m4WMP58prP7vf5zS8ujmjRvf+Jt7+KJVKueumG3LZVddk9JixBzyeu3ChpqiKFGoOpSKHmkOpiKGmKIoUaoqkSKGmSIoUaoqkSKGmKIoUaoqkCKGmyIoQaoqkCKGmqIoQaoqkCKGmyIoUag6lIoaaovg/CzUD+1XW7Xyta0yf/2X/zw2oqqhv73x97L6+7jd9nfZ3HXr6TV+T5MDW5Z2wHj25d369/V2XQf2r6to7X3/HrMvAfpX1bR2vWZe97M+6DOrfr66987V30JpU1bd1dO77WulXWdf+DtpbBlZV1Le9yd7yTrt39rave+mdtj77XI8B/evaOzrfMevR08D+/erbdna8ybViz+1p0MD+de0735nXSpIMHNCvvq299+slSQYNHFDXvrPjN3qNBg7oX9/WvnP/XhMNGlS3s739N3o9ehowcGB9e1vbfr+O3u9QAwAAAMD/rT5NfQIAAADgrSfUAAAAABSEUAMAAABQEEINAAAAQEEINQAAAAAFIdQAAAAAFIRQAwAAAFAQQg0AAABAQQg1AAAAAAUh1AAAAAAUhFADAAAAUBBCDQAAAEBBCDUAAAAABSHUAAAAABSEUAMAAABQEEINAAAAQEEINQAAAAAFIdQAAAAAFIRQAwAAAFAQQg0AAABAQQg1AAAAAAUh1AAAAAAUhFADAAAAUBBCDQAAAEBBCDUAAAAABSHUAAAAABSEUAMAAABQEEINAAAAQEEINQAAAAAFIdQAAAAAFIRQAwAAAFAQQg0AAABAQQg1AAAAAAUh1AAAAAAUhFADAAAAUBBCDQAAAEBBCDUAAAAABSHUAAAAABSEUAMAAABQEEINAAAAQEEINQAAAAAFIdQAAAAAFIRQAwAAAFAQQg0AAABAQQg1AAAAAAUh1AAAAAAUhFADAAAAUBBCDQAAAEBBCDUAAAAABSHUAAAAABSEUAMAAABQEEINAAAAQEEINQAAAAAFIdQAAAAAFIRQAwAAAFAQQg0AAABAQQg1AAAAAAUh1AAAAAAUhFADAAAAUBBCDQAAAEBBCDUAAAAABSHUAAAAABSEUAMAAABQEEINAAAAQEEINQAAAAAFIdQAAAAAFIRQAwAAAFAQQg0AAABAQQg1AAAAAAUh1AAAAAAUhFADAAAAUBBCDQAAAEBBCDUAAAAABSHUAAAAABSEUAMAAABQEEINAAAAQEEINQAAAAAFIdQAAAAAFIRQAwAAAFAQQg0AAABAQQg1AAAAAAUh1AAAAAAUhFADAAAAUBBCDQAAAEBBCDUAAAAABSHUAAAAABSEUAMAAABQEEINAAAAQEEINQAAAAAFIdQAAAAAFIRQAwAAAFAQQg0AAABAQQg1AAAAAAUh1AAAAAAUhFADAAAAUBBCDQAAAEBBCDUAAAAABSHUAAAAABSEUAMAAABQEEINAAAAQEEINQAAAAAFIdQAAAAAFIRQAwAAAFAQ/wMhM8QLy8qgb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306" y="160338"/>
            <a:ext cx="5278978" cy="5143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554" y="3959276"/>
            <a:ext cx="2286000" cy="790575"/>
          </a:xfrm>
          <a:prstGeom prst="rect">
            <a:avLst/>
          </a:prstGeom>
          <a:effectLst>
            <a:outerShdw blurRad="50800" dist="38100" dir="2700000" sx="98000" sy="98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23"/>
          <p:cNvSpPr txBox="1"/>
          <p:nvPr/>
        </p:nvSpPr>
        <p:spPr>
          <a:xfrm>
            <a:off x="799554" y="3702512"/>
            <a:ext cx="2271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2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&lt;Feature Importance&gt;</a:t>
            </a:r>
            <a:endParaRPr lang="ko-KR" altLang="en-US" dirty="0">
              <a:solidFill>
                <a:schemeClr val="bg2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0350" y="528223"/>
            <a:ext cx="315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Decision Tree</a:t>
            </a:r>
          </a:p>
          <a:p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809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인공 신경망</a:t>
            </a:r>
            <a:endParaRPr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>
            <a:off x="855300" y="1824411"/>
            <a:ext cx="3473100" cy="182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ko-KR" altLang="en-US" sz="1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분석 </a:t>
            </a:r>
            <a:r>
              <a:rPr lang="ko-KR" altLang="en-US" sz="14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방법</a:t>
            </a:r>
            <a:endParaRPr lang="en-US" altLang="ko-KR" sz="14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데이터를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50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50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비율로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훈련 자료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시험 자료로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무작위 분리한 후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epoch=100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 두고 입력층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은닉층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출력층으로 이루어진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Keras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인공 신경망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모델을 사용하여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목표 변수의 예측 모델을 만들었습니다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인공  신경망은 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Black-Box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알고리즘이기 때문에</a:t>
            </a:r>
            <a:endParaRPr lang="en-US" altLang="ko-KR" sz="14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예측 결과에 대한 자세한 설명이 어렵습니다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따라서 해석은 넘어가겠습니다</a:t>
            </a:r>
            <a:r>
              <a:rPr lang="en-US" altLang="ko-KR" sz="1400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sz="14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sz="14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sz="14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2"/>
          </p:nvPr>
        </p:nvSpPr>
        <p:spPr>
          <a:xfrm>
            <a:off x="855300" y="3753525"/>
            <a:ext cx="7433400" cy="67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2" name="AutoShape 2" descr="data:image/png;base64,iVBORw0KGgoAAAANSUhEUgAABGoAAARNCAYAAAAKHqaIAAAABHNCSVQICAgIfAhkiAAAAAlwSFlzAAALEgAACxIB0t1+/AAAADh0RVh0U29mdHdhcmUAbWF0cGxvdGxpYiB2ZXJzaW9uMy4yLjIsIGh0dHA6Ly9tYXRwbG90bGliLm9yZy+WH4yJAAAgAElEQVR4nOzdZ4CcZdWH8eukJ6RBQhJqCIQAAUEg9N4RBKWDIAiioCgothd7B1QURVEUxQKICNiogvSaBITQQxIgvZC2aduy5/0waxAJLdnd55nd6/cJdrIz/50PYfjvfZ8TmYkkSZIkSZKK16noAJIkSZIkSaq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CYsaSZIkSZKkkrCokSRJkiRJKgmLGkmSJEmSpJKwqJEkSZIkSSoJixpJkiRJkqSSsKiRJEmSJEkqiS5FB5AkSdWrZ7cuM2sblg8uOkcZ9ejaeday+sYhReeQJEnVJTKz6AySJKlKRUTO+tkJRccopcFn/ZHMjKJzSJKk6uLVJ0mSJEmSpJKwqJEkSZIkSSoJZ9RIkqTV9v2bnqRPz67UNzax1Xr92XBgb5oyGTGk34o/88D4WTQ2JXtt/vqxLdc8NImdNlmbYYP6vOVr/e/z3PzEVA7ZZv23/L7MJOLNbyI1Lm+iS+c3/j3WRTc/BcBeWwxh1LCBAHz1+sdYb81e7LDx2my30YC3zCFJkvRmLGokSVKLOH2vEXTp3Ilv/+1xunftTGNT8vIri3l+xkLWXKM7Gw3szc2PT+HOp6dz+t6b8ddHX6Zbl0707NaFGQuW8sriWnbaZBC3PTmVTDhr/y344a1PMXxQX47deRi9ur36seW/n+eJyfPo17Mrdzw1nbrGJs4+cAuenDr/Na9725PTOGqHjXh66nx22mRtxkx6heN32RiAhUvruXXcVGbV1DJq2EDWW7MXt46buuK1jtt5Y/r36saCpfWs0aMLZ+67ORfeOG5FUTOgd3dqG5bT5Nw/SZLUArz6JEmSWk3NsgYG9O7BU1PnA7DbiMEctcNGPDJxDmMmvUK/nt2oWVbP0AG9OXSbDRg9cQ7r9OvFwN7dmTJvCSPX7U9NbQP/24H89/P8x56bD+GQd6/P+Jk1r3vdfUeuwzYbrsW0+Uv522OTed/2G674vgtuHMe0+Us5fqdh7LrpoDf9eVZ2Huecg7bknIO25JYnpq7kUUmSpHfGEzWSJKlFXH7PeOobm9ht01e3dT8/YyEjhvSjqanStDwwfhZjX3yF0/ceweyaZdTUNjBiSD/69OjKdWNeYq/Nh/CvZ2YwpF9P1unfk0cmzmHh0nrmL6ljje6vfmz57+d5YVYNAJ06BQHkSl73P1eett9oAKMnvULP/zqdc/6xo1i0rIFbx01lSP+e7LHZEM7Yd/PX/Xz9e3VjSV0jP7zlKfbbcl3ueXYGm63Tj389M4Np85YyYkjfln5LJUlSB+R6bkmStMqqaT13feNyvn/TU5y8+3A2GLBGq7+e67klSdKq8ESNJEkqvcdemsv4GQsB2H2zway/1jsvWrp16cyX3rdNS0eTJElqURY1kiSpdP53k9N2Gw1g5sJlb7ndafLcxfzh/oksb2riS+/bhs6dOvHyK4v522OTmTirhq8esS3PTl/AEy/PY3kmp+6xKd+/+Um6du7EqXtuukoFkCRJUktymLAkSSrctY+8yK/vHs8xl9wJwBOT5/H9m57k6gcn8oVrxqz42n/c/tQ0LrvzOS678zn++ujLK75+8xNTOeuALdhp+CDGTakMEh46sDdnHziSkev1p2ZpPbsMX5ua2gYaGpuYOLuGdw9di4O3Xo8bH5/Shj+xJEnSylnUSJKkwo2fuZAP7z2CEUP6vebrR+2wEQN692B5U9NqPf/942exRveuDBvUh86dOnHeYVvTt2dXtt5gLebU1PLwhDl07eTHIkmSVDyvPkmSpMINH9SXy+8ez/PNc2j+o3OnIILXrec+YKv1Vvo8h2yzPpfe8SzLm5IvHr411zw0ie2GDeDCf4zjvdtuwLT5S3johdlMX7CM5U1Jp05Bw/Im6hqWc+Kum7TWjydJkvS2ufVJkiStspba+jRhVg33PjeTuYvr+Nyh72qBZMVz65MkSVoVnqiRJEmFGz64L8MH9y06hiRJUuEsaiRJUulNnruYe5+bxUm7rdr1pPrG5fzktmdYo3sXTtptOPePn8WEWTX07dmVU/bYlGemLeDrN/ybaz+5D5ffPZ5ZC5cxcr3+7LflOlx869NkwqcO3pJ+vbq18E8mSZL0WhY1kiSpTfz+/gk0Lm9i+2EDWVbfyOOT59HUlLx32w347t/HMbhvD9bu24Np85fyoT025bf3vsC2Gw1g8iuLOXbnYZXnuG8CSxsaWb482XGTgdz3/Cy2Wn9NDnxXZWbNwxNmr9gO1at7Fz6423AA7n52JssaltOrexc6dw522XQQD74wm/5rdGNJbQOPTJzDthsNAOD0vUcwu2YZVz4wkfuf78QRo4bSuVMn7nluJodvt2EB75wkSepIXG8gSZLaxMj1+lO/vIll9Y3ULGugT4+uK4YH7zJ8bU7efTj9e3XnpN024cnm1drH7jSMJXWNK57joQmz6d+zG4vrGhg6oDc9unZmUW3DW7524/ImRq7Xnx02Hsi/nppO/17d+NbR21Fbv5wHJ8xmcW0D/35pLo+/PJeaZfVcesdznLHv5q3zRkiSJL0JT9RIkqQ2sXBpPV07dWLi7EW8sqiW9dZcg+VNlaUGnTt1olMEXToFnSKAhIAr7n2BLp1f/b3S7psNZv6SOjYd0pc5i2vp0bUzk2YvWvH4zsMHsfPwQa977d03G8wPbn6Kp6bM57S9RnDFvS+wcGk9/Xt144Ct1uOArdZjcV0j7x46gBN+djc7bDyQ0RPnsPtmg7n41qcBOOegLVv3DZIkScKtT5IkaTW01NanlTn/H+M477CtW+W524JbnyRJ0qrw6pMkSSqlai5pJEmSVpVXnyRJUptY3RMyD4yfxX3Pz+L/Dtuaj1x+P6M2Hsj7ttuQIf17ceO/p/DAC7M4/9hR/PbeF6htWM5eWwyhvrGJB8bPYu7iOs4+cCS/ve8Fpsxdwpn7bf66deDnXTuWtfv0YNjafRjUtwdPTZ3PreOm8ZdP7feax7p37czzMxYyee5ifviBHTn36tGcfcBIhg3qs7pvkSRJkkWNJElqORfeOI7PH/ouzv/HOM7cd3NuGPsyz01fwDeP3g6olC2NTUmXTkFjUzJu8jy6delEz25dOHn3yoamN9rcBLDLppX5MwP69GBJXSOdOgXPTFtAz26d6duzG4uWNXDPczPZaZO16da5E1us25+HXpjN0rpG+vXqxjkHbclNj09hxoKlrytqltUvZ+7iOvbYbAg7bDyQzdbpx9L65a97bHFtA3MX19K7e1cigp02XrvV31dJktRxePVJkiS1mJ2HD+JfT8+gZ7cu1DUup7Gpic6dghfnVAb+RgRkrhgiPGbSK/Tr2Y2aZfXv6HUuOG4Up+01gj89/CL3j5/FhFk1/PuluSytb2St3t05fe8RXPXgRADO3G9zNm4+7fLMtAVMmFXDHpsNoWF5E8ubmgBYWt/ItkPX4htHbsvtT00D4PoxL3HUDkNf99jE2Yv4+hHbMqB393ecW5Ik6a14okaSJLWYPUYM5tCLbucnH9yZya8soam5kMlKH8LwQX245PZn6dIp2HvkOuw8fG1qahsYMaTfiud4o81N/1HfuJxL73iOeUvqOHLUUN49dAAA85bUM7hfTwb17cGl/3qOnYYP4rYnp/HCzIXMXVTH3MV1fPqqRzhy1FCem76QMS/OYc/NhjB0YG+6dAqemDyfeUueZdvm55sybwkbDuhNfePy1zy2pK6Rn/zzGeYurqN3966t9E5KkqSOyq1PkiRplbXm1qf/9ez0BTwwfjan7z2iRZ5vzqJa1u7TY7WeIzP54S1P88HdNmFQv56vecytT5IkaVV4okaSJFWFLdbtzxbr9m+x51vdkgYqV7k+c8hWLZBGkiSpwhM1kiRplfXs1mVmbcPywUXnKKMeXTvPWlbfOKToHJIkqbpY1EiSpDYXETsC1wFXAV/JzMaCI60QEXsA1wCXAd/O/M+EHUmSpNZnUSNJktpMRARwBvBN4KOZ+deCI61URKwD/AlYBHwwM+cVHEmSJHUQrueWJEltIiJ6Ab8FzgJ2K2tJA5CZM4D9gOeBsRGxbcGRJElSB2FRI0mSWl1EbAI8SGWRwc6Z+ULBkd5SZjZk5rnA/wH/jIhTi84kSZLaP68+SZKkVhUR7wV+Q+W608+yCj98RMRI4AbgHuDszKwrOJIkSWqnLGokSVKriIjOwNeBDwHHZeaDhQZaTRHRl0rhtCFwdGZOLjiSJElqh7z6JEmSWlxEDABuBvYARlV7SQOQmTXAMVSGDI+OiAMKjiRJktohixpJktSiImIU8CjwBLB/Zs4qOFKLyYqLgOOA30XElyLCz1OSJKnFePVJkiS1mIg4HTgfODMzry86T2uKiPWAa4G5wMmZuaDgSJIkqR3wN0CSJGm1RUTPiPg1cC6wR3svaQAycxqwD/ASlRXe2xSbSJIktQcWNZIkabVExDDgAWANYMfMfK7gSG0mM+sz82zgq8AdEfHBojNJkqTq5tUnSZK0yiLiPcBvqVx3+nE1rt5uKRGxFZUV3ncAn3aFtyRJWhUWNZIk6R1rHqD7FeCjwPGZeV/BkUohIvpRKa7WobLCe2qxiSRJUrXx6pMkSXpHImIt4EZgPyqrty1pmmXmQuBI4C/AmIjYt+BIkiSpyljUSJKkty0itgXGAs8B+2XmjIIjlU7zCu8LgZOAqyLiCxERReeSJEnVwatPkiTpbYmIU4HvAWdl5rVF56kGEbEB8GdgBvCh5hM3kiRJb8gTNZIk6U1FRI+I+CXwBWAvS5q3LzOnAHsB06lchdqq4EiSJKnkLGokSdIbioihwH3AWlRWbz9TcKSqk5l1mXkW8C3groj4QNGZJElSeVnUSJKklYqIA4FHgGuAYzKzpuBIVS0z/wDsD3wzIn4SEd2KziRJksrHGTWSJOk1mldvnwecBZyQmfcUHKldiYj+wO+BAcCxmTmt4EiSJKlEPFEjSZJWaC4R/gocAuxgSdPyMnMB8H7gZipza/YuNpEkSSoTixpJkgRARGxDZfX2i8A+nvRoPZnZlJnfAT4EXBMRn3WFtyRJAq8+SZIkICJOBi4Czs7MPxadpyNpHth8HfAycGpmLio4kiRJKpAnaiRJ6sAiontEXAp8mcopGkuaNpaZLwN7AHOpXIUaWXAkSZJUIIsaSZI6qIjYALgHWIfKPJqnCo7UYWVmbWaeAVwI3BMRxxadSZIkFcOiRpKkDigi9gNGA38BjszMhQVHEpCZVwAHAhdExI8iomvRmSRJUttyRo0kSR1I88DaLwDnACdm5p0FR9JKRMRawB+AvlRWeM8oOJIkSWojnqiRJKmDiIh+wA1UVkPvaElTXpk5DzgMuB0YGxF7FBxJkiS1EYsaSZI6gIh4FzAGmA7slZlTCo6kt9C8wvubwIeB6yLiU67wliSp/fPqkyRJ7VxEfAD4MXBuZv6h6Dx65yJiGJUV3i8Ap2fm4oIjSZKkVuKJGkmS2qmI6BYRPwG+CexvSVO9MvNFYDdgMTA6IjYvOJIkSWolFjWSJLVDEbEecDewETAqM58oNJBWW/MK79OBHwL3RcRRRWeSJEktz6JGkqR2JiL2pjKP5ibg/Zm5oNhEakmZeTnwHuCiiPh+RHQpOpMkSWo5zqiRJKmdaB40+xngs8DJmfnPgiOpFUXEQOAqoBtwfGbOKjiSJElqAZ6okSSpHYiIvsCfgeOAnSxp2r/MfAU4BLgPeDQidi04kiRJagEWNZIkVbmIGAmMBuYCe2TmywVHUhvJzOWZ+VXgTOCvEfFJV3hLklTdvPokSVIVi4jjgJ8Cn8/MK4rOo+JExCbA9cDTwEczc0nBkSRJ0irwRI0kSVUoIrpGxI+A84EDLWmUmROBXYEG4OGIGFFwJEmStAosaiRJqjIRsQ5wJzCCyurtfxccSSWRmUuBU6mcsro/It5fcCRJkvQOWdRIklRFImIPYCxwO3BYZs4rOJJKJisuAw4DfhIRF7jCW5Kk6uGMGkmSqkDzgNhzgPOAUzLz1oIjqQpExNrAH4EATsjM2QVHkiRJb8ETNZIklVxE9KbyP9sfBHa2pNHblZlzgIOAR4CxEbFTwZEkSdJbsKiRJKnEImJzKqu3FwO7ZeaLBUdSlWle4f1F4JPAPyLiY67wliSpvLz6JElSSUXEUcAvgPMy8/Ki86j6RcSmVFZ4/xv4WPPwYUmSVCKeqJEkqWQioktEfB+4CHiPJY1aSma+AOwCdAYeiohNCo4kSZL+h0WNJEklEhGDqWx0ehewfWaOLTiS2pnMXEJl3tEvqZQ1hxUcSZIk/ReLGkmSSiIidqWyevs+4NDMnFtwJLVTzSu8fwa8D7g0Ir4dEZ2LziVJkpxRI0lS4ZoHu34C+ApwWmbeWHAkdSDNp7iuARqAD2TmKwVHkiSpQ/NEjSRJBYqINYArgQ9TWb1tSaM2lZmzgAOoDBgeGxE7FBxJkqQOzaJGkqSCRMQI4GEqJxl2zcxJBUdSB5WZjZn5BeBc4KaI+IgrvCVJKoZXnyRJKkBEvJ/KMNevAL9M/4OskoiIzYAbgEeAszJzWcGRJEnqUDxRI0lSG2pevX0B8GPgvZl5mSWNyiQznwd2AnoCD0TEsIIjSZLUoVjUSJLURiJiEHAbsD0wKjNHFxxJWqnMXAx8APgt8HBEHFJsIkmSOg6LGkmS2kBE7ERl9fbDwMGZOafgSNKbal7h/RPgKOCXEfH1iPCzoyRJrcwZNZIktaLmgaxnAt8APpKZfys4kvSORcQQ4E/AUuDEzJxXcCRJktotfysiSVIriYhewO+AjwG7WdKoWmXmTGB/4Bng0YjYruBIkiS1WxY1kiS1gojYBHgICGCXzHyh4EjSasnMhsz8DPAF4LaIOK3oTJIktUdefZIkqYVFxGHAr6lcd7rUrU5qbyJiCyorvO8Dzs7M2oIjSZLUbljUSJLUQiKiM5Vy5hTg2Mx8qOBIUquJiD7Ab4BhwFGZ+XLBkSRJahe8+iRJUguIiIHALcCuwPaWNGrvMnMRcCxwNTA6Ig4qOJIkSe2CRY0kSaspInYAHgX+DRyYmbMLjiS1ieYV3j+kUthcERFfcYW3JEmrx6tPkiStoubV2x8Bvg2cmZk3FBxJKkxErAv8GZgPfDAz5xccSZKkquRvPCRJWgUR0ZPKwOCzgT0sadTRZeZ0YB9gIjA2It5dcCRJkqqSRY0kSe9QRAwDHgB6Ajtn5vMFR5JKITPrM/Mc4MvA7RFxctGZJEmqNl59kiTpHYiIQ4ArgO8Al7h6W1q5iNgKuB64E/hUZtYVHEmSpKpgUSNJ0tvQPCD1q8DpwHGZ+UDBkaTSi4i+wG+B9YCjM3NKsYkkSSo/rz5JkvQWImIt4CYq8zdGWdJIb09m1gBHUTlZMzoi9i84kiRJpWdRI0nSm4iI7ais3n4a2D8zZxYcSaoqzSu8vwecCPwhIs5zhbckSW/Mq0+SJL2BiDgNuBD4eGb+ueg8UrWLiPWprPCeDZySmQsKjiRJUun42wxJkv5HRPSIiF8CnwP2tKSRWkZmTgX2AqYAYyLiXQVHkiSpdCxqJEn6LxExFLgfWBPYMTOfLTiS1K40r/D+BPAN4M6IOLHoTJIklYlFjSRJzSLiIOAR4Grg2MxcVHAkqd3KzCuB/YBvRMQlEdGt6EySJJWBM2okSR1e82DTLwEfA47PzHsLjiR1GBHRH/gdsDaVgnRqwZEkSSqUJ2okSR1aRKwJ/B04iMrqbUsaqQ01DxQ+AvgHlRXe+xQcSZKkQlnUSJI6rIh4NzAWmADsk5nTC44kdUiZ2ZSZ5wMnA3+MiM9HRBSdS5KkInj1SZLUIUXEycBFwNmZ+cei80iqiIgNgeuobIY6NTNrCo4kSVKb8kSNJKlDiYjuEfFzKjNp9rakkcolMycDewBzqKzw3rLgSJIktSmLGklShxERGwD3AoOBHTLz6YIjSVqJzKzLzDOB84G7I+L4ojNJktRWLGokSR1CROwPjKZypeIor1NI5ZeZvwUOAL4TERdHRNeCI0mS1OqcUSNJateaV29/ATgbODEz7yw4kqR3qHk725VAP+CYzJxRcCRJklqNJ2okSe1WRPQH/gIcTuWqkyWNVIUycz5wGHAbMDYi9iw4kiRJrcaiRpLULkXEu4AxVDbH7JWZUwuOJGk1NK/w/hbwYeDPEXGuK7wlSe2RV58kSe1ORJwIXAx8OjOvLDqPpJYVERsB1wMTgQ9n5qJCA0mS1II8USNJajcioltEXAJ8HdjPkkZqnzLzJWA3oAYYHRFbFJtIkqSWY1EjSWoXImJ94G5gQyrzaMYVm0hSa8rM2sw8HbgIuDciji46kyRJLcGiRpJU9SJiHyqrt/8BHJGZCwqOJKmNZOblwMHA9yPiBxHRpehMkiStDmfUSJKqVvMg0c8CnwFOysw7Co4kqSARMQC4CugJHJeZMwuOJEnSKvFEjSSpKkVEX+A64BhgR0saqWPLzLnAoVSuQI6NiN2KTSRJ0qqxqJEkVZ2I2JLK6u3ZwB6ZObngSJJKIDOXZ+bXgDOAv0TE2a7wliRVG68+SZKqSkQcB/wU+Gxm/q7oPJLKKSI2prLC+1ngo5m5uOBIkiS9LZ6okSRVhYjoGhE/Ar4LHGBJI+nNZOYkYFegHng4IkYUHEmSpLfFokaSVHoRsQ5wJ7ApMCozHy84kqQqkJnLgFOBS4D7I+KIgiNJkvSWLGokSaUWEXsCY4HbgMMzc37BkSRVkay4jMqg4Ysj4gJXeEuSyswZNZKkUmoeAPpp4PPAKZl5W8GRJFW5iBgI/BHoDByfmbMLjiRJ0ut4okaSVDoR0Qf4E/ABYGdLGkktITNfAQ4GHgQejYidC44kSdLrWNRIkkolIrYAHgEWArtn5kvFJpLUnjSv8P4ycBbw94g4yxXekqQy8eqTJKk0IuJo4OfA/2Xmr4vOI6l9i4jhwA3AE8AZmbm04EiSJHmiRpJUvIjoEhE/AL4PHGxJI6ktZOYE4D/Xnx5uLm4kSSqURY0kqVARMQS4A9iSyurtRwuOJKkDaT5FczLwC+DBiDi84EiSpA7OokaSVJiI2I3K6u27gfdm5txiE0nqiJpXeF8KHA78LCK+ExGdi84lSeqYnFEjSWpzzYM7Pwl8CTg1M28uOJIkARARg4BrgOXACc2boiRJajOeqJEktamI6A1cBZwK7GJJI6lMMnM2cCDwKJUV3jsWHEmS1MFY1EiS2kxEjAAeBuqAXTNzUsGRJOl1MrMxM/8P+BRwY0Sc4QpvSVJb8eqTJKlNRMQRwGXAl4Ffpf8BklQFmgvmG4AxwMczc1nBkSRJ7ZwnaiRJrap59fYFwMXAoZn5S0saSdUiM8dTWeHdncpWqI0LjiRJaucsaiRJraZ5KOc/ge2A7TNzTMGRJOkdy8zFwInAFcBDEXFIwZEkSe2YRY0kqVVExM5UVm8/CLzHzSmSqlnzCu+fAEcCv4yIb7jCW5LUGpxRI0lqUc0DNz8GfB34cGb+o9hEktSyImII8CdgGXBiZs4tOJIkqR3xRI0kqcVERC/g98AZVLY6WdJIancycyawP/AUMDYiti84kiSpHbGokSS1iIgYDjzU/K+7ZOaEIvNIUmvKzIbM/CzwOeDWiPhw0ZkkSe2DV58kSastIg4HLqdy3ennbnWS1JFExBbA9VRmcn0iM2sLjiRJqmKeqJEkrbKI6BwR3wZ+ChyemZda0kjqaDLzWWAnoC9wf0RsVGggSVJVs6iRJK2SiBgI3ALsCozKzIcLjiRJhcnMRcBxwNXAIxFxcMGRJElVyqJGkvSORcSOwA9VFj0AACAASURBVKPAY8CBmTm74EiSVLjmFd4/BI4Bfh0RX4kIP29Lkt4RZ9RIkt625tXbHwW+BZyRmX8pOJIklVJErAtcCywAPpiZ8wuOJEmqEjb8kqS3JSJ6Ar8BPgnsbkkjSW8sM6cD+wAvUFnh/e6CI0mSqoRFjSTpLUXExlS2mXQHdsrM8QVHkqTSa17h/WngS8DtEXFK0ZkkSeXn1SdJ0puKiEOAK4DvAJe41UmS3rmI2BK4AbgLOCcz6wqOJEkqKYsaSdJKRURn4KvAh4HjMvOBgiNJUlWLiL7Ab4H1gaMzc3KxiSRJZeTVJ0nS60TEAOAmYC8qq7ctaSRpNWVmDXAU8GdgdETsX3AkSVIJWdRIkl4jIrYHxgJPAvtn5syCI0lSu9G8wvv7wAnAHyLii67wliT9N68+SZJWiIgPAxcAH8vM64rOI0ntWUSsT+V0zWzglMxcUHAkSVIJ2N5LkoiIHhFxOfAZYA9LGklqfZk5lcoV08nAmIjYuuBIkqQSsKiRpA4uIjYC7gf6Ulm9/VyhgSSpA8nM+sz8JPB14F8RcVLBkSRJBbOokaQOLCIOBh4Brqay2WlRwZEkqUPKzKuA/YCvRcRPI6Jb0ZkkScVwRo0kdUDNgyu/BJwJnJCZ9xYcSZIERER/Kiu8BwPHNF+PkiR1IJ6okaQOJiLWBP4OHATsYEkjSeXRPFD4SCp/T4+JiH0KjiRJamMWNZLUgUTEu6ms3n4B2CczpxccSZL0PzKzKTPPBz4I/DEiPh8RUXQuSVLb8OqTJHUQEXEK8APgk5l5TdF5JElvLSI2AK4DpgEfysyagiNJklqZJ2okqZ2LiO4R8Qvgi8DeljSSVD0ycwqwJzCLylWoLQuOJElqZRY1ktSORcSGwH3A2lTm0TxdcCRJ0juUmXWZ+THgu8DdEXF80ZkkSa3HokaS2qmI2B8YDfwZONrj8pJU3TLzd8ABwHci4uKI6Fp0JklSy3NGjSS1M82rt/8P+ARwYmbeVXAkSVILat7e9wegP3Csg+ElqX3xRI0ktSMR0R/4C/BeKledLGkkqZ3JzPnA4cCtVObW7FlwJElSC7KokaR2IiK2BsYAk6kMDZ5WcCRJUitpXuH9beA04NqI+IwrvCWpffDqkyS1AxFxEvAj4FOZeVXReSRJbSciNqKywvtF4LTMXFRoIEnSavFEjSRVsYjoFhE/Bb4G7GtJI0kdT2a+BOwOzAdGR8QWxSaSJK0OixpJqlIRsT5wD7A+MCoznyw4kiSpIJlZm5kfBX4A3BsRxxSdSZK0aixqJKkKRcQ+VObR/B04MjMXFhxJklQCmflr4GDgexFxkSu8Jan6OKNGkqpI86DIzwHnAidl5h0FR5IklVBEDACuBHoBx2XmzIIjSZLeJk/USFKViIi+wPXAUVRWb1vSSJJWKjPnAu8F7gLGRsTuBUeSJL1NFjWSVAUiYksqV51mAXtm5pSCI0mSSi4zl2fm14GPAtdHxDmu8Jak8vPqkySVXEScAPwE+Gxm/q7oPJKk6hMRG1M5lfkc8JHMXFxwJEnSG/BEjSSVVPPq7R8D3wYOsKSRJK2qzJwE7ArUAg9HxIiCI0mS3oBFjSSVUESsC9wJbEJl9fbjBUeSJFW5zFwGnEbllOb9EXFEwZEkSSthUSNJJRMRe1KZR3MrcHhmzi84kiSpnciKXwKHAhdHxIUR0aXoXJKkVzmjRpJKonnA47lU1m+fkpm3FRxJktSORcRA4GqgC3B8Zs4uOJIkCU/USFIpREQf4FrgBGBnSxpJUmvLzFeA9wAPAo9GxC4FR5IkYVEjSYWLiC2A0cB8YPfMfKnYRJKkjqJ5hfeXgY8Df4uIs1zhLUnF8uqTJBUoIo4BLgW+kJm/KTqPJKnjiojhVFZ4jwPOzMwlBUeSpA7JEzWSVICI6BoRFwHfAw6ypJEkFS0zJwC7AAk81FzcSJLamEWNJLWxiBgC3AGMpLJ6+7GCI0mSBEBmLgVOAX4OPBgRhxccSZI6HIsaSWpDEbE7MBa4C3hvZs4tOJIkSa/RvML758DhwE8j4jsR0bnoXJLUUTijRpLaQPNgxrOBLwKnZubNBUeSJOktRcQg4I9AE/CBzJxTcCRJavc8USNJrSwiegNXAx8CdrGkkSRVi8ycDRxE5TTo2IjYseBIktTuWdRIUiuKiM2AR4BaYNfMnFRwJEmS3pHMbMzM84BzgBsj4kxXeEtS6/HqkyS1kog4EvgF8GXgV+lfuJKkKhcRI6is8H4U+FhmLis4kiS1O56okaQWFhFdIuJC4EfAoZn5S0saSVJ7kJnjgZ2BrlS2Qm1ccCRJancsaiSpBUXEYOCfwLbA9pk5puBIkiS1qMxcApwE/AZ4KCIOLTiSJLUrFjWS1EIiYhcqwxYfBN6Tma8UHEmSpFbRvML7EuBI4LKI+IYrvCWpZTijRpJWU/NAxbOArwIfzsx/FBxJkqQ2ExFDgGuoDM4/MTPnFhxJkqqaJ2okaTVExBrAH4CPUNnqZEkjSepQMnMmsD/wJPBoRGxfcCRJqmoWNZK0iiJiU+AhoAnYJTMnFBxJkqRCNK/w/hzwWeDWiDi96EySVK28+iRJqyAi3gf8Cvga8Au3OkmSVBERmwM3UJnZ9onMrC04kiRVFU/USNI7EBGdI+I7wCXA4Zn5c0saSZJelZnPATsCfYAHImKjQgNJUpWxqJGktyki1gZuBXYGRmXmwwVHkiSplDJzMXA8cCXwSEQcXHAkSaoaFjWS9DZExI5UVm+PBQ7KzNkFR5IkqdSaV3j/CDga+HVEfDUi/P8PSXoLzqiRpDfRvHr7DOCbwEcz868FR5IkqepExDrAtUANcFJmzi84kiSVlo22JL2BiOgJXAF8AtjdkkaSpFWTmTOAfYHnqazw3rbgSJJUWhY1krQSEbExlW0V3YCdMnN8wZEkSapqmdmQmecC5wH/jIgPFRxJkkrJq0+S9D8i4lAqJ2m+BfzUrU6SJLWsiBhJZYX33cA5mVlXbCJJKg+LGklqFhGdga8BpwHHZeYDBUeSJKndioi+VH4xsgFwdGZOLjiSJJWCV58kCYiIAcBNwJ5UVm9b0kiS1Ioys4bKRqhrgdERsX/BkSSpFCxqJHV4ETEKeBR4Etg/M2cWHEmSpA6heYX3D4Djgd9HxBdd4S2po/Pqk6QOLSJOB84HPpaZ1xWdR5Kkjioi1gP+DLwCnJyZCwqOJEmFsK2W1CFFRM+I+DVwLrCHJY0kScXKzGnA3sBLwJiI2LrQQJJUEIsaSR1ORGwE3A/0BnbMzOcKDSRJkgDIzPrMPJvKcP9/RcRJRWeSpLZmUSOpQ4mIg4FHgCuB4zNzccGRJEnS/8jMq4F9ga9FxM8iolvRmSSprTijRlKH0DyY8MvAGVQKmvsKjiRJkt5CRPQDfgcMBo7JzKkFR5KkVueJGkntXkSsBfwDOIDK6m1LGkmSqkBmLgSOBP5GZW7NvgVHkqRWZ1EjqV2LiG2BscB4YN/MnFFwJEmS9A5kZlNmXgCcBFwVEZ+PiCg6lyS1Fq8+SWq3IuJU4HvAJzLzT0XnkSRJqyciNgCuA6YBpzafuJGkdsUTNZLanYjoHhGXAV8A9rakkSSpfcjMKcCewEwqV6G2KjiSJLU4ixpJ7UpEbAjcBwyksnr76YIjSZKkFpSZdZn5ceDbwF0RcULRmSSpJXn1SVLVa17ZeRHwd+APzf/8g/QvOEmS2rWI2Aa4HrgJeAyY5NIASdXOokZS1YuI04HPA32AD2TmXQVHkiRJbSQi1gR+DwwHlgHb+8saSdXMq0+Sqlrz1ocfAUOBNYDFxSaSJEltKTPnA4OoXHvelsp2KEmqWl2KDiBJLeDXwC3A6OYPa5IkqWPZHRgJHAOMLziLJK0Wrz5JkiRJkiSVhCdqpA6mR9fOM+samwYXnaMMunfpNKu2YfmQonNIkqSV69mt68zahkY/twA9unaZtay+wc8tUgfgiRqpg4mInHHhAUXHKIV1vnA7mRlF55AkSSsXETn32vOKjlEKA449388tUgfhMGFJkiRJkqSSsKiROrgf3D6Rn9/zEgAX3DbhdY8fd/mjXP7AZC68bQINy5ve8Hn+NHY6L76ydKWPXfnIVH5x78tcfOckahuWv+FzrOz1/6PxTV574bIGfnLXi3zu+meYMGfJiq9/7R/P88v7XubfUxa+4fdKkqTqceG19/HTvz8CwHeuued1jx/17T9y2c1j+O4199DQ+MafOa6+exyTZs5b6WO/v+NxLr1xNBfd8AC19Y1v+Bwre/3/eLPPLQC/unUs37jqLh55buqKr335d3fwi5tG8+iE6W/6vZLaP2fUSGJZw3LmL20A4K7nX+HJ6YuoWdbIFw8ezrYb9OP03TZk9EsLuGf8XJ6YWkPfnl3p17ML6/Xvwb+nLGT42msA8OfHprNwWSPnHTycn939EkP6dWffzQYyf2kDn9xnGAAzFtbyq/sn0imC03bdgCtHT2Vwn+7st/lAnp2xiAcnzmPXTdYCKgXMbc/MYVZNHdsP7cf6/Xty69OzV+Q+dvt16d+rK/16duXsfYZx01OzmLmwbkWeAb27UdvYRFOTVzwlSWovltU3MH/xMgDufHwST7w4k4VL6vjqB/Zmu+HrcsYhO/DIc1O5a9yLPD5xBv3W6EG/NXqw3oC+PDZhOpuuNwCAP93zFAuW1PLlE/bikr89zDpr9WH/bTdh3uJlfOr9uwAwfd4iLrtpDBHBR96zPb+/43EGr9mbA7fbhGdens39T7/M7lsOBWDhklpuHjOeWQuWsMOI9Vh/YF9uGfPqAqrj93oX/Xv3BGC3kRty8V8eonu3ziseH9C3F8vqG/3cIskTNZLg5J034LcPTQHg3hfm8cm9N2Jg767MXlz3uj+7qK6Rj+y+Ic/MWMT9E+bxib2HcfCWgwA4cIu12XWTNRk3rYaBvbtxys4bsFavrq/5/tEvLeCwrQdz2NaDefjF+Ywc0oea2ka6dA62WKfPipIG4Hv/nMi0BbUcN2pddt14Ld7MszMWMXHOUnYf/uqfO3ufYZy9zzBueXrOKr83kiSpXE49cDt+fdtjANw97kU+9f5dWLtfL2YtWPy6P7toWT1nHLIDT788m/ueeolz3r8Lh+wwAoCDth/O7lsOZdyLsxjYbw1OPXA71uzT8zXf/8hzUzh8l815/66b89CzU9hy6CBqltbRuVMnRg4dtKKkAfjun+5l2txFnLD3u9ht5IZv+jOM3HAQP/jIwTw7+dXPKJ8+Ylc+fcSu3DTa7eJSR+eJGkn079mFNbp1pq6xiT03XYtL7n6JmmWNDOrdnX9PWcjlD0xm7uJ6zt1/Y8ZNq+FX909m5Dp9WKdfd35694srTrD889k5LFjayBffM5x7X5jH7x6ewoFbrE2/nl35xb0vU9u4nOO2X5df3T95xYmau8a/Qn1jEzMW1lHf2MTd4+ey94jKb7q+877NWVTbyK3PzGadvj3YffhafHSPoa/LP3dJPede9wxHvHsIz89czMyaOjYbsgZ3PjeXaQtqGTF4jTZ9PyVJUuvpv0YPevfoSl1DI3tvPYyL//oQC5fUMbh/bx6bMJ3Lbh7D3JqlfO7o3Xli0kwuu3kMWw4dxDpr9eHHf31oxYma2x6dwPzFy/jKB/bm7nEvcsU/H+OgUZvSf40eXHrjaJbVN3DC3lu/5kTNnY9Por6hkenzFlHfsJy7npjEPttsDMCFpx1IzdI6bhk7nnXW6sOeW23EmYfu+Lr8i5bV8atbHqVmaS0Hbb8pd417kc3XH8i/Hp/E1FcWstn6A9r0/ZRUPm59kjoYtz69yq1PkiSVm1ufXuXWJ6nj8OqTJEmSJElSSVjUSGoRt/zXkN83+9r/mjJvGd+99QW+dfN4lv/X8Lwf/WvSii1Qj7w4nyMvG/uWGxQkSZLejpXNgXk7s2Emz17At66+m69feSfLmyqfS5bU1nPZzWM474rbeXHmfG4Z+wK/uGk0J37vupaOLamDcEaNpFVy7aPTWVzXyG1Pz+FPH9meJ6bW8PT0RazXvwdPTK3hgiO24ImpNbynedDwHc/OYVLz+u7Bfbvzvm2GAHDz07P5+J4bMfqlBTw5rYZ3b9APgE/vt/GKomanYWuy68ZrFvBTStL/s3ffUVaVZ/vHv/fMMJWh9yodpUgTUBFs2LvGEkuiYknRqL83prxJXpMYjZrYYhSNGKPGEnsPiIWiFJUO0svQy9Cm1/v3x4yjCCLlzDynXJ+1XC7PnNnnOqPuc3HP8+wtIvHg+QlzySsq4d1Pl/DKby9h1vL1zFu5kXbNGjBz+Xr+MuoUZi1fz+mDqy40PG7GUpavr7p9d8vG9Tn3qMOAqmHODWcNYerCNcxevoEBXduQlZ5Kv86tmfLFauqlJHHqoG7MW7mR7Mz0YO9XRGKbVtSIyAFZsqmAq47qQLdvXKj3vP6taZqVusvqGBEREZGQFq/N5ZpTBtGjXbNdHr/gmF40a5BZszrmQA3p2Y5bvzeMFRu2A/DalIWcc2TPgzqmiCQuragRkQPStXkWYz7OYfHGgl0eTzYwg29eqPzEQ5vv8Tin9WrBIxNXUVHp/OqUrrzw2TouGtSGZ6evZebqHXyxPo8kMz7P2cGzn67jiqHtau09iYiISHzq2qYJj737GQvXbNnl8eSkJAzjm/dXOWlA1z0e5/TB3XnozemUV1Ty2++P4NmP5jC8d0demryAjdvyufrkAZSWV1BeUUlWemptvR0RiXO665NIgonUXZ+Wbi5g0pKt5BaU8j8ju0QgWd3TXZ9ERESiW6Tu+rRkXS4T5qwkd2chv7jwmAgkq3u665NI4tCKGhE5IF2bZ9G1edZ3P1FEREQksG5tmtKtTdPQMURE9okGNSISUau3FjFxaS6XDj6wLUqb8kp4bdYGlm8p5FendOWzVTtYuCGfnq3qM7RTI/48dhk9W2Vx6eB2jJ64kiQzGqSncHzPZrt8X8OMehF+ZyIiIhJvcjZtZ8LclVx+Qr8D+v45KzbwwewVLF+/lb9ecwqvfvIFm7YXsGjNFq45deAuX/vnezPZuC2fXh1b0K9LK8Z9vpTxs5bzl1Enc0hL3TRBRL6iQY2I7ObpaWsor3AGdGhIUVkFs9fspLLSOaNPS+4cu5QW2ak0r5/Guh3FXDG0Hf+asoZ+7RuwemsRFw5sA8BTU9dQVFZBRaVzRMdGTFq6lT5tsxlZfa2aqSu2MWfNTgAyU5O5bEjVYKdFdhqdm2UydcV2UpKMN+dspG+7bACy0lK4dlgHJi7NBWD9jhJ+f2YPrnlmNhcf0XaX7xMREZHE8K/xMykrr2RQ9zYUlZQza9l6Kiqds4b24PbnJtCycX2aN8xibe5OrjxpAE+M/ZwBXduQs2k7F4/oA8CT782kqKSM8spKhvRox8S5K+nTqSUnD+wGwJQvVjN7+XoAMtNSueLEqsFO306t6NupFX949iOKy8q5cHhv3p6+mMM7t9rta9eeOohN2wt4avxMzjv6MK4/fTCrNu3QkEZEdqO7PonIbg5rVZ/SikqKyirIKy4nOy2FRdUXDR7SqRGXD2lHo8wULh3clnnr8gC4cGAbCkorao4xdcU2GmXUI7+knI5NM8iol0Recfk+vf6JhzbnsiFt2ZhXQkFpOVcd1YGJS3J3e97wbk144pMcMlOTd/s+ERERSQyHdWhBWXkFRSXl7CwsJjszjYVrNgNw5KHt+cGJ/WhcP50rTujH3BUbALh4RB8KistqjjHlixwa1k8nv6iUji0bkZ5aj7yi0n16/dc++YJB3dqQnZEGwCcLchjWq8NuX9tZWMxDb0zlR2cMBmD28g307dQyYj8HEYkfWlEjIrvZXlROvWRj+eZCthSU0rZROhXVFx5PSTKSzEhJSiLJqu6SYAZPTllNSvJXK1mGdWnCtsJSurXIYkt+Ken1klm+pbDm60M7NWZop91/g7RgfR4fLspl9bYibj2pC8d1b8ajk1bRumEa7s5zn61l+eZChner2mdeXFbJWX1b7fZ9IiIikhh2FBSTkpLEsvVb2byjgHbNGlBRWd1bkpNISjKSk7/eW4wxYz8nJfmr31kf0/sQtuUV0b1tU7bsKCQ9NYVl67bWfP3IQ9tz5KHtd3vtifNW8syHszmxX2d2FhZTXFpB80ZZmNluXxt1/+sM7tGOaQvXcHy/zrw5bRG3nHdU7f+ARCTm6K5PIgkmUnd9+ro/j13KL0/e820so5nu+iQiIhLdInXXp6/70/MT+N+LR0T0mHVBd30SSRza+iQiBy0WhzQiIiKSmGJxSCMiiUVbn0RkNwe7QuaTZVuZtHQrvzi5K098ksP6HSWMPLQ5gw9pxFtzNzJl+Tb+dHZP7h2/DIAR3ZpSUl7JvHV5jF2wmZevG0RBSTnX/nsOt5/Vk07NMmuOvaOojH9NXcPqrUVcN7wj5RXOn8cu5f9O706nZpk88UkOSzcVcsc5PRm3YDOLN+VTUlbJLSd25n9eXsBPj+20y/FEREQkth3sCpnJ81cxce5KfnLmEJ4YN4PVm3fwozMGk1dYwviZy3CHX1x4DFfd+yqDe7Tl7CMP5cM5K1i1cTu9D2nJmUN68IsnxtG8YRadWzXmvKMP2+X4T4ybQXFpOcf17URaajKvTF5A80ZZ/ODE/rt8bdWm7Sxas4WSsnJ+fsEwbnr0XX52zlA6t2pysD8iEYkxWlEjkqDuHrcUd+fO/y5la0EpYz7O4ecvL6Cw+oLAnyzbysQluTV/f+ijFTw2aRVPT1tTc4ypK7bx2KRVPDZpFc987XGAIztXXX/myE6NWbu9mLSUJL5Yn0dGvWSy01PYXlhGVloKt5zYhfcXbeGoLk04r39rjulWVUaemb6WU3q12C13w4x63HhcJ47t0ZQNO0ro2ao+p37teVcd1YEGGSk1+X40/BDW7yxhR1E5gw/RXRVERERi0Z0vTMTduf25CWzNK+Sxdz/jlsfepbCk6oLAk+ev4qM5K2r+/sBrUxj99nT+NX5mzTGmfLGa0W9PZ/Tb03lq/Kxdjn/UYR1omJXOzecexXGHd2b91jzGfr6UW793DI2zM9iys5CmDTLJLyolOSmJ7Iw06qUkU1xa9fpFJWXk7iykffMGuxx3Z2EJH81ZAUC9lCRemDCPBlnpGLbb16Z8sZqfnjWE9Vvz2VFQzJCe7Wrt5yki0U2DGpEENbRTYz5YtIWM1CRKyispr3SSk4yVudUX/DVwp+Yiwp+t2kHDjHrsLNq3Ozd96dDW2dx17qEs2pjP5GXbWLa5gJmrd1BSXsk3N1m/MnM95/drzdrtxWzOK2XK8m18snwrZRWVNRcFBPhifR7LNhcyrOvef8N0yRFtefzjHHILSknWLbtFRERi1pGHtmf8zGVkpKVQXFZBRUUlSUnGig3bgKoLBDvU9IXpi9fSICudHQX7dyfIBTmbWLoul+G9D9nta/eMOplRpwzkuY/mcOaQHvzP+Uczf9VmCkvK6N+lNX+84gTGfr6MsvIKKiorAaisrKRpdibXnjqIZz6Yzc7CEs4c0oMtOwspLa/Y5WuXHn84j73zGVt2FpKUpD+miSQybX0SSVDDujThzIc/5f4Le5GztYjK6mLz5Tyka/MsHvpoJSlJxrHdmzLkkEbsLC6ne8usmmN8252bvpRfUs6Yj1ezs7iMkYc2r3nu1sIyWjZII7+kgnvHL+eEHs0AWL2tmPZNMgD4zWndeOGzdQw+pBEvfLaO4d2a0qFJBrkFpdzy0gLO7deKRRvyqZ+ewoQluazILeTnI7vwzrxNzFy9g+krt5Odloy7c2z3pmSn63QnIiISq4b3PoRTfvsUD/34DHI2ba8ZyFRW/0Kpa5smPPjaVFKSkzju8E4c2bM9eYUl9GjXtOYY33bnpi/l7izkxkfe4YJhh7Fw9WZOGtiVe16ajLvTIDONe1/5hK15hZw/rBcfzl7OzGUbSE1JIiU5idnLN7A1fwoDurbmuY/mMqLvIXRs0YhG9TNo0SiLh96cxtCe7WnRKIsn35tJYUkZTb7xtfKKCirdOf7wTjTITKvdH6iIRDXd9UkkwdTGXZ++aeGGfD5etpWrj+4QkeNtyS+lWf3UgzqGu3Pf+8u5bEg7WmRXlR/d9UlERCS61cZdn77pi5zNTJq/imtPHRSR423eUUDzhlnf/cS9cHf+8vLHXHFiP1o2qg/ork8iiUSDGpEEUxeDmlihQY2IiEh0q4tBTazQoEYkcWhQI5Jg0uslbygpr2wZOkc0SEtJ2lhcVtEqdA4RERHZs4zUehuKy8rVW4D0eikbi0rL1FtEEoAGNSISEWaWCswEfu/u/znIYzUA5gM/cPcPIpFPRERE5EvqLSISzXQ5cRGJlF8Cy4AXD/ZA7r4T+DHwmJllHOzxRERERL5BvUVEopZW1IjIQTOzw4AJQH93XxPB4z4PrHT3X0bqmCIiIpLY1FtEJNppUCMiB8XMkoBJwDPu/kiEj90SmAuc4u4zInlsERERSTzqLSISC7T1SUQO1o8ABx6N9IHdfSNwK/C4maVE+vgiIiKScNRbRCTqaUWNiBwwM2sPzACOcfeFtfQaBowDxrn7PbXxGiIiIhL/1FtEJFZoUCMiB6S6iLwBTHP322v5tToD04Gh7r60Nl9LRERE4o96i4jEEm19EpEDdRFwCHB3bb+Quy8H7gQerS5aIiIiIvtDvUVEYoYGNSKy38ysKXAfMMrdS+voZR8AGgJX1tHriYiISBxQbxGRWKOtTyKy38zsSWC7u99Ux6/bj6p9333dfUNdvraIiIjEJvUWEYk1GtSIyH4xs5HAP4De7p4f4PXvALq6+4V1/doiIiISW9RbRCQWaeuTiOwzM8ui6naW14coO9X+CPQzs7MDvb6IiIjEAPUWEYlVWlEjIvvMzP4KtHD3ywPnGAE8Q9Vvx3aEzCIiIiLRSb1FRGKVBjUisk/M7AjgTapKXvhxxwAAIABJREFUxpYoyPMYUOHuPwqdRURERKKLeouIxDINakTkO5lZPeAz4C53fzZ0HgAzawTMAy5x90mh84iIiEh0UG8RkVina9SIyL74ObAWeC50kC+5+3bgBuAfZpYeOo+IiIhEDfUWEYlpWlEjIntlZj2Aj4GB7r4qdJ5vMrOXgS/c/Tehs4iIiEhY6i0iEg80qBGRb2VmScCHwMvu/mDoPHtiZm2A2cAJ7j4ndB4REREJQ71FROKFtj6JyN6MAlKBv4cO8m3cfR3wK+BxM0sOnUdERESCUW8RkbigFTUiskdm1haYBRzr7vND59kbMzPgA+B1d78/dB4RERGpW+otIhJPNKgRkd1UF4hXgdnu/n+h8+wLM+sGTAEGufvKwHFERESkjqi3iEi80dYnEdmT84DuwB2hg+wrd18C/AV4tLqwiYiISGJQbxGRuKJBjYjswswaAw8Co9y9JHSe/fRXoAVwWeggIiIiUvvUW0QkHmnrk4jswsweB4rd/aehsxwIMxsIvAP0cfdNofOIiIhI7VFvEZF4pEGNiNQws+OBJ4He7r4zcJwDZmb3AG3c/dLQWURERKR2qLeISLzSoEZEADCzDGAucJO7vxU6z8Ews0yq3suN7v526DwiIiISWeotIhLPNKgREQDM7M/AIe5+cegskWBmJwJjqPotW17oPCIiIhI56i0iEs80qBERzGwA8C5xtj/azJ4A8t39xtBZREREJDLUW0Qk3mlQI5LgzCwFmA484O7/Cp0nksysCTAPON/dp4TOIyIiIgdHvUVEEoFuzy0iNwO5wFOhg0Sau28FbgIeN7O00HlERETkoKm3iEjc04oakQRmZl2BqcBgd18eOk9tMDMDXgc+d/ffh84jIiIiB0a9RUQShQY1IgmqugiMB95293tD56lNZtYOmAmMcPcFofOIiIjI/lFvEZFEoq1PIonrSqAB8GDoILXN3dcAv6NqKbHOeyIiIrFHvUVEEoZW1IgkIDNrBcwBRrr77NB56kJ10ZkIPOfufw+dR0RERPaNeot6i0ii0aBGJAGZ2X+Ape7+69BZ6pKZ9QQmAQPdPSd0HhEREflu6i3qLSKJRkvpRBKMmZ0NHA78IXSWuubuC4EHgEeq97qLiIhIFFNvUW8RSUQa1IgkEDNrCDwEXOvuxaHzBHI30AG4KHQQERER+XbqLYB6i0hC0tYnkQRiZo8ASe5+XegsIZnZEOA1oLe754bOIyIiIrtTb6mi3iKSeDSoEUkQZnYM8BxVH/LbQ+cJzczuBxq7+w9CZxEREZFdqbfsSr1FJLFoUCOSAMwsHZgF/NLdXwudJxqYWX1gHlXLqceFziMiIiJV1Ft2p94iklh0jRqRxPAbYJ7KzlfcPR+4HnjUzLJC5xEREZEa6i3foN4ikli0okYkzplZX2A8cLi7rw+dJ9qY2dPAJnf/f6GziIiIJDr1lr1TbxFJDBrUiMQxM0sGpgCPufvjofNEIzNrRtVS4jPd/dPQeURERBKVest3U28RSQza+iQS324A8oExoYNEK3ffAtwCjDGzeqHziIiIJDD1lu+g3iKSGLSiRiROmVkn4FPgSHdfEjpPNDMzA94GJrv7HaHziIiIJBr1ln2n3iIS/zSoEYlD1R/g/wU+cPe7QueJBWbWEfgcONrdF4XOIyIikijUW/afeotIfNPWJ5H4dBnQArg3dJBY4e6rgD8Aj5mZzo0iIiJ1R71lP6m3iMQ3/U8tEmfMrAXwF+Bqdy8LnSfG/B1IBa4JHURERCQRqLccFPUWkTilrU8iccbMngXWuPutobPEIjPrBXwE9HP3tYHjiIiIxDX1loOj3iISnzSoEYkjZnY68CDQx90LQ+eJVWb2e+Bw4FzXSVJERKRWqLdEhnqLSPzR1ieROGFm2cDDwLUqOwftDqA7cF7oICIiIvFIvSWi1FtE4oxW1IjECTN7EMhy96tDZ4kHZnYU8CLQ2923hc4jIiIST9RbIku9RSS+aFAjEgfM7EjgZao+nLeGzhMvzOwhIN3dR4XOIiIiEi/UW2qHeotI/NCgRiTGmVkaMBP4P3d/MXSeeGJmDYB5wA/d/YPQeURERGKdekvtUW8RiR+6Ro1I7PslsAR4KXSQeOPuO4EfA4+ZWUboPCIiInFAvaWWqLeIxA+tqBGJYWZ2GDAB6O/ua0LniVdm9jywyt1/ETqLiIhIrFJvqRvqLSKxT4MakRhlZknAZOApdx8dOk88M7MWwFzgVHefETqPiIhIrFFvqTvqLSKxT1ufRGLXj4EK4LHQQeKdu28CbgUeN7OU0HlERERikHpLHVFvEYl9WlEjEoPMrAMwAxjm7gtD50kEZmbAOGCcu98TOo+IiEisUG+pe+otIrFNgxqRGFP9wfsWMMXdbw+dJ5GYWWdgOjDU3ZeGziMiIhLt1FvCUW8RiV3a+iQSey4C2gN3hw6SaNx9OXAH8Gh18RQREZG9U28JRL1FJHZpUCMSQ8ysKXAfMMrdS0PnSVAPAg2AK0MHERERiWbqLVFBvUUkBmnrk0gMMbN/AVvd/ebQWRKZmR0OvAf0dfcNofOIiIhEI/WW6KDeIhJ7NKgRiRFmdhLwKNDH3fND50l0ZnYH0NXdLwydRUREJNqot0QX9RaR2KKtTyIxwMyyqCo716vsRI0/AIeb2dmhg4iIiEQT9ZaopN4iEkO0okYkBpjZvUAzd78idBb5ipmNAP4N9HL3HaHziIiIRAP1luik3iISOzSoEYlyZjYYeAPo7e5bQueRXZnZo0Clu/8odBYREZHQ1Fuim3qLSGzQoEYkiplZPeBz4M/u/mzoPLI7M2sEzAMucfdJofOIiIiEot4S/dRbRGKDrlEjEt1+DqwGngsdRPbM3bcDPwUeN7P00HlEREQCUm+JcuotIrFBK2pEopSZ9QAmAwPdPSd0Htk7M3sJWOjuvwmdRUREpK6pt8QW9RaR6KZBjUgUMrMk4CPgRXf/W+A4sg/MrDUwGzjR3eeEziMiIlJX1Ftij3qLSHTT1ieR6HQNUA94OHQQ2Tfuvh74NVVLiZND5xEREalD6i0xRr1FJLppRY1IlDGztsAs4Fh3nx86j+w7MzPgfeANd78/dB4REZHapt4Su9RbRKKXBjUiUaT6A/NVYJa73xY4jhwAM+sGTAGOcPcVofOIiIjUFvWW2KfeIhKdtPVJJLqcD3QH7gwdRA6Muy8B7gFGVxdYERGReKXeEuPUW0SikwY1IlHCzBoDDwKj3L0kdB45KPcCLYDLQgcRERGpDeotcUW9RSTKaOuTSJQws8eBIne/IXQWOXhmNgB4F+jj7ptC5xEREYkk9Zb4ot4iEl00qBGJAmZ2PPAk0Mvd8wLHkQgxs7uBdu7+/dBZREREIkW9JT6pt4hEDw1qRAIzs0xgDnCTu78VOo9ETvW/27nAje7+dug8IiIiB0u9JX6pt4hEDw1qRAIzs7uADu5+SegsEnlmdgLwBNBbv3UUEZFYp94S39RbRKKDBjUiAWk/cGIwszFAgbvfGDqLiIjIgVJvSQzqLSLhaVAjEoiZpQDTgfvd/anQeaT2mFkTYB5wvrtPCZ1HRERkf6m3JA71FpHwdHtukXBuAbYAT4cOIrXL3bcCPwPGmFla6DwiIiIHQL0lQai3iISnFTUiAZhZV2AqcIS7rwidR2qfmRnwGjDD3X8fOo+IiMi+Um9JPOotImFpUCNSx6o/+N4H3nL3e0PnkbpjZu2AmcAId18QOo+IiMh3UW9JXOotIuFo65NI3bsSqA88EDqI1C13XwP8FnjczHT+FRGRWKDekqDUW0TC0YoakTpkZq2B2cBId58dOo/UveqiMwF4wd0fCp1HRETk26i3iHqLSBga1IjUITN7EVji7r8OnUXCMbOewGRggLvnhM4jIiKyJ+otAuotIiFoCZtIHTGzc4C+wB9CZ5Gw3H0hcD/wSPXefxERkaii3iJfUm8RqXsa1IjUATNrCDwEXOPuxaHzSFS4G2gPXBQ6iIiIyNept8geqLeI1CFtfRKpA2Y2GsDdrw+dRaKHmQ0GXgd6u3tu6DwiIiKg3iJ7pt4iUnc0qBGpZWY2HHgW6OXuO0LnkehiZvcBTdz9B6GziIiIqLfI3qi3iNQNDWpEapGZpVN1t4RfuPtrofNI9DGz+sBc4Dp3Hxc6j4iIJC71Fvku6i0idUPXqBGpXb8B5qjsyLdx93zgeuBRM8sKnUdERBKaeovslXqLSN3QihqRWmJmfYHxQF933xA6j0Q3M3sK2OLut4TOIiIiiUe9RfaHeotI7dKgRqQWmFkyMBUY7e5jQueR6GdmzYB5wFnuPj10HhERSRzqLbK/1FtEape2PonUjhuBPOCJ0EEkNrj7FuAW4HEzqxc6j4iIJBT1Ftkv6i0itUsrakQizMw6AZ8CQ919aeg8EjvMzIC3gI/d/Y7QeUREJP6pt8iBUm8RqT0a1IhEUPUH1lhgvLvfHTqPxB4z6wB8Dgxz90Wh84iISPxSb5GDpd4iUju09Ukksi4HmgH3hg4iscndc4A/AP8wM52jRUSkNqm3yEFRbxGpHfqfSSRCzKwFcA8wyt3LQ+eRmPYwUA+4JnQQERGJT+otEkHqLSIRpq1PIhFiZs8Ca9z91tBZJPaZWS/gI6Cfu68NHEdEROKMeotEknqLSGRpUCMSAWZ2OvAA0NfdC0PnkfhgZrcB/YBzXSdrERGJEPUWqQ3qLSKRo61PIgfJzLKBR4BrVXYkwu4EugPnhw4iIiLxQb1FapF6i0iEaEWNyEEys78Bme5+degsEn/M7CjgJaCXu28LnUdERGKbeovUJvUWkcjQoEbkIOjDSOqCmT0EpLv7qNBZREQkdqm3SF1QbxE5eBrUiBwgM0sDZgK/c/eXQueR+FW9TH0+8EN3/yB0HhERiT3qLVJX1FtEDp6uUSNy4H4FLAZeDh1E4pu75wE/Bh4zs8zQeUREJCapt0idUG8ROXhaUSNyAHQLQgnBzJ4Dctz9F6GziIhI7FBvkRDUW0QOnAY1IvvJzJKBycC/3H106DySOMysBTAXONXdZ4TOIyIi0U+9RUJRbxE5cNr6JLL/fgyUAY+FDiKJxd03AT8HHjezlNB5REQkJqi3SBDqLSIHTitqRPaDmXUAZgBHu/ui0Hkk8ZiZAWOB8e5+d+g8IiISvdRbJDT1FpEDo0GNyD6q/qB5C/jE3f8UOo8kLjPrBHwKDHX3paHziIhI9FFvkWih3iKy/7T1SWTfXQy0B+4JHUQSm7uvAO6g6m4KFjqPiIhEJfUWiQrqLSL7T4MakX1gZs2A+4BR7l4aOo8I8CCQDVwVOoiIiEQX9RaJQuotIvtBW59E9oGZPQVscfdbQmcR+ZKZHQ68Bxzu7utD5xERkeig3iLRSL1FZN9pUCPyHczsZGA00NvdC0LnEfk6M/sT0N3dvxc6i4iIhKfeItFMvUVk32jrk8hemFl9qsrO9So7EqX+CPQ1s3NCBxERkbDUWyQGqLeI7AOtqBHZCzO7D2jq7leEziLybcxsOPAs0Mvdd4TOIyIiYai3SCxQbxH5bhrUiHwLMxsCvE7Vh0hu6Dwie2NmowHc/frQWUREpO6pt0gsUW8R2TsNakT2wMxSgc+AO939udB5RL6LmTUE5gPfd/eJofOIiEjdUW+RWKPeIrJ3ukaNyJ79HFgNPB86iMi+qF46/FPgH2aWHjqPiIjUKfUWiSnqLSJ7pxU1It9gZj2BScBAd88JnUdkf5jZS8Aid//f0FlERKT2qbdILFNvEdkzDWpEvsbMkoAJwAvu/lDoPCL7y8xaAXOAke4+O3QeERGpPeotEuvUW0T2TFufRHZ1LZAMPBI6iMiBcPcNwK+Ax80sOXQeERGpVeotEtPUW0T2TCtqRKqZWVtgFnCsu88PnUfkQJmZAe8Db7r7faHziIhI5Km3SLxQbxHZnQY1ItR8QLwGzHT32wLHETloZtYNmAIc4e4rQucREZHIUW+ReKPeIrIrbX0SqXIB0A24M3QQkUhw9yXAPcCj1YVeRETih3qLxBX1FpFdaVAjCc/MmgAPAFe7e0noPCIR9FegGXB56CAiIhIZ6i0Sx9RbRKpp65MkPDMbAxS6+w2hs4hEmpkNAN4F+rj7ptB5RETk4Ki3SDxTbxGpokGNJDQzOwH4J9DL3fNC5xGpDWZ2N9De3S8JnUVERA6ceoskAvUWEW19kgRmZpnAY8CPVHYkzt0GHGFmZ4QOIiIiB0a9RRLIbai3SILTihpJWNXT+nbu/v3QWURqm5kdDzyJfgsrIhKT1Fskkai3SKLToEYSkva/SiLSdQ1ERGKTeoskIvUWSWQa1EjCMbN6wHTgPnd/KnQekbpSfaeQecAF7v5J6DwiIvLd1FskUam3SCLTNWokEd0CbAKeDh1EpC65+1bgZ8DjZpYWOo+IiOwT9RZJSOotksi0okYSipl1A6YAR7j7itB5ROqamRnwKjDL3W8LHEdERPZCvUUSnXqLJCoNaiRhVJ/oPwDecPf7QucRCcXM2gKzgGPdfX7oPCIisjv1FpEq6i2SiLT1SRLJ1UAW8GDoICIhufta4LdULSVODp1HRET2SL1FBPUWSUxaUSMJwcxaA3OAE919dug8IqGZWRIwAfiPu/8tdB4REfmKeovIrtRbJNFoUCMJwcxeAha5+/+GziISLcysJzAZGODuOaHziIhIFfUWkd2pt0gi0dYniXtmdi7QB/hj6Cwi0cTdFwL3AY9UXwtBREQCU28R2TP1FkkkGtRIXDOzRsDfgGvcvTh0HpEodA/QHrgkdBARkUSn3iLyndRbJCFo65PENTN7FHB3vz50FpFoZWaDgTeA3u6+JXQeEZFEpd4i8t3UWyQRaFAjccvMRgD/Bnq5+47QeUSimZndBzR19ytCZxERSUTqLSL7Tr1F4p0GNRKXzCydqrsl/NzdXw+dRyTamVkWMA+43t3Hhs4jIpJI1FtE9o96i8Q7DWokLpnZHUA3d/9e6CwiscLMTgZGA33cPT90HhGRRKHeIrL/1FsknmlQI3HHzA4H3gP6uvuG0HlEYomZPQXkuvvNobOIiCQC9RaRA6feIvFKgxqJK2aWAkwBRrv7mNB5RGKNmTWjainx2e4+LXQeEZF4pt4icnDUWyRe6fbcEm9uBHYCT4QOIhKLqu+ecDPwDzNLDZ1HRCTOqbeIHAT1FolXWlEjccPMOgPTgaHuvjR0HpFYZWYGvAVMcffbQ+cREYlH6i0ikaHeIvFIgxqJC9Un6HHAe+5+d+g8IrHOzDoAM4Bh7r4wdB4RkXii3iISWeotEm+09UnixRVAU+De0EFE4oG75wC/p2opsT4rREQiS71FJILUWyTe6D9iiXlm1hK4Gxjl7uWh84jEkYeBFODa0EFEROKFeotIrVFvkbihrU8S88zseWCVu/8idBaReGNmvYCPgP7uviZwHBGRmKfeIlJ71FskXmhQIzHNzM4E7gP6unth6Dwi8cjMbgMGUHXrS31oiIgcIPUWkdqn3iLxQFufJGaZWQOqljheq7IjUqvuBLoCF4QOIiISq9RbROqMeovEPK2okZhlZg8BGe5+degsIvHOzI4CXgJ6u/vW0HlERGKNeotI3VFvkVinQY3EJDM7GngR6OXu20LnEUkEZvY3IMvdrwqdRUQklqi3iNQ99RaJZRrUSMwxszRgFvBbd38pdB6RRGFm2cB84Cp3Hx86j4hILFBvEQlDvUVima5RI7Ho18Ai4OXQQUQSibvnAT8GHjWzzNB5RERihHqLSADqLRLLtKJGYoqZ9QY+BPq5+9rQeUQSkZk9B6x291tDZxERiWbqLSLhqbdILNKgRmKGmSUDHwP/dPdHQ+cRSVRm1gKYC5zm7p+HziMiEo3UW0Sig3qLxCJtfZJY8hOgFPhH6CAiiczdNwE/Bx43s3qh84iIRCn1FpEooN4isUgraiQmmFlH4HPgaHdfFDqPSKIzMwPGAu+7+12h84iIRBP1FpHoot4isUaDGol61SfWt4GP3f1PofOISBUz6wR8Chzp7ktC5xERiQbqLSLRSb1FYom2Pkks+D7QDrgndBAR+Yq7rwDuAB6r/oOJiIiot4hEJfUWiSUa1EhUM7PmwF+BUe5eGjqPiOzmASALuDp0EBGR0NRbRKKeeovEBG19kqhmZk8Dm939ltBZRGTPzOxwYDzQ193Xh84jIhKKeotI9FNvkVigQY1ELTM7BXgE6O3uBaHziMi3M7M/AT3c/YLQWUREQlBvEYkd6i0S7bT1SaKSmdUHRgPXqeyIxIQ/An3M7NzQQURE6pp6i0jMUW+RqKYVNRKVzOx+oLG7/yB0FhHZN2Y2HHiWqt8mbw+dR0Skrqi3iMQe9RaJZhrUSNQxsyHA60Avd88NnUdE9p2Zjabqs+W60FlEROqCeotI7FJvkWilQY1EFTNLBT4H7nD350LnEZH9Y2YNgfnApe4+IXQeEZHapN4iEtvUWyRa6Ro1Em1uBXKA50MHEZH95+47gJ8C/zCz9NB5RERqmXqLSAxTb5FopRU1EjXM7FBgEjDA3XNC5xGRA2dmLwJL3P3XobOIiNQG9RaR+KHeItFGgxqJCmaWBEwEnnf3h0LnEZGDY2atgDnASHefHTqPiEgkqbeIxBf1Fok22vok0eI6qv57fCR0EBE5eO6+AfgV8LiZpYTOIyISYeotInFEvUWijVbUSHBm1g6YBYxw9/mh84hIZJiZAe8Db7n7vaHziIhEgnqLSHxSb5FookGNBFV9QnwdmOHutwWOIyIRZmZdganAYHdfHjqPiMjBUG8RiW/qLRIttPVJQvse0AW4M3QQEYk8d18K3A08Wv0HHBGRWKbeIhLH1FskWmhQI8GYWRPgAWCUu5eEziMiteZeoClwReggIiIHSr1FJGGot0hw2vokwZjZE0CBu98QOouI1C4zGwD8F+jj7htD5xER2V/qLSKJQ71FQtOgRuqcmbUBDgPGAL3dPS9wJBGpA2Z2N9AB+Cmw091LA0cSEflO6i0iiUm9RULSoEbqlJklAduBzcCN7v524EgiUkfMLBOYAywD/u3uTwWOJCKyV+otIolLvUVC0jVqpK41A9IBB24MnEVE6tYZQDIwAugWOIuIyL5QbxFJXOotEowGNVLXugP1gHHAhYGziEjdehG4BSgDjgucRURkX6i3iCQu9RYJRlufpE5V3+aus7svC51FRMIwsywg2903hM4iIrI36i0iot4iIWhQIyIiIiIiIiISJbT1SUREREREREQkSqSEDiCRk14veUNJeWXL0DlCSEtJ2lhcVtEqdA6ReJKRmryhuCwxzynflF4vaWNRqc4xIpGQkZqyobisQucWIL1e8sai0nKdW0QiKCM9bUNxSWlCnmPS01I3FhWX6JwSB7T1KY6Yma+7fXjoGEG0+c1E3N1C5xCJJ2bmGx+8IHSMqNDyxpd0jhGJEDPzzU9cFzpGVGh+1aM6t4hEmJl50YIPQ8cIIuOw43ROiRPa+iQiIiIiIiIiEiW09UlqvDp7Eytyi8hKS+a6o9vt1/eWVzgpyd8+vB09eQ3JSZCdlsLFA6tW470wYwOrthbTu3V9TuvV7KCyi0h0uOed+dx88qGkJCdx51vzOPGwVnRqnk2z7LSa5zw/bSVDOjejU/P6AFw9ZgoDD2lCcVkFQ7o0442ZayircH57Vh8aZ6Xu9hrlFZWkJO/59ww7i8q4f9wXuMNNJ/WkYWbV91/zxFQGdWrK2QPa0aphRi28cxGJhLk5Wxg7axUZqSkc0bUl4+fk8OvzBu/xuXe8Mp0fHHsYT0/4goaZaXRr3YjpSzd86/O/+b17e97ezjMA785cyZL122mQkcoFR3bjzlem07NdEy4ffmjNc65++D2O6NqSc47oQqvGWd+ZSURqz+wvlvL2hx+TkZ7O0P69GDtxGrf97Oo9Pve2B8Zw9YVn8s+X3qJhdn16du7IlJnzvvX53/zevT2vvLyClJTkb/36m+9PZtGK1TSsn8UlZ47ktgfH0KtbJ6684PSa51x6820M7d+b8085ljYt9GeoeKVBjdTYmFdKywapHNu1McVlldw1fgWNM+oxuGMDJi3fzoB2DcgtKOXCAVWDlrKKSj5aso2FGwto3SCNs/s258lp62qON6xzYw5tVVVMNuws4bbTunDtcwtqBjXZaSmkJhvFZRV1/2ZFpNY8PmEpVXe0hWWb82laP42HP1jEIc3qs3D9Tvq2b8SrM1azYnM+91w0gKQko7SikozUqo+k0w5vy/aCUpZuyuOITk0ByMktYNy89RSWlnP2gPas317I7JztAGSmJXP5UZ0BmLx4E+cOaE9ychITFm3irP5VQ+em9dMoKCkjybQaWCSavfHpcv73/K8GKE9N+IIx789jR2EpIw/vwFufraCotJxbzxkEwLOTFnLLmQNIrf6Dz/tzV/PkhwtYuXkHPzmlH397ZxaZaSlcMLQb785aSf30egzr2QaAtz5fTnJSEqf2PwSAsvIKPpy3hi/WbqV14yzOHdyFMR/Mr8ky/LC2HNau6px0ZPfWfLxwHY2z0qifXo/rTurLhAVrdnkvTbPTKSguIylJ5x2R0F4Z+xG/v2lUzT8/8eJbjH72VXbsLOCUEUN57b2JFBYV89ufXgnAU6+8yy+vu5zU1HoAjJ00jX88/wbLV6/j5qsu4q+PP0dWZjoXn3Eib37wMdlZmYwY3B+A196bSHJSEmeeMAyAsrJy3vv4U+YvWUHbls343qnHM/q512qyHDd0AL27V/WYYYMOZ+Kns2nSMJv6WRnccMUFfDDl813eS/MmjcgvKCQ5SZtj4pn+7UqN64e14+hOjbh7/Epmr82jpNxp2SCVNdtLuGRgK/44djnf6//VdblenLmR8Yu2clLPplzQf+/X6zqmS2OemLqWzNSvJsin9WrGTcd1ZMHGglp7TyJS90aN6Mp1x3Wr+edthaW0bJDBFUftW1aOAAAgAElEQVR35ss/r5zZry1HdmnGhu1FdG5en5tOOpRthaUAvDdvPWu3FdK/Q2OgapXM/706m/rpKYwa0ZWOTff/N9N/vrA/Vw3vygvTVh70+xOR2vPNWWqLBplcfUJvikrL+XDeGkad2JsjurZkwZrcr77na8/PSE3hh8cdRr3kZD5ZtI766fVo2SiTlZt3kl9UxpXH9aJb68as31bA7JVbaoY0AC98soRxc1Zxcr+OXHhU973mbJSVxu2XHEVRafm3Pufuy4/h6hN68/zHi/fnRyAitcC+cXJp2awJ13//XAqLi3nv40/50aXnMrR/L+YuXrbH78nMSOeai88itV4Kkz6dTXZWJq2aN2XF6vXkFxRx7cVn06NzB9Zt3MLM+YtrhjQA/35jLO9+NIXTjz2S75910l5zNm6YzT2//AlFxSXf+pz7f3sT13//XJ5+bez+/hgkhmhFjdQY+0UuK3KLSK+XTK/WWby3KJeC0gqO6NCQJ6au4/7zevCv6ev54ZCq30R9f1BrLuzvTFy2jVlr87hoQCuuOerbt0wVl1VyVp/mbNhZwqJNhbg7c9bmk7qXpcUiEvsaZ6aybnsh/5y0jC8vX5+SlERSkuHA0o15PDR+EdlpVR9JI3u3ZkSPr4a/DTLq8c9RR7F2WyHPT13JsT1bMrRLc4Z2ab7baw3r3oL7x30BwM9G9uT5aSs5b2AHHv5gEVvzSzlvUPvafrsichDOGNiZv77xOenVW5++3FZtBsf3bs/j4+dRVFrOL84dxPg5OVx8dA/++uaMmq1PX3/+kd1bM2vFZiornc4tGzJ/dS7//HA+w3q2oXXjLIb1bMMzExdy2fCeAFw2vCcXH92dj+avYeaKzVwyrAfXn9R3jzmf+GA+OwpLaJSVhrvz7KSFLNu4g2MPa8fkhes4f2hX/v7f2WzNL+b8Id32eAwRqTvnjBzOnY88RXpaGkP79yIlueqXx2bGScOO4JF/v0phUTG/u+FKxk6cxmXnnMydo5+q2fr09ecPG9SXz+ctpLKykq4d2zFn0TIee/51RgzuT5uWzRgxuB9Pvvw2Pzy/arvSD88/ncvOPoX3P/mMz+ct4vJzT+GGK/Z8s4ZHn3uNHTvzadQwG3fnX6+8w5KVazj+yIFMnD6Li04/gfv/+QJbtu/gotNPrJsfngShuz7FEd31SVc4F4mkSN71aezcdSzesJNurRpwSp82ETlmXdJdn0QiR3d9+oru+iQSebrrk84p8UBLGWSP3l2wZZ8e+6bV24q5c9wK/vjf5VRUVg0BKyud28cu585xK1iZWwTAs5+t5673VpBXXM5t7yzj9rHLWbO9OLJvQkSixsl92nDDyJ41Q5p35qzd7Tl7euybcnIL+NObc/nD63NqzjGrcgt48L2F/Ozfn5GbX8K0ZVs498GPKK+ojOybEJGo9c6MFfv02DflbMnj9pen8fv/TKWisuqcUVBSxqPvzeXXz37Mik07GDdrFX97dxaPjJ0DwIX3vs3ocXPILy6L7JsQkajzxvjJ+/TYN61au4Hf3fcPfv2X0VRUfHU9znWbtjD84h9TXl7BmP+8yX1PvMCtd/0dgD+PfprbHhgTufAS07T1SYCq683klZQz9otcXriyL3PW5jF/fT5tG6UzZ20ed57VjTlr8zj1sKori49fVLVNCqBFdipn92kBVA1zfnRMO6av2sncdfn0a5fN/A0FDGzfgGO6NOKp6evp26Y+h7Wqz+ptxSzPLeLwttm0a5zGO/O3cO1+3m1KRGLDf6avIq+4jP/OXceLPxnO7JxtzF+znbaNM5m9eht3XTiA2TnbOK1vWwDem7+e5ZvyAWjZMJ1zBlRtWXpnzlp+ckIPpi3bwpzV2+jfsQkdm2Zx48iePPrhEnYWlTGkSzOO6rr7tigRiR8vfLyYvOJS/jtzJS/9zxnMWrmZeTm5tG1an9krN3P35ccwa+VmThvQCYBxs1exfOMOAFo2yuTcwV2BqmHOT0/px7Ql65mzagv9O7UgK60e/Q5pztTF66mXnMTnyzfxq/OO4M5XPgWgWXYGBSXlu11PR0Ri379fH8vO/ELe+uBj3h7zF2bMX8SchUtp37oFM+Yv4oHf3cyM+Ys468Sqa9C8O2EKS1dV/aKpVfMmfO/U4wF4ffwkbr7qYj6ZMZeZC5YwqE9PKioq+M/bH3DSsKoLpqckJ7Ntx04a1q+6C+Yvr79cgxqpoRU1AsCSzYVcNbQt3Vtk7vL4eYe3oElWvZrfXEfCpzk7+TRnBzPX5NGteSZbCkqZtnLnXm/vLSKxbfGGnVw9vCvdWzXY5fHzB3Wgaf20gz7HTF68iay0lJpbfotIfFu8fhujTuhN9zaNd3n8gqHdaJqdXrM65kAN6daKn589kJWbdtYMZL78+8PXHM/Ivh0YN3vVQb2GiESfhcty+NGl59KzS8ddHr/4zBNp1rjRLqtj9tesL5aSX1DI9DkLmDh9Ftvz8vnDzddQWKxdBbI7ragRALo0y2DMlLUs2li4y+PJZhjwzUsZndij6R6Pc+phzRg9eQ3llc6vRnbihRkbuKBfS96Yu5nZa/O4eEArDmmaAcDWgjIyU5MprXBKyiv5/qBWtfHWRCQKdG2ZzeMTlrJo/c5dHk9O+vIcs+tJZmSv1tBr9+Oc1rctD3+wmIqKSn59Zh+en7aSAR2bcNc78znj8Has3VZIXnEZn6/cyrNTV3LF0Z1r8V2JSChdWzXiH+PnsWjttl0erzqn2G695aTDd/1D15dOG9CJv/93NhWVlfzv+YN5bvIijjm0DS9PXcrGHYVcfXwvBnRqwUPvzqJRVhqbdhTy3ORFrN2azw2n9quttycigXTv1J6Hn3mFL5au3OXx5KRkzHY/t5w64sg9HufsE4/h/n++QHlFBX+4aRRPv/pfLj/3FAb27sHtDz3J8MH9mLt4Gff/8z81t9l+8uW3+WzuQuYtXl5zu25JXLqYcBw5mIsJL91cyKRl28ktKOV/TjgkssHqgC4mLBJ5kbyY8NKNeUxctJHc/BJ+ftoeJjBRThcTFomcSFxMeOn67UxYsIbcvGJuPWdQhJLVPV1MWCTyDuZiwotX5PDBlM/ZsnUHv/npDyMbrA7oYsLxQytqBICuzTPp2jzzu58oInIAurbMpmvL7NAxRCROdG3diK6tG4WOISJxpnunDnTv1CF0DBENauS7rd5WzMRl27h0UOsD+v656/L5aMlWVuQWcdfZ3Xh/8VaWbi6iQXoypxzajNfnbmL5liJ+ObITL83ayKa8Ug5tlcXIHk25a/xKerTMPODXFpHolZNbwMRFm7jsqE4H9P0FJeXc+dY8erZuyGVHdeLxCUvZuLOIw9o0YlCnJjz64RIqKp1rRnRlxqqtbNpZzKINeYwa3oUPF25k+eZ87rloAPWSdbk2kXiSsyWPCQvWcPnwQw/o+/OLy7jzlen0bNeEy4cfysP/nU1SktEgI5VjDm3LEx/Mp6LSufXsgdz1+me0bVKfwV1b0axBBn96eToDO7fg2pF9IvyuRCRarFq7gQ+mfM6VF5x+QN+/bNVa3pkwhXGTpvHg727m3QlT2bA5l949ujCwV49v/dqFpx0f4Xci0UyDmgTxzKfrKatwBrbPpqisktlr86hw54xezbnzvRW0zE6lWf1U1u0o4QeDW/PktPX0b5dNzrZiLuzfEoCnp6+jqKyS8krniI4NmLxsO71b12dkz6rr1UxbuYM56/IAyKyXzKVHVA1X+rSpT5829blj3ApKyisZekhDpqzYQeOMTFpkp9KpaQZTV+4gJcm4+si2bM4v5ZlP15OVlsw1R7Vl4rJte35TIhLcUx8vp7yikoGHNKWorJxZOduorHTO6NeOO96aR8sG6TTPTmft9kJ+eHQXnpy8jP4dm5CTW8CFgzvWHKOwtJyKSmdwp6ZMWryJ3u0acVLvqlt5T122mdk52wHITEvm8qOq9m1npaVw7bHdmLhoEwCjRnRl085invlkOUO7NCOvuAwzo2n9NC44oiPvzFlL3/aN6VP91+1vzKWkrEKDGpEo9NRHCyirqGRQl5YUlpYze+VmKiqdMwd15k8vT6dlw0yaN8xg7dZ8rjy2F098OJ8BnVqQs2UnFx3dA4B/fbSAotJyyisqGdytFZMWrKVPh2ac1K/q3DNl8Xpmr9wMQFZaPS4fUTXYqZ9ej+tO6suEBWsAWL+9gD9efBRXPfwe9TNSOW3AIdXDoLU0zc6guKyCSndSkoyGmamUlFdQWekkJWn3gUi0GvOfNykrL2fw4YdRWFTCjPmLqKio5P+zd9/xVZb3/8dfd3YCGRD23nsLshFBRVGU4WxtbWur1u7aYce3v2/bbx1t7dBWbd2zahUQAZkyRBBkhBVWgEASSAgJ2Sf7/v1xDmGEkZBzn/u+z3k///FhcnJyEW5ehE+uc92zp13Db/72Au1aJdOmVQsyj+fywN238q93PmTU4H6kZ2Zz78xpALz47gLKyiuorq5h7IhBrP58K0P792b6ZO+5Nes272Bb6n4AmsXG8I07bgGgZ9eOfO+rt5OeeZzunTvw8L2zyTmZz8v/Xcid06dc9H0SWvTdaYjo364ZVTW1eKpqKSqvpnl0eN3BwWO6JXLvqPYkxUbw5ZHt2HXMe0vcO4a3pbTyzMnmn6cXkhgbQUlFDV1bxBITGUZxRcNOPl+wM5cRneNpHh1BUmwkv53eE0+1944M1/VN5t6R7ckprqSovJpnP83kQd2mW8QVBnRIpLKmFk9VNUWeKuJjItmX7T0weGzPVnx1fA+S4qK4d2x3dmZ6hy13Xt2V0orquufYkJZLUlwUJeXVdG3VnJjIcIrLqy/4+S6lyFPFs5/s48Fr+5CZX8pXx/fgS2O6seHgybrPM76397bdH27N4KpuyTSPiWzql0BELDCgczJVNbWUVVZTXFZJ85go9mblAzC2T3vum9yfpGbRfGVSf3Ye9f4Zv2t8H0orquqeY8P+4yTGRVNSXkXX1gnEREVQXF7Z6LVMGtCJF1fuIi46gqmDO7MpLYddR/OIDA/jhzcP54c3D2fx1sN0aNmcP35lIj3aJLLt8An/fCFExBKD+vaksqqaMk8FRSWlJDSPqztAeMJVQ/nmXTNomZjAN+64mZQ9BwD48m3TKCnz1D3Hus07aJEQT0lZGd07dSAmOpqiktIGff5tqfsZPqA3AIXFJfz15Xf5/n13XPZ9Ejq0oyZEFHqqiQg3OHiyjLzSKjomRlPrO0g6PMwgzDCI8P3XxHsLylc3HiPyrJ8Gje+RxKmy6rpbasdEhHPo5Jm7RI3ulsjobon1Pve6g6f4z5ZspvRpQVF5NXO3n6DIU01ibASp2SWsOnCKzFPl/PS6bnz73T2M6pLApiOFXNOrBf/Zks2hPA/X9GxBpxYxln+dRKRxCj2VRIaHcfBECSeLK+jYIq7uVtvhYWHetoR72wImGPDKpweJCD/Tlgl92nCqtJLe7eLJLS4nJjKcQyeK694/pmdrxvRsXe9zm6bJfz5P52BuMdf0a8PP3t3KqB6t2HToJB1bxPHKuoNEhoXV7bRpHR+DYRh8uv8Eb3+ezpT+7SjyVJEQq2GNiNMUlFYQER7GwexCThZ76NSyObWn2xJuYBgGEb7GmJgYBrz8yW4iztohN6FfR06VlNOnfQtOFnmIiQznYHZh3fvH9mnP2D71X1ptmiZvf7qXgzmFTB7g/cFReWU1M0f1pKamFtM0aRYTyeRBnXhz7V6y8ovp06EFaccLWLwtncy8Yv7n9tEWf4VEpCkKCouJjIgg7UgGuXkFdGrfhppa7w+gIyLCCTPCiAgPJywszPfti8G//jOfyIjwuueYPGY4eQVF9O3Rldz8U8TGRJGWnln3/gkjhzBh5JALfv75y9by8wfvBeCrj/yesSMGsX7rTq6fcPUl3yehQ3d9CiJNuevT+Z5cfpifX39l50bYQXd9EvE/f9716bTHF+7iF7cM8utzBoLu+iTiP/6469P5Hpu7iV/Odt8/YnTXJxH/a8pdny7mf//+Ev/7g/v9+pxW0F2fgode+iQX5KYhjYi4hxuHNCLifG4c0oiIe7hhSCPBRYMaERERERERERGH0KAmxDy5/HCTPn79oQL+uCKdQk81z6w5ys/m7yctt4wle07y99VH+dPKdMqranlhfSa/+OgA72zJZkdWMc+ty+APS72f++XPs/jD0sNsOlJY7/kffCeVF9Znkl1Uwcep3ud8ZJ73tPRfLUzjb6uOMH/HCXYeK+E3iw426dciIk33+MJdTfr4zw6c4IlF3ud4aW0av/jvNgD2HCvkvhfWczi3pO59v1+wk02HvIeGLkzJ5Bfvb6v3cec7+33vbEznyUW7WbQ9q95znv35TNPkR29vrvvcIhJ4j83d1KSP/2zvMR6f+wUAL67cxc/fXAfAoZxCnlqwhddXp1JYVsHfFm3jkdfWkna8gD2Z+Xz1maUcyvF+f/LKqt08t3QHezLz6z3/iyt38bv/bmTjgWw+23uM55ftYOYfP6r3vqUp6Ty9OIU/fbgZ0zT54Str6p5fROzzv39/qUkfv3ZTCr99+mUASko9zHzwUQ4eyWLr7n389eV3+fVf/l3vfR+tXMeTz7/J7595pd7znf2+2tpaHv3jc/zumZfZuntfved87NnXeOzZ19i4PZWU1AP85PF/NOnXIs6kQU0Q+uOKdEzT5Inlh8kvq+KlDVn8bP5+ynx3cFp/qIC1aafq/vuPtRm8sD6TN784XvccG9MLeWF9Ji+sz+Sts94O3rtEJcZG8L1rujC5d0uyiyq4sX8rvjepM4WeamIiw/jWuE4kxURwy6BWDOkYT5hh1N1Bamy3JLIKy4mJqH/5tWwWSUlFDeFhBrGRYeSVVtE82ntol6eyhryyKjolxTC4Q3OaRenyFQmEJxftxjRNHlu4i/zSCl5ck8ZP3tlCWaX3zkyfHTjBmn05df99Zvle/rXqAK9/dqjuOT4/mMu/Vh3gX6sO8Mb6Q+c8/9he3oOC75/Uq+5g3/4dErlpSIdzHpN1qozoiHBSjxUSGxVOgu+OTWd/3PnOfl98TCSREWF4TrforOc8+/MZhsHonq2a/HUTkUt7Yt4XmKbJHz7YRH5JOS+s2MUjr62lzHfnps/2HmPN7sy6/z69OIXnl+3g9dWpdc+xYf9xnl+2g+eX7eCNNXvOef5xfb0HBX9z6iAS46IAeG/9fhLiojEMg8S4aH5483CuHdSJ4wWl9O/UkpuGdwOg2FPJmt3eQ0GjLvD9yri+7cnKLyEmMpzx/Tpw+5jeTOrfsd77Nuw/znduHMLxU6UUllUyunc7/34RReSifvfMy5imyf/724vkFRTy7Jtz+e7/e4oyTzngHbZ8sn5L3X///OJ/eOb193npvY/qnmPd5h088/r7PPP6+/VukT1x5FAAXn5/ITOmjgdgxMC+hIUZdXeHOvt9M6ZO4KcPfIlTRcWc7+z35RcWk5yUwDfvupW3Plx2znOeKiymebM4fvnwfSxd+znDBvSmeVys/794Yjv9SzcIjemWyCf7TxEbGU5FdS01tSbhYQbp+d5gGAaYQI3vIOnNR4tIiImgsJG3w92TXcrBk2VM6NkC0zT52+qjfH2M9x86ldW1VNaYNI/23ljswfGd6NHKG5H+7Zrx5K292ZtTSlVNbd0dYgAen9Gbr4/pwLtbczh40sNvbuxBclwkReXVDOsUz/+7sScr9uU19UskIo0wplcrVqZme5tSVUt1bS3hYUbdjhMDb1RO/1n+4nAeiXGRFHmqLvW0jTKgQyJ/unMEe48Xsm7/CdJySth2JJ8TReXnPO78ppzt5qEd+fG0/uw5VlDvOUUk8Mb2ac+KnRnERkVQUVVDzem2nCjyPuD09yu1tQB8kZZNYlw0hZ7G32L7tCJPJTOu6s7JYg95xR5SM/NIyy5kom/IclpNrUnL5jF867pBvLl2L1XVNXXrABjQKZk/f3Uie3y3DH//8wPcPrZ3vfd9eWI/Xlixi7zicsLDdL6nSCBNuGooS9duJC4mhvKKSqpraggPD+PgUe/OWu+/iUxqarw/wNm4bRdJ8c0pKG74jtqM4yfIOZnP2i9SWPtFCgA/+Nqd9O7aqd77TNPkieff4NtfngWAp7yi7nnOfl+rFom0TEpg3tI1JMY3O+c5vetWS0KBbs8dhCb0SOLWf6fw1zl9OZpfXjeQOf1vl56t4vjnpxmEhxlM7tWC0d0SKC6voU/ruLrnuNittk/LK63ikXn7mTW0NftySlm4+yQniivZmF5Iz1ZxLN+Xxw39kgFYtjePA7ne24KXVFTz8oZjFJZXc0O/ZN7bmsPEnkl0aRlLZXUtz6/LJL+sillD23Awt4xn1h4lv6yKmIgwdmSVcKosg2Gd4q374olIPRN7t+Hmv67i6XtHcjSvtO4WuadvGtirbTzPrNhLRFgYk/u3ZUzPVhR5qujT7syf1YvdYvtsC7Zlsu1Ift3ttVfvzeFwbgnfmdqXlz9No8hTxQ2D2tc9T35pBW0SYs75uH3ZRUzq25auyc3qPWdZRTUpGaeIjAijpLyKF9eeec6sU2V1n+9n0wda8FUUkfNN7N+R6Y/N55n7J3Mkt6huyFrri0uvdkk8sziFiHCDawd2Zkyf9hR5KunbvkXdc1zsFttn+/CLg2w7nMvGA9ncMbY3r65OpayimloTfvjKGmaP7sXerHziY6NYvTuTwycK+fnMkbRJjOOfS7Yzpk873vlsP5MGdKRr6wRKPJW8sHIXRWWV3DCsKwAZJ4vp0iq+3vuqamqprTW5dlBn4mOjLPpKisiFTB4znMlf+i4vPPYo6ZnZ1NR4h62nv4/p3a0LT730HyLCw7l+/CjGXTWEwpIS+vfsVvccl7rFNkDn9m34wyMP8sa8JYwbMZhFq9az99ARTuYX1nvfY8++TnZuHp9t2UHvbp15/LnX+d2PvgVQ7321tSZFJaV8+dZp5zxni8R4SkrLePy515k2aYx1XzyxnW7PHUT8eXvui9mbU8pnhwq4f2zHyz+4AU6WVNKqeeO/cdl5rITtWcXcO8r7zZluzy3if1bcnvt8e44V8tmBXL55TS+/PF9ucTmt42Oa9BymafKXJXv4yvgetEnwPpduzy3iP1bcnvt8ezLzWbf3GN+6zj93msst8tA6oWkvLzBNk6c+2spXrulP20TvD8d0e24R/7Pi9tzn233gMGs2buPhe2df0cfX1tZyqqiY5KSL/2C8IVJSD7Bl117uv3MGoNtzBxMNaoJIIAY1TqVBjYj/BWJQ4xYa1Ij4TyAGNW6hQY2I/wViUONUGtQEDw1qgkhMZHh2RXVtW7vXYYfoiLCc8qoandAn4kexUeHZ5VWh2ZTzxUSG5Xgq1RgRf4iNisgur6pRW4CYyPAcT2W12iLiR7Ex0dnlFZUh2ZiY6KgcT3mFmhIENKiRRjMMYwXwT9M0513iMeHAMWCsaZqHLvY4EZHT1BYRsYLaIiJWUFvESrrrkzSKYRjJwChg6aUeZ5pmDTAfmBWIdYmIu6ktImIFtUVErKC2iNU0qJHGmgGsME2zrAGPnQtc2QlbIhJq1BYRsYLaIiJWUFvEUhrUSGPNxhubhlgF9DcM49L3zRQRUVtExBpqi4hYQW0RS2lQIw1mGEY8MBlY1JDHm6ZZ6XustvqJyEWpLSJiBbVFRKygtkggaFAjjTEdWGeaZkEjPkZb/UTkctQWEbGC2iIiVlBbxHIa1EhjNGaL32lLgVG+A7dERC5EbRERK6gtImIFtUUsp0GNNIhhGDHANGBBYz7Od8DWcrwHbomInENtERErqC0iYgW1RQJFgxppqOuBFNM0T1zBx2qrn4hcjNoiIlZQW0TECmqLBIQGNdJQV7LF77RFwDW+g7dERM6mtoiIFdQWEbGC2iIBoUGNXJZhGJF4t+nNu5KPN02zEPgMuMmf6xIRd1NbRMQKaouIWEFtkUDSoEYaYhJwyDTNjCY8h7b6icj51BYRsYLaIiJWUFskYDSokYaYw5Vv8TttAXCj7wAuERFQW0TEGmqLiFhBbZGA0aBGLskwjDBgFk2Mku/ArRS8B3CJSIhTW0TECmqLiFhBbZFA06BGLmcMcNI0zf1+eC5t9ROR09QWEbGC2iIiVlBbJKA0qJHLacrJ5uebB8zwHcQlIqFNbRERK6gtImIFtUUCSoMauSjDMAz8GCXfwVsH8R7EJSIhSm0RESuoLSJiBbVF7KBBjVzKUMAEdvjxObXVT0TUFhGxgtoiIlZQWyTgNKiRS5kNzDVN0/Tjc84DZvkO5BKR0KS2iIgV1BYRsYLaIgGnC0MuxZ+vxQTAdwBXHjDan88rIq6itoiIFdQWEbGC2iIBp0GNXJBhGH2BFsBGC55+LjDHgucVEYdTW0TECmqLiFhBbRG7aFAjFzMbmGeaZq0Fzz0XmO07mEtEQovaIiJWUFtExApqi9hCgxq5GL9v8TvLDrwHcg216PlFxLnUFhGxgtoiIlZQW8QWGtRIPYZhdAG6A2uteH7fQVw66VwkxKgtImIFtUVErKC2iJ00qJELmQUsME2z2sLP8QGKkkioUVtExApqi4hYQW0R22hQIxdi5Ra/0zYBLXwHdIlIaFBbRMQKaouIWEFtEdtoUCPnMAyjLd7XSa6w8vP4DuSah3dSLSJBTm0RESuoLSJiBbVF7KZBjZzvVmCJaZrlAfhcek2mSOhQW0TECmqLiFhBbRFbaVAj55uD9Vv8TlsL9PAd1CUiwU1tERErqC0iYgW1RWylQY3UMQwjCRgHLA7E5/MdzLUAbfUTCWpqi4hYQW0RESuoLeIEGtTI2W4BVpmmWRLAz6mtfiLBT20RESuoLSJiBbVFbKdBjZwtECebn28FMNR3YJeIBCe1RUSsoLaIiBXUFrGdBjUCgGEYzYCpwEeB/Ly+A7qW4D2wS0SCjNoiIlZQW0TECmqLOIUGNcAfJacAACAASURBVHLaNGCTaZr5NnzuD9BWP5FgpbaIiBXUFhGxgtoijqBBjZxmxxa/0z4GxvkO7hKR4KK2iIgV1BYRsYLaIo6gQY1gGEYUcDMw347P7zuoa7VvDSISJNQWEbGC2iIiVlBbxEk0qBHwvg4z1TTN4zauYS4wx8bPLyL+p7aIiBXUFhGxgtoijqFBjYB3i98HNq/hI2Cq7wAvEQkOaouIWEFtERErqC3iGBrUhDjDMMKB24B5dq7Dd2DXJrwHeImIy6ktImIFtUVErKC2iNNoUCMTgEzTNA/bvRC8W/100rlIcFBbRMQKaouIWEFtEUfRoEbsPNn8fPOBm30HeYmIu6ktImIFtUVErKC2iKNoUBPCDMMwcFCUfAd3pQJT7F6LiFw5tUVErKC2iIgV1BZxIg1qQttIoBTYY/dCzvIB2uon4nZqi4hYQW0RESuoLeI4GtSEttnAXNM0TbsXcpZ5wG2+A71ExJ3UFhGxgtoiIlZQW8RxNKgJUb4tfnNwyBa/03wHeGXhPdBLRFxGbRERK6gtImIFtUWcSoOa0DUQiAa22L2QC9BJ5yLupbaIiBXUFhGxgtoijqRBTehy4ha/0+YCs30TbhFxF7VFRKygtoiIFdQWcSQNakKXY042v4A9eA/0Gmn3QkSk0dQWEbGC2iIiVlBbxJE0qAlBhmH0BNoD6+1ey4X4Jtra6ifiMmqLiFhBbRERK6gt4mQa1ISmWcB80zRr7F7IJcwF5mirn4irqC0iYgW1RUSsoLaIY2lQE5qcvMXvtC14D/YaYPdCRKTB1BYRsYLaIiJWUFvEsTSoCTGGYXQA+gGr7F7LpWirn4i7qC0iYgW1RUSsoLaI02lQE3pmAYtM06y0eyENMBeYY/ciRKRB1BYRsYLaIiJWUFvE0TSoCT2zgQ/sXkQDrQfa+w76EhFnU1tExApqi4hYQW0RR9OgJoQYhtEK7+3dltm9lobwHew1H+/EW0QcSm0RESuoLSJiBbVF3ECDmtAyA1hummaZ3QtpBL0mU8T51BYRsYLaIiJWUFvE8TSoCS1uONn8fKuAfr4Dv0TEmdQWEbGC2iIiVlBbxPE0qAkRhmHEA9cAi+xeS2P4DvhaBMy0ey0iUp/aIiJWUFtExApqi7iFBjWhYzqwzjTNQrsXcgW01U/EudQWEbGC2iIiVlBbxBU0qAkdbtzid9pSYJRhGMl2L0RE6lFbRMQKaouIWEFtEVfQoCYEGIYRC0wDPrR7LVfCd9DXcuBWu9ciImeoLSJiBbVFRKygtoibaFATGq4HtpmmmWv3QppAW/1EnEdtERErqC0iYgW1RVxDg5rQ4OYtfqctAq7xHQAmIs6gtoiIFdQWEbGC2iKuoUFNkDMMIxKYAcy3ey1N4Tvwax3eA8BExGZqi4hYQW0RESuoLeI2GtQEv2uANNM0M+xeiB9oq5+Ic6gtImIFtUVErKC2iKtoUBP8gmGL32kLgGmGYcTYvRARUVtExBJqi4hYQW0RV9GgJogZhhEGzALm2b0WfzBN8wSQgvcgMBGxidoiIlZQW0TECmqLuJEGNcFtDHDSNM39di/Ej7TVT8R+aouIWEFtERErqC3iOhrUBLc5BM8Wv9PmATN8B4KJiD3UFhGxgtoiIlZQW8R1NKgJUoZhGATXazEB8B0AdhDvgWAiEmBqi4hYQW0RESuoLeJWGtQEr2FADbDD7oVYQFv9ROyjtoiIFdQWEbGC2iKupEFN8JoNzDVN07R7IRaYB8zyHQwmIoGltoiIFdQWEbGC2iKupN/U4BV0W/xO8x0EdhLvwWAiElhqi4hYQW0RESuoLeJKGtQEIcMw+gFJwCa712IhbfUTCTC1RUSsoLaIiBXUFnEzDWqC0yxgnmmatXYvxEJzgdm+A8JEJDDUFhGxgtoiIlZQW8S1NKgJTkG7xe8sOwATGGr3QkRCiNoiIlZQW0TECmqLuJYGNUHGMIyuQHdgrd1rsZLvQLC5wBy71yISCtQWEbGC2iIiVlBbxO00qAk+s4AFpmlW272QAPgAvSZTJFDUFhGxgtoiIlZQW8TVNKgJPrPx/mENBZuAJN9BYSJiLbVFRKygtoiIFdQWcTUNaoKIYRhtgSHASrvXEgi+g8Hm4Z2Yi4hF1BYRsYLaIiJWUFskGGhQE1xuAz42TbPc7oUEkG5JJ2I9tUVErKC2iIgV1BZxPQ1qgksonGx+vrVAd8Mwuti9EJEgpraIiBXUFhGxgtoirqdBTZAwDCMJGAd8bPdaAsl3QNgCtNVPxBJqi9oiYgW1RW0RsYLaorYECw1qgsctwCrTNEvsXogNtNVPxDpqi4hYQW0RESuoLRIUNKgJHnMIvS1+p60AhvoODhMR/1Jb1BYRK6gtaouIFdQWtSUoaFATBAzDaAZMBT6yey128B0UtgTvwWEi4idqi9oiYgW1RW0RsYLaorYEEw1qgsONwEbTNPPtXoiNPsA7QRcR/1Fb1BYRK6gtaouIFdQWtSVoaFATHGbj/UMZyj4GxvoOEBMR/1Bb1BYRK6gtaouIFdQWtSVoaFDjcoZhRAPTgQ/tXoudfAeGrcJ7gJiINJHa4qW2iPiX2uKltoj4l9ripbYEDw1q3G8KsNs0zeN2L8QBdNK5iP+oLWeoLSL+o7acobaI+I/acobaEgQ0qHG/2YTuyebn+wiY6jtITESaRm05Q20R8R+15Qy1RcR/1JYz1JYgoEGNixmGEY73VO95dq/FCXwHh20Cptm9FhE3U1vOpbaI+Ifaci61RcQ/1JZzqS3BQYMad5sAZJqmedjuhTiItvqJNJ3aUp/aItJ0akt9aotI06kt9aktLqdBjbvNQVv8zjcfuNl3oJiIXBm1pT61RaTp1Jb61BaRplNb6lNbXE6DGpcyDCMM3YKuHt8BYrvxHigmIo2ktlyY2iLSNGrLhaktIk2jtlyY2uJ+GtS410ig2DTNPXYvxIG01U/kyqktF6e2iFw5teXi1BaRK6e2XJza4mIa1LiXTja/uHnAbb6DxUSkcdSWi1NbRK6c2nJxaovIlVNbLk5tcTENalzIMAwDvRbzonwHiWXiPVhMRBpIbbk0tUXkyqgtl6a2iFwZteXS1BZ306DGnQYCUcBWuxfiYNrqJ9J4asvlqS0ijae2XJ7aItJ4asvlqS0upUGNO80G5pqmadq9EAebC8z2TdpFpGHUlstTW0QaT225PLVFpPHUlstTW1xKgxp30msxL28PUIr3gDERaRi15fLUFpHGU1suT20RaTy15fLUFpfSoMZlDMPoCbQD1tu9FifzTdbn4n3dqohchtrSMGqLSOOoLQ2jtog0jtrSMGqLe2lQ4z6zgfmmadbYvRAX+ACYo61+Ig2itjSc2iLScGpLw6ktIg2ntjSc2uJCGtS4j7b4NdxWvAeMDbR7ISIuoLY0nNoi0nBqS8OpLSINp7Y0nNriQhrUuIhhGB2BvsBqm5fiCmdt9dNJ5yKXoLY0jtoi0jBqS+OoLSINo7Y0jtriThrUuMtMYKFpmpV2L8RFFCWRy1NbGk9tEbk8taXx1BaRy1NbGk9tcRkNatxFW/wabz3Q3nfgmIhcmNrSeGqLyOWpLY2ntohcntrSeGqLy2hQ4xKGYbTCe1u1ZXavxU18B4zNB2bZvRYRJ1JbrozaInJpasuVUVtELk1tuTJqi/toUOMeM4DlpmmW2b0QF9JWP5GLU1uunNoicnFqy5VTW0QuTm25cmqLi2hQ4x5z0Ba/K7UK6Oc7eExEzqW2XDm1ReTi1JYrp7aIXJzacuXUFhfRoMYFDMNIACYBi+xeixv5DhpbhPfgMRHxUVuaRm0RuTC1pWnUFpELU1uaRm1xFw1q3GE68KlpmoV2L8TFPkBb/UTOp7Y0ndoiUp/a0nRqi0h9akvTqS0uoUGNO+hk86ZbBoz0HUAmIl5qS9OpLSL1qS1Np7aI1Ke2NJ3a4hIa1DicYRixwDRggd1rcTPfgWPL8R5AJhLy1Bb/UFtEzqW2+IfaInIutcU/1Bb30KDG+a4HtpqmmWv3QoKATjoXOUNt8R+1ReQMtcV/1BaRM9QW/1FbXECDGufTFj//WQRcYxhGvN0LEXEAtcV/1BaRM9QW/1FbRM5QW/xHbXEBDWoczDCMSLzb0ubbvZZg4Dt4bB3eg8hEQpba4l9qi4iX2uJfaouIl9riX2qLO2hQ42zXAGmmaWbYvZAgoq1+ImqLFdQWEbXFCmqLiNpiBbXF4TSocbY5aIufv30ITPMdSCYSqtQW/1NbRNQWK6gtImqLFdQWh9OgxqEMwwgHZqIo+ZXvALJteA8kEwk5aos11BYJdWqLNdQWCXVqizXUFufToMa5xgC5pmkesHshQUhb/SSUqS3WUVsklKkt1lFbJJSpLdZRWxxMgxrn0snm1pkPzPAdTCYSatQW66gtEsrUFuuoLRLK1BbrqC0OpkGNAxmGYaAoWcZ3EFka3oPJREKG2mIttUVCldpiLbVFQpXaYi21xdk0qHGmYUANsNPuhQQxbfWTUKS2WE9tkVCktlhPbZFQpLZYT21xKA1qnGk2MNc0TdPuhQSxecAswzD0Z0BCidpiPbVFQpHaYj21RUKR2mI9tcWh9BviTNriZzHTNPcDJ/EeUCYSKtQWi6ktEqLUFoupLRKi1BaLqS3OpUGNwxiG0Q9IAjbZvZYQMBeYY/ciRAJBbQkotUVChtoSUGqLhAy1JaDUFgfSoMZ5Tm/xq7V7ISHgA2C276AykWCntgSO2iKhRG0JHLVFQonaEjhqiwNpUOM82uIXODvxHlA2zO6FiASA2hI4aouEErUlcNQWCSVqS+CoLQ6kQY2DGIbRFegKfGr3WkKB72AynXQuQU9tCSy1RUKF2hJYaouECrUlsNQWZ9KgxllmAQtM06y2eyEhRFGSUKC2BJ7aIqFAbQk8tUVCgdoSeGqLw2hQ4yza4hd4m4Ak34FlIsFKbQk8tUVCgdoSeGqLhAK1JfDUFofRoMYhDMNoCwwBVtq9llDiO6BsHt7JvUjQUVvsobZIsFNb7KG2SLBTW+yhtjiPBjXOcRvwsWma5XYvJARpq58EM7XFPmqLBDO1xT5qiwQztcU+aouDaFDjHHPQFj+7rAW6+w4uEwk2aot91BYJZmqLfdQWCWZqi33UFgfRoMYBDMNoAYwFPrZ7LaHId1DZArTVT4KM2mIvtUWCldpiL7VFgpXaYi+1xVk0qHGGW4BPTNMssXshIewDtNVPgo/aYj+1RYKR2mI/tUWCkdpiP7XFITSocQadbG6/lcAQ3wFmIsFCbbGf2iLBSG2xn9oiwUhtsZ/a4hAa1NjMMIxmwFRgod1rCWW+A8s+xnuAmYjrqS3OoLZIsFFbnEFtkWCjtjiD2uIcGtTY70bgc9M08+1eiOikcwkqaotzqC0STNQW51BbJJioLc6htjiABjX20xY/5/gYGGcYRpLdCxHxA7XFOdQWCSZqi3OoLRJM1BbnUFscQIMaGxmGEQ1MBz60ey0CvoPLVuE9yEzEtdQWZ1FbJFioLc6itkiwUFucRW1xBg1q7DUF2G2a5nG7FyJ1tNVPgoHa4jxqiwQDtcV51BYJBmqL86gtNtOgxl5z0BY/p/kImOo70EzErdQW51FbJBioLc6jtkgwUFucR22xmQY1NjEMIwLvadqKkoP4DjDbiPdAMxHXUVucSW0Rt1NbnEltEbdTW5xJbbGfBjX2mQAcNU0z3e6FSD3a6iduprY4l9oibqa2OJfaIm6mtjiX2mIjDWrso5PNnetDYLrvYDMRt1FbnEttETdTW5xLbRE3U1ucS22xkQY1NjAMIwxFybF8B5ntxnuwmYhrqC3OpraIW6ktzqa2iFupLc6mtthLgxp7jASKTdPcY/dC5KK01U/cSG1xPrVF3EhtcT61RdxIbXE+tcUmGtTYQ5Nj55sH3GYYRrjdCxFpBLXF+dQWcSO1xfnUFnEjtcX51BabaFATYIZhGOgWdI5nmuZhIBPvAWcijqe2uIPaIm6jtriD2iJuo7a4g9piHw1qAm8QEAlstXshcllz8f4FIuIGaot7qC3iJmqLe6gt4iZqi3uoLTbQoCbwZgNzTdM07V6IXNYHwGzfQWciTqe2uIfaIm6itriH2iJuora4h9piA32xA0+vxXQJ38FmxXgPOhNxOrXFJdQWcRm1xSXUFnEZtcUl1BZ7aFATQIZh9ALaAhvsXos0mE46F8dTW1xJbRHHU1tcSW0Rx1NbXEltCTANagJrFjDfNM0auxciDTYXmOM78EzEqdQW91FbxA3UFvdRW8QN1Bb3UVsCTIOawNIWP/fZCkQBA+1eiMglqC3uo7aIG6gt7qO2iBuoLe6jtgSYBjUBYhhGR6AvsNrmpUgj+A4401Y/cSy1xZ3UFnE6tcWd1BZxOrXFndSWwNOgJnBmAgtN06y0eyHSaIqSOJna4l5qiziZ2uJeaos4mdriXmpLAGlQEzhz0BY/t1oPtDMMo6fdCxG5ALXFvdQWcTK1xb3UFnEytcW91JYA0qAmAAzDaAVcBSy1ey3SeL6DzuajCbI4jNribmqLOJXa4m5qiziV2uJuaktgaVATGLcCy0zT9Ni9ELli2uonTqS2uJ/aIk6ktrif2iJOpLa4n9oSIBrUBIZONne/1UBf3wFoIk6htrjfatQWcR61xf1Wo7aI86gt7rcatSUgNKixmGEYCcAkYJHda5Er5zvwbCHeA9BEbKe2BAe1RZxGbQkOaos4jdoSHNSWwNGgxnrTgU9N0yyyeyHSZNrqJ06itgQPtUWcRG0JHmqLOInaEjzUlgDQoMZ62uIXPJYBI30HoYnYTW0JHmqLOInaEjzUFnEStSV4qC0BoEGNhQzDiAWmAQvsXos0nWmaZcByYIbda5HQprYEF7VFnEJtCS5qiziF2hJc1JbA0KDGWtcDW03TzLV7IeI32uonTqC2BB+1RZxAbQk+aos4gdoSfNQWi2lQY605aItfsFkEXOM7EE3ELmpL8FFbxAnUluCjtogTqC3BR22xmAY1FjEMIxK4BZhn91rEf0zTLAQ+xXsgmkjAqS3BSW0Ru6ktwUltEbupLcFJbbGeBjXWmQwcME0z0+6FiN9pq5/YaTJqS7BSW8ROk1FbgpXaInaajNoSrNQWC2lQYx2dbB68FgDTfAejiQSa2hK81Baxk9oSvNQWsZPaErzUFgtpUGMBwzDCgZloi19Q8h2EthXvwWgiAaO2BDe1ReyitgQ3tUXsorYEN7XFWhrUWGMMkGua5gG7FyKW0VY/sYPaEvzUFrGD2hL81Baxg9oS/NQWi2hQYw1t8Qt+84EZvgPSRAJFbQl+aovYQW0JfmqL2EFtCX5qi0U0qPEzwzAMFKWgZ5pmBpAGXGP3WiQ0qC2hQW2RQFNbQoPaIoGmtoQGtcU6GtT433CgBthp90LEcnOBOXYvQkKG2hI61BYJJLUldKgtEkhqS+hQWyygQY3/zQY+ME3TtHshYrm5wEzfQWkiVlNbQofaIoGktoQOtUUCSW0JHWqLBTSo8T9t8QsRvoPRcvEelCZiNbUlRKgtEmBqS4hQWyTA1JYQobZYQ4MaPzIMoz+QAHxh91okYHTSuVhObQlJaotYTm0JSWqLWE5tCUlqi59pUONfs4B5pmnW2r0QCZi5wGzfgWkiVlFbQo/aIoGgtoQetUUCQW0JPWqLn2lQ41/a4hd6duI9KG2Y3QuRoKa2hB61RQJBbQk9aosEgtoSetQWP9Ogxg8Mw4gwDKMn0BX41O71SOD4Dkg7PUGOsXs9ElzUltCltoiV1JbQpbaIldSW0KW2+J8GNf7xQ+BpYA3Q3+a1SAAZhhEFnADuBLbYvBwJPmpLiFJbxGJqS4hSW8RiakuIUlv8T4Ma/zgGTAKmAB1sXosEVhjwdbw/OSixeS0SfNSW0KW2iJXUltCltoiV1JbQpbb4mQY1/nEUaA780DTNpXYvRgLHNM1yYCrgAaptXo4EH7UlRKktYjG1JUSpLWIxtSVEqS3+Z3hfTiZN4Tvd+lrTND+xey1iD8MwugIxpmnus3stEjzUFlFbxApqi6gtYgW1RdQW/9GgRkRERERERETEIfTSJxERERERERERh4iwewFXIiYyPLuiurat3euwS3REWE55VU07u9fhJqF2zegaaRpdL9JQsVER2eVVNSFzrcREhud4Kqt1rTRQqF0fl6Jrp+FioyOzyyurQ/K6iYmKyPFUVOk6aaDY6Kjs8sqqkLxWAGKiInM8FZW6XhooNjY2u7y8PCSvl5iYmByPx+Oqa8WVL30yDMPM+v0Eu5dhm47/sw7TNA271+EmhmGYx5+4zu5lBEz7R1foGmkCwzDM40/dbPcyAqb9I4t0vVwhwzDM3Je+ZfcyAqb1/S/oWmkEwzDMnGe/ZPcyHKHtw2/r2mkgwzDMgoV/tHsZtki65We6ThrBMAyz6JPn7V6GbRKmPKTrpREMwzArq2vtXoYtoiLCXHet6KVPIiIiIiIiIiIO4cqXPl3IruMlLN+bT2xkGFd1SeCT/af4+XVdL/jYJ1cc4d5R7Xh7czYJMRH0bh3LF0eLL/r48z/2Uo+rrjGJCL/4sG7pnjzScj3Ex4RzY/9kPtyZy6E8D49e143EWO9vx4Pv7GVkl3hmDGpFu4Toy65JGmfXsWKWpeYSGxXOyK6JrNx7kken9brgY59YmsZXRnfirU1ZJMRG0LtNM75IL7jo48//2Es9rrqmlojwi89KX/rsKDnFlQxo35yrOify+NI0RnRJ5Jvju9Q95oG3djCyaxK3Dmmra8UB5m3N4vDJMuKiw3nomh6N+tjLXQ///OQg4WEGpRXVPDKtDwDvbsrgSH4ZAzskcPOQ9k1auzTdzqN5LE05QmxUBKN6tWXFjqP8cvaoCz72sblfcN/k/ryxdi+JsVH07tCCTQeyL/r48z/2Uo+73LX0wspd5BR4GNipJSN7tuHlVanU1Jr87NYRNI+NAuD+51YwqldbZo7sQbsWzS67Jmm4Py3cQbPoSB6+vj+PL9jOL24des7773z6E64f3JG8knIemT6YyIv8Xr6z4RCje7ame5v4eu97Y10apRVVeCpr+PZ1/YmJDL/gc1zo8592qeuosKySV9ceICO/lIem9qNX2wQAfvP+Fjq2bMaoHq0Y0a3VRb8G4j+Pv7WMn949lYjwcP7vjSVcP7IfPTu0olVi87rHvLViM2MHdKNHB+/vyVcfe4NR/brgqahi7MDuzF+3g6rqGn779em0iI+r9zmqa2qICL/wNVRY6uGpdz/BxOSRO6eS1DwWgK898SZX9+/KrAlDaJ+caMGvXBrrsVc/4mdfmU5EeDi/e+lDpo0eRM9ObWiVdKYhby1Zz5jBvejZsQ0AX/nffzGqf3c8lVWMG9yLuau3UF1dw28fmE3LhPp/N1zyWinx8Oe3FmOa8JN7byKpufdau++3/+bqgT2ZPfkq2rdKsuBXLlfid7/9X375q18TERHBb/7n19x003R69e5N69at6x7z+muvMm78BHr18v57564772D06NF4PB4mTJjI+++/R1VVFY89/iQtW7as9zmqq6uJiLjwOKKwsJDHH/sDmCaP/vJXJCV5r4177r6LsWPHcvsdd9KhQwcLfuXOETSDmoW7TvLo9d3q/v+tzdm8uvEYhZ4apvZtweLdeXiqavjJFO+Q5d0tOfzgms5ERXi/CVl14BSvbzrOkfxyvj2hI//8NJO4qHBmDWnNsr35NIsOZ3x37180i3efJDzMYFr/ZACqampZnVbAvpxS2iVEc9vgVry68XjdWib0SKJ/O2/MRndLZP3hQpLi4mgTH0X35Fg2phcREXZmuJPcLJKSihrCw1y1O8s1PtqZwy/OGqC8uTGLVzZkUOip5rp+rVi06wSeyhp+er33H9rvbD7GD6d0P3Ot7Mvjtc8zOZLv4eFJXfnH6nTiosKZPbwdS1NzaR4dwbgeLQBYtOsE4QbcOND7F15VTS2r9+ex13etzBzallc2ZNatZWKvlvRv5/3m6v7xXcgtruCNTVlc3S2JxNhIKqprqa01CfNdG8nNoiipqOYSs0EJoJyiCtomRDO5b2vKq2p44uN9tIiL4uruLVh3II8RXZPIK6nkzlGdAN/1sC+XvceLaZcYw8zhHXjlsyN1zzexdzL923v/AVRjmpSWV9O6+ZmBXPOYCCLDwyivCs1trE6zYPMhfnXWAOX1NXt46ZPdFJZVcv2QLizcchhPZTU/u+0qAN7+dB8/vmU4URHeb2pX7szg1dWppJ8o5js3DuGZj7cTFx3B7WN68fG2IzSPiWRCP+83JQu3HCY8zOCm4d0AqKquZdXuDPZknaJ9UjNmXd2Tl1btrlvLpP4dGdDJ+03St6YO4kRhGW+s3Ut4uMH04d04erKYNXuyuHlEdwCS42MpLa+qa434l6eqmlOlFQCsSj3GjqOnKPJU8qvbhjG8WzLfurYvmw7msjr1ONuP5pMQG0lSXBQdWjRj25G8usHIexsPU1BWya9uG8o/lqfSPjGOKQM7cKq0gu9PGwjA8YIy/v3JPsIMuH9yX95Yl0bbxFiuG9SB1KwCPtufw/g+3iMLCssqWbIjk5xCDyO7t6Jjy2Ys2XHm76i7xvQgKS6KxLgofnDjQBZty+B4QVndepKbx1BeWUOt+15V72rPL/is7s9qWtZJWiU04+kP1tC9fTJ7juYwtGdHPli7nYPHTvK3784mPNygsrqG2OhIAGaMG8Sp4jIOZOZydX/v98lHcvJZsmkPZeWVzJo4lGMnC0k56L0WmkVHcd+NowFYu/0gc64ZRkR4GKtTDjBzwhAAWiU2o6SsgvAwbd53kufnrsJ7B21Iy8whOak5f393Gd07tGZP+nGG9e7MB59s5mDWCf7+4y8THhZGZXUNcdHeIf6tE4dzqriUAxk5jB7o/T75SPZJPl6/k7LyCmZfO5JjuafYtv8oAM1iovjaLRMBWLttKSiBkwAAIABJREFUL7dPGUVEeDirNu9h1mTv34XJSfGUeMp1rTjQP555mjDf78uBA/tp1bo1T/35T/Ts2ZPU1N0MHz6C9959h7S0NJ597nnCw8OprKwkLs47hJs5czb5p/LZv28fY8aOBSA9PZ1FCz+itLSUO+68i6zMTLZu3QJAs2bNuP+b3peTr1r1CXfdfQ8RERGsWLGc22+/A4DWrVtRXFxM+EUGgsEkaP5EnI7OaW2aR/G10R3wVNWw5kAB3xjTnpFdEkjNKT3rY848PjYynK9e3Z7IcIMN6UU0jw6nTXwUR0+VU1JRw31Xt6dX6ziyiyrYcaykbkgD8H7KCVbsy+f6vi25fVibS64zKTaC307vUfcPq+v6tuTLo9qRU1JZ95jHZvTk62M68N7WE035kshFnP/PjjbxUXx9bGc8VTWs3p/H/eM6M7JrIqnZJWc+5pxrJYz7xnTyXiuHTtE8Opy2CdEcyfd4r5Uxnejdppn3WskqqhvSAPx363GW7z3JDf1bcceIS++AKCqv5tm1R3hoYlc6JMbw+Mx+dE+OIyWzqO4xj8/sxzfGdubdLccv8UwSKA9N7sH4Xsk8uWQfKRmFVFbX0i4hmsxTHu4Z3ZnffbSHO0Z2rHv8fzdnsjz1BDcMbMsdIztd8rmjIsL42Y19ySrw1L3t5iHt+dH1vdlzvOgSHymBUq8tiXHcP2UgnspqVu3K4JtTBzKqZ1tSM/PP+pgzHxUbFcHXJg8gMiKM9fuO0zwmkraJcaTnFlNSXsXXrx1A7/ZJHC8oY/uRk3VDGoB3N+xn2fajTBvahTvH9b7kOovKKvnnkh08dMNgpg7uzKa0HHZl5J2zc+OP947n/ikDeeez/U36msiF3TexN6+sPQDAmj3ZfH/aAFrFx3CiyFPvscXlVTwwpR+7swpYtz+b790wgJuGentxw+COTOjTlh1H82nVPIb7JvWmZbOocz5+Y1ouM0Z05tarurIh7QQDOiZR5KkkIsxgQMekuiENwBMf7SDrVBl3j+nBuD6XPm8yNauAtJwiJvY9czbjD24cyA9uHMjHKRlX/LWRxnvo1vE8fNvEuv8/VeKhXXICX79pDGG+b2BuGz+Y8YN6cDyviJ4dWvHInVMoKPFeb0s27SEzt4ARfbzXVWGph1+9uJDmsdE8OGM83drV/0n45fz527N4YMY43l652Q+/QvGXh2Zfy3dun1r3/6eKy2iXnMQ3Zkyqu1ZmXjOCCUN7cyy3gB4d2/CTL9/EqWLvv5+WbNhJZk4+V/XzDvQKSzz88tn3iY+L5qHZU+jWvvE76f7yg3t4YOZk3lq6wQ+/QvGn737v+3z/Bz+s+/9T+fl06NCBbz3wYN0AZ/ac25k0aRJZWVn06tWLR3/xS/Lzvd/nLF68kIyjRxk5yvtDrMLCQn76k0eIj4/nu9/7Pt27d2/0mp5+5p88/J3v8vprrzb9F+hwQbOj5uYByfx11dG6lz6d3o1iGAaTeyfx8ufH8VTV8NOpXflk/ynuHNGGv63OqHvp09mPH9Mtge1ZxZimSffkWFKzS3lt03HGd0+kXUI047on8p8t2dxzlfebk3uuascdw0zWHjxFSlYJd41oy7fGdbzgOl/deJyi8moSYyNIzS5l9YFTZBSU89OpXXl3aw6zhrTm+c+yyC+rYtaQ1hd8Dmmamwe14S8rDxEb6X3pU93vPXBtn2ReWp+Bp7KGn93Qk5V7T3LnVe3568rDdS99OvvxY7onkZJZRK1p0iM5jtTjJbz2eSbjerSgXUI043u25O0vsvjSKO/18KVRHblzRHvWpOWTklHEXSM78MCELhdc50Nv72RU10Q2phfQuUUMS3bnkllQzq9u7MW7m48xa1g7nvv0CPmlVcwa5qpDzIPW0l05HD5ZSkxkOIM6JLAiNYfSyhpGdWvBy+vS+fvdQ3lt/RG+Nr4bAF8a3YU7R9ayZv9JUo4WcNfVnXlg0oX/0iosq+Jfaw6RFBdFdmE5+7KLMYHtGYUXfWmEBNYtV3XnqY+2EhPpfelTxFmtmDK4My+u3I2nspqfz7yKFTuOcvf4Pjy1cGvdS5/OfvzYPu1ISc/1tqVNArsz8nhlVSoT+nWgfVIcE/p14M1P93LvxH4A3DuxH3eP68Pq1Cy2HT7JPRP68ND1gy+4zm/9ayVX92rLxgPZjOzRFhOTZtGRTB7Yif+s28+cMT3559Id5BeXM2fM5V/mKY2XFBdFs+gIKqpquKZ/O55emkqRp5I2CbFsS8/jhVX76l76tCMjn39/speBHZNolxTHM8tS63awLNuZRUFZBb+6bRhr9mbz2toD3DCkI0lxUTy/cg+eyhruHtvjnB01n6Qeo7K6lmMFZVRW17I69TiTB3h/cPD4XSMp9lSxZEcm7ZJimdi3HQ9O6Vdv/Xkl5fzozc+ZPaobe48VkFPooW/7RFbuPk7WqVL6tNdLXezUonksWbkFvLhoPadvGhIRHkZYmIFpmuzPyOXv768mPs67Q/PGq/szediZAW9is1je/NVXycwt4K0Vm5kyvDfjBnVn3KD6fz9NGtqTp979BIAf3zmFt1Zs5o5rhvHMvLXkFZZyx+RhAfgVy5VqER9HVu4pXvhwNSbeayU8PIwww8DE5EBGNn97Zynxcd6XtN04djDXXtW/7uMTm8fy1u8eIvNEPm8uWc+Ukf0ZN6Q344bU/4HBpOH9+PNbiwF45Ms38daS9dwx9Wqefm85eYUl3DH16gD8iqUpWrRsSWZGBs8/9+yZtkREEBYWhmma7Nu3jz//6Y8kJHj/jpo+/RamXnfmZi6JiYn89/0PyMjI4LVXX+G6629gwsSJTJg4sd7nuvbaKd6XPgGP/uKXvP7aq9x9z5f4y1N/Ju/kSe6+J/gP6tddn1xId31qPN31SRpDd32ShtJdn+RSdNenM3TXp4bzx12fPt6Yyr6MHPp0bsP00QP9tDLr6a5PjeOPuz59vH4He48cp2+Xdkwff+Ezq5xKd31qHH/c9WnhRx+xZ08q/fr3Z8aMW/20Muu58a5PQbOjRkRERERE4KbRA7hp9AC7lyEucNO4Idw0bojdyxCXuGXGDG6ZMcPuZYSEkN8vvyQ1r0FvO1/GqXIeX57O/y09TI3v1LzaWpM/LD3M48vTSc/38NmhAp5bl8k/1mZQVlnDixuy+M2ig6Tn138NurjDx7vrnxt0obedLyPfw2NL0vj94gN11wvAX1ce4omlaQAs35PLP9ek8/ynRyirrOGFdUf59YJ9pOeV+e8XIAHz8c7sBr3tfBn5ZTy2eC+//2jPudfK8gM88fE+AP68dD//XnuYtftPAnDPvzfx77WHKa2o9tPqJdAWb01v0NvOd/RkMf/3wRf89r8bqan1/pTsSG4Rf1+cwvdfXkNecTlvfbqP55ft5PllO8kt8vD88p088K9PWLf3mJ9/FRIIiy9w/suF3na+o3kl/OHDFH43d9uZa+VkCU8v3c0P3vicvJJyAN767CCPL9gOwDPLUnluxR6y8ksv+rzibAs37GrQ2853JCef3732Mb95eRE1NWd+An88r5DrHvkH1TU1bNh9mJsffZ7qmhrSs/P5639X8Z2/vUdeoa4XN1q4LqVBbzvfkeyT/PbF+fzPvz4491o5WcCU7zxJdU0Na7ft4+/vLOMvby+hqNTDL579L7/591wycvIv8cziFh9+OL9Bbztfeno6v/7VL3n05z+jpqam7u23TL+Jp//+N0pKSi7x0cEv5HbU/HdbDiUVNSzdm887XxvE9mMl7M4uoWNiNNuPlfD4jF5sP1bCjQO8hwWv2JfP4TzvYKVNfBS3DfaeG/Pxnjy+PaETm44UsvNYCcM6xZOaXcqIzvFM7JnEG19k88C4jqw7VEhUuEFcVDhDO8SzMb2ISN1FwzXe23LMe72k5vLuN0ewPbOI3ceK6ZgUw/asYp6Y2Y/tmUXc5DsweMXekxw66R2stI2P4rah3rNjFu8+wcOTurIpvYCdWUUM6+x9/f6PpvaoG9RszSji5zf05MllB73XS6cENqYXXPI2u+Ic723OpKS8mqW7cnj3odFszyxk97EiOibFsj2zgCfmDGZ7ZiE3DfZeEytSc866VqK5bbj3bj6Ld2bz8OSebDqcz87MQoZ18d6O8EfX964b1CQ3i6K8qoYq3zdEyc2jKK2orneYrTjXu+v3e88CSTnC+49MJyU9l10ZeXRs2Zzt6bn88SsTSEnPZfqIbgAs236UQycKAWibGMesq3sC3mHOd28cwsYD2ew4ksfw7q3p2jqBH0wfxvPLd1JYVsHerHx+f/dYvvHsCh66YTAPXT+YX7+zgfF9dUt3N3jv80MUl1exZEcW//3+FLYfzWd35ik6tmzG9iP5PHnPKLYfzWf6sM4ALN+ZxaHcYgDaJsQyc6T30M/FKZl85/oBbEw7wY6jpxjeLZmurZrz/WkD+dcneykqqyI1q4ABHZM4mlfCnmMFHDpRTO+2CURG6O8ht/jPyi0Ul5WzeGMq8//vW6SkZbLz0DE6tW5BSlomTz08i5S0TG4ZOwiApV/s4eAx79C/XYt4Zk/ynimzcMMuvj/nGjbsTmf7wSxG9OlMTU0t769JYeqIPgCMHdidCYO9d/7p1q4lP7rjWp798FMKSz0kJ9a/dbM4y9vLPqe41MPi9dv58E8/ZOu+I+xIy6Bz25Zs3XeEv/7wS2zdd4RbJniviSWf7+RgpveHk+2SE5lz7UgAPvo0he/fdT2f7zxIyoGjXNWvm/da+eQLrhvl3dU1fkhvVm/dS1RkBGmZJxjRtxtd2rbkw7Vb+e4doXM0QbB4443XKS4q4qMFC/h46TK2bN7M9pQUunTpwpYtm3nmH8+yZfNmbrttJgCLFy0iLc17gH679u258867APhw/jwe+clP+WzdOrZt3Vp36HCr1q0pKSmpd7OgUBNyf/Om5Xr4+pgO9Gkde87bZw1tQ3Jc5Dk/wW6q8DCDn1/XlYQY7zxsVNcEfnxtF9Lzy/32OcRaB3LL+Ma4zvRuc+43HLOHtye5mX+vF+O8/17dLYlHruvBEe2ocYUDOSV8Y0I3evtur37a7Ks6kNws2q/XytcndOPb1/Zkw0Hv7r9/fGkY1/Vvw/JU3SnOLfYfL+CbUwfSp33SOW+/fUwvkuNj63Y8XKl1e4/RLDqSHm0TmTGyBy+s3FX3nLlFHpLjY0L+GyC32J9dxP2T+9KnXcI5b58zqhvJ8dFNv1b25dAsOoLubeL54mAumw7lsi09j2JPFV1bNWf2qK68vzG9SZ9DAmd/xgkemDGevp3PvQvpndcOJzmx2Tk7Hhprx6EsSjwVbN53lHU7D9V7/9odaTSPiaJHh8bf+UcCb/+R4zw461r6dj13aH/n1KtplRTfpGtle1oGxWXlfLHnMJ+m7Cc8PIzf3H8bic1jGda7MydOFbF+ZxqREcF/i+VgtHfPHh7+znfpP6D/OW+/50tfplWr1ufsjrkSr772OjdNv5lFixY26XncLuR21PRoFcvLnx9j34lz//EbbhgYBpx/tvJ1fS98S8Kb+ifz/LpMampNHr2+G+9uzeH2YW1YsOsk27NKuPuqtnyQcoLjRRXU1EJWQTnzduRyoriS+0Z3sOqXJ37Wq1UcL312lP0nzt3GG254ByrnH8Z9Xb8Lf3MyfWAbnvv0CDW1Jr+Y5r1r010jO/D2F1lsyyxiT3YJwzsn8OyadBJjI8gsKGdeSjY5RRV8feylb9ssztCrdTNe+vQw+7OLz3n7mbacd60MuPCtb6cPbsdzqw96r5Xp/Xh3UwZ3Xd2ZtzceZdvRAvYcL+LgiVL2nyihdXw0ucUVvLMpg2MF5Tx8bQ/Lfn3iX73aJvHCyl3sO3bqnLeHh13476Ibhl747nDTR3Tjn0t3UFNTy6/mjOI/6/ZzVY/WPD5vMzNGdicrvwTTNKmsquW2Ud7r44PP07h9tO7m5Ba92ibw4qp97DteeM7bw8MM399D5z7++sEXvuvk9GGdeHb5Hmpqa/nlbUN5Z8MhRnRL5smFO7hleGey8kv58XTvncLySyq4qnsyi1P+P3v3HV91feh//PXJIgkz7CUQCCuKqHWAirMqVtRb23q77N63t+29Hb97u4fdrbV1XEdrXZ3XeqvWLaggiHULkgCBEMLOIHsnn98fJwYiIJ9Pcs75fr/nvJ//8HgQcs5XfPsCPzk530puX7WZixboz6GoKJo6jpsfWE3p9r39fr5vL/QfzEWn9P8frTcsW3wc1927kq7uHr79oaX84YkX+MDbT+bE2cfw4z88xpkLZlJSsYcXNm7nrsee5/TjCvnR3Y9x2RkL2FFVx9Rxow77uBIes4+ZwE33Pknptt39fj4zM+OwW1m66PB3Erx0yQlc99fH6eru4Tsf/xf+8MgaPrD0dE6aO50f3f4AS06Yw58ff45dVfvp7ukhIyODzq4u2jo6+dA7zkjUP54k0Ny5c7nh+uvY8PqGfj+fmZmJMeaQv/O+45LD36Dj8n95J9f88hd0dXVx9Q9/xJ133M5FSy/mjtt/z44dlXz5K19L2D9DFKTdXZ/Kqlp4ZmsdNc2dfPm86XG+suTQXZ/8DfSuT2VVzawqq6WmqYOvXDArAVeWGLrr0+AM5K5PZfuaWLWpmprmDr5y0ZwEXVli6K5PAzfQuz6V7anj6Q07qWls42uXvy0BV5YYuuuTn3jc9alsbwMrS/dQ09jGV5dF9w0/ddcnd4O569PmHft46pUyquub+O8PXBjnK0s83fXJz2Du+rR5+x6efKmU6rpGvv6RaL45rO765Cced30C2LhxIyuWP0FVVRXf/s53B39hSaC7PkVA0bh8isblB30ZEhFF44ZSNE7fZy1HVzR+GEXjhx39F4oARRNHUTRRX3GWoyuaMIKiCSOO/gtFgNlTxzN76vij/0JJe7OnTWT2tIlBX4ZE0Ny5c5k7d27Ql5Hy0u49ao6mcn8bf3zh6HdmOZLm9m6+/dDWvse4cdUOblq9g2tWbD/kYwA/X17BH1/Yw466Nq5+tJzvPbyVJt25JVIqa1v5wz93DurzP/endfx29XYgdvenq26Pvct+eXULtzyznff+7iUqalr43ert/OiRMv7+6sA3KsGprG3hD2u3D+rzv/X31/n6vevZWtXMI+v3cP2KLdyxpoJ9DW3csrKc//rbOupbO7npqa3csrKcP//z6HeDkXDaXt3IXStLB/UYG3bU8p5fPgTAt/78LDc9vo6Xtu5jb30LNz2+jq/d9Qz1Le08/PI2fvPQK9z+1IajPKKEzfaaJu5eXTbgz29u6+Sb//tiv8f46QOvcffqMhpaO/j+vS/zvXtfpr6lg8fW7eQDNz4FQEdXN794cB3/80QJja2dg/3HkCSq2FvLnY8+N6jP/8TP/8hN9z8DwHX3Ps2N963i7sefZ+/+Rm68bxVfvvH/qGtq7fcxiZ6KPdXc8eAzg3qM17fu5PKv/hqAh599jfd8/Ya+x/7Y1b/jf+5dAcB1f32cG+5Zzt0PrxncRUtgtm3bxm2/++2AP3/Pnj385tfX8u+f/xx1dXU8+I9/8C+XxV7t1dTUxJf/80t9j3///ffx85/9lFtuHtgryqIgJV9Rc/fze+jq6eGkqSNo7ezm1V1N9PRYLjl2LD95vILxw7MZNyyHXfXtfOjUSdzxz92cMGUYlfvbec+Jsa9C3PX8blo7e+jusZw8bQTPbKnjuMnDuKD3PWue21bPa7titwzLz8nkAyfHTqSHDsnkk4sns2pLHQDdPZbmjh7GDcs+5GP3r6vi9MKRVNS28cqOJpbOH0Pl/jZWbanj4mK9EVsy3fXcDrp6LCcdMzK2mR0N9FhYdtx4fvxoGeOHD2Hc8Bx21bXxoUVTuWPtDk6YOoLK/W1ceVLsTdjufG4HrR3ddPdYTpkxilVltSyYPJwL5sfuFLa2fD+v7Yy9f0l+TiYfPDX2PgKZmYaRedm0d/XQ02O5YP44Xtweey+CwrH5fOrMaWyvbWX6mHw+fsY0qhrbuWsQB0MyOHc9u52u7h5Oml4Q20plHT09lmULJ/HjhzYyfsQQxg0bwq66Vj50+nTuWFPBCdNGUVnTwpWnxN7n4c5nKw7aSgGrympYMGUEF/S+b83arbW8tiO2gfycTD64KPb+JFmZGTS2dZFhYnd6WjR0DGu21DIqP5vxI3KZOTaftVtryMow7K5v43uXF/PJO17kvaceE8xvlnDn0yV0dvdw8szxtHR08eq2arp7LJeeXMgP732eCSPzGTcij521TXz03GJue3IDJxWOY3tVI/96Ruxb6O54qoTWji66eno4tWgiq0p2smDaGC5cGPv23Wc37ebVithdW4bmZHPV2fMAaGrrZO2mPZxYGGvQmOF5tHV002MtE0bmM3P8SNZu2kNmRgaL50xi9cbdFAzNDeB3Se58poyu7h7eVjiW1o4uXqmojXXlpGP40X2vMmFkHuOG57JzfwsfOWs2t6/cxInTx7C9ppkrFxXGHmPVZlo6uunu6eHUmeNYtXEPxx0zmgt737Nmbdk+Xt0euxVufk4WV50Ze5+iobnZfOq8uawsjX0B4L4XKzhjzgS2VTfyzMa9vPOU6WRmZPB06R4uO2kaL5bHtvZUyR5aO7rIz8kiMzNSryZPCbc/spbOrh5OmTeNlrZOXi6rpKfHctkZC/jBnY8woWA440cNZ0d1HR9/x2J+9+CznDTnGCr21vK+82Pfbvn7h9fS0t5Bd3cPpxXP4OlXyjh+1mSWnhq7U8+a9eW8smUHAEOH5PDhpacBsT+LRg3Lo72ji56eHnbXNPCjT17Kh398Fx+84BRmTR7LmvXlZGVmHPIxSb7f/2MVnV3dnFJcSGtbBy9trKCnp4fLzz6J7/32PiaOGcn4guHs2LefT1x2Frfe9zRvm19Ixe5q3n/RIgBue2AlLW2xrSw6bhZPvVzK8UXHcPHi2LdjrnltMy9vin0hamhuDh9ZtgSAptY21qzbzNvmzQDg4sXH8/yGcgCyMjMZNTyf9o5Oenp62FVdx48/9x4+9N1b+ODFpyf5d0ne8Ntbb6Gzs5PTTltES0sLL774At3d3VzxrnfzrW9+g0kTJzJ+wgR27KjkU5/+LDffdCMnn3Iq28rLuepDHwbg1ltupqWlha6uLk4//QxWrFjOCSecyCXLlgHwzKpVvPTSiwAMHTqUj38i9i3kEydOpKhoNqtWrSIrK4tLli3juefWAjBs2DD+/QtfYsXyJwBYsuQsVj71FKNHH/79ZFNBSr6iZv7EfDq6La2d3TS0dzN8SGbfmwefNmMEHzxlEqPysnj/yRNZvzt22PKeEyfQ3HHgHaqf29bAyNwsmtq7mV6QS152Bk1t/q90ycnK4KvnT2dnXfshH3t1ZxNryut5trye8+YU8ML2Bl7f06zbMQegeNJwOrp6aO3sprGti+G5WWzcG9vGaYUFXHXaFEblZfOBU6ewflfssOXKt03ut5m15XWMysuObWZ0HnnZmTS2H/1dzyePzOXH/zKPwjH5vLKj4ZCPv7azgeOnDAegoa2LG1dW8Jkl0Xx/pVRQPHk4Hd1vbKWz/1ZmjuaqxdMYlZ/NBxZNY/3O2L/PK0+e2n8rW2p7t9LF9DH55GXFDmCOZkdtCx9aPI33nnpM7DHys/n+5cW0dcYe++3FE/jgomnsbWjnrDljue2ZbeTnpOR5fGQUTx1NZ1cPLR1dNLZ2MCwvm9LeNxBePGciHz57HqOGDuGqs+axbnvsLl7/evocmg96ZeWzm3YzMn8ITW2dTB83nNzsLKdXMKzZuJumtg5eLq/ilW1VfOmSE/jSJSfw0EvbgNgbFF911jz21rcwaugQrn7vYlo79YrOIBRPGRX7M6iji4bWTobnZve9efDiovF86MwiRg3N4YNnzGJdZeyw5cpFM/vvpGwfo/JzaGrrYvrYYbGdtPm/0uWVilpWb9rLmk1vfRe5ru4eiqcWcMrMsSxfv8v7eWRwjp0xiY6uLlraOmloaWV4fi4lvW8gfPqxhXz04kUUDM/jwxedxmtbYl/ced/5b6O57cDfR9es38qoYfk0trYzY+IY8oZk09hy6N9X32zK2FH84rPvZObksby0eQfnnFDELQ+sJj83B4i9QfFHlp7G3tqGQz4myXfszCl0dHbR2tZBfXMrI4bmUdL7BsJnHD+bjy5bQsHwoXzkkjN5tSz2Ktz3X7iI5tYDW1j92mYKhufT2NrGjMljycvJprHl6HexfebVzTS1tPNi6TZe2ljR72NTxhVwzRffx6wp43lxYwXnnDSPm//vSfLztJUgLVhwPB0dHbS0tFBfX8+IESPYsCH2atslS5bwiU99mtGjR/Oxj3+SV155GYCrrvoQzU1NfY+xatUqCgoKaGxspHDmTPLy8mhoPPT/cQ7nHZdcwic+8Ul27979lr+uoKCAX1zzK1pbWwf4Txp+Kfk3+PrWLrIzDFtrWqlu6mTKqAO3xs3KMGSY2LvfZ/TeWcMAtz+3m6yDviJ0xsyR7G/tZPa4fKqbO8nNzmBrzYEhnDZjJKfNGHnIc1tr+fNLe9la3cpZRaOob+3iljU7GZWXfcjHvrW0sO8VNF09sfdWH5qTydmz9L4FyVbX2kl2ZgZbq1uobupgyqjcN23G9P1o6d3Ms5VkZRzYzJmzCtjf0sns8UOpbuqIbabqwN2iFhUWsKiw4JDnLqtq5pHXq9hR18Y3lhbxQkUdL+9o4L5X93D5wok8uH4fXzw39hXTz/xxHadMH8lz2+o4d86YhP6eyOHVtfRupaqpdyt5b7EVG9vK6m39+nLm7DG9WxnWu5XM/luZOZpFMw/9CsHI/GzuWF1BVmYGn1gyg9tXb6O+tYtR+dls2NXAk6VVVO5v4WtLY9833NbZzWUnTDrkcSR56lo6yMrMYMveeqob2pg6Zhg9vbdTzszIwBhDVkZGbC82tpfbVmzod2B/5vzJ7G91EyXoAAAgAElEQVRuY86kUVQ3tJKbk8mWvQfuALR4ziQWzzn03/OFC6dx4cJpNLV1csKMcdy9qpSdNc3MmVzA65U1rFi/g8rqRv7rnSdz24oN1Le2Myp/SMJ/T+RQ9S0dZGcatuxtpLqxjSmj8/tuu52Z+UZXMsjIMMRuxGL4/dOb+ndlzkT2N7cze+IIqhrbyM3JZOveA38xXlQ0nkVFh753ibWWP63ZypZ9DZw9bxLfueJEttc0sbJ0D2fOncC1D78OwBeXHsvzvbfu/vsLFZx37CR+8eA61lfu52NnR+sN1FNBXVMr2ZmZlO2qorquianjRvXdTjkrM9aUzMzMvr+3YOC3D64hO/PA7ZCXLCyitqGZuceMp6quidycbMp2VvV9/PTjCjn9uMJDnnvzjn08uPZ1KvfV8Z2PXMza18tp6+jkiiULWV++m+UvbmT7vv1844OxNzN+42MSjLrGFrKzMinbsY+qukamji/o60tWZqwrb/xoLRhjuPW+p/rdOvvsE+fFtjJtElX7G8kdkkNZ5YE7i51+/GxOP372Ic+9dNECli5aQGNLGyfNnc5zr2/lxdJt/O3JFzh+1lT+sfpVtu+t4XuffCfPriujrb2TK845OfG/KXJE+/fvJzs7m82bN7Fv3z6OmTat73bbWVlZZGRk9P1orcUYw03/cyNZ2dl9j3HuuedSU1PDvPnz2bdvH3l5eWzetKnv42cuWcKZS5Yc8tyvvfYajz36CBUV2/ju937A2mef5YXnn+evf/0L73nPldz++9vYvHkz57/9Ah5+6EHq6uooKDj0/61SRdrd9elwfvpEBf/v7dF5hYLu+uRvoHd9OpKfPFrGf10U3tvb6q5PgzOQuz4dyU8e3sh/XRzuN1zTXZ8GbqB3fTqSH937PF+/IrzfHqC7PvmJx12fDufH97/Kf18Wrf/x1V2f3A3mrk9HcvVdj/DNq5bG9TETQXd98jOYuz4dyfd/dx/f/vjlcX3MRNFdn/zE665PB/v2t77J939wdVwfMxGieNcnfY8NROqQRsIhzIc0Ei5hP6SRcAnzIY2ER9QOaSR4UTikkXCIyiGNhEMUDmmiKiW/9QkG/yqZNeV1PLOlnq+9fTq/X7uLsupWfrhsFmvK63h9dzOPltZyz8cW8M1/bGHssGwKR+dx+fHjePD1ap4tr+fqZbNobu/mM38p5fuXzKRwTF6/x//92l3sbujggrmjyc40rNi0H4vly+dN59N/LuXkacO59LixVDd18tdX9vH9d8wc7G+JOBjsK2XWbKll1Zb9/L8LZ9Hc3sWn/riOqy+dS+neJjbubaaytpVfvruYb9xXythhORSOzSc/O5NN+5pp7+rhy2/v/+/5kdf3Ubq3mc7uHr56wax+n1c4Jp81W/dT29zB15cW8ZW/lfD5c2ZQOFa3n0+Gwb5SZk1ZDas2V/PFtxdx57PbKa9qZuExIzlt5mj+7+VdjBs2hKsWT+O2Z7axu66NC44dT21zB6V7Gunssnx16ZxDHm/9rgYeXb+Hv31uMdc8thmAs+eOpb2zp+9j93x2EV/56zo+f/4sCsfq1vPJMthXyqwu3cXKkl389ztP5rfLX2fX/mYuWjiNru4e1lXW8MjLFfz9a8v4xf0vAXDOsVOoaWxj4679tHd289XL39bv8R56aRulu/azvbqR7115Gr9/soTKmkY+e+ECiiaO4oEXylm9cRc/fv/p/Mcdq/jCxQuZOeHQb/eV+BjsK2RWb9rLqo17+K9LF/K7pzZStreBH//rKTz86g5Kd9XR2d3D15Ydzy8fWgfA2fMnkWkMy1/fhbWWr77pYycXHrihQX1LB7ev3ExlbTOfOX8eja2d/T7v4Ocr39fI/72wjbEj8rjqjFn85x/+yRcuLKZw/PDB/QbJIQb7CplVr23h6VfL+OZVF9HU2s5Hf3I3P/305ZRs30tJxR46urr5+gcu5JYHVrN5RxU//+y/sHVXNfc8/QrjC4bxkaWL+j3ehm17uPruR7n6Y5cweexIbnt4LVt3VXNC0VQKhucf8pi7aupZemoxeUOy+dPyF/nJpy4b7G+JHMFgXyGz6pWNPPXSRv79yrfzu/tXsn1PDZ9/9/ls3L6Hkm27qNhTw/VfuYqf3PkgAOedPJ8xI4dxz4rnGV8wgo8u6/8tLhvKd/KD2+7n6s+8i1lTxnPz/z3Jrqo6Lj59AVt27KN8dzXHzzqGy846sd/H8obk8MdH1/LTz185qN8PeWuDfYXM0089xYoVy/ne93/AjTdcz8aNpfz6N9dz5x23s3XrVhaecALvfOcV3HjD9ezYsYNlyy5l/IQJ/OXPf2LChAl84pOf6vd469ev5zvf/hY//dnPKSoq4n3v/VcWL17Mu99zJZs3beLVV1/hgfvv54EHH+KWm2+irGwzb3vbyRy/8ATuvusOfnnNtYP9LQlMpF9R8/PlFVhr+cnj26ht6eS2tbv42n1ltPa+aeea8jpWbqnr+/GGlTu4dc1O7n7+wK2Nn9tWz61rdnLrmp384U235V5UGPtL6UcXTWZEbuxM6/TCUVyxcDxLZsbeR6a1s4fa5tj74JTsaSYvO4Phvb/2Dy/u4aL5h38fkUUzRrKzrp0hWRk8vrGW/zxvGgX52dQ0dzJmaOwNaTMzDMdNHsbQnMzDPoYMzM8e24K1lh8/WkZtcwe/W72dr95bQssbu9lSy8rNNX0/Xv/UNm55Zjt3Pbej7zHWlu/nlme2c8sz27n7TXdgWlwY28bd/9zJ0uLY3VZyszOpae5g6JDYv8vWzh5qmjuZOiqXtdvq+OxZ09nd0E5dS/83flx67Hi+cM4M6lu7Dvm8hVNHYAw0d3RjjOHUGXpvo3j72SMbY1t5qDS2lVXlfPV/1x3YSlkNKzdV9/14/Yot3LKynLuePXAL7rVba7llZTm3rCzn7jfdmnvxrDHkZmfyqbMKGZmfzbLjJ/G/L+xgZG4Wxrzxa0azs66VIVmZLD1uIl84r4j6w7yR7OlFY7jipMksmTOWupZOhg7J5D8vnM3ykn39PmaM4dTDvFeSDN5P/v4C1lp+eO/z1Da1cevy9Xz5zlW09L7h6+rSXTy9YWffj7956BVuenwddz5d0vcYz27azU2Pr+Omx9dx19P9b819+txJfT/urG0iNzuTM+ZN5t2LijireAp1ze0My83mK5edxBPrKnl20x7+benx7K5roa65/xuE5uZkUtPYxrDcbEbmD+FLl5zAucdOZff+ZjbsqCVvSBYj8nIwxnBa0cQE/86lh58+8BrWWn5036vUNrXz2yc38pU//pOWjt59bNrL06V7+n687rEN3LyilDufOXDb7LVl+7h5RSk3ryjlrmf635J78ezYXeM+fs5cRvS+GefFC6fyxYuOpa6lg7qWDoYOyebL71jA8vW7eGzdTr5yyQIKhg6hurGt38cONjI/hy8uPZZz509id13LIZ938PP99bny2G6Ivc/FabPGJeq3My388O5HsdbygzsfobahmZsfWM2Xrv8bLW0dQOyw5alXNvf9eO09T3Ljfau4/ZG1fY+xZn05N963ihvvW8Udj/S/JfeZC2JfHLrj0ee4ZPGxAFyy6Fj+8z3nUtcUe1/GT116BiOHxe4G96cVLzJyWB6GQ797oHjGRC5ZFHuM3JxsPnf5EkYNy+PyMxYc8phnLJjJjqo6cnOyWDhrCsP05rGDdvXv78day/d/93dq6pu46d4n+eI1fziwlVc28uSLJX0//upPj3LDPcv5/T9W9T3Gmtc2c8M9y7nhnuXcftDPA5y5cDajhuXz5fcv5fyTi9lVXUfukGyq65oYljeE/Y3NDMsbwn996BIee249f3psLSOH5h9mKVBcOIVlZyw86LHnULmvliE52QzPzyMnK4vWjo5DPrZw9jSG5ul91OLhu9/5NtZavvXNb1BTU8MN11/H5z77aVpaYjffefqpp1j+xBN9P/78Zz/lN7++lt/eekvfYzyzahW/+fW1/ObX1/K7397a7/HPOutsAD73b59n5MjY/58MHzGCnJycvjf/XXLW2VRWVpKbm8vdd93JqFGjMObQxRx33HFcfvmBg8Zx48bS2NhIZmYmZ59zDu97/wc47/zzyc3N5Qtf/BKjRhVwxbvezYknnsjQocPi+xuXZJE+qDltxkhWbN5PXnYm7V09dPVYMjOgvDb2LuSG2LsF9763Gi9UNjAiN4uGAdy96WD3vrqPKxaOo7Wjm4VThvHtpTN5YmMtq8vr2FLdyis7GtlZ305VYwfP9t7VqbO7p+8NRwHmTxzKTy6bRem+5kMe/0eXzuKjiybz15fe+o4LMjCLCkexYmPNm3Zj2FYTixO9b7zX3fuv64WKOkZ67mZnXRtVTR08u3U/a7buZ2tVM995x2zGDMuhoa2LhVNH8N1LZvN4aTXvO3kyv129nZqmDjIzDK2dB+4OZK3l2hXlfHTxVFo6uvt9HsBnlkxnpl5BkzCLZo5hRWkVeTn9G7Otuve/WxP7d/TGf9svbNsf24rDHXkO1tHVQ2dXD8N6d3bJ8ZOoaeqgpqmD+ZNG8NN3H8fGPY2xPTxRxkfPjL1a8OCtANz70i7edVLsVrxv/sPu4I9JYiyeM4kn1lWSl5NFe2c33d2WTGMo39f7xr+9bxj8xl6e37KPkXlDqG/p8Hqe4qmj+cVVZ1KyM3b3qHvWlvHuRb2vBDzoX/sHlszl1idep6axNdaWjgMN27K3nu9deRpjhufS0NLBhh21lO2pZ8n8Kawq2UXZnjpeLq9ib33LwH9DpJ9Fs8ez/PVdvT3pjvXEGMr3xe4kaKD37yy9+9haxci8HBo893Eway2/emQ9H+99s9/D/B24z8Efi/2d5cD7GGzYWUfZ3gaWzH3rQ7uG1g6WnXgMNU3t1DQd/Y4w8tbOOG4mj79QSt6QbNo6uujq7iYzI4Otu2N3iDO9fwa98Qblz5VUMHJoHvUev/c7qurYt7+JZ9Zt5Zl1sS9k/fwvy/nUskNvj9zQ3MZlpx9HdUMzNfXNtLYf+c+6js4uOjq7GZ6fe8hjHjtjEtf82xVsqNhzxM8XP2ccP5vHnltP3pAc2js66eruJiPDsHVn7P8lzJv+/Hnu9S2MGpZHfZNf41/fupPNO/Zy9knzKKvcxw8/+y7GjhpOY3Nbv793NDS3cvlZJ1Jd30RNfROt7Ufu2LEzp3Dtf7yfDeW7uOysE/naVe/g9a07D/mYxM+SJWfxyMMPk5+fT1tbG11dXWRmZlJWFvsCQN9eet9E+Nlnn2XUqFHU1dUN+Dnf+c4r+Po3vsm6114DYMGCBdxw4/+w/vX1NDTU884r3kVVVRXV1dVveSen31x3A5/7t89z5x23A/CnP/6B973/AwB0dHTQ0dHB8OGp8SrOSH/r05mFI7ns1te49orZVO5vo6c3Pj29b5A8a2weN6zaQVaG4ezZBZw2fQSN7V3MHn/gf2yPdPemgz2wvppXdjTyfEUDp0wfQWVdO8cU5NLR1cO6XU3c0LKDE6cO73v1TG1LF1NGDuEbFxXyl5f2cur0Efz15X0smTWKaQW5NLV3cdva3TS0dXHB3NHMHpfPr57cjrUwfEgmv3m6ktqWTt55vL4SlQhnzhrNpf/zPNe+51i272/jjfOzN34sGpfP9U9tIyszg3Nmj+a0wgIa2rqYM/7At4kc6Q5Ob5gyKpdvXjybv7ywi1NnjOKlynp+89Q2aps7yc3K4LWdDexv6eTEqSNid/yycM6cMQzPzeJHj5Tx9aWx/+m6Znk5exvbeW5bHe8+cVK/z3tsQxWbq5qpafa//aq4ObNoDJdet4Zr37uQ7TUthzSmaNxQrn9yK1kZhnPmjjuwlYkHTvCPdAengz22YS8XHBv7avi7T5rCnc9W0NLRTXam4ddPlNHQ2skFx07gmsc2x/awtZZZ44bxq8c38/V3zOt7nMraFo4ZHetbU3sX1zy+mfPnjz/kY5IYS+ZN5h0/vp/rPnY2FdWNfX8h7mvLxJFc9/CrZGVkcO5xU1k0eyINrR3MnXzg1XBHuoPTG5paO7h1xes0tHRw4cJpAFRWNzFtbOwvJc1tnfzygZd4+4Jj6Ozuocdazj1uKsPzcrj6b8/zzXfFvv2qYGguv37oFWoa22jv6uZLt6/kitNmUbqzlk9fcBwAtY1tTBipzcTLkjkTuOQXj/GbDy1ie3VTX0/euKdD0YQRXPf4BrIyMjineBKLZo2nobWDOZMO/B3lSHduOtj9L23n5W01/HNLFStL97C3vpW1ZVV84IxZNLd1cs1D6zj/uMlkGPjlQ+uwFsYOz+33sT8/u5Wz5k1k+thh1DS18R93r+WKU2ZQuquOCxZM7vd5Bz/fu08t5I5VZbR0dFGgO4gN2lnHz+LCr97IjV+6koq9tYf8GTR76niuvedJsjIzOP+kuZx+bCENzW3MnXZgI0e6c9Mbpo4bxfc++g7+8MQLLC6ewU//9AR7axtY83o5RVPG8fdnXuPFTZWs3bCNfz33JG57eC0tbR0UDM/j6rse5dsfvhiIHfg8+fImyndX89/vv5CH/1nC0lOLAfo95oSC4dzyjzXUN7X2fVwG7+wT5/L2f/85N/2/D1Oxp6bv8K5vK8dM4Fd/epSszEzOP6WY0xcUUd/cytzpB/68OdKdm95QU9/Ev/38Tt5z/qmUlO+iYEQ+v/zjI9TUNzF1fAFNrW389K4HufC048jMyOB3D6zs3Uo+P7jtfr7ziX8BYMe+Wpa/UMKWnVV88V8v5Nb7nqK+qYWLFx/P8uc38PKmCrKzsmhsaePm/3uy72MSP+eedx5nnXkGv73t92wrL+87kHljN3PmzuUXP/spWVlZXHDhRZx55pnU19czf/6B/2aPdOemg91zz//ywvPPs2b1apqbm3nxxRfIycmhsbGRG66/jrq6OpYtu5Ti+cXccvNNtDQ3M3r0aL79rW9y9Q9/BEBlZSWPP/44ZWVlfOOb3+JX1/ySmupq3vu+2Bv1V1RsY8aMGQD84x8PsGzZpfH+7QqM7vp0BKV7m1lTXs/HFk2Oy+NVN3Uwdpj/SzvX72rilZ1NfPCUA1/F0l2f/MX7rk9HUrqnidVbavn4GdMG9Pk9PZa61k5GD/XbirWWXy0v54OnTWH88CG669MgxfOuT0dSuruR1WXVfHzJkf8C/VYGtZXHy/jgomMYPyL2cnbd9Wng4n3XpyMp2VHLMxt38cnzjxvQ5/f0WOpa2hnd+y0Mrqy1/PKBl7nq7HlMGJmvuz55StRdn96sZFcdqzfu5RPnxufNy6sa2xg33G8rb2at5ZqH13PVGUWMH5mnuz55SMRdn95sw7Y9rFq3hU9fesaAPr+np4e6plZGjxjce529umUnL2+u7HvPG931yU8i7vr0ZhvKd7Ly5U185opzB/T5PT097G9sYczIwX0byqubt/PSxop+73mjuz75ScRdn95s/fr1PP3Uk/zb5/99QJ/f09PD/v37GTPm8G8f4urll1/mxRee73vPmyje9UkHNRGkgxp/yTqoCQsd1AxOMg5qwkQHNQOXrIOasNBBjZ9kHdREgQ5q3CXjoCasdFDjJxkHNWGmgxo/yTioCSsd1CRJbnbmnvaunglBX0dQhmRl7G3r7Na7O3pIt81oI4OjvYirvJysPW2d3WmzldzszL2tHV3aiqN028db0Xbc5Q3J3tPW0ZWWu8nNydrb2t6pnTjKG5Kzp62jMy23ApCbk723tb1De3GUl5e3p62tLS33kpubu7e1tTVSW4nkQU2ymdi7Y9UBhdba2t6fWwD81Vo7P9CLk9AxxvwHsa184aCf+xuxvfwluCuTsFFbxIfaIq7UFvGhtogrtUV8qC2DE+m7PiXRJKDtjSD12gQUGmOyA7omCa/5QMmbfq6k9+dFDqa2iA+1RVypLeJDbRFXaov4UFsGQQc1bg4ZmbW2HagEigK5IgkzRUlcqS3iQ20RV2qL+FBbxJXaIj7UlkHQQY2bw40MNDR5k96XhBajKIkbtUWcqC3iSW0RJ2qLeFJbxInaMng6qHFzuJHR+3PFh/l5SV/jAAPse9PPbwRmG2Oykn9JEmJqi7hSW8SH2iKu1BbxobaIK7VlkHRQ40anx+JqPlBi3/Qu3dbaZmAvUBjIVUlYqS3iSm0RH2qLuFJbxIfaIq7UlkHSQY0bRUlcHWkroL3IodQWcaW2iA+1RVypLeJDbRFXassg6aDmKIwxBUA+sPMwHy4F5hpj9Psob1CUxInaIp7UFnGitogntUWcqC3iSW0ZJP3HdHTzgdI3v2wLwFpbD9QB05J+VRJWipK4UlvEh9oirtQW8aG2iCu1RXyoLYOkg5qje6uRgYYm/SlK4kptER9qi7hSW8SH2iKu1BbxobYMkg5qjk5REifGmOHAaKDiCL+kBJjfe7s6EbVFnKgt4kltESdqi3hSW8SJ2hIfOqg5OkVJXM0DNllrew73QWttDdAGTE7qVUlYqS3iSm0RH2qLuFJbxIfaIq7UljjQQc3RKUri6mhbAe1FDlBbxJXaIj7UFnGltogPtUVcqS1xoIOat2CMyQMmAVvf4pdtQC/dkpj5xPbwVjagKKU9tUU8qS3iRG0RT2qLOFFbxJPaEgc6qHlrc4Eya23XW/yafYABxiXnkiTEdHosrtQW8aG2iCu1RXyoLeJKbREfaksc6KDmrR11ZL23qNPQBBQlcae2iA+1RVypLeJDbRFXaov4UFviQAc1b81lZKChpT1jTA4wDSg7yi/VVgTUFnGktogntUWcqC3iSW0RJ2pL/Oig5q0pSuJqNlBhre04yq/bCeQbYwqScE0SXmqLuFJbxIfaIq7UFvGhtogrtSVOdFDz1hQlceW0ld6XhZaivaQ7tUVcqS3iQ20RV2qL+FBbxJXaEic6qDkCY0wWMAvY5PDLFSVx/QMMtJe0praIJ7VFnKgt4kltESdqi3hSW+JEBzVHNhPYZa1tdfi1FcBoY8yIBF+ThJeiJK7UFvGhtogrtUV8qC3iSm0RH2pLnOig5siKcRyZtbaH2CnzvIRekYSZ8156f11xAq9Fwk1tER9qi7hSW8SH2iKu1BbxobbEiQ5qjsznNBB0Ipi2jDGZwBxi32fpQltJb2qLOFFbxJPaIk7UFvGktogTtSW+dFBzZIqSuJoOVFtrmxx//VZgojEmP4HXJOGltogrtUV8qC3iSm0RH2qLuFJb4kgHNUemKIkrr61Ya7uALcDchF2RhJnaIq7UFvGhtogrtUV8qC3iSm2JIx3UHIYxxhD73kpFSVz4/gEG2ktaUlvEk9oiTtQW8aS2iBO1RTypLXGkg5rDmwo0WWvrPD5nMzDNGDMkQdck4aUoiSu1RXyoLeJKbREfaou4UlvEh9oSRzqoOTzvkVlrO4jdkm52Qq5IwkxREldqi/hQW8SV2iI+1BZxpbaID7UljnRQc3gDGRloaGmn9yWhipK4UlvEidointQWcaK2iCe1RZyoLfGng5rDU5TE1QSg21pb5fl5G4FZxpisBFyThJfaIq7UFvGhtogrtUV8qC3iSm2JMx3UHN58YMMAPm8DilK6GdBWrLWtwE5gVtyvSMJMbRFXaov4UFvEldoiPtQWcaW2xJkOag5Pp8fiaqBbAe0lHakt4kptER9qi7hSW8SH2iKu1JY400HNmxhjxgA5wJ4BfHopMMcYkxnfq5IQU5TEidointQWcaK2iCe1RZyoLeJJbYkzHdQcaj5QYq21vp9orW0CqoHpcb8qCStFSVypLeJDbRFXaov4UFvEldoiPtSWONNBzaEGMzLQ0NKNoiSu1BbxobaIK7VFfKgt4kptER9qS5zpoOZQipI4McaMBEYAlQN8iBJgXu/t7CT1qS3iRG0RT2qLOFFbxJPaIk7UlsTQQc2hFCVxNQ/YOJCXhAJYa+uAJmBqXK9KwkptEVdqi/hQW8SV2iI+1BZxpbYkgA5qDqUoiavBbgW0l3SitogrtUV8qC3iSm0RH2qLuFJbEkAHNQcxxgwDxgPbBvEwJUCxXrqVFoqJT5SK43AtEmJqi3hSW8SJ2iKe1BZxoraIJ7UlAXRQ099cYLO1tnugD2CtrQK6gIlxuyoJK50eiyu1RXyoLeJKbREfaou4UlvEh9qSADqo6S8eIwMNLV0oSuJKbREfaou4UlvEh9oirtQW8aG2JIAOavpTlMSJMSYXmAJsGeRDaSvpQW0RJ2qLeFJbxInaIp7UFnGitiSODmr6U5TE1Ryg3FrbOcjH2Q3kGGPGxuGaJLzUFnGltogPtUVcqS3iQ20RV2pLguigpj9FSVzFZSu9t7HTXlKf2iKu1BbxobaIK7VFfKgt4kptSRAd1PQyxmQDhcCmODycRpb64vUHGGgvKU1tEU9qizhRW8ST2iJO1BbxpLYkiA5qDigCKq217XF4rEpghDFmZBweS8JJURJXaov4UFvEldoiPtQWcaW2iA+1JUF0UHNA3EZmre0BNqKhpTJFSVypLeJDbRFXaov4UFvEldoiPtSWBNFBzQHzgQ1xfLwNaGgpyRiTSeyrDaVxekhtJbWpLeJEbRFPaos4UVvEk9oiTtSWxNJBzQHxPA0EnQimskJgr7W2JU6Ptw0YZ4wZFqfHk3BRW8SV2iI+1BZxpbaID7VFXKktCaSDmgMUJXEV161Ya7uBzcDceD2mhIraIq7UFvGhtogrtUV8qC3iSm1JIB3UAMaYDGKDiNfLtkBRSmXx/gMMtJeUpLaIJ7VFnKgt4kltESdqi3hSWxJIBzUxxwB11tqGOD7mFmCKMSY3jo8p4aAoiSu1RXyoLeJKbREfaou4UlvEh9qSQDqoiYn7yKy1nUA5MCeejyuhoCiJK7VFfKgt4kptER9qi7hSW8SH2pJAOqiJScTIQENLOcYYg6Ik7tQWcaK2iCe1RZyoLeJJbREnakvi6aAmRlESV5OANmttbZwfdxNQaIzJifPjSrDUFnGltgEITfEAACAASURBVIgPtUVcqS3iQ20RV2pLgumgJqaYxEWpOAGPK8FJyFaste1AJVAU78eWQKkt4kptER9qi7hSW8SH2iKu1JYES/uDmgS+bAt0epyKErUV0F5SitointQWcaK2iCe1RZyoLeJJbUmwtD+oAcYBBtiXgMfeCBQZY7IS8NgSDEVJXKkt4kNtEVdqi/hQW8SV2iI+1JYE00FN78istTbeD2ytbQb2AoXxfmwJjKIkrtQW8aG2iCu1RXyoLeJKbREfakuC6aAmsSMDDS3VKEriSm0RH2qLuFJbxIfaIq7UFvGhtiSYDmoUJXFkjCkA8oGdCXqKUmCuMUb/XaYGtUWcqC3iSW0RJ2qLeFJbxInakhxp/Q/fS1ESV/OB0kS8JBTAWlsP1AHTEvH4knRqi7hSW8SH2iKu1BbxobaIK7UlCXRQoyiJu0RvBbSXVKK2iCu1RXyoLeJKbREfaou4UluSIK0Paowxw4HRQEUCn6YEmN97yzuJNkVJnKgt4kltESdqi3hSW8SJ2iKe1JYkSOuDGmAesNFa25OoJ7DW1gCtwOREPYckzXxgQ4KfYwNpHqUUobaID7VFXKkt4kNtEVdqi/hQW5Ig3Q9qknEaCDoRTBU6PRZXaov4UFvEldoiPtQWcaW2iA+1JQl0UKMoiQNjTB4wEShP8FPpZaGpQW0RJ2qLeFJbxInaIp7UFnGitiSPDmoUJXEzF9hire1K8PPsAwwwLsHPI4mltogrtUV8qC3iSm0RH2qLuFJbkkQHNYqSuEnKVnpvc6e9RJ/aIq7UFvGhtogrtUV8qC3iSm1JkrQ9qDHG5BC7N3tZEp4urUeWIpL1BxhoL5GmtogntUWcqC3iSW0RJ2qLeFJbkiRtD2qA2UCFtbYjCc+1E8g3xhQk4bkkMRQlcaW2iA+1RVypLeJDbRFXaov4UFuSJJ0PapI2st6XbpWSxkNLAYqSuFJbxIfaIq7UFvGhtogrtUV8qC1Jks4HNcUkb2T0PldxEp9P4sQYkwXMAjYl6Sm1lWhTW8SJ2iKe1BZxoraIJ7VFnKgtyZXOBzXJPA2END8RjLhZwC5rbWuSnq8CKDDGjEjS80l8qS3iSm0RH2qLuFJbxIfaIq7UliTSQU3yKErRldStWGt7iJ1Uz0vWc0pcqS3iSm0RH2qLuFJbxIfaIq7UliRKy4MaY0wmMIfY90gmi6IUXcn+Awy0l0hSW8ST2iJO1BbxpLaIE7VFPKktSZSWBzXAdKDaWtuUxOfcCkw0xuQn8TklPhQlcaW2iA+1RVypLeJDbRFXaov4UFuSKF0PapI+MmttF7AFmJvM55W4UJTEldoiPtQWcaW2iA+1RVypLeJDbUkiHdQkV9oOLaqMMYbY90UqSuJCbREnaot4UlvEidointQWcaK2JJ8OapIrbYcWYVOBJmttXZKfdzMwzRgzJMnPK4OjtogrtUV8qC3iSm0RH2qLuFJbkiydD2o2BPC8G1CUoiaQrVhrO4BtwOxkP7cMitoirtQW8aG2iCu1RXyoLeJKbUmytDuo6X3Zlk6PxVVQWwHtJVLUFvGktogTtUU8qS3iRG0RT2pLkqXdQQ0wAeiy1lYH8NybgJnGmKwAnlsGRlESV2qL+FBbxJXaIj7UFnGltogPtSXJ0vGgJrCRWWtbgV3ArCCeXwZEURJXaov4UFvEldoiPtQWcaW2iA+1Jcl0UJN8aTm0CFOUxJXaIj7UFnGltogPtUVcqS3iQ21JMh3UJF9aDi2KjDFjgBxgT0CXUArMMcZkBvT84kdtESdqi3hSW8SJ2iKe1BZxorYEQwc1yacoRcd8oMRaa4N4cmttE1ANTA/i+cWb2iKu1BbxobaIK7VFfKgt4kptCYAOapJPUYqOoLcC2kuUBL0XbSU6gt4KaC9REvRetJXoCHoroL1ESdB70VaiI+itQBruJa0OaowxI4GRwI4AL6MEmGeMSavf+4gKS5SKA74GOQq1RTypLeJEbRFPaos4UVvEk9oSgHT7D2M+UGqt7QnqAqy1dUATMDWoaxBnxYQjSml1ehxRaov4UFvEldoiPtQWcaW2iA+1JQDpeFAT9MggDYcWUWHYi7YSDWHYCmgvURGGvWgr0RCGrYD2EhVh2Iu2Eg1h2ApoL1ERhr2k3VZ0UBOMtBta1BhjhgHjgG0BX0oJMN8YYwK+Dnlraos4UVvEk9oiTtQW8aS2iBO1JTg6qAmGohR+c4HN1truIC/CWlsFdAETg7wOOSq1RVypLeJDbRFXaov4UFvEldoSEB3UBENRCr+wbAW0lygIy160lfALy1ZAe4mCsOxFWwm/sGwFtJcoCMtetJXwC8tWIM32kjYHNcaYXGAKsCXoayHNRhZRipI4UVvEk9oiTtQW8aS2iBO1RTypLQFJm4MaYA5Qbq3tDPpCgN1AjjFmbNAXIkekKIkrtUV8qC3iSm0RH2qLuFJbxIfaEpB0OqgJzcistZY0G1oEhWYvaCthF5qtqC2REJq9oK2EXWi2orZEQmj2grYSdqHZitoSCaHZC2m2FR3UBCethhYlxphsoBDYFPS19NJWwk1tESdqi3hSW8SJ2iKe1BZxorYEK90OajYEfREH2UAaDS1iioDt1tr2oC+kVyUwwhgzMugLkcNSW8SV2iI+1BZxpbaID7VFXKktAUq3gxqdHouLUG3FWtsDlKK9hFWo9oLaEmah2oraEnqh2gtqS5iFaitqS+iFai+oLWEWqq2kW1vS4qDGGJNJ7ERwY9DXchBFKbxCFaVe2ksIqS3iSW0RJ2qLeFJbxInaIp7UlgClxUENse+t22utbQn6Qg6yDRhnjBkW9IXIIRQlcaW2iA+1RVypLeJDbRFXaov4UFsClC4HNaEbmbW2G9gMzA36WuQQodsLaRSliAndVtSWUAvdXlBbwip0W1FbQi10e0FtCavQbUVtCbXQ7YU0aosOaoKVNkOLCmNMBrE/KEqDvpY30VbCSW0RJ2qLeFJbxInaIp7UFnGitgQvXQ5qilGUxM00oM5a2xD0hbzJFmCKMSY36AuRftQWcaW2iA+1RVypLeJDbRFXakvA0uWgRqfH4iqUW7HWdgLlwJygr0X6CeVeUFvCKJRbUVtCK5R7QW0Jo1BuRW0JrVDuBbUljEK5lXRqS8of1BhjDDCPEA4NRSmMQhmlXtpLiKgt4kltESdqi3hSW8SJ2iKe1JaApfxBDTAZaLPW1gZ9IYexCSg0xuQEfSHSJ+xRKg76IqSP2iI+1BZxpbaID7VFXKkt4kNtCVg6HNSEdmTW2nagEigK+lqkT2j3QpqcHkdIaLeitoRSaPeC2hI2od2K2hJKod0LakvYhHYraksohXYvpElbdFATvLQYWhT0viQ0zHvRVsIlzFsB7SU01BbxFOatgPYSGmqLeArzVkB7CQ21JRx0UBO8tBhaRIwDDLAv6As5go1AkTEmK+gLEUBtEXdqi/hQW8SV2iI+1BZxpbaEgA5qgqcohcd8oMRaa4O+kMOx1jYDe4HCoK9FALVF3Kkt4kNtEVdqi/hQW8SV2hICOqgJnqIUHmHfCmgvYRL2vWgr4RH2rYD2EiZh34u2Eh5h3wpoL2ES9r1oK+ER9q1AGuwlpQ9qjDEFQD6wM+hreQulwFxjTEr/u4gIRUmcqC3iSW0RJ2qLeFJbxInaIp7UlhBI9f8Q5gOlYX3ZFoC1th6oA6YFfS2iKIkztUV8qC3iSm0RH2qLuFJbxIfaEgLpcFCzIeiLcLCBFB9aRERhL9pKOERhK6C9hEUU9qKthEMUtgLaS1hEYS/aSjhEYSugvYRFFPaS8ltJh4OasJ8GQhqcCIadMWY4UABsD/pajqIEmNd72zwJjtoiTtQW8aS2iBO1RTypLeJEbQkPHdSEg6IUvHnAJmttT9AX8lastbVAGzA56GtJc2qLuFJbxIfaIq7UFvGhtogrtSUkdFATDopS8KKyFdBewiAqe9FWgheVrYD2EgZR2Yu2EryobAW0lzCIyl60leBFZSuQ4ntJ2YMaY0w+MAkoD/paHJQA81P5pVsRUIyiJA7UFvGktogTtUU8qS3iRG0RT2pLSKTsQQ0wFyiz1nYFfSEO9gEGGBf0haQxnR6LK7VFfKgt4kptER9qi7hSW8SH2hISqXxQE5mR9d4qL6WHFgGR2QvaStAisxW1JRQisxe0laBFZitqSyhEZi9oK0GLzFbUllCIzF5I8a3ooCY8UnpoYWaMGQJMA8qCvhZH2kqw1BZxoraIJ7VFnKgt4kltESdqS7jooCY8UnpoITcb2Gat7Qj6QhztBPKNMQVBX0iaUlvEldoiPtQWcaW2iA+1RVypLSGig5rwUJSCE6mt9L4stBTtJSiR2gtqS5AitRW1JXCR2gtqS5AitRW1JXCR2gtqS5AitZVUb0tKHtQYY7KAmcCmoK/FQwmxd9mW5ItUlHppLwFQW8ST2iJO1BbxpLaIE7VFPKktIZKSBzXALGCXtbY16AvxUAEUGGNGBH0haSiqUUrJ0+OQU1vEh9oirtQW8aG2iCu1RXyoLSGSqgc1kRuZtbaH2Gn3vKCvJQ1Fbi+kcJRCLnJbUVsCFbm9oLYEJXJbUVsCFbm9oLYEJXJbUVsCFbm9kMJt0UFNuKTs0MLKGJMJzCH2/Y1Roq0EQ20RJ2qLeFJbxInaIp7UFnGitoSPDmrCJWWHFmLTgWprbVPQF+JpKzDRGJMf9IWkGbVFXKkt4kNtEVdqi/hQW8SV2hIyOqgJF0Up+SK5FWttF7AFmBv0taSZSO4FtSUIkdyK2hKYSO4FtSUIkdyK2hKYSO4FtSUIkdxKKrcl5Q5qjDGG2Pc0Rm5oKEpBiGSUemkvSaS2iCe1RZyoLeJJbREnaot4UltCJuUOaoCpQJO1ti7oCxmAzcA0Y8yQoC8kjShK4kptER9qi7hSW8SH2iKu1BbxobaETCoe1MwHNgR9EQNhre0AtgGzA76UdBLZvRC77pSLUohFditqSyAiuxfUlmSL7FbUlkBEdi+oLckW2a2oLYGI7F5I0bak6kFNVE8DIUVPBMOo9yWhUd6LtpJcUd4KaC9Jo7aIpyhvBbSXpFFbxFOUtwLaS9KoLeGUigc1xUR3ZJCiQwupiUCXtbY66AsZoE3ATGNMVtAXkibUFnGltogPtUVcqS3iQ20RV2pLCKXiQU2UTwNBUUqmSG/FWtsK7AJmBX0taSLSe0FtSaZIb0VtSbpI7wW1JZkivRW1JekivRfUlmSK9FZStS06qAkfRSl5or4V0F6SKep70VaSJ+pbAe0lmaK+F20leaK+FdBekinqe9FWkifqW4EU3EtKHdQYY8YC2cCeoK9lEEqBOcaYzKAvJA0oSuJEbRFPaos4UVvEk9oiTtQW8aS2hFBKHdTQOzJrrQ36QgbKWtsEVAPTg76WNKAoiSu1RXyoLeJKbREfaou4UlvEh9oSQil5UBP0RcRByg0tpFJhL9pKcqTCVkB7SZZU2Iu2khypsBXQXpIlFfairSRHKmwFtJdkSYW9pNxWdFATTik3tLAxxowERgCVQV/LIJUA83pvqyeJo7aIE7VFPKkt4kRtEU9qizhRW8JLBzXhpCgl3nygNMovCQWw1tYBTcDUoK8lxakt4kptER9qi7hSW8SH2iKu1JaQ0kFNOJUAxUFfRIpLla2A9pIMqbIXbSXxUmUroL0kQ6rsRVtJvFTZCmgvyZAqe9FWEi9VtgIptpeUOagxxgwDxgHbAr6UeCgB5qfSS7dCKNWipK82JIjaIp7UFnGitogntUWcqC3iSW0JqZQ5qAHmAputtd1BX8hgWWurgC5gYtDXksIUJXGltogPtUVcqS3iQ20RV2qL+FBbQiqVDmpSaWSQYkMLoVTai7aSWKm0FdBeEi2V9qKtJFYqbQW0l0RLpb1oK4mVSlsB7SXRUmkvKbUVHdSEV0oNLUyMMbnAFGBL0NcSJ9pKYqkt4kRtEU9qizhRW8ST2iJO1JZw00FNeKXU0EJmDlBure0M+kLiZDeQY4wZG/SFpCi1RVypLeJDbRFXaov4UFvEldoSYjqoCS9FKXFSaiu9t9PTXhInpfaCtpJIKbUVtSXhUmovaCuJlFJbUVsSLqX2graSSCm1lVRrS0oc1BhjcoBCYFPQ1xJHKTOyEComhaLUS3tJALVFPKkt4kRtEU9qizhRW8ST2hJiKXFQAxQB26217UFfSBxVAiOMMSODvpAUNB/YEPRFxNkGUiRKIaO2iA+1RVypLeJDbRFXaov4UFtCLFUOalLqZVsA1toeoJQUGVrIpNxeSKHT45BJua2oLQmVcntBbUmUlNuK2pJQKbcX1JZESbmtqC0JlXJ7IYXaooOacEuZoYWFMSaL2FcbNgZ9LXGmrSSG2iJO1BbxpLaIE7VFPKkt4kRtCT8d1IRbygwtRAqBPdbalqAvJM62AeOMMcOCvpAUo7aIK7VFfKgt4kptER9qi7hSW0JOBzXhpijFX0puxVrbDWwG5gZ9LSkmJfeC2pIIKbkVtSVhUnIvqC2JkJJbUVsSJiX3gtqSCCm5lVRqS+QPaowxGcT+RZQGfS0JoCjFX0pGqZf2Ekdqi3hSW8SJ2iKe1BZxoraIJ7Ul5CJ/UANMA/ZbaxuCvpAE2AJMMcbkBn0hKURREldqi/hQW8SV2iI+1BZxpbaID7Ul5FLhoCZlR2at7QTKgTlBX0sKSdm9kCJRCpGU3YrakhApuxfUlnhL2a2oLQmRsntBbYm3lN2K2pIQKbsXUqQtOqgJv5QYWhgYYwwwj9Tdi7YSX2qLOFFbxJPaIk7UFvGktogTtSUadFATfikxtJCYDLRZa2uDvpAE2QQUGmNygr6QFKG2iCu1RXyoLeJKbREfaou4UlsiQAc14VcCFAd9ESkipbdirW0HKoGioK8lRaT0XlBb4imlt6K2xF1K7wW1JZ5SeitqS9yl9F5QW+IppbeSKm2J9EFN78u2Unpo6PQ4nlJ9K6C9xIXaIp5SfSugvcSF2iKeUn0roL3EhdoinlJ9K5ACe4n0QQ0wDjDAvqAvJIE2AkXGmKygLyQFKEriSm0RH2qLuFJbxIfaIq7UFvGhtkRA1A9q5gMl1lob9IUkirW2GdgLFAZ9LSlAURJXaov4UFvEldoiPtQWcaW2iA+1JQKiflBTTOqPDFJgaCGRDnvRVuIjHbYC2ku8pMNetJX4SIetgPYSL+mwF20lPtJhK6C9xEs67CXyW4n6QU06nAZCCgwtaMaY0UAesDPoa0mwUmCuMSbq/20HTW0RJ2qLeFJbxInaIp7UFnGitkRHZC+8l6IkruYDpan8klAAa209UAdMC/paIk5tEVdqi/hQW8SV2iI+1BZxpbZERCoc1GwI+iKSYAOK0mCly1ZAe4mHdNmLtjJ46bIV0F7iIV32oq0MXrpsBbSXeEiXvWgrg5cuW4GI7yWyBzXGmBFAAbA96GtJghJgXu+t92Rg0uUrDaCvNgyK2iKe1BZxoraIJ7VFnKgt4kltiYjIHtQA84CN1tqeoC8k0ay1tUAbMDnoa4kwRUlcqS3iQ20RV2qL+FBbxJXaIj7UloiI8kFNOo0MIj60EEinvWgrg5NOWwHtZbDSaS/ayuCk01ZAexmsdNqLtjI46bQV0F4GK532Eumt6KAmOiI9tCAZY/KBiUB50NeSJCXAfL0sdMDUFnGitogntUWcqC3iSW0RJ2pLtOigJjoUpYGbC5RZa7uCvpAk2QcYYFzQFxJRaou4UlvEh9oirtQW8aG2iCu1JUJ0UBMditLApdVWem+3p70MXFrtBW1lMNJqK2rLoKXVXtBWBiOttqK2DFpa7QVtZTDSaitRb0skD2qMMUOI3RO9LOhrSaLIjiwE0ipKvbSXAVBbxJPaIk7UFvGktogTtUU8qS0REsmDGmA2sM1a2xH0hSTRTiDfGFMQ9IVEkKIkrtQW8aG2iCu1RXyoLeJKbREfakuERPWgJu1G1vvSrVIiOrSApd1eiHCUApZ2W1FbBiXt9oLaMlBptxW1ZVDSbi+oLQOVdltRWwYl7fZChNuig5poiezQgmKMyQJmApuCvpYk01YGRm0RJ2qLeFJbxInaIp7UFnGitkSPDmqipQQoDvoiImYWsMta2xr0hSRZBTDaGDMi6AuJGLVFXKkt4kNtEVdqi/hQW8SV2hIxOqiJlsieCAYoLbdire0hdmI+L+hriZi03Atqy0Ck5VbUlgFLy72gtgxEWm5FbRmwtNwLastApOVWotyWyB3UGGMygTnEvjcx3ShK/opJwyj10l48qC3aiie1RZyoLdqKJ7VFnKgt2oontSViIndQA8wAqq21TUFfSAC2AhONMflBX0iEpOXpca9IRilAM1Bb1BZ3aou4moHaora4U1vE1QzUFrXFndoSMVE8qEnbkVlru4AtwNygryVC0nYvRDRKAUrbragtA5K2e0Ft8ZW2W1FbBiRt94La4ittt6K2DEja7oWItkUHNdETyaEFwRiTQez7EdN1L9qKH7VFe3GitmgrntQW7cWJ2qKteFJbtBcnaks0t6KDmuiJ5NACMhVotNbWBX0hAdkMTDPGDAn6QiJCbVFbXKktaosPtUVtcaW2qC0+1Ba1xZXaEsG2ROqgxhhzI7AAyI/iLbYGyxgzAegCTjbG/Cjo6wkzY8wZwP8DNhljzgn4coJyHrFb0v3KGBO5dzpPJrVFbXGltgBqizO1RW1xpbYAaosztUVtcaW2ABFtS6QOaoDxwPHAfwM5AV9LEIYDXwIWAUMDvpawqwfeB0wDzg34WoLyLiAX+DBQE/C1hJ3aora4UlvUFh9qi9riSm1RW3yoLWqLK7Ulom2J2kHNCmIx+oy1tjroi0k2a20Z8H1gFHB/wJcTdq8T23cG8MOAryUoXwZGAFXW2qqgLybk1Ba1xZXaorb4UFvUFldqi9riQ21RW1ypLRFtS1bQF+Dpj0ChtfbeoC8kQL8GZgFPB30hYWattcaY7wLPWGs7/j975x0fVZn94WcyKZOeEJKQBiQkQELovYMgTVFUFCt2V911V9euu5a1UHRdG4KgiAgIiCid0NNICIT03ntvk8mUTPv9cYchkwQIpBB/5vlnPrnv3Hfe95tzzr33vfeec7PHczPQ6/VSkUj0AMJdlz6uTl9s6YstHaIvtvTFluukL7b0xZYO0Rdb+mLLddIXW/piS4foiy1/3Ngi0uv1N3sMffTRRx999NFHH3300UcfffTRRx998Md79amPPvroo48++uijjz766KOPPvro4/8tfQs1ffTRRx999NFHH3300UcfffTRRx+9hA7nqJFYiMtVGp17dw6mN2NlblahVGsHXOt7/9916qgOLfn/rglcny5/Bj1a0uc77dNRXawtzcuVau2fRheJhbhC0azp06UVHdHF2tKiXKnW/Ik0Ma9QNKuvbSsW4nLlnyi2SMzNKhRXiS1/Nt9pzbV86c+mzzX1sLIsVzar/zR6tERiaVGhUDVfxVb6Ym5LrCWW5UrVn9NWACRWFhUK5ZXtBcBaYlWuVDX/v9ZIYmVZoVCqOnZNZG1drlIq/1/r0RIriaRCqVB0+Dq6wzlqRCKRvuSDGTc8sD86Xv+OQK/Xi671PZFIpC9dPb8nhnRT8HzjRId0aIlIJNKXfjS7u4bUK/B8O7TDuohEIn3Zp0u6e0i9Bo9XDnfYd8pW39oTQ+oVeLxxvMO6VHzzYE8MqVfg/vyOjuuy7oGeGFKvwP2vP19TF5FIpK/d/VZPDemm0+++jztsK+X/u7MnhtQrGPDSvqvqIhKJ9FVbnu/JIfUqXB/7pgP6PNeTQ7qpuD62/pp6yKJ39eSQeg12U1ZcU5uana/15JBuKi73r722rZz/tSeH1Kuwm3hPh47T8pSTPTWkm4LNiHnXdU2UWvXnyW8c5Gp5XdfRN+XVp6OpbcuXt7etNUV1SlYdz+fDkDy0OmGBSafT81FIHquO55Nfq+CXuAr+d7qQ76NKqZY1s+lsCc/vTicyt77L59GdHEmp7NC21hTVKlh1NJsPDmcZNQL4/GQua0Kyu3SMPcmR1LaVB9vb1pqiOiWrjuXywdEcE5v58Gguq47lkl+jILZQylehhexLvLa+vYUjyeUd2taaolo5Hx/O4IOD6Sb28b8T2aw+kmH8e8e5IlYfyaBJpeHNvcl8eDCd6Nzarhl8N9IZv/n4aBYfHM401eVkLqsNfnM8rYp1oflsCC8A4IHNF9kYUUCTStNFo+8+DscXdWhbawprZHy0L57/7I1Dq9MBUFAt48uQFP7xUzQ1MiUA2yNzWLU/AYD7vz7Nt6fSaVKqu3AG3cPhhOIObWuNoEsC//mtlS7HUg26qIjIrGDd8TS+PJZKVaOSb0+l85fNkURkVnT5PLqSQzEZHdrWmsLKej7YcYZ3t50yatKkbGbD4Rje+OEYeeV1HLmQyfpDMTy09hcKKuv5/Pez/O2bg9RI5V09jS7nSFJZh7a1prBWzseHUvnP/hTT2HIsg9WH0wD46Ww+35zO5t3fkymoaeKrE5m8+HMcNTJV102gmzkcm9uhba0prJLy4Z5o3t919rLdqNR8eyyBt7aHk1fZwK7IdD7dd56NxxO7fNzdxeHYvA5ta81lPaJa6ZHIW9sjyKtsIDqzjDtX7UOjFdq/PBTHN0fiKamRde0kupgDoec7tK01BaWVvLf+Z/711Ta0hjkDlFXVMvfJt9FotMQkZ/Lfrb+z5/hZ8ksr+e/W33nuw/VU10u7dA7dyaHzWR3a1prCygY++DmM97afMYm93x6+wJtbTpJXXsf5rFI+3xfNb2fTunzc3cWBM+c6tK01BaWVvLduO//6citarda4vayqlrmPvyHYS1Im/92ylz3HIgH47Mff+HLbforL/xhVzvefjOjQttYUlJTzzuff8fan35poU1pZzewH/oZGo+X73Qf5/IfdvL7mmy4dc3dy4vC+Dm1rTUlhPv/78F98+v4bJnpUlpdyDvN1cwAAIABJREFU/6IZaDQaft2+hR83fMGPG75A3tTET99+xcdv/ZPCvJyunMIV6ZHy3L/EVSBTaQlJr2XnY8EklMpIKZfh5WhFQqmMVUv9SSiVsSjIBYATGbXk1SgAcLO35M6RrgAcSavhuRnexBQ0kFQqY4y3PanlTYzzsWfmECd+Ol/OczO8Uai1fHqykP52ljw9zYt3D+cyzdexJ6Z6w/wSW0qjSktIahW7nhpHYrGUlNJGvJwkJJY0smrZcBKLpSweIVQVO5FeTV61cHLrZm/JnaOFp6iOpFTy3KxBxOTXk1QiZYyPMO8X5/n9oRZqfokrp1GpJSStml1PjCaxpJGUMsFmEktkrLozgMSSRhYH9QfgRHqNqc2MEnQ6klrNczN9iMlvIKm0kTHeDqSUyxjv48BMfye2xpRRLlUxqJ/1TZtrR9h9oRiZUkNISgW7/jKZhKIGUkqkeDlbk1DUwOp7gkkoamBxsGAHJ1Irya1uAsDdwYo7x3gCcDi5gufn+BGTV0tScQNjBjoB8NJ8f+NCTURWNUEe9hTWyjEzEyFVatDq9Hg4Sm7CzK/O7thSZCqNwW/Gk9DCbxJKpKxeFkiCid9UkWvwG3d7K6PfHE6p5PlZg9v4zUvz/IwLNReLGnh9gT9rjgl/u9ha0qTSIhJd1wNmPcLu6FwalWqOJpbwy99vIaGwlpTiOrz62ZJQUMuaByaSUFjLkjE+ABxPKiG3qhEAdwdrlk0YBMDh+GL+emsQ57IrSSysY+xgFwb1t+PvC0fw7al0pHI1qSX1BHk5UWi4SHCxsxIWr3qjLufyaFSoOZpUzC8vtNDF2YaEwlrW3G/QZbQ3AMeTS8itNOjiaM2y8QZdEor5662BnMupIrGojrGDDLosCDLo0sxUf1fCMyqwFJvhai/hL7cM5997LjI9oHdVhtwZmkSjQsXh85n89u8Hic8tIym/Au/+jsTnlvHpU4uIzy3jtknDADh2MZucMmHR1t3ZjrunBQFwMCaTF+6YTHR6MQm55Yzz98RWYskYPw+i0oqwMDdj8YShJOdX4GBjxSA3J15cNo31h2JokCtxcbC5aRq0x+7zhTQqNYQkl7P7uWkkFNWTXNJgiLn1rFk+moSiehaP9ADgeEo5eYaY6+YgYdlYLwCOJJbx/Fx/YnJrSSyuZ+xAZwBeWjDMuFAjFouolzdjLzFnkIstL8wfysbQHKQKNS52Vjdh9tdmV2S64Etxeex59Q7i86tILqzGy8WehPxK1q6cTXx+FUvG+wFwLD6f3IoGANydbLhrcgAAhy/m8bfFYziXWU5ifhVj/dyxtbJgjK8b0ZllWIjNWDF9OIpmDWv2xty0+V6LXZEZNCqaORqXz55XlxKfX2nQw46E/CrWrpxFfH4lS8b7AnAsvoDcCuEGoruTLXdN9gcu6TGWc5llJOZXM9bPzaCHq1GPKUM9mD5cOKanFdeQW1FPgIczFua9K+3kjsOhSJsUHAq7wIGv/sXFtBwSM/PxGdCfi2k5fP7aU1xMy2Hp7IkAHI28SE6RsPjp7uLM8lunAcJizj8eWkpUQgbxGbmMD/JHq9Xxy7FI5k8ZA8Ce42fx9RLenhjs6cbLK5exbuchGhrl9HdyuAmzvzY7w5JplDdzJDaLvW+vID63nOT8Crz7OxCXW86nTy4gPrec2yYKvnLsYg655XWAwWamBQJw6HwmLyydRHRGMQl5FYwb4iHE3iEDiEovxsJczG9n0xjs7nTT5toRdhw6g7RJzqHQ8xxY966pvaTm8Pkbzwj2MmcyAEcjYskpNNhLf2eWL5gOCIs5/3jkTqLi04hPz2P8CH+0Wi2/hEQwf+pYAPYci8DXWzj/S8kuJKeojKGDvLCw6JHL4utm+75jSGVyDp2O5OB3n3AxOZPE9Bx8PNy4mJzJF+/8g4vJmdwxT3jz5UhoNDkFJQAMcO3H8sVzAdh/IoKXHl/B2YtJxKVmMWHkcEGbw6e4dYbgh+bmYmobpDjY292cyXaAfbt+QtbYyKmjB/h+zxFS4mNJT07Aw2sgKQmxvLP2K1LiY5m/RHiSNvTYYQpyhXN3V/cBLL7rPkBYzHniby9z8VwkqYlxjBw7Aa1Wy6G9u5hxywIAstNTeP2DT3jxift59Nl/MGLMeGKjIzC3sOiRufZIVM+uUvD4FE+GuppeDN812g0XGwuTu0ydpVmj47NThTw3QzhJqpY142Jr0SsvplqSVSXniWk+DHWzNdl+91gP+tl2rUZ/BLIq5Twx1autHmPcu1yPysZmHpvsSVxx773zklUp44kZgwlwtzfZfvc4T1zsLLtUj5j8OmLy64graqCwRs6SkQN46dYAjqf2vieOsqqaeGLaQALa8RsX267VRdTq8+sVwcwf3p/jaVVd9htdRWa5lCfnDGPoANMT1HsmDsbF3sp41+1GiciowNbKHF83e87nVBGTW0Vcfg3yZg3rHpvGrcGeHE8q6dRvdAeZ5Q08OWcoQweYLtzfM3EwLnaSzuuSWYGtlQW+bvaIzcx4c+koHKyFg3lVoxIXO6tedyzKLKnm6UUTGObd32T7vTNH4OJg02lNpgz34fV7Z5JnuMD4PSqNZVOFC4zw5HxsJZb4DejXqd/oDrIqZDw504+hrWLuPeO9cbG16tLYIlWoeeu2IBRq4Y5eRFaV4F+uvfdEObO0jqfmj2Sop7PJ9uVTh+Jib91pu5kc4MGrd04kv1JKs0bLJ7+f569LxnSqz+7k6np0PrYIekwgv9L0PEWt1THI1YF7pgTwy9nMTv1GV5ORX8Kz9y5iuK+3yfYVC2fQ39nB5OmY6yUhM49GuZLzKVmEX0yhoqaeZ+5ZyIUU4WIsNDYZW2sJQ3yuK6Vij5JZUsPTi8YxzMs09i6fEUT/Loi9k4d589ry6eRV1FFZ38STC8YSm33tpwBvFhl5xTx735K29rJolsFetFfY89okZOTRKFdwPimT8NhkwV6WL+RCSiYarYbBXu7ct2gmOw+HdnYa3UJGbiHPPbSM4UMGmWy///Z59O/n2Clt4tOyaWxSEJOQRtj5eBqkMv7z4lMoFMrODrvbyMlM56GnnmfI0ECT7UuXP4CzS/9O6ZGWFE+TrJHECzHERIayYOndbNu0Dq1WeHp+3ORpPP/qvyjKv/YTo11Bjywd+vW3ZnN0KRmVpo83i0UiRCJonSZn/rD2T9oWB7qwIaIYrU7PG7cOZtfFCpaPcWN/cjUJJTLuH+/OmwdycLG1ICpfytLg/uxNrOLu0a7dNbUuY0h/G76PLCSjsslku1gkXBi2ziU0f7hpYL/E4hFubAgvQKPT8+ZCf3ZdKGXFBE92nC8hrlhKWrmMwAG99+TvEkNcbfg+qqQdPa5gM8Nd2u1ncVB/NoQXC3os8GXXxXKWj3Fnf1IVCSWN3D9+AEP6W7M+oghby965kg7g72rH9xH5ZFY0mmwXi0Tt20dQ+3ftlwS7sz40F61Wz5tLhrHrfDErJnqz41wRcUUNpJVJ+eetwt2b2qZmXOws2RSeb3hap/fl+vLvb8v3kYVkdthv2o8FS0a4sT68AG27ftNAWnkjY30c+SY0H0drC6oaVeyMLaW0Xsnzswd30+xuHH93B747nUFGWYPJdrHZJXsx/f6tI73a7WfJGG++OZ6GVqfjrTtHszMql3GDXVhzMJHbx/pQUtvEP5eMBKBWpkKmVPPd6QxK6+T89dag7phap/B3c+C7M5nt69JOXLk1+Aq6jPbmmxNpaHV63rpjlKCLrwtrDhh0qWsiKquS0nqF8YL+1/P53DNxcHdMq1P4e7qw8ch5MopNH/kWm5m1aysLxvm328/tk4by9YFzaLQ6/v3gHHacSWRW8CD2RKRQXifjqYXjadZo0Wh12EosySiu5uNdYdwxZTjF1VK8+/euu95D3Oz4LiyXjHLTC+PLxyBTYW4d0f4F4eJRHqw/nY1Gp+et24LYGVPI/ZMGsiO6gLiCOtJKhf7Xn85GbCYis6KRtUfSuX20JyV1Cryce+fTnv4DnNl0PJGMkjqT7VeKMQvGDG63nyXjfFl3JB6tTs/byyfzc3g6M4O8+DUqi4qGJp6cN5JXfwzFxd6as+ml3Dmpffu72fgPcGLT8SQySkxfERb0ELWjxyDA9KILWuqha0cPOU/OCya9pJYLORVsD0vj4dmB/BqVxQ+nUlg0dnD3TfAGCBjoyfrdR0jLNX3NVogtojY+tGj6uHb7WTp7Il9sP4hWq+W95x5g28EzPHz7HMYFDuGjTb8wc9wI5Mpmvth+ADtbCel5xXz47W6W3TKZ4opqvN3bP1++2fh79GPj0VjSOxx7h7Tbz20Th/L1wRgh9j4wix1nkoTYG5lKRZ2wQHPP9EC+PnAeO2vLbppN5wkY5Mn6XYfbtxdRWx9aNGN8u/0snTOZL7btQ6vV8d7zD7LtwCkeXnoL44L8+WjjLmaODxbsZdt+7GysCfYfxK4j4WzaE8JtsyZ21/Q6RcBgb9Zv/4207AKT7WIzcbvaLJ49pd1+7pg/g8+37Ear0fL+i0/y029HeeSuRYwPHsaH635k1sQxJGfk8sWW3ZiJe9cTei3x9R/Gtk3ryM5INdluJr6kh6kgsxe0nxd0/pI7+WHdZ2i1Gl58+0N++3krdz2wkuAx4/l67X+YNH02ibExNDerWHTnckqLCzn0606qKsp58Mlnu21+LemRZMLZVXIicuupaVLz8i1tD0x/BLo7mXB2VRPh2bXUyJp55db2g3FvoKeSCWdXyQnPqaOmSc0r8wZf1743g+5OJpxdKSM8q1qwj4VDb2iMN4vuTCb8R/Gb9ujOZMLZFVLC0supaVTy6u2jbniMN4PuTCZs1EWm4tXbRt7wGG8G3ZVMOKu0htDEPKqlct64b1anxtjTdGcy4ezKRsIyq6iRNfPqouE3PMabQU8kE84uqyM0pZiaRgWv3TWpU331NN2RTFjQo8SgR++82LsS3ZVMOLOglNPnk6iuk/L20/d2aow3i+5MJpxVWkNoUgE1Ujmv3/vHKNbSncmEM/NLOB2TSHW9lLefWXHDY7yZdFcy4cy8Ik5FxVJd18C//vpop8bYE3R3MuG87AyiQk9RW1PF315754bGeLO43mTCPfIIgb+rDf6uvev9896Gv6st/q621/7in4Q+mzHF380Of7fe/yRUT9PnN+3j7+6Av3vvekKhN9CnS1sCPF0I8Gz/icQ/M/5u9vi72V/7i39S/D2c8fdwvvYX/yT06dGWoYM8GTrI82YPo9fSF3tNGTrYi6GD23+K9c/OUF8fhvr63Oxh9Bp8/Yfh6z/sZg+jR+gV73oU1SkJz6nnwQk39i5pk0rLmpMFDHez4cEJAziVWUt6hZzh7jbM8HPi67BibKzMeGj8ALbHliMWiXCQmLM4yIUvQ4vQ6+Hvs31wtO4VcphQVKsgLLuWhybdWPBqUmlYcyyHYe52xj7WHsvBy0nCLP9+rArJZtxAR56aPpANYQWIzUTYS8y5f0LvPrgW1SkJy67joYkeN7R/UmkjZ7LqyKtRsObOAMKz60iraCLQ3ZahbrZsPFuMRqvnqWlenC+UUi9X4yAx54EJN/Z7PUVRrZywrBoemnxjAT2ppIEzGdXkVTex5p5gLMRmrD2aiZezNbMC+rPlrPB60CsLAth1oZgKqYogD3uWje299iL4UA0PTfK+9pevsH9LP3n3YAZeThImDnJirI8jaeWNvHcok11Pjud4WhVbzxXz02Nju3gWXU9hjYyw9HIenn5jrxIkFdVyOrWM3MpGPnlwEvsuFFApVZJR3sArS0byQ2gmWr2eV28byZawLMRmIppUGl7p5U+yCLpU8PD0G3tCK6moltNp5YIuD0wkLL2ctNJ6Aj2dGDrAkR/ChMpir942kvCMCrIrpDhYW/DozIAunknXUlhZz5mkfFbOu7E8ITJlMx/tDCXQx5WV88bw5b4ozMzMaFI28/q9M0ktrORfW0+y918PsONMInUyBY42Eh6+ZXQXz6TrKKyVE55ZxUNTbuxJ4bwqGcdTKziVVsGa5aM5nFRmPAZPD3Bl1aFUxg9y5qlZQ/guLJfKRiVBHg4sG3djsaynKKySEppazCOzb+z1x2aNli8OXsTWyoJH5gRx8EIu9U1KHGysuHfaUJM2e2tLVu+NwcvF7oZ/r6forC6JBVWcTioit6KBTx+dxX9+icarnx2TAgbgZCvhWHw+J5OK+GTlLL4/mWRsG+fX+15bbklBaSWnzyfx2J3zbmj/ipp69hyPJKuwjPeee4CIuFQy80txsLNh5dK5fPrjb9hZS3hs2TwcbG34YONufNxdbvj3eoLCygZCk/N55Abjn0zZzMe7wgn06c8jt4zm8IUsskpqcbCx5KG5o/j892hsJRY8cstotpyIF47PSjWvLZ/exTPpWgpKKzkdk8hjy67/zQWAhIxcTkTFk1NUxhdv/oVfj0VSUVNPel4xbz59Lxt/OYpWq+OtZ1YQcTGF7/ceY8//ru8p1ZtBQUk5p6JieXz5bTe0v6xJwftfbiYoYDCPL7+Nn347Sl1DI44OdtyzcM4V2x69e3EXz6RrKSnMJyr0FMsfeeKG9k9NjCPy9HEKcrN599N1RJ4+xq4tm1i/43capQ18+79V6PXwl5fe4PzZMPKyMrBzcOT+x57psjl02crEtvPlaHQ6xnk7oFBrSSiVodPpuW1Ef1YfL8DN3gJXO0tKG1SsnOTBjzFljPGyo6hOxb1jhXwaP50vQ6HWodXpmTDQgYiceoI97bjVkLPmXH4DiaVCZREbSzEPGRZ2bK3EPD3Vk/AcIYP+geRqRnkKTx+E5tSjUGuxsTTD3ExEubSZ9xb78czONBwkYpaNdEVsJiIsp56lwd3zHuu2c8WodXrG+zgK2hRL0erh9mA3VoVk425vRX97S0rrlTw6xZst0cWM9XagsE7JfeOEhYGfzhWjaNai0emZONiJiOxagj3tuTVQyLlxLq+OxJLGy9oYFmVsrcx5evpAwrKF96b3J1YwfYgz+TUKxGIRjtYWqDQ6dDo95VIV790+lGe2J/bIQs22mFKDLgabKZGh1em5PdiVVcfycLe3pL+dBaUNKh6d7MmW6FLG+thTWKvkvnHC//6nmFIUap2gS0ubMeSsOZdfT2JJC5sxLOyM9LRnpKc9H4fkotLo2J9cxShP4e6p2FDpyEwkwsXWkoIaBa/d6sva49curdkV/BRdiEarY9wgZxTNWhKKG9Dp9Nw+agCrjmTgZi/B1WAvK6cO5MezhYwZ6EhRrYL7Jgj/961RhSjUWrRaPRN9nQnPqmaklwO3BgknbNG5tSQWNxh1eXjKQEEXL0dGejny0eF0VGodR5IqmO7vQn6NXKhwEuxOYa2csKxqnpwxmKpGFT9FF3a/JueEPEPjWviQTq/n9mB3VoVk42Zviau9laDJFG9+jC5mjLcDRXUK7hsn2PJWgw9pDT4Unl3LyBY+FJ1XR2KJ9LImhoUdwU/MjX7iYmuJUq1Dp9fTpNJwLq+esd5CctpbA12JLWxoZwbdw9aIbDRaHeN9+6No1hBfUCvYyjgfPt6XgLujNa72Ekrq5Dw2K4AtYZmMHeRCYU0T900Rqo9sDc9C3qxFq9Mxyc+V8Ixygn36scCQtyY6u5KEwlqDLuY8MkNY2Bnp04+RPv348Pd4VGotyyf7cji+iFED+xFfUMPiMd4U1jQRll6OVido5erQM5XD2uhSaNBlrA8f70/E3UGCq4NBl5kBbAnLYuxgFwqrZS10yUau1qDV6pk0pD/hGRUEezu3r4uVOY9Mb6XLPkGX/RcLGeUjHMPiC2pYPNrHuEg2bag7Z7MqcbLtmbwBW07EodFomTDUC4VKTVxOOVqdjjunDOeDn8/g7myHm6MtJTVSHl8wjs0hFxnn70lBZT0PzBYW2LYcv4hcpUGj0zF5mDdhSfmM8nVn4XhhoSkqrZD43HKDLhY8Ol9YtLSTWPLckomcScoHQKvTI1MqcXO0RaZsJiqtiPH+QnzOK6/j7ftn89HO7k/s+NPZfNQ6HeMH9RPibVE9Wr2e20d7supQKm4OElztrCitV/Do9MFsicxn7EAnCmvk3DdJiJtbz+Ybjs86Jvm6EJ5VRbCXIwsMeWuic2pILBbOT2wsxTw8dTAAvq52PDPbjsIaOYP621LeoOT9ZcE8teU8s4e54WhtIcQanZ6nZvlR1ajkp6iCdufR1Ww9k4Jao2OCvztylYaE/Cq0Oh1LJwzho1/P4e5og6ujDSU1Mh6/ZQSbTyUzzs+NwqpGVkwX7nT+eDoFRbMGjVbHpIABhKeWMHJQf2O+mqiMUhLyhWTslxZeAM4kF6Fo1mBjZY7YTER+ZQNv3jOZVb+ea9P2e0w2MwK9yKvsmbi79UxqC13UBl30LJ3gZ9DFFldH6xa6pBh0kV5BFw/CU4s7pMuoQa6MGuTKB79Eo1JrcbG3RqnWotPp8XN35NmFoymsbmSwm4NJW0+w+fcTqDVaJgUHIFeqiEvLRavTsWzuZN7bsJMBLk649XOkuKKGp+5ZwKZfjzEhaAj5pZU8tER4Nf77346jUDaj0WqZMmoYZy4kM3roYBYbcpFExqcRny4k8LSRSHh8mbDQ4u7ixBAfDyLi0jAXi5k+JpDwi6k4O9hx8lwCCmUzttYSzMVifj0RxazxQeQVV3S7Jj+eiEet1TEhwBOFSk18rnAsvGPyMD7cGYa7sy2ujraU1DTy+K1j2HwsjnH+HhRWNnD/rGAAtpyIR6FSC/F2qDdhyQWMHOzGwvHC8SYqrYiEPGEuNlYWrJwnLOzYSSx5dvEEQpPzAZg23IfIlEKc7fpzOiEPuUqNjZUF5mIz4fisbMbVsWeeTt6895hgKyOHGmwlB61Wx7J5U3nvm+0McHHGzcWJ4opqnrpnIZv2HGXCiADBVm6bA8D3e4+hUKoMtjKcM+eTGD3Ml8UzJwAQGZdKfJrBVqytePwu4bX60cP8GD3Mj3e/3oZSpeb+JbM5cOYcYwL9iE0VKkpdWgy6Y+5kYpJ7LkH397sPotZomDQ6CIVSycXkTLQ6HXctmMW7n3/PANd+uLk4U1xexdMrlrJx534mjBxOfkk5D98pVCj6bvcBFApBl6ljgzkdfZHRgf4smTNV0CU2kbiULIMuEp64V1jYsbO15m8r7+FUVCwAuUVlvPv3x3n/yx+u2tYT7N76HRq1mtETJqOQy0lJiEWr1bJw6d18/tG/6e/uQX9XN8pKirn/8WfYuflbRo6bQHFhPstWPALArh83oVTI0Wg0jJs0jejwUwSOHMOcBcL8L0RFkJpwEQBrW1vufeRJAIJGjSVo1Fg+++BtmlVK5iy4jYQLQon4c+GnWXLXCszNzTl75gRTZ8/jfGQYjs5dWxyhyzIFBQ6woVmrR6HWIlVpsbcSG5MHTx7swMMTPXCyNufBCQNILhMunO8d605T8+XMzOfypThKzJGptAxylmBtYYZMqbnusTQ1a3l8iidhOfVotDqCBtgyfqADJzPrmDnEiR+iS7GxFHfNxDtAoIc9ao1O0EapwU5iTkaFoMEUX2cenuyFk7UFD03yIrlUWGy5d7yniTbRefU4WlsI2vSzRmIhplF1/Vmt44ulRObUEZVbh6ejhFXLhuPnYkN8sZSZ/v3YfLYIG4ue0SZwgB3qSzaj1GJnJTYmD54y2JGHJ3kIukz0ILn0ks0MMNUlvwFHa3NkKo1BFzMaVR2zmf1JlYzzccDOyhx5s5YnpnoRllNHcb2SlZM8uX/8AKLz69uW++lmgjzsBV9q1tKoVGNvZU5GuWAXk3378chUH5xsLHlosg/JhkSU903wFkoiG4jOrcXJ2sKgiw3WFmIaO+hL++PLGD/QGTuJOfFF9URm13A2p4ZbhrtyPr+OlNJGLMQipAo135zJ5dlZvl0vQiuCPOxoNvhQo1KDvcScjArBVib7OvHIZG+crM1NfOi+Nj5U10ITa6w7aCuCnwTia/CTv8/15e9zfTmSUkVUXh0ylYa44gbii3tugeYSQV5Ogi7NGqQKNfYSC2Oi3Kn+bqyc4Y+TrSUPTx9CUpGwqHDfFD8TW4nKrsTJxhKZUsOg/nZILMxpVKo79Pv7YgsY79sfO4mFsa/pQ924ZYQn53OqSSmqw1xshpWFGa8vHUVJbdM1euwagrycaNZeSRdXQRcbK4MuQjLU+yb7ttXF2hKZSs0gFzsh5nZYl0LGDxZ0aVJpeHLOUELTywVdcqtIKRZ0cbKx5IPl41A233iFguthxEA3wV5UaqRyFfY2lsZEltMCB/LY/LE42Vmzct5Ykgwn//fPHkmT8vL742fTinCykyBTqBjs7oTE0pxGxfW9Xw5gaSHmrRWzKa6Wcja1EJmimdjsMuJyyoyV3XuiQFaQpwNqjRBvpUq1EFsMCYSn+LmwcupgnG0teXjqIJJLBBu6b+JA09iSU4OjjSG2uNggsRB3+NwlsaiekYaF3plDXfk+PBcbSzGeTtasXj4aP1db4ovqkCrUrDuVzV9m90wuriBvF9RaHXKVhkZFM3YSC9INiYOnDvXg0bkjcLK14pE5gSQVCDa0Yvpwmlr4SFRGKY42VsiUaga5OiKxFHfIVtRaHSN8XJjoP4ATiYXGSmkikahNW3xuJRFpJZxN75kqc0He/VBrtchVaoMulqQbEghPHerJo3ODDLoEtdBlWCtdylro4nBdPvR7TDYThrhjZ23Ji7eP48Xbx3H4onATKSG/ilGDhBuOrdu6m2D/gajVGuRKFVKZHHtba2NS2OljAnnirvk4O9jx+J3zSMwQxvTgktk0KVTGPiLj0nCyt6VRrsTXyx1rK0samxQd+v1F08fxxLL5lFfX4exgx5oXH0Whakat0TIyYBCTRw4l5GwcF9NyCItNJfxi6rU77SRBg9xQa7SX4621lTHeTg305tF5Y3C2k7DyllEk5Rvi7axgk3gblVaEo60EmaKZQe56DVyiAAAgAElEQVSONxxvnewkfPToPBTNGtRaHcGD3Jg01IsTcblYWYh5876ZFFf3TOXT4IDBqDVXsJWxQTxx9wLBVpbNv2wrt82hSX7ZFiIvpgq20qS4blv59XgkE0cOxd5WSNQecTGVWeODWTBtLNEJ6SRm5mFh3nPXiJcYOcwPtVqDQqmkobEJezsbUrPzAZg+YRRP3nc7zo72PL58CQnpQnWzh+5cYKrLhSScHOxobJIz2NsDa4kVjTJ5ez93Va52DO7J4zPAsKCRqNXNKORyZI0N2Nk5kJ0u+O/4qTNZ8ehTODr1495HniAtKR6AO1c8grzp8vnmhahwHBydkcsa8R7ki5XEGlljx+z9yO+/MHrCZGztrv4qtKOTM298+ClKRcfssKN02RM1DQoNFmYicmsUVMvUeDldLl9pbibCTCQ8qWBmqKwhAracK8NcfPk/Pd3PkTqFmgBXG6qb1EgszMituTzhyYMdmTzYsfVPo9fr2XmxgtxqBbP8nZgb4MzGsyUMcLBkup8Tn50uJLmsiceneJBRKUep0XFHcH8mDHTgy1AhOLwwq/ve/WtQqDEXm5FTLadG1oyXk8R4l0PQRGTQSIQegzZRRViYtdBmiDN1cjUBbrZUy5oFbaouG+FkX2cm+7Z9P1qv1/PzhVJyq+XMDujHO0sCjK9TZVc1cTSlipJ6JW8t8icmvx6lWssdo3vmMdkGhRpzMxE51QpqmtR4OVpxqRqhURdxC11EsCW6BAsTm3ESdHG1pbrJoEt1S5txYvJgpza/HZFTx88XyrllaD+kSg1zAvqxMbKYAQ5WOFmbs+VcKRZiEU9O9aZBoWFjZDE+Tj3zNEC9XC34UlUT1TIVXs7WaA03xczFZqb2ojfoElmAeYsM7TP8XahraibA3Y5qmaqNvUzx68cUv7arvhFZ1eyIKeKW4a5IFWreWRpofJ1Ko9Oj14OtpZjZQ1157IdYJvo6cy6/jrnDureyWr1Cg4VYRG61nGqDD5nGFxHmZmZtfMi8hQ/NGNKPOnlzCx8Sk1t1+QA2xdeZKe34kOAnlRTXK3l7UQA7zpdQUq9kqJst84e7Mn+4KzKVljHejlwoqCeuuIF9CeXcObr7y4I2yJuxEIvIqWikulGJV7/LJT3F4ha6mIlADyDih9BMk7g7Y+gA6ppUBAxwoKpRicRSTG7F5QPYFH83pvi3rSIWnlHOjrM53DLCE6miGaVai6u9BJFIhFanQ48eW4k5cwIHcDG/mg0n03GytepuSQCDLmZm5FQadHG2NdqL2MzUh0A4IP0QlmXqQ8PcL+siUwr2Unm56tpVdYnK4ZYgD6SKZuYGebDhVDoejkLJYr1euEs+J3AAP4Rl0SBvxsmmZ56oqW9SYmFuRnZZLdUNcrz7O6Az2otgJ+ZiM2MFLJEIvg+JxUJ8+aR1ZvAgahsVDPPqT3WDHGtLc7JLa4ztUwMHMjVwYJvf1uv1bDudQE5ZLXNH+VIvU/LNwRic7axZMM6fBeP8kSlVjB3iQXpRFd8cjGGga9vY3eWaKNSYi0XkVskux9tLsUVsZjx3uVRZQwT8EJFnchyaEdCfuqZmhrrbG+NtTpXM2D5liAtThrSfi+JQYin/uPVygnilWsudY73IrmzkSFI5xXVy/nV7EM/8eIFJvv2Iyatl7vD2q/p1JfVylXDeUl5PdaMC7372JrYiMom5ekSI2HwyGXPzFj4U6EWdTMlQT2eqG+VILMzJKa83tk8d5snUYW2f3p0Z6MUn+y6QVFDNk/NHIlep2RCSgE9/+zZtd0wcYnylqCe4rEuDQRe7y+dzYlELXTAei66ui8Kgy+WF/ivpEp5azPawdOaN9EEqV7H/fC4ltY3GkuAHL+Ty0lKhctK20DSTtu6mXtqEubmY7MIyquoa8HHvbzwWCX5khrlYjMjssh9t3BNickE8e0IwtQ2NDBvsRVVtAxIrS7IKL5eTnj4mkOljAlv/NMlZBRyPjqegrIp//2UFG/eE0CCT42Rvy+wJwaz6bg8Jmfn8ZflC7rplivFVq+6mQabEXCwmp6yOKqkc7/72prHFTCQcjy5pIhLx/bE4zFvG2xGDqJMpGOrlQnWDHImlOTlllyuLTQ30YWpg2+sXvV7P9jOJ5JTVMWfkYI7F5dLQpMTJVsKs4EGs3RNJUn4FTy0cR3JBJesPncfZrmcqzNVLZQZbKaWqVorPgJa2Im5xHDJDr9cjEonY+MtRLMwvX7LOnhhMbYOMYb7eVNVdspVSY/v0sUFMH9v2FcMz55PYuv8kC6aOo0HWhFKlxq2fIyKRCI1WK5y3WEuYN2U05xIziE3JZs+xSJYv6P5XwuqkjZibm5OVX0xVbT0+Hm7GmNvSh8zMLuvy7c/7MG/pQ5PHUNsgZbjfIKpq6wRdCi7HxunjRzF9fNsCE3q9nh/3HiG7oJh50ybg5+PJVz/uYZDXgKu29QQN9XWYm1tQkJNFTXUlHt4+6HTCjRJzsTkikRlic3OjLohE/Lx5A+Yt7GXKjLnU19XgN3Q4tdWVSCTW5OdkGdsnTJ3BhKltE3pHh59m7/YtzJy3kEZpAzkZaSTFXeDIb7uZMW8h3/5vFQDPvPgGP2/egLShHkenro25PVL1qT3WnCjg9fl/nApQ3V31qSVrQrJ5fWHvLEHZU1Wf2mPN8Txev7X7n964Ebq76tPVWH0kgzcW996kWt1Z9elKrA7J5o1e6kOX6M6qT1di1f4E3ryj9+b8gO6t+nQlVh1I5M2lvbs6VndVfboaH+08w9v3z+my/rqa7qz6dCVWH07jjSVtLxZ7Ez1R9ak1H/96jrfumdylfXYX3VH16Ur8EXTprqpPV+P9DTt599n7u7TP7qA7qz615qNd4by9YmaX9NVddGfVpyvx/vodvPtc15wDdTfdVfWpPd77YjPv/ePGcq90N91d9elqfPHxO/zjrf90WX9dzfVWfbppRdL/SIs0PU1vXaS52fTWRZqbTW9epLlZ9PZFmptFb1+kuVn09kWam0VvXqS5WfT2RZqbRW9fjLhZ9OnSPn+ERZqeprcv0tws/iiLND1Nb12kudn05kWaG+GmLdT00UcfffTRRx999NFHH3300UcfffRhSpcv1Kw50bmKBGfz6llr6OOH6FLePpgDQF6Ngv+dLmTbeaGaRJNKyyNbU8irUZi0NSg0fBVaxGv7ssmuMk2g1LotJK2GL84U8elJ4ff+dTCHz88Usi+xiuRSGe8czu3UXK7EmpDsTu1/NqeWtccEXTafLeKtfekAJBZLWR9WwEdHhPfu3t6Xzucnc/k9oZyjKZV8cSqPT47ntNvfpohClm+MRanWsimikDd/T2fnhVKSSqS8cyCjU+PtKGs6WVXpbG49a4/nGf7Phbz2eybZVXJ2XSxn7Yk8DqdUodPpef9IDmtP5JFY0sjZ3Ho2RRaz/Lv4Nv0dSa3mi9MFvLxXmP/mqBI+CsklpqCBpNJG3jnUuf/jtVh9pHO6n82uYc3RTBoUar48mc2re5LIrpRxNLmCz09k80lIpqDHgTTWHs0kobjBpK01rds+O5bFZ8eyiC2oI76wnv8ey+LTkEz0ej0v704kr7rrE8eu7gLfWXNM6OOZ7YlsjCigXKrkaEoln5/KNfrH5rOFfHQki5j8ehKKpawPyzf6VUtat312IofPTuQQW1jPEUOfL+9JETTZk0Je9fUndesIq/YndGr/yMwKVh9IoEHezBdHU3hlRwzZFVISCmv55ngaH/wej06n571fL7LmQCIJhbWEJBbz1bFUPj3U9l3/ju6n1+t5ads58lrkfulKVh1I7NT+gi6Jgi4hrXQ5Iczvam2tadmmVGv59lQ6b+y6wM9RucQV1PDpoSQ+uaTL9u7T5aOdZzq1f0RKgbEi06ajF3jt+xAA4nPL+Gp/NO9vPw3A65tD+PTXCH6NTCG3vJZP9kSw5URcu33uj07n9c1CP49/tpf1h2Ioq200adPr9fx9wyFyy2vb7aMzrD6c1qn9I7OrWXM4DaVay8bQHN7Yk8DP5wpIK5Py2PfnyDPkrGlSaXhwYxR5VTKOJJXx+fEM/rmzrSat2/4bksF/QzKIzRfmfjChlLd+TUSv1/PPnXHG/ruKj38916n9I9NKWGXoQ6ZUc/9nB8mtaOBwbC6f7b/Ai5sFG3lyXQgbQhIor2viyMU8Ptt/gTW/xbTpL624hpVfHCG3ooGGJhWfH4zl5S1nyC6ru2pbYkEVb2+P6NRc2qNr9IkxjPciL28JJbusjrjcSj75/TxrfzsPwA+nkll/NIG04hpC4vL58lAcn/x+vk1/P4ens3pvDAcvCOetn+67wKf7LnAhu5zcigb+u+8CW8+kotfreXHzaXIrujb5/fsbdnZq/7DYFP7z7S7qG5v49MffeGH1RjILSknJKeT+1z4hp0g495fJldz90ipyisoJi01h3c5DLH7+/Tb9tdzvan0qVc2s23mIlz75np8OniYhI4/X/relU3NpzUe7wju1f0RKIR8b+th09CKvbT4OwMWcMtbuiWTNL4J9y5TNrFi9h9zyOnLL6/j017P8eKLtcSg+t5yvD8Tw/o5QGpqU/O/3aP65KYSs0hoOX8jiv79FsfqXCPR6Pf/49gi55XWdGn9r3l+/o1P7h8Um85/1PwOwYfdh/rl2k3H7uh0HWfzsOwBs2nOUr7bvJyW7kNiUbD7etJuPNrZ9hS8lu5D7X1lNTpGQD2nVpt2s2rSbmKRM4tJy+OKnfbzz1U9tfi8hI5fX/ru5U3O5Gu990bm+w2LijZWZNu7cz5dbfiElK48LSel89M1WPlz3Y5u21siaFCx79k1yCkra7NeyLT4ti1dXrevUeK/FFx+/06n9YyJD+XLVu+h0Ota++zpfrX6PlISLpCRcZPO6z/jsP8Jr4998+iHffPqhsbpTS7Z/9w0fvv4PALLSkvnbynsoyM1GpVSydcOXfPDa39m740eTPvV6Pf9+8S8U5N7Y9csNLdR8crIAvV7P6uP51MrVbI4u5bV92SgMVRDO5tUTllNv/FwXVsymsyXGRRYQSm1vOlvCprMlbL9QbtL/FF8hYfDjUzxxkAjJgPbEV+JobW7MMr09tpyFgS5t2hytzXlhtg9z/J0obzR9561128JAF16Y5U2DoTqDQq2jtklIhBzsaYdtJypDrT2WI2gUkk1tUzPfRxby2t405Jc0yqklLKvG+Pn1mXw2RRSy7dzlpE/n8urYFFHIpohCtseYVjSY4iskWXximg+OBo1GeTtgJsJYjUKh1lHTpMbbScKiEW68MGcwDYq2lSimDenH3WMGMNO/HxILMU/PGIiTtTm3j3RjpJdDp3Roo8uJPEGXY3nUytV8H1XCa79nXtYlt56w7Drj59dhhWyKLGZbzOUkYefyhcWVTZHFbD9fZtL/FF8nw/95IHMCnCmXqrC3EmMpNkOp1lGn0NDPxoKVkzz5Ja6CaX5O3D3GjZlD2iZ/srYwo0auxs5KmP9UX0dK6lVIzM0Y6WnfJbqsPSosbKw6kiHYSUQ+r+5JuqxHdg1hmdXGz69P5bAxLM+kJHZ0bi0bw/LYGJbHtlalsqf69cPR2oK/z/NnzjBXyhuULAp25++3DKFBoaZOocbZxoKVUwfyy4USk7bWtGyrl6uxlZjzzwUBnEyr4lhqJS8vCMDZ1pKapmYm+d54ebq1x7IFTVr4zqt7U6/iO3lsjCjgpxa+E51Xx8aIAjZGFLAtxjTJ5FRDwmAXW6GKmlgkYtEIN/4+x9c476l+zpTUK7EyN2O0twMikcikysslWrbVy9XYWpnzz/lDOJlejcTCjJomYZtIJGLS4M4lGFtzQLgo+3hfArUyFd+dzuCVHTHImwWfjsysIDS93Pj51bFUvj2VztaIyweH6OxKvj2Vzren0vkpwvSgMTXAHUcbS/6xaARzAz0oq5czemA/zMxArlJTJ1fhbGvFozP92R2dS3R2Fc/PH05ZvZx6uWms7eh+DQo1k4d0LhH1moMGXfYbdDmT2TldIlvr4ibosnAEc4Na6CISIVdprtrWmpZtEgsxf7llOI42liwd68OxpBJeuW0kzrZW1MhUTPbrnC4f7wpFr9fz4c9nqG2Us/HIeV7aeBi5SrDxiJQCziTmGT+/+D2K9YdiTBZSotIKWX8ohvWHYvix1QLL9CAhYfDTiybgaEgSPcbPAzMzkbFqiVyloVoqx8fVkZ2hSTjaWrVbPC+1sBJrKwscbIR++jvYIFM0IzYTmbSJRCKmDL/xxP9rjqQJseVQKrVNzXwXlsuru+Mv20p2NWEZlcbPr05msTE0h5/O5hv7iM6pYWNoDhtDc9gWlW/S/9QhLkgsxDwzewhONpYsHe1JoIcDi0Z6GL+zLaqAxcHC3xILMTWyZuys2tZ1aNlWLxc+X144jBNpFaSVSrG2FONgbSHEFr/2ExVfi9V7Y9Dr9Xy0J5pamZJNxxN5ecsZo41EppUQmlJk/Pzy0EU2hCSw9UyKsY+ojFI2hCSwISSBn86YVtKZNlxIiLstNJUl44RXlyWW5tQ0Ko2V4lzsrWlSqjEzE7F4nC8v3j6e+iYVrQn0dmGxoQ9HWytevH08c4N9KKtrumrbqEGu2Bp+68b1OWfQJ4mXt4S20qfY+PnloTiDPpd1uJY+wnjHGccbEp/Pq8sm4mwnoai6kdAU4fhlaS4mKqOUvy4eTVldUxuN7K0tsTAXo2zWUN+kwk5iwSt3TuBEYiG7IzME/0FIWDs5wIMb4YONu9Hr9by3fic1DY2s332EF1ZvRK4UxhIWm8LpmETj52db97Fu5yE2/37C2EdkfBrrdh5i3c5D/PC7aZ6OmWMDcbK35ZVH72L+5NGUVtUyYshAbp810fidLftOcvts4e9Z40dw38KZzJ04ss1YW+53tT4lVpb89f7bcLK3ZdncKYwe5out9fUXjli1O1yItzvDqG1UsPFoLP/cFNIi3hZyJinf+PnFvnNsOHzBZCElKq2IDYcvsOHwBbaeNL35Mi1IiHtPLxqHo60wvpDYbF5bPh1ne2uqpXJ+OpnAkgnCa9+7wpJxsLUyVkxryRi/AcY47Wgr4aVlU5g72peyWhlLJgTw0p1TqG9SCrYyzPu6tQD4YMPPgq18s52a+kbW7zrMCx9vaGEryZw+l2D8/OzH31i34yCb9x4z9hEZl8q6HQdZt+MgP/x23KT/meOERMHP3rcER3uhrPis8cHct3gmcyeNQiqTc+qccKPG0sKcw+Hneevp++jnaE9Vneki5Qj/gdw+exIAdVIZ9rbWvPn0fYRExjI2cAhmZiJkCmWb3xs9zA9bm84VGfnPVz+g1+t594vvqalvYP323/jbe58hN/xeWEw8p6JijZ///e5nvt76K9/vPnhZp9hEvt76K19v/ZXNvxwy1WniKKSyJmNpbUsLcw6fieLt51fi4uRAYWmFSVtrfthziKW3CImUW+5XVVtv0jYmMABbm84no/5q9Xvo9Xo+/+jf1NfWsG3TOt59+XkUcuEmZ0xkKGdDTxo/v/vyE7Zu+JLdW78z9nEhKoKtG75k64Yv+eWn7036nzBtFg11tTg592PFY8+wb9c2Roweh5mZGfKmJhrq67C1s+f5V/5F2Ikjbcb30FPPY+8orFEEBAYzb7GQ+85KImHls3/HwcmJhXfcbdKnSCRi3OQbT0Z9Qws1kwc7ciqrDmsLMSqNDo1Oj9gM8moFwxIhlIzQGir4XCiS4iAxR3oDpbYv0ajUsCTIhZomNSUNKqoam4nKayAqr8GkrbZJTVp5EznVCmb4OaHW6oxZ1gGTNr1ezxehRTw22RNFs5bRXna8s8iPExmdv1s3xdeJUxk1Ro20Oj1iMxH5NYKxiQzVaS5V87lQUI+DxNy4aHSj/GXmIPz62yBv1jLG24F3bwvgRHq1YPin8nh8qhB0FWrTi8698eXcPUbI4N2s0dGs1bd78thZpgx24lRmLdYWZqjUBl1EIvJrhUpNIhHo0aM1JLm+UCDFwfr6dUkrlwn/5yHOLBnhyotzB5Fa3oSLrQXO1uYcTK7CXiIstOyNr+TuMUKlq5a65FQreGfREFxsLZAqNQQOsGPNnQGkV3TdkyJT/PpxKr3K1JdEIvIvPY3SRo86HK0tkLazkHI10sqk5FTKmBHQX7CFE9k8Pn0QLraWONtacjCxHAeJuUkbmOrRuq27KvNN8XXmVEa1YCPG+HLZdzBU07isSQOOEovrji+rlgXyxFQfdsWWGvwjl8enCidDgQPsWXNXIBkVwl3qZw1+BW19p2Vby3Oi3Co57y4JwMXOEmkHyzpfjSkBbpxMKcXaUoxKozXayqWnLkRgiLuCLudzq3C0tkQqv74kbakl9WRXSJk5TIgHz84LxM/NARc7Cc52VhyIK8LB2pIHp/mx6XQmNTIVYpEIRbOp/h3dr9O6+LtxMqUMa0tzgy46xGYi8qoMuohErXSpFnS5zhKnbXUZjp+b/TXb2upyua1Zo0Wt0RovWruSaYEDORGXg7WVBUq1Fo1Wj9jMjDzD3VHRJT8yVJWIySzG0VaCtEnZqd/96+2TGeLRD7lKzbghHny4cj7HYrORylUsnTycGqmcGqkcRfNlnwhLzie7tIbY7DIq6mV88tQinl40np/PJLVp6wxT/Vw4mVYp+JBai1anx8zscrw11AAzVvG5kF+Lg7VFuwvXV6NZo6NZo2vzfy2pU1DZqORsTjVnc2rIqZTx7h0jcLGzQqpQG292ASZtjUqNSWyJyKoip1JGXEEdldIb/39NHebBicRCwXfUGuN5Sl6l4ULGUP3rUqw9n12Oo40VDdcRU0pqGqlskBOZXkpkegk55fW8f/80XOytkcpVrF05iyfnB7MzIh29Xs9nBy7w1Hzhwru177QktaiG7PJ6Zga1vZC8Wtv1MHWYZyt9DLGl0lAVTyRCr9e3o0/bhaarcaXxWlua089OwtO3jmRbaBoPzQpk0/EkahqViM1MY+7tE/x4+Y7xpBbXtO4eqaKZpRP8qG5UUNN446VjZ4wZzrGoeGwklqhUarRaHWIzM3INT7tcqox2KaacS8rE0c6WhsbrO2dKzi4kq7CUOROCTbYXV1RTUVNP+MVUwi8Ki4W7Q8JZsVAodKJQXtkur9QnQLNag1qtMZZrvhGmBvpwIj7XEG81aLU6zMxEpvFWj/E4FJNZgsMN2MqVUDVrqKhvIjK1iMjUQqTyZpZOGkp1O/EW4PnbJjLEQ7ihllpYRXZpLbOCB6HX6/nvb2d5asG4To1nxtggjp29iI3EClVzM1qt1mArws1VEYZrIMOF4rnEDBztbWi4gVLSLdl9JJwVi2ah1elwcbLnuRW38eO+E22+p1BeWXdRq7PbFx66A/+BbauwdQUzJowiJDwGG4kEpaoZjUaL2ExMTqFwc150KcYYfCo6PhVHe1saGjt+LNRqdbg4OfL8w3ezZc9hkzZriZVJm1qtQasVjkPFZZVUVNcSfj6BsPOmT2apVM1XbOsM46fOJOzEUSTWNqhUSrRaDWKxmMI84QaacX3BMMa481HYOzrR2FB/tW5NcHbpj1M/F0L278XewQGAx557kUFDAi7/hgG1Wm38rWvR3NyMWt1sLOPdss/OcENX4jN8HbljUyKf3x1AUZ3SeFKjMxyshvS3Zl14MeZmImYHODN5kAONKg0BbjbGPq5UarslB5Krif+/9u48yOv6vuP4y93lkkMOWUAwqCCCtzEJq6iBqERtjsZE20ZNZ6JmapPptE2PyWGSmca0nSreNU1zNUnbJG2spFajlBFvUTEoEkCQYzncRRaWPdhlV/fXP36wrDQrsFj5Nj4ef/Ld78J85vv97Pf3/P3Y94bmPLOuKZeeVp0fPlOXHR2vZ9zQ/vnSB4/NT56rz/smDsuJYwd3H+sqlfJn96zMb586OivqW/Ps+uacO2l43jViYLa2dr7h2H8tbUh9S0eeXrc9Hz+tOks2teTOHRtyxoQ3n5W+X2s0aWQ+ctczufmyk1K7rb07yOxuRpNGH547F6xNZWVFZh4/MtOPHZHm9tcypXrwnjXqZeT2G9bohfr8ckNTnl7bmMYdnVn5amsaWstjr1/Y2JRtOzpz+oRhmTN/TTY378zCtY2ZNHpwbpm/Jl+4aM8vXF2/rS1Hjyz/kJq37NXMnnbkQa/Br3POccPzkW/9Mjd/fGp5XXZfO7ui3qQjD8+dj9SmsuKw8rocc8T/XpdeRm7v1tDamc/f/VI+dlp1VtS35pWmnXlhY3P67xqn2lVKmttfz2VnlF9UrW9sz9EjylX8lofW5Quzj0uSjBhUldsfrs3WHeUfcLctWJft7a9l9tS+vXv5a9dj8qh8+I4nc8vvnprarTt63Evl45NHD8kdD72cqorDMvOE0Zl+7Mg0tXdmypgh3d+jt1Hbe9ajI3/60yX52BlHZUVdc+59oS71Te1ZuHpbJo0ujxZtau/MZe8ZnznzVr3h2M3zVuWLl5R/WXHPY5+cfnRadr6WOfNW5vxpo1Nx2GGZ8+DKlJIcOeTgRjCfM2lkPnzXM7nlspNSu62te1/ZsyaDc8eCtamqPCwzjx+V6ccOT9Ne10hvo7Z363itK3c9ui5bWzvysdPHZs781anfdX+MGTYg33lifZraOnPhtNF58Fev7rqvyg+BN89fnS9eVN58ex4bfnj5Ezpz5q/O+VOPzNqGtty2YG22tnZkSP+Dj57nThmT37rxwdz2qZrUbmnpvlZ2D+6bPGZYbp/3q1RVVGTmieNSM6k6TW0dmTJuzz7b20jp3Rpa2vMnP3oql773mCzf1Jh1W1qysq4pDS3lh5pSVynNbR25fPqxaet8PaVSKbOmjcvQQf1yw9zF+dJHT0+SPPDChv0+7y1Zl5vm5baralK7pXXPuuzaUyZXD83t85aV76ETx6Vm8ujyPTT2QNZlZ/7knxfm0vdMzPJN27OuoSUr67anoXnnmx5Lkus7b2EAAAvwSURBVDn3L82XPlr+Jc4PLNn4hmMPLtmU2aeMT5JcePL43HTfiymVSjly6MG9S5ck5518TD54/T/lzj/8UGo3N3Y/6O2+nyYfNSq33vNkqior8oHTjkvN1KPTtKM9J0zYs/f3Nmq7p3ueXJZFq17JU8vXp7GlPS9t3JItTTtSVVmRxavrsrXlybx78lEZO2JIvjfvuezY2ZkRQwblhh8/nOs/OTNJ8geXlN/N3Nq8IyOGDMqcux9PQ3NbPnHOSTlj0rjuY2OGD+ntn7Ffzjl+dD5026O59ffOSO3WHd0vsLv3luohuWP+ylRWVmTWCaMz/bhRaW7rzJSxe54J3mzU9m4PLq3L7JPKP182bmvLwys2Z+2W1vz5RVNz/YdPyo+frs30Y0fmudptuW3+ymzd9cmZv7l/Wb74W+V3ikcM7td9bPzwQeX99sEVuWDamJx5THm/39rakephfb9Wzp02IZd8/e7cfs0Hsu7V5j3XyO57Z+yI3H7fc6mqqMisU45OzZRxaWrbmRN6jHzubZT0buNHDc1XLj8r//ro8kyfMi7PvVyfW+99Lg0tbRnYvyo3/+eibG1pz8drjs+Nc59NfWNrnlyxKZPGDs9NP382X/5ETXkdG5qzYOn6rNm8PddccEr++LsP5dKa47N849YMHdiv12NTx/f9053nThu/1/rsfl7ZdQ+NHZ7b7/tlqioOy6xT3rVrfToOaH0amtvyx99dkEtrJmf5xq2ZffrE3Dj32fI+MGxQqo84PHfevzg1U8al8/WudHWVMuvkozN0UP98/d+f6l6fh15cn8VrNqdfZWWGDx6Q1vbO3DT32Vxw6rtSWVGR7z+0NDt2vpYRg/t+vbz/PSfn/Guvzzev/8Os3bT5f+0pUyYelTk/nJuqyspcMP3UnH361Gxv3ZGpx+4JUL2N2N5tS2NTPvuNb+by2TPyq9XrM2zwoMx/+oW8vKEuX7728vzV567Ij+5dkLNOm5okWffKq5l4VHnv/tvv/Sxfu648CXBD/Zbu8/7gsove9Hve9+iiXHzumX1elyQ576SJuegrP8od112S2s3b91wr3fvtyNw2d2GqKisy67Rjc9bUCWnesTMnjN+zl/Q2arunuU8tz3OrXsnCFRsy+92T83c/ezylUjL+yGH52hUz8y8LlqRm6oScNLE63//vxXv22588mut/77wkyS8WrcpLGxu6o/kf/cP9+cSME7N8/Zb8fOGK1De25KnlGzL5qL7fO+9/7yk5/+ov5ptf/Vz5Wnl9997S41r5wT2pqqzIBTWn5+zTp2V7y17XSi8jtnu6+7+fyKKlq/Lk88tz1mlTs+6Vzd3Xw5hRw3Prj+bm7NOnpXrU8Pz1P/40pSSjRxyRr935z/naZ69Ikmyo25L5C58vXw+f+Z0072jL33z73/LBGWfmvkeeyYq1G7Nl16dw9v77DtbM6Wdk1hV/lG/d8BdZt6Guxx5cXqfjjzk6c77z41RVVeaCGe/JjDNPSVNLa6ZO2jOQp7eR27uNOGJoxhw5Ird876c5+8xTUj1qZL7x9z8or8XI4W849sN7HsgHznp3jpkwLhPGVefrn/9Mfvgfv8jZ7z4lW7c3d5+397G3Ss25s/LJS87LN27/djasW9sdSXaPKT9m8pR85/YbU1lVlRmzLsyZNeekpWl7Jp2wZ0/pbdR2T11dXWlp3p6PXH5lHnrg3qx+aXm2NmzJEcNHpLW1OXfddEPOu+Di3PPjH+Ss8z6QCRPLn9j8xdx/z5JfPpvnFj6RcROOzhML5qV2zap87i+/mgUP3JuZsz+UJG/4ngfrkI3n7s3y+tY8sWZ7Pl3z1tTLLS0dOXJI/wM+78VNLVm8sSVXvrf8sPV2jufel+V1LXn85a25esabP0D3pqurlMa2zowcvO91WbKxKc9vaMqV08ub56Ecz70vy+tb8/jqxlx91vg+nd/VVUpje/m/Ru3Lkk3NeX5Dc658X/k6PZTjuXuz/JXmPP5yQ64+55g+nX8g10lPpVIpN89blStr3pXqYQMOyXju3ryd905PpVIpN89fnSunT0j10HLIOhTjuXuzbFNjHl9Rn2tm9W2CWFdXKY07OjLyACNdqVTKnPtfzFUzJqf6iHIoPhTjuXuzbFNjHn9pc66ZOaVP5x/cuizNVTMm7VmXQzCeuze/qt2cx5auy2cufu++v/jX6OoqpbG1LSOHHr7vL+6hVCrl7372WH7/gjMyZviQQzKeuzfLXmnK4yu35JrzjuvT+Qezt8x58KVcddbE7mhzKMZz723ZhoY8tmxjrr2wbxPVyvfOzowccnDR8oV1r2bxms351MyTuv/s7RzP3Zvy+mzKtRf27UVOX9enVCrlpp8vylXvPzFjhpfvv0MxnntvS1+uzSOLlua6yy/u0/ldXV3Z1tyaUUcc3Butz69Yk0XLXs6nf7v8HP92jufuzbL1r+bRpbX5zEV9i0nl/bY9I4ce2CeGSqVSbrz7iXzq/NO6I/mhGM+9t6WravPIohdz3e/07Tm6q6sr25paM2r4wV4rq7No6ap8+tLZ3X/2do7n3pelK9fkkacX57orPrbf52xu2JbqUQf+3/QXL1uZRUtW5OrLy6HiUI7n7s3KZS9m4WMP58prP7vf5zS8ujmjRvf+Jt7+KJVKueumG3LZVddk9JixBzyeu3ChpqiKFGoOpSKHmkOpiKGmKIoUaoqkSKGmSIoUaoqkSKGmKIoUaoqkCKGmyIoQaoqkCKGmqIoQaoqkCKGmyIoUag6lIoaaovg/CzUD+1XW7Xyta0yf/2X/zw2oqqhv73x97L6+7jd9nfZ3HXr6TV+T5MDW5Z2wHj25d369/V2XQf2r6to7X3/HrMvAfpX1bR2vWZe97M+6DOrfr66987V30JpU1bd1dO77WulXWdf+DtpbBlZV1Le9yd7yTrt39rave+mdtj77XI8B/evaOzrfMevR08D+/erbdna8ybViz+1p0MD+de0735nXSpIMHNCvvq299+slSQYNHFDXvrPjN3qNBg7oX9/WvnP/XhMNGlS3s739N3o9ehowcGB9e1vbfr+O3u9QAwAAAMD/rT5NfQIAAADgrSfUAAAAABSEUAMAAABQEEINAAAAQEEINQAAAAAFIdQAAAAAFIRQAwAAAFAQQg0AAABAQQg1AAAAAAUh1AAAAAAUhFADAAAAUBBCDQAAAEBBCDUAAAAABSHUAAAAABSEUAMAAABQEEINAAAAQEEINQAAAAAFIdQAAAAAFIRQAwAAAFAQQg0AAABAQQg1AAAAAAUh1AAAAAAUhFADAAAAUBBCDQAAAEBBCDUAAAAABSHUAAAAABSEUAMAAABQEEINAAAAQEEINQAAAAAFIdQAAAAAFIRQAwAAAFAQQg0AAABAQQg1AAAAAAUh1AAAAAAUhFADAAAAUBBCDQAAAEBBCDUAAAAABSHUAAAAABSEUAMAAABQEEINAAAAQEEINQAAAAAFIdQAAAAAFIRQAwAAAFAQQg0AAABAQQg1AAAAAAUh1AAAAAAUhFADAAAAUBBCDQAAAEBBCDUAAAAABSHUAAAAABSEUAMAAABQEEINAAAAQEEINQAAAAAFIdQAAAAAFIRQAwAAAFAQQg0AAABAQQg1AAAAAAUh1AAAAAAUhFADAAAAUBBCDQAAAEBBCDUAAAAABSHUAAAAABSEUAMAAABQEEINAAAAQEEINQAAAAAFIdQAAAAAFIRQAwAAAFAQQg0AAABAQQg1AAAAAAUh1AAAAAAUhFADAAAAUBBCDQAAAEBBCDUAAAAABSHUAAAAABSEUAMAAABQEEINAAAAQEEINQAAAAAFIdQAAAAAFIRQAwAAAFAQQg0AAABAQQg1AAAAAAUh1AAAAAAUhFADAAAAUBBCDQAAAEBBCDUAAAAABSHUAAAAABSEUAMAAABQEEINAAAAQEEINQAAAAAFIdQAAAAAFIRQAwAAAFAQQg0AAABAQQg1AAAAAAUh1AAAAAAUhFADAAAAUBBCDQAAAEBBCDUAAAAABSHUAAAAABSEUAMAAABQEEINAAAAQEEINQAAAAAFIdQAAAAAFIRQAwAAAFAQ/wMhM8QLy8qgb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24" y="208513"/>
            <a:ext cx="3473310" cy="236328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639" y="2571796"/>
            <a:ext cx="3423279" cy="246547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80350" y="528223"/>
            <a:ext cx="315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20000"/>
                    <a:lumOff val="8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Artificial Neural Network</a:t>
            </a:r>
            <a:endParaRPr lang="en-US" altLang="ko-KR" b="1" dirty="0">
              <a:solidFill>
                <a:schemeClr val="accent2">
                  <a:lumMod val="20000"/>
                  <a:lumOff val="8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ko-KR" altLang="en-US" dirty="0">
              <a:solidFill>
                <a:schemeClr val="accent2">
                  <a:lumMod val="20000"/>
                  <a:lumOff val="8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9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nalbain template">
  <a:themeElements>
    <a:clrScheme name="Custom 347">
      <a:dk1>
        <a:srgbClr val="181F22"/>
      </a:dk1>
      <a:lt1>
        <a:srgbClr val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</TotalTime>
  <Words>1306</Words>
  <Application>Microsoft Office PowerPoint</Application>
  <PresentationFormat>화면 슬라이드 쇼(16:9)</PresentationFormat>
  <Paragraphs>132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4" baseType="lpstr">
      <vt:lpstr>나눔스퀘어라운드 Light</vt:lpstr>
      <vt:lpstr>나눔스퀘어라운드 Regular</vt:lpstr>
      <vt:lpstr>Calibri</vt:lpstr>
      <vt:lpstr>HY헤드라인M</vt:lpstr>
      <vt:lpstr>나눔스퀘어라운드 ExtraBold</vt:lpstr>
      <vt:lpstr>Titillium Web</vt:lpstr>
      <vt:lpstr>맑은 고딕</vt:lpstr>
      <vt:lpstr>나눔스퀘어라운드 Bold</vt:lpstr>
      <vt:lpstr>Cambria Math</vt:lpstr>
      <vt:lpstr>Arial</vt:lpstr>
      <vt:lpstr>함초롬돋움</vt:lpstr>
      <vt:lpstr>Donalbain template</vt:lpstr>
      <vt:lpstr>PowerPoint 프레젠테이션</vt:lpstr>
      <vt:lpstr>Before the research</vt:lpstr>
      <vt:lpstr>DATA</vt:lpstr>
      <vt:lpstr>Preview</vt:lpstr>
      <vt:lpstr>로지스틱 회귀(1)</vt:lpstr>
      <vt:lpstr>로지스틱 회귀(2)</vt:lpstr>
      <vt:lpstr>로지스틱 회귀(3)</vt:lpstr>
      <vt:lpstr>의사결정 나무</vt:lpstr>
      <vt:lpstr>인공 신경망</vt:lpstr>
      <vt:lpstr>Summary</vt:lpstr>
      <vt:lpstr>Conclusion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USER</dc:creator>
  <cp:lastModifiedBy>Windows 사용자</cp:lastModifiedBy>
  <cp:revision>175</cp:revision>
  <dcterms:modified xsi:type="dcterms:W3CDTF">2022-11-29T08:29:55Z</dcterms:modified>
</cp:coreProperties>
</file>