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5"/>
  </p:notesMasterIdLst>
  <p:sldIdLst>
    <p:sldId id="257" r:id="rId2"/>
    <p:sldId id="309" r:id="rId3"/>
    <p:sldId id="281" r:id="rId4"/>
    <p:sldId id="289" r:id="rId5"/>
    <p:sldId id="288" r:id="rId6"/>
    <p:sldId id="310" r:id="rId7"/>
    <p:sldId id="303" r:id="rId8"/>
    <p:sldId id="305" r:id="rId9"/>
    <p:sldId id="307" r:id="rId10"/>
    <p:sldId id="284" r:id="rId11"/>
    <p:sldId id="304" r:id="rId12"/>
    <p:sldId id="306" r:id="rId13"/>
    <p:sldId id="308" r:id="rId14"/>
    <p:sldId id="290" r:id="rId15"/>
    <p:sldId id="292" r:id="rId16"/>
    <p:sldId id="293" r:id="rId17"/>
    <p:sldId id="312" r:id="rId18"/>
    <p:sldId id="313" r:id="rId19"/>
    <p:sldId id="283" r:id="rId20"/>
    <p:sldId id="295" r:id="rId21"/>
    <p:sldId id="296" r:id="rId22"/>
    <p:sldId id="297" r:id="rId23"/>
    <p:sldId id="300" r:id="rId24"/>
    <p:sldId id="311" r:id="rId25"/>
    <p:sldId id="316" r:id="rId26"/>
    <p:sldId id="286" r:id="rId27"/>
    <p:sldId id="318" r:id="rId28"/>
    <p:sldId id="319" r:id="rId29"/>
    <p:sldId id="320" r:id="rId30"/>
    <p:sldId id="287" r:id="rId31"/>
    <p:sldId id="314" r:id="rId32"/>
    <p:sldId id="315" r:id="rId33"/>
    <p:sldId id="280" r:id="rId34"/>
  </p:sldIdLst>
  <p:sldSz cx="9144000" cy="6858000" type="screen4x3"/>
  <p:notesSz cx="6858000" cy="9144000"/>
  <p:embeddedFontLst>
    <p:embeddedFont>
      <p:font typeface="210 맨발의청춘 B" pitchFamily="18" charset="-127"/>
      <p:regular r:id="rId36"/>
    </p:embeddedFont>
    <p:embeddedFont>
      <p:font typeface="a장미다방" pitchFamily="18" charset="-127"/>
      <p:regular r:id="rId37"/>
    </p:embeddedFont>
    <p:embeddedFont>
      <p:font typeface="210 맨발의청춘 L" pitchFamily="18" charset="-127"/>
      <p:regular r:id="rId38"/>
    </p:embeddedFont>
    <p:embeddedFont>
      <p:font typeface="맑은 고딕" pitchFamily="50" charset="-127"/>
      <p:regular r:id="rId39"/>
      <p:bold r:id="rId4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C9C9C9"/>
    <a:srgbClr val="D7D7D7"/>
    <a:srgbClr val="DBDBDB"/>
    <a:srgbClr val="0000FF"/>
    <a:srgbClr val="FF41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34" autoAdjust="0"/>
    <p:restoredTop sz="94412" autoAdjust="0"/>
  </p:normalViewPr>
  <p:slideViewPr>
    <p:cSldViewPr showGuides="1">
      <p:cViewPr>
        <p:scale>
          <a:sx n="117" d="100"/>
          <a:sy n="117" d="100"/>
        </p:scale>
        <p:origin x="-1590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D27B5-2382-410C-86A3-30515839751E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F8492-0644-4B82-91FB-1BDB9F0E8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717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F8492-0644-4B82-91FB-1BDB9F0E835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1504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F8492-0644-4B82-91FB-1BDB9F0E835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946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F8492-0644-4B82-91FB-1BDB9F0E835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0897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F8492-0644-4B82-91FB-1BDB9F0E835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889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F8492-0644-4B82-91FB-1BDB9F0E835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6449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F8492-0644-4B82-91FB-1BDB9F0E835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3121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Persistence Layer(DAO</a:t>
            </a:r>
            <a:r>
              <a:rPr lang="ko-KR" altLang="en-US" dirty="0" smtClean="0"/>
              <a:t>포함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Business Layer(Service,</a:t>
            </a:r>
            <a:r>
              <a:rPr lang="en-US" altLang="ko-KR" baseline="0" dirty="0" smtClean="0"/>
              <a:t> DTO </a:t>
            </a:r>
            <a:r>
              <a:rPr lang="ko-KR" altLang="en-US" baseline="0" dirty="0" smtClean="0"/>
              <a:t>포함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Presentation Layer(JSP, HTML)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F8492-0644-4B82-91FB-1BDB9F0E835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4997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Persistence Layer(DAO</a:t>
            </a:r>
            <a:r>
              <a:rPr lang="ko-KR" altLang="en-US" dirty="0" smtClean="0"/>
              <a:t>포함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Business Layer(Service,</a:t>
            </a:r>
            <a:r>
              <a:rPr lang="en-US" altLang="ko-KR" baseline="0" dirty="0" smtClean="0"/>
              <a:t> DTO </a:t>
            </a:r>
            <a:r>
              <a:rPr lang="ko-KR" altLang="en-US" baseline="0" dirty="0" smtClean="0"/>
              <a:t>포함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Presentation Layer(JSP, HTML)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F8492-0644-4B82-91FB-1BDB9F0E835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7003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F8492-0644-4B82-91FB-1BDB9F0E835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1504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F8492-0644-4B82-91FB-1BDB9F0E835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1504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F8492-0644-4B82-91FB-1BDB9F0E835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150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F8492-0644-4B82-91FB-1BDB9F0E835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9506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F8492-0644-4B82-91FB-1BDB9F0E835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1504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F8492-0644-4B82-91FB-1BDB9F0E835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1504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F8492-0644-4B82-91FB-1BDB9F0E835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6545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F8492-0644-4B82-91FB-1BDB9F0E835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1504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F8492-0644-4B82-91FB-1BDB9F0E835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2936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F8492-0644-4B82-91FB-1BDB9F0E8353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2125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F8492-0644-4B82-91FB-1BDB9F0E8353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1504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F8492-0644-4B82-91FB-1BDB9F0E8353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9831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F8492-0644-4B82-91FB-1BDB9F0E8353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264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F8492-0644-4B82-91FB-1BDB9F0E835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737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F8492-0644-4B82-91FB-1BDB9F0E835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968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F8492-0644-4B82-91FB-1BDB9F0E835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060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F8492-0644-4B82-91FB-1BDB9F0E835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547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F8492-0644-4B82-91FB-1BDB9F0E835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445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F8492-0644-4B82-91FB-1BDB9F0E835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150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F8492-0644-4B82-91FB-1BDB9F0E835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874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1D79A-1E23-4EF4-95C7-40730F789064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6A048-7B1B-4AF0-B4A2-AE6EAB831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06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1D79A-1E23-4EF4-95C7-40730F789064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6A048-7B1B-4AF0-B4A2-AE6EAB831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17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1D79A-1E23-4EF4-95C7-40730F789064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6A048-7B1B-4AF0-B4A2-AE6EAB831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37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1D79A-1E23-4EF4-95C7-40730F789064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6A048-7B1B-4AF0-B4A2-AE6EAB831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940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1D79A-1E23-4EF4-95C7-40730F789064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6A048-7B1B-4AF0-B4A2-AE6EAB831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730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1D79A-1E23-4EF4-95C7-40730F789064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6A048-7B1B-4AF0-B4A2-AE6EAB831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53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1D79A-1E23-4EF4-95C7-40730F789064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6A048-7B1B-4AF0-B4A2-AE6EAB831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2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1D79A-1E23-4EF4-95C7-40730F789064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6A048-7B1B-4AF0-B4A2-AE6EAB831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162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1D79A-1E23-4EF4-95C7-40730F789064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6A048-7B1B-4AF0-B4A2-AE6EAB831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790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1D79A-1E23-4EF4-95C7-40730F789064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6A048-7B1B-4AF0-B4A2-AE6EAB831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456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1D79A-1E23-4EF4-95C7-40730F789064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6A048-7B1B-4AF0-B4A2-AE6EAB831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136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1D79A-1E23-4EF4-95C7-40730F789064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6A048-7B1B-4AF0-B4A2-AE6EAB831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58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5736" y="4695527"/>
            <a:ext cx="4788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장미다방" pitchFamily="18" charset="-127"/>
                <a:ea typeface="a장미다방" pitchFamily="18" charset="-127"/>
              </a:rPr>
              <a:t>유기하지 </a:t>
            </a:r>
            <a:r>
              <a:rPr lang="ko-KR" altLang="en-US" sz="4000" b="1" spc="-1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장미다방" pitchFamily="18" charset="-127"/>
                <a:ea typeface="a장미다방" pitchFamily="18" charset="-127"/>
              </a:rPr>
              <a:t>말아조</a:t>
            </a:r>
            <a:endParaRPr lang="ko-KR" altLang="en-US" sz="4000" b="1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3033189" y="1381243"/>
            <a:ext cx="3049504" cy="2922441"/>
          </a:xfrm>
          <a:prstGeom prst="ellipse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375756" y="5641503"/>
            <a:ext cx="45725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20151021 </a:t>
            </a:r>
            <a:r>
              <a:rPr lang="ko-KR" altLang="en-US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위혜진  </a:t>
            </a:r>
            <a:r>
              <a:rPr lang="en-US" altLang="ko-KR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20151029 </a:t>
            </a:r>
            <a:r>
              <a:rPr lang="ko-KR" altLang="en-US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이신애   </a:t>
            </a:r>
            <a:endParaRPr lang="en-US" altLang="ko-KR" sz="300" b="1" spc="-1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210 맨발의청춘 L" pitchFamily="18" charset="-127"/>
              <a:ea typeface="210 맨발의청춘 L" pitchFamily="18" charset="-127"/>
            </a:endParaRPr>
          </a:p>
          <a:p>
            <a:pPr algn="ctr"/>
            <a:endParaRPr lang="en-US" altLang="ko-KR" sz="700" b="1" spc="-1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210 맨발의청춘 L" pitchFamily="18" charset="-127"/>
              <a:ea typeface="210 맨발의청춘 L" pitchFamily="18" charset="-127"/>
            </a:endParaRPr>
          </a:p>
          <a:p>
            <a:pPr algn="ctr"/>
            <a:r>
              <a:rPr lang="en-US" altLang="ko-KR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20151030 </a:t>
            </a:r>
            <a:r>
              <a:rPr lang="ko-KR" altLang="en-US" b="1" spc="-1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이아륜</a:t>
            </a:r>
            <a:r>
              <a:rPr lang="ko-KR" altLang="en-US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  </a:t>
            </a:r>
            <a:r>
              <a:rPr lang="en-US" altLang="ko-KR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20151036 </a:t>
            </a:r>
            <a:r>
              <a:rPr lang="ko-KR" altLang="en-US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이지</a:t>
            </a:r>
            <a:r>
              <a:rPr lang="ko-KR" altLang="en-US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호</a:t>
            </a:r>
          </a:p>
        </p:txBody>
      </p:sp>
      <p:sp>
        <p:nvSpPr>
          <p:cNvPr id="10" name="타원 9"/>
          <p:cNvSpPr/>
          <p:nvPr/>
        </p:nvSpPr>
        <p:spPr>
          <a:xfrm>
            <a:off x="2915816" y="1268760"/>
            <a:ext cx="3284250" cy="314740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224" y="1556792"/>
            <a:ext cx="2852936" cy="285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-2272" y="0"/>
            <a:ext cx="9146272" cy="6857999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102124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016" y="211287"/>
            <a:ext cx="1043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-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itchFamily="18" charset="-127"/>
                <a:ea typeface="210 맨발의청춘 L" pitchFamily="18" charset="-127"/>
              </a:rPr>
              <a:t>03</a:t>
            </a:r>
            <a:endParaRPr lang="ko-KR" altLang="en-US" sz="4800" b="1" spc="-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290265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흐름</a:t>
            </a:r>
            <a:r>
              <a:rPr lang="ko-KR" altLang="en-US" sz="28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016" y="1232536"/>
            <a:ext cx="573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210 맨발의청춘 L" pitchFamily="18" charset="-127"/>
                <a:ea typeface="210 맨발의청춘 L" pitchFamily="18" charset="-127"/>
              </a:rPr>
              <a:t>메뉴② </a:t>
            </a:r>
            <a:r>
              <a:rPr lang="ko-KR" altLang="en-US" dirty="0" err="1" smtClean="0">
                <a:latin typeface="210 맨발의청춘 L" pitchFamily="18" charset="-127"/>
                <a:ea typeface="210 맨발의청춘 L" pitchFamily="18" charset="-127"/>
              </a:rPr>
              <a:t>마이페이지</a:t>
            </a:r>
            <a:r>
              <a:rPr lang="ko-KR" altLang="en-US" dirty="0" smtClean="0">
                <a:latin typeface="210 맨발의청춘 L" pitchFamily="18" charset="-127"/>
                <a:ea typeface="210 맨발의청춘 L" pitchFamily="18" charset="-127"/>
              </a:rPr>
              <a:t> </a:t>
            </a:r>
            <a:r>
              <a:rPr lang="en-US" altLang="ko-KR" dirty="0">
                <a:latin typeface="210 맨발의청춘 L" pitchFamily="18" charset="-127"/>
                <a:ea typeface="210 맨발의청춘 L" pitchFamily="18" charset="-127"/>
              </a:rPr>
              <a:t>(</a:t>
            </a:r>
            <a:r>
              <a:rPr lang="en-US" altLang="ko-KR" dirty="0" smtClean="0">
                <a:latin typeface="210 맨발의청춘 L" pitchFamily="18" charset="-127"/>
                <a:ea typeface="210 맨발의청춘 L" pitchFamily="18" charset="-127"/>
              </a:rPr>
              <a:t> </a:t>
            </a:r>
            <a:r>
              <a:rPr lang="ko-KR" altLang="en-US" dirty="0" smtClean="0">
                <a:latin typeface="210 맨발의청춘 L" pitchFamily="18" charset="-127"/>
                <a:ea typeface="210 맨발의청춘 L" pitchFamily="18" charset="-127"/>
              </a:rPr>
              <a:t>펫 관리 </a:t>
            </a:r>
            <a:r>
              <a:rPr lang="en-US" altLang="ko-KR" dirty="0" smtClean="0">
                <a:latin typeface="210 맨발의청춘 L" pitchFamily="18" charset="-127"/>
                <a:ea typeface="210 맨발의청춘 L" pitchFamily="18" charset="-127"/>
              </a:rPr>
              <a:t>– </a:t>
            </a:r>
            <a:r>
              <a:rPr lang="ko-KR" altLang="en-US" dirty="0" smtClean="0">
                <a:latin typeface="210 맨발의청춘 L" pitchFamily="18" charset="-127"/>
                <a:ea typeface="210 맨발의청춘 L" pitchFamily="18" charset="-127"/>
              </a:rPr>
              <a:t>등록</a:t>
            </a:r>
            <a:r>
              <a:rPr lang="en-US" altLang="ko-KR" dirty="0" smtClean="0">
                <a:latin typeface="210 맨발의청춘 L" pitchFamily="18" charset="-127"/>
                <a:ea typeface="210 맨발의청춘 L" pitchFamily="18" charset="-127"/>
              </a:rPr>
              <a:t>, </a:t>
            </a:r>
            <a:r>
              <a:rPr lang="ko-KR" altLang="en-US" dirty="0" smtClean="0">
                <a:latin typeface="210 맨발의청춘 L" pitchFamily="18" charset="-127"/>
                <a:ea typeface="210 맨발의청춘 L" pitchFamily="18" charset="-127"/>
              </a:rPr>
              <a:t>수정</a:t>
            </a:r>
            <a:r>
              <a:rPr lang="en-US" altLang="ko-KR" dirty="0" smtClean="0">
                <a:latin typeface="210 맨발의청춘 L" pitchFamily="18" charset="-127"/>
                <a:ea typeface="210 맨발의청춘 L" pitchFamily="18" charset="-127"/>
              </a:rPr>
              <a:t>, </a:t>
            </a:r>
            <a:r>
              <a:rPr lang="ko-KR" altLang="en-US" dirty="0" smtClean="0">
                <a:latin typeface="210 맨발의청춘 L" pitchFamily="18" charset="-127"/>
                <a:ea typeface="210 맨발의청춘 L" pitchFamily="18" charset="-127"/>
              </a:rPr>
              <a:t>삭제 </a:t>
            </a:r>
            <a:r>
              <a:rPr lang="en-US" altLang="ko-KR" dirty="0" smtClean="0">
                <a:latin typeface="210 맨발의청춘 L" pitchFamily="18" charset="-127"/>
                <a:ea typeface="210 맨발의청춘 L" pitchFamily="18" charset="-127"/>
              </a:rPr>
              <a:t>)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50" b="293"/>
          <a:stretch/>
        </p:blipFill>
        <p:spPr>
          <a:xfrm>
            <a:off x="179512" y="1700808"/>
            <a:ext cx="8787139" cy="482453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7435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-2272" y="0"/>
            <a:ext cx="9146272" cy="6857999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102124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016" y="211287"/>
            <a:ext cx="1043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-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itchFamily="18" charset="-127"/>
                <a:ea typeface="210 맨발의청춘 L" pitchFamily="18" charset="-127"/>
              </a:rPr>
              <a:t>03</a:t>
            </a:r>
            <a:endParaRPr lang="ko-KR" altLang="en-US" sz="4800" b="1" spc="-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290265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흐름</a:t>
            </a:r>
            <a:r>
              <a:rPr lang="ko-KR" altLang="en-US" sz="28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3411" y="1196752"/>
            <a:ext cx="5898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210 맨발의청춘 L" pitchFamily="18" charset="-127"/>
                <a:ea typeface="210 맨발의청춘 L" pitchFamily="18" charset="-127"/>
              </a:rPr>
              <a:t>메뉴② </a:t>
            </a:r>
            <a:r>
              <a:rPr lang="ko-KR" altLang="en-US" dirty="0" err="1">
                <a:latin typeface="210 맨발의청춘 L" pitchFamily="18" charset="-127"/>
                <a:ea typeface="210 맨발의청춘 L" pitchFamily="18" charset="-127"/>
              </a:rPr>
              <a:t>마이페이지</a:t>
            </a:r>
            <a:r>
              <a:rPr lang="ko-KR" altLang="en-US" dirty="0">
                <a:latin typeface="210 맨발의청춘 L" pitchFamily="18" charset="-127"/>
                <a:ea typeface="210 맨발의청춘 L" pitchFamily="18" charset="-127"/>
              </a:rPr>
              <a:t> </a:t>
            </a:r>
            <a:r>
              <a:rPr lang="en-US" altLang="ko-KR" dirty="0" smtClean="0">
                <a:latin typeface="210 맨발의청춘 L" pitchFamily="18" charset="-127"/>
                <a:ea typeface="210 맨발의청춘 L" pitchFamily="18" charset="-127"/>
              </a:rPr>
              <a:t>( </a:t>
            </a:r>
            <a:r>
              <a:rPr lang="ko-KR" altLang="en-US" dirty="0" smtClean="0">
                <a:latin typeface="210 맨발의청춘 L" pitchFamily="18" charset="-127"/>
                <a:ea typeface="210 맨발의청춘 L" pitchFamily="18" charset="-127"/>
              </a:rPr>
              <a:t>나의 매칭 리스트 </a:t>
            </a:r>
            <a:r>
              <a:rPr lang="en-US" altLang="ko-KR" dirty="0" smtClean="0">
                <a:latin typeface="210 맨발의청춘 L" pitchFamily="18" charset="-127"/>
                <a:ea typeface="210 맨발의청춘 L" pitchFamily="18" charset="-127"/>
              </a:rPr>
              <a:t>)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45" y="1620142"/>
            <a:ext cx="8858002" cy="87275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113411" y="2780928"/>
            <a:ext cx="863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210 맨발의청춘 L" pitchFamily="18" charset="-127"/>
                <a:ea typeface="210 맨발의청춘 L" pitchFamily="18" charset="-127"/>
              </a:rPr>
              <a:t>메뉴② </a:t>
            </a:r>
            <a:r>
              <a:rPr lang="ko-KR" altLang="en-US" dirty="0" err="1">
                <a:latin typeface="210 맨발의청춘 L" pitchFamily="18" charset="-127"/>
                <a:ea typeface="210 맨발의청춘 L" pitchFamily="18" charset="-127"/>
              </a:rPr>
              <a:t>마이페이지</a:t>
            </a:r>
            <a:r>
              <a:rPr lang="ko-KR" altLang="en-US" dirty="0">
                <a:latin typeface="210 맨발의청춘 L" pitchFamily="18" charset="-127"/>
                <a:ea typeface="210 맨발의청춘 L" pitchFamily="18" charset="-127"/>
              </a:rPr>
              <a:t> </a:t>
            </a:r>
            <a:r>
              <a:rPr lang="en-US" altLang="ko-KR" dirty="0" smtClean="0">
                <a:latin typeface="210 맨발의청춘 L" pitchFamily="18" charset="-127"/>
                <a:ea typeface="210 맨발의청춘 L" pitchFamily="18" charset="-127"/>
              </a:rPr>
              <a:t>( </a:t>
            </a:r>
            <a:r>
              <a:rPr lang="ko-KR" altLang="en-US" dirty="0" smtClean="0">
                <a:latin typeface="210 맨발의청춘 L" pitchFamily="18" charset="-127"/>
                <a:ea typeface="210 맨발의청춘 L" pitchFamily="18" charset="-127"/>
              </a:rPr>
              <a:t>나의 </a:t>
            </a:r>
            <a:r>
              <a:rPr lang="ko-KR" altLang="en-US" dirty="0">
                <a:latin typeface="210 맨발의청춘 L" pitchFamily="18" charset="-127"/>
                <a:ea typeface="210 맨발의청춘 L" pitchFamily="18" charset="-127"/>
              </a:rPr>
              <a:t>매칭 리스트 </a:t>
            </a:r>
            <a:r>
              <a:rPr lang="en-US" altLang="ko-KR" dirty="0" smtClean="0">
                <a:latin typeface="210 맨발의청춘 L" pitchFamily="18" charset="-127"/>
                <a:ea typeface="210 맨발의청춘 L" pitchFamily="18" charset="-127"/>
              </a:rPr>
              <a:t>- </a:t>
            </a:r>
            <a:r>
              <a:rPr lang="ko-KR" altLang="en-US" dirty="0" smtClean="0">
                <a:latin typeface="210 맨발의청춘 L" pitchFamily="18" charset="-127"/>
                <a:ea typeface="210 맨발의청춘 L" pitchFamily="18" charset="-127"/>
              </a:rPr>
              <a:t>사후 관리 게시판</a:t>
            </a:r>
            <a:r>
              <a:rPr lang="en-US" altLang="ko-KR" dirty="0">
                <a:latin typeface="210 맨발의청춘 L" pitchFamily="18" charset="-127"/>
                <a:ea typeface="210 맨발의청춘 L" pitchFamily="18" charset="-127"/>
              </a:rPr>
              <a:t> </a:t>
            </a:r>
            <a:r>
              <a:rPr lang="en-US" altLang="ko-KR" dirty="0" smtClean="0">
                <a:latin typeface="210 맨발의청춘 L" pitchFamily="18" charset="-127"/>
                <a:ea typeface="210 맨발의청춘 L" pitchFamily="18" charset="-127"/>
              </a:rPr>
              <a:t>:</a:t>
            </a:r>
            <a:r>
              <a:rPr lang="ko-KR" altLang="en-US" dirty="0" smtClean="0">
                <a:latin typeface="210 맨발의청춘 L" pitchFamily="18" charset="-127"/>
                <a:ea typeface="210 맨발의청춘 L" pitchFamily="18" charset="-127"/>
              </a:rPr>
              <a:t> 등록</a:t>
            </a:r>
            <a:r>
              <a:rPr lang="en-US" altLang="ko-KR" dirty="0" smtClean="0">
                <a:latin typeface="210 맨발의청춘 L" pitchFamily="18" charset="-127"/>
                <a:ea typeface="210 맨발의청춘 L" pitchFamily="18" charset="-127"/>
              </a:rPr>
              <a:t>, </a:t>
            </a:r>
            <a:r>
              <a:rPr lang="ko-KR" altLang="en-US" dirty="0" smtClean="0">
                <a:latin typeface="210 맨발의청춘 L" pitchFamily="18" charset="-127"/>
                <a:ea typeface="210 맨발의청춘 L" pitchFamily="18" charset="-127"/>
              </a:rPr>
              <a:t>수정</a:t>
            </a:r>
            <a:r>
              <a:rPr lang="en-US" altLang="ko-KR" dirty="0" smtClean="0">
                <a:latin typeface="210 맨발의청춘 L" pitchFamily="18" charset="-127"/>
                <a:ea typeface="210 맨발의청춘 L" pitchFamily="18" charset="-127"/>
              </a:rPr>
              <a:t>, </a:t>
            </a:r>
            <a:r>
              <a:rPr lang="ko-KR" altLang="en-US" dirty="0" smtClean="0">
                <a:latin typeface="210 맨발의청춘 L" pitchFamily="18" charset="-127"/>
                <a:ea typeface="210 맨발의청춘 L" pitchFamily="18" charset="-127"/>
              </a:rPr>
              <a:t>삭제 </a:t>
            </a:r>
            <a:r>
              <a:rPr lang="en-US" altLang="ko-KR" dirty="0" smtClean="0">
                <a:latin typeface="210 맨발의청춘 L" pitchFamily="18" charset="-127"/>
                <a:ea typeface="210 맨발의청춘 L" pitchFamily="18" charset="-127"/>
              </a:rPr>
              <a:t>)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16" y="3212976"/>
            <a:ext cx="8888389" cy="34599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574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16913" y="0"/>
            <a:ext cx="9146272" cy="6857999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102124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016" y="211287"/>
            <a:ext cx="1043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-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itchFamily="18" charset="-127"/>
                <a:ea typeface="210 맨발의청춘 L" pitchFamily="18" charset="-127"/>
              </a:rPr>
              <a:t>03</a:t>
            </a:r>
            <a:endParaRPr lang="ko-KR" altLang="en-US" sz="4800" b="1" spc="-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290265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흐름</a:t>
            </a:r>
            <a:r>
              <a:rPr lang="ko-KR" altLang="en-US" sz="28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410" y="1634519"/>
            <a:ext cx="5898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210 맨발의청춘 L" pitchFamily="18" charset="-127"/>
                <a:ea typeface="210 맨발의청춘 L" pitchFamily="18" charset="-127"/>
              </a:rPr>
              <a:t>메뉴③ 내가 신청한 목록 보기</a:t>
            </a:r>
            <a:endParaRPr lang="en-US" altLang="ko-KR" dirty="0" smtClean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660" y="3631044"/>
            <a:ext cx="5898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210 맨발의청춘 L" pitchFamily="18" charset="-127"/>
                <a:ea typeface="210 맨발의청춘 L" pitchFamily="18" charset="-127"/>
              </a:rPr>
              <a:t>메뉴④ 나의 </a:t>
            </a:r>
            <a:r>
              <a:rPr lang="ko-KR" altLang="en-US" dirty="0" err="1" smtClean="0">
                <a:latin typeface="210 맨발의청춘 L" pitchFamily="18" charset="-127"/>
                <a:ea typeface="210 맨발의청춘 L" pitchFamily="18" charset="-127"/>
              </a:rPr>
              <a:t>게시글</a:t>
            </a:r>
            <a:r>
              <a:rPr lang="ko-KR" altLang="en-US" dirty="0" smtClean="0">
                <a:latin typeface="210 맨발의청춘 L" pitchFamily="18" charset="-127"/>
                <a:ea typeface="210 맨발의청춘 L" pitchFamily="18" charset="-127"/>
              </a:rPr>
              <a:t> 보기</a:t>
            </a:r>
            <a:endParaRPr lang="en-US" altLang="ko-KR" dirty="0" smtClean="0">
              <a:latin typeface="210 맨발의청춘 L" pitchFamily="18" charset="-127"/>
              <a:ea typeface="210 맨발의청춘 L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11" y="4205607"/>
            <a:ext cx="8834861" cy="167166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17" y="2066568"/>
            <a:ext cx="8804256" cy="100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82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16913" y="0"/>
            <a:ext cx="9146272" cy="6857999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102124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016" y="211287"/>
            <a:ext cx="1043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-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itchFamily="18" charset="-127"/>
                <a:ea typeface="210 맨발의청춘 L" pitchFamily="18" charset="-127"/>
              </a:rPr>
              <a:t>03</a:t>
            </a:r>
            <a:endParaRPr lang="ko-KR" altLang="en-US" sz="4800" b="1" spc="-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290265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흐름</a:t>
            </a:r>
            <a:r>
              <a:rPr lang="ko-KR" altLang="en-US" sz="28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도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16" y="2350448"/>
            <a:ext cx="8820472" cy="266272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144016" y="1788151"/>
            <a:ext cx="5898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itchFamily="18" charset="-127"/>
                <a:ea typeface="210 맨발의청춘 L" pitchFamily="18" charset="-127"/>
              </a:rPr>
              <a:t>메뉴</a:t>
            </a:r>
            <a:r>
              <a:rPr lang="ko-KR" altLang="en-US" dirty="0" smtClean="0">
                <a:latin typeface="210 맨발의청춘 L" pitchFamily="18" charset="-127"/>
                <a:ea typeface="210 맨발의청춘 L" pitchFamily="18" charset="-127"/>
              </a:rPr>
              <a:t>⑤ 추천 리스트</a:t>
            </a:r>
            <a:endParaRPr lang="en-US" altLang="ko-KR" dirty="0" smtClean="0">
              <a:latin typeface="210 맨발의청춘 L" pitchFamily="18" charset="-127"/>
              <a:ea typeface="210 맨발의청춘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323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9184340" cy="6857999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0136" y="0"/>
            <a:ext cx="9194476" cy="1339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016" y="332656"/>
            <a:ext cx="1043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-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itchFamily="18" charset="-127"/>
                <a:ea typeface="210 맨발의청춘 L" pitchFamily="18" charset="-127"/>
              </a:rPr>
              <a:t>03</a:t>
            </a:r>
            <a:endParaRPr lang="ko-KR" altLang="en-US" sz="4800" b="1" spc="-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457508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흐름도 </a:t>
            </a:r>
            <a:r>
              <a:rPr lang="en-US" altLang="ko-KR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(</a:t>
            </a:r>
            <a:r>
              <a:rPr lang="ko-KR" altLang="en-US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신청자 입장 </a:t>
            </a:r>
            <a:r>
              <a:rPr lang="en-US" altLang="ko-KR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- </a:t>
            </a:r>
            <a:r>
              <a:rPr lang="ko-KR" altLang="en-US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매칭 신청</a:t>
            </a:r>
            <a:r>
              <a:rPr lang="en-US" altLang="ko-KR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)</a:t>
            </a:r>
            <a:endParaRPr lang="ko-KR" altLang="en-US" sz="2800" b="1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843990" y="2943562"/>
            <a:ext cx="1896362" cy="3110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latin typeface="210 맨발의청춘 L" pitchFamily="18" charset="-127"/>
                <a:ea typeface="210 맨발의청춘 L" pitchFamily="18" charset="-127"/>
              </a:rPr>
              <a:t>MatchingController</a:t>
            </a:r>
            <a:endParaRPr lang="ko-KR" altLang="en-US" sz="1200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364088" y="1844824"/>
            <a:ext cx="3240360" cy="62629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2764518"/>
            <a:ext cx="2304256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210 맨발의청춘 L" pitchFamily="18" charset="-127"/>
                <a:ea typeface="210 맨발의청춘 L" pitchFamily="18" charset="-127"/>
              </a:rPr>
              <a:t>/noticeboard</a:t>
            </a:r>
          </a:p>
          <a:p>
            <a:r>
              <a:rPr lang="en-US" altLang="ko-KR" sz="1200" dirty="0">
                <a:latin typeface="210 맨발의청춘 L" pitchFamily="18" charset="-127"/>
                <a:ea typeface="210 맨발의청춘 L" pitchFamily="18" charset="-127"/>
              </a:rPr>
              <a:t> </a:t>
            </a:r>
            <a:r>
              <a:rPr lang="en-US" altLang="ko-KR" sz="1200" dirty="0" smtClean="0">
                <a:latin typeface="210 맨발의청춘 L" pitchFamily="18" charset="-127"/>
                <a:ea typeface="210 맨발의청춘 L" pitchFamily="18" charset="-127"/>
              </a:rPr>
              <a:t>/</a:t>
            </a:r>
            <a:r>
              <a:rPr lang="en-US" altLang="ko-KR" sz="1200" dirty="0" err="1" smtClean="0">
                <a:latin typeface="210 맨발의청춘 L" pitchFamily="18" charset="-127"/>
                <a:ea typeface="210 맨발의청춘 L" pitchFamily="18" charset="-127"/>
              </a:rPr>
              <a:t>NoticeBoard_content.jsp</a:t>
            </a:r>
            <a:endParaRPr lang="ko-KR" altLang="en-US" sz="1200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73541" y="2579851"/>
            <a:ext cx="208823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210 맨발의청춘 L" pitchFamily="18" charset="-127"/>
                <a:ea typeface="210 맨발의청춘 L" pitchFamily="18" charset="-127"/>
              </a:rPr>
              <a:t>‘</a:t>
            </a:r>
            <a:r>
              <a:rPr lang="ko-KR" altLang="en-US" sz="1200" dirty="0" smtClean="0">
                <a:latin typeface="210 맨발의청춘 L" pitchFamily="18" charset="-127"/>
                <a:ea typeface="210 맨발의청춘 L" pitchFamily="18" charset="-127"/>
              </a:rPr>
              <a:t>신청하러 가기</a:t>
            </a:r>
            <a:r>
              <a:rPr lang="en-US" altLang="ko-KR" sz="1200" dirty="0" smtClean="0">
                <a:latin typeface="210 맨발의청춘 L" pitchFamily="18" charset="-127"/>
                <a:ea typeface="210 맨발의청춘 L" pitchFamily="18" charset="-127"/>
              </a:rPr>
              <a:t>’</a:t>
            </a:r>
            <a:r>
              <a:rPr lang="ko-KR" altLang="en-US" sz="1200" dirty="0" smtClean="0">
                <a:latin typeface="210 맨발의청춘 L" pitchFamily="18" charset="-127"/>
                <a:ea typeface="210 맨발의청춘 L" pitchFamily="18" charset="-127"/>
              </a:rPr>
              <a:t> </a:t>
            </a:r>
            <a:endParaRPr lang="en-US" altLang="ko-KR" sz="1200" dirty="0" smtClean="0">
              <a:latin typeface="210 맨발의청춘 L" pitchFamily="18" charset="-127"/>
              <a:ea typeface="210 맨발의청춘 L" pitchFamily="18" charset="-127"/>
            </a:endParaRPr>
          </a:p>
          <a:p>
            <a:r>
              <a:rPr lang="en-US" altLang="ko-KR" sz="1200" dirty="0" smtClean="0">
                <a:latin typeface="210 맨발의청춘 L" pitchFamily="18" charset="-127"/>
                <a:ea typeface="210 맨발의청춘 L" pitchFamily="18" charset="-127"/>
              </a:rPr>
              <a:t>button click</a:t>
            </a:r>
            <a:endParaRPr lang="en-US" altLang="ko-KR" sz="1200" dirty="0">
              <a:latin typeface="210 맨발의청춘 L" pitchFamily="18" charset="-127"/>
              <a:ea typeface="210 맨발의청춘 L" pitchFamily="18" charset="-127"/>
            </a:endParaRPr>
          </a:p>
          <a:p>
            <a:endParaRPr lang="en-US" altLang="ko-KR" sz="1200" dirty="0" smtClean="0">
              <a:latin typeface="210 맨발의청춘 L" pitchFamily="18" charset="-127"/>
              <a:ea typeface="210 맨발의청춘 L" pitchFamily="18" charset="-127"/>
            </a:endParaRPr>
          </a:p>
          <a:p>
            <a:r>
              <a:rPr lang="en-US" altLang="ko-KR" sz="1200" dirty="0" smtClean="0">
                <a:latin typeface="210 맨발의청춘 L" pitchFamily="18" charset="-127"/>
                <a:ea typeface="210 맨발의청춘 L" pitchFamily="18" charset="-127"/>
              </a:rPr>
              <a:t>&lt;</a:t>
            </a:r>
            <a:r>
              <a:rPr lang="en-US" altLang="ko-KR" sz="1200" dirty="0" err="1" smtClean="0">
                <a:latin typeface="210 맨발의청춘 L" pitchFamily="18" charset="-127"/>
                <a:ea typeface="210 맨발의청춘 L" pitchFamily="18" charset="-127"/>
              </a:rPr>
              <a:t>param</a:t>
            </a:r>
            <a:r>
              <a:rPr lang="en-US" altLang="ko-KR" sz="1200" dirty="0" smtClean="0">
                <a:latin typeface="210 맨발의청춘 L" pitchFamily="18" charset="-127"/>
                <a:ea typeface="210 맨발의청춘 L" pitchFamily="18" charset="-127"/>
              </a:rPr>
              <a:t>&gt;</a:t>
            </a:r>
          </a:p>
          <a:p>
            <a:r>
              <a:rPr lang="en-US" altLang="ko-KR" sz="1200" dirty="0" err="1" smtClean="0">
                <a:latin typeface="210 맨발의청춘 L" pitchFamily="18" charset="-127"/>
                <a:ea typeface="210 맨발의청춘 L" pitchFamily="18" charset="-127"/>
              </a:rPr>
              <a:t>user_id</a:t>
            </a:r>
            <a:r>
              <a:rPr lang="en-US" altLang="ko-KR" sz="1200" dirty="0" smtClean="0">
                <a:latin typeface="210 맨발의청춘 L" pitchFamily="18" charset="-127"/>
                <a:ea typeface="210 맨발의청춘 L" pitchFamily="18" charset="-127"/>
              </a:rPr>
              <a:t>, </a:t>
            </a:r>
            <a:r>
              <a:rPr lang="en-US" altLang="ko-KR" sz="1200" dirty="0" err="1" smtClean="0">
                <a:latin typeface="210 맨발의청춘 L" pitchFamily="18" charset="-127"/>
                <a:ea typeface="210 맨발의청춘 L" pitchFamily="18" charset="-127"/>
              </a:rPr>
              <a:t>pet_id</a:t>
            </a:r>
            <a:r>
              <a:rPr lang="en-US" altLang="ko-KR" sz="1200" dirty="0" smtClean="0">
                <a:latin typeface="210 맨발의청춘 L" pitchFamily="18" charset="-127"/>
                <a:ea typeface="210 맨발의청춘 L" pitchFamily="18" charset="-127"/>
              </a:rPr>
              <a:t>, </a:t>
            </a:r>
            <a:r>
              <a:rPr lang="en-US" altLang="ko-KR" sz="1200" dirty="0" err="1" smtClean="0">
                <a:latin typeface="210 맨발의청춘 L" pitchFamily="18" charset="-127"/>
                <a:ea typeface="210 맨발의청춘 L" pitchFamily="18" charset="-127"/>
              </a:rPr>
              <a:t>list_id</a:t>
            </a:r>
            <a:endParaRPr lang="ko-KR" altLang="en-US" sz="1200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76056" y="3833044"/>
            <a:ext cx="3189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210 맨발의청춘 L" pitchFamily="18" charset="-127"/>
                <a:ea typeface="210 맨발의청춘 L" pitchFamily="18" charset="-127"/>
              </a:rPr>
              <a:t>redirect</a:t>
            </a:r>
            <a:r>
              <a:rPr lang="en-US" altLang="ko-KR" sz="1200" dirty="0" smtClean="0">
                <a:latin typeface="210 맨발의청춘 L" pitchFamily="18" charset="-127"/>
                <a:ea typeface="210 맨발의청춘 L" pitchFamily="18" charset="-127"/>
              </a:rPr>
              <a:t>: /matching/</a:t>
            </a:r>
            <a:r>
              <a:rPr lang="en-US" altLang="ko-KR" sz="1200" dirty="0" err="1" smtClean="0">
                <a:latin typeface="210 맨발의청춘 L" pitchFamily="18" charset="-127"/>
                <a:ea typeface="210 맨발의청춘 L" pitchFamily="18" charset="-127"/>
              </a:rPr>
              <a:t>myapplicationlist</a:t>
            </a:r>
            <a:endParaRPr lang="ko-KR" altLang="en-US" sz="1200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64750" y="4456510"/>
            <a:ext cx="2232249" cy="3110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latin typeface="210 맨발의청춘 L" pitchFamily="18" charset="-127"/>
                <a:ea typeface="210 맨발의청춘 L" pitchFamily="18" charset="-127"/>
              </a:rPr>
              <a:t>ListApplicationController</a:t>
            </a:r>
            <a:endParaRPr lang="ko-KR" altLang="en-US" sz="1200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04766" y="5085184"/>
            <a:ext cx="2753888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210 맨발의청춘 L" pitchFamily="18" charset="-127"/>
                <a:ea typeface="210 맨발의청춘 L" pitchFamily="18" charset="-127"/>
              </a:rPr>
              <a:t>매칭 리스트 목록</a:t>
            </a:r>
            <a:endParaRPr lang="en-US" altLang="ko-KR" sz="1200" dirty="0" smtClean="0">
              <a:latin typeface="210 맨발의청춘 L" pitchFamily="18" charset="-127"/>
              <a:ea typeface="210 맨발의청춘 L" pitchFamily="18" charset="-127"/>
            </a:endParaRPr>
          </a:p>
          <a:p>
            <a:r>
              <a:rPr lang="en-US" altLang="ko-KR" sz="1200" dirty="0" smtClean="0">
                <a:latin typeface="210 맨발의청춘 L" pitchFamily="18" charset="-127"/>
                <a:ea typeface="210 맨발의청춘 L" pitchFamily="18" charset="-127"/>
              </a:rPr>
              <a:t>Forward (&lt;List&gt;</a:t>
            </a:r>
            <a:r>
              <a:rPr lang="en-US" altLang="ko-KR" sz="1200" dirty="0" err="1" smtClean="0">
                <a:latin typeface="210 맨발의청춘 L" pitchFamily="18" charset="-127"/>
                <a:ea typeface="210 맨발의청춘 L" pitchFamily="18" charset="-127"/>
              </a:rPr>
              <a:t>MatNotice</a:t>
            </a:r>
            <a:r>
              <a:rPr lang="en-US" altLang="ko-KR" sz="1200" dirty="0" smtClean="0">
                <a:latin typeface="210 맨발의청춘 L" pitchFamily="18" charset="-127"/>
                <a:ea typeface="210 맨발의청춘 L" pitchFamily="18" charset="-127"/>
              </a:rPr>
              <a:t> </a:t>
            </a:r>
            <a:r>
              <a:rPr lang="ko-KR" altLang="en-US" sz="1200" dirty="0" smtClean="0">
                <a:latin typeface="210 맨발의청춘 L" pitchFamily="18" charset="-127"/>
                <a:ea typeface="210 맨발의청춘 L" pitchFamily="18" charset="-127"/>
              </a:rPr>
              <a:t>전달</a:t>
            </a:r>
            <a:r>
              <a:rPr lang="en-US" altLang="ko-KR" sz="1200" dirty="0" smtClean="0">
                <a:latin typeface="210 맨발의청춘 L" pitchFamily="18" charset="-127"/>
                <a:ea typeface="210 맨발의청춘 L" pitchFamily="18" charset="-127"/>
              </a:rPr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46134" y="5929535"/>
            <a:ext cx="3082092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210 맨발의청춘 L" pitchFamily="18" charset="-127"/>
                <a:ea typeface="210 맨발의청춘 L" pitchFamily="18" charset="-127"/>
              </a:rPr>
              <a:t>/</a:t>
            </a:r>
            <a:r>
              <a:rPr lang="en-US" altLang="ko-KR" sz="1200" dirty="0">
                <a:latin typeface="210 맨발의청춘 L" pitchFamily="18" charset="-127"/>
                <a:ea typeface="210 맨발의청춘 L" pitchFamily="18" charset="-127"/>
              </a:rPr>
              <a:t>matching/</a:t>
            </a:r>
            <a:r>
              <a:rPr lang="en-US" altLang="ko-KR" sz="1200" dirty="0" err="1">
                <a:latin typeface="210 맨발의청춘 L" pitchFamily="18" charset="-127"/>
                <a:ea typeface="210 맨발의청춘 L" pitchFamily="18" charset="-127"/>
              </a:rPr>
              <a:t>MyApplication_list.jsp</a:t>
            </a:r>
            <a:endParaRPr lang="ko-KR" altLang="en-US" sz="1200" dirty="0">
              <a:latin typeface="210 맨발의청춘 L" pitchFamily="18" charset="-127"/>
              <a:ea typeface="210 맨발의청춘 L" pitchFamily="18" charset="-127"/>
            </a:endParaRPr>
          </a:p>
        </p:txBody>
      </p:sp>
      <p:cxnSp>
        <p:nvCxnSpPr>
          <p:cNvPr id="18" name="직선 화살표 연결선 17"/>
          <p:cNvCxnSpPr>
            <a:stCxn id="2" idx="2"/>
            <a:endCxn id="12" idx="0"/>
          </p:cNvCxnSpPr>
          <p:nvPr/>
        </p:nvCxnSpPr>
        <p:spPr>
          <a:xfrm flipH="1">
            <a:off x="6670700" y="3254565"/>
            <a:ext cx="121471" cy="5784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40310" y="1927137"/>
            <a:ext cx="268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ysClr val="windowText" lastClr="000000"/>
                </a:solidFill>
                <a:latin typeface="210 맨발의청춘 L" pitchFamily="18" charset="-127"/>
                <a:ea typeface="210 맨발의청춘 L" pitchFamily="18" charset="-127"/>
              </a:rPr>
              <a:t>MatchingDAO</a:t>
            </a:r>
            <a:endParaRPr lang="en-US" altLang="ko-KR" sz="1200" dirty="0">
              <a:solidFill>
                <a:sysClr val="windowText" lastClr="000000"/>
              </a:solidFill>
              <a:latin typeface="210 맨발의청춘 L" pitchFamily="18" charset="-127"/>
              <a:ea typeface="210 맨발의청춘 L" pitchFamily="18" charset="-127"/>
            </a:endParaRPr>
          </a:p>
          <a:p>
            <a:pPr algn="ctr"/>
            <a:r>
              <a:rPr lang="en-US" altLang="ko-KR" sz="1200" dirty="0">
                <a:solidFill>
                  <a:sysClr val="windowText" lastClr="000000"/>
                </a:solidFill>
                <a:latin typeface="210 맨발의청춘 L" pitchFamily="18" charset="-127"/>
                <a:ea typeface="210 맨발의청춘 L" pitchFamily="18" charset="-127"/>
              </a:rPr>
              <a:t>.</a:t>
            </a:r>
            <a:r>
              <a:rPr lang="en-US" altLang="ko-KR" sz="1200" dirty="0" err="1">
                <a:solidFill>
                  <a:sysClr val="windowText" lastClr="000000"/>
                </a:solidFill>
                <a:latin typeface="210 맨발의청춘 L" pitchFamily="18" charset="-127"/>
                <a:ea typeface="210 맨발의청춘 L" pitchFamily="18" charset="-127"/>
              </a:rPr>
              <a:t>insertMatching</a:t>
            </a:r>
            <a:r>
              <a:rPr lang="en-US" altLang="ko-KR" sz="1200" dirty="0">
                <a:solidFill>
                  <a:sysClr val="windowText" lastClr="000000"/>
                </a:solidFill>
                <a:latin typeface="210 맨발의청춘 L" pitchFamily="18" charset="-127"/>
                <a:ea typeface="210 맨발의청춘 L" pitchFamily="18" charset="-127"/>
              </a:rPr>
              <a:t>(Matching </a:t>
            </a:r>
            <a:r>
              <a:rPr lang="ko-KR" altLang="en-US" sz="1200" dirty="0">
                <a:solidFill>
                  <a:sysClr val="windowText" lastClr="000000"/>
                </a:solidFill>
                <a:latin typeface="210 맨발의청춘 L" pitchFamily="18" charset="-127"/>
                <a:ea typeface="210 맨발의청춘 L" pitchFamily="18" charset="-127"/>
              </a:rPr>
              <a:t>객체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210 맨발의청춘 L" pitchFamily="18" charset="-127"/>
                <a:ea typeface="210 맨발의청춘 L" pitchFamily="18" charset="-127"/>
              </a:rPr>
              <a:t>)</a:t>
            </a:r>
            <a:endParaRPr lang="ko-KR" altLang="en-US" sz="1200" dirty="0">
              <a:solidFill>
                <a:sysClr val="windowText" lastClr="000000"/>
              </a:solidFill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1173742" y="4098547"/>
            <a:ext cx="3240360" cy="62629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61774" y="4150346"/>
            <a:ext cx="268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ysClr val="windowText" lastClr="000000"/>
                </a:solidFill>
                <a:latin typeface="210 맨발의청춘 L" pitchFamily="18" charset="-127"/>
                <a:ea typeface="210 맨발의청춘 L" pitchFamily="18" charset="-127"/>
              </a:rPr>
              <a:t>MatchingDAO</a:t>
            </a:r>
            <a:endParaRPr lang="en-US" altLang="ko-KR" sz="1200" dirty="0">
              <a:solidFill>
                <a:sysClr val="windowText" lastClr="000000"/>
              </a:solidFill>
              <a:latin typeface="210 맨발의청춘 L" pitchFamily="18" charset="-127"/>
              <a:ea typeface="210 맨발의청춘 L" pitchFamily="18" charset="-127"/>
            </a:endParaRPr>
          </a:p>
          <a:p>
            <a:pPr algn="ctr"/>
            <a:r>
              <a:rPr lang="en-US" altLang="ko-KR" sz="1200" dirty="0">
                <a:solidFill>
                  <a:sysClr val="windowText" lastClr="000000"/>
                </a:solidFill>
                <a:latin typeface="210 맨발의청춘 L" pitchFamily="18" charset="-127"/>
                <a:ea typeface="210 맨발의청춘 L" pitchFamily="18" charset="-127"/>
              </a:rPr>
              <a:t>.</a:t>
            </a:r>
            <a:r>
              <a:rPr lang="en-US" altLang="ko-KR" sz="1200" dirty="0" err="1">
                <a:solidFill>
                  <a:sysClr val="windowText" lastClr="000000"/>
                </a:solidFill>
                <a:latin typeface="210 맨발의청춘 L" pitchFamily="18" charset="-127"/>
                <a:ea typeface="210 맨발의청춘 L" pitchFamily="18" charset="-127"/>
              </a:rPr>
              <a:t>getMyApplicationList</a:t>
            </a:r>
            <a:r>
              <a:rPr lang="en-US" altLang="ko-KR" sz="1200" dirty="0">
                <a:solidFill>
                  <a:sysClr val="windowText" lastClr="000000"/>
                </a:solidFill>
                <a:latin typeface="210 맨발의청춘 L" pitchFamily="18" charset="-127"/>
                <a:ea typeface="210 맨발의청춘 L" pitchFamily="18" charset="-127"/>
              </a:rPr>
              <a:t>(</a:t>
            </a:r>
            <a:r>
              <a:rPr lang="en-US" altLang="ko-KR" sz="1200" dirty="0" err="1">
                <a:solidFill>
                  <a:sysClr val="windowText" lastClr="000000"/>
                </a:solidFill>
                <a:latin typeface="210 맨발의청춘 L" pitchFamily="18" charset="-127"/>
                <a:ea typeface="210 맨발의청춘 L" pitchFamily="18" charset="-127"/>
              </a:rPr>
              <a:t>user_id</a:t>
            </a:r>
            <a:r>
              <a:rPr lang="en-US" altLang="ko-KR" sz="1200" dirty="0">
                <a:solidFill>
                  <a:sysClr val="windowText" lastClr="000000"/>
                </a:solidFill>
                <a:latin typeface="210 맨발의청춘 L" pitchFamily="18" charset="-127"/>
                <a:ea typeface="210 맨발의청춘 L" pitchFamily="18" charset="-127"/>
              </a:rPr>
              <a:t>)</a:t>
            </a:r>
            <a:endParaRPr lang="ko-KR" altLang="en-US" sz="1200" dirty="0">
              <a:solidFill>
                <a:sysClr val="windowText" lastClr="000000"/>
              </a:solidFill>
              <a:latin typeface="210 맨발의청춘 L" pitchFamily="18" charset="-127"/>
              <a:ea typeface="210 맨발의청춘 L" pitchFamily="18" charset="-127"/>
            </a:endParaRPr>
          </a:p>
        </p:txBody>
      </p:sp>
      <p:cxnSp>
        <p:nvCxnSpPr>
          <p:cNvPr id="25" name="직선 화살표 연결선 24"/>
          <p:cNvCxnSpPr>
            <a:stCxn id="12" idx="2"/>
            <a:endCxn id="13" idx="0"/>
          </p:cNvCxnSpPr>
          <p:nvPr/>
        </p:nvCxnSpPr>
        <p:spPr>
          <a:xfrm>
            <a:off x="6670700" y="4110043"/>
            <a:ext cx="10175" cy="3464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7" idx="3"/>
            <a:endCxn id="2" idx="1"/>
          </p:cNvCxnSpPr>
          <p:nvPr/>
        </p:nvCxnSpPr>
        <p:spPr>
          <a:xfrm>
            <a:off x="2843808" y="3087684"/>
            <a:ext cx="3000182" cy="113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3" idx="2"/>
            <a:endCxn id="16" idx="0"/>
          </p:cNvCxnSpPr>
          <p:nvPr/>
        </p:nvCxnSpPr>
        <p:spPr>
          <a:xfrm>
            <a:off x="6680875" y="4767513"/>
            <a:ext cx="835" cy="3176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" idx="0"/>
            <a:endCxn id="3" idx="4"/>
          </p:cNvCxnSpPr>
          <p:nvPr/>
        </p:nvCxnSpPr>
        <p:spPr>
          <a:xfrm flipV="1">
            <a:off x="6792171" y="2471116"/>
            <a:ext cx="192097" cy="472446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3" idx="1"/>
            <a:endCxn id="22" idx="6"/>
          </p:cNvCxnSpPr>
          <p:nvPr/>
        </p:nvCxnSpPr>
        <p:spPr>
          <a:xfrm flipH="1" flipV="1">
            <a:off x="4414102" y="4411693"/>
            <a:ext cx="1150648" cy="200319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6" idx="2"/>
            <a:endCxn id="17" idx="0"/>
          </p:cNvCxnSpPr>
          <p:nvPr/>
        </p:nvCxnSpPr>
        <p:spPr>
          <a:xfrm>
            <a:off x="6681710" y="5546849"/>
            <a:ext cx="105470" cy="3826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 flipH="1">
            <a:off x="467544" y="2453488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latin typeface="210 맨발의청춘 L" pitchFamily="18" charset="-127"/>
                <a:ea typeface="210 맨발의청춘 L" pitchFamily="18" charset="-127"/>
              </a:rPr>
              <a:t>게시글</a:t>
            </a:r>
            <a:r>
              <a:rPr lang="ko-KR" altLang="en-US" sz="1200" dirty="0" smtClean="0">
                <a:latin typeface="210 맨발의청춘 L" pitchFamily="18" charset="-127"/>
                <a:ea typeface="210 맨발의청춘 L" pitchFamily="18" charset="-127"/>
              </a:rPr>
              <a:t> 내용 출력</a:t>
            </a:r>
            <a:endParaRPr lang="ko-KR" altLang="en-US" sz="1200" dirty="0">
              <a:latin typeface="210 맨발의청춘 L" pitchFamily="18" charset="-127"/>
              <a:ea typeface="210 맨발의청춘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386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-1567"/>
            <a:ext cx="9146272" cy="6857999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8" y="201414"/>
            <a:ext cx="1043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-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itchFamily="18" charset="-127"/>
                <a:ea typeface="210 맨발의청춘 L" pitchFamily="18" charset="-127"/>
              </a:rPr>
              <a:t>03</a:t>
            </a:r>
            <a:endParaRPr lang="ko-KR" altLang="en-US" sz="4800" b="1" spc="-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375047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흐름도 </a:t>
            </a:r>
            <a:r>
              <a:rPr lang="en-US" altLang="ko-KR" sz="16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(</a:t>
            </a:r>
            <a:r>
              <a:rPr lang="ko-KR" altLang="en-US" sz="16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주인 </a:t>
            </a:r>
            <a:r>
              <a:rPr lang="ko-KR" altLang="en-US" sz="16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입장 </a:t>
            </a:r>
            <a:r>
              <a:rPr lang="en-US" altLang="ko-KR" sz="16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– </a:t>
            </a:r>
            <a:r>
              <a:rPr lang="ko-KR" altLang="en-US" sz="16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후보자</a:t>
            </a:r>
            <a:r>
              <a:rPr lang="en-US" altLang="ko-KR" sz="16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 </a:t>
            </a:r>
            <a:r>
              <a:rPr lang="ko-KR" altLang="en-US" sz="16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선택 및 매칭 완료</a:t>
            </a:r>
            <a:r>
              <a:rPr lang="en-US" altLang="ko-KR" sz="16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)</a:t>
            </a:r>
            <a:endParaRPr lang="ko-KR" altLang="en-US" sz="2400" b="1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1802" y="3400712"/>
            <a:ext cx="2191320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210 맨발의청춘 L" pitchFamily="18" charset="-127"/>
                <a:ea typeface="210 맨발의청춘 L" pitchFamily="18" charset="-127"/>
              </a:rPr>
              <a:t>/</a:t>
            </a:r>
            <a:r>
              <a:rPr lang="en-US" altLang="ko-KR" sz="1200" dirty="0" smtClean="0">
                <a:latin typeface="210 맨발의청춘 L" pitchFamily="18" charset="-127"/>
                <a:ea typeface="210 맨발의청춘 L" pitchFamily="18" charset="-127"/>
              </a:rPr>
              <a:t>noticeboard</a:t>
            </a:r>
          </a:p>
          <a:p>
            <a:r>
              <a:rPr lang="en-US" altLang="ko-KR" sz="1200" dirty="0">
                <a:latin typeface="210 맨발의청춘 L" pitchFamily="18" charset="-127"/>
                <a:ea typeface="210 맨발의청춘 L" pitchFamily="18" charset="-127"/>
              </a:rPr>
              <a:t> </a:t>
            </a:r>
            <a:r>
              <a:rPr lang="en-US" altLang="ko-KR" sz="1200" dirty="0" smtClean="0">
                <a:latin typeface="210 맨발의청춘 L" pitchFamily="18" charset="-127"/>
                <a:ea typeface="210 맨발의청춘 L" pitchFamily="18" charset="-127"/>
              </a:rPr>
              <a:t>/</a:t>
            </a:r>
            <a:r>
              <a:rPr lang="en-US" altLang="ko-KR" sz="1200" dirty="0" err="1">
                <a:latin typeface="210 맨발의청춘 L" pitchFamily="18" charset="-127"/>
                <a:ea typeface="210 맨발의청춘 L" pitchFamily="18" charset="-127"/>
              </a:rPr>
              <a:t>MyNoticeBoardList.jsp</a:t>
            </a:r>
            <a:endParaRPr lang="ko-KR" altLang="en-US" sz="1200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63888" y="3284984"/>
            <a:ext cx="118460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210 맨발의청춘 L" pitchFamily="18" charset="-127"/>
                <a:ea typeface="210 맨발의청춘 L" pitchFamily="18" charset="-127"/>
              </a:rPr>
              <a:t>‘</a:t>
            </a:r>
            <a:r>
              <a:rPr lang="ko-KR" altLang="en-US" sz="1200" dirty="0" smtClean="0">
                <a:latin typeface="210 맨발의청춘 L" pitchFamily="18" charset="-127"/>
                <a:ea typeface="210 맨발의청춘 L" pitchFamily="18" charset="-127"/>
              </a:rPr>
              <a:t>신청자 보기</a:t>
            </a:r>
            <a:r>
              <a:rPr lang="en-US" altLang="ko-KR" sz="1200" dirty="0" smtClean="0">
                <a:latin typeface="210 맨발의청춘 L" pitchFamily="18" charset="-127"/>
                <a:ea typeface="210 맨발의청춘 L" pitchFamily="18" charset="-127"/>
              </a:rPr>
              <a:t>’</a:t>
            </a:r>
          </a:p>
          <a:p>
            <a:endParaRPr lang="en-US" altLang="ko-KR" sz="1200" dirty="0">
              <a:latin typeface="210 맨발의청춘 L" pitchFamily="18" charset="-127"/>
              <a:ea typeface="210 맨발의청춘 L" pitchFamily="18" charset="-127"/>
            </a:endParaRPr>
          </a:p>
          <a:p>
            <a:r>
              <a:rPr lang="en-US" altLang="ko-KR" sz="1200" dirty="0" smtClean="0">
                <a:latin typeface="210 맨발의청춘 L" pitchFamily="18" charset="-127"/>
                <a:ea typeface="210 맨발의청춘 L" pitchFamily="18" charset="-127"/>
              </a:rPr>
              <a:t>button click</a:t>
            </a:r>
            <a:endParaRPr lang="ko-KR" altLang="en-US" sz="1200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77537" y="4194380"/>
            <a:ext cx="2668056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210 맨발의청춘 L" pitchFamily="18" charset="-127"/>
                <a:ea typeface="210 맨발의청춘 L" pitchFamily="18" charset="-127"/>
              </a:rPr>
              <a:t>후보자 리스트</a:t>
            </a:r>
            <a:endParaRPr lang="en-US" altLang="ko-KR" sz="1200" dirty="0" smtClean="0">
              <a:latin typeface="210 맨발의청춘 L" pitchFamily="18" charset="-127"/>
              <a:ea typeface="210 맨발의청춘 L" pitchFamily="18" charset="-127"/>
            </a:endParaRPr>
          </a:p>
          <a:p>
            <a:pPr algn="ctr"/>
            <a:r>
              <a:rPr lang="en-US" altLang="ko-KR" sz="1200" dirty="0" smtClean="0">
                <a:latin typeface="210 맨발의청춘 L" pitchFamily="18" charset="-127"/>
                <a:ea typeface="210 맨발의청춘 L" pitchFamily="18" charset="-127"/>
              </a:rPr>
              <a:t>Forward (Candidate </a:t>
            </a:r>
            <a:r>
              <a:rPr lang="ko-KR" altLang="en-US" sz="1200" dirty="0" smtClean="0">
                <a:latin typeface="210 맨발의청춘 L" pitchFamily="18" charset="-127"/>
                <a:ea typeface="210 맨발의청춘 L" pitchFamily="18" charset="-127"/>
              </a:rPr>
              <a:t>객체 전달</a:t>
            </a:r>
            <a:r>
              <a:rPr lang="en-US" altLang="ko-KR" sz="1200" dirty="0" smtClean="0">
                <a:latin typeface="210 맨발의청춘 L" pitchFamily="18" charset="-127"/>
                <a:ea typeface="210 맨발의청춘 L" pitchFamily="18" charset="-127"/>
              </a:rPr>
              <a:t>)</a:t>
            </a:r>
            <a:endParaRPr lang="ko-KR" altLang="en-US" sz="1200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08532" y="5130484"/>
            <a:ext cx="2775836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210 맨발의청춘 L" pitchFamily="18" charset="-127"/>
                <a:ea typeface="210 맨발의청춘 L" pitchFamily="18" charset="-127"/>
              </a:rPr>
              <a:t>/matching/</a:t>
            </a:r>
            <a:r>
              <a:rPr lang="en-US" altLang="ko-KR" sz="1200" dirty="0" err="1" smtClean="0">
                <a:latin typeface="210 맨발의청춘 L" pitchFamily="18" charset="-127"/>
                <a:ea typeface="210 맨발의청춘 L" pitchFamily="18" charset="-127"/>
              </a:rPr>
              <a:t>Candidate_list.jsp</a:t>
            </a:r>
            <a:endParaRPr lang="ko-KR" altLang="en-US" sz="1200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108532" y="2389584"/>
            <a:ext cx="3423908" cy="62629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76056" y="2463279"/>
            <a:ext cx="341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>
                <a:latin typeface="210 맨발의청춘 L" pitchFamily="18" charset="-127"/>
                <a:ea typeface="210 맨발의청춘 L" pitchFamily="18" charset="-127"/>
              </a:rPr>
              <a:t>MatchingDAO</a:t>
            </a:r>
            <a:endParaRPr lang="en-US" altLang="ko-KR" sz="1200" dirty="0" smtClean="0">
              <a:latin typeface="210 맨발의청춘 L" pitchFamily="18" charset="-127"/>
              <a:ea typeface="210 맨발의청춘 L" pitchFamily="18" charset="-127"/>
            </a:endParaRPr>
          </a:p>
          <a:p>
            <a:pPr algn="ctr"/>
            <a:r>
              <a:rPr lang="en-US" altLang="ko-KR" sz="1200" dirty="0" smtClean="0">
                <a:latin typeface="210 맨발의청춘 L" pitchFamily="18" charset="-127"/>
                <a:ea typeface="210 맨발의청춘 L" pitchFamily="18" charset="-127"/>
              </a:rPr>
              <a:t>.</a:t>
            </a:r>
            <a:r>
              <a:rPr lang="en-US" altLang="ko-KR" sz="1200" dirty="0" err="1" smtClean="0">
                <a:latin typeface="210 맨발의청춘 L" pitchFamily="18" charset="-127"/>
                <a:ea typeface="210 맨발의청춘 L" pitchFamily="18" charset="-127"/>
              </a:rPr>
              <a:t>getCandidateList</a:t>
            </a:r>
            <a:r>
              <a:rPr lang="en-US" altLang="ko-KR" sz="1200" dirty="0" smtClean="0">
                <a:latin typeface="210 맨발의청춘 L" pitchFamily="18" charset="-127"/>
                <a:ea typeface="210 맨발의청춘 L" pitchFamily="18" charset="-127"/>
              </a:rPr>
              <a:t>(</a:t>
            </a:r>
            <a:r>
              <a:rPr lang="en-US" altLang="ko-KR" sz="1200" dirty="0" err="1" smtClean="0">
                <a:latin typeface="210 맨발의청춘 L" pitchFamily="18" charset="-127"/>
                <a:ea typeface="210 맨발의청춘 L" pitchFamily="18" charset="-127"/>
              </a:rPr>
              <a:t>user_id</a:t>
            </a:r>
            <a:r>
              <a:rPr lang="en-US" altLang="ko-KR" sz="1200" dirty="0" smtClean="0">
                <a:latin typeface="210 맨발의청춘 L" pitchFamily="18" charset="-127"/>
                <a:ea typeface="210 맨발의청춘 L" pitchFamily="18" charset="-127"/>
              </a:rPr>
              <a:t>, </a:t>
            </a:r>
            <a:r>
              <a:rPr lang="en-US" altLang="ko-KR" sz="1200" dirty="0" err="1" smtClean="0">
                <a:latin typeface="210 맨발의청춘 L" pitchFamily="18" charset="-127"/>
                <a:ea typeface="210 맨발의청춘 L" pitchFamily="18" charset="-127"/>
              </a:rPr>
              <a:t>list_id</a:t>
            </a:r>
            <a:r>
              <a:rPr lang="en-US" altLang="ko-KR" sz="1200" dirty="0" smtClean="0">
                <a:latin typeface="210 맨발의청춘 L" pitchFamily="18" charset="-127"/>
                <a:ea typeface="210 맨발의청춘 L" pitchFamily="18" charset="-127"/>
              </a:rPr>
              <a:t>)</a:t>
            </a:r>
            <a:endParaRPr lang="ko-KR" altLang="en-US" sz="1200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465569" y="3505753"/>
            <a:ext cx="2088232" cy="3110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err="1">
                <a:latin typeface="210 맨발의청춘 L" pitchFamily="18" charset="-127"/>
                <a:ea typeface="210 맨발의청춘 L" pitchFamily="18" charset="-127"/>
              </a:rPr>
              <a:t>ListCandidateController</a:t>
            </a:r>
            <a:endParaRPr lang="ko-KR" altLang="en-US" sz="1200" dirty="0">
              <a:latin typeface="210 맨발의청춘 L" pitchFamily="18" charset="-127"/>
              <a:ea typeface="210 맨발의청춘 L" pitchFamily="18" charset="-127"/>
            </a:endParaRPr>
          </a:p>
        </p:txBody>
      </p:sp>
      <p:cxnSp>
        <p:nvCxnSpPr>
          <p:cNvPr id="21" name="직선 화살표 연결선 20"/>
          <p:cNvCxnSpPr>
            <a:stCxn id="20" idx="0"/>
            <a:endCxn id="19" idx="4"/>
          </p:cNvCxnSpPr>
          <p:nvPr/>
        </p:nvCxnSpPr>
        <p:spPr>
          <a:xfrm flipV="1">
            <a:off x="6509685" y="3015876"/>
            <a:ext cx="310801" cy="489877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777102" y="3112099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210 맨발의청춘 L" pitchFamily="18" charset="-127"/>
                <a:ea typeface="210 맨발의청춘 L" pitchFamily="18" charset="-127"/>
              </a:rPr>
              <a:t>내가 작성한 </a:t>
            </a:r>
            <a:r>
              <a:rPr lang="ko-KR" altLang="en-US" sz="1200" dirty="0" err="1" smtClean="0">
                <a:latin typeface="210 맨발의청춘 L" pitchFamily="18" charset="-127"/>
                <a:ea typeface="210 맨발의청춘 L" pitchFamily="18" charset="-127"/>
              </a:rPr>
              <a:t>게시글</a:t>
            </a:r>
            <a:r>
              <a:rPr lang="ko-KR" altLang="en-US" sz="1200" dirty="0" smtClean="0">
                <a:latin typeface="210 맨발의청춘 L" pitchFamily="18" charset="-127"/>
                <a:ea typeface="210 맨발의청춘 L" pitchFamily="18" charset="-127"/>
              </a:rPr>
              <a:t> 목록</a:t>
            </a:r>
            <a:endParaRPr lang="ko-KR" altLang="en-US" sz="1200" dirty="0">
              <a:latin typeface="210 맨발의청춘 L" pitchFamily="18" charset="-127"/>
              <a:ea typeface="210 맨발의청춘 L" pitchFamily="18" charset="-127"/>
            </a:endParaRPr>
          </a:p>
        </p:txBody>
      </p:sp>
      <p:cxnSp>
        <p:nvCxnSpPr>
          <p:cNvPr id="28" name="직선 화살표 연결선 27"/>
          <p:cNvCxnSpPr>
            <a:stCxn id="7" idx="3"/>
            <a:endCxn id="20" idx="1"/>
          </p:cNvCxnSpPr>
          <p:nvPr/>
        </p:nvCxnSpPr>
        <p:spPr>
          <a:xfrm>
            <a:off x="3083122" y="3631545"/>
            <a:ext cx="2382447" cy="297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20" idx="2"/>
            <a:endCxn id="14" idx="0"/>
          </p:cNvCxnSpPr>
          <p:nvPr/>
        </p:nvCxnSpPr>
        <p:spPr>
          <a:xfrm>
            <a:off x="6509685" y="3816756"/>
            <a:ext cx="1880" cy="377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14" idx="2"/>
            <a:endCxn id="16" idx="0"/>
          </p:cNvCxnSpPr>
          <p:nvPr/>
        </p:nvCxnSpPr>
        <p:spPr>
          <a:xfrm flipH="1">
            <a:off x="6496450" y="4656045"/>
            <a:ext cx="15115" cy="4744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flipH="1">
            <a:off x="5159014" y="5445224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210 맨발의청춘 L" pitchFamily="18" charset="-127"/>
                <a:ea typeface="210 맨발의청춘 L" pitchFamily="18" charset="-127"/>
              </a:rPr>
              <a:t>분양</a:t>
            </a:r>
            <a:r>
              <a:rPr lang="en-US" altLang="ko-KR" sz="1200" dirty="0">
                <a:latin typeface="210 맨발의청춘 L" pitchFamily="18" charset="-127"/>
                <a:ea typeface="210 맨발의청춘 L" pitchFamily="18" charset="-127"/>
              </a:rPr>
              <a:t>/</a:t>
            </a:r>
            <a:r>
              <a:rPr lang="ko-KR" altLang="en-US" sz="1200" dirty="0">
                <a:latin typeface="210 맨발의청춘 L" pitchFamily="18" charset="-127"/>
                <a:ea typeface="210 맨발의청춘 L" pitchFamily="18" charset="-127"/>
              </a:rPr>
              <a:t>위탁 신청 후보자 리스트 출력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4016" y="332656"/>
            <a:ext cx="1043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-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itchFamily="18" charset="-127"/>
                <a:ea typeface="210 맨발의청춘 L" pitchFamily="18" charset="-127"/>
              </a:rPr>
              <a:t>03</a:t>
            </a:r>
            <a:endParaRPr lang="ko-KR" altLang="en-US" sz="4800" b="1" spc="-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15616" y="457508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흐름도 </a:t>
            </a:r>
            <a:r>
              <a:rPr lang="en-US" altLang="ko-KR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(</a:t>
            </a:r>
            <a:r>
              <a:rPr lang="ko-KR" altLang="en-US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주인 입장 </a:t>
            </a:r>
            <a:r>
              <a:rPr lang="en-US" altLang="ko-KR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– </a:t>
            </a:r>
            <a:r>
              <a:rPr lang="ko-KR" altLang="en-US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후보자</a:t>
            </a:r>
            <a:r>
              <a:rPr lang="en-US" altLang="ko-KR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 </a:t>
            </a:r>
            <a:r>
              <a:rPr lang="ko-KR" altLang="en-US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선택 및 </a:t>
            </a:r>
            <a:r>
              <a:rPr lang="ko-KR" altLang="en-US" b="1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매칭</a:t>
            </a:r>
            <a:r>
              <a:rPr lang="ko-KR" altLang="en-US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 완료</a:t>
            </a:r>
            <a:r>
              <a:rPr lang="en-US" altLang="ko-KR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)</a:t>
            </a:r>
            <a:endParaRPr lang="ko-KR" altLang="en-US" sz="2800" b="1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210 맨발의청춘 L" pitchFamily="18" charset="-127"/>
              <a:ea typeface="210 맨발의청춘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593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-1567"/>
            <a:ext cx="9146272" cy="6857999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1" y="2975918"/>
            <a:ext cx="2663809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210 맨발의청춘 L" pitchFamily="18" charset="-127"/>
                <a:ea typeface="210 맨발의청춘 L" pitchFamily="18" charset="-127"/>
              </a:rPr>
              <a:t>/matching/</a:t>
            </a:r>
            <a:r>
              <a:rPr lang="en-US" altLang="ko-KR" sz="1200" dirty="0" err="1">
                <a:latin typeface="210 맨발의청춘 L" pitchFamily="18" charset="-127"/>
                <a:ea typeface="210 맨발의청춘 L" pitchFamily="18" charset="-127"/>
              </a:rPr>
              <a:t>Candidate_list.jsp</a:t>
            </a:r>
            <a:endParaRPr lang="ko-KR" altLang="en-US" sz="1200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51373" y="3623784"/>
            <a:ext cx="2740064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210 맨발의청춘 L" pitchFamily="18" charset="-127"/>
                <a:ea typeface="210 맨발의청춘 L" pitchFamily="18" charset="-127"/>
              </a:rPr>
              <a:t>/</a:t>
            </a:r>
            <a:r>
              <a:rPr lang="en-US" altLang="ko-KR" sz="1200" dirty="0">
                <a:latin typeface="210 맨발의청춘 L" pitchFamily="18" charset="-127"/>
                <a:ea typeface="210 맨발의청춘 L" pitchFamily="18" charset="-127"/>
              </a:rPr>
              <a:t>matching/</a:t>
            </a:r>
            <a:r>
              <a:rPr lang="en-US" altLang="ko-KR" sz="1200" dirty="0" err="1">
                <a:latin typeface="210 맨발의청춘 L" pitchFamily="18" charset="-127"/>
                <a:ea typeface="210 맨발의청춘 L" pitchFamily="18" charset="-127"/>
              </a:rPr>
              <a:t>mymatching</a:t>
            </a:r>
            <a:endParaRPr lang="ko-KR" altLang="en-US" sz="1200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37415" y="5697809"/>
            <a:ext cx="27800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210 맨발의청춘 L" pitchFamily="18" charset="-127"/>
                <a:ea typeface="210 맨발의청춘 L" pitchFamily="18" charset="-127"/>
              </a:rPr>
              <a:t>/matching/</a:t>
            </a:r>
            <a:r>
              <a:rPr lang="en-US" altLang="ko-KR" sz="1200" dirty="0" err="1">
                <a:latin typeface="210 맨발의청춘 L" pitchFamily="18" charset="-127"/>
                <a:ea typeface="210 맨발의청춘 L" pitchFamily="18" charset="-127"/>
              </a:rPr>
              <a:t>MyMatching_list.jsp</a:t>
            </a:r>
            <a:endParaRPr lang="ko-KR" altLang="en-US" sz="1200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151372" y="1710193"/>
            <a:ext cx="3813115" cy="706803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48064" y="1815207"/>
            <a:ext cx="3821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>
                <a:latin typeface="210 맨발의청춘 L" pitchFamily="18" charset="-127"/>
                <a:ea typeface="210 맨발의청춘 L" pitchFamily="18" charset="-127"/>
              </a:rPr>
              <a:t>MatchingDAO</a:t>
            </a:r>
            <a:endParaRPr lang="en-US" altLang="ko-KR" sz="1200" dirty="0" smtClean="0">
              <a:latin typeface="210 맨발의청춘 L" pitchFamily="18" charset="-127"/>
              <a:ea typeface="210 맨발의청춘 L" pitchFamily="18" charset="-127"/>
            </a:endParaRPr>
          </a:p>
          <a:p>
            <a:pPr algn="ctr"/>
            <a:r>
              <a:rPr lang="en-US" altLang="ko-KR" sz="1200" dirty="0">
                <a:latin typeface="210 맨발의청춘 L" pitchFamily="18" charset="-127"/>
                <a:ea typeface="210 맨발의청춘 L" pitchFamily="18" charset="-127"/>
              </a:rPr>
              <a:t>. </a:t>
            </a:r>
            <a:r>
              <a:rPr lang="en-US" altLang="ko-KR" sz="1200" dirty="0" err="1">
                <a:latin typeface="210 맨발의청춘 L" pitchFamily="18" charset="-127"/>
                <a:ea typeface="210 맨발의청춘 L" pitchFamily="18" charset="-127"/>
              </a:rPr>
              <a:t>updateMatching</a:t>
            </a:r>
            <a:r>
              <a:rPr lang="en-US" altLang="ko-KR" sz="1200" dirty="0">
                <a:latin typeface="210 맨발의청춘 L" pitchFamily="18" charset="-127"/>
                <a:ea typeface="210 맨발의청춘 L" pitchFamily="18" charset="-127"/>
              </a:rPr>
              <a:t>(applicant, </a:t>
            </a:r>
            <a:r>
              <a:rPr lang="en-US" altLang="ko-KR" sz="1200" dirty="0" err="1">
                <a:latin typeface="210 맨발의청춘 L" pitchFamily="18" charset="-127"/>
                <a:ea typeface="210 맨발의청춘 L" pitchFamily="18" charset="-127"/>
              </a:rPr>
              <a:t>list_id</a:t>
            </a:r>
            <a:r>
              <a:rPr lang="en-US" altLang="ko-KR" sz="1200" dirty="0">
                <a:latin typeface="210 맨발의청춘 L" pitchFamily="18" charset="-127"/>
                <a:ea typeface="210 맨발의청춘 L" pitchFamily="18" charset="-127"/>
              </a:rPr>
              <a:t>)</a:t>
            </a:r>
            <a:endParaRPr lang="ko-KR" altLang="en-US" sz="1200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96136" y="2975918"/>
            <a:ext cx="1800200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latin typeface="210 맨발의청춘 L" pitchFamily="18" charset="-127"/>
                <a:ea typeface="210 맨발의청춘 L" pitchFamily="18" charset="-127"/>
              </a:rPr>
              <a:t>MatchingController</a:t>
            </a:r>
            <a:endParaRPr lang="ko-KR" altLang="en-US" sz="1200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18715" y="4285033"/>
            <a:ext cx="2808312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210 맨발의청춘 L" pitchFamily="18" charset="-127"/>
                <a:ea typeface="210 맨발의청춘 L" pitchFamily="18" charset="-127"/>
              </a:rPr>
              <a:t>ListCompleteMatchingController</a:t>
            </a:r>
            <a:endParaRPr lang="ko-KR" altLang="en-US" sz="1200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62184" y="4345705"/>
            <a:ext cx="3205760" cy="790247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71600" y="4468716"/>
            <a:ext cx="3060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>
                <a:latin typeface="210 맨발의청춘 L" pitchFamily="18" charset="-127"/>
                <a:ea typeface="210 맨발의청춘 L" pitchFamily="18" charset="-127"/>
              </a:rPr>
              <a:t>MatchingDAO</a:t>
            </a:r>
            <a:endParaRPr lang="en-US" altLang="ko-KR" sz="1200" dirty="0" smtClean="0">
              <a:latin typeface="210 맨발의청춘 L" pitchFamily="18" charset="-127"/>
              <a:ea typeface="210 맨발의청춘 L" pitchFamily="18" charset="-127"/>
            </a:endParaRPr>
          </a:p>
          <a:p>
            <a:pPr algn="ctr"/>
            <a:r>
              <a:rPr lang="en-US" altLang="ko-KR" sz="1200" dirty="0" smtClean="0">
                <a:latin typeface="210 맨발의청춘 L" pitchFamily="18" charset="-127"/>
                <a:ea typeface="210 맨발의청춘 L" pitchFamily="18" charset="-127"/>
              </a:rPr>
              <a:t>.</a:t>
            </a:r>
            <a:r>
              <a:rPr lang="en-US" altLang="ko-KR" sz="1200" dirty="0" err="1" smtClean="0">
                <a:latin typeface="210 맨발의청춘 L" pitchFamily="18" charset="-127"/>
                <a:ea typeface="210 맨발의청춘 L" pitchFamily="18" charset="-127"/>
              </a:rPr>
              <a:t>getMyMatchingList</a:t>
            </a:r>
            <a:r>
              <a:rPr lang="en-US" altLang="ko-KR" sz="1200" dirty="0" smtClean="0">
                <a:latin typeface="210 맨발의청춘 L" pitchFamily="18" charset="-127"/>
                <a:ea typeface="210 맨발의청춘 L" pitchFamily="18" charset="-127"/>
              </a:rPr>
              <a:t>(</a:t>
            </a:r>
            <a:r>
              <a:rPr lang="en-US" altLang="ko-KR" sz="1200" dirty="0" err="1" smtClean="0">
                <a:latin typeface="210 맨발의청춘 L" pitchFamily="18" charset="-127"/>
                <a:ea typeface="210 맨발의청춘 L" pitchFamily="18" charset="-127"/>
              </a:rPr>
              <a:t>user_Id</a:t>
            </a:r>
            <a:r>
              <a:rPr lang="en-US" altLang="ko-KR" sz="1200" dirty="0">
                <a:latin typeface="210 맨발의청춘 L" pitchFamily="18" charset="-127"/>
                <a:ea typeface="210 맨발의청춘 L" pitchFamily="18" charset="-127"/>
              </a:rPr>
              <a:t>)</a:t>
            </a:r>
            <a:endParaRPr lang="ko-KR" altLang="en-US" sz="1200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26395" y="4933105"/>
            <a:ext cx="3590021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210 맨발의청춘 L" pitchFamily="18" charset="-127"/>
                <a:ea typeface="210 맨발의청춘 L" pitchFamily="18" charset="-127"/>
              </a:rPr>
              <a:t>매칭 완료된 목록</a:t>
            </a:r>
            <a:endParaRPr lang="en-US" altLang="ko-KR" sz="1200" dirty="0" smtClean="0">
              <a:latin typeface="210 맨발의청춘 L" pitchFamily="18" charset="-127"/>
              <a:ea typeface="210 맨발의청춘 L" pitchFamily="18" charset="-127"/>
            </a:endParaRPr>
          </a:p>
          <a:p>
            <a:pPr algn="ctr"/>
            <a:r>
              <a:rPr lang="en-US" altLang="ko-KR" sz="1200" dirty="0" smtClean="0">
                <a:latin typeface="210 맨발의청춘 L" pitchFamily="18" charset="-127"/>
                <a:ea typeface="210 맨발의청춘 L" pitchFamily="18" charset="-127"/>
              </a:rPr>
              <a:t>Forward (&lt;List&gt;</a:t>
            </a:r>
            <a:r>
              <a:rPr lang="en-US" altLang="ko-KR" sz="1200" dirty="0" err="1" smtClean="0">
                <a:latin typeface="210 맨발의청춘 L" pitchFamily="18" charset="-127"/>
                <a:ea typeface="210 맨발의청춘 L" pitchFamily="18" charset="-127"/>
              </a:rPr>
              <a:t>CompleteMatching</a:t>
            </a:r>
            <a:r>
              <a:rPr lang="en-US" altLang="ko-KR" sz="1200" dirty="0" smtClean="0">
                <a:latin typeface="210 맨발의청춘 L" pitchFamily="18" charset="-127"/>
                <a:ea typeface="210 맨발의청춘 L" pitchFamily="18" charset="-127"/>
              </a:rPr>
              <a:t> </a:t>
            </a:r>
            <a:r>
              <a:rPr lang="ko-KR" altLang="en-US" sz="1200" dirty="0" smtClean="0">
                <a:latin typeface="210 맨발의청춘 L" pitchFamily="18" charset="-127"/>
                <a:ea typeface="210 맨발의청춘 L" pitchFamily="18" charset="-127"/>
              </a:rPr>
              <a:t>전달</a:t>
            </a:r>
            <a:r>
              <a:rPr lang="en-US" altLang="ko-KR" sz="1200" dirty="0" smtClean="0">
                <a:latin typeface="210 맨발의청춘 L" pitchFamily="18" charset="-127"/>
                <a:ea typeface="210 맨발의청춘 L" pitchFamily="18" charset="-127"/>
              </a:rPr>
              <a:t>)</a:t>
            </a:r>
            <a:endParaRPr lang="ko-KR" altLang="en-US" sz="1200" dirty="0">
              <a:latin typeface="210 맨발의청춘 L" pitchFamily="18" charset="-127"/>
              <a:ea typeface="210 맨발의청춘 L" pitchFamily="18" charset="-127"/>
            </a:endParaRPr>
          </a:p>
        </p:txBody>
      </p:sp>
      <p:cxnSp>
        <p:nvCxnSpPr>
          <p:cNvPr id="31" name="직선 화살표 연결선 30"/>
          <p:cNvCxnSpPr>
            <a:stCxn id="20" idx="2"/>
            <a:endCxn id="28" idx="0"/>
          </p:cNvCxnSpPr>
          <p:nvPr/>
        </p:nvCxnSpPr>
        <p:spPr>
          <a:xfrm flipH="1">
            <a:off x="6521406" y="4562032"/>
            <a:ext cx="1465" cy="3710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7" idx="3"/>
          </p:cNvCxnSpPr>
          <p:nvPr/>
        </p:nvCxnSpPr>
        <p:spPr>
          <a:xfrm>
            <a:off x="2843320" y="3114418"/>
            <a:ext cx="2924925" cy="107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1" idx="0"/>
            <a:endCxn id="17" idx="4"/>
          </p:cNvCxnSpPr>
          <p:nvPr/>
        </p:nvCxnSpPr>
        <p:spPr>
          <a:xfrm flipV="1">
            <a:off x="6696236" y="2416996"/>
            <a:ext cx="361694" cy="55892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1" idx="2"/>
            <a:endCxn id="14" idx="0"/>
          </p:cNvCxnSpPr>
          <p:nvPr/>
        </p:nvCxnSpPr>
        <p:spPr>
          <a:xfrm flipH="1">
            <a:off x="6521405" y="3252917"/>
            <a:ext cx="174831" cy="3708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14" idx="2"/>
            <a:endCxn id="20" idx="0"/>
          </p:cNvCxnSpPr>
          <p:nvPr/>
        </p:nvCxnSpPr>
        <p:spPr>
          <a:xfrm>
            <a:off x="6521405" y="3900783"/>
            <a:ext cx="1466" cy="3842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20" idx="1"/>
            <a:endCxn id="22" idx="6"/>
          </p:cNvCxnSpPr>
          <p:nvPr/>
        </p:nvCxnSpPr>
        <p:spPr>
          <a:xfrm flipH="1">
            <a:off x="4067944" y="4423533"/>
            <a:ext cx="1050771" cy="317296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39552" y="2564904"/>
            <a:ext cx="1584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atin typeface="210 맨발의청춘 L" pitchFamily="18" charset="-127"/>
                <a:ea typeface="210 맨발의청춘 L" pitchFamily="18" charset="-127"/>
              </a:rPr>
              <a:t>//</a:t>
            </a:r>
            <a:r>
              <a:rPr lang="ko-KR" altLang="en-US" sz="1100" dirty="0" smtClean="0">
                <a:latin typeface="210 맨발의청춘 L" pitchFamily="18" charset="-127"/>
                <a:ea typeface="210 맨발의청춘 L" pitchFamily="18" charset="-127"/>
              </a:rPr>
              <a:t>이어짐</a:t>
            </a:r>
            <a:endParaRPr lang="ko-KR" altLang="en-US" sz="1100" dirty="0">
              <a:latin typeface="210 맨발의청춘 L" pitchFamily="18" charset="-127"/>
              <a:ea typeface="210 맨발의청춘 L" pitchFamily="18" charset="-127"/>
            </a:endParaRPr>
          </a:p>
        </p:txBody>
      </p:sp>
      <p:cxnSp>
        <p:nvCxnSpPr>
          <p:cNvPr id="64" name="직선 화살표 연결선 63"/>
          <p:cNvCxnSpPr>
            <a:stCxn id="28" idx="2"/>
            <a:endCxn id="16" idx="0"/>
          </p:cNvCxnSpPr>
          <p:nvPr/>
        </p:nvCxnSpPr>
        <p:spPr>
          <a:xfrm>
            <a:off x="6521406" y="5394770"/>
            <a:ext cx="6053" cy="3030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987336" y="2780928"/>
            <a:ext cx="266478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210 맨발의청춘 L" pitchFamily="18" charset="-127"/>
                <a:ea typeface="210 맨발의청춘 L" pitchFamily="18" charset="-127"/>
              </a:rPr>
              <a:t>분양</a:t>
            </a:r>
            <a:r>
              <a:rPr lang="en-US" altLang="ko-KR" sz="1200" dirty="0">
                <a:latin typeface="210 맨발의청춘 L" pitchFamily="18" charset="-127"/>
                <a:ea typeface="210 맨발의청춘 L" pitchFamily="18" charset="-127"/>
              </a:rPr>
              <a:t>/</a:t>
            </a:r>
            <a:r>
              <a:rPr lang="ko-KR" altLang="en-US" sz="1200" dirty="0">
                <a:latin typeface="210 맨발의청춘 L" pitchFamily="18" charset="-127"/>
                <a:ea typeface="210 맨발의청춘 L" pitchFamily="18" charset="-127"/>
              </a:rPr>
              <a:t>위탁 신청 후보자 </a:t>
            </a:r>
            <a:r>
              <a:rPr lang="ko-KR" altLang="en-US" sz="1200" dirty="0" smtClean="0">
                <a:latin typeface="210 맨발의청춘 L" pitchFamily="18" charset="-127"/>
                <a:ea typeface="210 맨발의청춘 L" pitchFamily="18" charset="-127"/>
              </a:rPr>
              <a:t>중 선택</a:t>
            </a:r>
            <a:endParaRPr lang="en-US" altLang="ko-KR" sz="1200" dirty="0" smtClean="0">
              <a:latin typeface="210 맨발의청춘 L" pitchFamily="18" charset="-127"/>
              <a:ea typeface="210 맨발의청춘 L" pitchFamily="18" charset="-127"/>
            </a:endParaRPr>
          </a:p>
          <a:p>
            <a:endParaRPr lang="ko-KR" altLang="en-US" sz="1200" dirty="0">
              <a:latin typeface="210 맨발의청춘 L" pitchFamily="18" charset="-127"/>
              <a:ea typeface="210 맨발의청춘 L" pitchFamily="18" charset="-127"/>
            </a:endParaRPr>
          </a:p>
          <a:p>
            <a:r>
              <a:rPr lang="en-US" altLang="ko-KR" sz="1200" dirty="0" smtClean="0">
                <a:latin typeface="210 맨발의청춘 L" pitchFamily="18" charset="-127"/>
                <a:ea typeface="210 맨발의청춘 L" pitchFamily="18" charset="-127"/>
              </a:rPr>
              <a:t>‘</a:t>
            </a:r>
            <a:r>
              <a:rPr lang="ko-KR" altLang="en-US" sz="1200" dirty="0" smtClean="0">
                <a:latin typeface="210 맨발의청춘 L" pitchFamily="18" charset="-127"/>
                <a:ea typeface="210 맨발의청춘 L" pitchFamily="18" charset="-127"/>
              </a:rPr>
              <a:t>선택</a:t>
            </a:r>
            <a:r>
              <a:rPr lang="en-US" altLang="ko-KR" sz="1200" dirty="0" smtClean="0">
                <a:latin typeface="210 맨발의청춘 L" pitchFamily="18" charset="-127"/>
                <a:ea typeface="210 맨발의청춘 L" pitchFamily="18" charset="-127"/>
              </a:rPr>
              <a:t>’ button click</a:t>
            </a:r>
            <a:endParaRPr lang="ko-KR" altLang="en-US" sz="1200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 flipH="1">
            <a:off x="5159014" y="6052311"/>
            <a:ext cx="3445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210 맨발의청춘 L" pitchFamily="18" charset="-127"/>
                <a:ea typeface="210 맨발의청춘 L" pitchFamily="18" charset="-127"/>
              </a:rPr>
              <a:t>사용자</a:t>
            </a:r>
            <a:r>
              <a:rPr lang="en-US" altLang="ko-KR" sz="1200" dirty="0">
                <a:latin typeface="210 맨발의청춘 L" pitchFamily="18" charset="-127"/>
                <a:ea typeface="210 맨발의청춘 L" pitchFamily="18" charset="-127"/>
              </a:rPr>
              <a:t>(</a:t>
            </a:r>
            <a:r>
              <a:rPr lang="ko-KR" altLang="en-US" sz="1200" dirty="0" smtClean="0">
                <a:latin typeface="210 맨발의청춘 L" pitchFamily="18" charset="-127"/>
                <a:ea typeface="210 맨발의청춘 L" pitchFamily="18" charset="-127"/>
              </a:rPr>
              <a:t>주인</a:t>
            </a:r>
            <a:r>
              <a:rPr lang="en-US" altLang="ko-KR" sz="1200" dirty="0" smtClean="0">
                <a:latin typeface="210 맨발의청춘 L" pitchFamily="18" charset="-127"/>
                <a:ea typeface="210 맨발의청춘 L" pitchFamily="18" charset="-127"/>
              </a:rPr>
              <a:t>)</a:t>
            </a:r>
            <a:r>
              <a:rPr lang="ko-KR" altLang="en-US" sz="1200" dirty="0" smtClean="0">
                <a:latin typeface="210 맨발의청춘 L" pitchFamily="18" charset="-127"/>
                <a:ea typeface="210 맨발의청춘 L" pitchFamily="18" charset="-127"/>
              </a:rPr>
              <a:t>의 매칭 완료된 리스트 출력</a:t>
            </a:r>
            <a:endParaRPr lang="ko-KR" altLang="en-US" sz="1200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4016" y="332656"/>
            <a:ext cx="1043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-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itchFamily="18" charset="-127"/>
                <a:ea typeface="210 맨발의청춘 L" pitchFamily="18" charset="-127"/>
              </a:rPr>
              <a:t>03</a:t>
            </a:r>
            <a:endParaRPr lang="ko-KR" altLang="en-US" sz="4800" b="1" spc="-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15616" y="457508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흐름도 </a:t>
            </a:r>
            <a:r>
              <a:rPr lang="en-US" altLang="ko-KR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(</a:t>
            </a:r>
            <a:r>
              <a:rPr lang="ko-KR" altLang="en-US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주인 입장 </a:t>
            </a:r>
            <a:r>
              <a:rPr lang="en-US" altLang="ko-KR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– </a:t>
            </a:r>
            <a:r>
              <a:rPr lang="ko-KR" altLang="en-US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후보자</a:t>
            </a:r>
            <a:r>
              <a:rPr lang="en-US" altLang="ko-KR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 </a:t>
            </a:r>
            <a:r>
              <a:rPr lang="ko-KR" altLang="en-US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선택 및 </a:t>
            </a:r>
            <a:r>
              <a:rPr lang="ko-KR" altLang="en-US" b="1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매칭</a:t>
            </a:r>
            <a:r>
              <a:rPr lang="ko-KR" altLang="en-US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 완료</a:t>
            </a:r>
            <a:r>
              <a:rPr lang="en-US" altLang="ko-KR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)</a:t>
            </a:r>
            <a:endParaRPr lang="ko-KR" altLang="en-US" sz="2800" b="1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210 맨발의청춘 L" pitchFamily="18" charset="-127"/>
              <a:ea typeface="210 맨발의청춘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258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-2272" y="0"/>
            <a:ext cx="9146272" cy="6857999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itchFamily="18" charset="-127"/>
              <a:ea typeface="210 맨발의청춘 L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7" t="54617" r="7890" b="23882"/>
          <a:stretch/>
        </p:blipFill>
        <p:spPr>
          <a:xfrm>
            <a:off x="3321488" y="5303785"/>
            <a:ext cx="2592288" cy="125511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47" y="1895345"/>
            <a:ext cx="2110923" cy="317781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016" y="273422"/>
            <a:ext cx="1043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spc="-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itchFamily="18" charset="-127"/>
                <a:ea typeface="210 맨발의청춘 L" pitchFamily="18" charset="-127"/>
              </a:rPr>
              <a:t>04</a:t>
            </a:r>
            <a:endParaRPr lang="ko-KR" altLang="en-US" sz="5400" b="1" spc="-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447055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프로젝트 구조</a:t>
            </a:r>
            <a:endParaRPr lang="ko-KR" altLang="en-US" sz="2800" b="1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1556792"/>
            <a:ext cx="14401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210 맨발의청춘 L" pitchFamily="18" charset="-127"/>
                <a:ea typeface="210 맨발의청춘 L" pitchFamily="18" charset="-127"/>
              </a:rPr>
              <a:t>DTO &amp; DAO</a:t>
            </a:r>
            <a:endParaRPr lang="ko-KR" altLang="en-US" sz="1600" b="1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04088" y="1556792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210 맨발의청춘 L" pitchFamily="18" charset="-127"/>
                <a:ea typeface="210 맨발의청춘 L" pitchFamily="18" charset="-127"/>
              </a:rPr>
              <a:t>Controller</a:t>
            </a:r>
            <a:endParaRPr lang="ko-KR" altLang="en-US" sz="1600" b="1" dirty="0">
              <a:latin typeface="210 맨발의청춘 L" pitchFamily="18" charset="-127"/>
              <a:ea typeface="210 맨발의청춘 L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6" t="75905" r="9283"/>
          <a:stretch/>
        </p:blipFill>
        <p:spPr>
          <a:xfrm>
            <a:off x="6025151" y="1895345"/>
            <a:ext cx="2552921" cy="140654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9" r="8531" b="77527"/>
          <a:stretch/>
        </p:blipFill>
        <p:spPr>
          <a:xfrm>
            <a:off x="6025151" y="3301890"/>
            <a:ext cx="2552921" cy="142659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488" y="4203782"/>
            <a:ext cx="2592288" cy="109737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868"/>
          <a:stretch/>
        </p:blipFill>
        <p:spPr>
          <a:xfrm>
            <a:off x="3321489" y="1895344"/>
            <a:ext cx="2592288" cy="23426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4165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-2272" y="0"/>
            <a:ext cx="9146272" cy="6857999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itchFamily="18" charset="-127"/>
              <a:ea typeface="210 맨발의청춘 L" pitchFamily="18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6" r="24738" b="82337"/>
          <a:stretch/>
        </p:blipFill>
        <p:spPr>
          <a:xfrm>
            <a:off x="862752" y="2401315"/>
            <a:ext cx="2376264" cy="109969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016" y="273422"/>
            <a:ext cx="1043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spc="-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itchFamily="18" charset="-127"/>
                <a:ea typeface="210 맨발의청춘 L" pitchFamily="18" charset="-127"/>
              </a:rPr>
              <a:t>04</a:t>
            </a:r>
            <a:endParaRPr lang="ko-KR" altLang="en-US" sz="5400" b="1" spc="-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447055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프로젝트 구조</a:t>
            </a:r>
            <a:endParaRPr lang="ko-KR" altLang="en-US" sz="2800" b="1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28119" y="2010326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210 맨발의청춘 L" pitchFamily="18" charset="-127"/>
                <a:ea typeface="210 맨발의청춘 L" pitchFamily="18" charset="-127"/>
              </a:rPr>
              <a:t>Service</a:t>
            </a:r>
            <a:endParaRPr lang="ko-KR" altLang="en-US" sz="1600" b="1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2752" y="2010326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210 맨발의청춘 L" pitchFamily="18" charset="-127"/>
                <a:ea typeface="210 맨발의청춘 L" pitchFamily="18" charset="-127"/>
              </a:rPr>
              <a:t>View</a:t>
            </a:r>
            <a:endParaRPr lang="ko-KR" altLang="en-US" sz="1600" b="1" dirty="0">
              <a:latin typeface="210 맨발의청춘 L" pitchFamily="18" charset="-127"/>
              <a:ea typeface="210 맨발의청춘 L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6" t="28596" r="24738" b="57526"/>
          <a:stretch/>
        </p:blipFill>
        <p:spPr>
          <a:xfrm>
            <a:off x="862752" y="3501008"/>
            <a:ext cx="2376264" cy="86409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1" t="80107" r="13619" b="8549"/>
          <a:stretch/>
        </p:blipFill>
        <p:spPr>
          <a:xfrm>
            <a:off x="6032910" y="2392592"/>
            <a:ext cx="2376264" cy="7200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1" t="42353" r="26361" b="976"/>
          <a:stretch/>
        </p:blipFill>
        <p:spPr>
          <a:xfrm>
            <a:off x="3347864" y="2392592"/>
            <a:ext cx="2160240" cy="352839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3415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-2272" y="0"/>
            <a:ext cx="9146272" cy="6857999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024" y="273422"/>
            <a:ext cx="1043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spc="-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itchFamily="18" charset="-127"/>
                <a:ea typeface="210 맨발의청춘 L" pitchFamily="18" charset="-127"/>
              </a:rPr>
              <a:t>05</a:t>
            </a:r>
            <a:endParaRPr lang="ko-KR" altLang="en-US" sz="5400" b="1" spc="-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47055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핵심 코드</a:t>
            </a:r>
            <a:endParaRPr lang="ko-KR" altLang="en-US" sz="2800" b="1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210 맨발의청춘 L" pitchFamily="18" charset="-127"/>
              <a:ea typeface="210 맨발의청춘 L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060848"/>
            <a:ext cx="7962208" cy="3168352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2843808" y="3501008"/>
            <a:ext cx="295232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1913179" y="3269417"/>
            <a:ext cx="79208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552" y="1547500"/>
            <a:ext cx="5778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210 맨발의청춘 L" pitchFamily="18" charset="-127"/>
                <a:ea typeface="210 맨발의청춘 L" pitchFamily="18" charset="-127"/>
              </a:rPr>
              <a:t>/noticeboard/</a:t>
            </a:r>
            <a:r>
              <a:rPr lang="en-US" altLang="ko-KR" dirty="0" err="1" smtClean="0">
                <a:latin typeface="210 맨발의청춘 L" pitchFamily="18" charset="-127"/>
                <a:ea typeface="210 맨발의청춘 L" pitchFamily="18" charset="-127"/>
              </a:rPr>
              <a:t>NoticeBoard_content.jsp</a:t>
            </a:r>
            <a:endParaRPr lang="ko-KR" altLang="en-US" dirty="0">
              <a:latin typeface="210 맨발의청춘 L" pitchFamily="18" charset="-127"/>
              <a:ea typeface="210 맨발의청춘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435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0294" y="0"/>
            <a:ext cx="9146272" cy="6857999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3131840" y="1894185"/>
            <a:ext cx="2880320" cy="3407023"/>
            <a:chOff x="3411642" y="1916832"/>
            <a:chExt cx="2528510" cy="3407023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3415757" y="1916832"/>
              <a:ext cx="2524395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그룹 5"/>
            <p:cNvGrpSpPr/>
            <p:nvPr/>
          </p:nvGrpSpPr>
          <p:grpSpPr>
            <a:xfrm>
              <a:off x="3411642" y="2155503"/>
              <a:ext cx="2472932" cy="3000821"/>
              <a:chOff x="3403411" y="2078271"/>
              <a:chExt cx="2472932" cy="3000821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3403411" y="2078271"/>
                <a:ext cx="651285" cy="2947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>
                  <a:lnSpc>
                    <a:spcPct val="150000"/>
                  </a:lnSpc>
                </a:pPr>
                <a:r>
                  <a:rPr lang="en-US" altLang="ko-KR" spc="-1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01</a:t>
                </a:r>
              </a:p>
              <a:p>
                <a:pPr algn="dist">
                  <a:lnSpc>
                    <a:spcPct val="150000"/>
                  </a:lnSpc>
                </a:pPr>
                <a:r>
                  <a:rPr lang="en-US" altLang="ko-KR" spc="-1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02</a:t>
                </a:r>
              </a:p>
              <a:p>
                <a:pPr algn="dist">
                  <a:lnSpc>
                    <a:spcPct val="150000"/>
                  </a:lnSpc>
                </a:pPr>
                <a:r>
                  <a:rPr lang="en-US" altLang="ko-KR" spc="-1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03</a:t>
                </a:r>
              </a:p>
              <a:p>
                <a:pPr algn="dist">
                  <a:lnSpc>
                    <a:spcPct val="150000"/>
                  </a:lnSpc>
                </a:pPr>
                <a:r>
                  <a:rPr lang="en-US" altLang="ko-KR" spc="-1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04</a:t>
                </a:r>
              </a:p>
              <a:p>
                <a:pPr algn="dist">
                  <a:lnSpc>
                    <a:spcPct val="150000"/>
                  </a:lnSpc>
                </a:pPr>
                <a:r>
                  <a:rPr lang="en-US" altLang="ko-KR" spc="-1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05</a:t>
                </a:r>
              </a:p>
              <a:p>
                <a:pPr algn="dist">
                  <a:lnSpc>
                    <a:spcPct val="150000"/>
                  </a:lnSpc>
                </a:pPr>
                <a:r>
                  <a:rPr lang="en-US" altLang="ko-KR" spc="-1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06</a:t>
                </a:r>
              </a:p>
              <a:p>
                <a:pPr algn="dist">
                  <a:lnSpc>
                    <a:spcPct val="150000"/>
                  </a:lnSpc>
                </a:pPr>
                <a:r>
                  <a:rPr lang="en-US" altLang="ko-KR" spc="-1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07</a:t>
                </a:r>
                <a:endParaRPr lang="ko-KR" altLang="en-US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2">
                      <a:lumMod val="60000"/>
                      <a:lumOff val="4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225177" y="2078271"/>
                <a:ext cx="1651166" cy="30008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>
                  <a:lnSpc>
                    <a:spcPct val="150000"/>
                  </a:lnSpc>
                </a:pPr>
                <a:r>
                  <a:rPr lang="ko-KR" altLang="en-US" spc="-1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210 맨발의청춘 L" pitchFamily="18" charset="-127"/>
                    <a:ea typeface="210 맨발의청춘 L" pitchFamily="18" charset="-127"/>
                  </a:rPr>
                  <a:t>시스템 개요</a:t>
                </a:r>
                <a:endParaRPr lang="en-US" altLang="ko-KR" spc="-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210 맨발의청춘 L" pitchFamily="18" charset="-127"/>
                  <a:ea typeface="210 맨발의청춘 L" pitchFamily="18" charset="-127"/>
                </a:endParaRPr>
              </a:p>
              <a:p>
                <a:pPr algn="dist">
                  <a:lnSpc>
                    <a:spcPct val="150000"/>
                  </a:lnSpc>
                </a:pPr>
                <a:r>
                  <a:rPr lang="en-US" altLang="ko-KR" spc="-1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210 맨발의청춘 L" pitchFamily="18" charset="-127"/>
                    <a:ea typeface="210 맨발의청춘 L" pitchFamily="18" charset="-127"/>
                  </a:rPr>
                  <a:t>MVC </a:t>
                </a:r>
                <a:r>
                  <a:rPr lang="ko-KR" altLang="en-US" spc="-1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210 맨발의청춘 L" pitchFamily="18" charset="-127"/>
                    <a:ea typeface="210 맨발의청춘 L" pitchFamily="18" charset="-127"/>
                  </a:rPr>
                  <a:t>구조</a:t>
                </a:r>
                <a:endParaRPr lang="en-US" altLang="ko-KR" spc="-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210 맨발의청춘 L" pitchFamily="18" charset="-127"/>
                  <a:ea typeface="210 맨발의청춘 L" pitchFamily="18" charset="-127"/>
                </a:endParaRPr>
              </a:p>
              <a:p>
                <a:pPr algn="dist">
                  <a:lnSpc>
                    <a:spcPct val="150000"/>
                  </a:lnSpc>
                </a:pPr>
                <a:r>
                  <a:rPr lang="ko-KR" altLang="en-US" spc="-1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210 맨발의청춘 L" pitchFamily="18" charset="-127"/>
                    <a:ea typeface="210 맨발의청춘 L" pitchFamily="18" charset="-127"/>
                  </a:rPr>
                  <a:t>흐름도</a:t>
                </a:r>
                <a:endParaRPr lang="en-US" altLang="ko-KR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210 맨발의청춘 L" pitchFamily="18" charset="-127"/>
                  <a:ea typeface="210 맨발의청춘 L" pitchFamily="18" charset="-127"/>
                </a:endParaRPr>
              </a:p>
              <a:p>
                <a:pPr algn="dist">
                  <a:lnSpc>
                    <a:spcPct val="150000"/>
                  </a:lnSpc>
                </a:pPr>
                <a:r>
                  <a:rPr lang="ko-KR" altLang="en-US" spc="-1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210 맨발의청춘 L" pitchFamily="18" charset="-127"/>
                    <a:ea typeface="210 맨발의청춘 L" pitchFamily="18" charset="-127"/>
                  </a:rPr>
                  <a:t>프로젝트 구조</a:t>
                </a:r>
                <a:endParaRPr lang="en-US" altLang="ko-KR" spc="-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210 맨발의청춘 L" pitchFamily="18" charset="-127"/>
                  <a:ea typeface="210 맨발의청춘 L" pitchFamily="18" charset="-127"/>
                </a:endParaRPr>
              </a:p>
              <a:p>
                <a:pPr algn="dist">
                  <a:lnSpc>
                    <a:spcPct val="150000"/>
                  </a:lnSpc>
                </a:pPr>
                <a:r>
                  <a:rPr lang="ko-KR" altLang="en-US" spc="-1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210 맨발의청춘 L" pitchFamily="18" charset="-127"/>
                    <a:ea typeface="210 맨발의청춘 L" pitchFamily="18" charset="-127"/>
                  </a:rPr>
                  <a:t>핵심 코드</a:t>
                </a:r>
                <a:endParaRPr lang="en-US" altLang="ko-KR" spc="-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210 맨발의청춘 L" pitchFamily="18" charset="-127"/>
                  <a:ea typeface="210 맨발의청춘 L" pitchFamily="18" charset="-127"/>
                </a:endParaRPr>
              </a:p>
              <a:p>
                <a:pPr algn="dist">
                  <a:lnSpc>
                    <a:spcPct val="150000"/>
                  </a:lnSpc>
                </a:pPr>
                <a:r>
                  <a:rPr lang="ko-KR" altLang="en-US" spc="-1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210 맨발의청춘 L" pitchFamily="18" charset="-127"/>
                    <a:ea typeface="210 맨발의청춘 L" pitchFamily="18" charset="-127"/>
                  </a:rPr>
                  <a:t>특이사항</a:t>
                </a:r>
                <a:endParaRPr lang="en-US" altLang="ko-KR" spc="-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210 맨발의청춘 L" pitchFamily="18" charset="-127"/>
                  <a:ea typeface="210 맨발의청춘 L" pitchFamily="18" charset="-127"/>
                </a:endParaRPr>
              </a:p>
              <a:p>
                <a:pPr algn="dist">
                  <a:lnSpc>
                    <a:spcPct val="150000"/>
                  </a:lnSpc>
                </a:pPr>
                <a:r>
                  <a:rPr lang="ko-KR" altLang="en-US" spc="-1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210 맨발의청춘 L" pitchFamily="18" charset="-127"/>
                    <a:ea typeface="210 맨발의청춘 L" pitchFamily="18" charset="-127"/>
                  </a:rPr>
                  <a:t>역할분</a:t>
                </a:r>
                <a:r>
                  <a:rPr lang="ko-KR" altLang="en-US" spc="-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210 맨발의청춘 L" pitchFamily="18" charset="-127"/>
                    <a:ea typeface="210 맨발의청춘 L" pitchFamily="18" charset="-127"/>
                  </a:rPr>
                  <a:t>담</a:t>
                </a:r>
                <a:endParaRPr lang="en-US" altLang="ko-KR" spc="-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210 맨발의청춘 L" pitchFamily="18" charset="-127"/>
                  <a:ea typeface="210 맨발의청춘 L" pitchFamily="18" charset="-127"/>
                </a:endParaRPr>
              </a:p>
            </p:txBody>
          </p:sp>
        </p:grpSp>
        <p:cxnSp>
          <p:nvCxnSpPr>
            <p:cNvPr id="7" name="직선 연결선 6"/>
            <p:cNvCxnSpPr/>
            <p:nvPr/>
          </p:nvCxnSpPr>
          <p:spPr>
            <a:xfrm>
              <a:off x="3415757" y="5323855"/>
              <a:ext cx="2524395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2843808" y="908720"/>
            <a:ext cx="34628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INDEX</a:t>
            </a:r>
            <a:endParaRPr lang="ko-KR" altLang="en-US" sz="3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987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-2272" y="0"/>
            <a:ext cx="9146272" cy="6857999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8" y="201414"/>
            <a:ext cx="1043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spc="-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itchFamily="18" charset="-127"/>
                <a:ea typeface="210 맨발의청춘 L" pitchFamily="18" charset="-127"/>
              </a:rPr>
              <a:t>05</a:t>
            </a:r>
            <a:endParaRPr lang="ko-KR" altLang="en-US" sz="5400" b="1" spc="-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375047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핵심 코드</a:t>
            </a:r>
            <a:endParaRPr lang="ko-KR" altLang="en-US" sz="2800" b="1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210 맨발의청춘 L" pitchFamily="18" charset="-127"/>
              <a:ea typeface="210 맨발의청춘 L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685533"/>
            <a:ext cx="7200800" cy="5127843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3697897" y="3701757"/>
            <a:ext cx="360040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itchFamily="18" charset="-127"/>
              <a:ea typeface="210 맨발의청춘 L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763688" y="6366053"/>
            <a:ext cx="273630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88723" y="1316201"/>
            <a:ext cx="5778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210 맨발의청춘 L" pitchFamily="18" charset="-127"/>
                <a:ea typeface="210 맨발의청춘 L" pitchFamily="18" charset="-127"/>
              </a:rPr>
              <a:t>MatchingController</a:t>
            </a:r>
            <a:r>
              <a:rPr lang="en-US" altLang="ko-KR" dirty="0" smtClean="0">
                <a:latin typeface="210 맨발의청춘 L" pitchFamily="18" charset="-127"/>
                <a:ea typeface="210 맨발의청춘 L" pitchFamily="18" charset="-127"/>
              </a:rPr>
              <a:t> – GET</a:t>
            </a:r>
            <a:r>
              <a:rPr lang="ko-KR" altLang="en-US" dirty="0" smtClean="0">
                <a:latin typeface="210 맨발의청춘 L" pitchFamily="18" charset="-127"/>
                <a:ea typeface="210 맨발의청춘 L" pitchFamily="18" charset="-127"/>
              </a:rPr>
              <a:t>방식</a:t>
            </a:r>
            <a:endParaRPr lang="ko-KR" altLang="en-US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024" y="273422"/>
            <a:ext cx="1043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spc="-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itchFamily="18" charset="-127"/>
                <a:ea typeface="210 맨발의청춘 L" pitchFamily="18" charset="-127"/>
              </a:rPr>
              <a:t>05</a:t>
            </a:r>
            <a:endParaRPr lang="ko-KR" altLang="en-US" sz="5400" b="1" spc="-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59632" y="447055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핵심 코드</a:t>
            </a:r>
            <a:endParaRPr lang="ko-KR" altLang="en-US" sz="2800" b="1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210 맨발의청춘 L" pitchFamily="18" charset="-127"/>
              <a:ea typeface="210 맨발의청춘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210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-2272" y="0"/>
            <a:ext cx="9146272" cy="6857999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8" y="201414"/>
            <a:ext cx="1043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spc="-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itchFamily="18" charset="-127"/>
                <a:ea typeface="210 맨발의청춘 L" pitchFamily="18" charset="-127"/>
              </a:rPr>
              <a:t>05</a:t>
            </a:r>
            <a:endParaRPr lang="ko-KR" altLang="en-US" sz="5400" b="1" spc="-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375047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핵심 코드</a:t>
            </a:r>
            <a:endParaRPr lang="ko-KR" altLang="en-US" sz="2800" b="1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210 맨발의청춘 L" pitchFamily="18" charset="-127"/>
              <a:ea typeface="210 맨발의청춘 L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90" y="1916832"/>
            <a:ext cx="7521592" cy="4252329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1979712" y="3284984"/>
            <a:ext cx="208823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2366" y="1412776"/>
            <a:ext cx="5778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210 맨발의청춘 L" pitchFamily="18" charset="-127"/>
                <a:ea typeface="210 맨발의청춘 L" pitchFamily="18" charset="-127"/>
              </a:rPr>
              <a:t>MatchingDAO.insertMatching</a:t>
            </a:r>
            <a:endParaRPr lang="ko-KR" altLang="en-US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6024" y="273422"/>
            <a:ext cx="1043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spc="-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itchFamily="18" charset="-127"/>
                <a:ea typeface="210 맨발의청춘 L" pitchFamily="18" charset="-127"/>
              </a:rPr>
              <a:t>05</a:t>
            </a:r>
            <a:endParaRPr lang="ko-KR" altLang="en-US" sz="5400" b="1" spc="-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59632" y="447055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핵심 코드</a:t>
            </a:r>
            <a:endParaRPr lang="ko-KR" altLang="en-US" sz="2800" b="1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210 맨발의청춘 L" pitchFamily="18" charset="-127"/>
              <a:ea typeface="210 맨발의청춘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210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-2272" y="0"/>
            <a:ext cx="9146272" cy="6857999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8" y="201414"/>
            <a:ext cx="1043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spc="-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itchFamily="18" charset="-127"/>
                <a:ea typeface="210 맨발의청춘 L" pitchFamily="18" charset="-127"/>
              </a:rPr>
              <a:t>05</a:t>
            </a:r>
            <a:endParaRPr lang="ko-KR" altLang="en-US" sz="5400" b="1" spc="-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375047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핵심 코드</a:t>
            </a:r>
            <a:endParaRPr lang="ko-KR" altLang="en-US" sz="2800" b="1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210 맨발의청춘 L" pitchFamily="18" charset="-127"/>
              <a:ea typeface="210 맨발의청춘 L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66" y="1922065"/>
            <a:ext cx="8508595" cy="4436778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5580112" y="5085184"/>
            <a:ext cx="259228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4389120" y="4869160"/>
            <a:ext cx="504056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1520" y="1484784"/>
            <a:ext cx="5778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210 맨발의청춘 L" pitchFamily="18" charset="-127"/>
                <a:ea typeface="210 맨발의청춘 L" pitchFamily="18" charset="-127"/>
              </a:rPr>
              <a:t>/noticeboard/</a:t>
            </a:r>
            <a:r>
              <a:rPr lang="en-US" altLang="ko-KR" dirty="0" err="1" smtClean="0">
                <a:latin typeface="210 맨발의청춘 L" pitchFamily="18" charset="-127"/>
                <a:ea typeface="210 맨발의청춘 L" pitchFamily="18" charset="-127"/>
              </a:rPr>
              <a:t>Candidate_list.jsp</a:t>
            </a:r>
            <a:endParaRPr lang="ko-KR" altLang="en-US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024" y="273422"/>
            <a:ext cx="1043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spc="-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itchFamily="18" charset="-127"/>
                <a:ea typeface="210 맨발의청춘 L" pitchFamily="18" charset="-127"/>
              </a:rPr>
              <a:t>05</a:t>
            </a:r>
            <a:endParaRPr lang="ko-KR" altLang="en-US" sz="5400" b="1" spc="-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59632" y="447055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핵심 코드</a:t>
            </a:r>
            <a:endParaRPr lang="ko-KR" altLang="en-US" sz="2800" b="1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210 맨발의청춘 L" pitchFamily="18" charset="-127"/>
              <a:ea typeface="210 맨발의청춘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152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-2272" y="0"/>
            <a:ext cx="9146272" cy="6857999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8" y="201414"/>
            <a:ext cx="1043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spc="-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itchFamily="18" charset="-127"/>
                <a:ea typeface="210 맨발의청춘 L" pitchFamily="18" charset="-127"/>
              </a:rPr>
              <a:t>05</a:t>
            </a:r>
            <a:endParaRPr lang="ko-KR" altLang="en-US" sz="5400" b="1" spc="-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375047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핵심 코드</a:t>
            </a:r>
            <a:endParaRPr lang="ko-KR" altLang="en-US" sz="2800" b="1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210 맨발의청춘 L" pitchFamily="18" charset="-127"/>
              <a:ea typeface="210 맨발의청춘 L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12" y="2852935"/>
            <a:ext cx="8252995" cy="2093073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1043608" y="3861048"/>
            <a:ext cx="525658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7828" y="2411596"/>
            <a:ext cx="5778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210 맨발의청춘 L" pitchFamily="18" charset="-127"/>
                <a:ea typeface="210 맨발의청춘 L" pitchFamily="18" charset="-127"/>
              </a:rPr>
              <a:t>MatchingController</a:t>
            </a:r>
            <a:r>
              <a:rPr lang="en-US" altLang="ko-KR" dirty="0" smtClean="0">
                <a:latin typeface="210 맨발의청춘 L" pitchFamily="18" charset="-127"/>
                <a:ea typeface="210 맨발의청춘 L" pitchFamily="18" charset="-127"/>
              </a:rPr>
              <a:t> – POST</a:t>
            </a:r>
            <a:r>
              <a:rPr lang="ko-KR" altLang="en-US" dirty="0" smtClean="0">
                <a:latin typeface="210 맨발의청춘 L" pitchFamily="18" charset="-127"/>
                <a:ea typeface="210 맨발의청춘 L" pitchFamily="18" charset="-127"/>
              </a:rPr>
              <a:t>방식</a:t>
            </a:r>
            <a:endParaRPr lang="ko-KR" altLang="en-US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6024" y="273422"/>
            <a:ext cx="1043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spc="-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itchFamily="18" charset="-127"/>
                <a:ea typeface="210 맨발의청춘 L" pitchFamily="18" charset="-127"/>
              </a:rPr>
              <a:t>05</a:t>
            </a:r>
            <a:endParaRPr lang="ko-KR" altLang="en-US" sz="5400" b="1" spc="-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59632" y="447055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핵심 코드</a:t>
            </a:r>
            <a:endParaRPr lang="ko-KR" altLang="en-US" sz="2800" b="1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210 맨발의청춘 L" pitchFamily="18" charset="-127"/>
              <a:ea typeface="210 맨발의청춘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444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-2272" y="0"/>
            <a:ext cx="9146272" cy="6857999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itchFamily="18" charset="-127"/>
              <a:ea typeface="210 맨발의청춘 L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7" y="1484784"/>
            <a:ext cx="9036497" cy="43668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27985" y="4429619"/>
            <a:ext cx="4392487" cy="212365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210 맨발의청춘 L" pitchFamily="18" charset="-127"/>
                <a:ea typeface="210 맨발의청춘 L" pitchFamily="18" charset="-127"/>
              </a:rPr>
              <a:t>Matching</a:t>
            </a:r>
            <a:r>
              <a:rPr lang="ko-KR" altLang="en-US" sz="1200" dirty="0" smtClean="0">
                <a:latin typeface="210 맨발의청춘 L" pitchFamily="18" charset="-127"/>
                <a:ea typeface="210 맨발의청춘 L" pitchFamily="18" charset="-127"/>
              </a:rPr>
              <a:t>이 이뤄지는 순간</a:t>
            </a:r>
            <a:endParaRPr lang="en-US" altLang="ko-KR" sz="1200" dirty="0" smtClean="0">
              <a:latin typeface="210 맨발의청춘 L" pitchFamily="18" charset="-127"/>
              <a:ea typeface="210 맨발의청춘 L" pitchFamily="18" charset="-127"/>
            </a:endParaRPr>
          </a:p>
          <a:p>
            <a:r>
              <a:rPr lang="ko-KR" altLang="en-US" sz="1200" dirty="0" smtClean="0">
                <a:latin typeface="210 맨발의청춘 L" pitchFamily="18" charset="-127"/>
                <a:ea typeface="210 맨발의청춘 L" pitchFamily="18" charset="-127"/>
              </a:rPr>
              <a:t>전체 게시판의 해당 </a:t>
            </a:r>
            <a:r>
              <a:rPr lang="ko-KR" altLang="en-US" sz="1200" dirty="0" err="1" smtClean="0">
                <a:latin typeface="210 맨발의청춘 L" pitchFamily="18" charset="-127"/>
                <a:ea typeface="210 맨발의청춘 L" pitchFamily="18" charset="-127"/>
              </a:rPr>
              <a:t>게시글에서</a:t>
            </a:r>
            <a:r>
              <a:rPr lang="ko-KR" altLang="en-US" sz="1200" dirty="0" smtClean="0">
                <a:latin typeface="210 맨발의청춘 L" pitchFamily="18" charset="-127"/>
                <a:ea typeface="210 맨발의청춘 L" pitchFamily="18" charset="-127"/>
              </a:rPr>
              <a:t> </a:t>
            </a:r>
            <a:r>
              <a:rPr lang="en-US" altLang="ko-KR" sz="1200" dirty="0" smtClean="0">
                <a:latin typeface="210 맨발의청춘 L" pitchFamily="18" charset="-127"/>
                <a:ea typeface="210 맨발의청춘 L" pitchFamily="18" charset="-127"/>
              </a:rPr>
              <a:t>matching</a:t>
            </a:r>
            <a:r>
              <a:rPr lang="ko-KR" altLang="en-US" sz="1200" dirty="0" smtClean="0">
                <a:latin typeface="210 맨발의청춘 L" pitchFamily="18" charset="-127"/>
                <a:ea typeface="210 맨발의청춘 L" pitchFamily="18" charset="-127"/>
              </a:rPr>
              <a:t>이 완료 되었음을 </a:t>
            </a:r>
            <a:endParaRPr lang="en-US" altLang="ko-KR" sz="1200" dirty="0" smtClean="0">
              <a:latin typeface="210 맨발의청춘 L" pitchFamily="18" charset="-127"/>
              <a:ea typeface="210 맨발의청춘 L" pitchFamily="18" charset="-127"/>
            </a:endParaRPr>
          </a:p>
          <a:p>
            <a:r>
              <a:rPr lang="ko-KR" altLang="en-US" sz="1200" dirty="0" smtClean="0">
                <a:latin typeface="210 맨발의청춘 L" pitchFamily="18" charset="-127"/>
                <a:ea typeface="210 맨발의청춘 L" pitchFamily="18" charset="-127"/>
              </a:rPr>
              <a:t>문구로 표시하게 하며</a:t>
            </a:r>
            <a:endParaRPr lang="en-US" altLang="ko-KR" sz="1200" dirty="0" smtClean="0">
              <a:latin typeface="210 맨발의청춘 L" pitchFamily="18" charset="-127"/>
              <a:ea typeface="210 맨발의청춘 L" pitchFamily="18" charset="-127"/>
            </a:endParaRPr>
          </a:p>
          <a:p>
            <a:r>
              <a:rPr lang="ko-KR" altLang="en-US" sz="1200" dirty="0" err="1" smtClean="0">
                <a:latin typeface="210 맨발의청춘 L" pitchFamily="18" charset="-127"/>
                <a:ea typeface="210 맨발의청춘 L" pitchFamily="18" charset="-127"/>
              </a:rPr>
              <a:t>분양자와</a:t>
            </a:r>
            <a:r>
              <a:rPr lang="ko-KR" altLang="en-US" sz="1200" dirty="0" smtClean="0">
                <a:latin typeface="210 맨발의청춘 L" pitchFamily="18" charset="-127"/>
                <a:ea typeface="210 맨발의청춘 L" pitchFamily="18" charset="-127"/>
              </a:rPr>
              <a:t> </a:t>
            </a:r>
            <a:r>
              <a:rPr lang="ko-KR" altLang="en-US" sz="1200" dirty="0" err="1" smtClean="0">
                <a:latin typeface="210 맨발의청춘 L" pitchFamily="18" charset="-127"/>
                <a:ea typeface="210 맨발의청춘 L" pitchFamily="18" charset="-127"/>
              </a:rPr>
              <a:t>피분양자의</a:t>
            </a:r>
            <a:r>
              <a:rPr lang="ko-KR" altLang="en-US" sz="1200" dirty="0" smtClean="0">
                <a:latin typeface="210 맨발의청춘 L" pitchFamily="18" charset="-127"/>
                <a:ea typeface="210 맨발의청춘 L" pitchFamily="18" charset="-127"/>
              </a:rPr>
              <a:t> 해당 동물에 관한 사후관리방이 개설된다</a:t>
            </a:r>
            <a:r>
              <a:rPr lang="en-US" altLang="ko-KR" sz="1200" dirty="0" smtClean="0">
                <a:latin typeface="210 맨발의청춘 L" pitchFamily="18" charset="-127"/>
                <a:ea typeface="210 맨발의청춘 L" pitchFamily="18" charset="-127"/>
              </a:rPr>
              <a:t>.</a:t>
            </a:r>
          </a:p>
          <a:p>
            <a:endParaRPr lang="en-US" altLang="ko-KR" sz="1200" dirty="0">
              <a:latin typeface="210 맨발의청춘 L" pitchFamily="18" charset="-127"/>
              <a:ea typeface="210 맨발의청춘 L" pitchFamily="18" charset="-127"/>
            </a:endParaRPr>
          </a:p>
          <a:p>
            <a:r>
              <a:rPr lang="ko-KR" altLang="en-US" sz="1200" dirty="0" smtClean="0">
                <a:latin typeface="210 맨발의청춘 L" pitchFamily="18" charset="-127"/>
                <a:ea typeface="210 맨발의청춘 L" pitchFamily="18" charset="-127"/>
              </a:rPr>
              <a:t>이에 필요한 </a:t>
            </a:r>
            <a:r>
              <a:rPr lang="en-US" altLang="ko-KR" sz="1200" dirty="0" smtClean="0">
                <a:latin typeface="210 맨발의청춘 L" pitchFamily="18" charset="-127"/>
                <a:ea typeface="210 맨발의청춘 L" pitchFamily="18" charset="-127"/>
              </a:rPr>
              <a:t>3</a:t>
            </a:r>
            <a:r>
              <a:rPr lang="ko-KR" altLang="en-US" sz="1200" dirty="0" smtClean="0">
                <a:latin typeface="210 맨발의청춘 L" pitchFamily="18" charset="-127"/>
                <a:ea typeface="210 맨발의청춘 L" pitchFamily="18" charset="-127"/>
              </a:rPr>
              <a:t>개의 </a:t>
            </a:r>
            <a:r>
              <a:rPr lang="ko-KR" altLang="en-US" sz="1200" dirty="0" err="1" smtClean="0">
                <a:latin typeface="210 맨발의청춘 L" pitchFamily="18" charset="-127"/>
                <a:ea typeface="210 맨발의청춘 L" pitchFamily="18" charset="-127"/>
              </a:rPr>
              <a:t>쿼리문</a:t>
            </a:r>
            <a:endParaRPr lang="en-US" altLang="ko-KR" sz="1200" dirty="0" smtClean="0">
              <a:latin typeface="210 맨발의청춘 L" pitchFamily="18" charset="-127"/>
              <a:ea typeface="210 맨발의청춘 L" pitchFamily="18" charset="-127"/>
            </a:endParaRPr>
          </a:p>
          <a:p>
            <a:r>
              <a:rPr lang="en-US" altLang="ko-KR" sz="1200" dirty="0" smtClean="0">
                <a:latin typeface="210 맨발의청춘 L" pitchFamily="18" charset="-127"/>
                <a:ea typeface="210 맨발의청춘 L" pitchFamily="18" charset="-127"/>
              </a:rPr>
              <a:t>1. </a:t>
            </a:r>
            <a:r>
              <a:rPr lang="ko-KR" altLang="en-US" sz="1200" dirty="0" smtClean="0">
                <a:latin typeface="210 맨발의청춘 L" pitchFamily="18" charset="-127"/>
                <a:ea typeface="210 맨발의청춘 L" pitchFamily="18" charset="-127"/>
              </a:rPr>
              <a:t>선택된 신청자의 매칭 상태를 </a:t>
            </a:r>
            <a:r>
              <a:rPr lang="en-US" altLang="ko-KR" sz="1200" dirty="0" smtClean="0">
                <a:latin typeface="210 맨발의청춘 L" pitchFamily="18" charset="-127"/>
                <a:ea typeface="210 맨발의청춘 L" pitchFamily="18" charset="-127"/>
              </a:rPr>
              <a:t>1(</a:t>
            </a:r>
            <a:r>
              <a:rPr lang="ko-KR" altLang="en-US" sz="1200" dirty="0" smtClean="0">
                <a:latin typeface="210 맨발의청춘 L" pitchFamily="18" charset="-127"/>
                <a:ea typeface="210 맨발의청춘 L" pitchFamily="18" charset="-127"/>
              </a:rPr>
              <a:t>매칭 완료</a:t>
            </a:r>
            <a:r>
              <a:rPr lang="en-US" altLang="ko-KR" sz="1200" dirty="0" smtClean="0">
                <a:latin typeface="210 맨발의청춘 L" pitchFamily="18" charset="-127"/>
                <a:ea typeface="210 맨발의청춘 L" pitchFamily="18" charset="-127"/>
              </a:rPr>
              <a:t>)</a:t>
            </a:r>
            <a:r>
              <a:rPr lang="ko-KR" altLang="en-US" sz="1200" dirty="0" smtClean="0">
                <a:latin typeface="210 맨발의청춘 L" pitchFamily="18" charset="-127"/>
                <a:ea typeface="210 맨발의청춘 L" pitchFamily="18" charset="-127"/>
              </a:rPr>
              <a:t>로 변경하는 </a:t>
            </a:r>
            <a:r>
              <a:rPr lang="ko-KR" altLang="en-US" sz="1200" dirty="0" err="1" smtClean="0">
                <a:latin typeface="210 맨발의청춘 L" pitchFamily="18" charset="-127"/>
                <a:ea typeface="210 맨발의청춘 L" pitchFamily="18" charset="-127"/>
              </a:rPr>
              <a:t>쿼리문</a:t>
            </a:r>
            <a:endParaRPr lang="en-US" altLang="ko-KR" sz="1200" dirty="0" smtClean="0">
              <a:latin typeface="210 맨발의청춘 L" pitchFamily="18" charset="-127"/>
              <a:ea typeface="210 맨발의청춘 L" pitchFamily="18" charset="-127"/>
            </a:endParaRPr>
          </a:p>
          <a:p>
            <a:r>
              <a:rPr lang="en-US" altLang="ko-KR" sz="1200" dirty="0" smtClean="0">
                <a:latin typeface="210 맨발의청춘 L" pitchFamily="18" charset="-127"/>
                <a:ea typeface="210 맨발의청춘 L" pitchFamily="18" charset="-127"/>
              </a:rPr>
              <a:t>2. </a:t>
            </a:r>
            <a:r>
              <a:rPr lang="ko-KR" altLang="en-US" sz="1200" dirty="0" smtClean="0">
                <a:latin typeface="210 맨발의청춘 L" pitchFamily="18" charset="-127"/>
                <a:ea typeface="210 맨발의청춘 L" pitchFamily="18" charset="-127"/>
              </a:rPr>
              <a:t>선택되지 않은 나머지 신청자들의 매칭 상태를 </a:t>
            </a:r>
            <a:r>
              <a:rPr lang="en-US" altLang="ko-KR" sz="1200" dirty="0" smtClean="0">
                <a:latin typeface="210 맨발의청춘 L" pitchFamily="18" charset="-127"/>
                <a:ea typeface="210 맨발의청춘 L" pitchFamily="18" charset="-127"/>
              </a:rPr>
              <a:t>-1(</a:t>
            </a:r>
            <a:r>
              <a:rPr lang="ko-KR" altLang="en-US" sz="1200" dirty="0" smtClean="0">
                <a:latin typeface="210 맨발의청춘 L" pitchFamily="18" charset="-127"/>
                <a:ea typeface="210 맨발의청춘 L" pitchFamily="18" charset="-127"/>
              </a:rPr>
              <a:t>매칭 실패</a:t>
            </a:r>
            <a:r>
              <a:rPr lang="en-US" altLang="ko-KR" sz="1200" dirty="0" smtClean="0">
                <a:latin typeface="210 맨발의청춘 L" pitchFamily="18" charset="-127"/>
                <a:ea typeface="210 맨발의청춘 L" pitchFamily="18" charset="-127"/>
              </a:rPr>
              <a:t>)</a:t>
            </a:r>
            <a:r>
              <a:rPr lang="ko-KR" altLang="en-US" sz="1200" dirty="0" smtClean="0">
                <a:latin typeface="210 맨발의청춘 L" pitchFamily="18" charset="-127"/>
                <a:ea typeface="210 맨발의청춘 L" pitchFamily="18" charset="-127"/>
              </a:rPr>
              <a:t>로</a:t>
            </a:r>
            <a:endParaRPr lang="en-US" altLang="ko-KR" sz="1200" dirty="0" smtClean="0">
              <a:latin typeface="210 맨발의청춘 L" pitchFamily="18" charset="-127"/>
              <a:ea typeface="210 맨발의청춘 L" pitchFamily="18" charset="-127"/>
            </a:endParaRPr>
          </a:p>
          <a:p>
            <a:r>
              <a:rPr lang="en-US" altLang="ko-KR" sz="1200" dirty="0">
                <a:latin typeface="210 맨발의청춘 L" pitchFamily="18" charset="-127"/>
                <a:ea typeface="210 맨발의청춘 L" pitchFamily="18" charset="-127"/>
              </a:rPr>
              <a:t> </a:t>
            </a:r>
            <a:r>
              <a:rPr lang="en-US" altLang="ko-KR" sz="1200" dirty="0" smtClean="0">
                <a:latin typeface="210 맨발의청춘 L" pitchFamily="18" charset="-127"/>
                <a:ea typeface="210 맨발의청춘 L" pitchFamily="18" charset="-127"/>
              </a:rPr>
              <a:t>  </a:t>
            </a:r>
            <a:r>
              <a:rPr lang="ko-KR" altLang="en-US" sz="1200" dirty="0" smtClean="0">
                <a:latin typeface="210 맨발의청춘 L" pitchFamily="18" charset="-127"/>
                <a:ea typeface="210 맨발의청춘 L" pitchFamily="18" charset="-127"/>
              </a:rPr>
              <a:t>변경하는 </a:t>
            </a:r>
            <a:r>
              <a:rPr lang="ko-KR" altLang="en-US" sz="1200" dirty="0" err="1" smtClean="0">
                <a:latin typeface="210 맨발의청춘 L" pitchFamily="18" charset="-127"/>
                <a:ea typeface="210 맨발의청춘 L" pitchFamily="18" charset="-127"/>
              </a:rPr>
              <a:t>쿼리문</a:t>
            </a:r>
            <a:endParaRPr lang="en-US" altLang="ko-KR" sz="1200" dirty="0" smtClean="0">
              <a:latin typeface="210 맨발의청춘 L" pitchFamily="18" charset="-127"/>
              <a:ea typeface="210 맨발의청춘 L" pitchFamily="18" charset="-127"/>
            </a:endParaRPr>
          </a:p>
          <a:p>
            <a:r>
              <a:rPr lang="en-US" altLang="ko-KR" sz="1200" dirty="0" smtClean="0">
                <a:latin typeface="210 맨발의청춘 L" pitchFamily="18" charset="-127"/>
                <a:ea typeface="210 맨발의청춘 L" pitchFamily="18" charset="-127"/>
              </a:rPr>
              <a:t>3. </a:t>
            </a:r>
            <a:r>
              <a:rPr lang="ko-KR" altLang="en-US" sz="1200" dirty="0" smtClean="0">
                <a:latin typeface="210 맨발의청춘 L" pitchFamily="18" charset="-127"/>
                <a:ea typeface="210 맨발의청춘 L" pitchFamily="18" charset="-127"/>
              </a:rPr>
              <a:t>매칭이 완료된 </a:t>
            </a:r>
            <a:r>
              <a:rPr lang="ko-KR" altLang="en-US" sz="1200" dirty="0" err="1" smtClean="0">
                <a:latin typeface="210 맨발의청춘 L" pitchFamily="18" charset="-127"/>
                <a:ea typeface="210 맨발의청춘 L" pitchFamily="18" charset="-127"/>
              </a:rPr>
              <a:t>게시글의</a:t>
            </a:r>
            <a:r>
              <a:rPr lang="ko-KR" altLang="en-US" sz="1200" dirty="0" smtClean="0">
                <a:latin typeface="210 맨발의청춘 L" pitchFamily="18" charset="-127"/>
                <a:ea typeface="210 맨발의청춘 L" pitchFamily="18" charset="-127"/>
              </a:rPr>
              <a:t> 상태를 </a:t>
            </a:r>
            <a:r>
              <a:rPr lang="en-US" altLang="ko-KR" sz="1200" dirty="0" smtClean="0">
                <a:latin typeface="210 맨발의청춘 L" pitchFamily="18" charset="-127"/>
                <a:ea typeface="210 맨발의청춘 L" pitchFamily="18" charset="-127"/>
              </a:rPr>
              <a:t>1(</a:t>
            </a:r>
            <a:r>
              <a:rPr lang="ko-KR" altLang="en-US" sz="1200" dirty="0" smtClean="0">
                <a:latin typeface="210 맨발의청춘 L" pitchFamily="18" charset="-127"/>
                <a:ea typeface="210 맨발의청춘 L" pitchFamily="18" charset="-127"/>
              </a:rPr>
              <a:t>매칭이 완료된 </a:t>
            </a:r>
            <a:r>
              <a:rPr lang="ko-KR" altLang="en-US" sz="1200" dirty="0" err="1" smtClean="0">
                <a:latin typeface="210 맨발의청춘 L" pitchFamily="18" charset="-127"/>
                <a:ea typeface="210 맨발의청춘 L" pitchFamily="18" charset="-127"/>
              </a:rPr>
              <a:t>게시글</a:t>
            </a:r>
            <a:r>
              <a:rPr lang="en-US" altLang="ko-KR" sz="1200" dirty="0" smtClean="0">
                <a:latin typeface="210 맨발의청춘 L" pitchFamily="18" charset="-127"/>
                <a:ea typeface="210 맨발의청춘 L" pitchFamily="18" charset="-127"/>
              </a:rPr>
              <a:t>)</a:t>
            </a:r>
            <a:r>
              <a:rPr lang="ko-KR" altLang="en-US" sz="1200" dirty="0" smtClean="0">
                <a:latin typeface="210 맨발의청춘 L" pitchFamily="18" charset="-127"/>
                <a:ea typeface="210 맨발의청춘 L" pitchFamily="18" charset="-127"/>
              </a:rPr>
              <a:t>로</a:t>
            </a:r>
            <a:endParaRPr lang="en-US" altLang="ko-KR" sz="1200" dirty="0" smtClean="0">
              <a:latin typeface="210 맨발의청춘 L" pitchFamily="18" charset="-127"/>
              <a:ea typeface="210 맨발의청춘 L" pitchFamily="18" charset="-127"/>
            </a:endParaRPr>
          </a:p>
          <a:p>
            <a:r>
              <a:rPr lang="en-US" altLang="ko-KR" sz="1200" dirty="0">
                <a:latin typeface="210 맨발의청춘 L" pitchFamily="18" charset="-127"/>
                <a:ea typeface="210 맨발의청춘 L" pitchFamily="18" charset="-127"/>
              </a:rPr>
              <a:t> </a:t>
            </a:r>
            <a:r>
              <a:rPr lang="en-US" altLang="ko-KR" sz="1200" dirty="0" smtClean="0">
                <a:latin typeface="210 맨발의청춘 L" pitchFamily="18" charset="-127"/>
                <a:ea typeface="210 맨발의청춘 L" pitchFamily="18" charset="-127"/>
              </a:rPr>
              <a:t>  </a:t>
            </a:r>
            <a:r>
              <a:rPr lang="ko-KR" altLang="en-US" sz="1200" dirty="0" smtClean="0">
                <a:latin typeface="210 맨발의청춘 L" pitchFamily="18" charset="-127"/>
                <a:ea typeface="210 맨발의청춘 L" pitchFamily="18" charset="-127"/>
              </a:rPr>
              <a:t>변경하는 </a:t>
            </a:r>
            <a:r>
              <a:rPr lang="ko-KR" altLang="en-US" sz="1200" dirty="0" err="1" smtClean="0">
                <a:latin typeface="210 맨발의청춘 L" pitchFamily="18" charset="-127"/>
                <a:ea typeface="210 맨발의청춘 L" pitchFamily="18" charset="-127"/>
              </a:rPr>
              <a:t>쿼리문</a:t>
            </a:r>
            <a:r>
              <a:rPr lang="ko-KR" altLang="en-US" sz="1200" dirty="0" smtClean="0">
                <a:latin typeface="210 맨발의청춘 L" pitchFamily="18" charset="-127"/>
                <a:ea typeface="210 맨발의청춘 L" pitchFamily="18" charset="-127"/>
              </a:rPr>
              <a:t> </a:t>
            </a:r>
            <a:endParaRPr lang="en-US" altLang="ko-KR" sz="1200" dirty="0" smtClean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6024" y="273422"/>
            <a:ext cx="1043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spc="-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itchFamily="18" charset="-127"/>
                <a:ea typeface="210 맨발의청춘 L" pitchFamily="18" charset="-127"/>
              </a:rPr>
              <a:t>05</a:t>
            </a:r>
            <a:endParaRPr lang="ko-KR" altLang="en-US" sz="5400" b="1" spc="-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47055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핵심 코드 </a:t>
            </a:r>
            <a:r>
              <a:rPr lang="en-US" altLang="ko-KR" sz="28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– </a:t>
            </a:r>
            <a:r>
              <a:rPr lang="ko-KR" altLang="en-US" sz="28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트랜잭션 </a:t>
            </a:r>
            <a:r>
              <a:rPr lang="en-US" altLang="ko-KR" sz="20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(</a:t>
            </a:r>
            <a:r>
              <a:rPr lang="en-US" altLang="ko-KR" sz="2000" b="1" spc="-1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MatchinDAO_UpdateMatching</a:t>
            </a:r>
            <a:r>
              <a:rPr lang="en-US" altLang="ko-KR" sz="20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 </a:t>
            </a:r>
            <a:r>
              <a:rPr lang="ko-KR" altLang="en-US" sz="20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함수</a:t>
            </a:r>
            <a:r>
              <a:rPr lang="en-US" altLang="ko-KR" sz="20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)</a:t>
            </a:r>
            <a:endParaRPr lang="ko-KR" altLang="en-US" sz="2000" b="1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210 맨발의청춘 L" pitchFamily="18" charset="-127"/>
              <a:ea typeface="210 맨발의청춘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28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2272" y="0"/>
            <a:ext cx="9146272" cy="6857999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024" y="273422"/>
            <a:ext cx="1043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spc="-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itchFamily="18" charset="-127"/>
                <a:ea typeface="210 맨발의청춘 L" pitchFamily="18" charset="-127"/>
              </a:rPr>
              <a:t>05</a:t>
            </a:r>
            <a:endParaRPr lang="ko-KR" altLang="en-US" sz="5400" b="1" spc="-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47055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핵심 코드 </a:t>
            </a:r>
            <a:r>
              <a:rPr lang="en-US" altLang="ko-KR" sz="28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– </a:t>
            </a:r>
            <a:r>
              <a:rPr lang="ko-KR" altLang="en-US" sz="28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트랜잭션 </a:t>
            </a:r>
            <a:r>
              <a:rPr lang="en-US" altLang="ko-KR" sz="20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(JDBCUtil.java)</a:t>
            </a:r>
            <a:endParaRPr lang="ko-KR" altLang="en-US" sz="2000" b="1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210 맨발의청춘 L" pitchFamily="18" charset="-127"/>
              <a:ea typeface="210 맨발의청춘 L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1" y="1386428"/>
            <a:ext cx="5098222" cy="542591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067944" y="3429000"/>
            <a:ext cx="4392487" cy="304698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210 맨발의청춘 L" pitchFamily="18" charset="-127"/>
                <a:ea typeface="210 맨발의청춘 L" pitchFamily="18" charset="-127"/>
              </a:rPr>
              <a:t>JDBCUtil.java</a:t>
            </a:r>
            <a:r>
              <a:rPr lang="en-US" altLang="ko-KR" sz="1200" dirty="0">
                <a:latin typeface="210 맨발의청춘 L" pitchFamily="18" charset="-127"/>
                <a:ea typeface="210 맨발의청춘 L" pitchFamily="18" charset="-127"/>
              </a:rPr>
              <a:t> </a:t>
            </a:r>
            <a:r>
              <a:rPr lang="ko-KR" altLang="en-US" sz="1200" dirty="0" smtClean="0">
                <a:latin typeface="210 맨발의청춘 L" pitchFamily="18" charset="-127"/>
                <a:ea typeface="210 맨발의청춘 L" pitchFamily="18" charset="-127"/>
              </a:rPr>
              <a:t>파일에 </a:t>
            </a:r>
            <a:r>
              <a:rPr lang="ko-KR" altLang="en-US" sz="1200" dirty="0" err="1" smtClean="0">
                <a:latin typeface="210 맨발의청춘 L" pitchFamily="18" charset="-127"/>
                <a:ea typeface="210 맨발의청춘 L" pitchFamily="18" charset="-127"/>
              </a:rPr>
              <a:t>트랜젝션을</a:t>
            </a:r>
            <a:r>
              <a:rPr lang="ko-KR" altLang="en-US" sz="1200" dirty="0" smtClean="0">
                <a:latin typeface="210 맨발의청춘 L" pitchFamily="18" charset="-127"/>
                <a:ea typeface="210 맨발의청춘 L" pitchFamily="18" charset="-127"/>
              </a:rPr>
              <a:t> 위한 </a:t>
            </a:r>
            <a:r>
              <a:rPr lang="en-US" altLang="ko-KR" sz="1200" dirty="0" smtClean="0">
                <a:latin typeface="210 맨발의청춘 L" pitchFamily="18" charset="-127"/>
                <a:ea typeface="210 맨발의청춘 L" pitchFamily="18" charset="-127"/>
              </a:rPr>
              <a:t>4</a:t>
            </a:r>
            <a:r>
              <a:rPr lang="ko-KR" altLang="en-US" sz="1200" dirty="0" smtClean="0">
                <a:latin typeface="210 맨발의청춘 L" pitchFamily="18" charset="-127"/>
                <a:ea typeface="210 맨발의청춘 L" pitchFamily="18" charset="-127"/>
              </a:rPr>
              <a:t>개의 </a:t>
            </a:r>
            <a:r>
              <a:rPr lang="ko-KR" altLang="en-US" sz="1200" dirty="0" err="1" smtClean="0">
                <a:latin typeface="210 맨발의청춘 L" pitchFamily="18" charset="-127"/>
                <a:ea typeface="210 맨발의청춘 L" pitchFamily="18" charset="-127"/>
              </a:rPr>
              <a:t>메소드</a:t>
            </a:r>
            <a:r>
              <a:rPr lang="ko-KR" altLang="en-US" sz="1200" dirty="0" smtClean="0">
                <a:latin typeface="210 맨발의청춘 L" pitchFamily="18" charset="-127"/>
                <a:ea typeface="210 맨발의청춘 L" pitchFamily="18" charset="-127"/>
              </a:rPr>
              <a:t> 추가</a:t>
            </a:r>
            <a:endParaRPr lang="en-US" altLang="ko-KR" sz="1200" dirty="0" smtClean="0">
              <a:latin typeface="210 맨발의청춘 L" pitchFamily="18" charset="-127"/>
              <a:ea typeface="210 맨발의청춘 L" pitchFamily="18" charset="-127"/>
            </a:endParaRPr>
          </a:p>
          <a:p>
            <a:endParaRPr lang="en-US" altLang="ko-KR" sz="1200" dirty="0" smtClean="0">
              <a:latin typeface="210 맨발의청춘 L" pitchFamily="18" charset="-127"/>
              <a:ea typeface="210 맨발의청춘 L" pitchFamily="18" charset="-127"/>
            </a:endParaRPr>
          </a:p>
          <a:p>
            <a:pPr marL="228600" indent="-228600">
              <a:buAutoNum type="arabicPeriod"/>
            </a:pPr>
            <a:r>
              <a:rPr lang="en-US" altLang="ko-KR" sz="1200" dirty="0" err="1" smtClean="0">
                <a:latin typeface="210 맨발의청춘 L" pitchFamily="18" charset="-127"/>
                <a:ea typeface="210 맨발의청춘 L" pitchFamily="18" charset="-127"/>
              </a:rPr>
              <a:t>setSqlArr</a:t>
            </a:r>
            <a:endParaRPr lang="en-US" altLang="ko-KR" sz="1200" dirty="0" smtClean="0">
              <a:latin typeface="210 맨발의청춘 L" pitchFamily="18" charset="-127"/>
              <a:ea typeface="210 맨발의청춘 L" pitchFamily="18" charset="-127"/>
            </a:endParaRPr>
          </a:p>
          <a:p>
            <a:r>
              <a:rPr lang="en-US" altLang="ko-KR" sz="1200" dirty="0">
                <a:latin typeface="210 맨발의청춘 L" pitchFamily="18" charset="-127"/>
                <a:ea typeface="210 맨발의청춘 L" pitchFamily="18" charset="-127"/>
              </a:rPr>
              <a:t> </a:t>
            </a:r>
            <a:r>
              <a:rPr lang="en-US" altLang="ko-KR" sz="1200" dirty="0" smtClean="0">
                <a:latin typeface="210 맨발의청춘 L" pitchFamily="18" charset="-127"/>
                <a:ea typeface="210 맨발의청춘 L" pitchFamily="18" charset="-127"/>
              </a:rPr>
              <a:t>   </a:t>
            </a:r>
            <a:r>
              <a:rPr lang="en-US" altLang="ko-KR" sz="1200" dirty="0" err="1" smtClean="0">
                <a:latin typeface="210 맨발의청춘 L" pitchFamily="18" charset="-127"/>
                <a:ea typeface="210 맨발의청춘 L" pitchFamily="18" charset="-127"/>
              </a:rPr>
              <a:t>UpdateMatching</a:t>
            </a:r>
            <a:r>
              <a:rPr lang="en-US" altLang="ko-KR" sz="1200" dirty="0" smtClean="0">
                <a:latin typeface="210 맨발의청춘 L" pitchFamily="18" charset="-127"/>
                <a:ea typeface="210 맨발의청춘 L" pitchFamily="18" charset="-127"/>
              </a:rPr>
              <a:t> </a:t>
            </a:r>
            <a:r>
              <a:rPr lang="ko-KR" altLang="en-US" sz="1200" dirty="0" smtClean="0">
                <a:latin typeface="210 맨발의청춘 L" pitchFamily="18" charset="-127"/>
                <a:ea typeface="210 맨발의청춘 L" pitchFamily="18" charset="-127"/>
              </a:rPr>
              <a:t>함수로 부터 </a:t>
            </a:r>
            <a:r>
              <a:rPr lang="en-US" altLang="ko-KR" sz="1200" dirty="0" smtClean="0">
                <a:latin typeface="210 맨발의청춘 L" pitchFamily="18" charset="-127"/>
                <a:ea typeface="210 맨발의청춘 L" pitchFamily="18" charset="-127"/>
              </a:rPr>
              <a:t>3</a:t>
            </a:r>
            <a:r>
              <a:rPr lang="ko-KR" altLang="en-US" sz="1200" dirty="0" smtClean="0">
                <a:latin typeface="210 맨발의청춘 L" pitchFamily="18" charset="-127"/>
                <a:ea typeface="210 맨발의청춘 L" pitchFamily="18" charset="-127"/>
              </a:rPr>
              <a:t>개의 </a:t>
            </a:r>
            <a:r>
              <a:rPr lang="ko-KR" altLang="en-US" sz="1200" dirty="0" err="1" smtClean="0">
                <a:latin typeface="210 맨발의청춘 L" pitchFamily="18" charset="-127"/>
                <a:ea typeface="210 맨발의청춘 L" pitchFamily="18" charset="-127"/>
              </a:rPr>
              <a:t>쿼리문들을</a:t>
            </a:r>
            <a:endParaRPr lang="en-US" altLang="ko-KR" sz="1200" dirty="0" smtClean="0">
              <a:latin typeface="210 맨발의청춘 L" pitchFamily="18" charset="-127"/>
              <a:ea typeface="210 맨발의청춘 L" pitchFamily="18" charset="-127"/>
            </a:endParaRPr>
          </a:p>
          <a:p>
            <a:r>
              <a:rPr lang="ko-KR" altLang="en-US" sz="1200" dirty="0" smtClean="0">
                <a:latin typeface="210 맨발의청춘 L" pitchFamily="18" charset="-127"/>
                <a:ea typeface="210 맨발의청춘 L" pitchFamily="18" charset="-127"/>
              </a:rPr>
              <a:t>    하나의 배열로 </a:t>
            </a:r>
            <a:r>
              <a:rPr lang="en-US" altLang="ko-KR" sz="1200" dirty="0" err="1" smtClean="0">
                <a:latin typeface="210 맨발의청춘 L" pitchFamily="18" charset="-127"/>
                <a:ea typeface="210 맨발의청춘 L" pitchFamily="18" charset="-127"/>
              </a:rPr>
              <a:t>JDBCUtil</a:t>
            </a:r>
            <a:r>
              <a:rPr lang="ko-KR" altLang="en-US" sz="1200" dirty="0" smtClean="0">
                <a:latin typeface="210 맨발의청춘 L" pitchFamily="18" charset="-127"/>
                <a:ea typeface="210 맨발의청춘 L" pitchFamily="18" charset="-127"/>
              </a:rPr>
              <a:t>에 넘겨 </a:t>
            </a:r>
            <a:r>
              <a:rPr lang="en-US" altLang="ko-KR" sz="1200" dirty="0" err="1" smtClean="0">
                <a:latin typeface="210 맨발의청춘 L" pitchFamily="18" charset="-127"/>
                <a:ea typeface="210 맨발의청춘 L" pitchFamily="18" charset="-127"/>
              </a:rPr>
              <a:t>sql</a:t>
            </a:r>
            <a:r>
              <a:rPr lang="en-US" altLang="ko-KR" sz="1200" dirty="0" smtClean="0">
                <a:latin typeface="210 맨발의청춘 L" pitchFamily="18" charset="-127"/>
                <a:ea typeface="210 맨발의청춘 L" pitchFamily="18" charset="-127"/>
              </a:rPr>
              <a:t> </a:t>
            </a:r>
            <a:r>
              <a:rPr lang="ko-KR" altLang="en-US" sz="1200" dirty="0" smtClean="0">
                <a:latin typeface="210 맨발의청춘 L" pitchFamily="18" charset="-127"/>
                <a:ea typeface="210 맨발의청춘 L" pitchFamily="18" charset="-127"/>
              </a:rPr>
              <a:t>배열을 정의</a:t>
            </a:r>
            <a:endParaRPr lang="en-US" altLang="ko-KR" sz="1200" dirty="0" smtClean="0">
              <a:latin typeface="210 맨발의청춘 L" pitchFamily="18" charset="-127"/>
              <a:ea typeface="210 맨발의청춘 L" pitchFamily="18" charset="-127"/>
            </a:endParaRPr>
          </a:p>
          <a:p>
            <a:endParaRPr lang="en-US" altLang="ko-KR" sz="1200" dirty="0" smtClean="0">
              <a:latin typeface="210 맨발의청춘 L" pitchFamily="18" charset="-127"/>
              <a:ea typeface="210 맨발의청춘 L" pitchFamily="18" charset="-127"/>
            </a:endParaRPr>
          </a:p>
          <a:p>
            <a:r>
              <a:rPr lang="en-US" altLang="ko-KR" sz="1200" dirty="0" smtClean="0">
                <a:latin typeface="210 맨발의청춘 L" pitchFamily="18" charset="-127"/>
                <a:ea typeface="210 맨발의청춘 L" pitchFamily="18" charset="-127"/>
              </a:rPr>
              <a:t>2. </a:t>
            </a:r>
            <a:r>
              <a:rPr lang="en-US" altLang="ko-KR" sz="1200" dirty="0" err="1" smtClean="0">
                <a:latin typeface="210 맨발의청춘 L" pitchFamily="18" charset="-127"/>
                <a:ea typeface="210 맨발의청춘 L" pitchFamily="18" charset="-127"/>
              </a:rPr>
              <a:t>getStatment</a:t>
            </a:r>
            <a:endParaRPr lang="en-US" altLang="ko-KR" sz="1200" dirty="0">
              <a:latin typeface="210 맨발의청춘 L" pitchFamily="18" charset="-127"/>
              <a:ea typeface="210 맨발의청춘 L" pitchFamily="18" charset="-127"/>
            </a:endParaRPr>
          </a:p>
          <a:p>
            <a:r>
              <a:rPr lang="en-US" altLang="ko-KR" sz="1200" dirty="0">
                <a:latin typeface="210 맨발의청춘 L" pitchFamily="18" charset="-127"/>
                <a:ea typeface="210 맨발의청춘 L" pitchFamily="18" charset="-127"/>
              </a:rPr>
              <a:t> </a:t>
            </a:r>
            <a:r>
              <a:rPr lang="en-US" altLang="ko-KR" sz="1200" dirty="0" smtClean="0">
                <a:latin typeface="210 맨발의청춘 L" pitchFamily="18" charset="-127"/>
                <a:ea typeface="210 맨발의청춘 L" pitchFamily="18" charset="-127"/>
              </a:rPr>
              <a:t>  Connection </a:t>
            </a:r>
            <a:r>
              <a:rPr lang="ko-KR" altLang="en-US" sz="1200" dirty="0" smtClean="0">
                <a:latin typeface="210 맨발의청춘 L" pitchFamily="18" charset="-127"/>
                <a:ea typeface="210 맨발의청춘 L" pitchFamily="18" charset="-127"/>
              </a:rPr>
              <a:t>객체가 없으면 생성하고</a:t>
            </a:r>
            <a:r>
              <a:rPr lang="en-US" altLang="ko-KR" sz="1200" dirty="0" smtClean="0">
                <a:latin typeface="210 맨발의청춘 L" pitchFamily="18" charset="-127"/>
                <a:ea typeface="210 맨발의청춘 L" pitchFamily="18" charset="-127"/>
              </a:rPr>
              <a:t>, </a:t>
            </a:r>
            <a:r>
              <a:rPr lang="ko-KR" altLang="en-US" sz="1200" dirty="0" err="1" smtClean="0">
                <a:latin typeface="210 맨발의청춘 L" pitchFamily="18" charset="-127"/>
                <a:ea typeface="210 맨발의청춘 L" pitchFamily="18" charset="-127"/>
              </a:rPr>
              <a:t>트랜젝션을</a:t>
            </a:r>
            <a:r>
              <a:rPr lang="ko-KR" altLang="en-US" sz="1200" dirty="0" smtClean="0">
                <a:latin typeface="210 맨발의청춘 L" pitchFamily="18" charset="-127"/>
                <a:ea typeface="210 맨발의청춘 L" pitchFamily="18" charset="-127"/>
              </a:rPr>
              <a:t> 위한 </a:t>
            </a:r>
            <a:endParaRPr lang="en-US" altLang="ko-KR" sz="1200" dirty="0" smtClean="0">
              <a:latin typeface="210 맨발의청춘 L" pitchFamily="18" charset="-127"/>
              <a:ea typeface="210 맨발의청춘 L" pitchFamily="18" charset="-127"/>
            </a:endParaRPr>
          </a:p>
          <a:p>
            <a:r>
              <a:rPr lang="en-US" altLang="ko-KR" sz="1200" dirty="0">
                <a:latin typeface="210 맨발의청춘 L" pitchFamily="18" charset="-127"/>
                <a:ea typeface="210 맨발의청춘 L" pitchFamily="18" charset="-127"/>
              </a:rPr>
              <a:t> </a:t>
            </a:r>
            <a:r>
              <a:rPr lang="en-US" altLang="ko-KR" sz="1200" dirty="0" smtClean="0">
                <a:latin typeface="210 맨발의청춘 L" pitchFamily="18" charset="-127"/>
                <a:ea typeface="210 맨발의청춘 L" pitchFamily="18" charset="-127"/>
              </a:rPr>
              <a:t>  Auto-Commit mode </a:t>
            </a:r>
            <a:r>
              <a:rPr lang="ko-KR" altLang="en-US" sz="1200" dirty="0" smtClean="0">
                <a:latin typeface="210 맨발의청춘 L" pitchFamily="18" charset="-127"/>
                <a:ea typeface="210 맨발의청춘 L" pitchFamily="18" charset="-127"/>
              </a:rPr>
              <a:t>를 해제시킨 후 </a:t>
            </a:r>
            <a:r>
              <a:rPr lang="en-US" altLang="ko-KR" sz="1200" dirty="0" smtClean="0">
                <a:latin typeface="210 맨발의청춘 L" pitchFamily="18" charset="-127"/>
                <a:ea typeface="210 맨발의청춘 L" pitchFamily="18" charset="-127"/>
              </a:rPr>
              <a:t>Connection </a:t>
            </a:r>
            <a:r>
              <a:rPr lang="ko-KR" altLang="en-US" sz="1200" dirty="0" smtClean="0">
                <a:latin typeface="210 맨발의청춘 L" pitchFamily="18" charset="-127"/>
                <a:ea typeface="210 맨발의청춘 L" pitchFamily="18" charset="-127"/>
              </a:rPr>
              <a:t>객체를 </a:t>
            </a:r>
            <a:endParaRPr lang="en-US" altLang="ko-KR" sz="1200" dirty="0" smtClean="0">
              <a:latin typeface="210 맨발의청춘 L" pitchFamily="18" charset="-127"/>
              <a:ea typeface="210 맨발의청춘 L" pitchFamily="18" charset="-127"/>
            </a:endParaRPr>
          </a:p>
          <a:p>
            <a:r>
              <a:rPr lang="en-US" altLang="ko-KR" sz="1200" dirty="0">
                <a:latin typeface="210 맨발의청춘 L" pitchFamily="18" charset="-127"/>
                <a:ea typeface="210 맨발의청춘 L" pitchFamily="18" charset="-127"/>
              </a:rPr>
              <a:t> </a:t>
            </a:r>
            <a:r>
              <a:rPr lang="en-US" altLang="ko-KR" sz="1200" dirty="0" smtClean="0">
                <a:latin typeface="210 맨발의청춘 L" pitchFamily="18" charset="-127"/>
                <a:ea typeface="210 맨발의청춘 L" pitchFamily="18" charset="-127"/>
              </a:rPr>
              <a:t>  </a:t>
            </a:r>
            <a:r>
              <a:rPr lang="ko-KR" altLang="en-US" sz="1200" dirty="0" smtClean="0">
                <a:latin typeface="210 맨발의청춘 L" pitchFamily="18" charset="-127"/>
                <a:ea typeface="210 맨발의청춘 L" pitchFamily="18" charset="-127"/>
              </a:rPr>
              <a:t>이용하여 </a:t>
            </a:r>
            <a:r>
              <a:rPr lang="en-US" altLang="ko-KR" sz="1200" dirty="0" smtClean="0">
                <a:latin typeface="210 맨발의청춘 L" pitchFamily="18" charset="-127"/>
                <a:ea typeface="210 맨발의청춘 L" pitchFamily="18" charset="-127"/>
              </a:rPr>
              <a:t>Statement </a:t>
            </a:r>
            <a:r>
              <a:rPr lang="ko-KR" altLang="en-US" sz="1200" dirty="0" smtClean="0">
                <a:latin typeface="210 맨발의청춘 L" pitchFamily="18" charset="-127"/>
                <a:ea typeface="210 맨발의청춘 L" pitchFamily="18" charset="-127"/>
              </a:rPr>
              <a:t>객체 생성</a:t>
            </a:r>
            <a:endParaRPr lang="en-US" altLang="ko-KR" sz="1200" dirty="0" smtClean="0">
              <a:latin typeface="210 맨발의청춘 L" pitchFamily="18" charset="-127"/>
              <a:ea typeface="210 맨발의청춘 L" pitchFamily="18" charset="-127"/>
            </a:endParaRPr>
          </a:p>
          <a:p>
            <a:endParaRPr lang="en-US" altLang="ko-KR" sz="1200" dirty="0" smtClean="0">
              <a:latin typeface="210 맨발의청춘 L" pitchFamily="18" charset="-127"/>
              <a:ea typeface="210 맨발의청춘 L" pitchFamily="18" charset="-127"/>
            </a:endParaRPr>
          </a:p>
          <a:p>
            <a:r>
              <a:rPr lang="en-US" altLang="ko-KR" sz="1200" dirty="0" smtClean="0">
                <a:latin typeface="210 맨발의청춘 L" pitchFamily="18" charset="-127"/>
                <a:ea typeface="210 맨발의청춘 L" pitchFamily="18" charset="-127"/>
              </a:rPr>
              <a:t>3. </a:t>
            </a:r>
            <a:r>
              <a:rPr lang="en-US" altLang="ko-KR" sz="1200" dirty="0" err="1" smtClean="0">
                <a:latin typeface="210 맨발의청춘 L" pitchFamily="18" charset="-127"/>
                <a:ea typeface="210 맨발의청춘 L" pitchFamily="18" charset="-127"/>
              </a:rPr>
              <a:t>executeBatch</a:t>
            </a:r>
            <a:endParaRPr lang="en-US" altLang="ko-KR" sz="1200" dirty="0" smtClean="0">
              <a:latin typeface="210 맨발의청춘 L" pitchFamily="18" charset="-127"/>
              <a:ea typeface="210 맨발의청춘 L" pitchFamily="18" charset="-127"/>
            </a:endParaRPr>
          </a:p>
          <a:p>
            <a:r>
              <a:rPr lang="en-US" altLang="ko-KR" sz="1200" dirty="0">
                <a:latin typeface="210 맨발의청춘 L" pitchFamily="18" charset="-127"/>
                <a:ea typeface="210 맨발의청춘 L" pitchFamily="18" charset="-127"/>
              </a:rPr>
              <a:t> </a:t>
            </a:r>
            <a:r>
              <a:rPr lang="en-US" altLang="ko-KR" sz="1200" dirty="0" smtClean="0">
                <a:latin typeface="210 맨발의청춘 L" pitchFamily="18" charset="-127"/>
                <a:ea typeface="210 맨발의청춘 L" pitchFamily="18" charset="-127"/>
              </a:rPr>
              <a:t>  </a:t>
            </a:r>
            <a:r>
              <a:rPr lang="ko-KR" altLang="en-US" sz="1200" dirty="0" smtClean="0">
                <a:latin typeface="210 맨발의청춘 L" pitchFamily="18" charset="-127"/>
                <a:ea typeface="210 맨발의청춘 L" pitchFamily="18" charset="-127"/>
              </a:rPr>
              <a:t>여러 개의 </a:t>
            </a:r>
            <a:r>
              <a:rPr lang="en-US" altLang="ko-KR" sz="1200" dirty="0" smtClean="0">
                <a:latin typeface="210 맨발의청춘 L" pitchFamily="18" charset="-127"/>
                <a:ea typeface="210 맨발의청춘 L" pitchFamily="18" charset="-127"/>
              </a:rPr>
              <a:t>DML </a:t>
            </a:r>
            <a:r>
              <a:rPr lang="ko-KR" altLang="en-US" sz="1200" dirty="0" err="1" smtClean="0">
                <a:latin typeface="210 맨발의청춘 L" pitchFamily="18" charset="-127"/>
                <a:ea typeface="210 맨발의청춘 L" pitchFamily="18" charset="-127"/>
              </a:rPr>
              <a:t>쿼리문들을</a:t>
            </a:r>
            <a:r>
              <a:rPr lang="ko-KR" altLang="en-US" sz="1200" dirty="0" smtClean="0">
                <a:latin typeface="210 맨발의청춘 L" pitchFamily="18" charset="-127"/>
                <a:ea typeface="210 맨발의청춘 L" pitchFamily="18" charset="-127"/>
              </a:rPr>
              <a:t> 일괄적으로 처리 하기 위한 </a:t>
            </a:r>
            <a:r>
              <a:rPr lang="ko-KR" altLang="en-US" sz="1200" dirty="0" err="1" smtClean="0">
                <a:latin typeface="210 맨발의청춘 L" pitchFamily="18" charset="-127"/>
                <a:ea typeface="210 맨발의청춘 L" pitchFamily="18" charset="-127"/>
              </a:rPr>
              <a:t>메소드</a:t>
            </a:r>
            <a:endParaRPr lang="en-US" altLang="ko-KR" sz="1200" dirty="0">
              <a:latin typeface="210 맨발의청춘 L" pitchFamily="18" charset="-127"/>
              <a:ea typeface="210 맨발의청춘 L" pitchFamily="18" charset="-127"/>
            </a:endParaRPr>
          </a:p>
          <a:p>
            <a:endParaRPr lang="en-US" altLang="ko-KR" sz="1200" dirty="0" smtClean="0">
              <a:latin typeface="210 맨발의청춘 L" pitchFamily="18" charset="-127"/>
              <a:ea typeface="210 맨발의청춘 L" pitchFamily="18" charset="-127"/>
            </a:endParaRPr>
          </a:p>
          <a:p>
            <a:r>
              <a:rPr lang="en-US" altLang="ko-KR" sz="1200" dirty="0" smtClean="0">
                <a:latin typeface="210 맨발의청춘 L" pitchFamily="18" charset="-127"/>
                <a:ea typeface="210 맨발의청춘 L" pitchFamily="18" charset="-127"/>
              </a:rPr>
              <a:t>4. </a:t>
            </a:r>
            <a:r>
              <a:rPr lang="en-US" altLang="ko-KR" sz="1200" dirty="0" err="1" smtClean="0">
                <a:latin typeface="210 맨발의청춘 L" pitchFamily="18" charset="-127"/>
                <a:ea typeface="210 맨발의청춘 L" pitchFamily="18" charset="-127"/>
              </a:rPr>
              <a:t>setAutocommit</a:t>
            </a:r>
            <a:endParaRPr lang="en-US" altLang="ko-KR" sz="1200" dirty="0" smtClean="0">
              <a:latin typeface="210 맨발의청춘 L" pitchFamily="18" charset="-127"/>
              <a:ea typeface="210 맨발의청춘 L" pitchFamily="18" charset="-127"/>
            </a:endParaRPr>
          </a:p>
          <a:p>
            <a:r>
              <a:rPr lang="en-US" altLang="ko-KR" sz="1200" dirty="0">
                <a:latin typeface="210 맨발의청춘 L" pitchFamily="18" charset="-127"/>
                <a:ea typeface="210 맨발의청춘 L" pitchFamily="18" charset="-127"/>
              </a:rPr>
              <a:t> </a:t>
            </a:r>
            <a:r>
              <a:rPr lang="en-US" altLang="ko-KR" sz="1200" dirty="0" smtClean="0">
                <a:latin typeface="210 맨발의청춘 L" pitchFamily="18" charset="-127"/>
                <a:ea typeface="210 맨발의청춘 L" pitchFamily="18" charset="-127"/>
              </a:rPr>
              <a:t>  </a:t>
            </a:r>
            <a:r>
              <a:rPr lang="en-US" altLang="ko-KR" sz="1200" dirty="0">
                <a:latin typeface="210 맨발의청춘 L" pitchFamily="18" charset="-127"/>
                <a:ea typeface="210 맨발의청춘 L" pitchFamily="18" charset="-127"/>
              </a:rPr>
              <a:t>Auto-Commit </a:t>
            </a:r>
            <a:r>
              <a:rPr lang="en-US" altLang="ko-KR" sz="1200" dirty="0" smtClean="0">
                <a:latin typeface="210 맨발의청춘 L" pitchFamily="18" charset="-127"/>
                <a:ea typeface="210 맨발의청춘 L" pitchFamily="18" charset="-127"/>
              </a:rPr>
              <a:t>mode</a:t>
            </a:r>
            <a:r>
              <a:rPr lang="ko-KR" altLang="en-US" sz="1200" dirty="0" smtClean="0">
                <a:latin typeface="210 맨발의청춘 L" pitchFamily="18" charset="-127"/>
                <a:ea typeface="210 맨발의청춘 L" pitchFamily="18" charset="-127"/>
              </a:rPr>
              <a:t>를 설정 또는 해제 할 수 있는 </a:t>
            </a:r>
            <a:r>
              <a:rPr lang="ko-KR" altLang="en-US" sz="1200" dirty="0" err="1" smtClean="0">
                <a:latin typeface="210 맨발의청춘 L" pitchFamily="18" charset="-127"/>
                <a:ea typeface="210 맨발의청춘 L" pitchFamily="18" charset="-127"/>
              </a:rPr>
              <a:t>메소드</a:t>
            </a:r>
            <a:endParaRPr lang="en-US" altLang="ko-KR" sz="1200" dirty="0">
              <a:latin typeface="210 맨발의청춘 L" pitchFamily="18" charset="-127"/>
              <a:ea typeface="210 맨발의청춘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926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-2272" y="0"/>
            <a:ext cx="9146272" cy="6857999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8032" y="273422"/>
            <a:ext cx="1043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spc="-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itchFamily="18" charset="-127"/>
                <a:ea typeface="210 맨발의청춘 L" pitchFamily="18" charset="-127"/>
              </a:rPr>
              <a:t>06</a:t>
            </a:r>
            <a:endParaRPr lang="ko-KR" altLang="en-US" sz="5400" b="1" spc="-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1640" y="447055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특이사항 </a:t>
            </a:r>
            <a:r>
              <a:rPr lang="en-US" altLang="ko-KR" sz="28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– </a:t>
            </a:r>
            <a:r>
              <a:rPr lang="ko-KR" altLang="en-US" sz="28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비즈니스 </a:t>
            </a:r>
            <a:r>
              <a:rPr lang="ko-KR" altLang="en-US" sz="2800" b="1" spc="-1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로직</a:t>
            </a:r>
            <a:r>
              <a:rPr lang="ko-KR" altLang="en-US" sz="28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 구현</a:t>
            </a:r>
            <a:endParaRPr lang="ko-KR" altLang="en-US" sz="2800" b="1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5740039"/>
            <a:ext cx="6764042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210 맨발의청춘 L" pitchFamily="18" charset="-127"/>
                <a:ea typeface="210 맨발의청춘 L" pitchFamily="18" charset="-127"/>
              </a:rPr>
              <a:t>사용자의 분양 신청 목록 데이터들을 이용한 추천 서비스</a:t>
            </a:r>
            <a:endParaRPr lang="en-US" altLang="ko-KR" sz="1400" dirty="0">
              <a:latin typeface="210 맨발의청춘 L" pitchFamily="18" charset="-127"/>
              <a:ea typeface="210 맨발의청춘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210 맨발의청춘 L" pitchFamily="18" charset="-127"/>
                <a:ea typeface="210 맨발의청춘 L" pitchFamily="18" charset="-127"/>
              </a:rPr>
              <a:t>사용자가 신청을 가장 많이 한 동물 품종을 찾아 관련 </a:t>
            </a:r>
            <a:r>
              <a:rPr lang="ko-KR" altLang="en-US" sz="1400" dirty="0" err="1" smtClean="0">
                <a:latin typeface="210 맨발의청춘 L" pitchFamily="18" charset="-127"/>
                <a:ea typeface="210 맨발의청춘 L" pitchFamily="18" charset="-127"/>
              </a:rPr>
              <a:t>게시글을</a:t>
            </a:r>
            <a:r>
              <a:rPr lang="ko-KR" altLang="en-US" sz="1400" dirty="0" smtClean="0">
                <a:latin typeface="210 맨발의청춘 L" pitchFamily="18" charset="-127"/>
                <a:ea typeface="210 맨발의청춘 L" pitchFamily="18" charset="-127"/>
              </a:rPr>
              <a:t> 추천</a:t>
            </a:r>
            <a:endParaRPr lang="en-US" altLang="ko-KR" sz="1400" dirty="0" smtClean="0">
              <a:latin typeface="210 맨발의청춘 L" pitchFamily="18" charset="-127"/>
              <a:ea typeface="210 맨발의청춘 L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505"/>
          <a:stretch/>
        </p:blipFill>
        <p:spPr>
          <a:xfrm>
            <a:off x="1190061" y="1969201"/>
            <a:ext cx="6761605" cy="340401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5431386" y="1556792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latin typeface="210 맨발의청춘 L" pitchFamily="18" charset="-127"/>
                <a:ea typeface="210 맨발의청춘 L" pitchFamily="18" charset="-127"/>
              </a:rPr>
              <a:t>[</a:t>
            </a:r>
            <a:r>
              <a:rPr lang="ko-KR" altLang="en-US" sz="1600" b="1" dirty="0">
                <a:latin typeface="210 맨발의청춘 L" pitchFamily="18" charset="-127"/>
                <a:ea typeface="210 맨발의청춘 L" pitchFamily="18" charset="-127"/>
              </a:rPr>
              <a:t>메뉴</a:t>
            </a:r>
            <a:r>
              <a:rPr lang="en-US" altLang="ko-KR" sz="1600" b="1" dirty="0">
                <a:latin typeface="210 맨발의청춘 L" pitchFamily="18" charset="-127"/>
                <a:ea typeface="210 맨발의청춘 L" pitchFamily="18" charset="-127"/>
              </a:rPr>
              <a:t>] ‘</a:t>
            </a:r>
            <a:r>
              <a:rPr lang="ko-KR" altLang="en-US" sz="1600" b="1" dirty="0">
                <a:latin typeface="210 맨발의청춘 L" pitchFamily="18" charset="-127"/>
                <a:ea typeface="210 맨발의청춘 L" pitchFamily="18" charset="-127"/>
              </a:rPr>
              <a:t>추천 리스트</a:t>
            </a:r>
            <a:r>
              <a:rPr lang="en-US" altLang="ko-KR" sz="1600" b="1" dirty="0">
                <a:latin typeface="210 맨발의청춘 L" pitchFamily="18" charset="-127"/>
                <a:ea typeface="210 맨발의청춘 L" pitchFamily="18" charset="-127"/>
              </a:rPr>
              <a:t>‘ </a:t>
            </a:r>
            <a:r>
              <a:rPr lang="ko-KR" altLang="en-US" sz="1600" b="1" dirty="0" smtClean="0">
                <a:latin typeface="210 맨발의청춘 L" pitchFamily="18" charset="-127"/>
                <a:ea typeface="210 맨발의청춘 L" pitchFamily="18" charset="-127"/>
              </a:rPr>
              <a:t>버튼</a:t>
            </a:r>
            <a:endParaRPr lang="ko-KR" altLang="en-US" sz="1600" b="1" dirty="0">
              <a:latin typeface="210 맨발의청춘 L" pitchFamily="18" charset="-127"/>
              <a:ea typeface="210 맨발의청춘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11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-2272" y="0"/>
            <a:ext cx="9146272" cy="6857999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8032" y="273422"/>
            <a:ext cx="1043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spc="-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itchFamily="18" charset="-127"/>
                <a:ea typeface="210 맨발의청춘 L" pitchFamily="18" charset="-127"/>
              </a:rPr>
              <a:t>06</a:t>
            </a:r>
            <a:endParaRPr lang="ko-KR" altLang="en-US" sz="5400" b="1" spc="-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1640" y="447055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특이사항 </a:t>
            </a:r>
            <a:r>
              <a:rPr lang="en-US" altLang="ko-KR" sz="28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– </a:t>
            </a:r>
            <a:r>
              <a:rPr lang="ko-KR" altLang="en-US" sz="28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비즈니스 </a:t>
            </a:r>
            <a:r>
              <a:rPr lang="ko-KR" altLang="en-US" sz="2800" b="1" spc="-1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로직</a:t>
            </a:r>
            <a:r>
              <a:rPr lang="ko-KR" altLang="en-US" sz="28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 구현 </a:t>
            </a:r>
            <a:endParaRPr lang="ko-KR" altLang="en-US" sz="2800" b="1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210 맨발의청춘 L" pitchFamily="18" charset="-127"/>
              <a:ea typeface="210 맨발의청춘 L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8" t="10800" r="24801" b="9401"/>
          <a:stretch/>
        </p:blipFill>
        <p:spPr>
          <a:xfrm>
            <a:off x="0" y="1340767"/>
            <a:ext cx="8820472" cy="552491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995936" y="3140968"/>
            <a:ext cx="4680520" cy="23083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210 맨발의청춘 L" pitchFamily="18" charset="-127"/>
                <a:ea typeface="210 맨발의청춘 L" pitchFamily="18" charset="-127"/>
              </a:rPr>
              <a:t>1. </a:t>
            </a:r>
          </a:p>
          <a:p>
            <a:r>
              <a:rPr lang="en-US" altLang="ko-KR" sz="1200" dirty="0" err="1" smtClean="0">
                <a:latin typeface="210 맨발의청춘 L" pitchFamily="18" charset="-127"/>
                <a:ea typeface="210 맨발의청춘 L" pitchFamily="18" charset="-127"/>
              </a:rPr>
              <a:t>ApplicationList</a:t>
            </a:r>
            <a:r>
              <a:rPr lang="en-US" altLang="ko-KR" sz="1200" dirty="0" smtClean="0">
                <a:latin typeface="210 맨발의청춘 L" pitchFamily="18" charset="-127"/>
                <a:ea typeface="210 맨발의청춘 L" pitchFamily="18" charset="-127"/>
              </a:rPr>
              <a:t> </a:t>
            </a:r>
            <a:r>
              <a:rPr lang="ko-KR" altLang="en-US" sz="1200" dirty="0" smtClean="0">
                <a:latin typeface="210 맨발의청춘 L" pitchFamily="18" charset="-127"/>
                <a:ea typeface="210 맨발의청춘 L" pitchFamily="18" charset="-127"/>
              </a:rPr>
              <a:t>에 </a:t>
            </a:r>
            <a:r>
              <a:rPr lang="en-US" altLang="ko-KR" sz="1200" dirty="0" err="1" smtClean="0">
                <a:latin typeface="210 맨발의청춘 L" pitchFamily="18" charset="-127"/>
                <a:ea typeface="210 맨발의청춘 L" pitchFamily="18" charset="-127"/>
              </a:rPr>
              <a:t>MatchingDAO.getMyApplicationList</a:t>
            </a:r>
            <a:r>
              <a:rPr lang="en-US" altLang="ko-KR" sz="1200" dirty="0" smtClean="0">
                <a:latin typeface="210 맨발의청춘 L" pitchFamily="18" charset="-127"/>
                <a:ea typeface="210 맨발의청춘 L" pitchFamily="18" charset="-127"/>
              </a:rPr>
              <a:t> </a:t>
            </a:r>
          </a:p>
          <a:p>
            <a:r>
              <a:rPr lang="ko-KR" altLang="en-US" sz="1200" dirty="0" smtClean="0">
                <a:latin typeface="210 맨발의청춘 L" pitchFamily="18" charset="-127"/>
                <a:ea typeface="210 맨발의청춘 L" pitchFamily="18" charset="-127"/>
              </a:rPr>
              <a:t>함수를 이용해 나의 신청 리스트 항목을 담고</a:t>
            </a:r>
            <a:r>
              <a:rPr lang="en-US" altLang="ko-KR" sz="1200" dirty="0" smtClean="0">
                <a:latin typeface="210 맨발의청춘 L" pitchFamily="18" charset="-127"/>
                <a:ea typeface="210 맨발의청춘 L" pitchFamily="18" charset="-127"/>
              </a:rPr>
              <a:t>, </a:t>
            </a:r>
          </a:p>
          <a:p>
            <a:r>
              <a:rPr lang="ko-KR" altLang="en-US" sz="1200" dirty="0" smtClean="0">
                <a:latin typeface="210 맨발의청춘 L" pitchFamily="18" charset="-127"/>
                <a:ea typeface="210 맨발의청춘 L" pitchFamily="18" charset="-127"/>
              </a:rPr>
              <a:t>신청한 항목 객체에서 </a:t>
            </a:r>
            <a:r>
              <a:rPr lang="en-US" altLang="ko-KR" sz="1200" dirty="0" smtClean="0">
                <a:latin typeface="210 맨발의청춘 L" pitchFamily="18" charset="-127"/>
                <a:ea typeface="210 맨발의청춘 L" pitchFamily="18" charset="-127"/>
              </a:rPr>
              <a:t>race </a:t>
            </a:r>
            <a:r>
              <a:rPr lang="ko-KR" altLang="en-US" sz="1200" dirty="0" smtClean="0">
                <a:latin typeface="210 맨발의청춘 L" pitchFamily="18" charset="-127"/>
                <a:ea typeface="210 맨발의청춘 L" pitchFamily="18" charset="-127"/>
              </a:rPr>
              <a:t>만 가져온다</a:t>
            </a:r>
            <a:r>
              <a:rPr lang="en-US" altLang="ko-KR" sz="1200" dirty="0" smtClean="0">
                <a:latin typeface="210 맨발의청춘 L" pitchFamily="18" charset="-127"/>
                <a:ea typeface="210 맨발의청춘 L" pitchFamily="18" charset="-127"/>
              </a:rPr>
              <a:t>. </a:t>
            </a:r>
          </a:p>
          <a:p>
            <a:r>
              <a:rPr lang="ko-KR" altLang="en-US" sz="1200" dirty="0" smtClean="0">
                <a:latin typeface="210 맨발의청춘 L" pitchFamily="18" charset="-127"/>
                <a:ea typeface="210 맨발의청춘 L" pitchFamily="18" charset="-127"/>
              </a:rPr>
              <a:t>이 때</a:t>
            </a:r>
            <a:r>
              <a:rPr lang="en-US" altLang="ko-KR" sz="1200" dirty="0" smtClean="0">
                <a:latin typeface="210 맨발의청춘 L" pitchFamily="18" charset="-127"/>
                <a:ea typeface="210 맨발의청춘 L" pitchFamily="18" charset="-127"/>
              </a:rPr>
              <a:t>, </a:t>
            </a:r>
            <a:r>
              <a:rPr lang="ko-KR" altLang="en-US" sz="1200" dirty="0" smtClean="0">
                <a:latin typeface="210 맨발의청춘 L" pitchFamily="18" charset="-127"/>
                <a:ea typeface="210 맨발의청춘 L" pitchFamily="18" charset="-127"/>
              </a:rPr>
              <a:t>문자열 배열의 정렬을 통해 쉽게 비교할 수 있도록 하여 </a:t>
            </a:r>
            <a:endParaRPr lang="en-US" altLang="ko-KR" sz="1200" dirty="0" smtClean="0">
              <a:latin typeface="210 맨발의청춘 L" pitchFamily="18" charset="-127"/>
              <a:ea typeface="210 맨발의청춘 L" pitchFamily="18" charset="-127"/>
            </a:endParaRPr>
          </a:p>
          <a:p>
            <a:r>
              <a:rPr lang="ko-KR" altLang="en-US" sz="1200" dirty="0" smtClean="0">
                <a:latin typeface="210 맨발의청춘 L" pitchFamily="18" charset="-127"/>
                <a:ea typeface="210 맨발의청춘 L" pitchFamily="18" charset="-127"/>
              </a:rPr>
              <a:t>제일 많이 신청한 품종을 </a:t>
            </a:r>
            <a:r>
              <a:rPr lang="en-US" altLang="ko-KR" sz="1200" dirty="0" err="1" smtClean="0">
                <a:latin typeface="210 맨발의청춘 L" pitchFamily="18" charset="-127"/>
                <a:ea typeface="210 맨발의청춘 L" pitchFamily="18" charset="-127"/>
              </a:rPr>
              <a:t>mostFavorite</a:t>
            </a:r>
            <a:r>
              <a:rPr lang="en-US" altLang="ko-KR" sz="1200" dirty="0" smtClean="0">
                <a:latin typeface="210 맨발의청춘 L" pitchFamily="18" charset="-127"/>
                <a:ea typeface="210 맨발의청춘 L" pitchFamily="18" charset="-127"/>
              </a:rPr>
              <a:t> </a:t>
            </a:r>
            <a:r>
              <a:rPr lang="ko-KR" altLang="en-US" sz="1200" dirty="0" smtClean="0">
                <a:latin typeface="210 맨발의청춘 L" pitchFamily="18" charset="-127"/>
                <a:ea typeface="210 맨발의청춘 L" pitchFamily="18" charset="-127"/>
              </a:rPr>
              <a:t>변수에 저장한다</a:t>
            </a:r>
            <a:r>
              <a:rPr lang="en-US" altLang="ko-KR" sz="1200" dirty="0" smtClean="0">
                <a:latin typeface="210 맨발의청춘 L" pitchFamily="18" charset="-127"/>
                <a:ea typeface="210 맨발의청춘 L" pitchFamily="18" charset="-127"/>
              </a:rPr>
              <a:t>. </a:t>
            </a:r>
          </a:p>
          <a:p>
            <a:endParaRPr lang="en-US" altLang="ko-KR" sz="1200" dirty="0" smtClean="0">
              <a:latin typeface="210 맨발의청춘 L" pitchFamily="18" charset="-127"/>
              <a:ea typeface="210 맨발의청춘 L" pitchFamily="18" charset="-127"/>
            </a:endParaRPr>
          </a:p>
          <a:p>
            <a:r>
              <a:rPr lang="en-US" altLang="ko-KR" sz="1200" dirty="0" smtClean="0">
                <a:latin typeface="210 맨발의청춘 L" pitchFamily="18" charset="-127"/>
                <a:ea typeface="210 맨발의청춘 L" pitchFamily="18" charset="-127"/>
              </a:rPr>
              <a:t>2.</a:t>
            </a:r>
          </a:p>
          <a:p>
            <a:r>
              <a:rPr lang="en-US" altLang="ko-KR" sz="1200" dirty="0" err="1" smtClean="0">
                <a:latin typeface="210 맨발의청춘 L" pitchFamily="18" charset="-127"/>
                <a:ea typeface="210 맨발의청춘 L" pitchFamily="18" charset="-127"/>
              </a:rPr>
              <a:t>MostFavorite</a:t>
            </a:r>
            <a:r>
              <a:rPr lang="en-US" altLang="ko-KR" sz="1200" dirty="0" smtClean="0">
                <a:latin typeface="210 맨발의청춘 L" pitchFamily="18" charset="-127"/>
                <a:ea typeface="210 맨발의청춘 L" pitchFamily="18" charset="-127"/>
              </a:rPr>
              <a:t> </a:t>
            </a:r>
            <a:r>
              <a:rPr lang="ko-KR" altLang="en-US" sz="1200" dirty="0" smtClean="0">
                <a:latin typeface="210 맨발의청춘 L" pitchFamily="18" charset="-127"/>
                <a:ea typeface="210 맨발의청춘 L" pitchFamily="18" charset="-127"/>
              </a:rPr>
              <a:t>변수를 </a:t>
            </a:r>
            <a:r>
              <a:rPr lang="en-US" altLang="ko-KR" sz="1200" dirty="0" err="1" smtClean="0">
                <a:latin typeface="210 맨발의청춘 L" pitchFamily="18" charset="-127"/>
                <a:ea typeface="210 맨발의청춘 L" pitchFamily="18" charset="-127"/>
              </a:rPr>
              <a:t>noticeboardDAO.getMyRecommendedList</a:t>
            </a:r>
            <a:r>
              <a:rPr lang="en-US" altLang="ko-KR" sz="1200" dirty="0">
                <a:latin typeface="210 맨발의청춘 L" pitchFamily="18" charset="-127"/>
                <a:ea typeface="210 맨발의청춘 L" pitchFamily="18" charset="-127"/>
              </a:rPr>
              <a:t> </a:t>
            </a:r>
            <a:r>
              <a:rPr lang="ko-KR" altLang="en-US" sz="1200" dirty="0" smtClean="0">
                <a:latin typeface="210 맨발의청춘 L" pitchFamily="18" charset="-127"/>
                <a:ea typeface="210 맨발의청춘 L" pitchFamily="18" charset="-127"/>
              </a:rPr>
              <a:t>함수에 </a:t>
            </a:r>
            <a:endParaRPr lang="en-US" altLang="ko-KR" sz="1200" dirty="0" smtClean="0">
              <a:latin typeface="210 맨발의청춘 L" pitchFamily="18" charset="-127"/>
              <a:ea typeface="210 맨발의청춘 L" pitchFamily="18" charset="-127"/>
            </a:endParaRPr>
          </a:p>
          <a:p>
            <a:r>
              <a:rPr lang="ko-KR" altLang="en-US" sz="1200" dirty="0" err="1" smtClean="0">
                <a:latin typeface="210 맨발의청춘 L" pitchFamily="18" charset="-127"/>
                <a:ea typeface="210 맨발의청춘 L" pitchFamily="18" charset="-127"/>
              </a:rPr>
              <a:t>파라미터로</a:t>
            </a:r>
            <a:r>
              <a:rPr lang="ko-KR" altLang="en-US" sz="1200" dirty="0" smtClean="0">
                <a:latin typeface="210 맨발의청춘 L" pitchFamily="18" charset="-127"/>
                <a:ea typeface="210 맨발의청춘 L" pitchFamily="18" charset="-127"/>
              </a:rPr>
              <a:t> 넘겨</a:t>
            </a:r>
            <a:r>
              <a:rPr lang="en-US" altLang="ko-KR" sz="1200" dirty="0" smtClean="0">
                <a:latin typeface="210 맨발의청춘 L" pitchFamily="18" charset="-127"/>
                <a:ea typeface="210 맨발의청춘 L" pitchFamily="18" charset="-127"/>
              </a:rPr>
              <a:t>, </a:t>
            </a:r>
            <a:r>
              <a:rPr lang="ko-KR" altLang="en-US" sz="1200" dirty="0" smtClean="0">
                <a:latin typeface="210 맨발의청춘 L" pitchFamily="18" charset="-127"/>
                <a:ea typeface="210 맨발의청춘 L" pitchFamily="18" charset="-127"/>
              </a:rPr>
              <a:t>사용자가 제일 많이 신청한 품종의 </a:t>
            </a:r>
            <a:r>
              <a:rPr lang="ko-KR" altLang="en-US" sz="1200" dirty="0" err="1" smtClean="0">
                <a:latin typeface="210 맨발의청춘 L" pitchFamily="18" charset="-127"/>
                <a:ea typeface="210 맨발의청춘 L" pitchFamily="18" charset="-127"/>
              </a:rPr>
              <a:t>게시글들만</a:t>
            </a:r>
            <a:r>
              <a:rPr lang="ko-KR" altLang="en-US" sz="1200" dirty="0" smtClean="0">
                <a:latin typeface="210 맨발의청춘 L" pitchFamily="18" charset="-127"/>
                <a:ea typeface="210 맨발의청춘 L" pitchFamily="18" charset="-127"/>
              </a:rPr>
              <a:t> 읽</a:t>
            </a:r>
            <a:r>
              <a:rPr lang="ko-KR" altLang="en-US" sz="1200" dirty="0">
                <a:latin typeface="210 맨발의청춘 L" pitchFamily="18" charset="-127"/>
                <a:ea typeface="210 맨발의청춘 L" pitchFamily="18" charset="-127"/>
              </a:rPr>
              <a:t>어</a:t>
            </a:r>
            <a:r>
              <a:rPr lang="ko-KR" altLang="en-US" sz="1200" dirty="0" smtClean="0">
                <a:latin typeface="210 맨발의청춘 L" pitchFamily="18" charset="-127"/>
                <a:ea typeface="210 맨발의청춘 L" pitchFamily="18" charset="-127"/>
              </a:rPr>
              <a:t>온다</a:t>
            </a:r>
            <a:r>
              <a:rPr lang="en-US" altLang="ko-KR" sz="1200" dirty="0" smtClean="0">
                <a:latin typeface="210 맨발의청춘 L" pitchFamily="18" charset="-127"/>
                <a:ea typeface="210 맨발의청춘 L" pitchFamily="18" charset="-127"/>
              </a:rPr>
              <a:t>.</a:t>
            </a:r>
            <a:endParaRPr lang="en-US" altLang="ko-KR" sz="1200" dirty="0">
              <a:latin typeface="210 맨발의청춘 L" pitchFamily="18" charset="-127"/>
              <a:ea typeface="210 맨발의청춘 L" pitchFamily="18" charset="-127"/>
            </a:endParaRPr>
          </a:p>
          <a:p>
            <a:endParaRPr lang="en-US" altLang="ko-KR" sz="1200" dirty="0">
              <a:latin typeface="210 맨발의청춘 L" pitchFamily="18" charset="-127"/>
              <a:ea typeface="210 맨발의청춘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990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-2272" y="0"/>
            <a:ext cx="9146272" cy="6857999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8032" y="273422"/>
            <a:ext cx="1043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spc="-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itchFamily="18" charset="-127"/>
                <a:ea typeface="210 맨발의청춘 L" pitchFamily="18" charset="-127"/>
              </a:rPr>
              <a:t>06</a:t>
            </a:r>
            <a:endParaRPr lang="ko-KR" altLang="en-US" sz="5400" b="1" spc="-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1640" y="447055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특이사항 </a:t>
            </a:r>
            <a:r>
              <a:rPr lang="en-US" altLang="ko-KR" sz="28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– </a:t>
            </a:r>
            <a:r>
              <a:rPr lang="ko-KR" altLang="en-US" sz="28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비즈니스 </a:t>
            </a:r>
            <a:r>
              <a:rPr lang="ko-KR" altLang="en-US" sz="2800" b="1" spc="-1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로직</a:t>
            </a:r>
            <a:r>
              <a:rPr lang="ko-KR" altLang="en-US" sz="28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 구현</a:t>
            </a:r>
            <a:endParaRPr lang="ko-KR" altLang="en-US" sz="2800" b="1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210 맨발의청춘 L" pitchFamily="18" charset="-127"/>
              <a:ea typeface="210 맨발의청춘 L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5781"/>
            <a:ext cx="9144000" cy="396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71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2272" y="0"/>
            <a:ext cx="9146272" cy="6857999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8032" y="273422"/>
            <a:ext cx="1043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spc="-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itchFamily="18" charset="-127"/>
                <a:ea typeface="210 맨발의청춘 L" pitchFamily="18" charset="-127"/>
              </a:rPr>
              <a:t>06</a:t>
            </a:r>
            <a:endParaRPr lang="ko-KR" altLang="en-US" sz="5400" b="1" spc="-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1640" y="447055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특이사항 </a:t>
            </a:r>
            <a:r>
              <a:rPr lang="en-US" altLang="ko-KR" sz="28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– </a:t>
            </a:r>
            <a:r>
              <a:rPr lang="ko-KR" altLang="en-US" sz="28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비즈니스 </a:t>
            </a:r>
            <a:r>
              <a:rPr lang="ko-KR" altLang="en-US" sz="2800" b="1" spc="-1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로직</a:t>
            </a:r>
            <a:r>
              <a:rPr lang="ko-KR" altLang="en-US" sz="28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 구현</a:t>
            </a:r>
            <a:endParaRPr lang="ko-KR" altLang="en-US" sz="2800" b="1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210 맨발의청춘 L" pitchFamily="18" charset="-127"/>
              <a:ea typeface="210 맨발의청춘 L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2397"/>
            <a:ext cx="7681626" cy="49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00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-2272" y="0"/>
            <a:ext cx="9146272" cy="6857999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8" y="273422"/>
            <a:ext cx="1043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spc="-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itchFamily="18" charset="-127"/>
                <a:ea typeface="210 맨발의청춘 L" pitchFamily="18" charset="-127"/>
              </a:rPr>
              <a:t>01</a:t>
            </a:r>
            <a:endParaRPr lang="ko-KR" altLang="en-US" sz="5400" b="1" spc="-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447055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시스템 개요</a:t>
            </a:r>
            <a:endParaRPr lang="ko-KR" altLang="en-US" sz="2800" b="1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210 맨발의청춘 L" pitchFamily="18" charset="-127"/>
              <a:ea typeface="210 맨발의청춘 L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32" y="1628800"/>
            <a:ext cx="5053372" cy="465442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832" y="2192568"/>
            <a:ext cx="5639651" cy="413316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5394" y="3049815"/>
            <a:ext cx="5350940" cy="301738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4270" y="3772107"/>
            <a:ext cx="5629275" cy="31432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3" name="직사각형 12"/>
          <p:cNvSpPr/>
          <p:nvPr/>
        </p:nvSpPr>
        <p:spPr>
          <a:xfrm>
            <a:off x="0" y="1340768"/>
            <a:ext cx="9144000" cy="5517232"/>
          </a:xfrm>
          <a:prstGeom prst="rect">
            <a:avLst/>
          </a:prstGeom>
          <a:solidFill>
            <a:srgbClr val="C9C9C9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 smtClean="0">
                <a:solidFill>
                  <a:srgbClr val="FF0000"/>
                </a:solidFill>
                <a:latin typeface="a장미다방" pitchFamily="18" charset="-127"/>
                <a:ea typeface="a장미다방" pitchFamily="18" charset="-127"/>
              </a:rPr>
              <a:t>사회적 문제</a:t>
            </a:r>
            <a:r>
              <a:rPr lang="en-US" altLang="ko-KR" sz="4800" b="1" dirty="0" smtClean="0">
                <a:solidFill>
                  <a:srgbClr val="FF0000"/>
                </a:solidFill>
                <a:latin typeface="a장미다방" pitchFamily="18" charset="-127"/>
                <a:ea typeface="a장미다방" pitchFamily="18" charset="-127"/>
              </a:rPr>
              <a:t>!</a:t>
            </a:r>
          </a:p>
          <a:p>
            <a:pPr algn="ctr"/>
            <a:endParaRPr lang="ko-KR" altLang="en-US" sz="4800" b="1" dirty="0">
              <a:solidFill>
                <a:srgbClr val="FF0000"/>
              </a:solidFill>
              <a:latin typeface="210 맨발의청춘 L" pitchFamily="18" charset="-127"/>
              <a:ea typeface="210 맨발의청춘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59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1"/>
            <a:ext cx="9146272" cy="6857999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8" y="201414"/>
            <a:ext cx="1043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spc="-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itchFamily="18" charset="-127"/>
                <a:ea typeface="210 맨발의청춘 L" pitchFamily="18" charset="-127"/>
              </a:rPr>
              <a:t>07</a:t>
            </a:r>
            <a:endParaRPr lang="ko-KR" altLang="en-US" sz="5400" b="1" spc="-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375047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계획</a:t>
            </a:r>
            <a:endParaRPr lang="ko-KR" altLang="en-US" sz="2800" b="1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8032" y="273422"/>
            <a:ext cx="1043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spc="-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itchFamily="18" charset="-127"/>
                <a:ea typeface="210 맨발의청춘 L" pitchFamily="18" charset="-127"/>
              </a:rPr>
              <a:t>07</a:t>
            </a:r>
            <a:endParaRPr lang="ko-KR" altLang="en-US" sz="5400" b="1" spc="-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31640" y="447055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역할 분담 </a:t>
            </a:r>
            <a:r>
              <a:rPr lang="en-US" altLang="ko-KR" sz="28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– (1)</a:t>
            </a:r>
            <a:r>
              <a:rPr lang="ko-KR" altLang="en-US" sz="28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전원 </a:t>
            </a:r>
            <a:r>
              <a:rPr lang="ko-KR" altLang="en-US" sz="28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참여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99592" y="1621244"/>
            <a:ext cx="7416824" cy="48320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210 맨발의청춘 L" pitchFamily="18" charset="-127"/>
                <a:ea typeface="210 맨발의청춘 L" pitchFamily="18" charset="-127"/>
              </a:rPr>
              <a:t>0. </a:t>
            </a:r>
            <a:r>
              <a:rPr lang="ko-KR" altLang="en-US" sz="1400" dirty="0">
                <a:latin typeface="210 맨발의청춘 L" pitchFamily="18" charset="-127"/>
                <a:ea typeface="210 맨발의청춘 L" pitchFamily="18" charset="-127"/>
              </a:rPr>
              <a:t>프로젝트 </a:t>
            </a:r>
            <a:r>
              <a:rPr lang="ko-KR" altLang="en-US" sz="1400" dirty="0" smtClean="0">
                <a:latin typeface="210 맨발의청춘 L" pitchFamily="18" charset="-127"/>
                <a:ea typeface="210 맨발의청춘 L" pitchFamily="18" charset="-127"/>
              </a:rPr>
              <a:t>수행 계획서 작성</a:t>
            </a:r>
            <a:endParaRPr lang="en-US" altLang="ko-KR" sz="1400" dirty="0" smtClean="0">
              <a:latin typeface="210 맨발의청춘 L" pitchFamily="18" charset="-127"/>
              <a:ea typeface="210 맨발의청춘 L" pitchFamily="18" charset="-127"/>
            </a:endParaRPr>
          </a:p>
          <a:p>
            <a:endParaRPr lang="ko-KR" altLang="en-US" sz="1400" dirty="0">
              <a:latin typeface="210 맨발의청춘 L" pitchFamily="18" charset="-127"/>
              <a:ea typeface="210 맨발의청춘 L" pitchFamily="18" charset="-127"/>
            </a:endParaRPr>
          </a:p>
          <a:p>
            <a:r>
              <a:rPr lang="en-US" altLang="ko-KR" sz="1400" dirty="0" smtClean="0">
                <a:latin typeface="210 맨발의청춘 L" pitchFamily="18" charset="-127"/>
                <a:ea typeface="210 맨발의청춘 L" pitchFamily="18" charset="-127"/>
              </a:rPr>
              <a:t>1. </a:t>
            </a:r>
            <a:r>
              <a:rPr lang="ko-KR" altLang="en-US" sz="1400" dirty="0" smtClean="0">
                <a:latin typeface="210 맨발의청춘 L" pitchFamily="18" charset="-127"/>
                <a:ea typeface="210 맨발의청춘 L" pitchFamily="18" charset="-127"/>
              </a:rPr>
              <a:t>프로젝트 </a:t>
            </a:r>
            <a:r>
              <a:rPr lang="ko-KR" altLang="en-US" sz="1400" dirty="0">
                <a:latin typeface="210 맨발의청춘 L" pitchFamily="18" charset="-127"/>
                <a:ea typeface="210 맨발의청춘 L" pitchFamily="18" charset="-127"/>
              </a:rPr>
              <a:t>요구사항 </a:t>
            </a:r>
            <a:r>
              <a:rPr lang="ko-KR" altLang="en-US" sz="1400" dirty="0" smtClean="0">
                <a:latin typeface="210 맨발의청춘 L" pitchFamily="18" charset="-127"/>
                <a:ea typeface="210 맨발의청춘 L" pitchFamily="18" charset="-127"/>
              </a:rPr>
              <a:t>분석</a:t>
            </a:r>
            <a:endParaRPr lang="en-US" altLang="ko-KR" sz="1400" dirty="0" smtClean="0">
              <a:latin typeface="210 맨발의청춘 L" pitchFamily="18" charset="-127"/>
              <a:ea typeface="210 맨발의청춘 L" pitchFamily="18" charset="-127"/>
            </a:endParaRPr>
          </a:p>
          <a:p>
            <a:endParaRPr lang="ko-KR" altLang="en-US" sz="1400" dirty="0">
              <a:latin typeface="210 맨발의청춘 L" pitchFamily="18" charset="-127"/>
              <a:ea typeface="210 맨발의청춘 L" pitchFamily="18" charset="-127"/>
            </a:endParaRPr>
          </a:p>
          <a:p>
            <a:r>
              <a:rPr lang="en-US" altLang="ko-KR" sz="1400" dirty="0">
                <a:latin typeface="210 맨발의청춘 L" pitchFamily="18" charset="-127"/>
                <a:ea typeface="210 맨발의청춘 L" pitchFamily="18" charset="-127"/>
              </a:rPr>
              <a:t>2. </a:t>
            </a:r>
            <a:r>
              <a:rPr lang="ko-KR" altLang="en-US" sz="1400" dirty="0">
                <a:latin typeface="210 맨발의청춘 L" pitchFamily="18" charset="-127"/>
                <a:ea typeface="210 맨발의청춘 L" pitchFamily="18" charset="-127"/>
              </a:rPr>
              <a:t>데이터베이스 설계 및 </a:t>
            </a:r>
            <a:r>
              <a:rPr lang="ko-KR" altLang="en-US" sz="1400" dirty="0" smtClean="0">
                <a:latin typeface="210 맨발의청춘 L" pitchFamily="18" charset="-127"/>
                <a:ea typeface="210 맨발의청춘 L" pitchFamily="18" charset="-127"/>
              </a:rPr>
              <a:t>생성</a:t>
            </a:r>
            <a:endParaRPr lang="ko-KR" altLang="en-US" sz="1400" dirty="0">
              <a:latin typeface="210 맨발의청춘 L" pitchFamily="18" charset="-127"/>
              <a:ea typeface="210 맨발의청춘 L" pitchFamily="18" charset="-127"/>
            </a:endParaRPr>
          </a:p>
          <a:p>
            <a:r>
              <a:rPr lang="ko-KR" altLang="en-US" sz="1400" dirty="0">
                <a:latin typeface="210 맨발의청춘 L" pitchFamily="18" charset="-127"/>
                <a:ea typeface="210 맨발의청춘 L" pitchFamily="18" charset="-127"/>
              </a:rPr>
              <a:t>   </a:t>
            </a:r>
            <a:r>
              <a:rPr lang="en-US" altLang="ko-KR" sz="1400" dirty="0" err="1">
                <a:latin typeface="210 맨발의청춘 L" pitchFamily="18" charset="-127"/>
                <a:ea typeface="210 맨발의청춘 L" pitchFamily="18" charset="-127"/>
              </a:rPr>
              <a:t>ERWin</a:t>
            </a:r>
            <a:r>
              <a:rPr lang="ko-KR" altLang="en-US" sz="1400" dirty="0">
                <a:latin typeface="210 맨발의청춘 L" pitchFamily="18" charset="-127"/>
                <a:ea typeface="210 맨발의청춘 L" pitchFamily="18" charset="-127"/>
              </a:rPr>
              <a:t>을 이용한 논리적 물리적 </a:t>
            </a:r>
            <a:r>
              <a:rPr lang="en-US" altLang="ko-KR" sz="1400" dirty="0">
                <a:latin typeface="210 맨발의청춘 L" pitchFamily="18" charset="-127"/>
                <a:ea typeface="210 맨발의청춘 L" pitchFamily="18" charset="-127"/>
              </a:rPr>
              <a:t>DB </a:t>
            </a:r>
            <a:r>
              <a:rPr lang="ko-KR" altLang="en-US" sz="1400" dirty="0" smtClean="0">
                <a:latin typeface="210 맨발의청춘 L" pitchFamily="18" charset="-127"/>
                <a:ea typeface="210 맨발의청춘 L" pitchFamily="18" charset="-127"/>
              </a:rPr>
              <a:t>설계</a:t>
            </a:r>
            <a:r>
              <a:rPr lang="en-US" altLang="ko-KR" sz="1400" dirty="0" smtClean="0">
                <a:latin typeface="210 맨발의청춘 L" pitchFamily="18" charset="-127"/>
                <a:ea typeface="210 맨발의청춘 L" pitchFamily="18" charset="-127"/>
              </a:rPr>
              <a:t>, </a:t>
            </a:r>
            <a:r>
              <a:rPr lang="ko-KR" altLang="en-US" sz="1400" dirty="0" smtClean="0">
                <a:latin typeface="210 맨발의청춘 L" pitchFamily="18" charset="-127"/>
                <a:ea typeface="210 맨발의청춘 L" pitchFamily="18" charset="-127"/>
              </a:rPr>
              <a:t>설계 </a:t>
            </a:r>
            <a:r>
              <a:rPr lang="ko-KR" altLang="en-US" sz="1400" dirty="0">
                <a:latin typeface="210 맨발의청춘 L" pitchFamily="18" charset="-127"/>
                <a:ea typeface="210 맨발의청춘 L" pitchFamily="18" charset="-127"/>
              </a:rPr>
              <a:t>결과를 바탕으로 서버에 테이블들을 </a:t>
            </a:r>
            <a:r>
              <a:rPr lang="ko-KR" altLang="en-US" sz="1400" dirty="0" smtClean="0">
                <a:latin typeface="210 맨발의청춘 L" pitchFamily="18" charset="-127"/>
                <a:ea typeface="210 맨발의청춘 L" pitchFamily="18" charset="-127"/>
              </a:rPr>
              <a:t>생성</a:t>
            </a:r>
            <a:endParaRPr lang="en-US" altLang="ko-KR" sz="1400" dirty="0" smtClean="0">
              <a:latin typeface="210 맨발의청춘 L" pitchFamily="18" charset="-127"/>
              <a:ea typeface="210 맨발의청춘 L" pitchFamily="18" charset="-127"/>
            </a:endParaRPr>
          </a:p>
          <a:p>
            <a:endParaRPr lang="ko-KR" altLang="en-US" sz="1400" dirty="0">
              <a:latin typeface="210 맨발의청춘 L" pitchFamily="18" charset="-127"/>
              <a:ea typeface="210 맨발의청춘 L" pitchFamily="18" charset="-127"/>
            </a:endParaRPr>
          </a:p>
          <a:p>
            <a:r>
              <a:rPr lang="en-US" altLang="ko-KR" sz="1400" dirty="0">
                <a:latin typeface="210 맨발의청춘 L" pitchFamily="18" charset="-127"/>
                <a:ea typeface="210 맨발의청춘 L" pitchFamily="18" charset="-127"/>
              </a:rPr>
              <a:t>3. Domain class, DAO DTO </a:t>
            </a:r>
            <a:r>
              <a:rPr lang="ko-KR" altLang="en-US" sz="1400" dirty="0" smtClean="0">
                <a:latin typeface="210 맨발의청춘 L" pitchFamily="18" charset="-127"/>
                <a:ea typeface="210 맨발의청춘 L" pitchFamily="18" charset="-127"/>
              </a:rPr>
              <a:t>설계</a:t>
            </a:r>
            <a:endParaRPr lang="en-US" altLang="ko-KR" sz="1400" dirty="0" smtClean="0">
              <a:latin typeface="210 맨발의청춘 L" pitchFamily="18" charset="-127"/>
              <a:ea typeface="210 맨발의청춘 L" pitchFamily="18" charset="-127"/>
            </a:endParaRPr>
          </a:p>
          <a:p>
            <a:endParaRPr lang="ko-KR" altLang="en-US" sz="1400" dirty="0">
              <a:latin typeface="210 맨발의청춘 L" pitchFamily="18" charset="-127"/>
              <a:ea typeface="210 맨발의청춘 L" pitchFamily="18" charset="-127"/>
            </a:endParaRPr>
          </a:p>
          <a:p>
            <a:r>
              <a:rPr lang="en-US" altLang="ko-KR" sz="1400" dirty="0">
                <a:latin typeface="210 맨발의청춘 L" pitchFamily="18" charset="-127"/>
                <a:ea typeface="210 맨발의청춘 L" pitchFamily="18" charset="-127"/>
              </a:rPr>
              <a:t>4. MVC </a:t>
            </a:r>
            <a:r>
              <a:rPr lang="ko-KR" altLang="en-US" sz="1400" dirty="0">
                <a:latin typeface="210 맨발의청춘 L" pitchFamily="18" charset="-127"/>
                <a:ea typeface="210 맨발의청춘 L" pitchFamily="18" charset="-127"/>
              </a:rPr>
              <a:t>구조에 기반한 요청 처리 흐름 </a:t>
            </a:r>
            <a:r>
              <a:rPr lang="ko-KR" altLang="en-US" sz="1400" dirty="0" smtClean="0">
                <a:latin typeface="210 맨발의청춘 L" pitchFamily="18" charset="-127"/>
                <a:ea typeface="210 맨발의청춘 L" pitchFamily="18" charset="-127"/>
              </a:rPr>
              <a:t>정의</a:t>
            </a:r>
            <a:r>
              <a:rPr lang="en-US" altLang="ko-KR" sz="1400" dirty="0" smtClean="0">
                <a:latin typeface="210 맨발의청춘 L" pitchFamily="18" charset="-127"/>
                <a:ea typeface="210 맨발의청춘 L" pitchFamily="18" charset="-127"/>
              </a:rPr>
              <a:t>, </a:t>
            </a:r>
            <a:r>
              <a:rPr lang="ko-KR" altLang="en-US" sz="1400" dirty="0" smtClean="0">
                <a:latin typeface="210 맨발의청춘 L" pitchFamily="18" charset="-127"/>
                <a:ea typeface="210 맨발의청춘 L" pitchFamily="18" charset="-127"/>
              </a:rPr>
              <a:t>요청에 </a:t>
            </a:r>
            <a:r>
              <a:rPr lang="ko-KR" altLang="en-US" sz="1400" dirty="0">
                <a:latin typeface="210 맨발의청춘 L" pitchFamily="18" charset="-127"/>
                <a:ea typeface="210 맨발의청춘 L" pitchFamily="18" charset="-127"/>
              </a:rPr>
              <a:t>대응되는 </a:t>
            </a:r>
            <a:r>
              <a:rPr lang="en-US" altLang="ko-KR" sz="1400" dirty="0">
                <a:latin typeface="210 맨발의청춘 L" pitchFamily="18" charset="-127"/>
                <a:ea typeface="210 맨발의청춘 L" pitchFamily="18" charset="-127"/>
              </a:rPr>
              <a:t>URL</a:t>
            </a:r>
            <a:r>
              <a:rPr lang="ko-KR" altLang="en-US" sz="1400" dirty="0">
                <a:latin typeface="210 맨발의청춘 L" pitchFamily="18" charset="-127"/>
                <a:ea typeface="210 맨발의청춘 L" pitchFamily="18" charset="-127"/>
              </a:rPr>
              <a:t>과 </a:t>
            </a:r>
            <a:r>
              <a:rPr lang="en-US" altLang="ko-KR" sz="1400" dirty="0">
                <a:latin typeface="210 맨발의청춘 L" pitchFamily="18" charset="-127"/>
                <a:ea typeface="210 맨발의청춘 L" pitchFamily="18" charset="-127"/>
              </a:rPr>
              <a:t>parameter </a:t>
            </a:r>
            <a:r>
              <a:rPr lang="ko-KR" altLang="en-US" sz="1400" dirty="0" smtClean="0">
                <a:latin typeface="210 맨발의청춘 L" pitchFamily="18" charset="-127"/>
                <a:ea typeface="210 맨발의청춘 L" pitchFamily="18" charset="-127"/>
              </a:rPr>
              <a:t>정의</a:t>
            </a:r>
            <a:endParaRPr lang="en-US" altLang="ko-KR" sz="1400" dirty="0" smtClean="0">
              <a:latin typeface="210 맨발의청춘 L" pitchFamily="18" charset="-127"/>
              <a:ea typeface="210 맨발의청춘 L" pitchFamily="18" charset="-127"/>
            </a:endParaRPr>
          </a:p>
          <a:p>
            <a:endParaRPr lang="ko-KR" altLang="en-US" sz="1400" dirty="0">
              <a:latin typeface="210 맨발의청춘 L" pitchFamily="18" charset="-127"/>
              <a:ea typeface="210 맨발의청춘 L" pitchFamily="18" charset="-127"/>
            </a:endParaRPr>
          </a:p>
          <a:p>
            <a:r>
              <a:rPr lang="en-US" altLang="ko-KR" sz="1400" dirty="0">
                <a:latin typeface="210 맨발의청춘 L" pitchFamily="18" charset="-127"/>
                <a:ea typeface="210 맨발의청춘 L" pitchFamily="18" charset="-127"/>
              </a:rPr>
              <a:t>5. </a:t>
            </a:r>
            <a:r>
              <a:rPr lang="ko-KR" altLang="en-US" sz="1400" dirty="0">
                <a:latin typeface="210 맨발의청춘 L" pitchFamily="18" charset="-127"/>
                <a:ea typeface="210 맨발의청춘 L" pitchFamily="18" charset="-127"/>
              </a:rPr>
              <a:t>핵심 기능을 처리 할 </a:t>
            </a:r>
            <a:r>
              <a:rPr lang="en-US" altLang="ko-KR" sz="1400" dirty="0">
                <a:latin typeface="210 맨발의청춘 L" pitchFamily="18" charset="-127"/>
                <a:ea typeface="210 맨발의청춘 L" pitchFamily="18" charset="-127"/>
              </a:rPr>
              <a:t>Controller </a:t>
            </a:r>
            <a:r>
              <a:rPr lang="ko-KR" altLang="en-US" sz="1400" dirty="0">
                <a:latin typeface="210 맨발의청춘 L" pitchFamily="18" charset="-127"/>
                <a:ea typeface="210 맨발의청춘 L" pitchFamily="18" charset="-127"/>
              </a:rPr>
              <a:t>정의</a:t>
            </a:r>
            <a:r>
              <a:rPr lang="en-US" altLang="ko-KR" sz="1400" dirty="0">
                <a:latin typeface="210 맨발의청춘 L" pitchFamily="18" charset="-127"/>
                <a:ea typeface="210 맨발의청춘 L" pitchFamily="18" charset="-127"/>
              </a:rPr>
              <a:t>, URI</a:t>
            </a:r>
            <a:r>
              <a:rPr lang="ko-KR" altLang="en-US" sz="1400" dirty="0">
                <a:latin typeface="210 맨발의청춘 L" pitchFamily="18" charset="-127"/>
                <a:ea typeface="210 맨발의청춘 L" pitchFamily="18" charset="-127"/>
              </a:rPr>
              <a:t>와 </a:t>
            </a:r>
            <a:r>
              <a:rPr lang="ko-KR" altLang="en-US" sz="1400" dirty="0" smtClean="0">
                <a:latin typeface="210 맨발의청춘 L" pitchFamily="18" charset="-127"/>
                <a:ea typeface="210 맨발의청춘 L" pitchFamily="18" charset="-127"/>
              </a:rPr>
              <a:t>매핑</a:t>
            </a:r>
            <a:endParaRPr lang="en-US" altLang="ko-KR" sz="1400" dirty="0" smtClean="0">
              <a:latin typeface="210 맨발의청춘 L" pitchFamily="18" charset="-127"/>
              <a:ea typeface="210 맨발의청춘 L" pitchFamily="18" charset="-127"/>
            </a:endParaRPr>
          </a:p>
          <a:p>
            <a:endParaRPr lang="ko-KR" altLang="en-US" sz="1400" dirty="0">
              <a:latin typeface="210 맨발의청춘 L" pitchFamily="18" charset="-127"/>
              <a:ea typeface="210 맨발의청춘 L" pitchFamily="18" charset="-127"/>
            </a:endParaRPr>
          </a:p>
          <a:p>
            <a:r>
              <a:rPr lang="en-US" altLang="ko-KR" sz="1400" dirty="0">
                <a:latin typeface="210 맨발의청춘 L" pitchFamily="18" charset="-127"/>
                <a:ea typeface="210 맨발의청춘 L" pitchFamily="18" charset="-127"/>
              </a:rPr>
              <a:t>6. </a:t>
            </a:r>
            <a:r>
              <a:rPr lang="ko-KR" altLang="en-US" sz="1400" dirty="0">
                <a:latin typeface="210 맨발의청춘 L" pitchFamily="18" charset="-127"/>
                <a:ea typeface="210 맨발의청춘 L" pitchFamily="18" charset="-127"/>
              </a:rPr>
              <a:t>뷰</a:t>
            </a:r>
            <a:r>
              <a:rPr lang="en-US" altLang="ko-KR" sz="1400" dirty="0">
                <a:latin typeface="210 맨발의청춘 L" pitchFamily="18" charset="-127"/>
                <a:ea typeface="210 맨발의청춘 L" pitchFamily="18" charset="-127"/>
              </a:rPr>
              <a:t>(JSP)</a:t>
            </a:r>
            <a:r>
              <a:rPr lang="ko-KR" altLang="en-US" sz="1400" dirty="0">
                <a:latin typeface="210 맨발의청춘 L" pitchFamily="18" charset="-127"/>
                <a:ea typeface="210 맨발의청춘 L" pitchFamily="18" charset="-127"/>
              </a:rPr>
              <a:t>설계 및 </a:t>
            </a:r>
            <a:r>
              <a:rPr lang="ko-KR" altLang="en-US" sz="1400" dirty="0" smtClean="0">
                <a:latin typeface="210 맨발의청춘 L" pitchFamily="18" charset="-127"/>
                <a:ea typeface="210 맨발의청춘 L" pitchFamily="18" charset="-127"/>
              </a:rPr>
              <a:t>구현</a:t>
            </a:r>
            <a:endParaRPr lang="en-US" altLang="ko-KR" sz="1400" dirty="0" smtClean="0">
              <a:latin typeface="210 맨발의청춘 L" pitchFamily="18" charset="-127"/>
              <a:ea typeface="210 맨발의청춘 L" pitchFamily="18" charset="-127"/>
            </a:endParaRPr>
          </a:p>
          <a:p>
            <a:endParaRPr lang="ko-KR" altLang="en-US" sz="1400" dirty="0">
              <a:latin typeface="210 맨발의청춘 L" pitchFamily="18" charset="-127"/>
              <a:ea typeface="210 맨발의청춘 L" pitchFamily="18" charset="-127"/>
            </a:endParaRPr>
          </a:p>
          <a:p>
            <a:r>
              <a:rPr lang="en-US" altLang="ko-KR" sz="1400" dirty="0">
                <a:latin typeface="210 맨발의청춘 L" pitchFamily="18" charset="-127"/>
                <a:ea typeface="210 맨발의청춘 L" pitchFamily="18" charset="-127"/>
              </a:rPr>
              <a:t>7. Transaction </a:t>
            </a:r>
            <a:r>
              <a:rPr lang="ko-KR" altLang="en-US" sz="1400" dirty="0" smtClean="0">
                <a:latin typeface="210 맨발의청춘 L" pitchFamily="18" charset="-127"/>
                <a:ea typeface="210 맨발의청춘 L" pitchFamily="18" charset="-127"/>
              </a:rPr>
              <a:t>구현</a:t>
            </a:r>
            <a:endParaRPr lang="en-US" altLang="ko-KR" sz="1400" dirty="0" smtClean="0">
              <a:latin typeface="210 맨발의청춘 L" pitchFamily="18" charset="-127"/>
              <a:ea typeface="210 맨발의청춘 L" pitchFamily="18" charset="-127"/>
            </a:endParaRPr>
          </a:p>
          <a:p>
            <a:endParaRPr lang="ko-KR" altLang="en-US" sz="1400" dirty="0">
              <a:latin typeface="210 맨발의청춘 L" pitchFamily="18" charset="-127"/>
              <a:ea typeface="210 맨발의청춘 L" pitchFamily="18" charset="-127"/>
            </a:endParaRPr>
          </a:p>
          <a:p>
            <a:r>
              <a:rPr lang="en-US" altLang="ko-KR" sz="1400" dirty="0">
                <a:latin typeface="210 맨발의청춘 L" pitchFamily="18" charset="-127"/>
                <a:ea typeface="210 맨발의청춘 L" pitchFamily="18" charset="-127"/>
              </a:rPr>
              <a:t>8. Business Logic </a:t>
            </a:r>
            <a:r>
              <a:rPr lang="ko-KR" altLang="en-US" sz="1400" dirty="0">
                <a:latin typeface="210 맨발의청춘 L" pitchFamily="18" charset="-127"/>
                <a:ea typeface="210 맨발의청춘 L" pitchFamily="18" charset="-127"/>
              </a:rPr>
              <a:t>설계 및 </a:t>
            </a:r>
            <a:r>
              <a:rPr lang="ko-KR" altLang="en-US" sz="1400" dirty="0" smtClean="0">
                <a:latin typeface="210 맨발의청춘 L" pitchFamily="18" charset="-127"/>
                <a:ea typeface="210 맨발의청춘 L" pitchFamily="18" charset="-127"/>
              </a:rPr>
              <a:t>구현</a:t>
            </a:r>
            <a:endParaRPr lang="en-US" altLang="ko-KR" sz="1400" dirty="0" smtClean="0">
              <a:latin typeface="210 맨발의청춘 L" pitchFamily="18" charset="-127"/>
              <a:ea typeface="210 맨발의청춘 L" pitchFamily="18" charset="-127"/>
            </a:endParaRPr>
          </a:p>
          <a:p>
            <a:endParaRPr lang="ko-KR" altLang="en-US" sz="1400" dirty="0">
              <a:latin typeface="210 맨발의청춘 L" pitchFamily="18" charset="-127"/>
              <a:ea typeface="210 맨발의청춘 L" pitchFamily="18" charset="-127"/>
            </a:endParaRPr>
          </a:p>
          <a:p>
            <a:r>
              <a:rPr lang="en-US" altLang="ko-KR" sz="1400" dirty="0">
                <a:latin typeface="210 맨발의청춘 L" pitchFamily="18" charset="-127"/>
                <a:ea typeface="210 맨발의청춘 L" pitchFamily="18" charset="-127"/>
              </a:rPr>
              <a:t>9. </a:t>
            </a:r>
            <a:r>
              <a:rPr lang="ko-KR" altLang="en-US" sz="1400" dirty="0">
                <a:latin typeface="210 맨발의청춘 L" pitchFamily="18" charset="-127"/>
                <a:ea typeface="210 맨발의청춘 L" pitchFamily="18" charset="-127"/>
              </a:rPr>
              <a:t>뷰 </a:t>
            </a:r>
            <a:r>
              <a:rPr lang="en-US" altLang="ko-KR" sz="1400" dirty="0">
                <a:latin typeface="210 맨발의청춘 L" pitchFamily="18" charset="-127"/>
                <a:ea typeface="210 맨발의청춘 L" pitchFamily="18" charset="-127"/>
              </a:rPr>
              <a:t>CSS </a:t>
            </a:r>
            <a:r>
              <a:rPr lang="ko-KR" altLang="en-US" sz="1400" dirty="0">
                <a:latin typeface="210 맨발의청춘 L" pitchFamily="18" charset="-127"/>
                <a:ea typeface="210 맨발의청춘 L" pitchFamily="18" charset="-127"/>
              </a:rPr>
              <a:t>추가 </a:t>
            </a:r>
            <a:r>
              <a:rPr lang="ko-KR" altLang="en-US" sz="1400" dirty="0" smtClean="0">
                <a:latin typeface="210 맨발의청춘 L" pitchFamily="18" charset="-127"/>
                <a:ea typeface="210 맨발의청춘 L" pitchFamily="18" charset="-127"/>
              </a:rPr>
              <a:t>구현</a:t>
            </a:r>
            <a:endParaRPr lang="en-US" altLang="ko-KR" sz="1400" dirty="0" smtClean="0">
              <a:latin typeface="210 맨발의청춘 L" pitchFamily="18" charset="-127"/>
              <a:ea typeface="210 맨발의청춘 L" pitchFamily="18" charset="-127"/>
            </a:endParaRPr>
          </a:p>
          <a:p>
            <a:endParaRPr lang="ko-KR" altLang="en-US" sz="1400" dirty="0">
              <a:latin typeface="210 맨발의청춘 L" pitchFamily="18" charset="-127"/>
              <a:ea typeface="210 맨발의청춘 L" pitchFamily="18" charset="-127"/>
            </a:endParaRPr>
          </a:p>
          <a:p>
            <a:r>
              <a:rPr lang="en-US" altLang="ko-KR" sz="1400" dirty="0">
                <a:latin typeface="210 맨발의청춘 L" pitchFamily="18" charset="-127"/>
                <a:ea typeface="210 맨발의청춘 L" pitchFamily="18" charset="-127"/>
              </a:rPr>
              <a:t>10. </a:t>
            </a:r>
            <a:r>
              <a:rPr lang="ko-KR" altLang="en-US" sz="1400" dirty="0">
                <a:latin typeface="210 맨발의청춘 L" pitchFamily="18" charset="-127"/>
                <a:ea typeface="210 맨발의청춘 L" pitchFamily="18" charset="-127"/>
              </a:rPr>
              <a:t>중간 발표 자료 </a:t>
            </a:r>
            <a:r>
              <a:rPr lang="en-US" altLang="ko-KR" sz="1400" dirty="0">
                <a:latin typeface="210 맨발의청춘 L" pitchFamily="18" charset="-127"/>
                <a:ea typeface="210 맨발의청춘 L" pitchFamily="18" charset="-127"/>
              </a:rPr>
              <a:t>PPT + </a:t>
            </a:r>
            <a:r>
              <a:rPr lang="ko-KR" altLang="en-US" sz="1400" dirty="0">
                <a:latin typeface="210 맨발의청춘 L" pitchFamily="18" charset="-127"/>
                <a:ea typeface="210 맨발의청춘 L" pitchFamily="18" charset="-127"/>
              </a:rPr>
              <a:t>최종 보고서 </a:t>
            </a:r>
            <a:r>
              <a:rPr lang="en-US" altLang="ko-KR" sz="1400" dirty="0">
                <a:latin typeface="210 맨발의청춘 L" pitchFamily="18" charset="-127"/>
                <a:ea typeface="210 맨발의청춘 L" pitchFamily="18" charset="-127"/>
              </a:rPr>
              <a:t>PPT </a:t>
            </a:r>
            <a:r>
              <a:rPr lang="ko-KR" altLang="en-US" sz="1400" dirty="0">
                <a:latin typeface="210 맨발의청춘 L" pitchFamily="18" charset="-127"/>
                <a:ea typeface="210 맨발의청춘 L" pitchFamily="18" charset="-127"/>
              </a:rPr>
              <a:t>작성</a:t>
            </a:r>
          </a:p>
        </p:txBody>
      </p:sp>
    </p:spTree>
    <p:extLst>
      <p:ext uri="{BB962C8B-B14F-4D97-AF65-F5344CB8AC3E}">
        <p14:creationId xmlns:p14="http://schemas.microsoft.com/office/powerpoint/2010/main" val="2402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1"/>
            <a:ext cx="9146272" cy="6857999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8" y="201414"/>
            <a:ext cx="1043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spc="-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itchFamily="18" charset="-127"/>
                <a:ea typeface="210 맨발의청춘 L" pitchFamily="18" charset="-127"/>
              </a:rPr>
              <a:t>07</a:t>
            </a:r>
            <a:endParaRPr lang="ko-KR" altLang="en-US" sz="5400" b="1" spc="-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375047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계획</a:t>
            </a:r>
            <a:endParaRPr lang="ko-KR" altLang="en-US" sz="2800" b="1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8032" y="273422"/>
            <a:ext cx="1043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spc="-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itchFamily="18" charset="-127"/>
                <a:ea typeface="210 맨발의청춘 L" pitchFamily="18" charset="-127"/>
              </a:rPr>
              <a:t>07</a:t>
            </a:r>
            <a:endParaRPr lang="ko-KR" altLang="en-US" sz="5400" b="1" spc="-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31640" y="447055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역할 분담 </a:t>
            </a:r>
            <a:r>
              <a:rPr lang="en-US" altLang="ko-KR" sz="28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– (2)</a:t>
            </a:r>
            <a:r>
              <a:rPr lang="ko-KR" altLang="en-US" sz="28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개별 참여</a:t>
            </a:r>
            <a:endParaRPr lang="ko-KR" altLang="en-US" sz="2800" b="1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31640" y="1947605"/>
            <a:ext cx="6192688" cy="46551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210 맨발의청춘 L" pitchFamily="18" charset="-127"/>
                <a:ea typeface="210 맨발의청춘 L" pitchFamily="18" charset="-127"/>
              </a:rPr>
              <a:t>- </a:t>
            </a:r>
            <a:r>
              <a:rPr lang="en-US" altLang="ko-KR" sz="1600" dirty="0">
                <a:latin typeface="210 맨발의청춘 L" pitchFamily="18" charset="-127"/>
                <a:ea typeface="210 맨발의청춘 L" pitchFamily="18" charset="-127"/>
              </a:rPr>
              <a:t>Matching DAO </a:t>
            </a:r>
            <a:r>
              <a:rPr lang="ko-KR" altLang="en-US" sz="1600" dirty="0">
                <a:latin typeface="210 맨발의청춘 L" pitchFamily="18" charset="-127"/>
                <a:ea typeface="210 맨발의청춘 L" pitchFamily="18" charset="-127"/>
              </a:rPr>
              <a:t>설계 및 구현</a:t>
            </a:r>
          </a:p>
          <a:p>
            <a:r>
              <a:rPr lang="ko-KR" altLang="en-US" sz="1400" dirty="0">
                <a:latin typeface="210 맨발의청춘 L" pitchFamily="18" charset="-127"/>
                <a:ea typeface="210 맨발의청춘 L" pitchFamily="18" charset="-127"/>
              </a:rPr>
              <a:t>   핵심 기능을 구현하기 위한 </a:t>
            </a:r>
            <a:r>
              <a:rPr lang="en-US" altLang="ko-KR" sz="1400" dirty="0">
                <a:latin typeface="210 맨발의청춘 L" pitchFamily="18" charset="-127"/>
                <a:ea typeface="210 맨발의청춘 L" pitchFamily="18" charset="-127"/>
              </a:rPr>
              <a:t>SQL </a:t>
            </a:r>
            <a:r>
              <a:rPr lang="ko-KR" altLang="en-US" sz="1400" dirty="0">
                <a:latin typeface="210 맨발의청춘 L" pitchFamily="18" charset="-127"/>
                <a:ea typeface="210 맨발의청춘 L" pitchFamily="18" charset="-127"/>
              </a:rPr>
              <a:t>문을 </a:t>
            </a:r>
            <a:r>
              <a:rPr lang="ko-KR" altLang="en-US" sz="1400" dirty="0" smtClean="0">
                <a:latin typeface="210 맨발의청춘 L" pitchFamily="18" charset="-127"/>
                <a:ea typeface="210 맨발의청춘 L" pitchFamily="18" charset="-127"/>
              </a:rPr>
              <a:t>정의하고</a:t>
            </a:r>
            <a:endParaRPr lang="en-US" altLang="ko-KR" sz="1400" dirty="0" smtClean="0">
              <a:latin typeface="210 맨발의청춘 L" pitchFamily="18" charset="-127"/>
              <a:ea typeface="210 맨발의청춘 L" pitchFamily="18" charset="-127"/>
            </a:endParaRPr>
          </a:p>
          <a:p>
            <a:r>
              <a:rPr lang="en-US" altLang="ko-KR" sz="1400" dirty="0">
                <a:latin typeface="210 맨발의청춘 L" pitchFamily="18" charset="-127"/>
                <a:ea typeface="210 맨발의청춘 L" pitchFamily="18" charset="-127"/>
              </a:rPr>
              <a:t> </a:t>
            </a:r>
            <a:r>
              <a:rPr lang="en-US" altLang="ko-KR" sz="1400" dirty="0" smtClean="0">
                <a:latin typeface="210 맨발의청춘 L" pitchFamily="18" charset="-127"/>
                <a:ea typeface="210 맨발의청춘 L" pitchFamily="18" charset="-127"/>
              </a:rPr>
              <a:t>  </a:t>
            </a:r>
            <a:r>
              <a:rPr lang="en-US" altLang="ko-KR" sz="1400" dirty="0" err="1" smtClean="0">
                <a:latin typeface="210 맨발의청춘 L" pitchFamily="18" charset="-127"/>
                <a:ea typeface="210 맨발의청춘 L" pitchFamily="18" charset="-127"/>
              </a:rPr>
              <a:t>JDBCUtil</a:t>
            </a:r>
            <a:r>
              <a:rPr lang="ko-KR" altLang="en-US" sz="1400" dirty="0">
                <a:latin typeface="210 맨발의청춘 L" pitchFamily="18" charset="-127"/>
                <a:ea typeface="210 맨발의청춘 L" pitchFamily="18" charset="-127"/>
              </a:rPr>
              <a:t>을 활용하여 </a:t>
            </a:r>
            <a:r>
              <a:rPr lang="en-US" altLang="ko-KR" sz="1400" dirty="0">
                <a:latin typeface="210 맨발의청춘 L" pitchFamily="18" charset="-127"/>
                <a:ea typeface="210 맨발의청춘 L" pitchFamily="18" charset="-127"/>
              </a:rPr>
              <a:t>DAO </a:t>
            </a:r>
            <a:r>
              <a:rPr lang="ko-KR" altLang="en-US" sz="1400" dirty="0">
                <a:latin typeface="210 맨발의청춘 L" pitchFamily="18" charset="-127"/>
                <a:ea typeface="210 맨발의청춘 L" pitchFamily="18" charset="-127"/>
              </a:rPr>
              <a:t>클래스를 </a:t>
            </a:r>
            <a:r>
              <a:rPr lang="ko-KR" altLang="en-US" sz="1400" dirty="0" smtClean="0">
                <a:latin typeface="210 맨발의청춘 L" pitchFamily="18" charset="-127"/>
                <a:ea typeface="210 맨발의청춘 L" pitchFamily="18" charset="-127"/>
              </a:rPr>
              <a:t>작성</a:t>
            </a:r>
            <a:endParaRPr lang="en-US" altLang="ko-KR" sz="1400" dirty="0" smtClean="0">
              <a:latin typeface="210 맨발의청춘 L" pitchFamily="18" charset="-127"/>
              <a:ea typeface="210 맨발의청춘 L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500" dirty="0" smtClean="0">
              <a:latin typeface="210 맨발의청춘 L" pitchFamily="18" charset="-127"/>
              <a:ea typeface="210 맨발의청춘 L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 smtClean="0">
                <a:latin typeface="210 맨발의청춘 L" pitchFamily="18" charset="-127"/>
                <a:ea typeface="210 맨발의청춘 L" pitchFamily="18" charset="-127"/>
              </a:rPr>
              <a:t> </a:t>
            </a:r>
            <a:r>
              <a:rPr lang="en-US" altLang="ko-KR" sz="1400" dirty="0" smtClean="0">
                <a:latin typeface="210 맨발의청춘 L" pitchFamily="18" charset="-127"/>
                <a:ea typeface="210 맨발의청춘 L" pitchFamily="18" charset="-127"/>
              </a:rPr>
              <a:t>(1) </a:t>
            </a:r>
            <a:r>
              <a:rPr lang="en-US" altLang="ko-KR" sz="1400" dirty="0" err="1" smtClean="0">
                <a:latin typeface="210 맨발의청춘 L" pitchFamily="18" charset="-127"/>
                <a:ea typeface="210 맨발의청춘 L" pitchFamily="18" charset="-127"/>
              </a:rPr>
              <a:t>insertMaching</a:t>
            </a:r>
            <a:r>
              <a:rPr lang="en-US" altLang="ko-KR" sz="1400" dirty="0" smtClean="0">
                <a:latin typeface="210 맨발의청춘 L" pitchFamily="18" charset="-127"/>
                <a:ea typeface="210 맨발의청춘 L" pitchFamily="18" charset="-127"/>
              </a:rPr>
              <a:t>_</a:t>
            </a:r>
            <a:r>
              <a:rPr lang="ko-KR" altLang="en-US" sz="1400" dirty="0" smtClean="0">
                <a:latin typeface="210 맨발의청춘 L" pitchFamily="18" charset="-127"/>
                <a:ea typeface="210 맨발의청춘 L" pitchFamily="18" charset="-127"/>
              </a:rPr>
              <a:t>위혜진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 smtClean="0">
                <a:latin typeface="210 맨발의청춘 L" pitchFamily="18" charset="-127"/>
                <a:ea typeface="210 맨발의청춘 L" pitchFamily="18" charset="-127"/>
              </a:rPr>
              <a:t> </a:t>
            </a:r>
            <a:r>
              <a:rPr lang="en-US" altLang="ko-KR" sz="1400" dirty="0" smtClean="0">
                <a:latin typeface="210 맨발의청춘 L" pitchFamily="18" charset="-127"/>
                <a:ea typeface="210 맨발의청춘 L" pitchFamily="18" charset="-127"/>
              </a:rPr>
              <a:t>(</a:t>
            </a:r>
            <a:r>
              <a:rPr lang="en-US" altLang="ko-KR" sz="1400" dirty="0">
                <a:latin typeface="210 맨발의청춘 L" pitchFamily="18" charset="-127"/>
                <a:ea typeface="210 맨발의청춘 L" pitchFamily="18" charset="-127"/>
              </a:rPr>
              <a:t>2) </a:t>
            </a:r>
            <a:r>
              <a:rPr lang="en-US" altLang="ko-KR" sz="1400" dirty="0" err="1">
                <a:latin typeface="210 맨발의청춘 L" pitchFamily="18" charset="-127"/>
                <a:ea typeface="210 맨발의청춘 L" pitchFamily="18" charset="-127"/>
              </a:rPr>
              <a:t>UpdateMatching</a:t>
            </a:r>
            <a:r>
              <a:rPr lang="en-US" altLang="ko-KR" sz="1400" dirty="0">
                <a:latin typeface="210 맨발의청춘 L" pitchFamily="18" charset="-127"/>
                <a:ea typeface="210 맨발의청춘 L" pitchFamily="18" charset="-127"/>
              </a:rPr>
              <a:t>_</a:t>
            </a:r>
            <a:r>
              <a:rPr lang="ko-KR" altLang="en-US" sz="1400" dirty="0">
                <a:latin typeface="210 맨발의청춘 L" pitchFamily="18" charset="-127"/>
                <a:ea typeface="210 맨발의청춘 L" pitchFamily="18" charset="-127"/>
              </a:rPr>
              <a:t>공동 구현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210 맨발의청춘 L" pitchFamily="18" charset="-127"/>
                <a:ea typeface="210 맨발의청춘 L" pitchFamily="18" charset="-127"/>
              </a:rPr>
              <a:t> </a:t>
            </a:r>
            <a:r>
              <a:rPr lang="en-US" altLang="ko-KR" sz="1400" dirty="0" smtClean="0">
                <a:latin typeface="210 맨발의청춘 L" pitchFamily="18" charset="-127"/>
                <a:ea typeface="210 맨발의청춘 L" pitchFamily="18" charset="-127"/>
              </a:rPr>
              <a:t>(</a:t>
            </a:r>
            <a:r>
              <a:rPr lang="en-US" altLang="ko-KR" sz="1400" dirty="0">
                <a:latin typeface="210 맨발의청춘 L" pitchFamily="18" charset="-127"/>
                <a:ea typeface="210 맨발의청춘 L" pitchFamily="18" charset="-127"/>
              </a:rPr>
              <a:t>3) </a:t>
            </a:r>
            <a:r>
              <a:rPr lang="en-US" altLang="ko-KR" sz="1400" dirty="0" err="1">
                <a:latin typeface="210 맨발의청춘 L" pitchFamily="18" charset="-127"/>
                <a:ea typeface="210 맨발의청춘 L" pitchFamily="18" charset="-127"/>
              </a:rPr>
              <a:t>deleteMatching</a:t>
            </a:r>
            <a:r>
              <a:rPr lang="en-US" altLang="ko-KR" sz="1400" dirty="0">
                <a:latin typeface="210 맨발의청춘 L" pitchFamily="18" charset="-127"/>
                <a:ea typeface="210 맨발의청춘 L" pitchFamily="18" charset="-127"/>
              </a:rPr>
              <a:t>_</a:t>
            </a:r>
            <a:r>
              <a:rPr lang="ko-KR" altLang="en-US" sz="1400" dirty="0">
                <a:latin typeface="210 맨발의청춘 L" pitchFamily="18" charset="-127"/>
                <a:ea typeface="210 맨발의청춘 L" pitchFamily="18" charset="-127"/>
              </a:rPr>
              <a:t>이지호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210 맨발의청춘 L" pitchFamily="18" charset="-127"/>
                <a:ea typeface="210 맨발의청춘 L" pitchFamily="18" charset="-127"/>
              </a:rPr>
              <a:t> </a:t>
            </a:r>
            <a:r>
              <a:rPr lang="en-US" altLang="ko-KR" sz="1400" dirty="0" smtClean="0">
                <a:latin typeface="210 맨발의청춘 L" pitchFamily="18" charset="-127"/>
                <a:ea typeface="210 맨발의청춘 L" pitchFamily="18" charset="-127"/>
              </a:rPr>
              <a:t>(</a:t>
            </a:r>
            <a:r>
              <a:rPr lang="en-US" altLang="ko-KR" sz="1400" dirty="0">
                <a:latin typeface="210 맨발의청춘 L" pitchFamily="18" charset="-127"/>
                <a:ea typeface="210 맨발의청춘 L" pitchFamily="18" charset="-127"/>
              </a:rPr>
              <a:t>4) </a:t>
            </a:r>
            <a:r>
              <a:rPr lang="en-US" altLang="ko-KR" sz="1400" dirty="0" err="1">
                <a:latin typeface="210 맨발의청춘 L" pitchFamily="18" charset="-127"/>
                <a:ea typeface="210 맨발의청춘 L" pitchFamily="18" charset="-127"/>
              </a:rPr>
              <a:t>getMyApplicationList</a:t>
            </a:r>
            <a:r>
              <a:rPr lang="en-US" altLang="ko-KR" sz="1400" dirty="0">
                <a:latin typeface="210 맨발의청춘 L" pitchFamily="18" charset="-127"/>
                <a:ea typeface="210 맨발의청춘 L" pitchFamily="18" charset="-127"/>
              </a:rPr>
              <a:t>_</a:t>
            </a:r>
            <a:r>
              <a:rPr lang="ko-KR" altLang="en-US" sz="1400" dirty="0">
                <a:latin typeface="210 맨발의청춘 L" pitchFamily="18" charset="-127"/>
                <a:ea typeface="210 맨발의청춘 L" pitchFamily="18" charset="-127"/>
              </a:rPr>
              <a:t>이신애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210 맨발의청춘 L" pitchFamily="18" charset="-127"/>
                <a:ea typeface="210 맨발의청춘 L" pitchFamily="18" charset="-127"/>
              </a:rPr>
              <a:t> </a:t>
            </a:r>
            <a:r>
              <a:rPr lang="en-US" altLang="ko-KR" sz="1400" dirty="0" smtClean="0">
                <a:latin typeface="210 맨발의청춘 L" pitchFamily="18" charset="-127"/>
                <a:ea typeface="210 맨발의청춘 L" pitchFamily="18" charset="-127"/>
              </a:rPr>
              <a:t>(</a:t>
            </a:r>
            <a:r>
              <a:rPr lang="en-US" altLang="ko-KR" sz="1400" dirty="0">
                <a:latin typeface="210 맨발의청춘 L" pitchFamily="18" charset="-127"/>
                <a:ea typeface="210 맨발의청춘 L" pitchFamily="18" charset="-127"/>
              </a:rPr>
              <a:t>5) </a:t>
            </a:r>
            <a:r>
              <a:rPr lang="en-US" altLang="ko-KR" sz="1400" dirty="0" err="1">
                <a:latin typeface="210 맨발의청춘 L" pitchFamily="18" charset="-127"/>
                <a:ea typeface="210 맨발의청춘 L" pitchFamily="18" charset="-127"/>
              </a:rPr>
              <a:t>getCandidateList</a:t>
            </a:r>
            <a:r>
              <a:rPr lang="en-US" altLang="ko-KR" sz="1400" dirty="0">
                <a:latin typeface="210 맨발의청춘 L" pitchFamily="18" charset="-127"/>
                <a:ea typeface="210 맨발의청춘 L" pitchFamily="18" charset="-127"/>
              </a:rPr>
              <a:t>_</a:t>
            </a:r>
            <a:r>
              <a:rPr lang="ko-KR" altLang="en-US" sz="1400" dirty="0" err="1">
                <a:latin typeface="210 맨발의청춘 L" pitchFamily="18" charset="-127"/>
                <a:ea typeface="210 맨발의청춘 L" pitchFamily="18" charset="-127"/>
              </a:rPr>
              <a:t>이아륜</a:t>
            </a:r>
            <a:endParaRPr lang="ko-KR" altLang="en-US" sz="1400" dirty="0">
              <a:latin typeface="210 맨발의청춘 L" pitchFamily="18" charset="-127"/>
              <a:ea typeface="210 맨발의청춘 L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210 맨발의청춘 L" pitchFamily="18" charset="-127"/>
                <a:ea typeface="210 맨발의청춘 L" pitchFamily="18" charset="-127"/>
              </a:rPr>
              <a:t> </a:t>
            </a:r>
            <a:r>
              <a:rPr lang="en-US" altLang="ko-KR" sz="1400" dirty="0" smtClean="0">
                <a:latin typeface="210 맨발의청춘 L" pitchFamily="18" charset="-127"/>
                <a:ea typeface="210 맨발의청춘 L" pitchFamily="18" charset="-127"/>
              </a:rPr>
              <a:t>(</a:t>
            </a:r>
            <a:r>
              <a:rPr lang="en-US" altLang="ko-KR" sz="1400" dirty="0">
                <a:latin typeface="210 맨발의청춘 L" pitchFamily="18" charset="-127"/>
                <a:ea typeface="210 맨발의청춘 L" pitchFamily="18" charset="-127"/>
              </a:rPr>
              <a:t>6) </a:t>
            </a:r>
            <a:r>
              <a:rPr lang="en-US" altLang="ko-KR" sz="1400" dirty="0" err="1">
                <a:latin typeface="210 맨발의청춘 L" pitchFamily="18" charset="-127"/>
                <a:ea typeface="210 맨발의청춘 L" pitchFamily="18" charset="-127"/>
              </a:rPr>
              <a:t>getMyMatchingList</a:t>
            </a:r>
            <a:r>
              <a:rPr lang="en-US" altLang="ko-KR" sz="1400" dirty="0">
                <a:latin typeface="210 맨발의청춘 L" pitchFamily="18" charset="-127"/>
                <a:ea typeface="210 맨발의청춘 L" pitchFamily="18" charset="-127"/>
              </a:rPr>
              <a:t>_</a:t>
            </a:r>
            <a:r>
              <a:rPr lang="ko-KR" altLang="en-US" sz="1400" dirty="0">
                <a:latin typeface="210 맨발의청춘 L" pitchFamily="18" charset="-127"/>
                <a:ea typeface="210 맨발의청춘 L" pitchFamily="18" charset="-127"/>
              </a:rPr>
              <a:t>공동 구현</a:t>
            </a:r>
          </a:p>
          <a:p>
            <a:endParaRPr lang="ko-KR" altLang="en-US" sz="1400" dirty="0">
              <a:latin typeface="210 맨발의청춘 L" pitchFamily="18" charset="-127"/>
              <a:ea typeface="210 맨발의청춘 L" pitchFamily="18" charset="-127"/>
            </a:endParaRPr>
          </a:p>
          <a:p>
            <a:r>
              <a:rPr lang="en-US" altLang="ko-KR" sz="1600" dirty="0" smtClean="0">
                <a:latin typeface="210 맨발의청춘 L" pitchFamily="18" charset="-127"/>
                <a:ea typeface="210 맨발의청춘 L" pitchFamily="18" charset="-127"/>
              </a:rPr>
              <a:t>- </a:t>
            </a:r>
            <a:r>
              <a:rPr lang="en-US" altLang="ko-KR" sz="1600" dirty="0" err="1" smtClean="0">
                <a:latin typeface="210 맨발의청춘 L" pitchFamily="18" charset="-127"/>
                <a:ea typeface="210 맨발의청춘 L" pitchFamily="18" charset="-127"/>
              </a:rPr>
              <a:t>Controller.matching</a:t>
            </a:r>
            <a:r>
              <a:rPr lang="en-US" altLang="ko-KR" sz="1600" dirty="0" smtClean="0">
                <a:latin typeface="210 맨발의청춘 L" pitchFamily="18" charset="-127"/>
                <a:ea typeface="210 맨발의청춘 L" pitchFamily="18" charset="-127"/>
              </a:rPr>
              <a:t> </a:t>
            </a:r>
            <a:r>
              <a:rPr lang="en-US" altLang="ko-KR" sz="1600" dirty="0" err="1">
                <a:latin typeface="210 맨발의청춘 L" pitchFamily="18" charset="-127"/>
                <a:ea typeface="210 맨발의청춘 L" pitchFamily="18" charset="-127"/>
              </a:rPr>
              <a:t>pakage</a:t>
            </a:r>
            <a:r>
              <a:rPr lang="en-US" altLang="ko-KR" sz="1600" dirty="0">
                <a:latin typeface="210 맨발의청춘 L" pitchFamily="18" charset="-127"/>
                <a:ea typeface="210 맨발의청춘 L" pitchFamily="18" charset="-127"/>
              </a:rPr>
              <a:t> </a:t>
            </a:r>
            <a:r>
              <a:rPr lang="ko-KR" altLang="en-US" sz="1600" dirty="0">
                <a:latin typeface="210 맨발의청춘 L" pitchFamily="18" charset="-127"/>
                <a:ea typeface="210 맨발의청춘 L" pitchFamily="18" charset="-127"/>
              </a:rPr>
              <a:t>설계 및 </a:t>
            </a:r>
            <a:r>
              <a:rPr lang="ko-KR" altLang="en-US" sz="1600" dirty="0" smtClean="0">
                <a:latin typeface="210 맨발의청춘 L" pitchFamily="18" charset="-127"/>
                <a:ea typeface="210 맨발의청춘 L" pitchFamily="18" charset="-127"/>
              </a:rPr>
              <a:t>구현</a:t>
            </a:r>
            <a:endParaRPr lang="en-US" altLang="ko-KR" sz="1600" dirty="0" smtClean="0">
              <a:latin typeface="210 맨발의청춘 L" pitchFamily="18" charset="-127"/>
              <a:ea typeface="210 맨발의청춘 L" pitchFamily="18" charset="-127"/>
            </a:endParaRPr>
          </a:p>
          <a:p>
            <a:pPr marL="285750" indent="-285750">
              <a:buFontTx/>
              <a:buChar char="-"/>
            </a:pPr>
            <a:endParaRPr lang="ko-KR" altLang="en-US" sz="500" dirty="0">
              <a:latin typeface="210 맨발의청춘 L" pitchFamily="18" charset="-127"/>
              <a:ea typeface="210 맨발의청춘 L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210 맨발의청춘 L" pitchFamily="18" charset="-127"/>
                <a:ea typeface="210 맨발의청춘 L" pitchFamily="18" charset="-127"/>
              </a:rPr>
              <a:t> </a:t>
            </a:r>
            <a:r>
              <a:rPr lang="en-US" altLang="ko-KR" sz="1400" dirty="0" smtClean="0">
                <a:latin typeface="210 맨발의청춘 L" pitchFamily="18" charset="-127"/>
                <a:ea typeface="210 맨발의청춘 L" pitchFamily="18" charset="-127"/>
              </a:rPr>
              <a:t>(</a:t>
            </a:r>
            <a:r>
              <a:rPr lang="en-US" altLang="ko-KR" sz="1400" dirty="0">
                <a:latin typeface="210 맨발의청춘 L" pitchFamily="18" charset="-127"/>
                <a:ea typeface="210 맨발의청춘 L" pitchFamily="18" charset="-127"/>
              </a:rPr>
              <a:t>1) </a:t>
            </a:r>
            <a:r>
              <a:rPr lang="en-US" altLang="ko-KR" sz="1400" dirty="0" err="1">
                <a:latin typeface="210 맨발의청춘 L" pitchFamily="18" charset="-127"/>
                <a:ea typeface="210 맨발의청춘 L" pitchFamily="18" charset="-127"/>
              </a:rPr>
              <a:t>ListApplicationController</a:t>
            </a:r>
            <a:r>
              <a:rPr lang="en-US" altLang="ko-KR" sz="1400" dirty="0">
                <a:latin typeface="210 맨발의청춘 L" pitchFamily="18" charset="-127"/>
                <a:ea typeface="210 맨발의청춘 L" pitchFamily="18" charset="-127"/>
              </a:rPr>
              <a:t>()_</a:t>
            </a:r>
            <a:r>
              <a:rPr lang="ko-KR" altLang="en-US" sz="1400" dirty="0">
                <a:latin typeface="210 맨발의청춘 L" pitchFamily="18" charset="-127"/>
                <a:ea typeface="210 맨발의청춘 L" pitchFamily="18" charset="-127"/>
              </a:rPr>
              <a:t>이신애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210 맨발의청춘 L" pitchFamily="18" charset="-127"/>
                <a:ea typeface="210 맨발의청춘 L" pitchFamily="18" charset="-127"/>
              </a:rPr>
              <a:t> </a:t>
            </a:r>
            <a:r>
              <a:rPr lang="en-US" altLang="ko-KR" sz="1400" dirty="0" smtClean="0">
                <a:latin typeface="210 맨발의청춘 L" pitchFamily="18" charset="-127"/>
                <a:ea typeface="210 맨발의청춘 L" pitchFamily="18" charset="-127"/>
              </a:rPr>
              <a:t>(</a:t>
            </a:r>
            <a:r>
              <a:rPr lang="en-US" altLang="ko-KR" sz="1400" dirty="0">
                <a:latin typeface="210 맨발의청춘 L" pitchFamily="18" charset="-127"/>
                <a:ea typeface="210 맨발의청춘 L" pitchFamily="18" charset="-127"/>
              </a:rPr>
              <a:t>2) </a:t>
            </a:r>
            <a:r>
              <a:rPr lang="en-US" altLang="ko-KR" sz="1400" dirty="0" err="1">
                <a:latin typeface="210 맨발의청춘 L" pitchFamily="18" charset="-127"/>
                <a:ea typeface="210 맨발의청춘 L" pitchFamily="18" charset="-127"/>
              </a:rPr>
              <a:t>ListCandidateController</a:t>
            </a:r>
            <a:r>
              <a:rPr lang="en-US" altLang="ko-KR" sz="1400" dirty="0">
                <a:latin typeface="210 맨발의청춘 L" pitchFamily="18" charset="-127"/>
                <a:ea typeface="210 맨발의청춘 L" pitchFamily="18" charset="-127"/>
              </a:rPr>
              <a:t>()_</a:t>
            </a:r>
            <a:r>
              <a:rPr lang="ko-KR" altLang="en-US" sz="1400" dirty="0" err="1">
                <a:latin typeface="210 맨발의청춘 L" pitchFamily="18" charset="-127"/>
                <a:ea typeface="210 맨발의청춘 L" pitchFamily="18" charset="-127"/>
              </a:rPr>
              <a:t>이아륜</a:t>
            </a:r>
            <a:endParaRPr lang="ko-KR" altLang="en-US" sz="1400" dirty="0">
              <a:latin typeface="210 맨발의청춘 L" pitchFamily="18" charset="-127"/>
              <a:ea typeface="210 맨발의청춘 L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210 맨발의청춘 L" pitchFamily="18" charset="-127"/>
                <a:ea typeface="210 맨발의청춘 L" pitchFamily="18" charset="-127"/>
              </a:rPr>
              <a:t> </a:t>
            </a:r>
            <a:r>
              <a:rPr lang="en-US" altLang="ko-KR" sz="1400" dirty="0" smtClean="0">
                <a:latin typeface="210 맨발의청춘 L" pitchFamily="18" charset="-127"/>
                <a:ea typeface="210 맨발의청춘 L" pitchFamily="18" charset="-127"/>
              </a:rPr>
              <a:t>(</a:t>
            </a:r>
            <a:r>
              <a:rPr lang="en-US" altLang="ko-KR" sz="1400" dirty="0">
                <a:latin typeface="210 맨발의청춘 L" pitchFamily="18" charset="-127"/>
                <a:ea typeface="210 맨발의청춘 L" pitchFamily="18" charset="-127"/>
              </a:rPr>
              <a:t>3) </a:t>
            </a:r>
            <a:r>
              <a:rPr lang="en-US" altLang="ko-KR" sz="1400" dirty="0" err="1">
                <a:latin typeface="210 맨발의청춘 L" pitchFamily="18" charset="-127"/>
                <a:ea typeface="210 맨발의청춘 L" pitchFamily="18" charset="-127"/>
              </a:rPr>
              <a:t>MatchingController</a:t>
            </a:r>
            <a:r>
              <a:rPr lang="en-US" altLang="ko-KR" sz="1400" dirty="0">
                <a:latin typeface="210 맨발의청춘 L" pitchFamily="18" charset="-127"/>
                <a:ea typeface="210 맨발의청춘 L" pitchFamily="18" charset="-127"/>
              </a:rPr>
              <a:t>()_</a:t>
            </a:r>
            <a:r>
              <a:rPr lang="ko-KR" altLang="en-US" sz="1400" dirty="0">
                <a:latin typeface="210 맨발의청춘 L" pitchFamily="18" charset="-127"/>
                <a:ea typeface="210 맨발의청춘 L" pitchFamily="18" charset="-127"/>
              </a:rPr>
              <a:t>공동 구현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210 맨발의청춘 L" pitchFamily="18" charset="-127"/>
                <a:ea typeface="210 맨발의청춘 L" pitchFamily="18" charset="-127"/>
              </a:rPr>
              <a:t> </a:t>
            </a:r>
            <a:r>
              <a:rPr lang="en-US" altLang="ko-KR" sz="1400" dirty="0" smtClean="0">
                <a:latin typeface="210 맨발의청춘 L" pitchFamily="18" charset="-127"/>
                <a:ea typeface="210 맨발의청춘 L" pitchFamily="18" charset="-127"/>
              </a:rPr>
              <a:t>(</a:t>
            </a:r>
            <a:r>
              <a:rPr lang="en-US" altLang="ko-KR" sz="1400" dirty="0">
                <a:latin typeface="210 맨발의청춘 L" pitchFamily="18" charset="-127"/>
                <a:ea typeface="210 맨발의청춘 L" pitchFamily="18" charset="-127"/>
              </a:rPr>
              <a:t>4) </a:t>
            </a:r>
            <a:r>
              <a:rPr lang="en-US" altLang="ko-KR" sz="1400" dirty="0" err="1">
                <a:latin typeface="210 맨발의청춘 L" pitchFamily="18" charset="-127"/>
                <a:ea typeface="210 맨발의청춘 L" pitchFamily="18" charset="-127"/>
              </a:rPr>
              <a:t>ListCompleteMatchingController</a:t>
            </a:r>
            <a:r>
              <a:rPr lang="en-US" altLang="ko-KR" sz="1400" dirty="0">
                <a:latin typeface="210 맨발의청춘 L" pitchFamily="18" charset="-127"/>
                <a:ea typeface="210 맨발의청춘 L" pitchFamily="18" charset="-127"/>
              </a:rPr>
              <a:t>()_</a:t>
            </a:r>
            <a:r>
              <a:rPr lang="ko-KR" altLang="en-US" sz="1400" dirty="0">
                <a:latin typeface="210 맨발의청춘 L" pitchFamily="18" charset="-127"/>
                <a:ea typeface="210 맨발의청춘 L" pitchFamily="18" charset="-127"/>
              </a:rPr>
              <a:t>이지호</a:t>
            </a:r>
            <a:r>
              <a:rPr lang="en-US" altLang="ko-KR" sz="1400" dirty="0">
                <a:latin typeface="210 맨발의청춘 L" pitchFamily="18" charset="-127"/>
                <a:ea typeface="210 맨발의청춘 L" pitchFamily="18" charset="-127"/>
              </a:rPr>
              <a:t>,</a:t>
            </a:r>
            <a:r>
              <a:rPr lang="ko-KR" altLang="en-US" sz="1400" dirty="0">
                <a:latin typeface="210 맨발의청춘 L" pitchFamily="18" charset="-127"/>
                <a:ea typeface="210 맨발의청춘 L" pitchFamily="18" charset="-127"/>
              </a:rPr>
              <a:t>위혜진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95936" y="1556792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latin typeface="210 맨발의청춘 B" pitchFamily="18" charset="-127"/>
                <a:ea typeface="210 맨발의청춘 B" pitchFamily="18" charset="-127"/>
              </a:rPr>
              <a:t>Matching </a:t>
            </a:r>
            <a:r>
              <a:rPr lang="ko-KR" altLang="en-US" dirty="0" smtClean="0">
                <a:latin typeface="210 맨발의청춘 B" pitchFamily="18" charset="-127"/>
                <a:ea typeface="210 맨발의청춘 B" pitchFamily="18" charset="-127"/>
              </a:rPr>
              <a:t>기능 </a:t>
            </a:r>
            <a:r>
              <a:rPr lang="en-US" altLang="ko-KR" dirty="0" smtClean="0">
                <a:latin typeface="210 맨발의청춘 B" pitchFamily="18" charset="-127"/>
                <a:ea typeface="210 맨발의청춘 B" pitchFamily="18" charset="-127"/>
              </a:rPr>
              <a:t>(</a:t>
            </a:r>
            <a:r>
              <a:rPr lang="ko-KR" altLang="en-US" dirty="0">
                <a:latin typeface="210 맨발의청춘 B" pitchFamily="18" charset="-127"/>
                <a:ea typeface="210 맨발의청춘 B" pitchFamily="18" charset="-127"/>
              </a:rPr>
              <a:t>중간 발표 부분</a:t>
            </a:r>
            <a:r>
              <a:rPr lang="en-US" altLang="ko-KR" dirty="0">
                <a:latin typeface="210 맨발의청춘 B" pitchFamily="18" charset="-127"/>
                <a:ea typeface="210 맨발의청춘 B" pitchFamily="18" charset="-127"/>
              </a:rPr>
              <a:t>)</a:t>
            </a:r>
            <a:endParaRPr lang="ko-KR" altLang="en-US" dirty="0">
              <a:latin typeface="210 맨발의청춘 B" pitchFamily="18" charset="-127"/>
              <a:ea typeface="210 맨발의청춘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062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1"/>
            <a:ext cx="9146272" cy="6857999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8" y="201414"/>
            <a:ext cx="1043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spc="-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itchFamily="18" charset="-127"/>
                <a:ea typeface="210 맨발의청춘 L" pitchFamily="18" charset="-127"/>
              </a:rPr>
              <a:t>07</a:t>
            </a:r>
            <a:endParaRPr lang="ko-KR" altLang="en-US" sz="5400" b="1" spc="-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375047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계획</a:t>
            </a:r>
            <a:endParaRPr lang="ko-KR" altLang="en-US" sz="2800" b="1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8032" y="273422"/>
            <a:ext cx="1043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spc="-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itchFamily="18" charset="-127"/>
                <a:ea typeface="210 맨발의청춘 L" pitchFamily="18" charset="-127"/>
              </a:rPr>
              <a:t>07</a:t>
            </a:r>
            <a:endParaRPr lang="ko-KR" altLang="en-US" sz="5400" b="1" spc="-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31640" y="447055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역할 분담 </a:t>
            </a:r>
            <a:r>
              <a:rPr lang="en-US" altLang="ko-KR" sz="28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– (2)</a:t>
            </a:r>
            <a:r>
              <a:rPr lang="ko-KR" altLang="en-US" sz="28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개별 참여</a:t>
            </a:r>
            <a:endParaRPr lang="ko-KR" altLang="en-US" sz="2800" b="1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2125" y="2265834"/>
            <a:ext cx="6764251" cy="35394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210 맨발의청춘 L" pitchFamily="18" charset="-127"/>
                <a:ea typeface="210 맨발의청춘 L" pitchFamily="18" charset="-127"/>
              </a:rPr>
              <a:t>- </a:t>
            </a:r>
            <a:r>
              <a:rPr lang="ko-KR" altLang="en-US" sz="1600" dirty="0">
                <a:latin typeface="210 맨발의청춘 L" pitchFamily="18" charset="-127"/>
                <a:ea typeface="210 맨발의청춘 L" pitchFamily="18" charset="-127"/>
              </a:rPr>
              <a:t>전체 게시판</a:t>
            </a:r>
            <a:r>
              <a:rPr lang="en-US" altLang="ko-KR" sz="1600" dirty="0">
                <a:latin typeface="210 맨발의청춘 L" pitchFamily="18" charset="-127"/>
                <a:ea typeface="210 맨발의청춘 L" pitchFamily="18" charset="-127"/>
              </a:rPr>
              <a:t>, </a:t>
            </a:r>
            <a:r>
              <a:rPr lang="ko-KR" altLang="en-US" sz="1600" dirty="0">
                <a:latin typeface="210 맨발의청춘 L" pitchFamily="18" charset="-127"/>
                <a:ea typeface="210 맨발의청춘 L" pitchFamily="18" charset="-127"/>
              </a:rPr>
              <a:t>사용자 관리</a:t>
            </a:r>
            <a:endParaRPr lang="ko-KR" altLang="en-US" sz="1400" dirty="0">
              <a:latin typeface="210 맨발의청춘 L" pitchFamily="18" charset="-127"/>
              <a:ea typeface="210 맨발의청춘 L" pitchFamily="18" charset="-127"/>
            </a:endParaRPr>
          </a:p>
          <a:p>
            <a:r>
              <a:rPr lang="ko-KR" altLang="en-US" sz="1400" dirty="0" smtClean="0">
                <a:latin typeface="210 맨발의청춘 L" pitchFamily="18" charset="-127"/>
                <a:ea typeface="210 맨발의청춘 L" pitchFamily="18" charset="-127"/>
              </a:rPr>
              <a:t>  참여자</a:t>
            </a:r>
            <a:r>
              <a:rPr lang="en-US" altLang="ko-KR" sz="1400" dirty="0">
                <a:latin typeface="210 맨발의청춘 L" pitchFamily="18" charset="-127"/>
                <a:ea typeface="210 맨발의청춘 L" pitchFamily="18" charset="-127"/>
              </a:rPr>
              <a:t>: </a:t>
            </a:r>
            <a:r>
              <a:rPr lang="ko-KR" altLang="en-US" sz="1400" dirty="0" err="1">
                <a:latin typeface="210 맨발의청춘 L" pitchFamily="18" charset="-127"/>
                <a:ea typeface="210 맨발의청춘 L" pitchFamily="18" charset="-127"/>
              </a:rPr>
              <a:t>이아륜</a:t>
            </a:r>
            <a:r>
              <a:rPr lang="en-US" altLang="ko-KR" sz="1400" dirty="0">
                <a:latin typeface="210 맨발의청춘 L" pitchFamily="18" charset="-127"/>
                <a:ea typeface="210 맨발의청춘 L" pitchFamily="18" charset="-127"/>
              </a:rPr>
              <a:t>, </a:t>
            </a:r>
            <a:r>
              <a:rPr lang="ko-KR" altLang="en-US" sz="1400" dirty="0" smtClean="0">
                <a:latin typeface="210 맨발의청춘 L" pitchFamily="18" charset="-127"/>
                <a:ea typeface="210 맨발의청춘 L" pitchFamily="18" charset="-127"/>
              </a:rPr>
              <a:t>위혜진</a:t>
            </a:r>
            <a:endParaRPr lang="en-US" altLang="ko-KR" sz="1400" dirty="0" smtClean="0">
              <a:latin typeface="210 맨발의청춘 L" pitchFamily="18" charset="-127"/>
              <a:ea typeface="210 맨발의청춘 L" pitchFamily="18" charset="-127"/>
            </a:endParaRPr>
          </a:p>
          <a:p>
            <a:endParaRPr lang="ko-KR" altLang="en-US" sz="500" dirty="0" smtClean="0">
              <a:latin typeface="210 맨발의청춘 L" pitchFamily="18" charset="-127"/>
              <a:ea typeface="210 맨발의청춘 L" pitchFamily="18" charset="-127"/>
            </a:endParaRPr>
          </a:p>
          <a:p>
            <a:pPr lvl="1"/>
            <a:r>
              <a:rPr lang="en-US" altLang="ko-KR" sz="1400" dirty="0" smtClean="0">
                <a:latin typeface="210 맨발의청춘 L" pitchFamily="18" charset="-127"/>
                <a:ea typeface="210 맨발의청춘 L" pitchFamily="18" charset="-127"/>
              </a:rPr>
              <a:t>(1) </a:t>
            </a:r>
            <a:r>
              <a:rPr lang="en-US" altLang="ko-KR" sz="1400" dirty="0" err="1" smtClean="0">
                <a:latin typeface="210 맨발의청춘 L" pitchFamily="18" charset="-127"/>
                <a:ea typeface="210 맨발의청춘 L" pitchFamily="18" charset="-127"/>
              </a:rPr>
              <a:t>NoticeboardDAO</a:t>
            </a:r>
            <a:r>
              <a:rPr lang="en-US" altLang="ko-KR" sz="1400" dirty="0" smtClean="0">
                <a:latin typeface="210 맨발의청춘 L" pitchFamily="18" charset="-127"/>
                <a:ea typeface="210 맨발의청춘 L" pitchFamily="18" charset="-127"/>
              </a:rPr>
              <a:t> </a:t>
            </a:r>
            <a:r>
              <a:rPr lang="ko-KR" altLang="en-US" sz="1400" dirty="0">
                <a:latin typeface="210 맨발의청춘 L" pitchFamily="18" charset="-127"/>
                <a:ea typeface="210 맨발의청춘 L" pitchFamily="18" charset="-127"/>
              </a:rPr>
              <a:t>설계 및 함수 구현</a:t>
            </a:r>
          </a:p>
          <a:p>
            <a:pPr lvl="1"/>
            <a:r>
              <a:rPr lang="en-US" altLang="ko-KR" sz="1400" dirty="0" smtClean="0">
                <a:latin typeface="210 맨발의청춘 L" pitchFamily="18" charset="-127"/>
                <a:ea typeface="210 맨발의청춘 L" pitchFamily="18" charset="-127"/>
              </a:rPr>
              <a:t>    </a:t>
            </a:r>
            <a:r>
              <a:rPr lang="en-US" altLang="ko-KR" sz="1400" dirty="0" err="1" smtClean="0">
                <a:latin typeface="210 맨발의청춘 L" pitchFamily="18" charset="-127"/>
                <a:ea typeface="210 맨발의청춘 L" pitchFamily="18" charset="-127"/>
              </a:rPr>
              <a:t>Controller.noticeboard</a:t>
            </a:r>
            <a:r>
              <a:rPr lang="en-US" altLang="ko-KR" sz="1400" dirty="0" smtClean="0">
                <a:latin typeface="210 맨발의청춘 L" pitchFamily="18" charset="-127"/>
                <a:ea typeface="210 맨발의청춘 L" pitchFamily="18" charset="-127"/>
              </a:rPr>
              <a:t> </a:t>
            </a:r>
            <a:r>
              <a:rPr lang="en-US" altLang="ko-KR" sz="1400" dirty="0" err="1">
                <a:latin typeface="210 맨발의청춘 L" pitchFamily="18" charset="-127"/>
                <a:ea typeface="210 맨발의청춘 L" pitchFamily="18" charset="-127"/>
              </a:rPr>
              <a:t>pakage</a:t>
            </a:r>
            <a:r>
              <a:rPr lang="en-US" altLang="ko-KR" sz="1400" dirty="0">
                <a:latin typeface="210 맨발의청춘 L" pitchFamily="18" charset="-127"/>
                <a:ea typeface="210 맨발의청춘 L" pitchFamily="18" charset="-127"/>
              </a:rPr>
              <a:t> </a:t>
            </a:r>
            <a:r>
              <a:rPr lang="ko-KR" altLang="en-US" sz="1400" dirty="0">
                <a:latin typeface="210 맨발의청춘 L" pitchFamily="18" charset="-127"/>
                <a:ea typeface="210 맨발의청춘 L" pitchFamily="18" charset="-127"/>
              </a:rPr>
              <a:t>설계 및 구현</a:t>
            </a:r>
          </a:p>
          <a:p>
            <a:pPr lvl="1"/>
            <a:r>
              <a:rPr lang="en-US" altLang="ko-KR" sz="1400" dirty="0" smtClean="0">
                <a:latin typeface="210 맨발의청춘 L" pitchFamily="18" charset="-127"/>
                <a:ea typeface="210 맨발의청춘 L" pitchFamily="18" charset="-127"/>
              </a:rPr>
              <a:t>(2) </a:t>
            </a:r>
            <a:r>
              <a:rPr lang="en-US" altLang="ko-KR" sz="1400" dirty="0" err="1" smtClean="0">
                <a:latin typeface="210 맨발의청춘 L" pitchFamily="18" charset="-127"/>
                <a:ea typeface="210 맨발의청춘 L" pitchFamily="18" charset="-127"/>
              </a:rPr>
              <a:t>MemberDAO</a:t>
            </a:r>
            <a:r>
              <a:rPr lang="en-US" altLang="ko-KR" sz="1400" dirty="0" smtClean="0">
                <a:latin typeface="210 맨발의청춘 L" pitchFamily="18" charset="-127"/>
                <a:ea typeface="210 맨발의청춘 L" pitchFamily="18" charset="-127"/>
              </a:rPr>
              <a:t> </a:t>
            </a:r>
            <a:r>
              <a:rPr lang="ko-KR" altLang="en-US" sz="1400" dirty="0">
                <a:latin typeface="210 맨발의청춘 L" pitchFamily="18" charset="-127"/>
                <a:ea typeface="210 맨발의청춘 L" pitchFamily="18" charset="-127"/>
              </a:rPr>
              <a:t>설계 및 함수 구현</a:t>
            </a:r>
          </a:p>
          <a:p>
            <a:pPr lvl="1"/>
            <a:r>
              <a:rPr lang="en-US" altLang="ko-KR" sz="1400" dirty="0" smtClean="0">
                <a:latin typeface="210 맨발의청춘 L" pitchFamily="18" charset="-127"/>
                <a:ea typeface="210 맨발의청춘 L" pitchFamily="18" charset="-127"/>
              </a:rPr>
              <a:t>    </a:t>
            </a:r>
            <a:r>
              <a:rPr lang="en-US" altLang="ko-KR" sz="1400" dirty="0" err="1" smtClean="0">
                <a:latin typeface="210 맨발의청춘 L" pitchFamily="18" charset="-127"/>
                <a:ea typeface="210 맨발의청춘 L" pitchFamily="18" charset="-127"/>
              </a:rPr>
              <a:t>Controller.user</a:t>
            </a:r>
            <a:r>
              <a:rPr lang="en-US" altLang="ko-KR" sz="1400" dirty="0" smtClean="0">
                <a:latin typeface="210 맨발의청춘 L" pitchFamily="18" charset="-127"/>
                <a:ea typeface="210 맨발의청춘 L" pitchFamily="18" charset="-127"/>
              </a:rPr>
              <a:t> </a:t>
            </a:r>
            <a:r>
              <a:rPr lang="en-US" altLang="ko-KR" sz="1400" dirty="0" err="1">
                <a:latin typeface="210 맨발의청춘 L" pitchFamily="18" charset="-127"/>
                <a:ea typeface="210 맨발의청춘 L" pitchFamily="18" charset="-127"/>
              </a:rPr>
              <a:t>pakage</a:t>
            </a:r>
            <a:r>
              <a:rPr lang="en-US" altLang="ko-KR" sz="1400" dirty="0">
                <a:latin typeface="210 맨발의청춘 L" pitchFamily="18" charset="-127"/>
                <a:ea typeface="210 맨발의청춘 L" pitchFamily="18" charset="-127"/>
              </a:rPr>
              <a:t> </a:t>
            </a:r>
            <a:r>
              <a:rPr lang="ko-KR" altLang="en-US" sz="1400" dirty="0">
                <a:latin typeface="210 맨발의청춘 L" pitchFamily="18" charset="-127"/>
                <a:ea typeface="210 맨발의청춘 L" pitchFamily="18" charset="-127"/>
              </a:rPr>
              <a:t>설계 및 구현</a:t>
            </a:r>
          </a:p>
          <a:p>
            <a:pPr lvl="1"/>
            <a:r>
              <a:rPr lang="en-US" altLang="ko-KR" sz="1400" dirty="0" smtClean="0">
                <a:latin typeface="210 맨발의청춘 L" pitchFamily="18" charset="-127"/>
                <a:ea typeface="210 맨발의청춘 L" pitchFamily="18" charset="-127"/>
              </a:rPr>
              <a:t>    </a:t>
            </a:r>
            <a:r>
              <a:rPr lang="en-US" altLang="ko-KR" sz="1400" dirty="0" err="1" smtClean="0">
                <a:latin typeface="210 맨발의청춘 L" pitchFamily="18" charset="-127"/>
                <a:ea typeface="210 맨발의청춘 L" pitchFamily="18" charset="-127"/>
              </a:rPr>
              <a:t>Controller.mine</a:t>
            </a:r>
            <a:r>
              <a:rPr lang="en-US" altLang="ko-KR" sz="1400" dirty="0" smtClean="0">
                <a:latin typeface="210 맨발의청춘 L" pitchFamily="18" charset="-127"/>
                <a:ea typeface="210 맨발의청춘 L" pitchFamily="18" charset="-127"/>
              </a:rPr>
              <a:t> </a:t>
            </a:r>
            <a:r>
              <a:rPr lang="en-US" altLang="ko-KR" sz="1400" dirty="0" err="1">
                <a:latin typeface="210 맨발의청춘 L" pitchFamily="18" charset="-127"/>
                <a:ea typeface="210 맨발의청춘 L" pitchFamily="18" charset="-127"/>
              </a:rPr>
              <a:t>pakage</a:t>
            </a:r>
            <a:r>
              <a:rPr lang="en-US" altLang="ko-KR" sz="1400" dirty="0">
                <a:latin typeface="210 맨발의청춘 L" pitchFamily="18" charset="-127"/>
                <a:ea typeface="210 맨발의청춘 L" pitchFamily="18" charset="-127"/>
              </a:rPr>
              <a:t> </a:t>
            </a:r>
            <a:r>
              <a:rPr lang="ko-KR" altLang="en-US" sz="1400" dirty="0">
                <a:latin typeface="210 맨발의청춘 L" pitchFamily="18" charset="-127"/>
                <a:ea typeface="210 맨발의청춘 L" pitchFamily="18" charset="-127"/>
              </a:rPr>
              <a:t>중 </a:t>
            </a:r>
            <a:r>
              <a:rPr lang="en-US" altLang="ko-KR" sz="1400" dirty="0">
                <a:latin typeface="210 맨발의청춘 L" pitchFamily="18" charset="-127"/>
                <a:ea typeface="210 맨발의청춘 L" pitchFamily="18" charset="-127"/>
              </a:rPr>
              <a:t>my page </a:t>
            </a:r>
            <a:r>
              <a:rPr lang="ko-KR" altLang="en-US" sz="1400" dirty="0">
                <a:latin typeface="210 맨발의청춘 L" pitchFamily="18" charset="-127"/>
                <a:ea typeface="210 맨발의청춘 L" pitchFamily="18" charset="-127"/>
              </a:rPr>
              <a:t>관련 컨트롤러 설계 및 </a:t>
            </a:r>
            <a:r>
              <a:rPr lang="ko-KR" altLang="en-US" sz="1400" dirty="0" smtClean="0">
                <a:latin typeface="210 맨발의청춘 L" pitchFamily="18" charset="-127"/>
                <a:ea typeface="210 맨발의청춘 L" pitchFamily="18" charset="-127"/>
              </a:rPr>
              <a:t>구현</a:t>
            </a:r>
            <a:endParaRPr lang="en-US" altLang="ko-KR" sz="1400" dirty="0" smtClean="0">
              <a:latin typeface="210 맨발의청춘 L" pitchFamily="18" charset="-127"/>
              <a:ea typeface="210 맨발의청춘 L" pitchFamily="18" charset="-127"/>
            </a:endParaRPr>
          </a:p>
          <a:p>
            <a:pPr lvl="1"/>
            <a:endParaRPr lang="en-US" altLang="ko-KR" sz="1400" dirty="0" smtClean="0">
              <a:latin typeface="210 맨발의청춘 L" pitchFamily="18" charset="-127"/>
              <a:ea typeface="210 맨발의청춘 L" pitchFamily="18" charset="-127"/>
            </a:endParaRPr>
          </a:p>
          <a:p>
            <a:pPr lvl="1"/>
            <a:endParaRPr lang="ko-KR" altLang="en-US" sz="1400" dirty="0">
              <a:latin typeface="210 맨발의청춘 L" pitchFamily="18" charset="-127"/>
              <a:ea typeface="210 맨발의청춘 L" pitchFamily="18" charset="-127"/>
            </a:endParaRPr>
          </a:p>
          <a:p>
            <a:r>
              <a:rPr lang="en-US" altLang="ko-KR" sz="1600" dirty="0" smtClean="0">
                <a:latin typeface="210 맨발의청춘 L" pitchFamily="18" charset="-127"/>
                <a:ea typeface="210 맨발의청춘 L" pitchFamily="18" charset="-127"/>
              </a:rPr>
              <a:t>- </a:t>
            </a:r>
            <a:r>
              <a:rPr lang="ko-KR" altLang="en-US" sz="1600" dirty="0" smtClean="0">
                <a:latin typeface="210 맨발의청춘 L" pitchFamily="18" charset="-127"/>
                <a:ea typeface="210 맨발의청춘 L" pitchFamily="18" charset="-127"/>
              </a:rPr>
              <a:t>사후관리 </a:t>
            </a:r>
            <a:r>
              <a:rPr lang="ko-KR" altLang="en-US" sz="1600" dirty="0">
                <a:latin typeface="210 맨발의청춘 L" pitchFamily="18" charset="-127"/>
                <a:ea typeface="210 맨발의청춘 L" pitchFamily="18" charset="-127"/>
              </a:rPr>
              <a:t>게시판</a:t>
            </a:r>
            <a:r>
              <a:rPr lang="en-US" altLang="ko-KR" sz="1600" dirty="0">
                <a:latin typeface="210 맨발의청춘 L" pitchFamily="18" charset="-127"/>
                <a:ea typeface="210 맨발의청춘 L" pitchFamily="18" charset="-127"/>
              </a:rPr>
              <a:t>, </a:t>
            </a:r>
            <a:r>
              <a:rPr lang="ko-KR" altLang="en-US" sz="1600" dirty="0">
                <a:latin typeface="210 맨발의청춘 L" pitchFamily="18" charset="-127"/>
                <a:ea typeface="210 맨발의청춘 L" pitchFamily="18" charset="-127"/>
              </a:rPr>
              <a:t>펫 관리</a:t>
            </a:r>
          </a:p>
          <a:p>
            <a:r>
              <a:rPr lang="ko-KR" altLang="en-US" sz="1400" dirty="0" smtClean="0">
                <a:latin typeface="210 맨발의청춘 L" pitchFamily="18" charset="-127"/>
                <a:ea typeface="210 맨발의청춘 L" pitchFamily="18" charset="-127"/>
              </a:rPr>
              <a:t>  참여자</a:t>
            </a:r>
            <a:r>
              <a:rPr lang="en-US" altLang="ko-KR" sz="1400" dirty="0">
                <a:latin typeface="210 맨발의청춘 L" pitchFamily="18" charset="-127"/>
                <a:ea typeface="210 맨발의청춘 L" pitchFamily="18" charset="-127"/>
              </a:rPr>
              <a:t>: </a:t>
            </a:r>
            <a:r>
              <a:rPr lang="ko-KR" altLang="en-US" sz="1400" dirty="0">
                <a:latin typeface="210 맨발의청춘 L" pitchFamily="18" charset="-127"/>
                <a:ea typeface="210 맨발의청춘 L" pitchFamily="18" charset="-127"/>
              </a:rPr>
              <a:t>이지호</a:t>
            </a:r>
            <a:r>
              <a:rPr lang="en-US" altLang="ko-KR" sz="1400" dirty="0">
                <a:latin typeface="210 맨발의청춘 L" pitchFamily="18" charset="-127"/>
                <a:ea typeface="210 맨발의청춘 L" pitchFamily="18" charset="-127"/>
              </a:rPr>
              <a:t>, </a:t>
            </a:r>
            <a:r>
              <a:rPr lang="ko-KR" altLang="en-US" sz="1400" dirty="0" smtClean="0">
                <a:latin typeface="210 맨발의청춘 L" pitchFamily="18" charset="-127"/>
                <a:ea typeface="210 맨발의청춘 L" pitchFamily="18" charset="-127"/>
              </a:rPr>
              <a:t>이신애</a:t>
            </a:r>
            <a:endParaRPr lang="en-US" altLang="ko-KR" sz="1400" dirty="0" smtClean="0">
              <a:latin typeface="210 맨발의청춘 L" pitchFamily="18" charset="-127"/>
              <a:ea typeface="210 맨발의청춘 L" pitchFamily="18" charset="-127"/>
            </a:endParaRPr>
          </a:p>
          <a:p>
            <a:endParaRPr lang="ko-KR" altLang="en-US" sz="500" dirty="0">
              <a:latin typeface="210 맨발의청춘 L" pitchFamily="18" charset="-127"/>
              <a:ea typeface="210 맨발의청춘 L" pitchFamily="18" charset="-127"/>
            </a:endParaRPr>
          </a:p>
          <a:p>
            <a:pPr lvl="1"/>
            <a:r>
              <a:rPr lang="en-US" altLang="ko-KR" sz="1400" dirty="0" smtClean="0">
                <a:latin typeface="210 맨발의청춘 L" pitchFamily="18" charset="-127"/>
                <a:ea typeface="210 맨발의청춘 L" pitchFamily="18" charset="-127"/>
              </a:rPr>
              <a:t>(1) </a:t>
            </a:r>
            <a:r>
              <a:rPr lang="en-US" altLang="ko-KR" sz="1400" dirty="0" err="1" smtClean="0">
                <a:latin typeface="210 맨발의청춘 L" pitchFamily="18" charset="-127"/>
                <a:ea typeface="210 맨발의청춘 L" pitchFamily="18" charset="-127"/>
              </a:rPr>
              <a:t>AftercareDAO</a:t>
            </a:r>
            <a:r>
              <a:rPr lang="en-US" altLang="ko-KR" sz="1400" dirty="0" smtClean="0">
                <a:latin typeface="210 맨발의청춘 L" pitchFamily="18" charset="-127"/>
                <a:ea typeface="210 맨발의청춘 L" pitchFamily="18" charset="-127"/>
              </a:rPr>
              <a:t> </a:t>
            </a:r>
            <a:r>
              <a:rPr lang="ko-KR" altLang="en-US" sz="1400" dirty="0">
                <a:latin typeface="210 맨발의청춘 L" pitchFamily="18" charset="-127"/>
                <a:ea typeface="210 맨발의청춘 L" pitchFamily="18" charset="-127"/>
              </a:rPr>
              <a:t>설계 및 함수 구현</a:t>
            </a:r>
          </a:p>
          <a:p>
            <a:pPr lvl="1"/>
            <a:r>
              <a:rPr lang="en-US" altLang="ko-KR" sz="1400" dirty="0" smtClean="0">
                <a:latin typeface="210 맨발의청춘 L" pitchFamily="18" charset="-127"/>
                <a:ea typeface="210 맨발의청춘 L" pitchFamily="18" charset="-127"/>
              </a:rPr>
              <a:t>    </a:t>
            </a:r>
            <a:r>
              <a:rPr lang="en-US" altLang="ko-KR" sz="1400" dirty="0" err="1" smtClean="0">
                <a:latin typeface="210 맨발의청춘 L" pitchFamily="18" charset="-127"/>
                <a:ea typeface="210 맨발의청춘 L" pitchFamily="18" charset="-127"/>
              </a:rPr>
              <a:t>Controller.aftercare</a:t>
            </a:r>
            <a:r>
              <a:rPr lang="en-US" altLang="ko-KR" sz="1400" dirty="0" smtClean="0">
                <a:latin typeface="210 맨발의청춘 L" pitchFamily="18" charset="-127"/>
                <a:ea typeface="210 맨발의청춘 L" pitchFamily="18" charset="-127"/>
              </a:rPr>
              <a:t> </a:t>
            </a:r>
            <a:r>
              <a:rPr lang="en-US" altLang="ko-KR" sz="1400" dirty="0" err="1">
                <a:latin typeface="210 맨발의청춘 L" pitchFamily="18" charset="-127"/>
                <a:ea typeface="210 맨발의청춘 L" pitchFamily="18" charset="-127"/>
              </a:rPr>
              <a:t>pakage</a:t>
            </a:r>
            <a:r>
              <a:rPr lang="en-US" altLang="ko-KR" sz="1400" dirty="0">
                <a:latin typeface="210 맨발의청춘 L" pitchFamily="18" charset="-127"/>
                <a:ea typeface="210 맨발의청춘 L" pitchFamily="18" charset="-127"/>
              </a:rPr>
              <a:t> </a:t>
            </a:r>
            <a:r>
              <a:rPr lang="ko-KR" altLang="en-US" sz="1400" dirty="0">
                <a:latin typeface="210 맨발의청춘 L" pitchFamily="18" charset="-127"/>
                <a:ea typeface="210 맨발의청춘 L" pitchFamily="18" charset="-127"/>
              </a:rPr>
              <a:t>설계 및 구현 </a:t>
            </a:r>
          </a:p>
          <a:p>
            <a:pPr lvl="1"/>
            <a:r>
              <a:rPr lang="en-US" altLang="ko-KR" sz="1400" dirty="0" smtClean="0">
                <a:latin typeface="210 맨발의청춘 L" pitchFamily="18" charset="-127"/>
                <a:ea typeface="210 맨발의청춘 L" pitchFamily="18" charset="-127"/>
              </a:rPr>
              <a:t>(2) </a:t>
            </a:r>
            <a:r>
              <a:rPr lang="en-US" altLang="ko-KR" sz="1400" dirty="0" err="1" smtClean="0">
                <a:latin typeface="210 맨발의청춘 L" pitchFamily="18" charset="-127"/>
                <a:ea typeface="210 맨발의청춘 L" pitchFamily="18" charset="-127"/>
              </a:rPr>
              <a:t>PetDAO</a:t>
            </a:r>
            <a:r>
              <a:rPr lang="en-US" altLang="ko-KR" sz="1400" dirty="0" smtClean="0">
                <a:latin typeface="210 맨발의청춘 L" pitchFamily="18" charset="-127"/>
                <a:ea typeface="210 맨발의청춘 L" pitchFamily="18" charset="-127"/>
              </a:rPr>
              <a:t> </a:t>
            </a:r>
            <a:r>
              <a:rPr lang="ko-KR" altLang="en-US" sz="1400" dirty="0">
                <a:latin typeface="210 맨발의청춘 L" pitchFamily="18" charset="-127"/>
                <a:ea typeface="210 맨발의청춘 L" pitchFamily="18" charset="-127"/>
              </a:rPr>
              <a:t>설계 및 함수 구현</a:t>
            </a:r>
          </a:p>
          <a:p>
            <a:pPr lvl="1"/>
            <a:r>
              <a:rPr lang="en-US" altLang="ko-KR" sz="1400" dirty="0" smtClean="0">
                <a:latin typeface="210 맨발의청춘 L" pitchFamily="18" charset="-127"/>
                <a:ea typeface="210 맨발의청춘 L" pitchFamily="18" charset="-127"/>
              </a:rPr>
              <a:t>    </a:t>
            </a:r>
            <a:r>
              <a:rPr lang="en-US" altLang="ko-KR" sz="1400" dirty="0" err="1" smtClean="0">
                <a:latin typeface="210 맨발의청춘 L" pitchFamily="18" charset="-127"/>
                <a:ea typeface="210 맨발의청춘 L" pitchFamily="18" charset="-127"/>
              </a:rPr>
              <a:t>Controller.mine</a:t>
            </a:r>
            <a:r>
              <a:rPr lang="en-US" altLang="ko-KR" sz="1400" dirty="0" smtClean="0">
                <a:latin typeface="210 맨발의청춘 L" pitchFamily="18" charset="-127"/>
                <a:ea typeface="210 맨발의청춘 L" pitchFamily="18" charset="-127"/>
              </a:rPr>
              <a:t> </a:t>
            </a:r>
            <a:r>
              <a:rPr lang="en-US" altLang="ko-KR" sz="1400" dirty="0" err="1">
                <a:latin typeface="210 맨발의청춘 L" pitchFamily="18" charset="-127"/>
                <a:ea typeface="210 맨발의청춘 L" pitchFamily="18" charset="-127"/>
              </a:rPr>
              <a:t>pakage</a:t>
            </a:r>
            <a:r>
              <a:rPr lang="en-US" altLang="ko-KR" sz="1400" dirty="0">
                <a:latin typeface="210 맨발의청춘 L" pitchFamily="18" charset="-127"/>
                <a:ea typeface="210 맨발의청춘 L" pitchFamily="18" charset="-127"/>
              </a:rPr>
              <a:t> </a:t>
            </a:r>
            <a:r>
              <a:rPr lang="ko-KR" altLang="en-US" sz="1400" dirty="0">
                <a:latin typeface="210 맨발의청춘 L" pitchFamily="18" charset="-127"/>
                <a:ea typeface="210 맨발의청춘 L" pitchFamily="18" charset="-127"/>
              </a:rPr>
              <a:t>중 </a:t>
            </a:r>
            <a:r>
              <a:rPr lang="en-US" altLang="ko-KR" sz="1400" dirty="0">
                <a:latin typeface="210 맨발의청춘 L" pitchFamily="18" charset="-127"/>
                <a:ea typeface="210 맨발의청춘 L" pitchFamily="18" charset="-127"/>
              </a:rPr>
              <a:t>pet </a:t>
            </a:r>
            <a:r>
              <a:rPr lang="ko-KR" altLang="en-US" sz="1400" dirty="0">
                <a:latin typeface="210 맨발의청춘 L" pitchFamily="18" charset="-127"/>
                <a:ea typeface="210 맨발의청춘 L" pitchFamily="18" charset="-127"/>
              </a:rPr>
              <a:t>관련 컨트롤러 설계 및 구현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27984" y="1916832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>
                <a:latin typeface="210 맨발의청춘 B" pitchFamily="18" charset="-127"/>
                <a:ea typeface="210 맨발의청춘 B" pitchFamily="18" charset="-127"/>
              </a:rPr>
              <a:t>그 밖의 기능</a:t>
            </a:r>
            <a:endParaRPr lang="ko-KR" altLang="en-US" dirty="0">
              <a:latin typeface="210 맨발의청춘 B" pitchFamily="18" charset="-127"/>
              <a:ea typeface="210 맨발의청춘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93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1136" y="1"/>
            <a:ext cx="9146272" cy="6857999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27784" y="3259723"/>
            <a:ext cx="3744416" cy="5847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dist"/>
            <a:endParaRPr lang="en-US" altLang="ko-KR" sz="3200" b="1" spc="-1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6" y="3310987"/>
            <a:ext cx="26642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감사합니다</a:t>
            </a:r>
            <a:r>
              <a:rPr lang="en-US" altLang="ko-KR" sz="28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.</a:t>
            </a:r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8637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-2272" y="0"/>
            <a:ext cx="9146272" cy="6857999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8" y="273422"/>
            <a:ext cx="1043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spc="-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itchFamily="18" charset="-127"/>
                <a:ea typeface="210 맨발의청춘 L" pitchFamily="18" charset="-127"/>
              </a:rPr>
              <a:t>01</a:t>
            </a:r>
            <a:endParaRPr lang="ko-KR" altLang="en-US" sz="5400" b="1" spc="-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447055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시스템 개요</a:t>
            </a:r>
            <a:endParaRPr lang="ko-KR" altLang="en-US" sz="2800" b="1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210 맨발의청춘 L" pitchFamily="18" charset="-127"/>
              <a:ea typeface="210 맨발의청춘 L" pitchFamily="18" charset="-127"/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844824"/>
            <a:ext cx="1264400" cy="2693724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82" t="29301" r="33236" b="40967"/>
          <a:stretch/>
        </p:blipFill>
        <p:spPr>
          <a:xfrm>
            <a:off x="2022258" y="3072669"/>
            <a:ext cx="1296144" cy="11544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29129" y="428221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210 맨발의청춘 L" pitchFamily="18" charset="-127"/>
                <a:ea typeface="210 맨발의청춘 L" pitchFamily="18" charset="-127"/>
              </a:rPr>
              <a:t>주인</a:t>
            </a:r>
            <a:endParaRPr lang="ko-KR" altLang="en-US" sz="1400" b="1" dirty="0">
              <a:latin typeface="210 맨발의청춘 L" pitchFamily="18" charset="-127"/>
              <a:ea typeface="210 맨발의청춘 L" pitchFamily="18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731"/>
          <a:stretch/>
        </p:blipFill>
        <p:spPr>
          <a:xfrm>
            <a:off x="4143045" y="5500916"/>
            <a:ext cx="2502396" cy="1307980"/>
          </a:xfrm>
          <a:prstGeom prst="rect">
            <a:avLst/>
          </a:prstGeom>
        </p:spPr>
      </p:pic>
      <p:sp>
        <p:nvSpPr>
          <p:cNvPr id="24" name="아래로 구부러진 화살표 23"/>
          <p:cNvSpPr/>
          <p:nvPr/>
        </p:nvSpPr>
        <p:spPr>
          <a:xfrm>
            <a:off x="2380016" y="2376912"/>
            <a:ext cx="1464324" cy="464978"/>
          </a:xfrm>
          <a:prstGeom prst="curved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210 맨발의청춘 L" pitchFamily="18" charset="-127"/>
              <a:ea typeface="210 맨발의청춘 L" pitchFamily="18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4355976" y="3411060"/>
            <a:ext cx="930329" cy="211654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570864" y="3411060"/>
            <a:ext cx="1583037" cy="184479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597973" y="3135091"/>
            <a:ext cx="3319953" cy="113016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4570864" y="3280504"/>
            <a:ext cx="2834235" cy="210611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22"/>
          <a:stretch/>
        </p:blipFill>
        <p:spPr>
          <a:xfrm>
            <a:off x="5158770" y="4527275"/>
            <a:ext cx="2502396" cy="228162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892"/>
          <a:stretch/>
        </p:blipFill>
        <p:spPr>
          <a:xfrm>
            <a:off x="6217621" y="5029499"/>
            <a:ext cx="2502396" cy="177939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060078" y="3700172"/>
            <a:ext cx="972108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atin typeface="210 맨발의청춘 L" pitchFamily="18" charset="-127"/>
                <a:ea typeface="210 맨발의청춘 L" pitchFamily="18" charset="-127"/>
              </a:rPr>
              <a:t>신청</a:t>
            </a:r>
            <a:endParaRPr lang="ko-KR" altLang="en-US" b="1" dirty="0">
              <a:latin typeface="210 맨발의청춘 L" pitchFamily="18" charset="-127"/>
              <a:ea typeface="210 맨발의청춘 L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534" y="3660803"/>
            <a:ext cx="2502396" cy="250239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4" t="11720" r="24225" b="25387"/>
          <a:stretch/>
        </p:blipFill>
        <p:spPr>
          <a:xfrm>
            <a:off x="3649396" y="2295922"/>
            <a:ext cx="1080120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00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-2272" y="0"/>
            <a:ext cx="9146272" cy="6857999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8" y="273422"/>
            <a:ext cx="1043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spc="-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itchFamily="18" charset="-127"/>
                <a:ea typeface="210 맨발의청춘 L" pitchFamily="18" charset="-127"/>
              </a:rPr>
              <a:t>01</a:t>
            </a:r>
            <a:endParaRPr lang="ko-KR" altLang="en-US" sz="5400" b="1" spc="-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447055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시스템 개요</a:t>
            </a:r>
            <a:endParaRPr lang="ko-KR" altLang="en-US" sz="2800" b="1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210 맨발의청춘 L" pitchFamily="18" charset="-127"/>
              <a:ea typeface="210 맨발의청춘 L" pitchFamily="18" charset="-127"/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844824"/>
            <a:ext cx="1264400" cy="2693724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82" t="29301" r="33236" b="40967"/>
          <a:stretch/>
        </p:blipFill>
        <p:spPr>
          <a:xfrm>
            <a:off x="2022258" y="3072669"/>
            <a:ext cx="1296144" cy="11544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29129" y="428221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210 맨발의청춘 L" pitchFamily="18" charset="-127"/>
                <a:ea typeface="210 맨발의청춘 L" pitchFamily="18" charset="-127"/>
              </a:rPr>
              <a:t>주인</a:t>
            </a:r>
            <a:endParaRPr lang="ko-KR" altLang="en-US" sz="1400" b="1" dirty="0">
              <a:latin typeface="210 맨발의청춘 L" pitchFamily="18" charset="-127"/>
              <a:ea typeface="210 맨발의청춘 L" pitchFamily="18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731"/>
          <a:stretch/>
        </p:blipFill>
        <p:spPr>
          <a:xfrm>
            <a:off x="4143045" y="5503655"/>
            <a:ext cx="2502396" cy="1307980"/>
          </a:xfrm>
          <a:prstGeom prst="rect">
            <a:avLst/>
          </a:prstGeom>
        </p:spPr>
      </p:pic>
      <p:sp>
        <p:nvSpPr>
          <p:cNvPr id="24" name="아래로 구부러진 화살표 23"/>
          <p:cNvSpPr/>
          <p:nvPr/>
        </p:nvSpPr>
        <p:spPr>
          <a:xfrm>
            <a:off x="2380016" y="2376912"/>
            <a:ext cx="1464324" cy="464978"/>
          </a:xfrm>
          <a:prstGeom prst="curved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210 맨발의청춘 L" pitchFamily="18" charset="-127"/>
              <a:ea typeface="210 맨발의청춘 L" pitchFamily="18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4355976" y="3413799"/>
            <a:ext cx="930329" cy="211654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570864" y="3413799"/>
            <a:ext cx="1583037" cy="184479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597973" y="3137830"/>
            <a:ext cx="3319953" cy="113016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4597973" y="3292619"/>
            <a:ext cx="2807126" cy="209674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22"/>
          <a:stretch/>
        </p:blipFill>
        <p:spPr>
          <a:xfrm>
            <a:off x="5158770" y="4530014"/>
            <a:ext cx="2502396" cy="228162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892"/>
          <a:stretch/>
        </p:blipFill>
        <p:spPr>
          <a:xfrm>
            <a:off x="6217621" y="5032238"/>
            <a:ext cx="2502396" cy="177939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932040" y="3702911"/>
            <a:ext cx="1308711" cy="43204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atin typeface="210 맨발의청춘 L" pitchFamily="18" charset="-127"/>
                <a:ea typeface="210 맨발의청춘 L" pitchFamily="18" charset="-127"/>
              </a:rPr>
              <a:t>신청 확인</a:t>
            </a:r>
            <a:endParaRPr lang="ko-KR" altLang="en-US" b="1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19550" y="2216262"/>
            <a:ext cx="2607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FF0000"/>
                </a:solidFill>
                <a:latin typeface="210 맨발의청춘 L" pitchFamily="18" charset="-127"/>
                <a:ea typeface="210 맨발의청춘 L" pitchFamily="18" charset="-127"/>
              </a:rPr>
              <a:t>Matching!</a:t>
            </a:r>
            <a:endParaRPr lang="ko-KR" altLang="en-US" sz="3600" b="1" dirty="0">
              <a:solidFill>
                <a:srgbClr val="FF0000"/>
              </a:solidFill>
              <a:latin typeface="210 맨발의청춘 L" pitchFamily="18" charset="-127"/>
              <a:ea typeface="210 맨발의청춘 L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4" t="11720" r="24225" b="25387"/>
          <a:stretch/>
        </p:blipFill>
        <p:spPr>
          <a:xfrm>
            <a:off x="3649396" y="2292336"/>
            <a:ext cx="1080120" cy="129614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534" y="3663542"/>
            <a:ext cx="2502396" cy="250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99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-2272" y="0"/>
            <a:ext cx="9146272" cy="6857999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8" y="283295"/>
            <a:ext cx="1043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-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itchFamily="18" charset="-127"/>
                <a:ea typeface="210 맨발의청춘 L" pitchFamily="18" charset="-127"/>
              </a:rPr>
              <a:t>02</a:t>
            </a:r>
            <a:endParaRPr lang="ko-KR" altLang="en-US" sz="4400" b="1" spc="-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456928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MVC </a:t>
            </a:r>
            <a:r>
              <a:rPr lang="ko-KR" altLang="en-US" sz="20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구조</a:t>
            </a:r>
            <a:endParaRPr lang="ko-KR" altLang="en-US" sz="1600" b="1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25370" y="1674920"/>
            <a:ext cx="6507070" cy="207764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100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28161" y="3876578"/>
            <a:ext cx="6504279" cy="279278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947486" y="4005064"/>
            <a:ext cx="2496722" cy="2541401"/>
          </a:xfrm>
          <a:prstGeom prst="roundRect">
            <a:avLst>
              <a:gd name="adj" fmla="val 1170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 err="1" smtClean="0">
                <a:latin typeface="210 맨발의청춘 L" pitchFamily="18" charset="-127"/>
                <a:ea typeface="210 맨발의청춘 L" pitchFamily="18" charset="-127"/>
              </a:rPr>
              <a:t>Controller.noticeboard</a:t>
            </a:r>
            <a:r>
              <a:rPr lang="ko-KR" altLang="en-US" sz="1100" dirty="0" smtClean="0">
                <a:latin typeface="210 맨발의청춘 L" pitchFamily="18" charset="-127"/>
                <a:ea typeface="210 맨발의청춘 L" pitchFamily="18" charset="-127"/>
              </a:rPr>
              <a:t>의</a:t>
            </a:r>
            <a:endParaRPr lang="en-US" altLang="ko-KR" sz="1100" dirty="0" smtClean="0">
              <a:latin typeface="210 맨발의청춘 L" pitchFamily="18" charset="-127"/>
              <a:ea typeface="210 맨발의청춘 L" pitchFamily="18" charset="-127"/>
            </a:endParaRPr>
          </a:p>
          <a:p>
            <a:r>
              <a:rPr lang="en-US" altLang="ko-KR" sz="1100" dirty="0" err="1" smtClean="0">
                <a:latin typeface="210 맨발의청춘 L" pitchFamily="18" charset="-127"/>
                <a:ea typeface="210 맨발의청춘 L" pitchFamily="18" charset="-127"/>
              </a:rPr>
              <a:t>RecommendedListController</a:t>
            </a:r>
            <a:r>
              <a:rPr lang="en-US" altLang="ko-KR" sz="1100" dirty="0" smtClean="0">
                <a:latin typeface="210 맨발의청춘 L" pitchFamily="18" charset="-127"/>
                <a:ea typeface="210 맨발의청춘 L" pitchFamily="18" charset="-127"/>
              </a:rPr>
              <a:t> </a:t>
            </a:r>
            <a:r>
              <a:rPr lang="ko-KR" altLang="en-US" sz="1100" dirty="0" smtClean="0">
                <a:latin typeface="210 맨발의청춘 L" pitchFamily="18" charset="-127"/>
                <a:ea typeface="210 맨발의청춘 L" pitchFamily="18" charset="-127"/>
              </a:rPr>
              <a:t>사용</a:t>
            </a:r>
            <a:endParaRPr lang="en-US" altLang="ko-KR" sz="1100" dirty="0" smtClean="0">
              <a:latin typeface="210 맨발의청춘 L" pitchFamily="18" charset="-127"/>
              <a:ea typeface="210 맨발의청춘 L" pitchFamily="18" charset="-127"/>
            </a:endParaRPr>
          </a:p>
          <a:p>
            <a:endParaRPr lang="en-US" altLang="ko-KR" sz="1100" dirty="0" smtClean="0">
              <a:latin typeface="210 맨발의청춘 L" pitchFamily="18" charset="-127"/>
              <a:ea typeface="210 맨발의청춘 L" pitchFamily="18" charset="-127"/>
            </a:endParaRPr>
          </a:p>
          <a:p>
            <a:r>
              <a:rPr lang="en-US" altLang="ko-KR" sz="1100" dirty="0" err="1" smtClean="0">
                <a:latin typeface="210 맨발의청춘 L" pitchFamily="18" charset="-127"/>
                <a:ea typeface="210 맨발의청춘 L" pitchFamily="18" charset="-127"/>
              </a:rPr>
              <a:t>NoticeBoardDAO</a:t>
            </a:r>
            <a:r>
              <a:rPr lang="ko-KR" altLang="en-US" sz="1100" dirty="0" smtClean="0">
                <a:latin typeface="210 맨발의청춘 L" pitchFamily="18" charset="-127"/>
                <a:ea typeface="210 맨발의청춘 L" pitchFamily="18" charset="-127"/>
              </a:rPr>
              <a:t>의</a:t>
            </a:r>
            <a:endParaRPr lang="en-US" altLang="ko-KR" sz="1100" dirty="0" smtClean="0">
              <a:latin typeface="210 맨발의청춘 L" pitchFamily="18" charset="-127"/>
              <a:ea typeface="210 맨발의청춘 L" pitchFamily="18" charset="-127"/>
            </a:endParaRPr>
          </a:p>
          <a:p>
            <a:r>
              <a:rPr lang="en-US" altLang="ko-KR" sz="1100" dirty="0" err="1" smtClean="0">
                <a:latin typeface="210 맨발의청춘 L" pitchFamily="18" charset="-127"/>
                <a:ea typeface="210 맨발의청춘 L" pitchFamily="18" charset="-127"/>
              </a:rPr>
              <a:t>getMyRecommendedList</a:t>
            </a:r>
            <a:endParaRPr lang="en-US" altLang="ko-KR" sz="1100" dirty="0" smtClean="0">
              <a:latin typeface="210 맨발의청춘 L" pitchFamily="18" charset="-127"/>
              <a:ea typeface="210 맨발의청춘 L" pitchFamily="18" charset="-127"/>
            </a:endParaRPr>
          </a:p>
          <a:p>
            <a:r>
              <a:rPr lang="en-US" altLang="ko-KR" sz="1100" dirty="0" smtClean="0">
                <a:latin typeface="210 맨발의청춘 L" pitchFamily="18" charset="-127"/>
                <a:ea typeface="210 맨발의청춘 L" pitchFamily="18" charset="-127"/>
              </a:rPr>
              <a:t>(</a:t>
            </a:r>
            <a:r>
              <a:rPr lang="en-US" altLang="ko-KR" sz="1100" dirty="0">
                <a:latin typeface="210 맨발의청춘 L" pitchFamily="18" charset="-127"/>
                <a:ea typeface="210 맨발의청춘 L" pitchFamily="18" charset="-127"/>
              </a:rPr>
              <a:t>String </a:t>
            </a:r>
            <a:r>
              <a:rPr lang="en-US" altLang="ko-KR" sz="1100" dirty="0" err="1">
                <a:latin typeface="210 맨발의청춘 L" pitchFamily="18" charset="-127"/>
                <a:ea typeface="210 맨발의청춘 L" pitchFamily="18" charset="-127"/>
              </a:rPr>
              <a:t>mostFavorite</a:t>
            </a:r>
            <a:r>
              <a:rPr lang="en-US" altLang="ko-KR" sz="1100" dirty="0" smtClean="0">
                <a:latin typeface="210 맨발의청춘 L" pitchFamily="18" charset="-127"/>
                <a:ea typeface="210 맨발의청춘 L" pitchFamily="18" charset="-127"/>
              </a:rPr>
              <a:t>)</a:t>
            </a:r>
            <a:r>
              <a:rPr lang="ko-KR" altLang="en-US" sz="1100" dirty="0" smtClean="0">
                <a:latin typeface="210 맨발의청춘 L" pitchFamily="18" charset="-127"/>
                <a:ea typeface="210 맨발의청춘 L" pitchFamily="18" charset="-127"/>
              </a:rPr>
              <a:t>함수 호출</a:t>
            </a:r>
            <a:endParaRPr lang="en-US" altLang="ko-KR" sz="1100" dirty="0" smtClean="0">
              <a:latin typeface="210 맨발의청춘 L" pitchFamily="18" charset="-127"/>
              <a:ea typeface="210 맨발의청춘 L" pitchFamily="18" charset="-127"/>
            </a:endParaRPr>
          </a:p>
          <a:p>
            <a:endParaRPr lang="en-US" altLang="ko-KR" sz="1100" dirty="0">
              <a:latin typeface="210 맨발의청춘 L" pitchFamily="18" charset="-127"/>
              <a:ea typeface="210 맨발의청춘 L" pitchFamily="18" charset="-127"/>
            </a:endParaRPr>
          </a:p>
          <a:p>
            <a:r>
              <a:rPr lang="en-US" altLang="ko-KR" sz="1100" dirty="0" err="1" smtClean="0">
                <a:latin typeface="210 맨발의청춘 L" pitchFamily="18" charset="-127"/>
                <a:ea typeface="210 맨발의청춘 L" pitchFamily="18" charset="-127"/>
              </a:rPr>
              <a:t>MatchingDAO</a:t>
            </a:r>
            <a:r>
              <a:rPr lang="ko-KR" altLang="en-US" sz="1100" dirty="0" smtClean="0">
                <a:latin typeface="210 맨발의청춘 L" pitchFamily="18" charset="-127"/>
                <a:ea typeface="210 맨발의청춘 L" pitchFamily="18" charset="-127"/>
              </a:rPr>
              <a:t>의</a:t>
            </a:r>
            <a:endParaRPr lang="en-US" altLang="ko-KR" sz="1100" dirty="0" smtClean="0">
              <a:latin typeface="210 맨발의청춘 L" pitchFamily="18" charset="-127"/>
              <a:ea typeface="210 맨발의청춘 L" pitchFamily="18" charset="-127"/>
            </a:endParaRPr>
          </a:p>
          <a:p>
            <a:r>
              <a:rPr lang="en-US" altLang="ko-KR" sz="1100" dirty="0" err="1">
                <a:latin typeface="210 맨발의청춘 L" pitchFamily="18" charset="-127"/>
                <a:ea typeface="210 맨발의청춘 L" pitchFamily="18" charset="-127"/>
              </a:rPr>
              <a:t>getMyApplicationList</a:t>
            </a:r>
            <a:r>
              <a:rPr lang="en-US" altLang="ko-KR" sz="1100" dirty="0">
                <a:latin typeface="210 맨발의청춘 L" pitchFamily="18" charset="-127"/>
                <a:ea typeface="210 맨발의청춘 L" pitchFamily="18" charset="-127"/>
              </a:rPr>
              <a:t>(String </a:t>
            </a:r>
            <a:r>
              <a:rPr lang="en-US" altLang="ko-KR" sz="1100" dirty="0" err="1">
                <a:latin typeface="210 맨발의청춘 L" pitchFamily="18" charset="-127"/>
                <a:ea typeface="210 맨발의청춘 L" pitchFamily="18" charset="-127"/>
              </a:rPr>
              <a:t>userId</a:t>
            </a:r>
            <a:r>
              <a:rPr lang="en-US" altLang="ko-KR" sz="1100" dirty="0" smtClean="0">
                <a:latin typeface="210 맨발의청춘 L" pitchFamily="18" charset="-127"/>
                <a:ea typeface="210 맨발의청춘 L" pitchFamily="18" charset="-127"/>
              </a:rPr>
              <a:t>)</a:t>
            </a:r>
            <a:r>
              <a:rPr lang="ko-KR" altLang="en-US" sz="1100" dirty="0" smtClean="0">
                <a:latin typeface="210 맨발의청춘 L" pitchFamily="18" charset="-127"/>
                <a:ea typeface="210 맨발의청춘 L" pitchFamily="18" charset="-127"/>
              </a:rPr>
              <a:t>함수 호출</a:t>
            </a:r>
            <a:endParaRPr lang="en-US" altLang="ko-KR" sz="1100" dirty="0" smtClean="0">
              <a:latin typeface="210 맨발의청춘 L" pitchFamily="18" charset="-127"/>
              <a:ea typeface="210 맨발의청춘 L" pitchFamily="18" charset="-127"/>
            </a:endParaRPr>
          </a:p>
          <a:p>
            <a:endParaRPr lang="en-US" altLang="ko-KR" sz="1100" dirty="0">
              <a:latin typeface="210 맨발의청춘 L" pitchFamily="18" charset="-127"/>
              <a:ea typeface="210 맨발의청춘 L" pitchFamily="18" charset="-127"/>
            </a:endParaRPr>
          </a:p>
          <a:p>
            <a:r>
              <a:rPr lang="en-US" altLang="ko-KR" sz="1100" dirty="0" err="1" smtClean="0">
                <a:latin typeface="210 맨발의청춘 L" pitchFamily="18" charset="-127"/>
                <a:ea typeface="210 맨발의청춘 L" pitchFamily="18" charset="-127"/>
              </a:rPr>
              <a:t>MatNotice</a:t>
            </a:r>
            <a:r>
              <a:rPr lang="en-US" altLang="ko-KR" sz="1100" dirty="0" smtClean="0">
                <a:latin typeface="210 맨발의청춘 L" pitchFamily="18" charset="-127"/>
                <a:ea typeface="210 맨발의청춘 L" pitchFamily="18" charset="-127"/>
              </a:rPr>
              <a:t> DTO </a:t>
            </a:r>
            <a:r>
              <a:rPr lang="ko-KR" altLang="en-US" sz="1100" dirty="0" smtClean="0">
                <a:latin typeface="210 맨발의청춘 L" pitchFamily="18" charset="-127"/>
                <a:ea typeface="210 맨발의청춘 L" pitchFamily="18" charset="-127"/>
              </a:rPr>
              <a:t>사용</a:t>
            </a:r>
            <a:endParaRPr lang="en-US" altLang="ko-KR" sz="1100" dirty="0" smtClean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548" y="2829056"/>
            <a:ext cx="872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210 맨발의청춘 L" pitchFamily="18" charset="-127"/>
                <a:ea typeface="210 맨발의청춘 L" pitchFamily="18" charset="-127"/>
              </a:rPr>
              <a:t>client</a:t>
            </a:r>
            <a:endParaRPr lang="ko-KR" altLang="en-US" sz="1400" b="1" dirty="0">
              <a:latin typeface="210 맨발의청춘 L" pitchFamily="18" charset="-127"/>
              <a:ea typeface="210 맨발의청춘 L" pitchFamily="18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86" y="1893021"/>
            <a:ext cx="962205" cy="962205"/>
          </a:xfrm>
          <a:prstGeom prst="rect">
            <a:avLst/>
          </a:prstGeom>
        </p:spPr>
      </p:pic>
      <p:cxnSp>
        <p:nvCxnSpPr>
          <p:cNvPr id="22" name="직선 화살표 연결선 21"/>
          <p:cNvCxnSpPr/>
          <p:nvPr/>
        </p:nvCxnSpPr>
        <p:spPr>
          <a:xfrm flipV="1">
            <a:off x="1194336" y="2200771"/>
            <a:ext cx="1073408" cy="1"/>
          </a:xfrm>
          <a:prstGeom prst="straightConnector1">
            <a:avLst/>
          </a:prstGeom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259632" y="1913277"/>
            <a:ext cx="871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210 맨발의청춘 L" pitchFamily="18" charset="-127"/>
                <a:ea typeface="210 맨발의청춘 L" pitchFamily="18" charset="-127"/>
              </a:rPr>
              <a:t>request</a:t>
            </a:r>
            <a:endParaRPr lang="ko-KR" altLang="en-US" sz="1200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67177" y="2952747"/>
            <a:ext cx="703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210 맨발의청춘 L" pitchFamily="18" charset="-127"/>
                <a:ea typeface="210 맨발의청춘 L" pitchFamily="18" charset="-127"/>
              </a:rPr>
              <a:t>r</a:t>
            </a:r>
            <a:r>
              <a:rPr lang="en-US" altLang="ko-KR" sz="1200" dirty="0" smtClean="0">
                <a:latin typeface="210 맨발의청춘 L" pitchFamily="18" charset="-127"/>
                <a:ea typeface="210 맨발의청춘 L" pitchFamily="18" charset="-127"/>
              </a:rPr>
              <a:t>esult</a:t>
            </a:r>
          </a:p>
          <a:p>
            <a:r>
              <a:rPr lang="en-US" altLang="ko-KR" sz="1200" dirty="0" smtClean="0">
                <a:latin typeface="210 맨발의청춘 L" pitchFamily="18" charset="-127"/>
                <a:ea typeface="210 맨발의청춘 L" pitchFamily="18" charset="-127"/>
              </a:rPr>
              <a:t>data</a:t>
            </a:r>
            <a:endParaRPr lang="ko-KR" altLang="en-US" sz="1200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093002" y="1830236"/>
            <a:ext cx="1390368" cy="527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210 맨발의청춘 L" pitchFamily="18" charset="-127"/>
                <a:ea typeface="210 맨발의청춘 L" pitchFamily="18" charset="-127"/>
              </a:rPr>
              <a:t>&lt;&lt;Interface&gt;&gt;</a:t>
            </a:r>
          </a:p>
          <a:p>
            <a:pPr algn="ctr"/>
            <a:r>
              <a:rPr lang="en-US" altLang="ko-KR" sz="1100" dirty="0">
                <a:latin typeface="210 맨발의청춘 L" pitchFamily="18" charset="-127"/>
                <a:ea typeface="210 맨발의청춘 L" pitchFamily="18" charset="-127"/>
              </a:rPr>
              <a:t>c</a:t>
            </a:r>
            <a:r>
              <a:rPr lang="en-US" altLang="ko-KR" sz="1100" dirty="0" smtClean="0">
                <a:latin typeface="210 맨발의청춘 L" pitchFamily="18" charset="-127"/>
                <a:ea typeface="210 맨발의청춘 L" pitchFamily="18" charset="-127"/>
              </a:rPr>
              <a:t>ontroller</a:t>
            </a:r>
            <a:endParaRPr lang="ko-KR" altLang="en-US" sz="1100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095244" y="2492896"/>
            <a:ext cx="2005148" cy="11079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210 맨발의청춘 L" pitchFamily="18" charset="-127"/>
                <a:ea typeface="210 맨발의청춘 L" pitchFamily="18" charset="-127"/>
              </a:rPr>
              <a:t>(package</a:t>
            </a:r>
            <a:r>
              <a:rPr lang="ko-KR" altLang="en-US" sz="1000" dirty="0" smtClean="0">
                <a:latin typeface="210 맨발의청춘 L" pitchFamily="18" charset="-127"/>
                <a:ea typeface="210 맨발의청춘 L" pitchFamily="18" charset="-127"/>
              </a:rPr>
              <a:t>만 적음</a:t>
            </a:r>
            <a:r>
              <a:rPr lang="en-US" altLang="ko-KR" sz="1000" dirty="0" smtClean="0">
                <a:latin typeface="210 맨발의청춘 L" pitchFamily="18" charset="-127"/>
                <a:ea typeface="210 맨발의청춘 L" pitchFamily="18" charset="-127"/>
              </a:rPr>
              <a:t>)</a:t>
            </a:r>
          </a:p>
          <a:p>
            <a:r>
              <a:rPr lang="en-US" altLang="ko-KR" sz="1100" dirty="0" err="1" smtClean="0">
                <a:latin typeface="210 맨발의청춘 L" pitchFamily="18" charset="-127"/>
                <a:ea typeface="210 맨발의청춘 L" pitchFamily="18" charset="-127"/>
              </a:rPr>
              <a:t>controller.aftercare</a:t>
            </a:r>
            <a:endParaRPr lang="en-US" altLang="ko-KR" sz="1100" dirty="0" smtClean="0">
              <a:latin typeface="210 맨발의청춘 L" pitchFamily="18" charset="-127"/>
              <a:ea typeface="210 맨발의청춘 L" pitchFamily="18" charset="-127"/>
            </a:endParaRPr>
          </a:p>
          <a:p>
            <a:r>
              <a:rPr lang="en-US" altLang="ko-KR" sz="1100" dirty="0" err="1" smtClean="0">
                <a:latin typeface="210 맨발의청춘 L" pitchFamily="18" charset="-127"/>
                <a:ea typeface="210 맨발의청춘 L" pitchFamily="18" charset="-127"/>
              </a:rPr>
              <a:t>controller.matching</a:t>
            </a:r>
            <a:endParaRPr lang="en-US" altLang="ko-KR" sz="1100" dirty="0" smtClean="0">
              <a:latin typeface="210 맨발의청춘 L" pitchFamily="18" charset="-127"/>
              <a:ea typeface="210 맨발의청춘 L" pitchFamily="18" charset="-127"/>
            </a:endParaRPr>
          </a:p>
          <a:p>
            <a:r>
              <a:rPr lang="en-US" altLang="ko-KR" sz="1100" dirty="0" err="1" smtClean="0">
                <a:latin typeface="210 맨발의청춘 L" pitchFamily="18" charset="-127"/>
                <a:ea typeface="210 맨발의청춘 L" pitchFamily="18" charset="-127"/>
              </a:rPr>
              <a:t>controller.mine</a:t>
            </a:r>
            <a:endParaRPr lang="en-US" altLang="ko-KR" sz="1100" dirty="0" smtClean="0">
              <a:latin typeface="210 맨발의청춘 L" pitchFamily="18" charset="-127"/>
              <a:ea typeface="210 맨발의청춘 L" pitchFamily="18" charset="-127"/>
            </a:endParaRPr>
          </a:p>
          <a:p>
            <a:r>
              <a:rPr lang="en-US" altLang="ko-KR" sz="1100" dirty="0" err="1" smtClean="0">
                <a:latin typeface="210 맨발의청춘 L" pitchFamily="18" charset="-127"/>
                <a:ea typeface="210 맨발의청춘 L" pitchFamily="18" charset="-127"/>
              </a:rPr>
              <a:t>controller.noticeboard</a:t>
            </a:r>
            <a:endParaRPr lang="en-US" altLang="ko-KR" sz="1100" dirty="0" smtClean="0">
              <a:latin typeface="210 맨발의청춘 L" pitchFamily="18" charset="-127"/>
              <a:ea typeface="210 맨발의청춘 L" pitchFamily="18" charset="-127"/>
            </a:endParaRPr>
          </a:p>
          <a:p>
            <a:r>
              <a:rPr lang="en-US" altLang="ko-KR" sz="1100" dirty="0" err="1" smtClean="0">
                <a:latin typeface="210 맨발의청춘 L" pitchFamily="18" charset="-127"/>
                <a:ea typeface="210 맨발의청춘 L" pitchFamily="18" charset="-127"/>
              </a:rPr>
              <a:t>controller.user</a:t>
            </a:r>
            <a:endParaRPr lang="ko-KR" altLang="en-US" sz="1100" dirty="0">
              <a:latin typeface="210 맨발의청춘 L" pitchFamily="18" charset="-127"/>
              <a:ea typeface="210 맨발의청춘 L" pitchFamily="18" charset="-127"/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7500103" y="3600892"/>
            <a:ext cx="0" cy="704504"/>
          </a:xfrm>
          <a:prstGeom prst="straightConnector1">
            <a:avLst/>
          </a:prstGeom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모서리가 둥근 직사각형 48"/>
          <p:cNvSpPr/>
          <p:nvPr/>
        </p:nvSpPr>
        <p:spPr>
          <a:xfrm>
            <a:off x="6539773" y="4278509"/>
            <a:ext cx="1920659" cy="20319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 smtClean="0">
                <a:latin typeface="210 맨발의청춘 L" pitchFamily="18" charset="-127"/>
                <a:ea typeface="210 맨발의청춘 L" pitchFamily="18" charset="-127"/>
              </a:rPr>
              <a:t> </a:t>
            </a:r>
            <a:r>
              <a:rPr lang="en-US" altLang="ko-KR" sz="1100" dirty="0" err="1" smtClean="0">
                <a:latin typeface="210 맨발의청춘 L" pitchFamily="18" charset="-127"/>
                <a:ea typeface="210 맨발의청춘 L" pitchFamily="18" charset="-127"/>
              </a:rPr>
              <a:t>AftercareDAO</a:t>
            </a:r>
            <a:endParaRPr lang="en-US" altLang="ko-KR" sz="1100" dirty="0" smtClean="0">
              <a:latin typeface="210 맨발의청춘 L" pitchFamily="18" charset="-127"/>
              <a:ea typeface="210 맨발의청춘 L" pitchFamily="18" charset="-127"/>
            </a:endParaRPr>
          </a:p>
          <a:p>
            <a:r>
              <a:rPr lang="en-US" altLang="ko-KR" sz="1100" dirty="0" smtClean="0">
                <a:latin typeface="210 맨발의청춘 L" pitchFamily="18" charset="-127"/>
                <a:ea typeface="210 맨발의청춘 L" pitchFamily="18" charset="-127"/>
              </a:rPr>
              <a:t> </a:t>
            </a:r>
            <a:r>
              <a:rPr lang="en-US" altLang="ko-KR" sz="1100" dirty="0" err="1" smtClean="0">
                <a:latin typeface="210 맨발의청춘 L" pitchFamily="18" charset="-127"/>
                <a:ea typeface="210 맨발의청춘 L" pitchFamily="18" charset="-127"/>
              </a:rPr>
              <a:t>ConnectionManager</a:t>
            </a:r>
            <a:endParaRPr lang="en-US" altLang="ko-KR" sz="1100" dirty="0" smtClean="0">
              <a:latin typeface="210 맨발의청춘 L" pitchFamily="18" charset="-127"/>
              <a:ea typeface="210 맨발의청춘 L" pitchFamily="18" charset="-127"/>
            </a:endParaRPr>
          </a:p>
          <a:p>
            <a:r>
              <a:rPr lang="en-US" altLang="ko-KR" sz="1100" dirty="0" smtClean="0">
                <a:latin typeface="210 맨발의청춘 L" pitchFamily="18" charset="-127"/>
                <a:ea typeface="210 맨발의청춘 L" pitchFamily="18" charset="-127"/>
              </a:rPr>
              <a:t> </a:t>
            </a:r>
            <a:r>
              <a:rPr lang="en-US" altLang="ko-KR" sz="1100" dirty="0" err="1" smtClean="0">
                <a:latin typeface="210 맨발의청춘 L" pitchFamily="18" charset="-127"/>
                <a:ea typeface="210 맨발의청춘 L" pitchFamily="18" charset="-127"/>
              </a:rPr>
              <a:t>JDBCUtil</a:t>
            </a:r>
            <a:endParaRPr lang="en-US" altLang="ko-KR" sz="1100" dirty="0" smtClean="0">
              <a:latin typeface="210 맨발의청춘 L" pitchFamily="18" charset="-127"/>
              <a:ea typeface="210 맨발의청춘 L" pitchFamily="18" charset="-127"/>
            </a:endParaRPr>
          </a:p>
          <a:p>
            <a:r>
              <a:rPr lang="en-US" altLang="ko-KR" sz="1100" dirty="0" smtClean="0">
                <a:latin typeface="210 맨발의청춘 L" pitchFamily="18" charset="-127"/>
                <a:ea typeface="210 맨발의청춘 L" pitchFamily="18" charset="-127"/>
              </a:rPr>
              <a:t> </a:t>
            </a:r>
            <a:r>
              <a:rPr lang="en-US" altLang="ko-KR" sz="1100" dirty="0" err="1" smtClean="0">
                <a:latin typeface="210 맨발의청춘 L" pitchFamily="18" charset="-127"/>
                <a:ea typeface="210 맨발의청춘 L" pitchFamily="18" charset="-127"/>
              </a:rPr>
              <a:t>MatchingDAO</a:t>
            </a:r>
            <a:endParaRPr lang="en-US" altLang="ko-KR" sz="1100" dirty="0" smtClean="0">
              <a:latin typeface="210 맨발의청춘 L" pitchFamily="18" charset="-127"/>
              <a:ea typeface="210 맨발의청춘 L" pitchFamily="18" charset="-127"/>
            </a:endParaRPr>
          </a:p>
          <a:p>
            <a:r>
              <a:rPr lang="en-US" altLang="ko-KR" sz="1100" dirty="0" smtClean="0">
                <a:latin typeface="210 맨발의청춘 L" pitchFamily="18" charset="-127"/>
                <a:ea typeface="210 맨발의청춘 L" pitchFamily="18" charset="-127"/>
              </a:rPr>
              <a:t> </a:t>
            </a:r>
            <a:r>
              <a:rPr lang="en-US" altLang="ko-KR" sz="1100" dirty="0" err="1" smtClean="0">
                <a:latin typeface="210 맨발의청춘 L" pitchFamily="18" charset="-127"/>
                <a:ea typeface="210 맨발의청춘 L" pitchFamily="18" charset="-127"/>
              </a:rPr>
              <a:t>MemberDAO</a:t>
            </a:r>
            <a:endParaRPr lang="en-US" altLang="ko-KR" sz="1100" dirty="0" smtClean="0">
              <a:latin typeface="210 맨발의청춘 L" pitchFamily="18" charset="-127"/>
              <a:ea typeface="210 맨발의청춘 L" pitchFamily="18" charset="-127"/>
            </a:endParaRPr>
          </a:p>
          <a:p>
            <a:r>
              <a:rPr lang="en-US" altLang="ko-KR" sz="1100" dirty="0" smtClean="0">
                <a:latin typeface="210 맨발의청춘 L" pitchFamily="18" charset="-127"/>
                <a:ea typeface="210 맨발의청춘 L" pitchFamily="18" charset="-127"/>
              </a:rPr>
              <a:t> </a:t>
            </a:r>
            <a:r>
              <a:rPr lang="en-US" altLang="ko-KR" sz="1100" dirty="0" err="1" smtClean="0">
                <a:latin typeface="210 맨발의청춘 L" pitchFamily="18" charset="-127"/>
                <a:ea typeface="210 맨발의청춘 L" pitchFamily="18" charset="-127"/>
              </a:rPr>
              <a:t>NoticeBoardDAO</a:t>
            </a:r>
            <a:endParaRPr lang="en-US" altLang="ko-KR" sz="1100" dirty="0" smtClean="0">
              <a:latin typeface="210 맨발의청춘 L" pitchFamily="18" charset="-127"/>
              <a:ea typeface="210 맨발의청춘 L" pitchFamily="18" charset="-127"/>
            </a:endParaRPr>
          </a:p>
          <a:p>
            <a:r>
              <a:rPr lang="en-US" altLang="ko-KR" sz="1100" dirty="0" smtClean="0">
                <a:latin typeface="210 맨발의청춘 L" pitchFamily="18" charset="-127"/>
                <a:ea typeface="210 맨발의청춘 L" pitchFamily="18" charset="-127"/>
              </a:rPr>
              <a:t> </a:t>
            </a:r>
            <a:r>
              <a:rPr lang="en-US" altLang="ko-KR" sz="1100" dirty="0" err="1" smtClean="0">
                <a:latin typeface="210 맨발의청춘 L" pitchFamily="18" charset="-127"/>
                <a:ea typeface="210 맨발의청춘 L" pitchFamily="18" charset="-127"/>
              </a:rPr>
              <a:t>PetDAO</a:t>
            </a:r>
            <a:endParaRPr lang="en-US" altLang="ko-KR" sz="1100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53" name="왼쪽/오른쪽 화살표 52"/>
          <p:cNvSpPr/>
          <p:nvPr/>
        </p:nvSpPr>
        <p:spPr>
          <a:xfrm>
            <a:off x="6267843" y="5142520"/>
            <a:ext cx="510029" cy="229828"/>
          </a:xfrm>
          <a:prstGeom prst="leftRightArrow">
            <a:avLst>
              <a:gd name="adj1" fmla="val 27047"/>
              <a:gd name="adj2" fmla="val 46175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478670" y="1367144"/>
            <a:ext cx="1341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210 맨발의청춘 L" pitchFamily="18" charset="-127"/>
                <a:ea typeface="210 맨발의청춘 L" pitchFamily="18" charset="-127"/>
              </a:rPr>
              <a:t>controller</a:t>
            </a:r>
            <a:endParaRPr lang="ko-KR" altLang="en-US" sz="1400" b="1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15616" y="6237312"/>
            <a:ext cx="909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latin typeface="210 맨발의청춘 L" pitchFamily="18" charset="-127"/>
                <a:ea typeface="210 맨발의청춘 L" pitchFamily="18" charset="-127"/>
              </a:rPr>
              <a:t>model</a:t>
            </a:r>
            <a:endParaRPr lang="ko-KR" altLang="en-US" sz="1400" b="1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211960" y="1830236"/>
            <a:ext cx="1512168" cy="120199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 err="1" smtClean="0">
                <a:latin typeface="210 맨발의청춘 L" pitchFamily="18" charset="-127"/>
                <a:ea typeface="210 맨발의청춘 L" pitchFamily="18" charset="-127"/>
              </a:rPr>
              <a:t>RequestMapping</a:t>
            </a:r>
            <a:endParaRPr lang="en-US" altLang="ko-KR" sz="1100" dirty="0" smtClean="0">
              <a:latin typeface="210 맨발의청춘 L" pitchFamily="18" charset="-127"/>
              <a:ea typeface="210 맨발의청춘 L" pitchFamily="18" charset="-127"/>
            </a:endParaRPr>
          </a:p>
          <a:p>
            <a:r>
              <a:rPr lang="en-US" altLang="ko-KR" sz="1100" dirty="0" smtClean="0">
                <a:latin typeface="210 맨발의청춘 L" pitchFamily="18" charset="-127"/>
                <a:ea typeface="210 맨발의청춘 L" pitchFamily="18" charset="-127"/>
              </a:rPr>
              <a:t>+ </a:t>
            </a:r>
            <a:r>
              <a:rPr lang="en-US" altLang="ko-KR" sz="1100" dirty="0" err="1" smtClean="0">
                <a:latin typeface="210 맨발의청춘 L" pitchFamily="18" charset="-127"/>
                <a:ea typeface="210 맨발의청춘 L" pitchFamily="18" charset="-127"/>
              </a:rPr>
              <a:t>initMapping</a:t>
            </a:r>
            <a:r>
              <a:rPr lang="en-US" altLang="ko-KR" sz="1100" dirty="0" smtClean="0">
                <a:latin typeface="210 맨발의청춘 L" pitchFamily="18" charset="-127"/>
                <a:ea typeface="210 맨발의청춘 L" pitchFamily="18" charset="-127"/>
              </a:rPr>
              <a:t>()</a:t>
            </a:r>
          </a:p>
          <a:p>
            <a:r>
              <a:rPr lang="en-US" altLang="ko-KR" sz="1100" dirty="0" smtClean="0">
                <a:latin typeface="210 맨발의청춘 L" pitchFamily="18" charset="-127"/>
                <a:ea typeface="210 맨발의청춘 L" pitchFamily="18" charset="-127"/>
              </a:rPr>
              <a:t>+ Controller</a:t>
            </a:r>
          </a:p>
          <a:p>
            <a:r>
              <a:rPr lang="en-US" altLang="ko-KR" sz="1100" dirty="0">
                <a:latin typeface="210 맨발의청춘 L" pitchFamily="18" charset="-127"/>
                <a:ea typeface="210 맨발의청춘 L" pitchFamily="18" charset="-127"/>
              </a:rPr>
              <a:t> </a:t>
            </a:r>
            <a:r>
              <a:rPr lang="en-US" altLang="ko-KR" sz="1100" dirty="0" smtClean="0">
                <a:latin typeface="210 맨발의청춘 L" pitchFamily="18" charset="-127"/>
                <a:ea typeface="210 맨발의청춘 L" pitchFamily="18" charset="-127"/>
              </a:rPr>
              <a:t>    </a:t>
            </a:r>
            <a:r>
              <a:rPr lang="en-US" altLang="ko-KR" sz="1100" dirty="0" err="1" smtClean="0">
                <a:latin typeface="210 맨발의청춘 L" pitchFamily="18" charset="-127"/>
                <a:ea typeface="210 맨발의청춘 L" pitchFamily="18" charset="-127"/>
              </a:rPr>
              <a:t>findController</a:t>
            </a:r>
            <a:endParaRPr lang="en-US" altLang="ko-KR" sz="1100" dirty="0" smtClean="0">
              <a:latin typeface="210 맨발의청춘 L" pitchFamily="18" charset="-127"/>
              <a:ea typeface="210 맨발의청춘 L" pitchFamily="18" charset="-127"/>
            </a:endParaRPr>
          </a:p>
          <a:p>
            <a:r>
              <a:rPr lang="en-US" altLang="ko-KR" sz="1100" dirty="0">
                <a:latin typeface="210 맨발의청춘 L" pitchFamily="18" charset="-127"/>
                <a:ea typeface="210 맨발의청춘 L" pitchFamily="18" charset="-127"/>
              </a:rPr>
              <a:t> </a:t>
            </a:r>
            <a:r>
              <a:rPr lang="en-US" altLang="ko-KR" sz="1100" dirty="0" smtClean="0">
                <a:latin typeface="210 맨발의청춘 L" pitchFamily="18" charset="-127"/>
                <a:ea typeface="210 맨발의청춘 L" pitchFamily="18" charset="-127"/>
              </a:rPr>
              <a:t>    (String </a:t>
            </a:r>
            <a:r>
              <a:rPr lang="en-US" altLang="ko-KR" sz="1100" dirty="0" err="1" smtClean="0">
                <a:latin typeface="210 맨발의청춘 L" pitchFamily="18" charset="-127"/>
                <a:ea typeface="210 맨발의청춘 L" pitchFamily="18" charset="-127"/>
              </a:rPr>
              <a:t>uri</a:t>
            </a:r>
            <a:r>
              <a:rPr lang="en-US" altLang="ko-KR" sz="1100" dirty="0" smtClean="0">
                <a:latin typeface="210 맨발의청춘 L" pitchFamily="18" charset="-127"/>
                <a:ea typeface="210 맨발의청춘 L" pitchFamily="18" charset="-127"/>
              </a:rPr>
              <a:t>)</a:t>
            </a:r>
            <a:endParaRPr lang="ko-KR" altLang="en-US" sz="1100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715990" y="4319518"/>
            <a:ext cx="528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210 맨발의청춘 L" pitchFamily="18" charset="-127"/>
                <a:ea typeface="210 맨발의청춘 L" pitchFamily="18" charset="-127"/>
              </a:rPr>
              <a:t>DAO</a:t>
            </a:r>
            <a:endParaRPr lang="ko-KR" altLang="en-US" sz="1100" b="1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244966" y="3887470"/>
            <a:ext cx="12712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Business Logic</a:t>
            </a:r>
            <a:endParaRPr lang="ko-KR" altLang="en-US" sz="1100" b="1" dirty="0">
              <a:latin typeface="210 맨발의청춘 L" pitchFamily="18" charset="-127"/>
              <a:ea typeface="210 맨발의청춘 L" pitchFamily="18" charset="-127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 flipH="1">
            <a:off x="1557913" y="2561633"/>
            <a:ext cx="1036066" cy="1661118"/>
          </a:xfrm>
          <a:prstGeom prst="straightConnector1">
            <a:avLst/>
          </a:prstGeom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267744" y="1830236"/>
            <a:ext cx="1556751" cy="74107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 err="1" smtClean="0">
                <a:latin typeface="210 맨발의청춘 L" pitchFamily="18" charset="-127"/>
                <a:ea typeface="210 맨발의청춘 L" pitchFamily="18" charset="-127"/>
              </a:rPr>
              <a:t>DispatcherServlet</a:t>
            </a:r>
            <a:endParaRPr lang="en-US" altLang="ko-KR" sz="1100" dirty="0" smtClean="0">
              <a:latin typeface="210 맨발의청춘 L" pitchFamily="18" charset="-127"/>
              <a:ea typeface="210 맨발의청춘 L" pitchFamily="18" charset="-127"/>
            </a:endParaRPr>
          </a:p>
          <a:p>
            <a:r>
              <a:rPr lang="en-US" altLang="ko-KR" sz="1100" dirty="0" smtClean="0">
                <a:latin typeface="210 맨발의청춘 L" pitchFamily="18" charset="-127"/>
                <a:ea typeface="210 맨발의청춘 L" pitchFamily="18" charset="-127"/>
              </a:rPr>
              <a:t>+ </a:t>
            </a:r>
            <a:r>
              <a:rPr lang="en-US" altLang="ko-KR" sz="1100" dirty="0" err="1" smtClean="0">
                <a:latin typeface="210 맨발의청춘 L" pitchFamily="18" charset="-127"/>
                <a:ea typeface="210 맨발의청춘 L" pitchFamily="18" charset="-127"/>
              </a:rPr>
              <a:t>init</a:t>
            </a:r>
            <a:r>
              <a:rPr lang="en-US" altLang="ko-KR" sz="1100" dirty="0" smtClean="0">
                <a:latin typeface="210 맨발의청춘 L" pitchFamily="18" charset="-127"/>
                <a:ea typeface="210 맨발의청춘 L" pitchFamily="18" charset="-127"/>
              </a:rPr>
              <a:t>()</a:t>
            </a:r>
          </a:p>
          <a:p>
            <a:r>
              <a:rPr lang="en-US" altLang="ko-KR" sz="1100" dirty="0" smtClean="0">
                <a:latin typeface="210 맨발의청춘 L" pitchFamily="18" charset="-127"/>
                <a:ea typeface="210 맨발의청춘 L" pitchFamily="18" charset="-127"/>
              </a:rPr>
              <a:t>+ service()</a:t>
            </a:r>
            <a:endParaRPr lang="ko-KR" altLang="en-US" sz="1100" dirty="0">
              <a:latin typeface="210 맨발의청춘 L" pitchFamily="18" charset="-127"/>
              <a:ea typeface="210 맨발의청춘 L" pitchFamily="18" charset="-127"/>
            </a:endParaRPr>
          </a:p>
        </p:txBody>
      </p:sp>
      <p:cxnSp>
        <p:nvCxnSpPr>
          <p:cNvPr id="20" name="꺾인 연결선 19"/>
          <p:cNvCxnSpPr/>
          <p:nvPr/>
        </p:nvCxnSpPr>
        <p:spPr>
          <a:xfrm rot="16200000" flipV="1">
            <a:off x="7468402" y="2148936"/>
            <a:ext cx="358929" cy="32899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25" idx="3"/>
          </p:cNvCxnSpPr>
          <p:nvPr/>
        </p:nvCxnSpPr>
        <p:spPr>
          <a:xfrm flipV="1">
            <a:off x="3824495" y="2190276"/>
            <a:ext cx="387465" cy="10496"/>
          </a:xfrm>
          <a:prstGeom prst="straightConnector1">
            <a:avLst/>
          </a:prstGeom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5724128" y="2118267"/>
            <a:ext cx="368874" cy="1"/>
          </a:xfrm>
          <a:prstGeom prst="straightConnector1">
            <a:avLst/>
          </a:prstGeom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9" idx="0"/>
            <a:endCxn id="19" idx="2"/>
          </p:cNvCxnSpPr>
          <p:nvPr/>
        </p:nvCxnSpPr>
        <p:spPr>
          <a:xfrm flipH="1" flipV="1">
            <a:off x="893773" y="3136833"/>
            <a:ext cx="240408" cy="1085918"/>
          </a:xfrm>
          <a:prstGeom prst="straightConnector1">
            <a:avLst/>
          </a:prstGeom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10448" y="4222751"/>
            <a:ext cx="847465" cy="3978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210 맨발의청춘 L" pitchFamily="18" charset="-127"/>
                <a:ea typeface="210 맨발의청춘 L" pitchFamily="18" charset="-127"/>
              </a:rPr>
              <a:t>View </a:t>
            </a:r>
            <a:r>
              <a:rPr lang="en-US" altLang="ko-KR" sz="1100" dirty="0" smtClean="0">
                <a:latin typeface="210 맨발의청춘 L" pitchFamily="18" charset="-127"/>
                <a:ea typeface="210 맨발의청춘 L" pitchFamily="18" charset="-127"/>
              </a:rPr>
              <a:t>(</a:t>
            </a:r>
            <a:r>
              <a:rPr lang="en-US" altLang="ko-KR" sz="1100" dirty="0" err="1" smtClean="0">
                <a:latin typeface="210 맨발의청춘 L" pitchFamily="18" charset="-127"/>
                <a:ea typeface="210 맨발의청춘 L" pitchFamily="18" charset="-127"/>
              </a:rPr>
              <a:t>jsp</a:t>
            </a:r>
            <a:r>
              <a:rPr lang="en-US" altLang="ko-KR" sz="1100" dirty="0" smtClean="0">
                <a:latin typeface="210 맨발의청춘 L" pitchFamily="18" charset="-127"/>
                <a:ea typeface="210 맨발의청춘 L" pitchFamily="18" charset="-127"/>
              </a:rPr>
              <a:t>)</a:t>
            </a:r>
            <a:endParaRPr lang="ko-KR" altLang="en-US" sz="1100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1515" y="3546129"/>
            <a:ext cx="1012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itchFamily="18" charset="-127"/>
                <a:ea typeface="210 맨발의청춘 L" pitchFamily="18" charset="-127"/>
              </a:rPr>
              <a:t>response</a:t>
            </a:r>
            <a:endParaRPr lang="ko-KR" altLang="en-US" sz="1200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075947" y="4278509"/>
            <a:ext cx="1775974" cy="20080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 smtClean="0">
                <a:latin typeface="210 맨발의청춘 L" pitchFamily="18" charset="-127"/>
                <a:ea typeface="210 맨발의청춘 L" pitchFamily="18" charset="-127"/>
              </a:rPr>
              <a:t>Aftercare</a:t>
            </a:r>
          </a:p>
          <a:p>
            <a:r>
              <a:rPr lang="en-US" altLang="ko-KR" sz="1100" dirty="0" smtClean="0">
                <a:latin typeface="210 맨발의청춘 L" pitchFamily="18" charset="-127"/>
                <a:ea typeface="210 맨발의청춘 L" pitchFamily="18" charset="-127"/>
              </a:rPr>
              <a:t>Candidate</a:t>
            </a:r>
          </a:p>
          <a:p>
            <a:r>
              <a:rPr lang="en-US" altLang="ko-KR" sz="1100" dirty="0" err="1" smtClean="0">
                <a:latin typeface="210 맨발의청춘 L" pitchFamily="18" charset="-127"/>
                <a:ea typeface="210 맨발의청춘 L" pitchFamily="18" charset="-127"/>
              </a:rPr>
              <a:t>CompleteMatching</a:t>
            </a:r>
            <a:endParaRPr lang="en-US" altLang="ko-KR" sz="1100" dirty="0" smtClean="0">
              <a:latin typeface="210 맨발의청춘 L" pitchFamily="18" charset="-127"/>
              <a:ea typeface="210 맨발의청춘 L" pitchFamily="18" charset="-127"/>
            </a:endParaRPr>
          </a:p>
          <a:p>
            <a:r>
              <a:rPr lang="en-US" altLang="ko-KR" sz="1100" dirty="0" smtClean="0">
                <a:latin typeface="210 맨발의청춘 L" pitchFamily="18" charset="-127"/>
                <a:ea typeface="210 맨발의청춘 L" pitchFamily="18" charset="-127"/>
              </a:rPr>
              <a:t>Content</a:t>
            </a:r>
          </a:p>
          <a:p>
            <a:r>
              <a:rPr lang="en-US" altLang="ko-KR" sz="1100" dirty="0" smtClean="0">
                <a:latin typeface="210 맨발의청춘 L" pitchFamily="18" charset="-127"/>
                <a:ea typeface="210 맨발의청춘 L" pitchFamily="18" charset="-127"/>
              </a:rPr>
              <a:t>Matching</a:t>
            </a:r>
          </a:p>
          <a:p>
            <a:r>
              <a:rPr lang="en-US" altLang="ko-KR" sz="1100" dirty="0" err="1" smtClean="0">
                <a:latin typeface="210 맨발의청춘 L" pitchFamily="18" charset="-127"/>
                <a:ea typeface="210 맨발의청춘 L" pitchFamily="18" charset="-127"/>
              </a:rPr>
              <a:t>MatNotice</a:t>
            </a:r>
            <a:endParaRPr lang="en-US" altLang="ko-KR" sz="1100" dirty="0" smtClean="0">
              <a:latin typeface="210 맨발의청춘 L" pitchFamily="18" charset="-127"/>
              <a:ea typeface="210 맨발의청춘 L" pitchFamily="18" charset="-127"/>
            </a:endParaRPr>
          </a:p>
          <a:p>
            <a:r>
              <a:rPr lang="en-US" altLang="ko-KR" sz="1100" dirty="0" smtClean="0">
                <a:latin typeface="210 맨발의청춘 L" pitchFamily="18" charset="-127"/>
                <a:ea typeface="210 맨발의청춘 L" pitchFamily="18" charset="-127"/>
              </a:rPr>
              <a:t>Member</a:t>
            </a:r>
          </a:p>
          <a:p>
            <a:r>
              <a:rPr lang="en-US" altLang="ko-KR" sz="1100" dirty="0" err="1" smtClean="0">
                <a:latin typeface="210 맨발의청춘 L" pitchFamily="18" charset="-127"/>
                <a:ea typeface="210 맨발의청춘 L" pitchFamily="18" charset="-127"/>
              </a:rPr>
              <a:t>NoticeBoard</a:t>
            </a:r>
            <a:endParaRPr lang="en-US" altLang="ko-KR" sz="1100" dirty="0" smtClean="0">
              <a:latin typeface="210 맨발의청춘 L" pitchFamily="18" charset="-127"/>
              <a:ea typeface="210 맨발의청춘 L" pitchFamily="18" charset="-127"/>
            </a:endParaRPr>
          </a:p>
          <a:p>
            <a:r>
              <a:rPr lang="en-US" altLang="ko-KR" sz="1100" dirty="0" smtClean="0">
                <a:latin typeface="210 맨발의청춘 L" pitchFamily="18" charset="-127"/>
                <a:ea typeface="210 맨발의청춘 L" pitchFamily="18" charset="-127"/>
              </a:rPr>
              <a:t>Pet</a:t>
            </a:r>
            <a:endParaRPr lang="ko-KR" altLang="en-US" sz="1100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02206" y="4319518"/>
            <a:ext cx="5497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210 맨발의청춘 L" pitchFamily="18" charset="-127"/>
                <a:ea typeface="210 맨발의청춘 L" pitchFamily="18" charset="-127"/>
              </a:rPr>
              <a:t>DTO</a:t>
            </a:r>
            <a:endParaRPr lang="ko-KR" altLang="en-US" sz="1100" b="1" dirty="0">
              <a:latin typeface="210 맨발의청춘 L" pitchFamily="18" charset="-127"/>
              <a:ea typeface="210 맨발의청춘 L" pitchFamily="18" charset="-127"/>
            </a:endParaRPr>
          </a:p>
        </p:txBody>
      </p:sp>
      <p:cxnSp>
        <p:nvCxnSpPr>
          <p:cNvPr id="36" name="직선 화살표 연결선 35"/>
          <p:cNvCxnSpPr>
            <a:stCxn id="16" idx="1"/>
          </p:cNvCxnSpPr>
          <p:nvPr/>
        </p:nvCxnSpPr>
        <p:spPr>
          <a:xfrm flipH="1" flipV="1">
            <a:off x="3419872" y="5272969"/>
            <a:ext cx="527614" cy="2796"/>
          </a:xfrm>
          <a:prstGeom prst="straightConnector1">
            <a:avLst/>
          </a:prstGeom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꺾인 연결선 43"/>
          <p:cNvCxnSpPr/>
          <p:nvPr/>
        </p:nvCxnSpPr>
        <p:spPr>
          <a:xfrm rot="10800000" flipV="1">
            <a:off x="3071137" y="6122756"/>
            <a:ext cx="4168637" cy="24963"/>
          </a:xfrm>
          <a:prstGeom prst="bentConnector4">
            <a:avLst>
              <a:gd name="adj1" fmla="val -441"/>
              <a:gd name="adj2" fmla="val 1367969"/>
            </a:avLst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42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0233" y="0"/>
            <a:ext cx="9146272" cy="6857999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102124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016" y="211287"/>
            <a:ext cx="1043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-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itchFamily="18" charset="-127"/>
                <a:ea typeface="210 맨발의청춘 L" pitchFamily="18" charset="-127"/>
              </a:rPr>
              <a:t>03</a:t>
            </a:r>
            <a:endParaRPr lang="ko-KR" altLang="en-US" sz="4800" b="1" spc="-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290265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흐름</a:t>
            </a:r>
            <a:r>
              <a:rPr lang="ko-KR" altLang="en-US" sz="28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5220" y="1314048"/>
            <a:ext cx="3258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210 맨발의청춘 L" pitchFamily="18" charset="-127"/>
                <a:ea typeface="210 맨발의청춘 L" pitchFamily="18" charset="-127"/>
              </a:rPr>
              <a:t>회원가입</a:t>
            </a:r>
            <a:endParaRPr lang="ko-KR" altLang="en-US" dirty="0">
              <a:latin typeface="210 맨발의청춘 L" pitchFamily="18" charset="-127"/>
              <a:ea typeface="210 맨발의청춘 L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57" y="1772816"/>
            <a:ext cx="8617024" cy="6191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90"/>
          <a:stretch/>
        </p:blipFill>
        <p:spPr>
          <a:xfrm>
            <a:off x="1618407" y="2564904"/>
            <a:ext cx="5969923" cy="399451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9694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-2272" y="0"/>
            <a:ext cx="9146272" cy="6857999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102124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016" y="211287"/>
            <a:ext cx="1043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-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itchFamily="18" charset="-127"/>
                <a:ea typeface="210 맨발의청춘 L" pitchFamily="18" charset="-127"/>
              </a:rPr>
              <a:t>03</a:t>
            </a:r>
            <a:endParaRPr lang="ko-KR" altLang="en-US" sz="4800" b="1" spc="-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290265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흐름</a:t>
            </a:r>
            <a:r>
              <a:rPr lang="ko-KR" altLang="en-US" sz="28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b="15789"/>
          <a:stretch/>
        </p:blipFill>
        <p:spPr>
          <a:xfrm>
            <a:off x="173287" y="2060848"/>
            <a:ext cx="8791201" cy="345638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73287" y="1472010"/>
            <a:ext cx="618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210 맨발의청춘 L" pitchFamily="18" charset="-127"/>
                <a:ea typeface="210 맨발의청춘 L" pitchFamily="18" charset="-127"/>
              </a:rPr>
              <a:t>메뉴① 전체 </a:t>
            </a:r>
            <a:r>
              <a:rPr lang="ko-KR" altLang="en-US" dirty="0" err="1" smtClean="0">
                <a:latin typeface="210 맨발의청춘 L" pitchFamily="18" charset="-127"/>
                <a:ea typeface="210 맨발의청춘 L" pitchFamily="18" charset="-127"/>
              </a:rPr>
              <a:t>게시글</a:t>
            </a:r>
            <a:r>
              <a:rPr lang="ko-KR" altLang="en-US" dirty="0" smtClean="0">
                <a:latin typeface="210 맨발의청춘 L" pitchFamily="18" charset="-127"/>
                <a:ea typeface="210 맨발의청춘 L" pitchFamily="18" charset="-127"/>
              </a:rPr>
              <a:t> 보기 </a:t>
            </a:r>
            <a:r>
              <a:rPr lang="en-US" altLang="ko-KR" dirty="0" smtClean="0">
                <a:latin typeface="210 맨발의청춘 L" pitchFamily="18" charset="-127"/>
                <a:ea typeface="210 맨발의청춘 L" pitchFamily="18" charset="-127"/>
              </a:rPr>
              <a:t>( </a:t>
            </a:r>
            <a:r>
              <a:rPr lang="ko-KR" altLang="en-US" dirty="0" err="1" smtClean="0">
                <a:latin typeface="210 맨발의청춘 L" pitchFamily="18" charset="-127"/>
                <a:ea typeface="210 맨발의청춘 L" pitchFamily="18" charset="-127"/>
              </a:rPr>
              <a:t>게시글</a:t>
            </a:r>
            <a:r>
              <a:rPr lang="ko-KR" altLang="en-US" dirty="0" smtClean="0">
                <a:latin typeface="210 맨발의청춘 L" pitchFamily="18" charset="-127"/>
                <a:ea typeface="210 맨발의청춘 L" pitchFamily="18" charset="-127"/>
              </a:rPr>
              <a:t> 작성</a:t>
            </a:r>
            <a:r>
              <a:rPr lang="en-US" altLang="ko-KR" dirty="0" smtClean="0">
                <a:latin typeface="210 맨발의청춘 L" pitchFamily="18" charset="-127"/>
                <a:ea typeface="210 맨발의청춘 L" pitchFamily="18" charset="-127"/>
              </a:rPr>
              <a:t>, </a:t>
            </a:r>
            <a:r>
              <a:rPr lang="ko-KR" altLang="en-US" dirty="0" smtClean="0">
                <a:latin typeface="210 맨발의청춘 L" pitchFamily="18" charset="-127"/>
                <a:ea typeface="210 맨발의청춘 L" pitchFamily="18" charset="-127"/>
              </a:rPr>
              <a:t>수정</a:t>
            </a:r>
            <a:r>
              <a:rPr lang="en-US" altLang="ko-KR" dirty="0" smtClean="0">
                <a:latin typeface="210 맨발의청춘 L" pitchFamily="18" charset="-127"/>
                <a:ea typeface="210 맨발의청춘 L" pitchFamily="18" charset="-127"/>
              </a:rPr>
              <a:t>,</a:t>
            </a:r>
            <a:r>
              <a:rPr lang="ko-KR" altLang="en-US" dirty="0" smtClean="0">
                <a:latin typeface="210 맨발의청춘 L" pitchFamily="18" charset="-127"/>
                <a:ea typeface="210 맨발의청춘 L" pitchFamily="18" charset="-127"/>
              </a:rPr>
              <a:t> 삭제</a:t>
            </a:r>
            <a:r>
              <a:rPr lang="en-US" altLang="ko-KR" dirty="0" smtClean="0">
                <a:latin typeface="210 맨발의청춘 L" pitchFamily="18" charset="-127"/>
                <a:ea typeface="210 맨발의청춘 L" pitchFamily="18" charset="-127"/>
              </a:rPr>
              <a:t>, </a:t>
            </a:r>
            <a:r>
              <a:rPr lang="ko-KR" altLang="en-US" dirty="0" smtClean="0">
                <a:latin typeface="210 맨발의청춘 L" pitchFamily="18" charset="-127"/>
                <a:ea typeface="210 맨발의청춘 L" pitchFamily="18" charset="-127"/>
              </a:rPr>
              <a:t>신청</a:t>
            </a:r>
            <a:r>
              <a:rPr lang="en-US" altLang="ko-KR" dirty="0" smtClean="0">
                <a:latin typeface="210 맨발의청춘 L" pitchFamily="18" charset="-127"/>
                <a:ea typeface="210 맨발의청춘 L" pitchFamily="18" charset="-127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54443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1"/>
            <a:ext cx="9146272" cy="6857999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72" y="1"/>
            <a:ext cx="9144000" cy="102124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016" y="211287"/>
            <a:ext cx="1043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-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itchFamily="18" charset="-127"/>
                <a:ea typeface="210 맨발의청춘 L" pitchFamily="18" charset="-127"/>
              </a:rPr>
              <a:t>03</a:t>
            </a:r>
            <a:endParaRPr lang="ko-KR" altLang="en-US" sz="4800" b="1" spc="-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290265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흐름</a:t>
            </a:r>
            <a:r>
              <a:rPr lang="ko-KR" altLang="en-US" sz="28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8411" y="215912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210 맨발의청춘 L" pitchFamily="18" charset="-127"/>
                <a:ea typeface="210 맨발의청춘 L" pitchFamily="18" charset="-127"/>
              </a:rPr>
              <a:t>메뉴② </a:t>
            </a:r>
            <a:r>
              <a:rPr lang="ko-KR" altLang="en-US" dirty="0" err="1" smtClean="0">
                <a:latin typeface="210 맨발의청춘 L" pitchFamily="18" charset="-127"/>
                <a:ea typeface="210 맨발의청춘 L" pitchFamily="18" charset="-127"/>
              </a:rPr>
              <a:t>마이페이지</a:t>
            </a:r>
            <a:r>
              <a:rPr lang="ko-KR" altLang="en-US" dirty="0" smtClean="0">
                <a:latin typeface="210 맨발의청춘 L" pitchFamily="18" charset="-127"/>
                <a:ea typeface="210 맨발의청춘 L" pitchFamily="18" charset="-127"/>
              </a:rPr>
              <a:t> </a:t>
            </a:r>
            <a:r>
              <a:rPr lang="en-US" altLang="ko-KR" dirty="0" smtClean="0">
                <a:latin typeface="210 맨발의청춘 L" pitchFamily="18" charset="-127"/>
                <a:ea typeface="210 맨발의청춘 L" pitchFamily="18" charset="-127"/>
              </a:rPr>
              <a:t>( </a:t>
            </a:r>
            <a:r>
              <a:rPr lang="ko-KR" altLang="en-US" dirty="0" smtClean="0">
                <a:latin typeface="210 맨발의청춘 L" pitchFamily="18" charset="-127"/>
                <a:ea typeface="210 맨발의청춘 L" pitchFamily="18" charset="-127"/>
              </a:rPr>
              <a:t>내 정보 수정 </a:t>
            </a:r>
            <a:r>
              <a:rPr lang="en-US" altLang="ko-KR" dirty="0" smtClean="0">
                <a:latin typeface="210 맨발의청춘 L" pitchFamily="18" charset="-127"/>
                <a:ea typeface="210 맨발의청춘 L" pitchFamily="18" charset="-127"/>
              </a:rPr>
              <a:t>)</a:t>
            </a:r>
            <a:endParaRPr lang="ko-KR" altLang="en-US" dirty="0">
              <a:latin typeface="210 맨발의청춘 L" pitchFamily="18" charset="-127"/>
              <a:ea typeface="210 맨발의청춘 L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89" y="2663180"/>
            <a:ext cx="8657757" cy="14859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783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2028</TotalTime>
  <Words>1152</Words>
  <Application>Microsoft Office PowerPoint</Application>
  <PresentationFormat>화면 슬라이드 쇼(4:3)</PresentationFormat>
  <Paragraphs>353</Paragraphs>
  <Slides>33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굴림</vt:lpstr>
      <vt:lpstr>Arial</vt:lpstr>
      <vt:lpstr>210 맨발의청춘 B</vt:lpstr>
      <vt:lpstr>a장미다방</vt:lpstr>
      <vt:lpstr>210 맨발의청춘 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최은진</dc:creator>
  <cp:lastModifiedBy>Registered User</cp:lastModifiedBy>
  <cp:revision>221</cp:revision>
  <dcterms:created xsi:type="dcterms:W3CDTF">2016-02-20T17:01:51Z</dcterms:created>
  <dcterms:modified xsi:type="dcterms:W3CDTF">2017-12-26T09:36:06Z</dcterms:modified>
</cp:coreProperties>
</file>