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6" r:id="rId2"/>
    <p:sldMasterId id="2147483723" r:id="rId3"/>
  </p:sldMasterIdLst>
  <p:notesMasterIdLst>
    <p:notesMasterId r:id="rId25"/>
  </p:notesMasterIdLst>
  <p:sldIdLst>
    <p:sldId id="504" r:id="rId4"/>
    <p:sldId id="361" r:id="rId5"/>
    <p:sldId id="488" r:id="rId6"/>
    <p:sldId id="364" r:id="rId7"/>
    <p:sldId id="363" r:id="rId8"/>
    <p:sldId id="491" r:id="rId9"/>
    <p:sldId id="486" r:id="rId10"/>
    <p:sldId id="365" r:id="rId11"/>
    <p:sldId id="493" r:id="rId12"/>
    <p:sldId id="501" r:id="rId13"/>
    <p:sldId id="503" r:id="rId14"/>
    <p:sldId id="500" r:id="rId15"/>
    <p:sldId id="490" r:id="rId16"/>
    <p:sldId id="489" r:id="rId17"/>
    <p:sldId id="498" r:id="rId18"/>
    <p:sldId id="492" r:id="rId19"/>
    <p:sldId id="497" r:id="rId20"/>
    <p:sldId id="487" r:id="rId21"/>
    <p:sldId id="366" r:id="rId22"/>
    <p:sldId id="290" r:id="rId23"/>
    <p:sldId id="472" r:id="rId24"/>
  </p:sldIdLst>
  <p:sldSz cx="9144000" cy="6858000" type="screen4x3"/>
  <p:notesSz cx="6735763" cy="9866313"/>
  <p:embeddedFontLst>
    <p:embeddedFont>
      <p:font typeface="HY견고딕" panose="02030600000101010101" pitchFamily="18" charset="-127"/>
      <p:regular r:id="rId26"/>
    </p:embeddedFont>
    <p:embeddedFont>
      <p:font typeface="나눔고딕" panose="020D0604000000000000" pitchFamily="34" charset="-127"/>
      <p:regular r:id="rId27"/>
      <p:bold r:id="rId28"/>
    </p:embeddedFont>
    <p:embeddedFont>
      <p:font typeface="-윤고딕320" panose="02030504000101010101" pitchFamily="18" charset="-127"/>
      <p:regular r:id="rId29"/>
    </p:embeddedFont>
    <p:embeddedFont>
      <p:font typeface="-윤고딕330" panose="02030504000101010101" pitchFamily="18" charset="-127"/>
      <p:regular r:id="rId30"/>
    </p:embeddedFont>
    <p:embeddedFont>
      <p:font typeface="-윤고딕340" panose="02030504000101010101" pitchFamily="18" charset="-127"/>
      <p:regular r:id="rId31"/>
    </p:embeddedFont>
    <p:embeddedFont>
      <p:font typeface="맑은 고딕" panose="020B0604020202020204" pitchFamily="34" charset="0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6A3"/>
    <a:srgbClr val="B74949"/>
    <a:srgbClr val="A96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6036" autoAdjust="0"/>
  </p:normalViewPr>
  <p:slideViewPr>
    <p:cSldViewPr>
      <p:cViewPr varScale="1">
        <p:scale>
          <a:sx n="109" d="100"/>
          <a:sy n="109" d="100"/>
        </p:scale>
        <p:origin x="21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font" Target="fonts/font1.fntdata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34" Type="http://schemas.openxmlformats.org/officeDocument/2006/relationships/presProps" Target="presProp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notesMaster" Target="notesMasters/notesMaster1.xml" /><Relationship Id="rId33" Type="http://schemas.openxmlformats.org/officeDocument/2006/relationships/font" Target="fonts/font8.fntdata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font" Target="fonts/font7.fntdata" /><Relationship Id="rId37" Type="http://schemas.openxmlformats.org/officeDocument/2006/relationships/tableStyles" Target="tableStyle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font" Target="fonts/font3.fntdata" /><Relationship Id="rId36" Type="http://schemas.openxmlformats.org/officeDocument/2006/relationships/theme" Target="theme/theme1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font" Target="fonts/font6.fntdata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font" Target="fonts/font2.fntdata" /><Relationship Id="rId30" Type="http://schemas.openxmlformats.org/officeDocument/2006/relationships/font" Target="fonts/font5.fntdata" /><Relationship Id="rId3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18831" cy="49331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2"/>
            <a:ext cx="2918831" cy="49331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A662CA75-8E00-4799-9FA3-184133863A5D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7"/>
            <a:ext cx="2918831" cy="49331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7"/>
            <a:ext cx="2918831" cy="49331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319C5C42-1261-4F9B-8894-8EFF6BD1D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9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867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83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957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C5C42-1261-4F9B-8894-8EFF6BD1D4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27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58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354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386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954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88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950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7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476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02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64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41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1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81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02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41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05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11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1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8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70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7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8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14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1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13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6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8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94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43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32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988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074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636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831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38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96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151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339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5984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1574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833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54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249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41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05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9629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4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353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63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89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78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9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07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2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06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6" Type="http://schemas.openxmlformats.org/officeDocument/2006/relationships/slideLayout" Target="../slideLayouts/slideLayout28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Relationship Id="rId14" Type="http://schemas.openxmlformats.org/officeDocument/2006/relationships/slideLayout" Target="../slideLayouts/slideLayout26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 /><Relationship Id="rId13" Type="http://schemas.openxmlformats.org/officeDocument/2006/relationships/slideLayout" Target="../slideLayouts/slideLayout41.xml" /><Relationship Id="rId3" Type="http://schemas.openxmlformats.org/officeDocument/2006/relationships/slideLayout" Target="../slideLayouts/slideLayout31.xml" /><Relationship Id="rId7" Type="http://schemas.openxmlformats.org/officeDocument/2006/relationships/slideLayout" Target="../slideLayouts/slideLayout35.xml" /><Relationship Id="rId12" Type="http://schemas.openxmlformats.org/officeDocument/2006/relationships/slideLayout" Target="../slideLayouts/slideLayout40.xml" /><Relationship Id="rId2" Type="http://schemas.openxmlformats.org/officeDocument/2006/relationships/slideLayout" Target="../slideLayouts/slideLayout30.xml" /><Relationship Id="rId1" Type="http://schemas.openxmlformats.org/officeDocument/2006/relationships/slideLayout" Target="../slideLayouts/slideLayout29.xml" /><Relationship Id="rId6" Type="http://schemas.openxmlformats.org/officeDocument/2006/relationships/slideLayout" Target="../slideLayouts/slideLayout34.xml" /><Relationship Id="rId11" Type="http://schemas.openxmlformats.org/officeDocument/2006/relationships/slideLayout" Target="../slideLayouts/slideLayout39.xml" /><Relationship Id="rId5" Type="http://schemas.openxmlformats.org/officeDocument/2006/relationships/slideLayout" Target="../slideLayouts/slideLayout33.xml" /><Relationship Id="rId10" Type="http://schemas.openxmlformats.org/officeDocument/2006/relationships/slideLayout" Target="../slideLayouts/slideLayout38.xml" /><Relationship Id="rId4" Type="http://schemas.openxmlformats.org/officeDocument/2006/relationships/slideLayout" Target="../slideLayouts/slideLayout32.xml" /><Relationship Id="rId9" Type="http://schemas.openxmlformats.org/officeDocument/2006/relationships/slideLayout" Target="../slideLayouts/slideLayout37.xml" /><Relationship Id="rId14" Type="http://schemas.openxmlformats.org/officeDocument/2006/relationships/theme" Target="../theme/theme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728024" y="6555181"/>
            <a:ext cx="416628" cy="33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37" tIns="43619" rIns="87237" bIns="43619"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fld id="{0A035614-DC4D-431D-9664-8B6560530D26}" type="slidenum">
              <a:rPr lang="en-US" altLang="ko-KR" sz="160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latin typeface="-윤고딕320" panose="02030504000101010101" pitchFamily="18" charset="-127"/>
                <a:ea typeface="-윤고딕320" panose="02030504000101010101" pitchFamily="18" charset="-127"/>
              </a:rPr>
              <a:pPr algn="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60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0"/>
              </a:gra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8" name="그룹 11"/>
          <p:cNvGrpSpPr/>
          <p:nvPr userDrawn="1"/>
        </p:nvGrpSpPr>
        <p:grpSpPr>
          <a:xfrm>
            <a:off x="460858" y="194492"/>
            <a:ext cx="8267166" cy="668344"/>
            <a:chOff x="460858" y="194492"/>
            <a:chExt cx="8206930" cy="668344"/>
          </a:xfrm>
        </p:grpSpPr>
        <p:sp>
          <p:nvSpPr>
            <p:cNvPr id="9" name="직사각형 8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78" r:id="rId3"/>
    <p:sldLayoutId id="2147483680" r:id="rId4"/>
    <p:sldLayoutId id="2147483698" r:id="rId5"/>
    <p:sldLayoutId id="2147483699" r:id="rId6"/>
    <p:sldLayoutId id="2147483685" r:id="rId7"/>
    <p:sldLayoutId id="2147483686" r:id="rId8"/>
    <p:sldLayoutId id="2147483687" r:id="rId9"/>
    <p:sldLayoutId id="2147483688" r:id="rId10"/>
    <p:sldLayoutId id="2147483691" r:id="rId11"/>
    <p:sldLayoutId id="214748373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F489-9F83-45C1-918B-B646761302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62BC-D283-40F1-ACC7-E6F392A74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728024" y="6555181"/>
            <a:ext cx="416628" cy="33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37" tIns="43619" rIns="87237" bIns="43619"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fld id="{0A035614-DC4D-431D-9664-8B6560530D26}" type="slidenum">
              <a:rPr lang="en-US" altLang="ko-KR" sz="160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latin typeface="-윤고딕320" panose="02030504000101010101" pitchFamily="18" charset="-127"/>
                <a:ea typeface="-윤고딕320" panose="02030504000101010101" pitchFamily="18" charset="-127"/>
              </a:rPr>
              <a:pPr algn="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60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0"/>
              </a:gra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1"/>
          <p:cNvGrpSpPr/>
          <p:nvPr userDrawn="1"/>
        </p:nvGrpSpPr>
        <p:grpSpPr>
          <a:xfrm>
            <a:off x="460858" y="194492"/>
            <a:ext cx="8267166" cy="668344"/>
            <a:chOff x="460858" y="194492"/>
            <a:chExt cx="8206930" cy="668344"/>
          </a:xfrm>
        </p:grpSpPr>
        <p:sp>
          <p:nvSpPr>
            <p:cNvPr id="9" name="직사각형 8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6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3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1.PN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2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1403648" y="5257836"/>
            <a:ext cx="6408712" cy="984883"/>
            <a:chOff x="2542427" y="5219224"/>
            <a:chExt cx="4117546" cy="915504"/>
          </a:xfrm>
        </p:grpSpPr>
        <p:sp>
          <p:nvSpPr>
            <p:cNvPr id="8" name="직사각형 7"/>
            <p:cNvSpPr/>
            <p:nvPr/>
          </p:nvSpPr>
          <p:spPr>
            <a:xfrm>
              <a:off x="2602893" y="5219224"/>
              <a:ext cx="3950350" cy="486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800" kern="0" spc="-4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+mn-ea"/>
                </a:rPr>
                <a:t>2019 </a:t>
              </a:r>
              <a:r>
                <a:rPr lang="ko-KR" altLang="en-US" sz="2800" kern="0" spc="-4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+mn-ea"/>
                </a:rPr>
                <a:t>프로젝트 중간발표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42427" y="5705585"/>
              <a:ext cx="4117546" cy="4291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400" kern="0" spc="-150" dirty="0">
                  <a:latin typeface="+mn-ea"/>
                </a:rPr>
                <a:t>고진감래</a:t>
              </a:r>
              <a:r>
                <a:rPr lang="en-US" altLang="ko-KR" sz="2400" kern="0" spc="-150" dirty="0">
                  <a:latin typeface="+mn-ea"/>
                </a:rPr>
                <a:t>(6</a:t>
              </a:r>
              <a:r>
                <a:rPr lang="ko-KR" altLang="en-US" sz="2400" kern="0" spc="-150" dirty="0">
                  <a:latin typeface="+mn-ea"/>
                </a:rPr>
                <a:t>조</a:t>
              </a:r>
              <a:r>
                <a:rPr lang="en-US" altLang="ko-KR" sz="2400" kern="0" spc="-150" dirty="0">
                  <a:latin typeface="+mn-ea"/>
                </a:rPr>
                <a:t>)</a:t>
              </a:r>
              <a:r>
                <a:rPr lang="ko-KR" altLang="en-US" sz="2400" kern="0" spc="-150" dirty="0">
                  <a:latin typeface="+mn-ea"/>
                </a:rPr>
                <a:t> </a:t>
              </a:r>
              <a:r>
                <a:rPr lang="ko-KR" altLang="en-US" sz="2400" kern="0" spc="-150" dirty="0" err="1">
                  <a:latin typeface="+mn-ea"/>
                </a:rPr>
                <a:t>김태양</a:t>
              </a:r>
              <a:r>
                <a:rPr lang="en-US" altLang="ko-KR" sz="2400" kern="0" spc="-150" dirty="0">
                  <a:latin typeface="+mn-ea"/>
                </a:rPr>
                <a:t> </a:t>
              </a:r>
              <a:r>
                <a:rPr lang="ko-KR" altLang="en-US" sz="2400" kern="0" spc="-150" dirty="0">
                  <a:latin typeface="+mn-ea"/>
                </a:rPr>
                <a:t>이종수</a:t>
              </a:r>
              <a:r>
                <a:rPr lang="en-US" altLang="ko-KR" sz="2400" kern="0" spc="-150" dirty="0">
                  <a:latin typeface="+mn-ea"/>
                </a:rPr>
                <a:t> </a:t>
              </a:r>
              <a:r>
                <a:rPr lang="ko-KR" altLang="en-US" sz="2400" kern="0" spc="-150" dirty="0" err="1">
                  <a:latin typeface="+mn-ea"/>
                </a:rPr>
                <a:t>이진향</a:t>
              </a:r>
              <a:r>
                <a:rPr lang="en-US" altLang="ko-KR" sz="2400" kern="0" spc="-150" dirty="0">
                  <a:latin typeface="+mn-ea"/>
                </a:rPr>
                <a:t> </a:t>
              </a:r>
              <a:r>
                <a:rPr lang="ko-KR" altLang="en-US" sz="2400" kern="0" spc="-150" dirty="0">
                  <a:latin typeface="+mn-ea"/>
                </a:rPr>
                <a:t>조수현</a:t>
              </a:r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622905" y="1389066"/>
            <a:ext cx="8015380" cy="1989392"/>
            <a:chOff x="589068" y="2482591"/>
            <a:chExt cx="8015380" cy="1989392"/>
          </a:xfrm>
        </p:grpSpPr>
        <p:grpSp>
          <p:nvGrpSpPr>
            <p:cNvPr id="4" name="그룹 7"/>
            <p:cNvGrpSpPr/>
            <p:nvPr/>
          </p:nvGrpSpPr>
          <p:grpSpPr>
            <a:xfrm>
              <a:off x="589068" y="2482591"/>
              <a:ext cx="8015380" cy="1989392"/>
              <a:chOff x="-28876" y="3629505"/>
              <a:chExt cx="8015380" cy="198939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230619" y="3629505"/>
                <a:ext cx="549639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 eaLnBrk="0" latinLnBrk="0" hangingPunct="0">
                  <a:buSzPct val="100000"/>
                  <a:defRPr/>
                </a:pPr>
                <a:r>
                  <a:rPr lang="ko-KR" altLang="en-US" sz="4000" kern="0" spc="-1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빅데이터 활용을 통한</a:t>
                </a:r>
                <a:endParaRPr lang="ko-KR" altLang="en-US" sz="3600" kern="0" spc="-15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-28876" y="4357013"/>
                <a:ext cx="8015380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330325" eaLnBrk="0" latinLnBrk="0" hangingPunct="0">
                  <a:buSzPct val="100000"/>
                  <a:defRPr/>
                </a:pPr>
                <a:r>
                  <a:rPr lang="ko-KR" altLang="en-US" sz="4400" kern="0" spc="-150" dirty="0">
                    <a:solidFill>
                      <a:srgbClr val="C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노후 건축물 붕괴 위험도</a:t>
                </a:r>
                <a:r>
                  <a:rPr lang="ko-KR" altLang="en-US" sz="4400" kern="0" spc="-1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분석</a:t>
                </a:r>
                <a:endParaRPr lang="en-US" altLang="ko-KR" sz="4400" kern="0" spc="-15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ctr" defTabSz="1330325" eaLnBrk="0" latinLnBrk="0" hangingPunct="0">
                  <a:buSzPct val="100000"/>
                  <a:defRPr/>
                </a:pPr>
                <a:r>
                  <a:rPr lang="en-US" altLang="ko-KR" sz="3200" kern="0" spc="-15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</a:t>
                </a:r>
                <a:r>
                  <a:rPr lang="ko-KR" altLang="en-US" sz="3200" kern="0" spc="-15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안전한 대한민국을 위해</a:t>
                </a:r>
                <a:r>
                  <a:rPr lang="en-US" altLang="ko-KR" sz="3200" kern="0" spc="-15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</a:t>
                </a: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>
            <a:off x="758881" y="3501008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A76DDEB4-9990-4ACE-955D-A57EC60D9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151717"/>
            <a:ext cx="424874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3809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D0398B3-411D-4C1C-85E2-81685DFA4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70" y="1328192"/>
            <a:ext cx="4748391" cy="4302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78159" y="270832"/>
            <a:ext cx="164019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구현 방법</a:t>
            </a:r>
            <a:endParaRPr lang="ko-KR" altLang="en-US" sz="3400" spc="-150" dirty="0">
              <a:gradFill>
                <a:gsLst>
                  <a:gs pos="100000">
                    <a:srgbClr val="C0504D">
                      <a:lumMod val="75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DF64B-2224-4D08-A3CE-1ED44AE617DD}"/>
              </a:ext>
            </a:extLst>
          </p:cNvPr>
          <p:cNvSpPr txBox="1"/>
          <p:nvPr/>
        </p:nvSpPr>
        <p:spPr>
          <a:xfrm>
            <a:off x="467544" y="95015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2)</a:t>
            </a:r>
            <a:r>
              <a:rPr lang="ko-KR" altLang="en-US" sz="2000" dirty="0"/>
              <a:t> 시스템 설계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A90F6D-B7E0-4D00-B111-13920A264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9" y="1099592"/>
            <a:ext cx="69713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549082-8736-4D22-BEDF-6638C338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1345052"/>
            <a:ext cx="7102153" cy="8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CB6C41-66CF-4647-A431-05F17A0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5972" y="-3726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365665288" descr="EMB00007ecc8358">
            <a:extLst>
              <a:ext uri="{FF2B5EF4-FFF2-40B4-BE49-F238E27FC236}">
                <a16:creationId xmlns:a16="http://schemas.microsoft.com/office/drawing/2014/main" id="{33793A03-15D0-4FBF-9243-B2A543DB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28192"/>
            <a:ext cx="5257800" cy="532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73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78159" y="270832"/>
            <a:ext cx="164019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구현 방법</a:t>
            </a:r>
            <a:endParaRPr lang="ko-KR" altLang="en-US" sz="3400" spc="-150" dirty="0">
              <a:gradFill>
                <a:gsLst>
                  <a:gs pos="100000">
                    <a:srgbClr val="C0504D">
                      <a:lumMod val="75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DF64B-2224-4D08-A3CE-1ED44AE617DD}"/>
              </a:ext>
            </a:extLst>
          </p:cNvPr>
          <p:cNvSpPr txBox="1"/>
          <p:nvPr/>
        </p:nvSpPr>
        <p:spPr>
          <a:xfrm>
            <a:off x="467544" y="95015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2)</a:t>
            </a:r>
            <a:r>
              <a:rPr lang="ko-KR" altLang="en-US" sz="2000" dirty="0"/>
              <a:t> 시스템 설계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A90F6D-B7E0-4D00-B111-13920A264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9" y="1099592"/>
            <a:ext cx="69713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549082-8736-4D22-BEDF-6638C338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1345052"/>
            <a:ext cx="7102153" cy="8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CB6C41-66CF-4647-A431-05F17A0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5972" y="-3726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6CA604-5926-49E9-B7AF-1821F625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53509"/>
              </p:ext>
            </p:extLst>
          </p:nvPr>
        </p:nvGraphicFramePr>
        <p:xfrm>
          <a:off x="478158" y="1475590"/>
          <a:ext cx="8126289" cy="4977747"/>
        </p:xfrm>
        <a:graphic>
          <a:graphicData uri="http://schemas.openxmlformats.org/drawingml/2006/table">
            <a:tbl>
              <a:tblPr/>
              <a:tblGrid>
                <a:gridCol w="1789276">
                  <a:extLst>
                    <a:ext uri="{9D8B030D-6E8A-4147-A177-3AD203B41FA5}">
                      <a16:colId xmlns:a16="http://schemas.microsoft.com/office/drawing/2014/main" val="1900319136"/>
                    </a:ext>
                  </a:extLst>
                </a:gridCol>
                <a:gridCol w="2273869">
                  <a:extLst>
                    <a:ext uri="{9D8B030D-6E8A-4147-A177-3AD203B41FA5}">
                      <a16:colId xmlns:a16="http://schemas.microsoft.com/office/drawing/2014/main" val="4097690097"/>
                    </a:ext>
                  </a:extLst>
                </a:gridCol>
                <a:gridCol w="2031572">
                  <a:extLst>
                    <a:ext uri="{9D8B030D-6E8A-4147-A177-3AD203B41FA5}">
                      <a16:colId xmlns:a16="http://schemas.microsoft.com/office/drawing/2014/main" val="1022345176"/>
                    </a:ext>
                  </a:extLst>
                </a:gridCol>
                <a:gridCol w="2031572">
                  <a:extLst>
                    <a:ext uri="{9D8B030D-6E8A-4147-A177-3AD203B41FA5}">
                      <a16:colId xmlns:a16="http://schemas.microsoft.com/office/drawing/2014/main" val="2532307721"/>
                    </a:ext>
                  </a:extLst>
                </a:gridCol>
              </a:tblGrid>
              <a:tr h="395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인적지표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재산지표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간접지표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477441"/>
                  </a:ext>
                </a:extLst>
              </a:tr>
              <a:tr h="196758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국가재난시설 안전등급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유동인구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공시지가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의료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병원 및 의료원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교육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학교시설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문화재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위험시설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88692"/>
                  </a:ext>
                </a:extLst>
              </a:tr>
              <a:tr h="634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감점지표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감점지표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감점지표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05836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– 50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873865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 – 55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40%)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40%)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40%)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13418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– 67.5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60%)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60%)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60%)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953436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– 87.5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70468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– 95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31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066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74330B-73C4-444E-B7CE-194D50B09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24" y="2717947"/>
            <a:ext cx="2257740" cy="1905266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97C5891F-8352-46A8-B906-7C5130C7DAE6}"/>
              </a:ext>
            </a:extLst>
          </p:cNvPr>
          <p:cNvGrpSpPr/>
          <p:nvPr/>
        </p:nvGrpSpPr>
        <p:grpSpPr>
          <a:xfrm>
            <a:off x="478431" y="836713"/>
            <a:ext cx="8204606" cy="5760641"/>
            <a:chOff x="371324" y="1743381"/>
            <a:chExt cx="4147832" cy="3698702"/>
          </a:xfrm>
        </p:grpSpPr>
        <p:sp>
          <p:nvSpPr>
            <p:cNvPr id="2" name="모서리가 둥근 직사각형 8">
              <a:extLst>
                <a:ext uri="{FF2B5EF4-FFF2-40B4-BE49-F238E27FC236}">
                  <a16:creationId xmlns:a16="http://schemas.microsoft.com/office/drawing/2014/main" id="{31AF005E-D7F3-4CFF-8144-4A46CAD91A72}"/>
                </a:ext>
              </a:extLst>
            </p:cNvPr>
            <p:cNvSpPr/>
            <p:nvPr/>
          </p:nvSpPr>
          <p:spPr>
            <a:xfrm>
              <a:off x="371324" y="1743381"/>
              <a:ext cx="4147832" cy="3698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innerShdw blurRad="152400" dir="13500000">
                <a:schemeClr val="bg1">
                  <a:lumMod val="65000"/>
                  <a:alpha val="31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grpSp>
          <p:nvGrpSpPr>
            <p:cNvPr id="3" name="그룹 71">
              <a:extLst>
                <a:ext uri="{FF2B5EF4-FFF2-40B4-BE49-F238E27FC236}">
                  <a16:creationId xmlns:a16="http://schemas.microsoft.com/office/drawing/2014/main" id="{954BDBE5-3CB0-46AD-9089-01517C74838E}"/>
                </a:ext>
              </a:extLst>
            </p:cNvPr>
            <p:cNvGrpSpPr/>
            <p:nvPr/>
          </p:nvGrpSpPr>
          <p:grpSpPr>
            <a:xfrm>
              <a:off x="427082" y="1852647"/>
              <a:ext cx="4057621" cy="52343"/>
              <a:chOff x="530658" y="1407733"/>
              <a:chExt cx="3919468" cy="52343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6A3D8B0-1638-442C-816E-BAADF0455E89}"/>
                  </a:ext>
                </a:extLst>
              </p:cNvPr>
              <p:cNvSpPr/>
              <p:nvPr/>
            </p:nvSpPr>
            <p:spPr>
              <a:xfrm>
                <a:off x="530658" y="1407733"/>
                <a:ext cx="3919468" cy="45719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alpha val="41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0"/>
              </a:gradFill>
              <a:ln w="22225">
                <a:noFill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7" name="Picture 3" descr="E:\PNG\기타\빛광.png">
                <a:extLst>
                  <a:ext uri="{FF2B5EF4-FFF2-40B4-BE49-F238E27FC236}">
                    <a16:creationId xmlns:a16="http://schemas.microsoft.com/office/drawing/2014/main" id="{8EC571B0-0CA0-4754-B5DC-D0144DB6E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6395" y="1414357"/>
                <a:ext cx="1294233" cy="45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제목 114">
              <a:extLst>
                <a:ext uri="{FF2B5EF4-FFF2-40B4-BE49-F238E27FC236}">
                  <a16:creationId xmlns:a16="http://schemas.microsoft.com/office/drawing/2014/main" id="{F8F69B56-19F6-4A00-92EC-3C18D7E9CE35}"/>
                </a:ext>
              </a:extLst>
            </p:cNvPr>
            <p:cNvSpPr txBox="1">
              <a:spLocks/>
            </p:cNvSpPr>
            <p:nvPr/>
          </p:nvSpPr>
          <p:spPr>
            <a:xfrm>
              <a:off x="629635" y="1926316"/>
              <a:ext cx="3749351" cy="305551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ctr" eaLnBrk="0" latinLnBrk="0" hangingPunct="0">
                <a:defRPr/>
              </a:pPr>
              <a:endParaRPr lang="ko-KR" altLang="en-US" sz="20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099FC6E-8F9F-4BCF-8711-149E71B046DE}"/>
                </a:ext>
              </a:extLst>
            </p:cNvPr>
            <p:cNvSpPr/>
            <p:nvPr/>
          </p:nvSpPr>
          <p:spPr>
            <a:xfrm>
              <a:off x="429578" y="1789614"/>
              <a:ext cx="1931793" cy="1615092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1B1533-0ED7-4EC4-9D44-CA1F05AE493E}"/>
                </a:ext>
              </a:extLst>
            </p:cNvPr>
            <p:cNvSpPr/>
            <p:nvPr/>
          </p:nvSpPr>
          <p:spPr>
            <a:xfrm>
              <a:off x="436301" y="1789614"/>
              <a:ext cx="1931793" cy="2495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7">
              <a:extLst>
                <a:ext uri="{FF2B5EF4-FFF2-40B4-BE49-F238E27FC236}">
                  <a16:creationId xmlns:a16="http://schemas.microsoft.com/office/drawing/2014/main" id="{40905B59-9D86-4D45-A77D-2AF32628BFED}"/>
                </a:ext>
              </a:extLst>
            </p:cNvPr>
            <p:cNvSpPr/>
            <p:nvPr/>
          </p:nvSpPr>
          <p:spPr>
            <a:xfrm>
              <a:off x="432185" y="2020783"/>
              <a:ext cx="1928574" cy="0"/>
            </a:xfrm>
            <a:custGeom>
              <a:avLst/>
              <a:gdLst>
                <a:gd name="connsiteX0" fmla="*/ 0 w 2510028"/>
                <a:gd name="connsiteY0" fmla="*/ 0 h 0"/>
                <a:gd name="connsiteX1" fmla="*/ 2510028 w 251002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0028">
                  <a:moveTo>
                    <a:pt x="0" y="0"/>
                  </a:moveTo>
                  <a:lnTo>
                    <a:pt x="2510028" y="0"/>
                  </a:lnTo>
                </a:path>
              </a:pathLst>
            </a:custGeom>
            <a:noFill/>
            <a:ln w="3175" cap="rnd">
              <a:solidFill>
                <a:schemeClr val="tx2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1">
              <a:extLst>
                <a:ext uri="{FF2B5EF4-FFF2-40B4-BE49-F238E27FC236}">
                  <a16:creationId xmlns:a16="http://schemas.microsoft.com/office/drawing/2014/main" id="{4FF994D4-BB82-44F8-9AA1-31645D034399}"/>
                </a:ext>
              </a:extLst>
            </p:cNvPr>
            <p:cNvSpPr/>
            <p:nvPr/>
          </p:nvSpPr>
          <p:spPr>
            <a:xfrm>
              <a:off x="432185" y="1789614"/>
              <a:ext cx="1928574" cy="0"/>
            </a:xfrm>
            <a:custGeom>
              <a:avLst/>
              <a:gdLst>
                <a:gd name="connsiteX0" fmla="*/ 0 w 2510028"/>
                <a:gd name="connsiteY0" fmla="*/ 0 h 0"/>
                <a:gd name="connsiteX1" fmla="*/ 2510028 w 251002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0028">
                  <a:moveTo>
                    <a:pt x="0" y="0"/>
                  </a:moveTo>
                  <a:lnTo>
                    <a:pt x="2510028" y="0"/>
                  </a:lnTo>
                </a:path>
              </a:pathLst>
            </a:custGeom>
            <a:noFill/>
            <a:ln w="3175" cap="rnd">
              <a:solidFill>
                <a:schemeClr val="tx2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A9CA37A-8E3B-4E48-9AD4-86A53577AC2C}"/>
                </a:ext>
              </a:extLst>
            </p:cNvPr>
            <p:cNvSpPr/>
            <p:nvPr/>
          </p:nvSpPr>
          <p:spPr>
            <a:xfrm>
              <a:off x="436301" y="1937923"/>
              <a:ext cx="1931793" cy="105632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 w="952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F429E7-502A-497C-B9E6-52032FA5F089}"/>
                </a:ext>
              </a:extLst>
            </p:cNvPr>
            <p:cNvSpPr/>
            <p:nvPr/>
          </p:nvSpPr>
          <p:spPr>
            <a:xfrm>
              <a:off x="438907" y="1783648"/>
              <a:ext cx="1928574" cy="237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k-means clustering</a:t>
              </a:r>
              <a:endParaRPr lang="en-US" altLang="ko-KR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5FB74F-558A-4D07-932D-D77F4F960514}"/>
                </a:ext>
              </a:extLst>
            </p:cNvPr>
            <p:cNvSpPr/>
            <p:nvPr/>
          </p:nvSpPr>
          <p:spPr>
            <a:xfrm>
              <a:off x="2530021" y="1789614"/>
              <a:ext cx="1931793" cy="1558682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3E5B8D-4155-4028-A69D-512331832FF2}"/>
                </a:ext>
              </a:extLst>
            </p:cNvPr>
            <p:cNvSpPr/>
            <p:nvPr/>
          </p:nvSpPr>
          <p:spPr>
            <a:xfrm>
              <a:off x="2536744" y="1789614"/>
              <a:ext cx="1931793" cy="2495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52">
              <a:extLst>
                <a:ext uri="{FF2B5EF4-FFF2-40B4-BE49-F238E27FC236}">
                  <a16:creationId xmlns:a16="http://schemas.microsoft.com/office/drawing/2014/main" id="{7646D815-E339-48CD-802C-5DEA50731C3D}"/>
                </a:ext>
              </a:extLst>
            </p:cNvPr>
            <p:cNvSpPr/>
            <p:nvPr/>
          </p:nvSpPr>
          <p:spPr>
            <a:xfrm>
              <a:off x="2532628" y="2020783"/>
              <a:ext cx="1928574" cy="0"/>
            </a:xfrm>
            <a:custGeom>
              <a:avLst/>
              <a:gdLst>
                <a:gd name="connsiteX0" fmla="*/ 0 w 2510028"/>
                <a:gd name="connsiteY0" fmla="*/ 0 h 0"/>
                <a:gd name="connsiteX1" fmla="*/ 2510028 w 251002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0028">
                  <a:moveTo>
                    <a:pt x="0" y="0"/>
                  </a:moveTo>
                  <a:lnTo>
                    <a:pt x="2510028" y="0"/>
                  </a:lnTo>
                </a:path>
              </a:pathLst>
            </a:custGeom>
            <a:noFill/>
            <a:ln w="3175" cap="rnd">
              <a:solidFill>
                <a:schemeClr val="tx2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53">
              <a:extLst>
                <a:ext uri="{FF2B5EF4-FFF2-40B4-BE49-F238E27FC236}">
                  <a16:creationId xmlns:a16="http://schemas.microsoft.com/office/drawing/2014/main" id="{1B6FB3CC-FF5A-4A43-95E8-E356AB7A5AE2}"/>
                </a:ext>
              </a:extLst>
            </p:cNvPr>
            <p:cNvSpPr/>
            <p:nvPr/>
          </p:nvSpPr>
          <p:spPr>
            <a:xfrm>
              <a:off x="2532628" y="1789614"/>
              <a:ext cx="1928574" cy="0"/>
            </a:xfrm>
            <a:custGeom>
              <a:avLst/>
              <a:gdLst>
                <a:gd name="connsiteX0" fmla="*/ 0 w 2510028"/>
                <a:gd name="connsiteY0" fmla="*/ 0 h 0"/>
                <a:gd name="connsiteX1" fmla="*/ 2510028 w 251002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0028">
                  <a:moveTo>
                    <a:pt x="0" y="0"/>
                  </a:moveTo>
                  <a:lnTo>
                    <a:pt x="2510028" y="0"/>
                  </a:lnTo>
                </a:path>
              </a:pathLst>
            </a:custGeom>
            <a:noFill/>
            <a:ln w="3175" cap="rnd">
              <a:solidFill>
                <a:schemeClr val="tx2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D37019-236B-44F9-8698-9BDCD899E608}"/>
                </a:ext>
              </a:extLst>
            </p:cNvPr>
            <p:cNvSpPr/>
            <p:nvPr/>
          </p:nvSpPr>
          <p:spPr>
            <a:xfrm>
              <a:off x="2533151" y="1937924"/>
              <a:ext cx="1931793" cy="103728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 w="952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5642F60-9B2E-416B-9B78-A436ACE25822}"/>
                </a:ext>
              </a:extLst>
            </p:cNvPr>
            <p:cNvSpPr/>
            <p:nvPr/>
          </p:nvSpPr>
          <p:spPr>
            <a:xfrm>
              <a:off x="2536131" y="1784021"/>
              <a:ext cx="1918436" cy="375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Hierarchical Clustering</a:t>
              </a:r>
              <a:endParaRPr lang="en-US" altLang="ko-KR" dirty="0"/>
            </a:p>
            <a:p>
              <a:pPr algn="ctr"/>
              <a:endParaRPr lang="ko-KR" altLang="en-US" sz="14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51153C-2D2E-46CE-A3E1-9289C272870A}"/>
                </a:ext>
              </a:extLst>
            </p:cNvPr>
            <p:cNvSpPr/>
            <p:nvPr/>
          </p:nvSpPr>
          <p:spPr>
            <a:xfrm>
              <a:off x="435098" y="3591919"/>
              <a:ext cx="1931793" cy="1678579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4743A2-EF2A-4368-94AA-B02DD05F8854}"/>
                </a:ext>
              </a:extLst>
            </p:cNvPr>
            <p:cNvSpPr/>
            <p:nvPr/>
          </p:nvSpPr>
          <p:spPr>
            <a:xfrm>
              <a:off x="436301" y="5026066"/>
              <a:ext cx="1931793" cy="2495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166">
              <a:extLst>
                <a:ext uri="{FF2B5EF4-FFF2-40B4-BE49-F238E27FC236}">
                  <a16:creationId xmlns:a16="http://schemas.microsoft.com/office/drawing/2014/main" id="{D112407F-B452-4FAE-A6C8-751E53003531}"/>
                </a:ext>
              </a:extLst>
            </p:cNvPr>
            <p:cNvSpPr/>
            <p:nvPr/>
          </p:nvSpPr>
          <p:spPr>
            <a:xfrm>
              <a:off x="432185" y="5274843"/>
              <a:ext cx="1928574" cy="0"/>
            </a:xfrm>
            <a:custGeom>
              <a:avLst/>
              <a:gdLst>
                <a:gd name="connsiteX0" fmla="*/ 0 w 2510028"/>
                <a:gd name="connsiteY0" fmla="*/ 0 h 0"/>
                <a:gd name="connsiteX1" fmla="*/ 2510028 w 251002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0028">
                  <a:moveTo>
                    <a:pt x="0" y="0"/>
                  </a:moveTo>
                  <a:lnTo>
                    <a:pt x="2510028" y="0"/>
                  </a:lnTo>
                </a:path>
              </a:pathLst>
            </a:custGeom>
            <a:noFill/>
            <a:ln w="3175" cap="rnd">
              <a:solidFill>
                <a:schemeClr val="tx2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167">
              <a:extLst>
                <a:ext uri="{FF2B5EF4-FFF2-40B4-BE49-F238E27FC236}">
                  <a16:creationId xmlns:a16="http://schemas.microsoft.com/office/drawing/2014/main" id="{9ECB7822-2ED7-45F5-93CF-35B1137AAC08}"/>
                </a:ext>
              </a:extLst>
            </p:cNvPr>
            <p:cNvSpPr/>
            <p:nvPr/>
          </p:nvSpPr>
          <p:spPr>
            <a:xfrm>
              <a:off x="432185" y="5026066"/>
              <a:ext cx="1928574" cy="0"/>
            </a:xfrm>
            <a:custGeom>
              <a:avLst/>
              <a:gdLst>
                <a:gd name="connsiteX0" fmla="*/ 0 w 2510028"/>
                <a:gd name="connsiteY0" fmla="*/ 0 h 0"/>
                <a:gd name="connsiteX1" fmla="*/ 2510028 w 251002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0028">
                  <a:moveTo>
                    <a:pt x="0" y="0"/>
                  </a:moveTo>
                  <a:lnTo>
                    <a:pt x="2510028" y="0"/>
                  </a:lnTo>
                </a:path>
              </a:pathLst>
            </a:custGeom>
            <a:noFill/>
            <a:ln w="3175" cap="rnd">
              <a:solidFill>
                <a:schemeClr val="tx2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4C77580-713B-469F-8F93-E0BA852302DC}"/>
                </a:ext>
              </a:extLst>
            </p:cNvPr>
            <p:cNvSpPr/>
            <p:nvPr/>
          </p:nvSpPr>
          <p:spPr>
            <a:xfrm>
              <a:off x="436301" y="5145749"/>
              <a:ext cx="1931794" cy="129094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 w="952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9B9B6F2-E449-41D1-93A4-D81D35F997E8}"/>
                </a:ext>
              </a:extLst>
            </p:cNvPr>
            <p:cNvSpPr/>
            <p:nvPr/>
          </p:nvSpPr>
          <p:spPr>
            <a:xfrm>
              <a:off x="435689" y="5001938"/>
              <a:ext cx="1928574" cy="375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Gaussian Mixture Model (GMM)</a:t>
              </a:r>
              <a:endParaRPr lang="en-US" altLang="ko-KR" dirty="0"/>
            </a:p>
            <a:p>
              <a:pPr algn="ctr"/>
              <a:endParaRPr lang="ko-KR" altLang="en-US" sz="1400" spc="-1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3A150B4-1A1B-4EA4-B901-6C3362298699}"/>
                </a:ext>
              </a:extLst>
            </p:cNvPr>
            <p:cNvSpPr/>
            <p:nvPr/>
          </p:nvSpPr>
          <p:spPr>
            <a:xfrm>
              <a:off x="2530021" y="3597073"/>
              <a:ext cx="1931794" cy="1673426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AB474A-5221-43FD-B79D-49DFC500CD5D}"/>
                </a:ext>
              </a:extLst>
            </p:cNvPr>
            <p:cNvSpPr/>
            <p:nvPr/>
          </p:nvSpPr>
          <p:spPr>
            <a:xfrm>
              <a:off x="2536744" y="5026066"/>
              <a:ext cx="1931794" cy="2495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 178">
              <a:extLst>
                <a:ext uri="{FF2B5EF4-FFF2-40B4-BE49-F238E27FC236}">
                  <a16:creationId xmlns:a16="http://schemas.microsoft.com/office/drawing/2014/main" id="{8A960950-C67D-4435-A2D3-A1590E6D5FE9}"/>
                </a:ext>
              </a:extLst>
            </p:cNvPr>
            <p:cNvSpPr/>
            <p:nvPr/>
          </p:nvSpPr>
          <p:spPr>
            <a:xfrm>
              <a:off x="2532628" y="5274843"/>
              <a:ext cx="1928574" cy="0"/>
            </a:xfrm>
            <a:custGeom>
              <a:avLst/>
              <a:gdLst>
                <a:gd name="connsiteX0" fmla="*/ 0 w 2510028"/>
                <a:gd name="connsiteY0" fmla="*/ 0 h 0"/>
                <a:gd name="connsiteX1" fmla="*/ 2510028 w 251002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0028">
                  <a:moveTo>
                    <a:pt x="0" y="0"/>
                  </a:moveTo>
                  <a:lnTo>
                    <a:pt x="2510028" y="0"/>
                  </a:lnTo>
                </a:path>
              </a:pathLst>
            </a:custGeom>
            <a:noFill/>
            <a:ln w="3175" cap="rnd">
              <a:solidFill>
                <a:schemeClr val="tx2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179">
              <a:extLst>
                <a:ext uri="{FF2B5EF4-FFF2-40B4-BE49-F238E27FC236}">
                  <a16:creationId xmlns:a16="http://schemas.microsoft.com/office/drawing/2014/main" id="{1EAE2E45-10C4-40B1-95B5-B1B62EE59A13}"/>
                </a:ext>
              </a:extLst>
            </p:cNvPr>
            <p:cNvSpPr/>
            <p:nvPr/>
          </p:nvSpPr>
          <p:spPr>
            <a:xfrm>
              <a:off x="2532628" y="5026066"/>
              <a:ext cx="1928574" cy="0"/>
            </a:xfrm>
            <a:custGeom>
              <a:avLst/>
              <a:gdLst>
                <a:gd name="connsiteX0" fmla="*/ 0 w 2510028"/>
                <a:gd name="connsiteY0" fmla="*/ 0 h 0"/>
                <a:gd name="connsiteX1" fmla="*/ 2510028 w 251002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0028">
                  <a:moveTo>
                    <a:pt x="0" y="0"/>
                  </a:moveTo>
                  <a:lnTo>
                    <a:pt x="2510028" y="0"/>
                  </a:lnTo>
                </a:path>
              </a:pathLst>
            </a:custGeom>
            <a:noFill/>
            <a:ln w="3175" cap="rnd">
              <a:solidFill>
                <a:schemeClr val="tx2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1B8526A-9217-41D8-823C-DE56A5EF473F}"/>
                </a:ext>
              </a:extLst>
            </p:cNvPr>
            <p:cNvSpPr/>
            <p:nvPr/>
          </p:nvSpPr>
          <p:spPr>
            <a:xfrm>
              <a:off x="2533151" y="5145749"/>
              <a:ext cx="1931794" cy="129094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 w="952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22112E-1C76-4D1B-979A-05CEA13D009B}"/>
                </a:ext>
              </a:extLst>
            </p:cNvPr>
            <p:cNvSpPr/>
            <p:nvPr/>
          </p:nvSpPr>
          <p:spPr>
            <a:xfrm>
              <a:off x="2536131" y="5025978"/>
              <a:ext cx="1948572" cy="237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DBSCAN</a:t>
              </a:r>
              <a:endParaRPr lang="en-US" altLang="ko-KR" dirty="0"/>
            </a:p>
          </p:txBody>
        </p:sp>
        <p:grpSp>
          <p:nvGrpSpPr>
            <p:cNvPr id="35" name="그룹 150">
              <a:extLst>
                <a:ext uri="{FF2B5EF4-FFF2-40B4-BE49-F238E27FC236}">
                  <a16:creationId xmlns:a16="http://schemas.microsoft.com/office/drawing/2014/main" id="{C90BD4F1-153A-4210-BF3C-C8C3CF3A1C3E}"/>
                </a:ext>
              </a:extLst>
            </p:cNvPr>
            <p:cNvGrpSpPr/>
            <p:nvPr/>
          </p:nvGrpSpPr>
          <p:grpSpPr>
            <a:xfrm>
              <a:off x="1871151" y="2991692"/>
              <a:ext cx="1131067" cy="1365151"/>
              <a:chOff x="3279866" y="1922714"/>
              <a:chExt cx="1260000" cy="1504879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E09653E5-F113-4D24-8BA4-AFC39F136C70}"/>
                  </a:ext>
                </a:extLst>
              </p:cNvPr>
              <p:cNvSpPr/>
              <p:nvPr/>
            </p:nvSpPr>
            <p:spPr>
              <a:xfrm>
                <a:off x="3279866" y="1922714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6350" cap="rnd">
                <a:noFill/>
                <a:prstDash val="dash"/>
                <a:tailEnd type="none"/>
              </a:ln>
              <a:effectLst>
                <a:outerShdw blurRad="63500" dist="25400" dir="5400000" algn="ctr" rotWithShape="0">
                  <a:srgbClr val="000000">
                    <a:alpha val="14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7" name="그룹 123">
                <a:extLst>
                  <a:ext uri="{FF2B5EF4-FFF2-40B4-BE49-F238E27FC236}">
                    <a16:creationId xmlns:a16="http://schemas.microsoft.com/office/drawing/2014/main" id="{FD815143-81A8-4275-8FF7-509AF83A4AD8}"/>
                  </a:ext>
                </a:extLst>
              </p:cNvPr>
              <p:cNvGrpSpPr/>
              <p:nvPr/>
            </p:nvGrpSpPr>
            <p:grpSpPr>
              <a:xfrm>
                <a:off x="3305996" y="1973679"/>
                <a:ext cx="1216962" cy="1453914"/>
                <a:chOff x="-1830746" y="1643553"/>
                <a:chExt cx="1584176" cy="1892630"/>
              </a:xfrm>
            </p:grpSpPr>
            <p:grpSp>
              <p:nvGrpSpPr>
                <p:cNvPr id="38" name="그룹 119">
                  <a:extLst>
                    <a:ext uri="{FF2B5EF4-FFF2-40B4-BE49-F238E27FC236}">
                      <a16:creationId xmlns:a16="http://schemas.microsoft.com/office/drawing/2014/main" id="{D8DD9550-6653-441B-AF47-E40CC5C91C87}"/>
                    </a:ext>
                  </a:extLst>
                </p:cNvPr>
                <p:cNvGrpSpPr/>
                <p:nvPr/>
              </p:nvGrpSpPr>
              <p:grpSpPr>
                <a:xfrm>
                  <a:off x="-1830746" y="1643553"/>
                  <a:ext cx="1584176" cy="1892630"/>
                  <a:chOff x="761542" y="1643553"/>
                  <a:chExt cx="1584176" cy="1892630"/>
                </a:xfrm>
              </p:grpSpPr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6D3CEC51-2EB8-4A4A-803E-B3D95A080158}"/>
                      </a:ext>
                    </a:extLst>
                  </p:cNvPr>
                  <p:cNvSpPr/>
                  <p:nvPr/>
                </p:nvSpPr>
                <p:spPr>
                  <a:xfrm>
                    <a:off x="761542" y="1643553"/>
                    <a:ext cx="1584176" cy="1584176"/>
                  </a:xfrm>
                  <a:prstGeom prst="ellipse">
                    <a:avLst/>
                  </a:prstGeom>
                  <a:solidFill>
                    <a:srgbClr val="953735"/>
                  </a:solidFill>
                  <a:ln w="317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  <a:latin typeface="굴림" pitchFamily="50" charset="-127"/>
                      <a:ea typeface="굴림" pitchFamily="50" charset="-127"/>
                    </a:endParaRPr>
                  </a:p>
                </p:txBody>
              </p:sp>
              <p:sp>
                <p:nvSpPr>
                  <p:cNvPr id="41" name="원형 156">
                    <a:extLst>
                      <a:ext uri="{FF2B5EF4-FFF2-40B4-BE49-F238E27FC236}">
                        <a16:creationId xmlns:a16="http://schemas.microsoft.com/office/drawing/2014/main" id="{9585F725-49E5-409F-950C-245A86E4218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3434" y="2021479"/>
                    <a:ext cx="1514704" cy="1514704"/>
                  </a:xfrm>
                  <a:prstGeom prst="pie">
                    <a:avLst>
                      <a:gd name="adj1" fmla="val 5353069"/>
                      <a:gd name="adj2" fmla="val 16200000"/>
                    </a:avLst>
                  </a:prstGeom>
                  <a:gradFill>
                    <a:gsLst>
                      <a:gs pos="10000">
                        <a:schemeClr val="bg1">
                          <a:alpha val="0"/>
                        </a:schemeClr>
                      </a:gs>
                      <a:gs pos="73000">
                        <a:schemeClr val="bg1">
                          <a:alpha val="54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27D7680-B3D6-49DB-8783-5FA9A82969B6}"/>
                    </a:ext>
                  </a:extLst>
                </p:cNvPr>
                <p:cNvSpPr/>
                <p:nvPr/>
              </p:nvSpPr>
              <p:spPr>
                <a:xfrm>
                  <a:off x="-1757549" y="1700178"/>
                  <a:ext cx="1437778" cy="14377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5400" dir="5400000" algn="t" rotWithShape="0">
                    <a:prstClr val="black">
                      <a:alpha val="2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black"/>
                      </a:solidFill>
                    </a:rPr>
                    <a:t>SVM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22F66E-EF27-42E7-9E0A-8FAA853E6640}"/>
                </a:ext>
              </a:extLst>
            </p:cNvPr>
            <p:cNvSpPr/>
            <p:nvPr/>
          </p:nvSpPr>
          <p:spPr>
            <a:xfrm>
              <a:off x="1996878" y="3592731"/>
              <a:ext cx="902916" cy="21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endParaRPr kumimoji="1" lang="ko-KR" altLang="en-US" sz="14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5505BE6-F7E8-44B2-BF09-460AA94B1EE2}"/>
                </a:ext>
              </a:extLst>
            </p:cNvPr>
            <p:cNvSpPr/>
            <p:nvPr/>
          </p:nvSpPr>
          <p:spPr>
            <a:xfrm>
              <a:off x="2718742" y="2088410"/>
              <a:ext cx="1651421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600"/>
                </a:lnSpc>
                <a:spcAft>
                  <a:spcPts val="600"/>
                </a:spcAft>
                <a:buSzPct val="100000"/>
                <a:defRPr/>
              </a:pP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산업단지 적용</a:t>
              </a:r>
              <a:r>
                <a:rPr kumimoji="1" lang="en-US" altLang="ko-KR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(4</a:t>
              </a: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개</a:t>
              </a:r>
              <a:r>
                <a:rPr kumimoji="1" lang="en-US" altLang="ko-KR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)</a:t>
              </a:r>
              <a:endParaRPr kumimoji="1" lang="ko-KR" altLang="en-US" sz="1200" kern="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endParaRPr>
            </a:p>
            <a:p>
              <a:pPr algn="r">
                <a:lnSpc>
                  <a:spcPts val="1600"/>
                </a:lnSpc>
                <a:spcAft>
                  <a:spcPts val="600"/>
                </a:spcAft>
                <a:buSzPct val="100000"/>
                <a:defRPr/>
              </a:pP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클라우드법 제정</a:t>
              </a: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/>
                  <a:ea typeface="-윤고딕330"/>
                </a:rPr>
                <a:t>ㆍ</a:t>
              </a: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시행</a:t>
              </a:r>
              <a:endParaRPr kumimoji="1" lang="en-US" altLang="ko-KR" sz="1200" kern="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951F009-EF1A-47B9-ABF2-5FACBDAAAF4B}"/>
                </a:ext>
              </a:extLst>
            </p:cNvPr>
            <p:cNvSpPr/>
            <p:nvPr/>
          </p:nvSpPr>
          <p:spPr>
            <a:xfrm>
              <a:off x="462220" y="4279658"/>
              <a:ext cx="1851037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  <a:spcAft>
                  <a:spcPts val="600"/>
                </a:spcAft>
                <a:buSzPct val="100000"/>
                <a:defRPr/>
              </a:pP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의료 등 </a:t>
              </a:r>
              <a:r>
                <a:rPr kumimoji="1" lang="en-US" altLang="ko-KR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5</a:t>
              </a: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대 분야 활용</a:t>
              </a:r>
              <a:endParaRPr kumimoji="1" lang="en-US" altLang="ko-KR" sz="1200" kern="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endParaRPr>
            </a:p>
            <a:p>
              <a:pPr>
                <a:lnSpc>
                  <a:spcPts val="1600"/>
                </a:lnSpc>
                <a:spcAft>
                  <a:spcPts val="600"/>
                </a:spcAft>
                <a:buSzPct val="100000"/>
                <a:defRPr/>
              </a:pP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데이터 타운 실증사업 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61BFB8F-EA81-49F2-96EA-9F48DE212BFB}"/>
                </a:ext>
              </a:extLst>
            </p:cNvPr>
            <p:cNvSpPr/>
            <p:nvPr/>
          </p:nvSpPr>
          <p:spPr>
            <a:xfrm>
              <a:off x="2536727" y="4289512"/>
              <a:ext cx="1965082" cy="579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600"/>
                </a:lnSpc>
                <a:spcAft>
                  <a:spcPts val="600"/>
                </a:spcAft>
                <a:buSzPct val="100000"/>
                <a:defRPr/>
              </a:pPr>
              <a:r>
                <a:rPr kumimoji="1" lang="en-US" altLang="ko-KR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'SW/SoC/</a:t>
              </a: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플랫폼</a:t>
              </a:r>
              <a:r>
                <a:rPr kumimoji="1" lang="en-US" altLang="ko-KR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'</a:t>
              </a: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 일괄개발</a:t>
              </a:r>
              <a:endParaRPr kumimoji="1" lang="en-US" altLang="ko-KR" sz="1200" kern="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endParaRPr>
            </a:p>
            <a:p>
              <a:pPr algn="r">
                <a:lnSpc>
                  <a:spcPts val="1600"/>
                </a:lnSpc>
                <a:spcAft>
                  <a:spcPts val="600"/>
                </a:spcAft>
                <a:buSzPct val="100000"/>
                <a:defRPr/>
              </a:pPr>
              <a:r>
                <a: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국산비중 제고</a:t>
              </a:r>
              <a:r>
                <a:rPr kumimoji="1" lang="en-US" altLang="ko-KR" sz="10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('14. 5%</a:t>
              </a:r>
              <a:r>
                <a:rPr kumimoji="1" lang="en-US" altLang="ko-KR" sz="10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/>
                  <a:ea typeface="-윤고딕330"/>
                  <a:sym typeface="Wingdings" panose="05000000000000000000" pitchFamily="2" charset="2"/>
                </a:rPr>
                <a:t>→</a:t>
              </a:r>
              <a:r>
                <a:rPr kumimoji="1" lang="en-US" altLang="ko-KR" sz="10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  <a:sym typeface="Wingdings" panose="05000000000000000000" pitchFamily="2" charset="2"/>
                </a:rPr>
                <a:t>'</a:t>
              </a:r>
              <a:r>
                <a:rPr kumimoji="1" lang="en-US" altLang="ko-KR" sz="10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rPr>
                <a:t>20. 20%)</a:t>
              </a:r>
            </a:p>
          </p:txBody>
        </p:sp>
      </p:grpSp>
      <p:pic>
        <p:nvPicPr>
          <p:cNvPr id="1029" name="_x277756552" descr="EMB000013e410dd">
            <a:extLst>
              <a:ext uri="{FF2B5EF4-FFF2-40B4-BE49-F238E27FC236}">
                <a16:creationId xmlns:a16="http://schemas.microsoft.com/office/drawing/2014/main" id="{0F643B46-0105-4F35-9A50-48C7F61B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7" y="1358921"/>
            <a:ext cx="2949423" cy="19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6">
            <a:extLst>
              <a:ext uri="{FF2B5EF4-FFF2-40B4-BE49-F238E27FC236}">
                <a16:creationId xmlns:a16="http://schemas.microsoft.com/office/drawing/2014/main" id="{850B39B5-FC1A-4FF6-B3AE-A44CD2A5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2CF663C7-9A2F-42EB-8C2F-DB842116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95156616" descr="EMB000013e410df">
            <a:extLst>
              <a:ext uri="{FF2B5EF4-FFF2-40B4-BE49-F238E27FC236}">
                <a16:creationId xmlns:a16="http://schemas.microsoft.com/office/drawing/2014/main" id="{A3B88282-4C36-4456-B657-DD71107B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83" y="1426511"/>
            <a:ext cx="2884573" cy="18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12">
            <a:extLst>
              <a:ext uri="{FF2B5EF4-FFF2-40B4-BE49-F238E27FC236}">
                <a16:creationId xmlns:a16="http://schemas.microsoft.com/office/drawing/2014/main" id="{F97BB368-3015-461D-A334-4ED1AEA0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393809200" descr="EMB000013e410e3">
            <a:extLst>
              <a:ext uri="{FF2B5EF4-FFF2-40B4-BE49-F238E27FC236}">
                <a16:creationId xmlns:a16="http://schemas.microsoft.com/office/drawing/2014/main" id="{DCEA19F4-9745-46B9-8312-6DA6B1C9F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9" y="3811652"/>
            <a:ext cx="2806301" cy="203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16">
            <a:extLst>
              <a:ext uri="{FF2B5EF4-FFF2-40B4-BE49-F238E27FC236}">
                <a16:creationId xmlns:a16="http://schemas.microsoft.com/office/drawing/2014/main" id="{F8A78D75-6B98-4C04-A556-1363E9156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77738192" descr="EMB000013e410e7">
            <a:extLst>
              <a:ext uri="{FF2B5EF4-FFF2-40B4-BE49-F238E27FC236}">
                <a16:creationId xmlns:a16="http://schemas.microsoft.com/office/drawing/2014/main" id="{153AF54D-DE05-4236-9D46-C0DBD61F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99" y="3888762"/>
            <a:ext cx="2915077" cy="197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C8D5F7E-577C-4E13-B353-F0215775DC2A}"/>
              </a:ext>
            </a:extLst>
          </p:cNvPr>
          <p:cNvSpPr txBox="1"/>
          <p:nvPr/>
        </p:nvSpPr>
        <p:spPr bwMode="auto">
          <a:xfrm>
            <a:off x="478159" y="270832"/>
            <a:ext cx="164019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구현 방법</a:t>
            </a:r>
            <a:endParaRPr lang="ko-KR" altLang="en-US" sz="3400" spc="-150" dirty="0">
              <a:gradFill>
                <a:gsLst>
                  <a:gs pos="100000">
                    <a:srgbClr val="C0504D">
                      <a:lumMod val="75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66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2815828"/>
            <a:ext cx="4636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en-US" altLang="ko-KR" sz="40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3.</a:t>
            </a:r>
            <a:r>
              <a:rPr lang="ko-KR" altLang="en-US" sz="40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고진감래 진척정도</a:t>
            </a:r>
          </a:p>
        </p:txBody>
      </p:sp>
      <p:sp>
        <p:nvSpPr>
          <p:cNvPr id="2" name="자유형 1"/>
          <p:cNvSpPr/>
          <p:nvPr/>
        </p:nvSpPr>
        <p:spPr>
          <a:xfrm>
            <a:off x="323528" y="3532197"/>
            <a:ext cx="8334302" cy="0"/>
          </a:xfrm>
          <a:custGeom>
            <a:avLst/>
            <a:gdLst>
              <a:gd name="connsiteX0" fmla="*/ 0 w 8334302"/>
              <a:gd name="connsiteY0" fmla="*/ 0 h 0"/>
              <a:gd name="connsiteX1" fmla="*/ 8334302 w 83343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02">
                <a:moveTo>
                  <a:pt x="0" y="0"/>
                </a:moveTo>
                <a:lnTo>
                  <a:pt x="8334302" y="0"/>
                </a:lnTo>
              </a:path>
            </a:pathLst>
          </a:custGeom>
          <a:noFill/>
          <a:ln w="19050" cap="rnd">
            <a:solidFill>
              <a:schemeClr val="accent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676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78159" y="270832"/>
            <a:ext cx="298030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고진감래 진척정도</a:t>
            </a:r>
            <a:endParaRPr lang="ko-KR" altLang="en-US" sz="3400" spc="-150" dirty="0">
              <a:gradFill>
                <a:gsLst>
                  <a:gs pos="100000">
                    <a:srgbClr val="C0504D">
                      <a:lumMod val="75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DF64B-2224-4D08-A3CE-1ED44AE617DD}"/>
              </a:ext>
            </a:extLst>
          </p:cNvPr>
          <p:cNvSpPr txBox="1"/>
          <p:nvPr/>
        </p:nvSpPr>
        <p:spPr>
          <a:xfrm>
            <a:off x="467544" y="950155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1) </a:t>
            </a:r>
            <a:r>
              <a:rPr lang="ko-KR" altLang="en-US" sz="2000" dirty="0"/>
              <a:t>자료수집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0AE1619-8638-473D-8B9E-F0F6CC8EE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92017"/>
              </p:ext>
            </p:extLst>
          </p:nvPr>
        </p:nvGraphicFramePr>
        <p:xfrm>
          <a:off x="612231" y="4223776"/>
          <a:ext cx="7848202" cy="216928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5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547">
                  <a:extLst>
                    <a:ext uri="{9D8B030D-6E8A-4147-A177-3AD203B41FA5}">
                      <a16:colId xmlns:a16="http://schemas.microsoft.com/office/drawing/2014/main" val="1715497967"/>
                    </a:ext>
                  </a:extLst>
                </a:gridCol>
              </a:tblGrid>
              <a:tr h="36154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/>
                        <a:t>전라북도 전주시 시설물 안전등급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/>
                        <a:t>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유동인구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/>
                        <a:t>진행중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41554"/>
                  </a:ext>
                </a:extLst>
              </a:tr>
              <a:tr h="361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/>
                        <a:t>부동산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345601"/>
                  </a:ext>
                </a:extLst>
              </a:tr>
              <a:tr h="361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전라북도 전주시 학교 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768296"/>
                  </a:ext>
                </a:extLst>
              </a:tr>
              <a:tr h="361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전라북도 전주시 병원 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041463"/>
                  </a:ext>
                </a:extLst>
              </a:tr>
              <a:tr h="361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전라북도 전주시 위험시설 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58448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DDFA9F6-A50E-4720-9B52-CA026A4AE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0" y="1475590"/>
            <a:ext cx="7763063" cy="2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464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7448912-DD37-45E5-822F-41B0D1DD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2" y="1405632"/>
            <a:ext cx="8161772" cy="4975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78159" y="270832"/>
            <a:ext cx="298030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고진감래 진척정도</a:t>
            </a:r>
            <a:endParaRPr lang="ko-KR" altLang="en-US" sz="3400" spc="-150" dirty="0">
              <a:gradFill>
                <a:gsLst>
                  <a:gs pos="100000">
                    <a:srgbClr val="C0504D">
                      <a:lumMod val="75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DF64B-2224-4D08-A3CE-1ED44AE617DD}"/>
              </a:ext>
            </a:extLst>
          </p:cNvPr>
          <p:cNvSpPr txBox="1"/>
          <p:nvPr/>
        </p:nvSpPr>
        <p:spPr>
          <a:xfrm>
            <a:off x="485055" y="908720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2) </a:t>
            </a:r>
            <a:r>
              <a:rPr lang="ko-KR" altLang="en-US" sz="2000" dirty="0"/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3561932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7448912-DD37-45E5-822F-41B0D1DD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2" y="1405632"/>
            <a:ext cx="8161772" cy="4975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78159" y="270832"/>
            <a:ext cx="298030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고진감래 진척정도</a:t>
            </a:r>
            <a:endParaRPr lang="ko-KR" altLang="en-US" sz="3400" spc="-150" dirty="0">
              <a:gradFill>
                <a:gsLst>
                  <a:gs pos="100000">
                    <a:srgbClr val="C0504D">
                      <a:lumMod val="75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DF64B-2224-4D08-A3CE-1ED44AE617DD}"/>
              </a:ext>
            </a:extLst>
          </p:cNvPr>
          <p:cNvSpPr txBox="1"/>
          <p:nvPr/>
        </p:nvSpPr>
        <p:spPr>
          <a:xfrm>
            <a:off x="485055" y="908720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2) </a:t>
            </a:r>
            <a:r>
              <a:rPr lang="ko-KR" altLang="en-US" sz="2000" dirty="0"/>
              <a:t>데이터 정제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43894A-9A0B-4435-9044-B9E0DC110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2" y="1396058"/>
            <a:ext cx="8161772" cy="49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22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78159" y="270832"/>
            <a:ext cx="298030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고진감래 진척정도</a:t>
            </a:r>
            <a:endParaRPr lang="ko-KR" altLang="en-US" sz="3400" spc="-150" dirty="0">
              <a:gradFill>
                <a:gsLst>
                  <a:gs pos="100000">
                    <a:srgbClr val="C0504D">
                      <a:lumMod val="75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DF64B-2224-4D08-A3CE-1ED44AE617DD}"/>
              </a:ext>
            </a:extLst>
          </p:cNvPr>
          <p:cNvSpPr txBox="1"/>
          <p:nvPr/>
        </p:nvSpPr>
        <p:spPr>
          <a:xfrm>
            <a:off x="485055" y="908720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3)</a:t>
            </a:r>
            <a:r>
              <a:rPr lang="ko-KR" altLang="en-US" sz="2000" dirty="0"/>
              <a:t>진행중인 과제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CF92A9-68EA-409A-8DEA-22A68F247B80}"/>
              </a:ext>
            </a:extLst>
          </p:cNvPr>
          <p:cNvGrpSpPr/>
          <p:nvPr/>
        </p:nvGrpSpPr>
        <p:grpSpPr>
          <a:xfrm>
            <a:off x="0" y="754518"/>
            <a:ext cx="9144000" cy="5832649"/>
            <a:chOff x="0" y="0"/>
            <a:chExt cx="9144000" cy="65973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CA2F92-4F4E-4C4E-B8DC-A608FC9B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624" y="2717947"/>
              <a:ext cx="2257740" cy="1905266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B83D268-21FB-48BA-98C1-6D1D3012ADEC}"/>
                </a:ext>
              </a:extLst>
            </p:cNvPr>
            <p:cNvGrpSpPr/>
            <p:nvPr/>
          </p:nvGrpSpPr>
          <p:grpSpPr>
            <a:xfrm>
              <a:off x="478431" y="721875"/>
              <a:ext cx="8204606" cy="5875478"/>
              <a:chOff x="371324" y="1669648"/>
              <a:chExt cx="4147832" cy="3772435"/>
            </a:xfrm>
          </p:grpSpPr>
          <p:sp>
            <p:nvSpPr>
              <p:cNvPr id="16" name="모서리가 둥근 직사각형 8">
                <a:extLst>
                  <a:ext uri="{FF2B5EF4-FFF2-40B4-BE49-F238E27FC236}">
                    <a16:creationId xmlns:a16="http://schemas.microsoft.com/office/drawing/2014/main" id="{C879C450-5461-4498-AB6F-95C684990C46}"/>
                  </a:ext>
                </a:extLst>
              </p:cNvPr>
              <p:cNvSpPr/>
              <p:nvPr/>
            </p:nvSpPr>
            <p:spPr>
              <a:xfrm>
                <a:off x="371324" y="1669648"/>
                <a:ext cx="4147832" cy="37724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innerShdw blurRad="152400" dir="13500000">
                  <a:schemeClr val="bg1">
                    <a:lumMod val="65000"/>
                    <a:alpha val="31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00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grpSp>
            <p:nvGrpSpPr>
              <p:cNvPr id="17" name="그룹 71">
                <a:extLst>
                  <a:ext uri="{FF2B5EF4-FFF2-40B4-BE49-F238E27FC236}">
                    <a16:creationId xmlns:a16="http://schemas.microsoft.com/office/drawing/2014/main" id="{D6DC7AF6-DDA1-4899-95AA-693EA524A1BA}"/>
                  </a:ext>
                </a:extLst>
              </p:cNvPr>
              <p:cNvGrpSpPr/>
              <p:nvPr/>
            </p:nvGrpSpPr>
            <p:grpSpPr>
              <a:xfrm>
                <a:off x="427082" y="1852647"/>
                <a:ext cx="4057621" cy="52343"/>
                <a:chOff x="530658" y="1407733"/>
                <a:chExt cx="3919468" cy="52343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E932CD5-FB20-423E-975A-6876A5C91108}"/>
                    </a:ext>
                  </a:extLst>
                </p:cNvPr>
                <p:cNvSpPr/>
                <p:nvPr/>
              </p:nvSpPr>
              <p:spPr>
                <a:xfrm>
                  <a:off x="530658" y="1407733"/>
                  <a:ext cx="3919468" cy="45719"/>
                </a:xfrm>
                <a:prstGeom prst="rect">
                  <a:avLst/>
                </a:prstGeom>
                <a:gradFill>
                  <a:gsLst>
                    <a:gs pos="100000">
                      <a:schemeClr val="bg1">
                        <a:alpha val="41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  <a:ln w="22225">
                  <a:noFill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56" name="Picture 3" descr="E:\PNG\기타\빛광.png">
                  <a:extLst>
                    <a:ext uri="{FF2B5EF4-FFF2-40B4-BE49-F238E27FC236}">
                      <a16:creationId xmlns:a16="http://schemas.microsoft.com/office/drawing/2014/main" id="{1F657967-FC4A-4A69-A2E3-032D6612D0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76395" y="1414357"/>
                  <a:ext cx="1294233" cy="457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제목 114">
                <a:extLst>
                  <a:ext uri="{FF2B5EF4-FFF2-40B4-BE49-F238E27FC236}">
                    <a16:creationId xmlns:a16="http://schemas.microsoft.com/office/drawing/2014/main" id="{DF4ACD0A-496E-4FF4-949B-13583837D5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635" y="1926316"/>
                <a:ext cx="3749351" cy="305551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anchor="ctr" anchorCtr="0"/>
              <a:lstStyle/>
              <a:p>
                <a:pPr algn="ctr" eaLnBrk="0" latinLnBrk="0" hangingPunct="0">
                  <a:defRPr/>
                </a:pPr>
                <a:endParaRPr lang="ko-KR" altLang="en-US" sz="20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  <a:cs typeface="Arial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A698CD6-2635-468D-BEEE-D5D7D307EF9E}"/>
                  </a:ext>
                </a:extLst>
              </p:cNvPr>
              <p:cNvSpPr/>
              <p:nvPr/>
            </p:nvSpPr>
            <p:spPr>
              <a:xfrm>
                <a:off x="429578" y="1789614"/>
                <a:ext cx="1931793" cy="1615092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21E4AFB-E1A4-42C8-BD7E-87BCDEBEE3E9}"/>
                  </a:ext>
                </a:extLst>
              </p:cNvPr>
              <p:cNvSpPr/>
              <p:nvPr/>
            </p:nvSpPr>
            <p:spPr>
              <a:xfrm>
                <a:off x="436301" y="1789614"/>
                <a:ext cx="1931793" cy="2495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127">
                <a:extLst>
                  <a:ext uri="{FF2B5EF4-FFF2-40B4-BE49-F238E27FC236}">
                    <a16:creationId xmlns:a16="http://schemas.microsoft.com/office/drawing/2014/main" id="{768D3C12-F7E3-4E79-A70A-C8E6AB01B08B}"/>
                  </a:ext>
                </a:extLst>
              </p:cNvPr>
              <p:cNvSpPr/>
              <p:nvPr/>
            </p:nvSpPr>
            <p:spPr>
              <a:xfrm>
                <a:off x="432185" y="2020783"/>
                <a:ext cx="1928574" cy="0"/>
              </a:xfrm>
              <a:custGeom>
                <a:avLst/>
                <a:gdLst>
                  <a:gd name="connsiteX0" fmla="*/ 0 w 2510028"/>
                  <a:gd name="connsiteY0" fmla="*/ 0 h 0"/>
                  <a:gd name="connsiteX1" fmla="*/ 2510028 w 251002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0028">
                    <a:moveTo>
                      <a:pt x="0" y="0"/>
                    </a:moveTo>
                    <a:lnTo>
                      <a:pt x="2510028" y="0"/>
                    </a:lnTo>
                  </a:path>
                </a:pathLst>
              </a:custGeom>
              <a:noFill/>
              <a:ln w="3175" cap="rnd">
                <a:solidFill>
                  <a:schemeClr val="tx2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131">
                <a:extLst>
                  <a:ext uri="{FF2B5EF4-FFF2-40B4-BE49-F238E27FC236}">
                    <a16:creationId xmlns:a16="http://schemas.microsoft.com/office/drawing/2014/main" id="{38E74E05-D69D-42B1-B163-99D2DADE9B9A}"/>
                  </a:ext>
                </a:extLst>
              </p:cNvPr>
              <p:cNvSpPr/>
              <p:nvPr/>
            </p:nvSpPr>
            <p:spPr>
              <a:xfrm>
                <a:off x="432185" y="1789614"/>
                <a:ext cx="1928574" cy="0"/>
              </a:xfrm>
              <a:custGeom>
                <a:avLst/>
                <a:gdLst>
                  <a:gd name="connsiteX0" fmla="*/ 0 w 2510028"/>
                  <a:gd name="connsiteY0" fmla="*/ 0 h 0"/>
                  <a:gd name="connsiteX1" fmla="*/ 2510028 w 251002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0028">
                    <a:moveTo>
                      <a:pt x="0" y="0"/>
                    </a:moveTo>
                    <a:lnTo>
                      <a:pt x="2510028" y="0"/>
                    </a:lnTo>
                  </a:path>
                </a:pathLst>
              </a:custGeom>
              <a:noFill/>
              <a:ln w="3175" cap="rnd">
                <a:solidFill>
                  <a:schemeClr val="tx2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B7F4495-EF99-49EC-894D-820746844FBB}"/>
                  </a:ext>
                </a:extLst>
              </p:cNvPr>
              <p:cNvSpPr/>
              <p:nvPr/>
            </p:nvSpPr>
            <p:spPr>
              <a:xfrm>
                <a:off x="436301" y="1937923"/>
                <a:ext cx="1931793" cy="105632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 w="952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508F35-09C8-4E7C-98AE-9DDD0127215B}"/>
                  </a:ext>
                </a:extLst>
              </p:cNvPr>
              <p:cNvSpPr/>
              <p:nvPr/>
            </p:nvSpPr>
            <p:spPr>
              <a:xfrm>
                <a:off x="438907" y="1783648"/>
                <a:ext cx="1928574" cy="23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/>
                  <a:t>k-means clustering</a:t>
                </a:r>
                <a:endParaRPr lang="en-US" altLang="ko-KR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DF8F10B-677D-457B-A351-9299B68D20F7}"/>
                  </a:ext>
                </a:extLst>
              </p:cNvPr>
              <p:cNvSpPr/>
              <p:nvPr/>
            </p:nvSpPr>
            <p:spPr>
              <a:xfrm>
                <a:off x="2530021" y="1789614"/>
                <a:ext cx="1931793" cy="1558682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A8198AB-542F-4D92-94B0-AC9C41ACAC00}"/>
                  </a:ext>
                </a:extLst>
              </p:cNvPr>
              <p:cNvSpPr/>
              <p:nvPr/>
            </p:nvSpPr>
            <p:spPr>
              <a:xfrm>
                <a:off x="2536744" y="1789614"/>
                <a:ext cx="1931793" cy="24959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152">
                <a:extLst>
                  <a:ext uri="{FF2B5EF4-FFF2-40B4-BE49-F238E27FC236}">
                    <a16:creationId xmlns:a16="http://schemas.microsoft.com/office/drawing/2014/main" id="{A2EB79FA-D7D3-4AF9-8308-5352F2295602}"/>
                  </a:ext>
                </a:extLst>
              </p:cNvPr>
              <p:cNvSpPr/>
              <p:nvPr/>
            </p:nvSpPr>
            <p:spPr>
              <a:xfrm>
                <a:off x="2532628" y="2020783"/>
                <a:ext cx="1928574" cy="0"/>
              </a:xfrm>
              <a:custGeom>
                <a:avLst/>
                <a:gdLst>
                  <a:gd name="connsiteX0" fmla="*/ 0 w 2510028"/>
                  <a:gd name="connsiteY0" fmla="*/ 0 h 0"/>
                  <a:gd name="connsiteX1" fmla="*/ 2510028 w 251002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0028">
                    <a:moveTo>
                      <a:pt x="0" y="0"/>
                    </a:moveTo>
                    <a:lnTo>
                      <a:pt x="2510028" y="0"/>
                    </a:lnTo>
                  </a:path>
                </a:pathLst>
              </a:custGeom>
              <a:noFill/>
              <a:ln w="3175" cap="rnd">
                <a:solidFill>
                  <a:schemeClr val="tx2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153">
                <a:extLst>
                  <a:ext uri="{FF2B5EF4-FFF2-40B4-BE49-F238E27FC236}">
                    <a16:creationId xmlns:a16="http://schemas.microsoft.com/office/drawing/2014/main" id="{8D39CE7F-3E1E-42F5-AF71-A392E0E302E3}"/>
                  </a:ext>
                </a:extLst>
              </p:cNvPr>
              <p:cNvSpPr/>
              <p:nvPr/>
            </p:nvSpPr>
            <p:spPr>
              <a:xfrm>
                <a:off x="2532628" y="1789614"/>
                <a:ext cx="1928574" cy="0"/>
              </a:xfrm>
              <a:custGeom>
                <a:avLst/>
                <a:gdLst>
                  <a:gd name="connsiteX0" fmla="*/ 0 w 2510028"/>
                  <a:gd name="connsiteY0" fmla="*/ 0 h 0"/>
                  <a:gd name="connsiteX1" fmla="*/ 2510028 w 251002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0028">
                    <a:moveTo>
                      <a:pt x="0" y="0"/>
                    </a:moveTo>
                    <a:lnTo>
                      <a:pt x="2510028" y="0"/>
                    </a:lnTo>
                  </a:path>
                </a:pathLst>
              </a:custGeom>
              <a:noFill/>
              <a:ln w="3175" cap="rnd">
                <a:solidFill>
                  <a:schemeClr val="tx2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D3C76F3-3E32-4917-9508-D98B5FB1D72B}"/>
                  </a:ext>
                </a:extLst>
              </p:cNvPr>
              <p:cNvSpPr/>
              <p:nvPr/>
            </p:nvSpPr>
            <p:spPr>
              <a:xfrm>
                <a:off x="2533151" y="1937924"/>
                <a:ext cx="1931793" cy="103728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 w="952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29E35DE-CEF8-45B0-9BBA-B4CD42A2F442}"/>
                  </a:ext>
                </a:extLst>
              </p:cNvPr>
              <p:cNvSpPr/>
              <p:nvPr/>
            </p:nvSpPr>
            <p:spPr>
              <a:xfrm>
                <a:off x="2536131" y="1784021"/>
                <a:ext cx="1918436" cy="375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/>
                  <a:t>Hierarchical Clustering</a:t>
                </a:r>
                <a:endParaRPr lang="en-US" altLang="ko-KR" dirty="0"/>
              </a:p>
              <a:p>
                <a:pPr algn="ctr"/>
                <a:endParaRPr lang="ko-KR" altLang="en-US" sz="1400" dirty="0">
                  <a:gradFill>
                    <a:gsLst>
                      <a:gs pos="100000">
                        <a:srgbClr val="000000"/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5C66ED4-1ACD-4D56-AA78-E60BF3DB5B42}"/>
                  </a:ext>
                </a:extLst>
              </p:cNvPr>
              <p:cNvSpPr/>
              <p:nvPr/>
            </p:nvSpPr>
            <p:spPr>
              <a:xfrm>
                <a:off x="435098" y="3591919"/>
                <a:ext cx="1931793" cy="1678579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63B8ED9-4DC9-4E67-9366-8145E6BEDB58}"/>
                  </a:ext>
                </a:extLst>
              </p:cNvPr>
              <p:cNvSpPr/>
              <p:nvPr/>
            </p:nvSpPr>
            <p:spPr>
              <a:xfrm>
                <a:off x="436301" y="5026066"/>
                <a:ext cx="1931793" cy="2495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 166">
                <a:extLst>
                  <a:ext uri="{FF2B5EF4-FFF2-40B4-BE49-F238E27FC236}">
                    <a16:creationId xmlns:a16="http://schemas.microsoft.com/office/drawing/2014/main" id="{EC36976C-8DE3-42FE-BE2F-3D79EFBF3A18}"/>
                  </a:ext>
                </a:extLst>
              </p:cNvPr>
              <p:cNvSpPr/>
              <p:nvPr/>
            </p:nvSpPr>
            <p:spPr>
              <a:xfrm>
                <a:off x="432185" y="5274843"/>
                <a:ext cx="1928574" cy="0"/>
              </a:xfrm>
              <a:custGeom>
                <a:avLst/>
                <a:gdLst>
                  <a:gd name="connsiteX0" fmla="*/ 0 w 2510028"/>
                  <a:gd name="connsiteY0" fmla="*/ 0 h 0"/>
                  <a:gd name="connsiteX1" fmla="*/ 2510028 w 251002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0028">
                    <a:moveTo>
                      <a:pt x="0" y="0"/>
                    </a:moveTo>
                    <a:lnTo>
                      <a:pt x="2510028" y="0"/>
                    </a:lnTo>
                  </a:path>
                </a:pathLst>
              </a:custGeom>
              <a:noFill/>
              <a:ln w="3175" cap="rnd">
                <a:solidFill>
                  <a:schemeClr val="tx2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 167">
                <a:extLst>
                  <a:ext uri="{FF2B5EF4-FFF2-40B4-BE49-F238E27FC236}">
                    <a16:creationId xmlns:a16="http://schemas.microsoft.com/office/drawing/2014/main" id="{EA25CD99-3DE6-4AE3-AE4A-6D178806187D}"/>
                  </a:ext>
                </a:extLst>
              </p:cNvPr>
              <p:cNvSpPr/>
              <p:nvPr/>
            </p:nvSpPr>
            <p:spPr>
              <a:xfrm>
                <a:off x="432185" y="5026066"/>
                <a:ext cx="1928574" cy="0"/>
              </a:xfrm>
              <a:custGeom>
                <a:avLst/>
                <a:gdLst>
                  <a:gd name="connsiteX0" fmla="*/ 0 w 2510028"/>
                  <a:gd name="connsiteY0" fmla="*/ 0 h 0"/>
                  <a:gd name="connsiteX1" fmla="*/ 2510028 w 251002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0028">
                    <a:moveTo>
                      <a:pt x="0" y="0"/>
                    </a:moveTo>
                    <a:lnTo>
                      <a:pt x="2510028" y="0"/>
                    </a:lnTo>
                  </a:path>
                </a:pathLst>
              </a:custGeom>
              <a:noFill/>
              <a:ln w="3175" cap="rnd">
                <a:solidFill>
                  <a:schemeClr val="tx2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E1B1904-B781-4625-B96B-9513205611C1}"/>
                  </a:ext>
                </a:extLst>
              </p:cNvPr>
              <p:cNvSpPr/>
              <p:nvPr/>
            </p:nvSpPr>
            <p:spPr>
              <a:xfrm>
                <a:off x="436301" y="5145749"/>
                <a:ext cx="1931794" cy="129094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 w="952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D496329-3E26-4D48-9D1D-B1974365C970}"/>
                  </a:ext>
                </a:extLst>
              </p:cNvPr>
              <p:cNvSpPr/>
              <p:nvPr/>
            </p:nvSpPr>
            <p:spPr>
              <a:xfrm>
                <a:off x="435689" y="5001938"/>
                <a:ext cx="1928574" cy="375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/>
                  <a:t>Gaussian Mixture Model (GMM)</a:t>
                </a:r>
                <a:endParaRPr lang="en-US" altLang="ko-KR" dirty="0"/>
              </a:p>
              <a:p>
                <a:pPr algn="ctr"/>
                <a:endParaRPr lang="ko-KR" altLang="en-US" sz="1400" spc="-100" dirty="0">
                  <a:gradFill>
                    <a:gsLst>
                      <a:gs pos="100000">
                        <a:srgbClr val="000000"/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7B6B2A6-2317-488A-B670-15CE30D230B7}"/>
                  </a:ext>
                </a:extLst>
              </p:cNvPr>
              <p:cNvSpPr/>
              <p:nvPr/>
            </p:nvSpPr>
            <p:spPr>
              <a:xfrm>
                <a:off x="2530021" y="3597073"/>
                <a:ext cx="1931794" cy="1673426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bg1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88819BC-5D22-4B96-9630-29DB8CECA9D9}"/>
                  </a:ext>
                </a:extLst>
              </p:cNvPr>
              <p:cNvSpPr/>
              <p:nvPr/>
            </p:nvSpPr>
            <p:spPr>
              <a:xfrm>
                <a:off x="2536744" y="5026066"/>
                <a:ext cx="1931794" cy="2495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 178">
                <a:extLst>
                  <a:ext uri="{FF2B5EF4-FFF2-40B4-BE49-F238E27FC236}">
                    <a16:creationId xmlns:a16="http://schemas.microsoft.com/office/drawing/2014/main" id="{2F1D6154-44A8-4D42-A469-2FC0A2F5A06B}"/>
                  </a:ext>
                </a:extLst>
              </p:cNvPr>
              <p:cNvSpPr/>
              <p:nvPr/>
            </p:nvSpPr>
            <p:spPr>
              <a:xfrm>
                <a:off x="2532628" y="5274843"/>
                <a:ext cx="1928574" cy="0"/>
              </a:xfrm>
              <a:custGeom>
                <a:avLst/>
                <a:gdLst>
                  <a:gd name="connsiteX0" fmla="*/ 0 w 2510028"/>
                  <a:gd name="connsiteY0" fmla="*/ 0 h 0"/>
                  <a:gd name="connsiteX1" fmla="*/ 2510028 w 251002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0028">
                    <a:moveTo>
                      <a:pt x="0" y="0"/>
                    </a:moveTo>
                    <a:lnTo>
                      <a:pt x="2510028" y="0"/>
                    </a:lnTo>
                  </a:path>
                </a:pathLst>
              </a:custGeom>
              <a:noFill/>
              <a:ln w="3175" cap="rnd">
                <a:solidFill>
                  <a:schemeClr val="tx2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 179">
                <a:extLst>
                  <a:ext uri="{FF2B5EF4-FFF2-40B4-BE49-F238E27FC236}">
                    <a16:creationId xmlns:a16="http://schemas.microsoft.com/office/drawing/2014/main" id="{467016BF-EDFD-45BE-A600-CEBE7226950D}"/>
                  </a:ext>
                </a:extLst>
              </p:cNvPr>
              <p:cNvSpPr/>
              <p:nvPr/>
            </p:nvSpPr>
            <p:spPr>
              <a:xfrm>
                <a:off x="2532628" y="5026066"/>
                <a:ext cx="1928574" cy="0"/>
              </a:xfrm>
              <a:custGeom>
                <a:avLst/>
                <a:gdLst>
                  <a:gd name="connsiteX0" fmla="*/ 0 w 2510028"/>
                  <a:gd name="connsiteY0" fmla="*/ 0 h 0"/>
                  <a:gd name="connsiteX1" fmla="*/ 2510028 w 2510028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0028">
                    <a:moveTo>
                      <a:pt x="0" y="0"/>
                    </a:moveTo>
                    <a:lnTo>
                      <a:pt x="2510028" y="0"/>
                    </a:lnTo>
                  </a:path>
                </a:pathLst>
              </a:custGeom>
              <a:noFill/>
              <a:ln w="3175" cap="rnd">
                <a:solidFill>
                  <a:schemeClr val="tx2">
                    <a:lumMod val="7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57E8603-3614-4896-9688-08398B99B822}"/>
                  </a:ext>
                </a:extLst>
              </p:cNvPr>
              <p:cNvSpPr/>
              <p:nvPr/>
            </p:nvSpPr>
            <p:spPr>
              <a:xfrm>
                <a:off x="2533151" y="5145749"/>
                <a:ext cx="1931794" cy="129094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 w="952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7EF8118-2748-491D-AF2B-129B044079F6}"/>
                  </a:ext>
                </a:extLst>
              </p:cNvPr>
              <p:cNvSpPr/>
              <p:nvPr/>
            </p:nvSpPr>
            <p:spPr>
              <a:xfrm>
                <a:off x="2536131" y="5025978"/>
                <a:ext cx="1948572" cy="23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/>
                  <a:t>DBSCAN</a:t>
                </a:r>
                <a:endParaRPr lang="en-US" altLang="ko-KR" dirty="0"/>
              </a:p>
            </p:txBody>
          </p:sp>
          <p:grpSp>
            <p:nvGrpSpPr>
              <p:cNvPr id="44" name="그룹 150">
                <a:extLst>
                  <a:ext uri="{FF2B5EF4-FFF2-40B4-BE49-F238E27FC236}">
                    <a16:creationId xmlns:a16="http://schemas.microsoft.com/office/drawing/2014/main" id="{57EE89FC-293C-43EF-A891-352FD844AEC7}"/>
                  </a:ext>
                </a:extLst>
              </p:cNvPr>
              <p:cNvGrpSpPr/>
              <p:nvPr/>
            </p:nvGrpSpPr>
            <p:grpSpPr>
              <a:xfrm>
                <a:off x="1871151" y="2991692"/>
                <a:ext cx="1131067" cy="1365151"/>
                <a:chOff x="3279866" y="1922714"/>
                <a:chExt cx="1260000" cy="150487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DEE6A668-EF21-4E55-B8D1-26E1C8391432}"/>
                    </a:ext>
                  </a:extLst>
                </p:cNvPr>
                <p:cNvSpPr/>
                <p:nvPr/>
              </p:nvSpPr>
              <p:spPr>
                <a:xfrm>
                  <a:off x="3279866" y="1922714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 w="6350" cap="rnd">
                  <a:noFill/>
                  <a:prstDash val="dash"/>
                  <a:tailEnd type="none"/>
                </a:ln>
                <a:effectLst>
                  <a:outerShdw blurRad="63500" dist="25400" dir="5400000" algn="ctr" rotWithShape="0">
                    <a:srgbClr val="000000">
                      <a:alpha val="14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50" name="그룹 123">
                  <a:extLst>
                    <a:ext uri="{FF2B5EF4-FFF2-40B4-BE49-F238E27FC236}">
                      <a16:creationId xmlns:a16="http://schemas.microsoft.com/office/drawing/2014/main" id="{3F196E79-A909-4DF8-BEE7-FB36C209ACA2}"/>
                    </a:ext>
                  </a:extLst>
                </p:cNvPr>
                <p:cNvGrpSpPr/>
                <p:nvPr/>
              </p:nvGrpSpPr>
              <p:grpSpPr>
                <a:xfrm>
                  <a:off x="3305996" y="1973679"/>
                  <a:ext cx="1216962" cy="1453914"/>
                  <a:chOff x="-1830746" y="1643553"/>
                  <a:chExt cx="1584176" cy="1892630"/>
                </a:xfrm>
              </p:grpSpPr>
              <p:grpSp>
                <p:nvGrpSpPr>
                  <p:cNvPr id="51" name="그룹 119">
                    <a:extLst>
                      <a:ext uri="{FF2B5EF4-FFF2-40B4-BE49-F238E27FC236}">
                        <a16:creationId xmlns:a16="http://schemas.microsoft.com/office/drawing/2014/main" id="{C703B117-B45C-43F9-AB2A-C823FCA53ED0}"/>
                      </a:ext>
                    </a:extLst>
                  </p:cNvPr>
                  <p:cNvGrpSpPr/>
                  <p:nvPr/>
                </p:nvGrpSpPr>
                <p:grpSpPr>
                  <a:xfrm>
                    <a:off x="-1830746" y="1643553"/>
                    <a:ext cx="1584176" cy="1892630"/>
                    <a:chOff x="761542" y="1643553"/>
                    <a:chExt cx="1584176" cy="1892630"/>
                  </a:xfrm>
                </p:grpSpPr>
                <p:sp>
                  <p:nvSpPr>
                    <p:cNvPr id="53" name="타원 52">
                      <a:extLst>
                        <a:ext uri="{FF2B5EF4-FFF2-40B4-BE49-F238E27FC236}">
                          <a16:creationId xmlns:a16="http://schemas.microsoft.com/office/drawing/2014/main" id="{5E787FF0-26A0-409D-AC9D-5E7116E78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542" y="1643553"/>
                      <a:ext cx="1584176" cy="1584176"/>
                    </a:xfrm>
                    <a:prstGeom prst="ellipse">
                      <a:avLst/>
                    </a:prstGeom>
                    <a:solidFill>
                      <a:srgbClr val="953735"/>
                    </a:solidFill>
                    <a:ln w="317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ko-KR" altLang="en-US">
                        <a:solidFill>
                          <a:prstClr val="black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p:txBody>
                </p:sp>
                <p:sp>
                  <p:nvSpPr>
                    <p:cNvPr id="54" name="원형 156">
                      <a:extLst>
                        <a:ext uri="{FF2B5EF4-FFF2-40B4-BE49-F238E27FC236}">
                          <a16:creationId xmlns:a16="http://schemas.microsoft.com/office/drawing/2014/main" id="{5EDB9284-F94B-4702-B302-31741AFD4A1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3434" y="2021479"/>
                      <a:ext cx="1514704" cy="1514704"/>
                    </a:xfrm>
                    <a:prstGeom prst="pie">
                      <a:avLst>
                        <a:gd name="adj1" fmla="val 5353069"/>
                        <a:gd name="adj2" fmla="val 16200000"/>
                      </a:avLst>
                    </a:prstGeom>
                    <a:gradFill>
                      <a:gsLst>
                        <a:gs pos="10000">
                          <a:schemeClr val="bg1">
                            <a:alpha val="0"/>
                          </a:schemeClr>
                        </a:gs>
                        <a:gs pos="73000">
                          <a:schemeClr val="bg1">
                            <a:alpha val="54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95C07EA9-7E0A-4AA5-80BA-C47CCF8B946E}"/>
                      </a:ext>
                    </a:extLst>
                  </p:cNvPr>
                  <p:cNvSpPr/>
                  <p:nvPr/>
                </p:nvSpPr>
                <p:spPr>
                  <a:xfrm>
                    <a:off x="-1757549" y="1700178"/>
                    <a:ext cx="1437778" cy="143777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5400" dir="5400000" algn="t" rotWithShape="0">
                      <a:prstClr val="black">
                        <a:alpha val="2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prstClr val="black"/>
                        </a:solidFill>
                      </a:rPr>
                      <a:t>SVM</a:t>
                    </a:r>
                    <a:endParaRPr lang="ko-KR" altLang="en-US" dirty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A629114-2104-4C47-80EC-86FDF3A25314}"/>
                  </a:ext>
                </a:extLst>
              </p:cNvPr>
              <p:cNvSpPr/>
              <p:nvPr/>
            </p:nvSpPr>
            <p:spPr>
              <a:xfrm>
                <a:off x="1996878" y="3592731"/>
                <a:ext cx="902916" cy="214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endParaRPr kumimoji="1" lang="ko-KR" altLang="en-US" sz="1400" dirty="0">
                  <a:gradFill>
                    <a:gsLst>
                      <a:gs pos="100000">
                        <a:srgbClr val="000000"/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47E1BE7-AC97-4F60-827A-272CB50C72F4}"/>
                  </a:ext>
                </a:extLst>
              </p:cNvPr>
              <p:cNvSpPr/>
              <p:nvPr/>
            </p:nvSpPr>
            <p:spPr>
              <a:xfrm>
                <a:off x="2718742" y="2088410"/>
                <a:ext cx="1651421" cy="579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600"/>
                  </a:lnSpc>
                  <a:spcAft>
                    <a:spcPts val="600"/>
                  </a:spcAft>
                  <a:buSzPct val="100000"/>
                  <a:defRPr/>
                </a:pP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산업단지 적용</a:t>
                </a:r>
                <a:r>
                  <a:rPr kumimoji="1" lang="en-US" altLang="ko-KR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(4</a:t>
                </a: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개</a:t>
                </a:r>
                <a:r>
                  <a:rPr kumimoji="1" lang="en-US" altLang="ko-KR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)</a:t>
                </a:r>
                <a:endParaRPr kumimoji="1" lang="ko-KR" altLang="en-US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endParaRPr>
              </a:p>
              <a:p>
                <a:pPr algn="r">
                  <a:lnSpc>
                    <a:spcPts val="1600"/>
                  </a:lnSpc>
                  <a:spcAft>
                    <a:spcPts val="600"/>
                  </a:spcAft>
                  <a:buSzPct val="100000"/>
                  <a:defRPr/>
                </a:pP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클라우드법 제정</a:t>
                </a: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/>
                    <a:ea typeface="-윤고딕330"/>
                  </a:rPr>
                  <a:t>ㆍ</a:t>
                </a: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시행</a:t>
                </a:r>
                <a:endParaRPr kumimoji="1" lang="en-US" altLang="ko-KR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B138093-EAA9-4DD7-8962-AB503C07E6F2}"/>
                  </a:ext>
                </a:extLst>
              </p:cNvPr>
              <p:cNvSpPr/>
              <p:nvPr/>
            </p:nvSpPr>
            <p:spPr>
              <a:xfrm>
                <a:off x="462220" y="4279658"/>
                <a:ext cx="1851037" cy="579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  <a:spcAft>
                    <a:spcPts val="600"/>
                  </a:spcAft>
                  <a:buSzPct val="100000"/>
                  <a:defRPr/>
                </a:pP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의료 등 </a:t>
                </a:r>
                <a:r>
                  <a:rPr kumimoji="1" lang="en-US" altLang="ko-KR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5</a:t>
                </a: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대 분야 활용</a:t>
                </a:r>
                <a:endParaRPr kumimoji="1" lang="en-US" altLang="ko-KR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endParaRPr>
              </a:p>
              <a:p>
                <a:pPr>
                  <a:lnSpc>
                    <a:spcPts val="1600"/>
                  </a:lnSpc>
                  <a:spcAft>
                    <a:spcPts val="600"/>
                  </a:spcAft>
                  <a:buSzPct val="100000"/>
                  <a:defRPr/>
                </a:pP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데이터 타운 실증사업 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6AAF1DB-08E7-45D4-8C58-B93B23C1C399}"/>
                  </a:ext>
                </a:extLst>
              </p:cNvPr>
              <p:cNvSpPr/>
              <p:nvPr/>
            </p:nvSpPr>
            <p:spPr>
              <a:xfrm>
                <a:off x="2536727" y="4289512"/>
                <a:ext cx="1965082" cy="579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600"/>
                  </a:lnSpc>
                  <a:spcAft>
                    <a:spcPts val="600"/>
                  </a:spcAft>
                  <a:buSzPct val="100000"/>
                  <a:defRPr/>
                </a:pPr>
                <a:r>
                  <a:rPr kumimoji="1" lang="en-US" altLang="ko-KR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'SW/SoC/</a:t>
                </a: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플랫폼</a:t>
                </a:r>
                <a:r>
                  <a:rPr kumimoji="1" lang="en-US" altLang="ko-KR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'</a:t>
                </a: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 일괄개발</a:t>
                </a:r>
                <a:endParaRPr kumimoji="1" lang="en-US" altLang="ko-KR" sz="1200" kern="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30" pitchFamily="18" charset="-127"/>
                  <a:ea typeface="-윤고딕330" pitchFamily="18" charset="-127"/>
                </a:endParaRPr>
              </a:p>
              <a:p>
                <a:pPr algn="r">
                  <a:lnSpc>
                    <a:spcPts val="1600"/>
                  </a:lnSpc>
                  <a:spcAft>
                    <a:spcPts val="600"/>
                  </a:spcAft>
                  <a:buSzPct val="100000"/>
                  <a:defRPr/>
                </a:pPr>
                <a:r>
                  <a:rPr kumimoji="1" lang="ko-KR" altLang="en-US" sz="1200" kern="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국산비중 제고</a:t>
                </a:r>
                <a:r>
                  <a:rPr kumimoji="1" lang="en-US" altLang="ko-KR" sz="1000" kern="0" spc="-10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('14. 5%</a:t>
                </a:r>
                <a:r>
                  <a:rPr kumimoji="1" lang="en-US" altLang="ko-KR" sz="1000" kern="0" spc="-10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/>
                    <a:ea typeface="-윤고딕330"/>
                    <a:sym typeface="Wingdings" panose="05000000000000000000" pitchFamily="2" charset="2"/>
                  </a:rPr>
                  <a:t>→</a:t>
                </a:r>
                <a:r>
                  <a:rPr kumimoji="1" lang="en-US" altLang="ko-KR" sz="1000" kern="0" spc="-10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  <a:sym typeface="Wingdings" panose="05000000000000000000" pitchFamily="2" charset="2"/>
                  </a:rPr>
                  <a:t>'</a:t>
                </a:r>
                <a:r>
                  <a:rPr kumimoji="1" lang="en-US" altLang="ko-KR" sz="1000" kern="0" spc="-100" dirty="0">
                    <a:gradFill>
                      <a:gsLst>
                        <a:gs pos="100000">
                          <a:prstClr val="black">
                            <a:lumMod val="85000"/>
                            <a:lumOff val="1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-윤고딕330" pitchFamily="18" charset="-127"/>
                    <a:ea typeface="-윤고딕330" pitchFamily="18" charset="-127"/>
                  </a:rPr>
                  <a:t>20. 20%)</a:t>
                </a:r>
              </a:p>
            </p:txBody>
          </p:sp>
        </p:grpSp>
        <p:pic>
          <p:nvPicPr>
            <p:cNvPr id="8" name="_x277756552" descr="EMB000013e410dd">
              <a:extLst>
                <a:ext uri="{FF2B5EF4-FFF2-40B4-BE49-F238E27FC236}">
                  <a16:creationId xmlns:a16="http://schemas.microsoft.com/office/drawing/2014/main" id="{564E1C42-140C-42B5-801F-964D66FFD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77" y="1358921"/>
              <a:ext cx="2949423" cy="1952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EE1CDEC-905F-4EF3-AB13-55243A212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AF243813-4AF4-4066-873A-042705BB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11" name="_x395156616" descr="EMB000013e410df">
              <a:extLst>
                <a:ext uri="{FF2B5EF4-FFF2-40B4-BE49-F238E27FC236}">
                  <a16:creationId xmlns:a16="http://schemas.microsoft.com/office/drawing/2014/main" id="{0C714751-488A-4C7C-AD97-45F675E00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83" y="1426511"/>
              <a:ext cx="2884573" cy="1884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4383842-E192-4562-9C96-9BF30721C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13" name="_x393809200" descr="EMB000013e410e3">
              <a:extLst>
                <a:ext uri="{FF2B5EF4-FFF2-40B4-BE49-F238E27FC236}">
                  <a16:creationId xmlns:a16="http://schemas.microsoft.com/office/drawing/2014/main" id="{0245350C-B812-41B4-87AB-EBB65E11A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009" y="3811652"/>
              <a:ext cx="2806301" cy="2039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9EA6BC23-DB9E-4C19-AE45-90AC9AAD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15" name="_x277738192" descr="EMB000013e410e7">
              <a:extLst>
                <a:ext uri="{FF2B5EF4-FFF2-40B4-BE49-F238E27FC236}">
                  <a16:creationId xmlns:a16="http://schemas.microsoft.com/office/drawing/2014/main" id="{2314E038-3141-4C5E-A4E5-978B96189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2899" y="3888762"/>
              <a:ext cx="2915077" cy="1975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35243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2815828"/>
            <a:ext cx="4636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ko-KR" altLang="en-US" sz="40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 및 기대효과</a:t>
            </a:r>
          </a:p>
        </p:txBody>
      </p:sp>
      <p:sp>
        <p:nvSpPr>
          <p:cNvPr id="2" name="자유형 1"/>
          <p:cNvSpPr/>
          <p:nvPr/>
        </p:nvSpPr>
        <p:spPr>
          <a:xfrm>
            <a:off x="323528" y="3532197"/>
            <a:ext cx="8334302" cy="0"/>
          </a:xfrm>
          <a:custGeom>
            <a:avLst/>
            <a:gdLst>
              <a:gd name="connsiteX0" fmla="*/ 0 w 8334302"/>
              <a:gd name="connsiteY0" fmla="*/ 0 h 0"/>
              <a:gd name="connsiteX1" fmla="*/ 8334302 w 83343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02">
                <a:moveTo>
                  <a:pt x="0" y="0"/>
                </a:moveTo>
                <a:lnTo>
                  <a:pt x="8334302" y="0"/>
                </a:lnTo>
              </a:path>
            </a:pathLst>
          </a:custGeom>
          <a:noFill/>
          <a:ln w="19050" cap="rnd">
            <a:solidFill>
              <a:schemeClr val="accent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657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 bwMode="auto">
          <a:xfrm>
            <a:off x="478159" y="270832"/>
            <a:ext cx="294824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2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결론 및 기대효과</a:t>
            </a:r>
            <a:endParaRPr lang="ko-KR" altLang="en-US" sz="30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80972" y="5412138"/>
            <a:ext cx="415146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500" b="1" kern="0" dirty="0">
                <a:gradFill>
                  <a:gsLst>
                    <a:gs pos="100000">
                      <a:srgbClr val="F79646">
                        <a:lumMod val="50000"/>
                      </a:srgbClr>
                    </a:gs>
                    <a:gs pos="0">
                      <a:srgbClr val="642F04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붕</a:t>
            </a:r>
            <a:r>
              <a:rPr lang="ko-KR" altLang="en-US" sz="4000" b="1" kern="0" dirty="0">
                <a:gradFill>
                  <a:gsLst>
                    <a:gs pos="100000">
                      <a:srgbClr val="F79646">
                        <a:lumMod val="50000"/>
                      </a:srgbClr>
                    </a:gs>
                    <a:gs pos="0">
                      <a:srgbClr val="642F04"/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괴위험 예측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71381" y="4954577"/>
            <a:ext cx="6432210" cy="45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000" b="1" kern="0" spc="-90" dirty="0">
                <a:gradFill>
                  <a:gsLst>
                    <a:gs pos="100000">
                      <a:srgbClr val="A9651B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사물인터넷 </a:t>
            </a:r>
            <a:r>
              <a:rPr lang="en-US" altLang="ko-KR" sz="2000" b="1" kern="0" spc="-90" dirty="0">
                <a:gradFill>
                  <a:gsLst>
                    <a:gs pos="100000">
                      <a:srgbClr val="A9651B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IoT</a:t>
            </a:r>
            <a:r>
              <a:rPr lang="ko-KR" altLang="en-US" sz="2000" b="1" kern="0" spc="-90" dirty="0">
                <a:gradFill>
                  <a:gsLst>
                    <a:gs pos="100000">
                      <a:srgbClr val="A9651B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망과 감지센서 </a:t>
            </a:r>
            <a:r>
              <a:rPr lang="ko-KR" altLang="en-US" sz="2800" b="1" kern="0" spc="-90" dirty="0">
                <a:gradFill>
                  <a:gsLst>
                    <a:gs pos="100000">
                      <a:srgbClr val="843F06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활용</a:t>
            </a:r>
            <a:r>
              <a:rPr lang="ko-KR" altLang="en-US" sz="2000" b="1" kern="0" spc="-90" dirty="0">
                <a:gradFill>
                  <a:gsLst>
                    <a:gs pos="100000">
                      <a:srgbClr val="A9651B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을 통한 신속하고 체계적인</a:t>
            </a:r>
            <a:endParaRPr lang="en-US" altLang="ko-KR" sz="2000" b="1" kern="0" spc="-90" dirty="0">
              <a:gradFill>
                <a:gsLst>
                  <a:gs pos="100000">
                    <a:srgbClr val="A9651B"/>
                  </a:gs>
                  <a:gs pos="100000">
                    <a:srgbClr val="C0504D">
                      <a:lumMod val="75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64803" y="3617097"/>
            <a:ext cx="4016488" cy="613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b="1" kern="0" dirty="0">
                <a:gradFill>
                  <a:gsLst>
                    <a:gs pos="100000">
                      <a:srgbClr val="29875A"/>
                    </a:gs>
                    <a:gs pos="0">
                      <a:srgbClr val="195337"/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전국 단위 적용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921100" y="3110337"/>
            <a:ext cx="6776535" cy="45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000" b="1" kern="0" spc="-90" dirty="0">
                <a:gradFill>
                  <a:gsLst>
                    <a:gs pos="100000">
                      <a:srgbClr val="409E6D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노후 건축물과 제</a:t>
            </a:r>
            <a:r>
              <a:rPr lang="en-US" altLang="ko-KR" sz="2000" b="1" kern="0" spc="-90" dirty="0">
                <a:gradFill>
                  <a:gsLst>
                    <a:gs pos="100000">
                      <a:srgbClr val="409E6D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ko-KR" altLang="en-US" sz="2000" b="1" kern="0" spc="-90" dirty="0" err="1">
                <a:gradFill>
                  <a:gsLst>
                    <a:gs pos="100000">
                      <a:srgbClr val="409E6D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종근린생활시설</a:t>
            </a:r>
            <a:r>
              <a:rPr lang="ko-KR" altLang="en-US" sz="2000" b="1" kern="0" spc="-90" dirty="0">
                <a:gradFill>
                  <a:gsLst>
                    <a:gs pos="100000">
                      <a:srgbClr val="409E6D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비율이</a:t>
            </a:r>
            <a:r>
              <a:rPr lang="ko-KR" altLang="en-US" sz="2000" b="1" kern="0" spc="-90" dirty="0">
                <a:gradFill>
                  <a:gsLst>
                    <a:gs pos="100000">
                      <a:srgbClr val="29875A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800" b="1" kern="0" spc="-90" dirty="0">
                <a:gradFill>
                  <a:gsLst>
                    <a:gs pos="100000">
                      <a:srgbClr val="206A47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높은</a:t>
            </a:r>
            <a:r>
              <a:rPr lang="ko-KR" altLang="en-US" sz="2000" b="1" kern="0" spc="-90" dirty="0">
                <a:gradFill>
                  <a:gsLst>
                    <a:gs pos="100000">
                      <a:srgbClr val="409E6D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전북 조사에 따른</a:t>
            </a:r>
            <a:endParaRPr lang="en-US" altLang="ko-KR" sz="2000" b="1" kern="0" spc="-90" dirty="0">
              <a:gradFill>
                <a:gsLst>
                  <a:gs pos="100000">
                    <a:srgbClr val="409E6D"/>
                  </a:gs>
                  <a:gs pos="100000">
                    <a:srgbClr val="C0504D">
                      <a:lumMod val="75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52339" y="1902314"/>
            <a:ext cx="3744416" cy="613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b="1" kern="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효율적 방안 필요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967784" y="1466190"/>
            <a:ext cx="6109686" cy="45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b="1" kern="0" spc="-90" dirty="0">
                <a:gradFill>
                  <a:gsLst>
                    <a:gs pos="100000">
                      <a:srgbClr val="1F497D">
                        <a:lumMod val="75000"/>
                      </a:srgbClr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증가</a:t>
            </a:r>
            <a:r>
              <a:rPr lang="ko-KR" altLang="en-US" sz="2000" b="1" kern="0" spc="-90" dirty="0">
                <a:gradFill>
                  <a:gsLst>
                    <a:gs pos="100000">
                      <a:srgbClr val="407EB2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하는 건물에 반해 </a:t>
            </a:r>
            <a:r>
              <a:rPr lang="ko-KR" altLang="en-US" sz="2800" b="1" kern="0" spc="-90" dirty="0">
                <a:gradFill>
                  <a:gsLst>
                    <a:gs pos="100000">
                      <a:srgbClr val="1F497D">
                        <a:lumMod val="75000"/>
                      </a:srgbClr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감소</a:t>
            </a:r>
            <a:r>
              <a:rPr lang="ko-KR" altLang="en-US" sz="2000" b="1" kern="0" spc="-90" dirty="0">
                <a:gradFill>
                  <a:gsLst>
                    <a:gs pos="100000">
                      <a:srgbClr val="407EB2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하는 관리</a:t>
            </a:r>
            <a:r>
              <a:rPr lang="en-US" altLang="ko-KR" sz="2000" b="1" kern="0" spc="-90" dirty="0">
                <a:gradFill>
                  <a:gsLst>
                    <a:gs pos="100000">
                      <a:srgbClr val="407EB2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ᆞ</a:t>
            </a:r>
            <a:r>
              <a:rPr lang="ko-KR" altLang="en-US" sz="2000" b="1" kern="0" spc="-90" dirty="0">
                <a:gradFill>
                  <a:gsLst>
                    <a:gs pos="100000">
                      <a:srgbClr val="407EB2"/>
                    </a:gs>
                    <a:gs pos="100000">
                      <a:srgbClr val="C0504D">
                        <a:lumMod val="75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감독 인원에 따라</a:t>
            </a:r>
            <a:endParaRPr lang="en-US" altLang="ko-KR" sz="2000" b="1" kern="0" spc="-90" dirty="0">
              <a:gradFill>
                <a:gsLst>
                  <a:gs pos="100000">
                    <a:srgbClr val="407EB2"/>
                  </a:gs>
                  <a:gs pos="100000">
                    <a:srgbClr val="C0504D">
                      <a:lumMod val="75000"/>
                    </a:srgbClr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534710" y="1189772"/>
            <a:ext cx="1465942" cy="1452689"/>
            <a:chOff x="534710" y="1262638"/>
            <a:chExt cx="1465942" cy="1452689"/>
          </a:xfrm>
        </p:grpSpPr>
        <p:grpSp>
          <p:nvGrpSpPr>
            <p:cNvPr id="3" name="그룹 1"/>
            <p:cNvGrpSpPr/>
            <p:nvPr/>
          </p:nvGrpSpPr>
          <p:grpSpPr>
            <a:xfrm>
              <a:off x="534710" y="1262638"/>
              <a:ext cx="1465942" cy="1452689"/>
              <a:chOff x="-1332656" y="2591644"/>
              <a:chExt cx="1141918" cy="113159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-1332656" y="2591644"/>
                <a:ext cx="1141918" cy="1131594"/>
              </a:xfrm>
              <a:prstGeom prst="roundRect">
                <a:avLst>
                  <a:gd name="adj" fmla="val 50000"/>
                </a:avLst>
              </a:prstGeom>
              <a:solidFill>
                <a:srgbClr val="4B7DB3"/>
              </a:solidFill>
              <a:ln w="952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5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-1282976" y="2646243"/>
                <a:ext cx="1046151" cy="1022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TextBox 39"/>
            <p:cNvSpPr txBox="1">
              <a:spLocks noChangeArrowheads="1"/>
            </p:cNvSpPr>
            <p:nvPr/>
          </p:nvSpPr>
          <p:spPr bwMode="auto">
            <a:xfrm>
              <a:off x="624783" y="1555383"/>
              <a:ext cx="1319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ko-KR" altLang="en-US" sz="2400" dirty="0">
                  <a:gradFill>
                    <a:gsLst>
                      <a:gs pos="100000">
                        <a:srgbClr val="0070C0"/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40" pitchFamily="18" charset="-127"/>
                  <a:ea typeface="-윤고딕340" pitchFamily="18" charset="-127"/>
                </a:rPr>
                <a:t>효율</a:t>
              </a:r>
            </a:p>
          </p:txBody>
        </p:sp>
        <p:sp>
          <p:nvSpPr>
            <p:cNvPr id="34" name="TextBox 39"/>
            <p:cNvSpPr txBox="1">
              <a:spLocks noChangeArrowheads="1"/>
            </p:cNvSpPr>
            <p:nvPr/>
          </p:nvSpPr>
          <p:spPr bwMode="auto">
            <a:xfrm>
              <a:off x="614311" y="2137543"/>
              <a:ext cx="1319891" cy="366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ts val="1900"/>
                </a:lnSpc>
                <a:spcBef>
                  <a:spcPct val="50000"/>
                </a:spcBef>
              </a:pPr>
              <a:r>
                <a:rPr kumimoji="0" lang="en-US" altLang="ko-KR" sz="2400" dirty="0">
                  <a:gradFill>
                    <a:gsLst>
                      <a:gs pos="100000">
                        <a:srgbClr val="0070C0"/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40" pitchFamily="18" charset="-127"/>
                  <a:ea typeface="-윤고딕340" pitchFamily="18" charset="-127"/>
                </a:rPr>
                <a:t>E</a:t>
              </a:r>
              <a:r>
                <a:rPr kumimoji="0" lang="en-US" altLang="ko-KR" sz="1600" dirty="0">
                  <a:gradFill>
                    <a:gsLst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40" pitchFamily="18" charset="-127"/>
                  <a:ea typeface="-윤고딕340" pitchFamily="18" charset="-127"/>
                </a:rPr>
                <a:t>fficiency</a:t>
              </a:r>
              <a:endParaRPr kumimoji="0" lang="ko-KR" altLang="en-US" sz="1600" dirty="0">
                <a:gradFill>
                  <a:gsLst>
                    <a:gs pos="100000">
                      <a:srgbClr val="1F497D">
                        <a:lumMod val="60000"/>
                        <a:lumOff val="40000"/>
                      </a:srgbClr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647245" y="2071841"/>
              <a:ext cx="1244378" cy="0"/>
            </a:xfrm>
            <a:custGeom>
              <a:avLst/>
              <a:gdLst>
                <a:gd name="connsiteX0" fmla="*/ 0 w 1114425"/>
                <a:gd name="connsiteY0" fmla="*/ 0 h 0"/>
                <a:gd name="connsiteX1" fmla="*/ 1114425 w 11144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4425">
                  <a:moveTo>
                    <a:pt x="0" y="0"/>
                  </a:moveTo>
                  <a:lnTo>
                    <a:pt x="1114425" y="0"/>
                  </a:lnTo>
                </a:path>
              </a:pathLst>
            </a:custGeom>
            <a:noFill/>
            <a:ln w="3175" cap="rnd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7"/>
          <p:cNvGrpSpPr/>
          <p:nvPr/>
        </p:nvGrpSpPr>
        <p:grpSpPr>
          <a:xfrm>
            <a:off x="534710" y="3004595"/>
            <a:ext cx="1465942" cy="1452689"/>
            <a:chOff x="534710" y="2998383"/>
            <a:chExt cx="1465942" cy="1452689"/>
          </a:xfrm>
        </p:grpSpPr>
        <p:grpSp>
          <p:nvGrpSpPr>
            <p:cNvPr id="5" name="그룹 2"/>
            <p:cNvGrpSpPr/>
            <p:nvPr/>
          </p:nvGrpSpPr>
          <p:grpSpPr>
            <a:xfrm>
              <a:off x="534710" y="2998383"/>
              <a:ext cx="1465942" cy="1452689"/>
              <a:chOff x="-1332656" y="3798720"/>
              <a:chExt cx="1141918" cy="1131594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-1332656" y="3798720"/>
                <a:ext cx="1141918" cy="1131594"/>
              </a:xfrm>
              <a:prstGeom prst="roundRect">
                <a:avLst>
                  <a:gd name="adj" fmla="val 50000"/>
                </a:avLst>
              </a:prstGeom>
              <a:solidFill>
                <a:srgbClr val="40AE5D"/>
              </a:solidFill>
              <a:ln w="952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50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-1282976" y="3856562"/>
                <a:ext cx="1046151" cy="1022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624783" y="3297603"/>
              <a:ext cx="1319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ko-KR" altLang="en-US" sz="2400" dirty="0">
                  <a:gradFill>
                    <a:gsLst>
                      <a:gs pos="100000">
                        <a:srgbClr val="29875A"/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40" pitchFamily="18" charset="-127"/>
                  <a:ea typeface="-윤고딕340" pitchFamily="18" charset="-127"/>
                </a:rPr>
                <a:t>적용</a:t>
              </a:r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560492" y="3870238"/>
              <a:ext cx="1388993" cy="366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ts val="1900"/>
                </a:lnSpc>
                <a:spcBef>
                  <a:spcPct val="50000"/>
                </a:spcBef>
              </a:pPr>
              <a:r>
                <a:rPr kumimoji="0" lang="en-US" altLang="ko-KR" sz="2400" b="1" spc="-80" dirty="0">
                  <a:gradFill>
                    <a:gsLst>
                      <a:gs pos="100000">
                        <a:srgbClr val="29875A"/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40" pitchFamily="18" charset="-127"/>
                  <a:ea typeface="-윤고딕340" pitchFamily="18" charset="-127"/>
                </a:rPr>
                <a:t>A</a:t>
              </a:r>
              <a:r>
                <a:rPr kumimoji="0" lang="en-US" altLang="ko-KR" sz="1400" spc="-80" dirty="0">
                  <a:gradFill>
                    <a:gsLst>
                      <a:gs pos="100000">
                        <a:srgbClr val="40AE5D"/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40" pitchFamily="18" charset="-127"/>
                  <a:ea typeface="-윤고딕340" pitchFamily="18" charset="-127"/>
                </a:rPr>
                <a:t>pplication</a:t>
              </a: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647245" y="3814061"/>
              <a:ext cx="1244378" cy="0"/>
            </a:xfrm>
            <a:custGeom>
              <a:avLst/>
              <a:gdLst>
                <a:gd name="connsiteX0" fmla="*/ 0 w 1114425"/>
                <a:gd name="connsiteY0" fmla="*/ 0 h 0"/>
                <a:gd name="connsiteX1" fmla="*/ 1114425 w 11144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4425">
                  <a:moveTo>
                    <a:pt x="0" y="0"/>
                  </a:moveTo>
                  <a:lnTo>
                    <a:pt x="1114425" y="0"/>
                  </a:lnTo>
                </a:path>
              </a:pathLst>
            </a:custGeom>
            <a:noFill/>
            <a:ln w="3175" cap="rnd">
              <a:solidFill>
                <a:srgbClr val="29875A"/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6"/>
          <p:cNvGrpSpPr/>
          <p:nvPr/>
        </p:nvGrpSpPr>
        <p:grpSpPr>
          <a:xfrm>
            <a:off x="534710" y="4711757"/>
            <a:ext cx="1465942" cy="1452689"/>
            <a:chOff x="534710" y="4784623"/>
            <a:chExt cx="1465942" cy="1452689"/>
          </a:xfrm>
        </p:grpSpPr>
        <p:grpSp>
          <p:nvGrpSpPr>
            <p:cNvPr id="7" name="그룹 4"/>
            <p:cNvGrpSpPr/>
            <p:nvPr/>
          </p:nvGrpSpPr>
          <p:grpSpPr>
            <a:xfrm>
              <a:off x="534710" y="4784623"/>
              <a:ext cx="1465942" cy="1452689"/>
              <a:chOff x="-1332656" y="5003960"/>
              <a:chExt cx="1141918" cy="1131594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-1332656" y="5003960"/>
                <a:ext cx="1141918" cy="1131594"/>
              </a:xfrm>
              <a:prstGeom prst="roundRect">
                <a:avLst>
                  <a:gd name="adj" fmla="val 50000"/>
                </a:avLst>
              </a:prstGeom>
              <a:solidFill>
                <a:srgbClr val="BA7734"/>
              </a:solidFill>
              <a:ln w="952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5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-1282976" y="5058431"/>
                <a:ext cx="1046151" cy="1022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624783" y="5045082"/>
              <a:ext cx="1319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ko-KR" altLang="en-US" sz="2400" dirty="0">
                  <a:gradFill>
                    <a:gsLst>
                      <a:gs pos="100000">
                        <a:srgbClr val="F79646">
                          <a:lumMod val="50000"/>
                        </a:srgbClr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40" pitchFamily="18" charset="-127"/>
                  <a:ea typeface="-윤고딕340" pitchFamily="18" charset="-127"/>
                </a:rPr>
                <a:t>예측</a:t>
              </a:r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614311" y="5652643"/>
              <a:ext cx="1319891" cy="366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ts val="1900"/>
                </a:lnSpc>
                <a:spcBef>
                  <a:spcPct val="50000"/>
                </a:spcBef>
              </a:pPr>
              <a:r>
                <a:rPr kumimoji="0" lang="en-US" altLang="ko-KR" sz="2400" b="1" spc="-80" dirty="0">
                  <a:gradFill>
                    <a:gsLst>
                      <a:gs pos="100000">
                        <a:srgbClr val="F79646">
                          <a:lumMod val="50000"/>
                        </a:srgbClr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40" pitchFamily="18" charset="-127"/>
                  <a:ea typeface="-윤고딕340" pitchFamily="18" charset="-127"/>
                </a:rPr>
                <a:t>P</a:t>
              </a:r>
              <a:r>
                <a:rPr kumimoji="0" lang="en-US" altLang="ko-KR" sz="1600" spc="-80" dirty="0">
                  <a:gradFill>
                    <a:gsLst>
                      <a:gs pos="100000">
                        <a:srgbClr val="AF692F"/>
                      </a:gs>
                      <a:gs pos="100000">
                        <a:srgbClr val="BBE0E3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-윤고딕340" pitchFamily="18" charset="-127"/>
                  <a:ea typeface="-윤고딕340" pitchFamily="18" charset="-127"/>
                </a:rPr>
                <a:t>redication</a:t>
              </a: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647245" y="5561540"/>
              <a:ext cx="1244378" cy="0"/>
            </a:xfrm>
            <a:custGeom>
              <a:avLst/>
              <a:gdLst>
                <a:gd name="connsiteX0" fmla="*/ 0 w 1114425"/>
                <a:gd name="connsiteY0" fmla="*/ 0 h 0"/>
                <a:gd name="connsiteX1" fmla="*/ 1114425 w 11144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4425">
                  <a:moveTo>
                    <a:pt x="0" y="0"/>
                  </a:moveTo>
                  <a:lnTo>
                    <a:pt x="1114425" y="0"/>
                  </a:lnTo>
                </a:path>
              </a:pathLst>
            </a:custGeom>
            <a:noFill/>
            <a:ln w="3175" cap="rnd">
              <a:solidFill>
                <a:schemeClr val="accent6">
                  <a:lumMod val="50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자유형 44"/>
          <p:cNvSpPr/>
          <p:nvPr/>
        </p:nvSpPr>
        <p:spPr>
          <a:xfrm flipV="1">
            <a:off x="514350" y="1314448"/>
            <a:ext cx="8162925" cy="1533525"/>
          </a:xfrm>
          <a:custGeom>
            <a:avLst/>
            <a:gdLst>
              <a:gd name="connsiteX0" fmla="*/ 0 w 7353300"/>
              <a:gd name="connsiteY0" fmla="*/ 0 h 1533525"/>
              <a:gd name="connsiteX1" fmla="*/ 7353300 w 7353300"/>
              <a:gd name="connsiteY1" fmla="*/ 0 h 1533525"/>
              <a:gd name="connsiteX2" fmla="*/ 7353300 w 7353300"/>
              <a:gd name="connsiteY2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3300" h="1533525">
                <a:moveTo>
                  <a:pt x="0" y="0"/>
                </a:moveTo>
                <a:lnTo>
                  <a:pt x="7353300" y="0"/>
                </a:lnTo>
                <a:lnTo>
                  <a:pt x="7353300" y="1533525"/>
                </a:lnTo>
              </a:path>
            </a:pathLst>
          </a:custGeom>
          <a:noFill/>
          <a:ln w="19050" cap="rnd">
            <a:solidFill>
              <a:srgbClr val="0070C0"/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 flipV="1">
            <a:off x="514350" y="3047998"/>
            <a:ext cx="8162925" cy="1533525"/>
          </a:xfrm>
          <a:custGeom>
            <a:avLst/>
            <a:gdLst>
              <a:gd name="connsiteX0" fmla="*/ 0 w 7353300"/>
              <a:gd name="connsiteY0" fmla="*/ 0 h 1533525"/>
              <a:gd name="connsiteX1" fmla="*/ 7353300 w 7353300"/>
              <a:gd name="connsiteY1" fmla="*/ 0 h 1533525"/>
              <a:gd name="connsiteX2" fmla="*/ 7353300 w 7353300"/>
              <a:gd name="connsiteY2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3300" h="1533525">
                <a:moveTo>
                  <a:pt x="0" y="0"/>
                </a:moveTo>
                <a:lnTo>
                  <a:pt x="7353300" y="0"/>
                </a:lnTo>
                <a:lnTo>
                  <a:pt x="7353300" y="1533525"/>
                </a:lnTo>
              </a:path>
            </a:pathLst>
          </a:custGeom>
          <a:noFill/>
          <a:ln w="19050" cap="rnd">
            <a:solidFill>
              <a:srgbClr val="29875A"/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 flipV="1">
            <a:off x="514350" y="4800598"/>
            <a:ext cx="8162925" cy="1533525"/>
          </a:xfrm>
          <a:custGeom>
            <a:avLst/>
            <a:gdLst>
              <a:gd name="connsiteX0" fmla="*/ 0 w 7353300"/>
              <a:gd name="connsiteY0" fmla="*/ 0 h 1533525"/>
              <a:gd name="connsiteX1" fmla="*/ 7353300 w 7353300"/>
              <a:gd name="connsiteY1" fmla="*/ 0 h 1533525"/>
              <a:gd name="connsiteX2" fmla="*/ 7353300 w 7353300"/>
              <a:gd name="connsiteY2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3300" h="1533525">
                <a:moveTo>
                  <a:pt x="0" y="0"/>
                </a:moveTo>
                <a:lnTo>
                  <a:pt x="7353300" y="0"/>
                </a:lnTo>
                <a:lnTo>
                  <a:pt x="7353300" y="1533525"/>
                </a:lnTo>
              </a:path>
            </a:pathLst>
          </a:custGeom>
          <a:noFill/>
          <a:ln w="19050" cap="rnd">
            <a:solidFill>
              <a:schemeClr val="accent6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801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367729"/>
            <a:ext cx="4317749" cy="59926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FFFFFF">
                        <a:alpha val="21001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400" kern="0" spc="-40" dirty="0">
                <a:latin typeface="-윤고딕330" pitchFamily="18" charset="-127"/>
                <a:ea typeface="-윤고딕330" pitchFamily="18" charset="-127"/>
              </a:rPr>
              <a:t>주제 선정 배경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2679166"/>
            <a:ext cx="3696514" cy="59926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400" kern="0" spc="-40" dirty="0">
                <a:latin typeface="-윤고딕330" pitchFamily="18" charset="-127"/>
                <a:ea typeface="-윤고딕330" pitchFamily="18" charset="-127"/>
              </a:rPr>
              <a:t>구현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5302040"/>
            <a:ext cx="4396649" cy="59926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400" kern="0" spc="-40" dirty="0">
                <a:latin typeface="-윤고딕330" pitchFamily="18" charset="-127"/>
                <a:ea typeface="-윤고딕330" pitchFamily="18" charset="-127"/>
              </a:rPr>
              <a:t>결론 및 기대효과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8AA4C9-3655-405A-A9D1-88DB33B2E211}"/>
              </a:ext>
            </a:extLst>
          </p:cNvPr>
          <p:cNvGrpSpPr/>
          <p:nvPr/>
        </p:nvGrpSpPr>
        <p:grpSpPr>
          <a:xfrm>
            <a:off x="-33404" y="260648"/>
            <a:ext cx="7645484" cy="662781"/>
            <a:chOff x="1498516" y="1506145"/>
            <a:chExt cx="7645484" cy="66278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679553" y="2168926"/>
              <a:ext cx="7464447" cy="0"/>
            </a:xfrm>
            <a:prstGeom prst="line">
              <a:avLst/>
            </a:prstGeom>
            <a:ln w="38100">
              <a:solidFill>
                <a:srgbClr val="4585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2"/>
            <p:cNvGrpSpPr/>
            <p:nvPr/>
          </p:nvGrpSpPr>
          <p:grpSpPr>
            <a:xfrm>
              <a:off x="1498516" y="1506145"/>
              <a:ext cx="1882120" cy="527059"/>
              <a:chOff x="1498516" y="1356681"/>
              <a:chExt cx="1882120" cy="527059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1682255" y="1383674"/>
                <a:ext cx="1460985" cy="500066"/>
              </a:xfrm>
              <a:prstGeom prst="roundRect">
                <a:avLst>
                  <a:gd name="adj" fmla="val 12991"/>
                </a:avLst>
              </a:prstGeom>
              <a:solidFill>
                <a:srgbClr val="4585A1"/>
              </a:solidFill>
              <a:ln w="952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98516" y="1356681"/>
                <a:ext cx="1882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 fontAlgn="base">
                  <a:spcAft>
                    <a:spcPct val="0"/>
                  </a:spcAft>
                  <a:buClr>
                    <a:prstClr val="black">
                      <a:lumMod val="85000"/>
                      <a:lumOff val="15000"/>
                    </a:prstClr>
                  </a:buClr>
                </a:pPr>
                <a:r>
                  <a:rPr kumimoji="1" lang="ko-KR" altLang="en-US" sz="2800" b="1" spc="-40" dirty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FFFFFF">
                            <a:lumMod val="85000"/>
                            <a:alpha val="0"/>
                          </a:srgbClr>
                        </a:gs>
                      </a:gsLst>
                      <a:lin ang="10800000" scaled="0"/>
                    </a:gra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목 차</a:t>
                </a:r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4D772B-4747-4B40-95FC-4FE19745DC74}"/>
              </a:ext>
            </a:extLst>
          </p:cNvPr>
          <p:cNvSpPr/>
          <p:nvPr/>
        </p:nvSpPr>
        <p:spPr>
          <a:xfrm>
            <a:off x="395536" y="3990603"/>
            <a:ext cx="3696514" cy="59926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400" kern="0" spc="-40" dirty="0">
                <a:latin typeface="-윤고딕330" pitchFamily="18" charset="-127"/>
                <a:ea typeface="-윤고딕330" pitchFamily="18" charset="-127"/>
              </a:rPr>
              <a:t>고진감래 진척정도</a:t>
            </a:r>
          </a:p>
        </p:txBody>
      </p:sp>
    </p:spTree>
    <p:extLst>
      <p:ext uri="{BB962C8B-B14F-4D97-AF65-F5344CB8AC3E}">
        <p14:creationId xmlns:p14="http://schemas.microsoft.com/office/powerpoint/2010/main" val="241183497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B41205-C0F4-4D79-ABAD-CF106A2A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36712"/>
            <a:ext cx="6248727" cy="624872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8A1A77A-9C77-40BA-9801-A8C4BB91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03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580036" y="4084052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589068" y="3278004"/>
            <a:ext cx="8015380" cy="665505"/>
            <a:chOff x="589068" y="3278004"/>
            <a:chExt cx="8015380" cy="665505"/>
          </a:xfrm>
        </p:grpSpPr>
        <p:sp>
          <p:nvSpPr>
            <p:cNvPr id="19" name="직사각형 18"/>
            <p:cNvSpPr/>
            <p:nvPr/>
          </p:nvSpPr>
          <p:spPr>
            <a:xfrm>
              <a:off x="589068" y="3297178"/>
              <a:ext cx="80153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600" kern="0" spc="-15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감사합니다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947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2815828"/>
            <a:ext cx="4636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en-US" altLang="ko-KR" sz="40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sz="40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주제 선정 배경</a:t>
            </a:r>
          </a:p>
        </p:txBody>
      </p:sp>
      <p:sp>
        <p:nvSpPr>
          <p:cNvPr id="2" name="자유형 1"/>
          <p:cNvSpPr/>
          <p:nvPr/>
        </p:nvSpPr>
        <p:spPr>
          <a:xfrm>
            <a:off x="323528" y="3532197"/>
            <a:ext cx="8334302" cy="0"/>
          </a:xfrm>
          <a:custGeom>
            <a:avLst/>
            <a:gdLst>
              <a:gd name="connsiteX0" fmla="*/ 0 w 8334302"/>
              <a:gd name="connsiteY0" fmla="*/ 0 h 0"/>
              <a:gd name="connsiteX1" fmla="*/ 8334302 w 83343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02">
                <a:moveTo>
                  <a:pt x="0" y="0"/>
                </a:moveTo>
                <a:lnTo>
                  <a:pt x="8334302" y="0"/>
                </a:lnTo>
              </a:path>
            </a:pathLst>
          </a:custGeom>
          <a:noFill/>
          <a:ln w="19050" cap="rnd">
            <a:solidFill>
              <a:schemeClr val="accent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59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78159" y="299407"/>
            <a:ext cx="24256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주제 선정 배경</a:t>
            </a:r>
          </a:p>
        </p:txBody>
      </p:sp>
      <p:cxnSp>
        <p:nvCxnSpPr>
          <p:cNvPr id="524" name="직선 연결선 523"/>
          <p:cNvCxnSpPr>
            <a:cxnSpLocks/>
          </p:cNvCxnSpPr>
          <p:nvPr/>
        </p:nvCxnSpPr>
        <p:spPr>
          <a:xfrm flipH="1">
            <a:off x="4572000" y="1220431"/>
            <a:ext cx="26538" cy="512722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BD32F13E-4D87-4281-BA30-9715D3468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41" y="469090"/>
            <a:ext cx="67390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E6067-69E7-4CF4-AF31-A966EBE03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9" y="1034936"/>
            <a:ext cx="3851279" cy="5535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C784C8-4350-4917-92E5-F6C2CB826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00" y="1063753"/>
            <a:ext cx="3851279" cy="55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38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78159" y="261307"/>
            <a:ext cx="24256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주제 선정 배경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4593591" y="1035618"/>
            <a:ext cx="0" cy="55523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54"/>
          <p:cNvSpPr txBox="1"/>
          <p:nvPr/>
        </p:nvSpPr>
        <p:spPr>
          <a:xfrm>
            <a:off x="4850756" y="1772816"/>
            <a:ext cx="3805814" cy="3539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</a:pP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최근 노후 건축물 비율이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40%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에 육박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4830839" y="3062929"/>
            <a:ext cx="3805814" cy="706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base">
              <a:lnSpc>
                <a:spcPct val="120000"/>
              </a:lnSpc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</a:pP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수도권 대비 지방 건축물의 두드러진 </a:t>
            </a:r>
            <a:endParaRPr kumimoji="1" lang="en-US" altLang="ko-KR" sz="1700" spc="-1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FFFFFF">
                      <a:lumMod val="85000"/>
                      <a:alpha val="0"/>
                    </a:srgbClr>
                  </a:gs>
                </a:gsLst>
                <a:lin ang="108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노후화 현상</a:t>
            </a:r>
            <a:endParaRPr kumimoji="1" lang="en-US" altLang="ko-KR" sz="1700" spc="-1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FFFFFF">
                      <a:lumMod val="85000"/>
                      <a:alpha val="0"/>
                    </a:srgbClr>
                  </a:gs>
                </a:gsLst>
                <a:lin ang="108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5B8ABBD-BEB4-40BB-A145-91D53D572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31" y="610588"/>
            <a:ext cx="65837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0330976" descr="EMB000013e41043">
            <a:extLst>
              <a:ext uri="{FF2B5EF4-FFF2-40B4-BE49-F238E27FC236}">
                <a16:creationId xmlns:a16="http://schemas.microsoft.com/office/drawing/2014/main" id="{7A113D72-96D9-4E67-904A-F25188C3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5" y="1067788"/>
            <a:ext cx="3862262" cy="263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54">
            <a:extLst>
              <a:ext uri="{FF2B5EF4-FFF2-40B4-BE49-F238E27FC236}">
                <a16:creationId xmlns:a16="http://schemas.microsoft.com/office/drawing/2014/main" id="{CB649A6E-E2E0-45D9-8C49-1F543F481C0D}"/>
              </a:ext>
            </a:extLst>
          </p:cNvPr>
          <p:cNvSpPr txBox="1"/>
          <p:nvPr/>
        </p:nvSpPr>
        <p:spPr>
          <a:xfrm>
            <a:off x="4839492" y="1095356"/>
            <a:ext cx="3805814" cy="615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</a:pP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1980~1990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년대 건물이 급속도로</a:t>
            </a:r>
            <a:endParaRPr kumimoji="1" lang="en-US" altLang="ko-KR" sz="1700" spc="-1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FFFFFF">
                      <a:lumMod val="85000"/>
                      <a:alpha val="0"/>
                    </a:srgbClr>
                  </a:gs>
                </a:gsLst>
                <a:lin ang="108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   건설된 후 현재 다수의 건물이 노후화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249DD02-E79D-481C-B71F-79F15B781441}"/>
              </a:ext>
            </a:extLst>
          </p:cNvPr>
          <p:cNvCxnSpPr/>
          <p:nvPr/>
        </p:nvCxnSpPr>
        <p:spPr>
          <a:xfrm>
            <a:off x="474165" y="3861048"/>
            <a:ext cx="8076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4">
            <a:extLst>
              <a:ext uri="{FF2B5EF4-FFF2-40B4-BE49-F238E27FC236}">
                <a16:creationId xmlns:a16="http://schemas.microsoft.com/office/drawing/2014/main" id="{20F71615-0DC7-4064-9A03-CDF14EDFC122}"/>
              </a:ext>
            </a:extLst>
          </p:cNvPr>
          <p:cNvSpPr txBox="1"/>
          <p:nvPr/>
        </p:nvSpPr>
        <p:spPr>
          <a:xfrm>
            <a:off x="4860246" y="2348880"/>
            <a:ext cx="3805814" cy="615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</a:pP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국토교통부는 준공 후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년 이상 지난</a:t>
            </a:r>
            <a:endParaRPr kumimoji="1" lang="en-US" altLang="ko-KR" sz="1700" spc="-1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FFFFFF">
                      <a:lumMod val="85000"/>
                      <a:alpha val="0"/>
                    </a:srgbClr>
                  </a:gs>
                </a:gsLst>
                <a:lin ang="108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건물을 노후건축물로 규정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BDBB03A-0138-4A5F-AA8E-AA536767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2" y="3147444"/>
            <a:ext cx="76946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72F3AE1-118E-4652-A20D-D8475D08E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5" y="3246227"/>
            <a:ext cx="680317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ED18348-4939-46EC-B825-8A47C011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5" y="3292624"/>
            <a:ext cx="76921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0748351-FEFB-476A-A671-89384465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89" y="3498710"/>
            <a:ext cx="68071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_x278028128" descr="EMB000013e41061">
            <a:extLst>
              <a:ext uri="{FF2B5EF4-FFF2-40B4-BE49-F238E27FC236}">
                <a16:creationId xmlns:a16="http://schemas.microsoft.com/office/drawing/2014/main" id="{CF254732-F90B-43CA-B23A-051B2059C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5" y="4002307"/>
            <a:ext cx="4001321" cy="273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54">
            <a:extLst>
              <a:ext uri="{FF2B5EF4-FFF2-40B4-BE49-F238E27FC236}">
                <a16:creationId xmlns:a16="http://schemas.microsoft.com/office/drawing/2014/main" id="{EE54F339-66DF-47A9-9330-41EF4BBD028D}"/>
              </a:ext>
            </a:extLst>
          </p:cNvPr>
          <p:cNvSpPr txBox="1"/>
          <p:nvPr/>
        </p:nvSpPr>
        <p:spPr>
          <a:xfrm>
            <a:off x="4678373" y="4069907"/>
            <a:ext cx="3927368" cy="14003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</a:pP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전라북도 건축물 전체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45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만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107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동 가운데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42.2%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19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만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동이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년 이상  </a:t>
            </a:r>
            <a:r>
              <a:rPr kumimoji="1" lang="ko-KR" altLang="en-US" sz="1700" spc="-10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된건축몰이고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이 중 약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89.5% 17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만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89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동은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35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년 이상 건축물로서 타 지역에 비해 노후화가 심각</a:t>
            </a:r>
            <a:endParaRPr kumimoji="1" lang="en-US" altLang="ko-KR" sz="1700" spc="-1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FFFFFF">
                      <a:lumMod val="85000"/>
                      <a:alpha val="0"/>
                    </a:srgbClr>
                  </a:gs>
                </a:gsLst>
                <a:lin ang="108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54">
            <a:extLst>
              <a:ext uri="{FF2B5EF4-FFF2-40B4-BE49-F238E27FC236}">
                <a16:creationId xmlns:a16="http://schemas.microsoft.com/office/drawing/2014/main" id="{C78B6E19-8ED9-441A-9752-6EE853CF9684}"/>
              </a:ext>
            </a:extLst>
          </p:cNvPr>
          <p:cNvSpPr txBox="1"/>
          <p:nvPr/>
        </p:nvSpPr>
        <p:spPr>
          <a:xfrm>
            <a:off x="4683608" y="5489424"/>
            <a:ext cx="3927368" cy="8771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</a:pP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또한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전북은 제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kumimoji="1" lang="ko-KR" altLang="en-US" sz="1700" spc="-10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종근린생활시설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면적 비율이 </a:t>
            </a:r>
            <a:r>
              <a:rPr kumimoji="1" lang="en-US" altLang="ko-KR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36.9%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로 전국에서 가장 높아 노후화된 건축물 </a:t>
            </a:r>
            <a:r>
              <a:rPr kumimoji="1" lang="ko-KR" altLang="en-US" sz="1400" spc="-10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붕</a:t>
            </a:r>
            <a:r>
              <a:rPr kumimoji="1" lang="ko-KR" altLang="en-US" sz="1700" spc="-10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괴시</a:t>
            </a:r>
            <a:r>
              <a:rPr kumimoji="1" lang="ko-KR" altLang="en-US" sz="1700" spc="-1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피해가 높을 것으로 보임</a:t>
            </a:r>
            <a:endParaRPr kumimoji="1" lang="en-US" altLang="ko-KR" sz="1700" spc="-1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FFFFFF">
                      <a:lumMod val="85000"/>
                      <a:alpha val="0"/>
                    </a:srgbClr>
                  </a:gs>
                </a:gsLst>
                <a:lin ang="108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610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78159" y="299407"/>
            <a:ext cx="24256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주제 선정 배경</a:t>
            </a:r>
          </a:p>
        </p:txBody>
      </p:sp>
      <p:cxnSp>
        <p:nvCxnSpPr>
          <p:cNvPr id="524" name="직선 연결선 523"/>
          <p:cNvCxnSpPr>
            <a:cxnSpLocks/>
          </p:cNvCxnSpPr>
          <p:nvPr/>
        </p:nvCxnSpPr>
        <p:spPr>
          <a:xfrm flipH="1">
            <a:off x="4572000" y="1220431"/>
            <a:ext cx="26538" cy="512722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BD32F13E-4D87-4281-BA30-9715D3468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41" y="469090"/>
            <a:ext cx="67390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390878-8CB2-47D7-AA28-F5EDE6B1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2" y="1220431"/>
            <a:ext cx="3999062" cy="52329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86B074-6384-46F3-BA8C-82A6CC565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1220432"/>
            <a:ext cx="3999061" cy="52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772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2815828"/>
            <a:ext cx="4636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30325" eaLnBrk="0" latinLnBrk="0" hangingPunct="0">
              <a:buSzPct val="100000"/>
              <a:defRPr/>
            </a:pPr>
            <a:r>
              <a:rPr lang="en-US" altLang="ko-KR" sz="40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2.</a:t>
            </a:r>
            <a:r>
              <a:rPr lang="ko-KR" altLang="en-US" sz="4000" b="1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구현 방법</a:t>
            </a:r>
          </a:p>
        </p:txBody>
      </p:sp>
      <p:sp>
        <p:nvSpPr>
          <p:cNvPr id="2" name="자유형 1"/>
          <p:cNvSpPr/>
          <p:nvPr/>
        </p:nvSpPr>
        <p:spPr>
          <a:xfrm>
            <a:off x="323528" y="3532197"/>
            <a:ext cx="8334302" cy="0"/>
          </a:xfrm>
          <a:custGeom>
            <a:avLst/>
            <a:gdLst>
              <a:gd name="connsiteX0" fmla="*/ 0 w 8334302"/>
              <a:gd name="connsiteY0" fmla="*/ 0 h 0"/>
              <a:gd name="connsiteX1" fmla="*/ 8334302 w 83343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02">
                <a:moveTo>
                  <a:pt x="0" y="0"/>
                </a:moveTo>
                <a:lnTo>
                  <a:pt x="8334302" y="0"/>
                </a:lnTo>
              </a:path>
            </a:pathLst>
          </a:custGeom>
          <a:noFill/>
          <a:ln w="19050" cap="rnd">
            <a:solidFill>
              <a:schemeClr val="accent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962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78159" y="270832"/>
            <a:ext cx="164019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구현 방법</a:t>
            </a:r>
            <a:endParaRPr lang="ko-KR" altLang="en-US" sz="3400" spc="-150" dirty="0">
              <a:gradFill>
                <a:gsLst>
                  <a:gs pos="100000">
                    <a:srgbClr val="C0504D">
                      <a:lumMod val="75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3073" name="_x401946008" descr="EMB000013e4106c">
            <a:extLst>
              <a:ext uri="{FF2B5EF4-FFF2-40B4-BE49-F238E27FC236}">
                <a16:creationId xmlns:a16="http://schemas.microsoft.com/office/drawing/2014/main" id="{A9059536-0372-418F-8BB6-4B4A81E48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56983" cy="318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7DF64B-2224-4D08-A3CE-1ED44AE617DD}"/>
              </a:ext>
            </a:extLst>
          </p:cNvPr>
          <p:cNvSpPr txBox="1"/>
          <p:nvPr/>
        </p:nvSpPr>
        <p:spPr>
          <a:xfrm>
            <a:off x="467544" y="950155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1) </a:t>
            </a:r>
            <a:r>
              <a:rPr lang="ko-KR" altLang="en-US" sz="2000" dirty="0"/>
              <a:t>사전 연구 조사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0AE1619-8638-473D-8B9E-F0F6CC8EE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84943"/>
              </p:ext>
            </p:extLst>
          </p:nvPr>
        </p:nvGraphicFramePr>
        <p:xfrm>
          <a:off x="611561" y="4528766"/>
          <a:ext cx="8054282" cy="185256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1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4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/>
                        <a:t>스페이스워크는 서울시에서 정한 </a:t>
                      </a:r>
                      <a:r>
                        <a:rPr lang="ko-KR" altLang="en-US" sz="1600" b="1" dirty="0"/>
                        <a:t>노후건축물 반경 </a:t>
                      </a:r>
                      <a:r>
                        <a:rPr lang="en-US" altLang="ko-KR" sz="1600" b="1" dirty="0"/>
                        <a:t>150m</a:t>
                      </a:r>
                      <a:r>
                        <a:rPr lang="ko-KR" altLang="en-US" sz="1600" b="1" dirty="0"/>
                        <a:t>이내 신축공사 건축물 설립</a:t>
                      </a:r>
                      <a:r>
                        <a:rPr lang="ko-KR" altLang="en-US" sz="1400" dirty="0"/>
                        <a:t>여부로 위험도 판단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9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위험도가 같을 경우 관리에 있어 </a:t>
                      </a:r>
                      <a:r>
                        <a:rPr lang="ko-KR" altLang="en-US" sz="1600" b="1" dirty="0"/>
                        <a:t>긴급 및 응급</a:t>
                      </a:r>
                      <a:r>
                        <a:rPr lang="ko-KR" altLang="en-US" sz="1600" dirty="0"/>
                        <a:t>에 대해 파악하기 어려움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9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건축물 대비 공무원의 수 부족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우선순위 지정을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통해 </a:t>
                      </a:r>
                      <a:r>
                        <a:rPr lang="ko-KR" altLang="en-US" sz="1600" b="1" dirty="0"/>
                        <a:t>효율적인 건물 관리 필요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651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78159" y="270832"/>
            <a:ext cx="164019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0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구현 방법</a:t>
            </a:r>
            <a:endParaRPr lang="ko-KR" altLang="en-US" sz="3400" spc="-150" dirty="0">
              <a:gradFill>
                <a:gsLst>
                  <a:gs pos="100000">
                    <a:srgbClr val="C0504D">
                      <a:lumMod val="75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DF64B-2224-4D08-A3CE-1ED44AE617DD}"/>
              </a:ext>
            </a:extLst>
          </p:cNvPr>
          <p:cNvSpPr txBox="1"/>
          <p:nvPr/>
        </p:nvSpPr>
        <p:spPr>
          <a:xfrm>
            <a:off x="467544" y="950155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1) </a:t>
            </a:r>
            <a:r>
              <a:rPr lang="ko-KR" altLang="en-US" sz="2000" dirty="0"/>
              <a:t>사전 연구 조사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A90F6D-B7E0-4D00-B111-13920A264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9" y="1099592"/>
            <a:ext cx="69713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4898696" descr="EMB0000527866f8">
            <a:extLst>
              <a:ext uri="{FF2B5EF4-FFF2-40B4-BE49-F238E27FC236}">
                <a16:creationId xmlns:a16="http://schemas.microsoft.com/office/drawing/2014/main" id="{DBC73482-6B27-48CF-AC71-5C86DAB00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56792"/>
            <a:ext cx="3661793" cy="452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48549082-8736-4D22-BEDF-6638C338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1345052"/>
            <a:ext cx="7102153" cy="8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15447608" descr="EMB0000527866fa">
            <a:extLst>
              <a:ext uri="{FF2B5EF4-FFF2-40B4-BE49-F238E27FC236}">
                <a16:creationId xmlns:a16="http://schemas.microsoft.com/office/drawing/2014/main" id="{E23B200F-D9F8-4E71-879C-7B6F9E69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8" y="1385058"/>
            <a:ext cx="4032448" cy="45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669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2966</TotalTime>
  <Words>539</Words>
  <Application>Microsoft Office PowerPoint</Application>
  <PresentationFormat>화면 슬라이드 쇼(4:3)</PresentationFormat>
  <Paragraphs>134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Office 테마</vt:lpstr>
      <vt:lpstr>3_Office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알 수 없는 사용자</cp:lastModifiedBy>
  <cp:revision>229</cp:revision>
  <cp:lastPrinted>2015-01-10T04:32:02Z</cp:lastPrinted>
  <dcterms:created xsi:type="dcterms:W3CDTF">2015-01-08T13:06:47Z</dcterms:created>
  <dcterms:modified xsi:type="dcterms:W3CDTF">2019-08-14T00:49:08Z</dcterms:modified>
</cp:coreProperties>
</file>