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76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72" r:id="rId14"/>
    <p:sldId id="273" r:id="rId15"/>
    <p:sldId id="270" r:id="rId16"/>
    <p:sldId id="274" r:id="rId17"/>
    <p:sldId id="271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xmlns="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" y="6146538"/>
            <a:ext cx="18573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xmlns="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38544"/>
            <a:ext cx="10363200" cy="1470025"/>
          </a:xfrm>
        </p:spPr>
        <p:txBody>
          <a:bodyPr/>
          <a:lstStyle>
            <a:lvl1pPr>
              <a:defRPr sz="36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026" name="Picture 2" descr="http://sejong.ac.kr/indexNew/imgs/header/logo.png">
            <a:extLst>
              <a:ext uri="{FF2B5EF4-FFF2-40B4-BE49-F238E27FC236}">
                <a16:creationId xmlns:a16="http://schemas.microsoft.com/office/drawing/2014/main" xmlns="" id="{B66A6387-AF99-4AB3-8120-B3A170DAD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1" y="6183751"/>
            <a:ext cx="1702979" cy="4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7E0843C-53CC-4128-B6B2-6091544E0578}"/>
              </a:ext>
            </a:extLst>
          </p:cNvPr>
          <p:cNvGrpSpPr/>
          <p:nvPr userDrawn="1"/>
        </p:nvGrpSpPr>
        <p:grpSpPr>
          <a:xfrm>
            <a:off x="10489072" y="6166199"/>
            <a:ext cx="1643315" cy="452734"/>
            <a:chOff x="10548685" y="6121944"/>
            <a:chExt cx="1643315" cy="452734"/>
          </a:xfrm>
        </p:grpSpPr>
        <p:pic>
          <p:nvPicPr>
            <p:cNvPr id="1028" name="Picture 4" descr="https://lh5.googleusercontent.com/xfBO0bNvfqZbzHDZWZWEW0XMUJOrRTIc3pql46GkGx3EHutIbTeJmh5ULO2q1SxiV5q3VJhx=w16383">
              <a:extLst>
                <a:ext uri="{FF2B5EF4-FFF2-40B4-BE49-F238E27FC236}">
                  <a16:creationId xmlns:a16="http://schemas.microsoft.com/office/drawing/2014/main" xmlns="" id="{1430EB38-FCB8-4D8E-B685-DAE9A64B03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685" y="6121944"/>
              <a:ext cx="452734" cy="45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93D5A9E-E69F-4B98-8857-FCF720986695}"/>
                </a:ext>
              </a:extLst>
            </p:cNvPr>
            <p:cNvSpPr txBox="1"/>
            <p:nvPr userDrawn="1"/>
          </p:nvSpPr>
          <p:spPr>
            <a:xfrm>
              <a:off x="10928577" y="6180626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Sejong RCV</a:t>
              </a:r>
              <a:endParaRPr lang="ko-K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19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4AC663C-A2D7-46E5-8204-C2095841114A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0E1E761F-7D92-4EB9-A8D5-F642F0E598ED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43733B17-EDDA-44E8-BCE5-8EC734521F5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BB44E7C3-C731-492A-8761-5A37A6C2BE1D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2" name="직각 삼각형 11">
                  <a:extLst>
                    <a:ext uri="{FF2B5EF4-FFF2-40B4-BE49-F238E27FC236}">
                      <a16:creationId xmlns:a16="http://schemas.microsoft.com/office/drawing/2014/main" xmlns="" id="{6C133D5A-DD46-47C0-B9B8-3889DDFFDED9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9DE65674-EC6B-4BE4-AB98-851FF44B186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9537455-37DA-41AF-BD07-23687F1BD2D3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5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xmlns="" id="{F8958CDE-9B8D-408F-B393-669E02C8EA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5787864-5859-42E5-B693-012E8C3F84A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0797CC8-996B-4048-B234-DE0FB10E974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6F3C2A2-7773-417E-BAE6-477A4EC33EAC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86016C81-8164-4F32-AE06-6FB86690CAB3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4645AFEC-CC93-400D-A379-E5941F110FD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xmlns="" id="{BD7E8A62-AD19-4DD6-85C8-325A5E8C250D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D4A3DFD0-9200-4C48-AFC7-C9057C4DCB1D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92BD62F3-ACD2-4D85-92B9-51EF6528249C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xmlns="" id="{CBEE050A-069E-4132-BBF9-17A8CBC283A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DE57B549-5B3D-4E9C-A917-93019D56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6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058620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00711" y="998162"/>
            <a:ext cx="11762689" cy="538867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7F3F648-5905-496F-BA0C-219A5E9C51B2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DC5761A4-D7D5-44A2-B232-CA1D86FB80CB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51D2567E-946C-44B5-8CBF-92784421C76A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3BBC8BEF-5117-4523-A6B1-5159ED4EDD37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4" name="직각 삼각형 13">
                  <a:extLst>
                    <a:ext uri="{FF2B5EF4-FFF2-40B4-BE49-F238E27FC236}">
                      <a16:creationId xmlns:a16="http://schemas.microsoft.com/office/drawing/2014/main" xmlns="" id="{99374264-956B-42D9-9D04-8AEE41B0A3E2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8D851942-D83A-4DAE-B8A0-B2E9FE77E93E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0E7CEF0B-38F2-49CE-B0EA-5C9871866C55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10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xmlns="" id="{5F99EE1A-9054-43AE-8BC8-DEF797DF7A3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EB21F87-D637-48B3-86BA-02CF9B7EB4B6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802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711" y="828046"/>
            <a:ext cx="11700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35ECB91-9112-47E0-BBC6-A333CC498339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CFA4354-97AD-43A3-948F-9613DE321F26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500312AE-3A96-4032-A56C-BFAD052A11A4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0FD7C72A-9937-439F-9A9C-6188F4B9153C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xmlns="" id="{EC27D467-1B3E-4174-8CFC-D0BCF379A37C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536E4EC5-3C66-4BF7-88FB-857C7CC01666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9609B301-A235-4477-82E4-1E415313FFFE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xmlns="" id="{509A6D85-C1D2-4FEA-84BF-054F5B814A1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FA8772F-11EE-401B-ACEE-4B1A0894E8D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5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00711" y="297422"/>
            <a:ext cx="11519015" cy="468000"/>
          </a:xfrm>
        </p:spPr>
        <p:txBody>
          <a:bodyPr anchor="ctr">
            <a:noAutofit/>
          </a:bodyPr>
          <a:lstStyle>
            <a:lvl1pPr algn="l">
              <a:defRPr lang="ko-KR" altLang="en-US" dirty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75224" y="6386840"/>
            <a:ext cx="904780" cy="250330"/>
          </a:xfrm>
          <a:prstGeom prst="rect">
            <a:avLst/>
          </a:prstGeom>
        </p:spPr>
        <p:txBody>
          <a:bodyPr anchor="b"/>
          <a:lstStyle>
            <a:lvl1pPr>
              <a:defRPr lang="en-US" altLang="ko-KR" sz="1200" b="1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fld id="{FDD39262-B491-4869-BA95-D6A6C727505B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0" y="6693968"/>
            <a:ext cx="12192000" cy="1710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BB04CA9-D147-4BAE-9220-3F50CC97A0BE}"/>
              </a:ext>
            </a:extLst>
          </p:cNvPr>
          <p:cNvGrpSpPr/>
          <p:nvPr userDrawn="1"/>
        </p:nvGrpSpPr>
        <p:grpSpPr>
          <a:xfrm>
            <a:off x="-44" y="0"/>
            <a:ext cx="12192044" cy="537732"/>
            <a:chOff x="-44" y="0"/>
            <a:chExt cx="12192044" cy="5377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97AE18B0-511E-430D-9ADB-EAD30E6E15B2}"/>
                </a:ext>
              </a:extLst>
            </p:cNvPr>
            <p:cNvGrpSpPr/>
            <p:nvPr userDrawn="1"/>
          </p:nvGrpSpPr>
          <p:grpSpPr>
            <a:xfrm>
              <a:off x="-44" y="0"/>
              <a:ext cx="12192044" cy="537732"/>
              <a:chOff x="-44" y="0"/>
              <a:chExt cx="12192044" cy="647700"/>
            </a:xfrm>
            <a:gradFill>
              <a:gsLst>
                <a:gs pos="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xmlns="" id="{D1C479CD-1DB8-41FD-9039-F8372ACC45A9}"/>
                  </a:ext>
                </a:extLst>
              </p:cNvPr>
              <p:cNvSpPr/>
              <p:nvPr userDrawn="1"/>
            </p:nvSpPr>
            <p:spPr>
              <a:xfrm>
                <a:off x="-44" y="0"/>
                <a:ext cx="12192043" cy="2924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59ACE256-8D19-4D44-B042-46B71B8CD532}"/>
                  </a:ext>
                </a:extLst>
              </p:cNvPr>
              <p:cNvGrpSpPr/>
              <p:nvPr userDrawn="1"/>
            </p:nvGrpSpPr>
            <p:grpSpPr>
              <a:xfrm>
                <a:off x="9997440" y="283828"/>
                <a:ext cx="2194560" cy="363872"/>
                <a:chOff x="7723763" y="173914"/>
                <a:chExt cx="4468237" cy="321012"/>
              </a:xfrm>
              <a:grpFill/>
            </p:grpSpPr>
            <p:sp>
              <p:nvSpPr>
                <p:cNvPr id="13" name="직각 삼각형 12">
                  <a:extLst>
                    <a:ext uri="{FF2B5EF4-FFF2-40B4-BE49-F238E27FC236}">
                      <a16:creationId xmlns:a16="http://schemas.microsoft.com/office/drawing/2014/main" xmlns="" id="{AA65D8D7-1D9D-4EDD-883D-98D17DAF5C66}"/>
                    </a:ext>
                  </a:extLst>
                </p:cNvPr>
                <p:cNvSpPr/>
                <p:nvPr userDrawn="1"/>
              </p:nvSpPr>
              <p:spPr>
                <a:xfrm rot="16200000" flipH="1">
                  <a:off x="7723763" y="173914"/>
                  <a:ext cx="321012" cy="32101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257613DA-F443-4BBD-B03E-6519F0A57AB9}"/>
                    </a:ext>
                  </a:extLst>
                </p:cNvPr>
                <p:cNvSpPr/>
                <p:nvPr userDrawn="1"/>
              </p:nvSpPr>
              <p:spPr>
                <a:xfrm>
                  <a:off x="8044775" y="179173"/>
                  <a:ext cx="4147225" cy="3119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10E20552-EEDA-4531-8581-42CAB2DED01A}"/>
                </a:ext>
              </a:extLst>
            </p:cNvPr>
            <p:cNvGrpSpPr/>
            <p:nvPr userDrawn="1"/>
          </p:nvGrpSpPr>
          <p:grpSpPr>
            <a:xfrm>
              <a:off x="10392011" y="53453"/>
              <a:ext cx="1585687" cy="384700"/>
              <a:chOff x="10548685" y="6081490"/>
              <a:chExt cx="2032867" cy="493188"/>
            </a:xfrm>
          </p:grpSpPr>
          <p:pic>
            <p:nvPicPr>
              <p:cNvPr id="9" name="Picture 4" descr="https://lh5.googleusercontent.com/xfBO0bNvfqZbzHDZWZWEW0XMUJOrRTIc3pql46GkGx3EHutIbTeJmh5ULO2q1SxiV5q3VJhx=w16383">
                <a:extLst>
                  <a:ext uri="{FF2B5EF4-FFF2-40B4-BE49-F238E27FC236}">
                    <a16:creationId xmlns:a16="http://schemas.microsoft.com/office/drawing/2014/main" xmlns="" id="{7AC8D680-7706-4B1F-9B06-E7863DF68E5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8685" y="6121944"/>
                <a:ext cx="452734" cy="45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DC308C3-A42C-42ED-8A33-A9C6CA4B67A4}"/>
                  </a:ext>
                </a:extLst>
              </p:cNvPr>
              <p:cNvSpPr txBox="1"/>
              <p:nvPr userDrawn="1"/>
            </p:nvSpPr>
            <p:spPr>
              <a:xfrm>
                <a:off x="10961831" y="6081490"/>
                <a:ext cx="1619721" cy="473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Sejong RCV</a:t>
                </a:r>
                <a:endParaRPr lang="ko-KR" alt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8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개체 틀 44"/>
          <p:cNvSpPr>
            <a:spLocks noGrp="1"/>
          </p:cNvSpPr>
          <p:nvPr>
            <p:ph type="title"/>
          </p:nvPr>
        </p:nvSpPr>
        <p:spPr>
          <a:xfrm>
            <a:off x="60960" y="352399"/>
            <a:ext cx="11519015" cy="468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723901" y="2774172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KAIST RCV Lab.</a:t>
            </a:r>
            <a:endParaRPr kumimoji="0" lang="ko-KR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6101" y="6617078"/>
            <a:ext cx="11489227" cy="27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44" y="6678827"/>
            <a:ext cx="12192043" cy="2128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44" y="0"/>
            <a:ext cx="12192043" cy="242765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2800" b="1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나눔고딕 ExtraBold" panose="020D0904000000000000" pitchFamily="50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6A2EE3-D43D-4049-AAD5-9903AC40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65406"/>
            <a:ext cx="10363200" cy="1453910"/>
          </a:xfrm>
        </p:spPr>
        <p:txBody>
          <a:bodyPr/>
          <a:lstStyle/>
          <a:p>
            <a:pPr algn="ctr"/>
            <a:r>
              <a:rPr lang="en-US" altLang="ko-K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endParaRPr lang="ko-KR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F8B58E-4CFD-4415-A5E7-0E94940AD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Hwang Yu-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5.googleusercontent.com/1EspDTPy5OeyjecLxf1OZmeVGPal-vWk6Xx0HbjdWNVv5BLllB0zS74Mf-bpuuJVjKrVvrFCbuO5bh535O3MZ5wTo7AzslCPAxlhhZqZZE24JwSQc-ffrXdEbpc_tW_HJAANPhz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7"/>
          <a:stretch/>
        </p:blipFill>
        <p:spPr bwMode="auto">
          <a:xfrm>
            <a:off x="1363372" y="1253520"/>
            <a:ext cx="9156173" cy="52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5.googleusercontent.com/1EspDTPy5OeyjecLxf1OZmeVGPal-vWk6Xx0HbjdWNVv5BLllB0zS74Mf-bpuuJVjKrVvrFCbuO5bh535O3MZ5wTo7AzslCPAxlhhZqZZE24JwSQc-ffrXdEbpc_tW_HJAANPhz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7"/>
          <a:stretch/>
        </p:blipFill>
        <p:spPr bwMode="auto">
          <a:xfrm>
            <a:off x="1363372" y="1253520"/>
            <a:ext cx="9156173" cy="52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2928938"/>
            <a:ext cx="4195344" cy="36147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57" y="1701091"/>
            <a:ext cx="3586163" cy="19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42858"/>
          <a:stretch/>
        </p:blipFill>
        <p:spPr>
          <a:xfrm>
            <a:off x="445169" y="1575829"/>
            <a:ext cx="8585310" cy="2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6944" r="20188"/>
          <a:stretch/>
        </p:blipFill>
        <p:spPr>
          <a:xfrm>
            <a:off x="4468245" y="2695575"/>
            <a:ext cx="7723755" cy="3695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45935" b="44306"/>
          <a:stretch/>
        </p:blipFill>
        <p:spPr>
          <a:xfrm>
            <a:off x="597232" y="1206446"/>
            <a:ext cx="5905500" cy="53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45935" b="44306"/>
          <a:stretch/>
        </p:blipFill>
        <p:spPr>
          <a:xfrm>
            <a:off x="597232" y="1206446"/>
            <a:ext cx="5905500" cy="5395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6944" r="20188"/>
          <a:stretch/>
        </p:blipFill>
        <p:spPr>
          <a:xfrm>
            <a:off x="4468245" y="2695575"/>
            <a:ext cx="772375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4617" r="37034"/>
          <a:stretch/>
        </p:blipFill>
        <p:spPr>
          <a:xfrm>
            <a:off x="5438151" y="1419224"/>
            <a:ext cx="6077574" cy="5144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36099" b="56944"/>
          <a:stretch/>
        </p:blipFill>
        <p:spPr>
          <a:xfrm>
            <a:off x="445168" y="1650236"/>
            <a:ext cx="6856019" cy="44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36099" b="56944"/>
          <a:stretch/>
        </p:blipFill>
        <p:spPr>
          <a:xfrm>
            <a:off x="445168" y="1650236"/>
            <a:ext cx="6856019" cy="44457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4617" r="37034"/>
          <a:stretch/>
        </p:blipFill>
        <p:spPr>
          <a:xfrm>
            <a:off x="5438151" y="1419224"/>
            <a:ext cx="6077574" cy="51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43699"/>
          <a:stretch/>
        </p:blipFill>
        <p:spPr>
          <a:xfrm>
            <a:off x="528019" y="1575829"/>
            <a:ext cx="7511081" cy="4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to </a:t>
            </a:r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42858"/>
          <a:stretch/>
        </p:blipFill>
        <p:spPr>
          <a:xfrm>
            <a:off x="445169" y="1575829"/>
            <a:ext cx="8585310" cy="2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67757F-0604-4ECD-B9FA-F15782997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ko-KR" altLang="ko-KR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프로그래밍</a:t>
            </a:r>
            <a:endParaRPr lang="ko-KR" altLang="ko-KR" kern="1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4539247-D36B-48DF-A36C-14D2D07319AD}"/>
              </a:ext>
            </a:extLst>
          </p:cNvPr>
          <p:cNvSpPr txBox="1"/>
          <p:nvPr/>
        </p:nvSpPr>
        <p:spPr>
          <a:xfrm>
            <a:off x="12635499" y="6277448"/>
            <a:ext cx="31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인공지능 기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97039"/>
              </p:ext>
            </p:extLst>
          </p:nvPr>
        </p:nvGraphicFramePr>
        <p:xfrm>
          <a:off x="1287379" y="1267715"/>
          <a:ext cx="9685421" cy="421868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21925"/>
                <a:gridCol w="7863496"/>
              </a:tblGrid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시간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주제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 AM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10:50 AM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2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2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어노테이션</a:t>
                      </a:r>
                      <a:r>
                        <a:rPr 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흐름과 파일의 종류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ko-K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ko-K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까지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 AM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11:50 AM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</a:t>
                      </a: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</a:t>
                      </a:r>
                      <a:r>
                        <a:rPr lang="ko-K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프로그래밍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12:00 PM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1:00 PM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점심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1:00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2:20 PM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2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2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어노테이션</a:t>
                      </a:r>
                      <a:r>
                        <a:rPr 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실습</a:t>
                      </a: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ko-KR" sz="1200" kern="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r>
                        <a:rPr lang="ko-KR" altLang="en-US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이미지부터 </a:t>
                      </a:r>
                      <a:r>
                        <a:rPr lang="en-US" altLang="ko-KR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ko-KR" altLang="en-US" sz="1200" kern="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파일까지 직접 진행해보기</a:t>
                      </a:r>
                      <a:r>
                        <a:rPr lang="en-US" altLang="ko-KR" sz="1200" kern="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3114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2:40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2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[Quiz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ko-K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헷갈리는 </a:t>
                      </a:r>
                      <a:r>
                        <a:rPr lang="ko-KR" sz="1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어노테이션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380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VbbLabeler2.m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5169" y="1793380"/>
            <a:ext cx="5079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vbbLabeler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및 기본적인 기능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vbb.m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Vbb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기능을 내용으로 갖는다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일차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1600295"/>
            <a:ext cx="6562725" cy="39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67757F-0604-4ECD-B9FA-F15782997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l">
              <a:lnSpc>
                <a:spcPct val="107000"/>
              </a:lnSpc>
            </a:pPr>
            <a:r>
              <a:rPr lang="ko-KR" altLang="ko-KR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어노테이션</a:t>
            </a:r>
            <a:r>
              <a: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흐름과 파일의 종류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ko-KR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까지</a:t>
            </a:r>
            <a:r>
              <a:rPr lang="en-US" altLang="ko-KR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5169" y="529389"/>
            <a:ext cx="443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YAML, JSON VBB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69" y="1221880"/>
            <a:ext cx="1127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위의 언어들은 모두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표현하는 방식입니다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0943"/>
          <a:stretch/>
        </p:blipFill>
        <p:spPr>
          <a:xfrm>
            <a:off x="1692442" y="2050288"/>
            <a:ext cx="2920416" cy="31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741"/>
          <a:stretch/>
        </p:blipFill>
        <p:spPr>
          <a:xfrm>
            <a:off x="7619247" y="2050288"/>
            <a:ext cx="2932446" cy="311467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907569" y="3926319"/>
            <a:ext cx="2490161" cy="1218605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8440" y="4031928"/>
            <a:ext cx="2490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XML</a:t>
            </a:r>
            <a:endParaRPr lang="ko-KR" altLang="en-US" sz="4800" b="1" dirty="0"/>
          </a:p>
        </p:txBody>
      </p:sp>
      <p:sp>
        <p:nvSpPr>
          <p:cNvPr id="13" name="타원 12"/>
          <p:cNvSpPr/>
          <p:nvPr/>
        </p:nvSpPr>
        <p:spPr>
          <a:xfrm>
            <a:off x="7840389" y="3851671"/>
            <a:ext cx="2490161" cy="1218605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40389" y="4016430"/>
            <a:ext cx="2490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/>
              <a:t>JSON</a:t>
            </a:r>
            <a:endParaRPr lang="ko-KR" altLang="en-US" sz="4800" b="1" dirty="0"/>
          </a:p>
        </p:txBody>
      </p:sp>
      <p:sp>
        <p:nvSpPr>
          <p:cNvPr id="15" name="직사각형 14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547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: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169" y="1221880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같은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마크업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언어 입니다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68" y="1790181"/>
            <a:ext cx="7272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</a:t>
            </a:r>
            <a:r>
              <a:rPr lang="en-US" altLang="ko-KR" sz="2400" dirty="0" smtClean="0"/>
              <a:t>"?&gt;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winterschool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&lt;subject&gt;</a:t>
            </a:r>
          </a:p>
          <a:p>
            <a:r>
              <a:rPr lang="en-US" altLang="ko-KR" sz="2400" dirty="0" smtClean="0"/>
              <a:t>        &lt;grabber&gt;json&lt;/</a:t>
            </a:r>
            <a:r>
              <a:rPr lang="en-US" altLang="ko-KR" sz="2400" dirty="0"/>
              <a:t>grabber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&lt;stereo&gt;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stereo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&lt;annotation&gt;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&lt;/annotation&gt;</a:t>
            </a:r>
          </a:p>
          <a:p>
            <a:r>
              <a:rPr lang="en-US" altLang="ko-KR" sz="2400" dirty="0" smtClean="0"/>
              <a:t>    &lt;/subject&gt;</a:t>
            </a:r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winterschool</a:t>
            </a:r>
            <a:r>
              <a:rPr lang="en-US" altLang="ko-KR" sz="2400" dirty="0" smtClean="0"/>
              <a:t> &gt;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6400269" y="1816366"/>
            <a:ext cx="380831" cy="333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>
            <a:off x="6400268" y="2224436"/>
            <a:ext cx="380831" cy="2638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27888" y="3543894"/>
            <a:ext cx="13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내용 부분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27888" y="1816366"/>
            <a:ext cx="13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선언 부분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22223" y="1925900"/>
            <a:ext cx="4664977" cy="379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마크업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마크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태그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둘러싸인 언어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보통 문서의 골격에 해당하는 부분을 작성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XML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등이 있음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마크다운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마크다운언어는 </a:t>
            </a:r>
            <a:r>
              <a:rPr lang="ko-KR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마크업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언어의 일종으로 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읽고 쓰기 쉬운 장점이 있다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보통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.md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확장자를</a:t>
            </a:r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갖는다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9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547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: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169" y="1221880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 같은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마크업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언어 입니다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68" y="1790181"/>
            <a:ext cx="7272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&lt;?xml version="1.0" encoding="UTF-8</a:t>
            </a:r>
            <a:r>
              <a:rPr lang="en-US" altLang="ko-KR" sz="2400" dirty="0" smtClean="0"/>
              <a:t>"?&gt;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winterschool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&lt;subject&gt;</a:t>
            </a:r>
          </a:p>
          <a:p>
            <a:r>
              <a:rPr lang="en-US" altLang="ko-KR" sz="2400" dirty="0" smtClean="0"/>
              <a:t>        &lt;grabber&gt;json&lt;/</a:t>
            </a:r>
            <a:r>
              <a:rPr lang="en-US" altLang="ko-KR" sz="2400" dirty="0"/>
              <a:t>grabber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&lt;stereo&gt;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&lt;/</a:t>
            </a:r>
            <a:r>
              <a:rPr lang="en-US" altLang="ko-KR" sz="2400" dirty="0"/>
              <a:t>stereo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&lt;annotation&gt;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&lt;/annotation&gt;</a:t>
            </a:r>
          </a:p>
          <a:p>
            <a:r>
              <a:rPr lang="en-US" altLang="ko-KR" sz="2400" dirty="0" smtClean="0"/>
              <a:t>    &lt;/subject&gt;</a:t>
            </a:r>
            <a:endParaRPr lang="en-US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 err="1" smtClean="0"/>
              <a:t>winterschool</a:t>
            </a:r>
            <a:r>
              <a:rPr lang="en-US" altLang="ko-KR" sz="2400" dirty="0" smtClean="0"/>
              <a:t> &gt;</a:t>
            </a:r>
          </a:p>
        </p:txBody>
      </p:sp>
      <p:sp>
        <p:nvSpPr>
          <p:cNvPr id="19" name="오른쪽 중괄호 18"/>
          <p:cNvSpPr/>
          <p:nvPr/>
        </p:nvSpPr>
        <p:spPr>
          <a:xfrm>
            <a:off x="6400269" y="1816366"/>
            <a:ext cx="380831" cy="333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중괄호 19"/>
          <p:cNvSpPr/>
          <p:nvPr/>
        </p:nvSpPr>
        <p:spPr>
          <a:xfrm>
            <a:off x="6400268" y="2224436"/>
            <a:ext cx="380831" cy="2638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27888" y="3543894"/>
            <a:ext cx="13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내용 부분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27888" y="1816366"/>
            <a:ext cx="13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선언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6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5866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: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 </a:t>
            </a:r>
            <a:r>
              <a:rPr lang="en-US" altLang="ko-K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in’t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 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169" y="1221880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인간이 읽기 쉽도록 설계된 표준으로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리스트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해쉬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데이터구조 직렬화에 강하다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69" y="1925900"/>
            <a:ext cx="4979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Winterschool</a:t>
            </a:r>
            <a:r>
              <a:rPr lang="en-US" altLang="ko-KR" sz="2800" dirty="0" smtClean="0"/>
              <a:t>: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subject: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grabber: </a:t>
            </a:r>
            <a:r>
              <a:rPr lang="en-US" altLang="ko-KR" sz="2800" dirty="0" err="1" smtClean="0"/>
              <a:t>jetson</a:t>
            </a:r>
            <a:endParaRPr lang="en-US" altLang="ko-KR" sz="2800" dirty="0" smtClean="0"/>
          </a:p>
          <a:p>
            <a:r>
              <a:rPr lang="en-US" altLang="ko-KR" sz="2800" dirty="0" smtClean="0"/>
              <a:t>        </a:t>
            </a:r>
            <a:r>
              <a:rPr lang="en-US" altLang="ko-KR" sz="2800" dirty="0"/>
              <a:t>stereo</a:t>
            </a:r>
            <a:r>
              <a:rPr lang="en-US" altLang="ko-KR" sz="2800" dirty="0" smtClean="0"/>
              <a:t>: </a:t>
            </a:r>
            <a:r>
              <a:rPr lang="en-US" altLang="ko-KR" sz="2800" dirty="0" err="1"/>
              <a:t>matlab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annotation: </a:t>
            </a:r>
            <a:r>
              <a:rPr lang="en-US" altLang="ko-KR" sz="2800" dirty="0" err="1" smtClean="0"/>
              <a:t>matlab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844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5197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: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 </a:t>
            </a:r>
            <a:r>
              <a:rPr lang="en-US" altLang="ko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169" y="1221880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객체 문법을 따르는 문자 기반의 데이터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포멧입니다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69" y="1925900"/>
            <a:ext cx="4979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{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“</a:t>
            </a:r>
            <a:r>
              <a:rPr lang="en-US" altLang="ko-KR" sz="2800" dirty="0" err="1" smtClean="0"/>
              <a:t>Winterschool</a:t>
            </a:r>
            <a:r>
              <a:rPr lang="en-US" altLang="ko-KR" sz="2800" dirty="0" smtClean="0"/>
              <a:t>”: {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“subject”:{</a:t>
            </a:r>
            <a:endParaRPr lang="en-US" altLang="ko-KR" sz="2800" dirty="0"/>
          </a:p>
          <a:p>
            <a:r>
              <a:rPr lang="en-US" altLang="ko-KR" sz="2800" dirty="0" smtClean="0"/>
              <a:t>	“grabber”:  “</a:t>
            </a:r>
            <a:r>
              <a:rPr lang="en-US" altLang="ko-KR" sz="2800" dirty="0" err="1" smtClean="0"/>
              <a:t>jetson</a:t>
            </a:r>
            <a:r>
              <a:rPr lang="en-US" altLang="ko-KR" sz="2800" dirty="0" smtClean="0"/>
              <a:t>”,</a:t>
            </a:r>
            <a:endParaRPr lang="en-US" altLang="ko-KR" sz="2800" dirty="0"/>
          </a:p>
          <a:p>
            <a:r>
              <a:rPr lang="en-US" altLang="ko-KR" sz="2800" dirty="0" smtClean="0"/>
              <a:t>	“stereo”: “</a:t>
            </a:r>
            <a:r>
              <a:rPr lang="en-US" altLang="ko-KR" sz="2800" dirty="0" err="1" smtClean="0"/>
              <a:t>matlab</a:t>
            </a:r>
            <a:r>
              <a:rPr lang="en-US" altLang="ko-KR" sz="2800" dirty="0" smtClean="0"/>
              <a:t>”,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“annotation”: “</a:t>
            </a:r>
            <a:r>
              <a:rPr lang="en-US" altLang="ko-KR" sz="2800" dirty="0" err="1" smtClean="0"/>
              <a:t>matlab</a:t>
            </a:r>
            <a:r>
              <a:rPr lang="en-US" altLang="ko-KR" sz="2800" dirty="0" smtClean="0"/>
              <a:t>”</a:t>
            </a:r>
          </a:p>
          <a:p>
            <a:r>
              <a:rPr lang="en-US" altLang="ko-KR" sz="2800" dirty="0" smtClean="0"/>
              <a:t>         }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}</a:t>
            </a:r>
          </a:p>
          <a:p>
            <a:r>
              <a:rPr lang="en-US" altLang="ko-KR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9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5169" y="529389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</a:t>
            </a:r>
            <a:r>
              <a:rPr lang="ko-KR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과정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5169" y="1052609"/>
            <a:ext cx="10992580" cy="1252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" y="1442909"/>
            <a:ext cx="2076955" cy="10696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81" y="3223582"/>
            <a:ext cx="2076955" cy="10703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62337" y="3308684"/>
            <a:ext cx="818147" cy="9852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8894" y="1701091"/>
            <a:ext cx="158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x:272 y:291</a:t>
            </a:r>
          </a:p>
          <a:p>
            <a:r>
              <a:rPr lang="en-US" altLang="ko-KR" dirty="0"/>
              <a:t>x:</a:t>
            </a:r>
            <a:r>
              <a:rPr lang="en-US" altLang="ko-KR" dirty="0" smtClean="0"/>
              <a:t>616 y:625</a:t>
            </a:r>
          </a:p>
          <a:p>
            <a:r>
              <a:rPr lang="en-US" altLang="ko-KR" dirty="0" smtClean="0"/>
              <a:t>Occlusion:1</a:t>
            </a:r>
          </a:p>
          <a:p>
            <a:r>
              <a:rPr lang="en-US" altLang="ko-KR" dirty="0" err="1" smtClean="0"/>
              <a:t>Label:person</a:t>
            </a:r>
            <a:endParaRPr lang="en-US" altLang="ko-KR" dirty="0"/>
          </a:p>
        </p:txBody>
      </p:sp>
      <p:cxnSp>
        <p:nvCxnSpPr>
          <p:cNvPr id="18" name="구부러진 연결선 17"/>
          <p:cNvCxnSpPr>
            <a:stCxn id="9" idx="2"/>
            <a:endCxn id="11" idx="2"/>
          </p:cNvCxnSpPr>
          <p:nvPr/>
        </p:nvCxnSpPr>
        <p:spPr>
          <a:xfrm rot="16200000" flipH="1">
            <a:off x="2857733" y="1210209"/>
            <a:ext cx="1781394" cy="4386057"/>
          </a:xfrm>
          <a:prstGeom prst="curvedConnector3">
            <a:avLst>
              <a:gd name="adj1" fmla="val 113071"/>
            </a:avLst>
          </a:prstGeom>
          <a:ln w="47625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접힌 도형 19"/>
          <p:cNvSpPr/>
          <p:nvPr/>
        </p:nvSpPr>
        <p:spPr>
          <a:xfrm>
            <a:off x="9596582" y="3697313"/>
            <a:ext cx="950494" cy="1359568"/>
          </a:xfrm>
          <a:prstGeom prst="foldedCorner">
            <a:avLst>
              <a:gd name="adj" fmla="val 407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VBB</a:t>
            </a:r>
            <a:endParaRPr lang="ko-KR" altLang="en-US" dirty="0"/>
          </a:p>
        </p:txBody>
      </p:sp>
      <p:cxnSp>
        <p:nvCxnSpPr>
          <p:cNvPr id="24" name="구부러진 연결선 23"/>
          <p:cNvCxnSpPr>
            <a:stCxn id="11" idx="0"/>
            <a:endCxn id="20" idx="0"/>
          </p:cNvCxnSpPr>
          <p:nvPr/>
        </p:nvCxnSpPr>
        <p:spPr>
          <a:xfrm rot="16200000" flipH="1">
            <a:off x="7769778" y="1395262"/>
            <a:ext cx="473731" cy="4130370"/>
          </a:xfrm>
          <a:prstGeom prst="curvedConnector3">
            <a:avLst>
              <a:gd name="adj1" fmla="val -48255"/>
            </a:avLst>
          </a:prstGeom>
          <a:ln w="47625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45316" y="4700155"/>
            <a:ext cx="18842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PNG</a:t>
            </a:r>
            <a:r>
              <a:rPr lang="ko-KR" altLang="en-US" sz="2400" dirty="0" smtClean="0"/>
              <a:t>→</a:t>
            </a:r>
            <a:r>
              <a:rPr lang="en-US" altLang="ko-KR" sz="2400" dirty="0" err="1" smtClean="0"/>
              <a:t>Seq</a:t>
            </a:r>
            <a:endParaRPr lang="en-US" altLang="ko-KR" sz="2400" dirty="0" smtClean="0"/>
          </a:p>
          <a:p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matlab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vbb</a:t>
            </a:r>
            <a:r>
              <a:rPr lang="en-US" altLang="ko-KR" sz="1400" dirty="0" smtClean="0"/>
              <a:t> tool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5465058" y="32443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PNG</a:t>
            </a:r>
            <a:r>
              <a:rPr lang="ko-KR" altLang="en-US" dirty="0"/>
              <a:t>→</a:t>
            </a:r>
            <a:r>
              <a:rPr lang="en-US" altLang="ko-KR" dirty="0" err="1"/>
              <a:t>Seq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5227378" y="4515489"/>
            <a:ext cx="149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Seq</a:t>
            </a:r>
            <a:r>
              <a:rPr lang="ko-KR" altLang="en-US" sz="2400" dirty="0" smtClean="0"/>
              <a:t>→</a:t>
            </a:r>
            <a:r>
              <a:rPr lang="en-US" altLang="ko-KR" sz="2400" dirty="0" err="1" smtClean="0"/>
              <a:t>vbb</a:t>
            </a:r>
            <a:endParaRPr lang="en-US" altLang="ko-KR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1969" y="3570801"/>
            <a:ext cx="93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전처리</a:t>
            </a:r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9393839" y="5377263"/>
            <a:ext cx="188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vbb</a:t>
            </a:r>
            <a:r>
              <a:rPr lang="ko-KR" altLang="en-US" sz="2400" dirty="0" smtClean="0"/>
              <a:t>→</a:t>
            </a:r>
            <a:r>
              <a:rPr lang="en-US" altLang="ko-KR" sz="2400" dirty="0" smtClean="0"/>
              <a:t>Json</a:t>
            </a:r>
            <a:endParaRPr lang="en-US" altLang="ko-KR" sz="2400" dirty="0"/>
          </a:p>
        </p:txBody>
      </p:sp>
      <p:cxnSp>
        <p:nvCxnSpPr>
          <p:cNvPr id="43" name="구부러진 연결선 42"/>
          <p:cNvCxnSpPr>
            <a:stCxn id="29" idx="3"/>
            <a:endCxn id="31" idx="1"/>
          </p:cNvCxnSpPr>
          <p:nvPr/>
        </p:nvCxnSpPr>
        <p:spPr>
          <a:xfrm flipV="1">
            <a:off x="4029559" y="4746322"/>
            <a:ext cx="1197819" cy="292387"/>
          </a:xfrm>
          <a:prstGeom prst="curved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31" idx="3"/>
            <a:endCxn id="33" idx="1"/>
          </p:cNvCxnSpPr>
          <p:nvPr/>
        </p:nvCxnSpPr>
        <p:spPr>
          <a:xfrm>
            <a:off x="6726942" y="4746322"/>
            <a:ext cx="2666897" cy="861774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본문 내용 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394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나눔고딕</vt:lpstr>
      <vt:lpstr>나눔고딕 ExtraBold</vt:lpstr>
      <vt:lpstr>맑은 고딕</vt:lpstr>
      <vt:lpstr>스웨거 TTF</vt:lpstr>
      <vt:lpstr>Arial</vt:lpstr>
      <vt:lpstr>Calibri</vt:lpstr>
      <vt:lpstr>Tahoma</vt:lpstr>
      <vt:lpstr>Times New Roman</vt:lpstr>
      <vt:lpstr>Wingdings</vt:lpstr>
      <vt:lpstr>4_본문 내용 마스터</vt:lpstr>
      <vt:lpstr>Annotation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Soonmin Hwang</dc:creator>
  <cp:lastModifiedBy>Windows 사용자</cp:lastModifiedBy>
  <cp:revision>39</cp:revision>
  <dcterms:created xsi:type="dcterms:W3CDTF">2019-04-18T07:18:22Z</dcterms:created>
  <dcterms:modified xsi:type="dcterms:W3CDTF">2020-03-05T12:46:25Z</dcterms:modified>
</cp:coreProperties>
</file>