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40" r:id="rId2"/>
    <p:sldId id="404" r:id="rId3"/>
    <p:sldId id="366" r:id="rId4"/>
    <p:sldId id="407" r:id="rId5"/>
    <p:sldId id="367" r:id="rId6"/>
    <p:sldId id="368" r:id="rId7"/>
    <p:sldId id="369" r:id="rId8"/>
    <p:sldId id="405" r:id="rId9"/>
    <p:sldId id="406" r:id="rId10"/>
    <p:sldId id="408" r:id="rId11"/>
    <p:sldId id="410" r:id="rId12"/>
    <p:sldId id="462" r:id="rId13"/>
    <p:sldId id="478" r:id="rId14"/>
    <p:sldId id="463" r:id="rId15"/>
    <p:sldId id="400" r:id="rId16"/>
    <p:sldId id="401" r:id="rId17"/>
    <p:sldId id="477" r:id="rId18"/>
    <p:sldId id="402" r:id="rId19"/>
    <p:sldId id="376" r:id="rId20"/>
    <p:sldId id="377" r:id="rId21"/>
    <p:sldId id="378" r:id="rId2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  <a:srgbClr val="8097F8"/>
    <a:srgbClr val="5674F6"/>
    <a:srgbClr val="6289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3" autoAdjust="0"/>
    <p:restoredTop sz="96208"/>
  </p:normalViewPr>
  <p:slideViewPr>
    <p:cSldViewPr>
      <p:cViewPr>
        <p:scale>
          <a:sx n="80" d="100"/>
          <a:sy n="80" d="100"/>
        </p:scale>
        <p:origin x="144" y="10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7" Type="http://schemas.openxmlformats.org/officeDocument/2006/relationships/slide" Target="slides/slide21.xml"/><Relationship Id="rId2" Type="http://schemas.openxmlformats.org/officeDocument/2006/relationships/slide" Target="slides/slide12.xml"/><Relationship Id="rId1" Type="http://schemas.openxmlformats.org/officeDocument/2006/relationships/slide" Target="slides/slide1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4CC4354B-F705-4FB3-8668-C2DC02D4E13C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6/14/20 2:09 PM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766F980B-7D5A-40B0-AEC6-8FDA8B5415D4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32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F220D14-2715-46AE-8F53-055CCAC97F48}" type="datetime8">
              <a:rPr lang="en-US" altLang="ko-KR" smtClean="0"/>
              <a:pPr>
                <a:defRPr/>
              </a:pPr>
              <a:t>6/14/20 2:09 PM</a:t>
            </a:fld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63796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F0867-C03A-4BC1-ADD1-5E32A88939DC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7363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41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99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ko-KR" altLang="en-US" dirty="0"/>
              <a:t>번은 </a:t>
            </a:r>
            <a:r>
              <a:rPr kumimoji="1" lang="ko-KR" altLang="en-US" dirty="0" err="1"/>
              <a:t>내부노드임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외부노드는</a:t>
            </a:r>
            <a:r>
              <a:rPr kumimoji="1" lang="ko-KR" altLang="en-US" dirty="0"/>
              <a:t> 자식이 없는 노드이므로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내부 노두가 두개의 </a:t>
            </a:r>
            <a:r>
              <a:rPr kumimoji="1" lang="ko-KR" altLang="en-US" dirty="0" err="1"/>
              <a:t>자식노드를</a:t>
            </a:r>
            <a:r>
              <a:rPr kumimoji="1" lang="ko-KR" altLang="en-US" dirty="0"/>
              <a:t> 갖지 않으므로</a:t>
            </a:r>
            <a:endParaRPr kumimoji="1" lang="en-US" altLang="ko-KR" dirty="0"/>
          </a:p>
          <a:p>
            <a:r>
              <a:rPr kumimoji="1" lang="ko-KR" altLang="en-US" dirty="0"/>
              <a:t>적정이진트리가 아님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완전이진트리도 아니야</a:t>
            </a:r>
            <a:r>
              <a:rPr kumimoji="1" lang="en-US" altLang="ko-KR" dirty="0"/>
              <a:t>.</a:t>
            </a:r>
            <a:r>
              <a:rPr kumimoji="1" lang="ko-KR" altLang="en-US" dirty="0"/>
              <a:t> 왜냐면 왼쪽 노드부터 </a:t>
            </a:r>
            <a:r>
              <a:rPr kumimoji="1" lang="ko-KR" altLang="en-US" dirty="0" err="1"/>
              <a:t>채워진게</a:t>
            </a:r>
            <a:r>
              <a:rPr kumimoji="1" lang="ko-KR" altLang="en-US" dirty="0"/>
              <a:t> 아니니까</a:t>
            </a:r>
            <a:r>
              <a:rPr kumimoji="1" lang="en-US" altLang="ko-KR" dirty="0"/>
              <a:t>;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저런 트리는 편향트리인가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Trees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F220D14-2715-46AE-8F53-055CCAC97F48}" type="datetime8">
              <a:rPr lang="en-US" altLang="ko-KR" smtClean="0"/>
              <a:pPr>
                <a:defRPr/>
              </a:pPr>
              <a:t>6/14/20 2:09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78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973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520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32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521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73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18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66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50289-E0F8-4A9B-9F04-432164E1A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97759-FF5A-4184-90E6-2D9E79E145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1045-C48B-4592-8ED2-AD6E0CA43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8CE51-1A6D-4F9B-BD39-087759B588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EFC9-91AD-4E3E-90C9-77C24395C8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623E-E8DB-4890-A209-6C46F98C48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B09CD-349E-4FC7-B11D-19CCFEE2B3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747E3-3BC9-4081-A339-0B684C3D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AF93-E551-46BC-8B38-1DE89A20D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61C77-1AF8-4F0F-81F7-CEBB373F0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097D-ABC0-462C-8296-8E3EDADBDE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7EF6E74-855D-4975-B868-3C9CEEAAB51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07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3076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CCF55-5D28-4FE1-BE46-1374CC98DF63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트리</a:t>
            </a:r>
            <a:endParaRPr lang="en-US" altLang="ko-KR">
              <a:ea typeface="맑은 고딕" pitchFamily="50" charset="-127"/>
            </a:endParaRPr>
          </a:p>
        </p:txBody>
      </p:sp>
      <p:sp>
        <p:nvSpPr>
          <p:cNvPr id="3083" name="AutoShape 34"/>
          <p:cNvSpPr>
            <a:spLocks noChangeAspect="1" noChangeArrowheads="1" noTextEdit="1"/>
          </p:cNvSpPr>
          <p:nvPr/>
        </p:nvSpPr>
        <p:spPr bwMode="auto">
          <a:xfrm>
            <a:off x="2928938" y="285750"/>
            <a:ext cx="2344737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맑은 고딕" pitchFamily="50" charset="-127"/>
            </a:endParaRPr>
          </a:p>
        </p:txBody>
      </p:sp>
      <p:pic>
        <p:nvPicPr>
          <p:cNvPr id="42" name="Picture 120" descr="C:\Documents and Settings\kook\Local Settings\Temporary Internet Files\Content.IE5\HXNCAKV0\MCj03538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3571876"/>
            <a:ext cx="1714500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28" descr="C:\Documents and Settings\kook\Local Settings\Temporary Internet Files\Content.IE5\1GBQCQKT\MCj035036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3643314"/>
            <a:ext cx="1360488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30" descr="C:\Documents and Settings\kook\Local Settings\Temporary Internet Files\Content.IE5\HXNCAKV0\MCj0336071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3643314"/>
            <a:ext cx="1103313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50" descr="C:\Documents and Settings\kook\Local Settings\Temporary Internet Files\Content.IE5\Z39RY7KG\MCj0359805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3643314"/>
            <a:ext cx="1214437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AEFBD-1F2B-9243-8AAD-B69BDF50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A874-F0E5-5E4C-9E32-88774B19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AF557-E02A-324B-A286-956DE349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CAB48B-4543-444A-8BA9-140146D6B154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F154A-6D7C-C842-B80F-2CF02E4BB218}"/>
              </a:ext>
            </a:extLst>
          </p:cNvPr>
          <p:cNvSpPr txBox="1"/>
          <p:nvPr/>
        </p:nvSpPr>
        <p:spPr>
          <a:xfrm>
            <a:off x="609861" y="773995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tx2"/>
                </a:solidFill>
              </a:rPr>
              <a:t>트리의 경로 길이</a:t>
            </a:r>
            <a:endParaRPr kumimoji="1" lang="ko-Kore-KR" altLang="en-US" sz="3600" dirty="0">
              <a:solidFill>
                <a:schemeClr val="tx2"/>
              </a:solidFill>
            </a:endParaRPr>
          </a:p>
        </p:txBody>
      </p:sp>
      <p:sp>
        <p:nvSpPr>
          <p:cNvPr id="9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6D9059-38FF-0F43-B92C-85AE23002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571625"/>
            <a:ext cx="3786187" cy="442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2400" kern="0">
                <a:ea typeface="맑은 고딕" pitchFamily="50" charset="-127"/>
              </a:rPr>
              <a:t>트리 </a:t>
            </a:r>
            <a:r>
              <a:rPr lang="en-US" altLang="ko-KR" sz="2400" b="1" i="1" ker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400" kern="0">
                <a:ea typeface="맑은 고딕" pitchFamily="50" charset="-127"/>
              </a:rPr>
              <a:t>의 </a:t>
            </a:r>
            <a:r>
              <a:rPr lang="ko-KR" altLang="en-US" sz="2400" b="1" kern="0">
                <a:ea typeface="맑은 고딕" pitchFamily="50" charset="-127"/>
              </a:rPr>
              <a:t>경로길이</a:t>
            </a:r>
            <a:r>
              <a:rPr lang="ko-KR" altLang="en-US" sz="2400" kern="0">
                <a:ea typeface="맑은 고딕" pitchFamily="50" charset="-127"/>
              </a:rPr>
              <a:t>란 </a:t>
            </a:r>
            <a:r>
              <a:rPr lang="en-US" altLang="ko-KR" sz="2400" b="1" i="1" ker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400" kern="0">
                <a:ea typeface="맑은 고딕" pitchFamily="50" charset="-127"/>
              </a:rPr>
              <a:t>의 모든 노드들의 깊이의 합을 말한다</a:t>
            </a:r>
            <a:endParaRPr lang="en-US" altLang="ko-KR" sz="2400" ker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kern="0">
                <a:ea typeface="맑은 고딕" pitchFamily="50" charset="-127"/>
              </a:rPr>
              <a:t>일반</a:t>
            </a:r>
            <a:r>
              <a:rPr lang="en-US" altLang="ko-KR" sz="2400" kern="0">
                <a:ea typeface="맑은 고딕" pitchFamily="50" charset="-127"/>
              </a:rPr>
              <a:t>(generic) </a:t>
            </a:r>
            <a:r>
              <a:rPr lang="ko-KR" altLang="en-US" sz="2400" kern="0">
                <a:ea typeface="맑은 고딕" pitchFamily="50" charset="-127"/>
              </a:rPr>
              <a:t>트리 </a:t>
            </a:r>
            <a:r>
              <a:rPr lang="en-US" altLang="ko-KR" sz="2400" b="1" i="1" ker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400" kern="0">
                <a:ea typeface="맑은 고딕" pitchFamily="50" charset="-127"/>
              </a:rPr>
              <a:t>의 </a:t>
            </a:r>
            <a:r>
              <a:rPr lang="ko-KR" altLang="en-US" sz="2400" b="1" kern="0">
                <a:ea typeface="맑은 고딕" pitchFamily="50" charset="-127"/>
              </a:rPr>
              <a:t>경로길이</a:t>
            </a:r>
            <a:r>
              <a:rPr lang="ko-KR" altLang="en-US" sz="2400" kern="0">
                <a:ea typeface="맑은 고딕" pitchFamily="50" charset="-127"/>
              </a:rPr>
              <a:t>를 구하기 위한 선형시간 알고리즘을 작성하라</a:t>
            </a:r>
            <a:endParaRPr lang="en-US" altLang="ko-KR" sz="2400" ker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kern="0">
                <a:solidFill>
                  <a:schemeClr val="tx2"/>
                </a:solidFill>
                <a:ea typeface="맑은 고딕" pitchFamily="50" charset="-127"/>
              </a:rPr>
              <a:t>pathLength</a:t>
            </a:r>
            <a:r>
              <a:rPr lang="en-US" altLang="ko-KR" sz="2000" kern="0">
                <a:ea typeface="맑은 고딕" pitchFamily="50" charset="-127"/>
              </a:rPr>
              <a:t>(v): </a:t>
            </a:r>
            <a:r>
              <a:rPr lang="ko-KR" altLang="en-US" sz="2000" kern="0">
                <a:ea typeface="맑은 고딕" pitchFamily="50" charset="-127"/>
              </a:rPr>
              <a:t>루트가 </a:t>
            </a:r>
            <a:r>
              <a:rPr lang="en-US" altLang="ko-KR" sz="2000" b="1" i="1" ker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kern="0">
                <a:ea typeface="맑은 고딕" pitchFamily="50" charset="-127"/>
              </a:rPr>
              <a:t>인 트리의 경로길이를 반환</a:t>
            </a:r>
            <a:endParaRPr lang="en-US" altLang="ko-KR" sz="2000" ker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kern="0">
                <a:ea typeface="맑은 고딕" pitchFamily="50" charset="-127"/>
              </a:rPr>
              <a:t>힌트</a:t>
            </a:r>
            <a:r>
              <a:rPr lang="en-US" altLang="ko-KR" sz="2400" b="1" kern="0">
                <a:ea typeface="맑은 고딕" pitchFamily="50" charset="-127"/>
              </a:rPr>
              <a:t>: </a:t>
            </a:r>
            <a:r>
              <a:rPr lang="en-US" altLang="ko-KR" sz="2400" kern="0">
                <a:solidFill>
                  <a:schemeClr val="tx2"/>
                </a:solidFill>
                <a:ea typeface="맑은 고딕" pitchFamily="50" charset="-127"/>
              </a:rPr>
              <a:t>depth</a:t>
            </a:r>
            <a:r>
              <a:rPr lang="ko-KR" altLang="en-US" sz="2400" kern="0">
                <a:ea typeface="맑은 고딕" pitchFamily="50" charset="-127"/>
              </a:rPr>
              <a:t>를 반복적으로 사용하면 선형시간 조건을 만족하기 어렵다</a:t>
            </a:r>
            <a:endParaRPr lang="en-US" altLang="ko-KR" sz="2400" kern="0" dirty="0">
              <a:ea typeface="맑은 고딕" pitchFamily="50" charset="-127"/>
            </a:endParaRPr>
          </a:p>
        </p:txBody>
      </p:sp>
      <p:sp>
        <p:nvSpPr>
          <p:cNvPr id="10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CAFE6F1-BA74-E042-8AFA-A7ECAC92C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1700808"/>
            <a:ext cx="3704860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pathLength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rPathLength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0)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rPathLength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rPathLength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+ 1)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54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AEFBD-1F2B-9243-8AAD-B69BDF50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A874-F0E5-5E4C-9E32-88774B19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AF557-E02A-324B-A286-956DE349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CAB48B-4543-444A-8BA9-140146D6B154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F154A-6D7C-C842-B80F-2CF02E4BB218}"/>
              </a:ext>
            </a:extLst>
          </p:cNvPr>
          <p:cNvSpPr txBox="1"/>
          <p:nvPr/>
        </p:nvSpPr>
        <p:spPr>
          <a:xfrm>
            <a:off x="609861" y="773995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tx2"/>
                </a:solidFill>
              </a:rPr>
              <a:t>트리의 경로 길이</a:t>
            </a:r>
            <a:endParaRPr kumimoji="1" lang="ko-Kore-KR" altLang="en-US" sz="3600" dirty="0">
              <a:solidFill>
                <a:schemeClr val="tx2"/>
              </a:solidFill>
            </a:endParaRPr>
          </a:p>
        </p:txBody>
      </p:sp>
      <p:sp>
        <p:nvSpPr>
          <p:cNvPr id="10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CAFE6F1-BA74-E042-8AFA-A7ECAC92C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1700808"/>
            <a:ext cx="3704860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pathLength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rPathLength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0)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rPathLength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rPathLength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+ 1)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5475" algn="l"/>
                <a:tab pos="981075" algn="l"/>
                <a:tab pos="134778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E2A81EE-8BDF-644B-BDE8-CC55841153A9}"/>
              </a:ext>
            </a:extLst>
          </p:cNvPr>
          <p:cNvSpPr/>
          <p:nvPr/>
        </p:nvSpPr>
        <p:spPr bwMode="auto">
          <a:xfrm>
            <a:off x="782367" y="3937515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g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46DF8A-B4E1-1849-A630-A4AEE312769D}"/>
              </a:ext>
            </a:extLst>
          </p:cNvPr>
          <p:cNvSpPr/>
          <p:nvPr/>
        </p:nvSpPr>
        <p:spPr bwMode="auto">
          <a:xfrm>
            <a:off x="3854201" y="2223003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DD5E8E-321F-8047-8D48-59FB21E1E7A8}"/>
              </a:ext>
            </a:extLst>
          </p:cNvPr>
          <p:cNvSpPr/>
          <p:nvPr/>
        </p:nvSpPr>
        <p:spPr bwMode="auto">
          <a:xfrm>
            <a:off x="3139821" y="3366011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EDD43C-AD87-3144-9A95-06233741C786}"/>
              </a:ext>
            </a:extLst>
          </p:cNvPr>
          <p:cNvSpPr/>
          <p:nvPr/>
        </p:nvSpPr>
        <p:spPr bwMode="auto">
          <a:xfrm>
            <a:off x="2425441" y="3366011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128013-BC35-7F4A-A323-1DFC2F83B2DC}"/>
              </a:ext>
            </a:extLst>
          </p:cNvPr>
          <p:cNvSpPr/>
          <p:nvPr/>
        </p:nvSpPr>
        <p:spPr bwMode="auto">
          <a:xfrm>
            <a:off x="1068119" y="3366011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E71FB59-E04C-B548-BE20-F9422F34DEB9}"/>
              </a:ext>
            </a:extLst>
          </p:cNvPr>
          <p:cNvSpPr/>
          <p:nvPr/>
        </p:nvSpPr>
        <p:spPr bwMode="auto">
          <a:xfrm>
            <a:off x="1782499" y="3937515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h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8BBC18E-4493-FE4D-A4D5-AE8C6131041D}"/>
              </a:ext>
            </a:extLst>
          </p:cNvPr>
          <p:cNvSpPr/>
          <p:nvPr/>
        </p:nvSpPr>
        <p:spPr bwMode="auto">
          <a:xfrm>
            <a:off x="2639755" y="3937515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i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6B0B71-961B-404C-AE51-0BEE878FDF72}"/>
              </a:ext>
            </a:extLst>
          </p:cNvPr>
          <p:cNvSpPr/>
          <p:nvPr/>
        </p:nvSpPr>
        <p:spPr bwMode="auto">
          <a:xfrm>
            <a:off x="3139821" y="3937515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j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9C8C99F-095A-B14E-BDFC-5758D621F3F4}"/>
              </a:ext>
            </a:extLst>
          </p:cNvPr>
          <p:cNvSpPr/>
          <p:nvPr/>
        </p:nvSpPr>
        <p:spPr bwMode="auto">
          <a:xfrm>
            <a:off x="3639887" y="3937515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k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20" name="직선 연결선 59">
            <a:extLst>
              <a:ext uri="{FF2B5EF4-FFF2-40B4-BE49-F238E27FC236}">
                <a16:creationId xmlns:a16="http://schemas.microsoft.com/office/drawing/2014/main" id="{8D57EF36-98DB-B047-8D62-A83B881C69D6}"/>
              </a:ext>
            </a:extLst>
          </p:cNvPr>
          <p:cNvCxnSpPr>
            <a:stCxn id="41" idx="3"/>
            <a:endCxn id="15" idx="7"/>
          </p:cNvCxnSpPr>
          <p:nvPr/>
        </p:nvCxnSpPr>
        <p:spPr bwMode="auto">
          <a:xfrm rot="5400000">
            <a:off x="1704933" y="2645503"/>
            <a:ext cx="369446" cy="11552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60">
            <a:extLst>
              <a:ext uri="{FF2B5EF4-FFF2-40B4-BE49-F238E27FC236}">
                <a16:creationId xmlns:a16="http://schemas.microsoft.com/office/drawing/2014/main" id="{EE133825-2F20-EC4C-9E9F-08181FB3819B}"/>
              </a:ext>
            </a:extLst>
          </p:cNvPr>
          <p:cNvCxnSpPr>
            <a:stCxn id="41" idx="4"/>
            <a:endCxn id="14" idx="0"/>
          </p:cNvCxnSpPr>
          <p:nvPr/>
        </p:nvCxnSpPr>
        <p:spPr bwMode="auto">
          <a:xfrm rot="5400000">
            <a:off x="2425441" y="3223135"/>
            <a:ext cx="285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63">
            <a:extLst>
              <a:ext uri="{FF2B5EF4-FFF2-40B4-BE49-F238E27FC236}">
                <a16:creationId xmlns:a16="http://schemas.microsoft.com/office/drawing/2014/main" id="{E351A9DB-6399-1945-BBE3-31260A748CC9}"/>
              </a:ext>
            </a:extLst>
          </p:cNvPr>
          <p:cNvCxnSpPr>
            <a:stCxn id="41" idx="5"/>
            <a:endCxn id="13" idx="1"/>
          </p:cNvCxnSpPr>
          <p:nvPr/>
        </p:nvCxnSpPr>
        <p:spPr bwMode="auto">
          <a:xfrm rot="16200000" flipH="1">
            <a:off x="2740784" y="2966974"/>
            <a:ext cx="369446" cy="5123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64">
            <a:extLst>
              <a:ext uri="{FF2B5EF4-FFF2-40B4-BE49-F238E27FC236}">
                <a16:creationId xmlns:a16="http://schemas.microsoft.com/office/drawing/2014/main" id="{E6925B2B-BF07-BF4D-B4F8-98C64A8A9FDD}"/>
              </a:ext>
            </a:extLst>
          </p:cNvPr>
          <p:cNvCxnSpPr>
            <a:stCxn id="12" idx="3"/>
            <a:endCxn id="41" idx="7"/>
          </p:cNvCxnSpPr>
          <p:nvPr/>
        </p:nvCxnSpPr>
        <p:spPr bwMode="auto">
          <a:xfrm rot="5400000">
            <a:off x="3097974" y="2038280"/>
            <a:ext cx="369446" cy="12267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65">
            <a:extLst>
              <a:ext uri="{FF2B5EF4-FFF2-40B4-BE49-F238E27FC236}">
                <a16:creationId xmlns:a16="http://schemas.microsoft.com/office/drawing/2014/main" id="{774F0569-AD6D-C945-B5C3-26726FE19621}"/>
              </a:ext>
            </a:extLst>
          </p:cNvPr>
          <p:cNvCxnSpPr>
            <a:stCxn id="11" idx="0"/>
            <a:endCxn id="15" idx="3"/>
          </p:cNvCxnSpPr>
          <p:nvPr/>
        </p:nvCxnSpPr>
        <p:spPr bwMode="auto">
          <a:xfrm rot="5400000" flipH="1" flipV="1">
            <a:off x="853805" y="3681355"/>
            <a:ext cx="327599" cy="1847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68">
            <a:extLst>
              <a:ext uri="{FF2B5EF4-FFF2-40B4-BE49-F238E27FC236}">
                <a16:creationId xmlns:a16="http://schemas.microsoft.com/office/drawing/2014/main" id="{55D2EF3C-572F-E147-B550-C98F658D22D7}"/>
              </a:ext>
            </a:extLst>
          </p:cNvPr>
          <p:cNvCxnSpPr>
            <a:stCxn id="16" idx="1"/>
            <a:endCxn id="15" idx="5"/>
          </p:cNvCxnSpPr>
          <p:nvPr/>
        </p:nvCxnSpPr>
        <p:spPr bwMode="auto">
          <a:xfrm rot="16200000" flipV="1">
            <a:off x="1383462" y="3538478"/>
            <a:ext cx="369446" cy="5123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69">
            <a:extLst>
              <a:ext uri="{FF2B5EF4-FFF2-40B4-BE49-F238E27FC236}">
                <a16:creationId xmlns:a16="http://schemas.microsoft.com/office/drawing/2014/main" id="{90B9BE5A-7CB4-0B42-BB04-749B1B45DC25}"/>
              </a:ext>
            </a:extLst>
          </p:cNvPr>
          <p:cNvCxnSpPr>
            <a:stCxn id="18" idx="0"/>
            <a:endCxn id="13" idx="4"/>
          </p:cNvCxnSpPr>
          <p:nvPr/>
        </p:nvCxnSpPr>
        <p:spPr bwMode="auto">
          <a:xfrm rot="5400000" flipH="1" flipV="1">
            <a:off x="3139821" y="3794639"/>
            <a:ext cx="285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70">
            <a:extLst>
              <a:ext uri="{FF2B5EF4-FFF2-40B4-BE49-F238E27FC236}">
                <a16:creationId xmlns:a16="http://schemas.microsoft.com/office/drawing/2014/main" id="{63D73EAE-ADA1-F54D-B1ED-FE389066A5BC}"/>
              </a:ext>
            </a:extLst>
          </p:cNvPr>
          <p:cNvCxnSpPr>
            <a:stCxn id="19" idx="1"/>
            <a:endCxn id="13" idx="5"/>
          </p:cNvCxnSpPr>
          <p:nvPr/>
        </p:nvCxnSpPr>
        <p:spPr bwMode="auto">
          <a:xfrm rot="16200000" flipV="1">
            <a:off x="3348007" y="3645635"/>
            <a:ext cx="369446" cy="298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71">
            <a:extLst>
              <a:ext uri="{FF2B5EF4-FFF2-40B4-BE49-F238E27FC236}">
                <a16:creationId xmlns:a16="http://schemas.microsoft.com/office/drawing/2014/main" id="{CF4AD14D-0F76-DA44-9F76-2226A4ABDB1A}"/>
              </a:ext>
            </a:extLst>
          </p:cNvPr>
          <p:cNvCxnSpPr>
            <a:stCxn id="13" idx="3"/>
            <a:endCxn id="17" idx="7"/>
          </p:cNvCxnSpPr>
          <p:nvPr/>
        </p:nvCxnSpPr>
        <p:spPr bwMode="auto">
          <a:xfrm rot="5400000">
            <a:off x="2847941" y="3645635"/>
            <a:ext cx="369446" cy="298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A597EF16-63AC-F049-B496-601C7094F809}"/>
              </a:ext>
            </a:extLst>
          </p:cNvPr>
          <p:cNvSpPr/>
          <p:nvPr/>
        </p:nvSpPr>
        <p:spPr bwMode="auto">
          <a:xfrm>
            <a:off x="1282433" y="4509019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l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32FA75D-30CC-6F44-B5FE-F8E5DD2EFF11}"/>
              </a:ext>
            </a:extLst>
          </p:cNvPr>
          <p:cNvSpPr/>
          <p:nvPr/>
        </p:nvSpPr>
        <p:spPr bwMode="auto">
          <a:xfrm>
            <a:off x="1782499" y="4509019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m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CBA8366-C2D2-F242-9654-196B72D583FE}"/>
              </a:ext>
            </a:extLst>
          </p:cNvPr>
          <p:cNvSpPr/>
          <p:nvPr/>
        </p:nvSpPr>
        <p:spPr bwMode="auto">
          <a:xfrm>
            <a:off x="2282565" y="4509019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32" name="직선 연결선 77">
            <a:extLst>
              <a:ext uri="{FF2B5EF4-FFF2-40B4-BE49-F238E27FC236}">
                <a16:creationId xmlns:a16="http://schemas.microsoft.com/office/drawing/2014/main" id="{7B0B352D-F1F7-C742-AA25-28B4AE1A0B07}"/>
              </a:ext>
            </a:extLst>
          </p:cNvPr>
          <p:cNvCxnSpPr>
            <a:stCxn id="30" idx="0"/>
            <a:endCxn id="16" idx="4"/>
          </p:cNvCxnSpPr>
          <p:nvPr/>
        </p:nvCxnSpPr>
        <p:spPr bwMode="auto">
          <a:xfrm rot="5400000" flipH="1" flipV="1">
            <a:off x="1782499" y="4366143"/>
            <a:ext cx="285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78">
            <a:extLst>
              <a:ext uri="{FF2B5EF4-FFF2-40B4-BE49-F238E27FC236}">
                <a16:creationId xmlns:a16="http://schemas.microsoft.com/office/drawing/2014/main" id="{963E83BB-6991-E74D-8A40-888C10BB8A7D}"/>
              </a:ext>
            </a:extLst>
          </p:cNvPr>
          <p:cNvCxnSpPr>
            <a:stCxn id="31" idx="1"/>
            <a:endCxn id="16" idx="5"/>
          </p:cNvCxnSpPr>
          <p:nvPr/>
        </p:nvCxnSpPr>
        <p:spPr bwMode="auto">
          <a:xfrm rot="16200000" flipV="1">
            <a:off x="1990685" y="4217139"/>
            <a:ext cx="369446" cy="298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79">
            <a:extLst>
              <a:ext uri="{FF2B5EF4-FFF2-40B4-BE49-F238E27FC236}">
                <a16:creationId xmlns:a16="http://schemas.microsoft.com/office/drawing/2014/main" id="{FD05C5F8-958F-E04F-8F25-557EA93C9D8A}"/>
              </a:ext>
            </a:extLst>
          </p:cNvPr>
          <p:cNvCxnSpPr>
            <a:stCxn id="16" idx="3"/>
            <a:endCxn id="29" idx="7"/>
          </p:cNvCxnSpPr>
          <p:nvPr/>
        </p:nvCxnSpPr>
        <p:spPr bwMode="auto">
          <a:xfrm rot="5400000">
            <a:off x="1490619" y="4217139"/>
            <a:ext cx="369446" cy="298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1D35575-04DF-DF44-B280-A5C84224F429}"/>
              </a:ext>
            </a:extLst>
          </p:cNvPr>
          <p:cNvSpPr/>
          <p:nvPr/>
        </p:nvSpPr>
        <p:spPr bwMode="auto">
          <a:xfrm>
            <a:off x="3139821" y="4509019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o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36" name="직선 연결선 81">
            <a:extLst>
              <a:ext uri="{FF2B5EF4-FFF2-40B4-BE49-F238E27FC236}">
                <a16:creationId xmlns:a16="http://schemas.microsoft.com/office/drawing/2014/main" id="{A144D10F-74F0-AE46-B34C-BA120D9EFB8F}"/>
              </a:ext>
            </a:extLst>
          </p:cNvPr>
          <p:cNvCxnSpPr>
            <a:stCxn id="35" idx="0"/>
            <a:endCxn id="18" idx="4"/>
          </p:cNvCxnSpPr>
          <p:nvPr/>
        </p:nvCxnSpPr>
        <p:spPr bwMode="auto">
          <a:xfrm rot="5400000" flipH="1" flipV="1">
            <a:off x="3139821" y="4366143"/>
            <a:ext cx="285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08A90AEA-E5E1-FD43-B422-C1BDC55E1208}"/>
              </a:ext>
            </a:extLst>
          </p:cNvPr>
          <p:cNvSpPr/>
          <p:nvPr/>
        </p:nvSpPr>
        <p:spPr bwMode="auto">
          <a:xfrm>
            <a:off x="3139821" y="5080523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p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38" name="직선 연결선 83">
            <a:extLst>
              <a:ext uri="{FF2B5EF4-FFF2-40B4-BE49-F238E27FC236}">
                <a16:creationId xmlns:a16="http://schemas.microsoft.com/office/drawing/2014/main" id="{355D6656-5BBF-344F-B48B-1BB2789FBAC3}"/>
              </a:ext>
            </a:extLst>
          </p:cNvPr>
          <p:cNvCxnSpPr>
            <a:stCxn id="37" idx="0"/>
            <a:endCxn id="35" idx="4"/>
          </p:cNvCxnSpPr>
          <p:nvPr/>
        </p:nvCxnSpPr>
        <p:spPr bwMode="auto">
          <a:xfrm rot="5400000" flipH="1" flipV="1">
            <a:off x="3139821" y="4937647"/>
            <a:ext cx="285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9B04F87-3A2F-B74F-8CDF-6946E78A69AC}"/>
              </a:ext>
            </a:extLst>
          </p:cNvPr>
          <p:cNvSpPr/>
          <p:nvPr/>
        </p:nvSpPr>
        <p:spPr bwMode="auto">
          <a:xfrm>
            <a:off x="4139953" y="2794507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40" name="직선 연결선 85">
            <a:extLst>
              <a:ext uri="{FF2B5EF4-FFF2-40B4-BE49-F238E27FC236}">
                <a16:creationId xmlns:a16="http://schemas.microsoft.com/office/drawing/2014/main" id="{E612BDAE-7478-464B-9A52-948C5CA558B2}"/>
              </a:ext>
            </a:extLst>
          </p:cNvPr>
          <p:cNvCxnSpPr>
            <a:stCxn id="39" idx="0"/>
            <a:endCxn id="12" idx="5"/>
          </p:cNvCxnSpPr>
          <p:nvPr/>
        </p:nvCxnSpPr>
        <p:spPr bwMode="auto">
          <a:xfrm rot="16200000" flipV="1">
            <a:off x="4026669" y="2538346"/>
            <a:ext cx="327599" cy="1847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E2AE1D27-90F9-C242-BBD1-7B5D969FF8AE}"/>
              </a:ext>
            </a:extLst>
          </p:cNvPr>
          <p:cNvSpPr/>
          <p:nvPr/>
        </p:nvSpPr>
        <p:spPr bwMode="auto">
          <a:xfrm>
            <a:off x="2425441" y="2794507"/>
            <a:ext cx="285752" cy="28575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6800" rIns="91440" bIns="93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2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467B7C8-49A3-2C45-A812-143E00BB4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049" y="4944575"/>
            <a:ext cx="3816423" cy="119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600" kern="0">
                <a:ea typeface="맑은 고딕" pitchFamily="50" charset="-127"/>
              </a:rPr>
              <a:t>경로길이는 </a:t>
            </a:r>
            <a:r>
              <a:rPr lang="en-US" altLang="ko-KR" sz="1600" kern="0">
                <a:latin typeface="Times New Roman" pitchFamily="18" charset="0"/>
                <a:ea typeface="맑은 고딕" pitchFamily="50" charset="-127"/>
              </a:rPr>
              <a:t>44</a:t>
            </a:r>
            <a:endParaRPr lang="en-US" altLang="ko-KR" sz="1600" b="1" i="1" kern="0">
              <a:latin typeface="Times New Roman" pitchFamily="18" charset="0"/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600" kern="0">
                <a:ea typeface="맑은 고딕" pitchFamily="50" charset="-127"/>
              </a:rPr>
              <a:t>내부경로길이는 </a:t>
            </a:r>
            <a:r>
              <a:rPr lang="en-US" altLang="ko-KR" sz="1600" kern="0">
                <a:latin typeface="Times New Roman" pitchFamily="18" charset="0"/>
                <a:ea typeface="맑은 고딕" pitchFamily="50" charset="-127"/>
              </a:rPr>
              <a:t>15</a:t>
            </a:r>
            <a:endParaRPr lang="en-US" altLang="ko-KR" sz="1600" kern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600" kern="0">
                <a:ea typeface="맑은 고딕" pitchFamily="50" charset="-127"/>
              </a:rPr>
              <a:t>외부경로길이는 </a:t>
            </a:r>
            <a:r>
              <a:rPr lang="en-US" altLang="ko-KR" sz="1600" kern="0">
                <a:latin typeface="Times New Roman" pitchFamily="18" charset="0"/>
                <a:ea typeface="맑은 고딕" pitchFamily="50" charset="-127"/>
              </a:rPr>
              <a:t>29</a:t>
            </a:r>
            <a:endParaRPr lang="en-US" altLang="ko-KR" sz="1600" b="1" i="1" kern="0" dirty="0"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81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계승자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3816423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이진트리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의 노드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>
                <a:ea typeface="맑은 고딕" pitchFamily="50" charset="-127"/>
              </a:rPr>
              <a:t>의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선위순회 계승자</a:t>
            </a:r>
            <a:r>
              <a:rPr lang="en-US" altLang="ko-KR" sz="1800" dirty="0">
                <a:ea typeface="맑은 고딕" pitchFamily="50" charset="-127"/>
              </a:rPr>
              <a:t>(preorder successor)</a:t>
            </a:r>
            <a:r>
              <a:rPr lang="ko-KR" altLang="en-US" sz="1800" dirty="0">
                <a:ea typeface="맑은 고딕" pitchFamily="50" charset="-127"/>
              </a:rPr>
              <a:t>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>
                <a:ea typeface="맑은 고딕" pitchFamily="50" charset="-127"/>
              </a:rPr>
              <a:t>의 선위순회에서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1800" dirty="0">
                <a:ea typeface="맑은 고딕" pitchFamily="50" charset="-127"/>
              </a:rPr>
              <a:t>직후에 방문되는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말한다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중위순회 계승자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en-US" altLang="ko-KR" sz="1800" dirty="0" err="1">
                <a:ea typeface="맑은 고딕" pitchFamily="50" charset="-127"/>
              </a:rPr>
              <a:t>inorder</a:t>
            </a:r>
            <a:r>
              <a:rPr lang="en-US" altLang="ko-KR" sz="1800" dirty="0">
                <a:ea typeface="맑은 고딕" pitchFamily="50" charset="-127"/>
              </a:rPr>
              <a:t> successor)</a:t>
            </a:r>
            <a:r>
              <a:rPr lang="ko-KR" altLang="en-US" sz="1800" dirty="0">
                <a:ea typeface="맑은 고딕" pitchFamily="50" charset="-127"/>
              </a:rPr>
              <a:t>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>
                <a:ea typeface="맑은 고딕" pitchFamily="50" charset="-127"/>
              </a:rPr>
              <a:t>의 중위순회에서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1800" dirty="0">
                <a:ea typeface="맑은 고딕" pitchFamily="50" charset="-127"/>
              </a:rPr>
              <a:t>직후에 방문되는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말한다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후위순회 계승자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en-US" altLang="ko-KR" sz="1800" dirty="0" err="1">
                <a:ea typeface="맑은 고딕" pitchFamily="50" charset="-127"/>
              </a:rPr>
              <a:t>postorder</a:t>
            </a:r>
            <a:r>
              <a:rPr lang="en-US" altLang="ko-KR" sz="1800" dirty="0">
                <a:ea typeface="맑은 고딕" pitchFamily="50" charset="-127"/>
              </a:rPr>
              <a:t> successor)</a:t>
            </a:r>
            <a:r>
              <a:rPr lang="ko-KR" altLang="en-US" sz="1800" dirty="0">
                <a:ea typeface="맑은 고딕" pitchFamily="50" charset="-127"/>
              </a:rPr>
              <a:t>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>
                <a:ea typeface="맑은 고딕" pitchFamily="50" charset="-127"/>
              </a:rPr>
              <a:t>의 후위순회에서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1800" dirty="0">
                <a:ea typeface="맑은 고딕" pitchFamily="50" charset="-127"/>
              </a:rPr>
              <a:t>직후에 방문되는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말한다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주의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마지막 </a:t>
            </a:r>
            <a:r>
              <a:rPr lang="ko-KR" altLang="en-US" sz="2000" dirty="0" err="1">
                <a:ea typeface="맑은 고딕" pitchFamily="50" charset="-127"/>
              </a:rPr>
              <a:t>방문노드의</a:t>
            </a:r>
            <a:r>
              <a:rPr lang="ko-KR" altLang="en-US" sz="2000" dirty="0">
                <a:ea typeface="맑은 고딕" pitchFamily="50" charset="-127"/>
              </a:rPr>
              <a:t> 계승자는 존재하지 않는다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2"/>
            <a:ext cx="3888432" cy="136815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아래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트리에서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다음을 구하라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선위순회 계승자</a:t>
            </a:r>
            <a:endParaRPr kumimoji="0" lang="en-US" altLang="ko-KR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의 중위순회 계승자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의 후위순회 계승자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7"/>
          <p:cNvSpPr>
            <a:spLocks noChangeAspect="1" noChangeArrowheads="1"/>
          </p:cNvSpPr>
          <p:nvPr/>
        </p:nvSpPr>
        <p:spPr bwMode="auto">
          <a:xfrm>
            <a:off x="6707199" y="3071830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A</a:t>
            </a:r>
          </a:p>
        </p:txBody>
      </p:sp>
      <p:sp>
        <p:nvSpPr>
          <p:cNvPr id="9" name="AutoShape 8"/>
          <p:cNvSpPr>
            <a:spLocks noChangeAspect="1" noChangeArrowheads="1"/>
          </p:cNvSpPr>
          <p:nvPr/>
        </p:nvSpPr>
        <p:spPr bwMode="auto">
          <a:xfrm>
            <a:off x="5929328" y="3929060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B</a:t>
            </a:r>
          </a:p>
        </p:txBody>
      </p:sp>
      <p:sp>
        <p:nvSpPr>
          <p:cNvPr id="10" name="AutoShape 10"/>
          <p:cNvSpPr>
            <a:spLocks noChangeAspect="1" noChangeArrowheads="1"/>
          </p:cNvSpPr>
          <p:nvPr/>
        </p:nvSpPr>
        <p:spPr bwMode="auto">
          <a:xfrm>
            <a:off x="7567109" y="3929080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C</a:t>
            </a:r>
          </a:p>
        </p:txBody>
      </p:sp>
      <p:sp>
        <p:nvSpPr>
          <p:cNvPr id="11" name="AutoShape 12"/>
          <p:cNvSpPr>
            <a:spLocks noChangeAspect="1" noChangeArrowheads="1"/>
          </p:cNvSpPr>
          <p:nvPr/>
        </p:nvSpPr>
        <p:spPr bwMode="auto">
          <a:xfrm>
            <a:off x="8024967" y="4786330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G</a:t>
            </a:r>
          </a:p>
        </p:txBody>
      </p:sp>
      <p:sp>
        <p:nvSpPr>
          <p:cNvPr id="12" name="AutoShape 13"/>
          <p:cNvSpPr>
            <a:spLocks noChangeAspect="1" noChangeArrowheads="1"/>
          </p:cNvSpPr>
          <p:nvPr/>
        </p:nvSpPr>
        <p:spPr bwMode="auto">
          <a:xfrm>
            <a:off x="5423569" y="4784395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D</a:t>
            </a:r>
          </a:p>
        </p:txBody>
      </p:sp>
      <p:sp>
        <p:nvSpPr>
          <p:cNvPr id="13" name="AutoShape 14"/>
          <p:cNvSpPr>
            <a:spLocks noChangeAspect="1" noChangeArrowheads="1"/>
          </p:cNvSpPr>
          <p:nvPr/>
        </p:nvSpPr>
        <p:spPr bwMode="auto">
          <a:xfrm>
            <a:off x="6396053" y="4784722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E</a:t>
            </a:r>
          </a:p>
        </p:txBody>
      </p:sp>
      <p:cxnSp>
        <p:nvCxnSpPr>
          <p:cNvPr id="14" name="AutoShape 15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6297619" y="3324212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16200000" flipH="1">
            <a:off x="7119933" y="3289297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8"/>
          <p:cNvCxnSpPr>
            <a:cxnSpLocks noChangeShapeType="1"/>
            <a:stCxn id="10" idx="2"/>
            <a:endCxn id="11" idx="0"/>
          </p:cNvCxnSpPr>
          <p:nvPr/>
        </p:nvCxnSpPr>
        <p:spPr bwMode="auto">
          <a:xfrm rot="16200000" flipH="1">
            <a:off x="7781921" y="4341809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20"/>
          <p:cNvCxnSpPr>
            <a:cxnSpLocks noChangeShapeType="1"/>
            <a:stCxn id="9" idx="2"/>
            <a:endCxn id="13" idx="0"/>
          </p:cNvCxnSpPr>
          <p:nvPr/>
        </p:nvCxnSpPr>
        <p:spPr bwMode="auto">
          <a:xfrm rot="16200000" flipH="1">
            <a:off x="6136496" y="4342604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1"/>
          <p:cNvCxnSpPr>
            <a:cxnSpLocks noChangeShapeType="1"/>
            <a:stCxn id="9" idx="2"/>
            <a:endCxn id="12" idx="0"/>
          </p:cNvCxnSpPr>
          <p:nvPr/>
        </p:nvCxnSpPr>
        <p:spPr bwMode="auto">
          <a:xfrm rot="5400000">
            <a:off x="5661205" y="4330534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AutoShape 22"/>
          <p:cNvSpPr>
            <a:spLocks noChangeAspect="1" noChangeArrowheads="1"/>
          </p:cNvSpPr>
          <p:nvPr/>
        </p:nvSpPr>
        <p:spPr bwMode="auto">
          <a:xfrm>
            <a:off x="6009263" y="5641645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H</a:t>
            </a:r>
          </a:p>
        </p:txBody>
      </p:sp>
      <p:cxnSp>
        <p:nvCxnSpPr>
          <p:cNvPr id="20" name="AutoShape 25"/>
          <p:cNvCxnSpPr>
            <a:cxnSpLocks noChangeShapeType="1"/>
            <a:stCxn id="13" idx="2"/>
            <a:endCxn id="19" idx="0"/>
          </p:cNvCxnSpPr>
          <p:nvPr/>
        </p:nvCxnSpPr>
        <p:spPr bwMode="auto">
          <a:xfrm rot="5400000">
            <a:off x="6185079" y="5248902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AutoShape 26"/>
          <p:cNvSpPr>
            <a:spLocks noChangeAspect="1" noChangeArrowheads="1"/>
          </p:cNvSpPr>
          <p:nvPr/>
        </p:nvSpPr>
        <p:spPr bwMode="auto">
          <a:xfrm>
            <a:off x="6768528" y="5641893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22" name="AutoShape 27"/>
          <p:cNvCxnSpPr>
            <a:cxnSpLocks noChangeShapeType="1"/>
            <a:stCxn id="13" idx="2"/>
            <a:endCxn id="21" idx="0"/>
          </p:cNvCxnSpPr>
          <p:nvPr/>
        </p:nvCxnSpPr>
        <p:spPr bwMode="auto">
          <a:xfrm rot="16200000" flipH="1">
            <a:off x="6532220" y="5265298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AutoShape 13"/>
          <p:cNvSpPr>
            <a:spLocks noChangeAspect="1" noChangeArrowheads="1"/>
          </p:cNvSpPr>
          <p:nvPr/>
        </p:nvSpPr>
        <p:spPr bwMode="auto">
          <a:xfrm>
            <a:off x="7088203" y="4779960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F</a:t>
            </a:r>
          </a:p>
        </p:txBody>
      </p:sp>
      <p:cxnSp>
        <p:nvCxnSpPr>
          <p:cNvPr id="24" name="AutoShape 21"/>
          <p:cNvCxnSpPr>
            <a:cxnSpLocks noChangeShapeType="1"/>
            <a:stCxn id="10" idx="2"/>
            <a:endCxn id="23" idx="0"/>
          </p:cNvCxnSpPr>
          <p:nvPr/>
        </p:nvCxnSpPr>
        <p:spPr bwMode="auto">
          <a:xfrm rot="5400000">
            <a:off x="7303697" y="4323941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D86DEC-6BC8-0A49-B8A8-DC6E63C15CB4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91BA8-912F-1343-B08B-48E44354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C9171-1E0C-544A-BB85-CDD078CA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D350-0EFC-D549-8230-3870A262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5623E-E8DB-4890-A209-6C46F98C48E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960880-A2FC-9245-91F9-8B96F602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67" y="1628800"/>
            <a:ext cx="7563133" cy="33682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3787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답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1556792"/>
            <a:ext cx="54006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의 선위순회 계승자는 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의 중위순회 계승자는 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F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의 후위순회 계승자는 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AutoShape 7"/>
          <p:cNvSpPr>
            <a:spLocks noChangeAspect="1" noChangeArrowheads="1"/>
          </p:cNvSpPr>
          <p:nvPr/>
        </p:nvSpPr>
        <p:spPr bwMode="auto">
          <a:xfrm>
            <a:off x="6707199" y="3071830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A</a:t>
            </a:r>
          </a:p>
        </p:txBody>
      </p:sp>
      <p:sp>
        <p:nvSpPr>
          <p:cNvPr id="9" name="AutoShape 8"/>
          <p:cNvSpPr>
            <a:spLocks noChangeAspect="1" noChangeArrowheads="1"/>
          </p:cNvSpPr>
          <p:nvPr/>
        </p:nvSpPr>
        <p:spPr bwMode="auto">
          <a:xfrm>
            <a:off x="5929328" y="3929060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B</a:t>
            </a:r>
          </a:p>
        </p:txBody>
      </p:sp>
      <p:sp>
        <p:nvSpPr>
          <p:cNvPr id="10" name="AutoShape 10"/>
          <p:cNvSpPr>
            <a:spLocks noChangeAspect="1" noChangeArrowheads="1"/>
          </p:cNvSpPr>
          <p:nvPr/>
        </p:nvSpPr>
        <p:spPr bwMode="auto">
          <a:xfrm>
            <a:off x="7567109" y="3929080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C</a:t>
            </a:r>
          </a:p>
        </p:txBody>
      </p:sp>
      <p:sp>
        <p:nvSpPr>
          <p:cNvPr id="11" name="AutoShape 12"/>
          <p:cNvSpPr>
            <a:spLocks noChangeAspect="1" noChangeArrowheads="1"/>
          </p:cNvSpPr>
          <p:nvPr/>
        </p:nvSpPr>
        <p:spPr bwMode="auto">
          <a:xfrm>
            <a:off x="8024967" y="4786330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G</a:t>
            </a:r>
          </a:p>
        </p:txBody>
      </p:sp>
      <p:sp>
        <p:nvSpPr>
          <p:cNvPr id="12" name="AutoShape 13"/>
          <p:cNvSpPr>
            <a:spLocks noChangeAspect="1" noChangeArrowheads="1"/>
          </p:cNvSpPr>
          <p:nvPr/>
        </p:nvSpPr>
        <p:spPr bwMode="auto">
          <a:xfrm>
            <a:off x="5423569" y="4784395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D</a:t>
            </a:r>
          </a:p>
        </p:txBody>
      </p:sp>
      <p:sp>
        <p:nvSpPr>
          <p:cNvPr id="13" name="AutoShape 14"/>
          <p:cNvSpPr>
            <a:spLocks noChangeAspect="1" noChangeArrowheads="1"/>
          </p:cNvSpPr>
          <p:nvPr/>
        </p:nvSpPr>
        <p:spPr bwMode="auto">
          <a:xfrm>
            <a:off x="6396053" y="4784722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E</a:t>
            </a:r>
          </a:p>
        </p:txBody>
      </p:sp>
      <p:cxnSp>
        <p:nvCxnSpPr>
          <p:cNvPr id="14" name="AutoShape 15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6297619" y="3324212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16200000" flipH="1">
            <a:off x="7119933" y="3289297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8"/>
          <p:cNvCxnSpPr>
            <a:cxnSpLocks noChangeShapeType="1"/>
            <a:stCxn id="10" idx="2"/>
            <a:endCxn id="11" idx="0"/>
          </p:cNvCxnSpPr>
          <p:nvPr/>
        </p:nvCxnSpPr>
        <p:spPr bwMode="auto">
          <a:xfrm rot="16200000" flipH="1">
            <a:off x="7781921" y="4341809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20"/>
          <p:cNvCxnSpPr>
            <a:cxnSpLocks noChangeShapeType="1"/>
            <a:stCxn id="9" idx="2"/>
            <a:endCxn id="13" idx="0"/>
          </p:cNvCxnSpPr>
          <p:nvPr/>
        </p:nvCxnSpPr>
        <p:spPr bwMode="auto">
          <a:xfrm rot="16200000" flipH="1">
            <a:off x="6136496" y="4342604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1"/>
          <p:cNvCxnSpPr>
            <a:cxnSpLocks noChangeShapeType="1"/>
            <a:stCxn id="9" idx="2"/>
            <a:endCxn id="12" idx="0"/>
          </p:cNvCxnSpPr>
          <p:nvPr/>
        </p:nvCxnSpPr>
        <p:spPr bwMode="auto">
          <a:xfrm rot="5400000">
            <a:off x="5661205" y="4330534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AutoShape 22"/>
          <p:cNvSpPr>
            <a:spLocks noChangeAspect="1" noChangeArrowheads="1"/>
          </p:cNvSpPr>
          <p:nvPr/>
        </p:nvSpPr>
        <p:spPr bwMode="auto">
          <a:xfrm>
            <a:off x="6009263" y="5641645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H</a:t>
            </a:r>
          </a:p>
        </p:txBody>
      </p:sp>
      <p:cxnSp>
        <p:nvCxnSpPr>
          <p:cNvPr id="20" name="AutoShape 25"/>
          <p:cNvCxnSpPr>
            <a:cxnSpLocks noChangeShapeType="1"/>
            <a:stCxn id="13" idx="2"/>
            <a:endCxn id="19" idx="0"/>
          </p:cNvCxnSpPr>
          <p:nvPr/>
        </p:nvCxnSpPr>
        <p:spPr bwMode="auto">
          <a:xfrm rot="5400000">
            <a:off x="6185079" y="5248902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AutoShape 26"/>
          <p:cNvSpPr>
            <a:spLocks noChangeAspect="1" noChangeArrowheads="1"/>
          </p:cNvSpPr>
          <p:nvPr/>
        </p:nvSpPr>
        <p:spPr bwMode="auto">
          <a:xfrm>
            <a:off x="6768528" y="5641893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22" name="AutoShape 27"/>
          <p:cNvCxnSpPr>
            <a:cxnSpLocks noChangeShapeType="1"/>
            <a:stCxn id="13" idx="2"/>
            <a:endCxn id="21" idx="0"/>
          </p:cNvCxnSpPr>
          <p:nvPr/>
        </p:nvCxnSpPr>
        <p:spPr bwMode="auto">
          <a:xfrm rot="16200000" flipH="1">
            <a:off x="6532220" y="5265298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AutoShape 13"/>
          <p:cNvSpPr>
            <a:spLocks noChangeAspect="1" noChangeArrowheads="1"/>
          </p:cNvSpPr>
          <p:nvPr/>
        </p:nvSpPr>
        <p:spPr bwMode="auto">
          <a:xfrm>
            <a:off x="7088203" y="4779960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F</a:t>
            </a:r>
          </a:p>
        </p:txBody>
      </p:sp>
      <p:cxnSp>
        <p:nvCxnSpPr>
          <p:cNvPr id="24" name="AutoShape 21"/>
          <p:cNvCxnSpPr>
            <a:cxnSpLocks noChangeShapeType="1"/>
            <a:stCxn id="10" idx="2"/>
            <a:endCxn id="23" idx="0"/>
          </p:cNvCxnSpPr>
          <p:nvPr/>
        </p:nvCxnSpPr>
        <p:spPr bwMode="auto">
          <a:xfrm rot="5400000">
            <a:off x="7303697" y="4323941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28305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2900857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트리</a:t>
            </a:r>
            <a:endParaRPr lang="en-US" altLang="ko-KR" dirty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75AB0-D2BD-42F0-965A-618184650D24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382278" y="792560"/>
            <a:ext cx="46618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preOrderSucc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node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v,</a:t>
            </a:r>
            <a:r>
              <a:rPr lang="ko-KR" altLang="en-US" sz="18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node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//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case1: v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가 내부 노드이고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 왼쪽 탐색이 남은 경우</a:t>
            </a:r>
            <a:endParaRPr lang="en-US" altLang="ko-KR" sz="1400" b="1" dirty="0">
              <a:solidFill>
                <a:srgbClr val="C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isInternal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</a:rPr>
              <a:t>//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</a:rPr>
              <a:t>case2: v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</a:rPr>
              <a:t>가 외부노드이나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</a:rPr>
              <a:t>,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</a:rPr>
              <a:t> 본인의 부모 노드의 오른쪽 자식 탐색이 남은 경우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</a:rPr>
              <a:t> (while </a:t>
            </a:r>
            <a:r>
              <a:rPr lang="ko-KR" altLang="en-US" sz="1400" b="1" dirty="0" err="1">
                <a:solidFill>
                  <a:srgbClr val="C00000"/>
                </a:solidFill>
                <a:latin typeface="Times New Roman" pitchFamily="18" charset="0"/>
              </a:rPr>
              <a:t>스킵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400" dirty="0">
              <a:solidFill>
                <a:srgbClr val="C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</a:rPr>
              <a:t>// case3: v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</a:rPr>
              <a:t>가 외부노드이나 본인이 </a:t>
            </a:r>
            <a:r>
              <a:rPr lang="ko-KR" altLang="en-US" sz="1400" b="1" dirty="0" err="1">
                <a:solidFill>
                  <a:srgbClr val="C00000"/>
                </a:solidFill>
                <a:latin typeface="Times New Roman" pitchFamily="18" charset="0"/>
              </a:rPr>
              <a:t>부모노드의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</a:rPr>
              <a:t> 오른쪽 자식인 경우 조상 중 오른쪽 탐색이 남은 노드를 탐색</a:t>
            </a:r>
            <a:endParaRPr lang="en-US" altLang="ko-KR" sz="14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≠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  <a:r>
              <a:rPr lang="ko-KR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05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//</a:t>
            </a:r>
            <a:r>
              <a:rPr lang="ko-KR" altLang="en-US" sz="105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오른쪽 탐색이 남은 경우가 없는 경우</a:t>
            </a:r>
            <a:endParaRPr lang="en-US" altLang="ko-KR" sz="1800" b="1" dirty="0">
              <a:solidFill>
                <a:srgbClr val="C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invalidNodeException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560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360629" y="764704"/>
            <a:ext cx="4683498" cy="5078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9875" indent="-269875">
              <a:lnSpc>
                <a:spcPct val="90000"/>
              </a:lnSpc>
              <a:tabLst>
                <a:tab pos="635000" algn="l"/>
                <a:tab pos="984250" algn="l"/>
                <a:tab pos="1341438" algn="l"/>
                <a:tab pos="170656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3DE882-4C68-E24D-BE94-615B8F47F2F9}"/>
              </a:ext>
            </a:extLst>
          </p:cNvPr>
          <p:cNvSpPr/>
          <p:nvPr/>
        </p:nvSpPr>
        <p:spPr>
          <a:xfrm>
            <a:off x="35496" y="1762390"/>
            <a:ext cx="4429633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</a:pPr>
            <a:r>
              <a:rPr lang="ko-KR" altLang="en-US" sz="1800" b="1" kern="0" dirty="0" err="1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선위순회</a:t>
            </a:r>
            <a:r>
              <a:rPr lang="ko-KR" altLang="en-US" sz="1800" b="1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 계승자</a:t>
            </a:r>
            <a:r>
              <a:rPr lang="en-US" altLang="ko-KR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(preorder successor)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란 </a:t>
            </a:r>
            <a:r>
              <a:rPr lang="en-US" altLang="ko-KR" sz="1800" b="1" i="1" kern="0" dirty="0">
                <a:solidFill>
                  <a:srgbClr val="40458C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의 선위순회에서 </a:t>
            </a:r>
            <a:r>
              <a:rPr lang="en-US" altLang="ko-KR" sz="1800" b="1" i="1" kern="0" dirty="0">
                <a:solidFill>
                  <a:srgbClr val="40458C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직후에 </a:t>
            </a:r>
            <a:r>
              <a:rPr lang="ko-KR" altLang="en-US" sz="1800" kern="0" dirty="0" err="1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방문되는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 노드를 말한다</a:t>
            </a:r>
            <a:endParaRPr lang="en-US" altLang="ko-KR" sz="1800" kern="0" dirty="0">
              <a:solidFill>
                <a:srgbClr val="40458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</a:pPr>
            <a:r>
              <a:rPr lang="ko-KR" altLang="en-US" sz="1800" b="1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왼쪽에서 </a:t>
            </a:r>
            <a:r>
              <a:rPr lang="en-US" altLang="ko-KR" sz="1800" b="1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(L)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D5B2AD9-9AB2-7449-A45C-E0033F110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1214" y="2944145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A</a:t>
            </a: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910803CA-D5B7-7C42-BCE6-F3B4D1D80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3343" y="3801375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B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4AD277F2-09BE-7446-9A8C-21C88B790C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124" y="3801395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C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0213308F-2300-4543-8FB4-FB3C557D7F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8982" y="4658645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G</a:t>
            </a:r>
          </a:p>
        </p:txBody>
      </p:sp>
      <p:sp>
        <p:nvSpPr>
          <p:cNvPr id="18" name="AutoShape 13">
            <a:extLst>
              <a:ext uri="{FF2B5EF4-FFF2-40B4-BE49-F238E27FC236}">
                <a16:creationId xmlns:a16="http://schemas.microsoft.com/office/drawing/2014/main" id="{C8EF461B-70DB-6B46-8CF2-1FB55C1D09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7584" y="4656710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D</a:t>
            </a:r>
          </a:p>
        </p:txBody>
      </p:sp>
      <p:sp>
        <p:nvSpPr>
          <p:cNvPr id="19" name="AutoShape 14">
            <a:extLst>
              <a:ext uri="{FF2B5EF4-FFF2-40B4-BE49-F238E27FC236}">
                <a16:creationId xmlns:a16="http://schemas.microsoft.com/office/drawing/2014/main" id="{7895EDDC-B62C-7E44-83F1-5EC4FA276B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0068" y="4657037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E</a:t>
            </a:r>
          </a:p>
        </p:txBody>
      </p:sp>
      <p:cxnSp>
        <p:nvCxnSpPr>
          <p:cNvPr id="20" name="AutoShape 15">
            <a:extLst>
              <a:ext uri="{FF2B5EF4-FFF2-40B4-BE49-F238E27FC236}">
                <a16:creationId xmlns:a16="http://schemas.microsoft.com/office/drawing/2014/main" id="{D0FFE755-ED38-4741-8D6F-4FC9A74A52CD}"/>
              </a:ext>
            </a:extLst>
          </p:cNvPr>
          <p:cNvCxnSpPr>
            <a:cxnSpLocks noChangeShapeType="1"/>
            <a:stCxn id="14" idx="2"/>
            <a:endCxn id="15" idx="0"/>
          </p:cNvCxnSpPr>
          <p:nvPr/>
        </p:nvCxnSpPr>
        <p:spPr bwMode="auto">
          <a:xfrm rot="5400000">
            <a:off x="1581634" y="3196527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6">
            <a:extLst>
              <a:ext uri="{FF2B5EF4-FFF2-40B4-BE49-F238E27FC236}">
                <a16:creationId xmlns:a16="http://schemas.microsoft.com/office/drawing/2014/main" id="{D38E591D-BA60-7E48-82AE-B8D88DDF211D}"/>
              </a:ext>
            </a:extLst>
          </p:cNvPr>
          <p:cNvCxnSpPr>
            <a:cxnSpLocks noChangeShapeType="1"/>
            <a:stCxn id="14" idx="2"/>
            <a:endCxn id="16" idx="0"/>
          </p:cNvCxnSpPr>
          <p:nvPr/>
        </p:nvCxnSpPr>
        <p:spPr bwMode="auto">
          <a:xfrm rot="16200000" flipH="1">
            <a:off x="2403948" y="3161612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18">
            <a:extLst>
              <a:ext uri="{FF2B5EF4-FFF2-40B4-BE49-F238E27FC236}">
                <a16:creationId xmlns:a16="http://schemas.microsoft.com/office/drawing/2014/main" id="{F9420ED2-4B32-654A-A18F-A3BD7C3C1755}"/>
              </a:ext>
            </a:extLst>
          </p:cNvPr>
          <p:cNvCxnSpPr>
            <a:cxnSpLocks noChangeShapeType="1"/>
            <a:stCxn id="16" idx="2"/>
            <a:endCxn id="17" idx="0"/>
          </p:cNvCxnSpPr>
          <p:nvPr/>
        </p:nvCxnSpPr>
        <p:spPr bwMode="auto">
          <a:xfrm rot="16200000" flipH="1">
            <a:off x="3065936" y="4214124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71F54C8D-F742-7C4F-8B1D-0441998353EE}"/>
              </a:ext>
            </a:extLst>
          </p:cNvPr>
          <p:cNvCxnSpPr>
            <a:cxnSpLocks noChangeShapeType="1"/>
            <a:stCxn id="15" idx="2"/>
            <a:endCxn id="19" idx="0"/>
          </p:cNvCxnSpPr>
          <p:nvPr/>
        </p:nvCxnSpPr>
        <p:spPr bwMode="auto">
          <a:xfrm rot="16200000" flipH="1">
            <a:off x="1420511" y="4214919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A6CAFE94-621E-1B45-B1ED-6444BB815062}"/>
              </a:ext>
            </a:extLst>
          </p:cNvPr>
          <p:cNvCxnSpPr>
            <a:cxnSpLocks noChangeShapeType="1"/>
            <a:stCxn id="15" idx="2"/>
            <a:endCxn id="18" idx="0"/>
          </p:cNvCxnSpPr>
          <p:nvPr/>
        </p:nvCxnSpPr>
        <p:spPr bwMode="auto">
          <a:xfrm rot="5400000">
            <a:off x="945220" y="4202849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AutoShape 22">
            <a:extLst>
              <a:ext uri="{FF2B5EF4-FFF2-40B4-BE49-F238E27FC236}">
                <a16:creationId xmlns:a16="http://schemas.microsoft.com/office/drawing/2014/main" id="{66488EEE-53AD-6144-ABC6-24C4CE4401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3278" y="5513960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H</a:t>
            </a:r>
          </a:p>
        </p:txBody>
      </p:sp>
      <p:cxnSp>
        <p:nvCxnSpPr>
          <p:cNvPr id="26" name="AutoShape 25">
            <a:extLst>
              <a:ext uri="{FF2B5EF4-FFF2-40B4-BE49-F238E27FC236}">
                <a16:creationId xmlns:a16="http://schemas.microsoft.com/office/drawing/2014/main" id="{1247DAB3-2BB9-2442-B3E3-7B5A77728A4C}"/>
              </a:ext>
            </a:extLst>
          </p:cNvPr>
          <p:cNvCxnSpPr>
            <a:cxnSpLocks noChangeShapeType="1"/>
            <a:stCxn id="19" idx="2"/>
            <a:endCxn id="25" idx="0"/>
          </p:cNvCxnSpPr>
          <p:nvPr/>
        </p:nvCxnSpPr>
        <p:spPr bwMode="auto">
          <a:xfrm rot="5400000">
            <a:off x="1469094" y="5121217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AutoShape 26">
            <a:extLst>
              <a:ext uri="{FF2B5EF4-FFF2-40B4-BE49-F238E27FC236}">
                <a16:creationId xmlns:a16="http://schemas.microsoft.com/office/drawing/2014/main" id="{87B57DB7-2CF1-2E47-858C-4926588DA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2543" y="5514208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8A671CE0-E63D-6D48-A5EC-D7F7845F46AC}"/>
              </a:ext>
            </a:extLst>
          </p:cNvPr>
          <p:cNvCxnSpPr>
            <a:cxnSpLocks noChangeShapeType="1"/>
            <a:stCxn id="19" idx="2"/>
            <a:endCxn id="27" idx="0"/>
          </p:cNvCxnSpPr>
          <p:nvPr/>
        </p:nvCxnSpPr>
        <p:spPr bwMode="auto">
          <a:xfrm rot="16200000" flipH="1">
            <a:off x="1816235" y="5137613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AutoShape 13">
            <a:extLst>
              <a:ext uri="{FF2B5EF4-FFF2-40B4-BE49-F238E27FC236}">
                <a16:creationId xmlns:a16="http://schemas.microsoft.com/office/drawing/2014/main" id="{F657D010-AF62-4649-A47A-973B5C6ED0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2218" y="4652275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F</a:t>
            </a:r>
          </a:p>
        </p:txBody>
      </p: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605B8F3F-11F4-CF4C-9A12-D0706DDB23F7}"/>
              </a:ext>
            </a:extLst>
          </p:cNvPr>
          <p:cNvCxnSpPr>
            <a:cxnSpLocks noChangeShapeType="1"/>
            <a:stCxn id="16" idx="2"/>
            <a:endCxn id="29" idx="0"/>
          </p:cNvCxnSpPr>
          <p:nvPr/>
        </p:nvCxnSpPr>
        <p:spPr bwMode="auto">
          <a:xfrm rot="5400000">
            <a:off x="2587712" y="4196256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500A0710-59B9-4C40-BAD2-3583ECEE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3" y="171635"/>
            <a:ext cx="3478173" cy="1549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3239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트리</a:t>
            </a:r>
            <a:endParaRPr lang="en-US" altLang="ko-KR" dirty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75AB0-D2BD-42F0-965A-618184650D24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480066" y="1268760"/>
            <a:ext cx="4412414" cy="49398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postOrderSucc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node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node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// 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후위순회에서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root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는 최종 순회임</a:t>
            </a:r>
            <a:endParaRPr lang="en-US" altLang="ko-KR" sz="1400" b="1" dirty="0">
              <a:solidFill>
                <a:srgbClr val="C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isRoot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invalidNodeException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//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R-Node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(Node G/</a:t>
            </a:r>
            <a:r>
              <a:rPr lang="en-US" altLang="ko-KR" sz="1400" b="1" dirty="0" err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NodeE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) – External (RR/LR)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// L-Node (Node F)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–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오른쪽형제노드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External</a:t>
            </a:r>
          </a:p>
          <a:p>
            <a:pPr marL="457200" indent="-457200" algn="l" defTabSz="228600">
              <a:lnSpc>
                <a:spcPct val="90000"/>
              </a:lnSpc>
              <a:spcBef>
                <a:spcPts val="0"/>
              </a:spcBef>
              <a:buAutoNum type="arabicPeriod" startAt="4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400" b="1" dirty="0">
              <a:solidFill>
                <a:srgbClr val="C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// L-Node (Node D) – 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오른쪽형제노드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Internal</a:t>
            </a:r>
            <a:endParaRPr lang="en-US" altLang="ko-KR" sz="2000" b="1" dirty="0">
              <a:solidFill>
                <a:srgbClr val="C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560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59E463-4867-974C-8C04-28058BA46792}"/>
              </a:ext>
            </a:extLst>
          </p:cNvPr>
          <p:cNvSpPr/>
          <p:nvPr/>
        </p:nvSpPr>
        <p:spPr>
          <a:xfrm>
            <a:off x="179512" y="1713928"/>
            <a:ext cx="4572000" cy="11449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</a:pPr>
            <a:r>
              <a:rPr lang="ko-KR" altLang="en-US" sz="1800" b="1" kern="0" dirty="0" err="1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후위순회</a:t>
            </a:r>
            <a:r>
              <a:rPr lang="ko-KR" altLang="en-US" sz="1800" b="1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 계승자</a:t>
            </a:r>
            <a:r>
              <a:rPr lang="en-US" altLang="ko-KR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kern="0" dirty="0" err="1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postorder</a:t>
            </a:r>
            <a:r>
              <a:rPr lang="en-US" altLang="ko-KR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 successor)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란 </a:t>
            </a:r>
            <a:r>
              <a:rPr lang="en-US" altLang="ko-KR" sz="1800" b="1" i="1" kern="0" dirty="0">
                <a:solidFill>
                  <a:srgbClr val="40458C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의 후위순회에서 </a:t>
            </a:r>
            <a:r>
              <a:rPr lang="en-US" altLang="ko-KR" sz="1800" b="1" i="1" kern="0" dirty="0">
                <a:solidFill>
                  <a:srgbClr val="40458C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직후에 </a:t>
            </a:r>
            <a:r>
              <a:rPr lang="ko-KR" altLang="en-US" sz="1800" kern="0" dirty="0" err="1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방문되는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 노드를 말한다</a:t>
            </a:r>
            <a:endParaRPr lang="en-US" altLang="ko-KR" sz="1800" kern="0" dirty="0">
              <a:solidFill>
                <a:srgbClr val="40458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</a:pP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오른쪽에서 </a:t>
            </a:r>
            <a:r>
              <a:rPr lang="en-US" altLang="ko-KR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(R)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42EB3E9-DD9B-8648-8408-A7572ED36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1214" y="2944145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A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3A56FE1A-A0FC-7242-A651-5E2EA2653B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3343" y="3801375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B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FE5E1A35-7862-C64E-8887-CC418ECA39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124" y="3801395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C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13C5CF8B-AE59-4C45-B2CE-7D060B5CBD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8982" y="4658645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G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3135408D-E663-5C4E-BD9F-D7E9D6FB2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7584" y="4656710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D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B1DEBB2B-4DAD-1342-BC72-E843BA371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0068" y="4657037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E</a:t>
            </a: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D70EF2FB-CCE6-6A41-90DC-3C0B84805E06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1581634" y="3196527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0200818A-EDEF-0F4C-AF45-E8CBED68A040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rot="16200000" flipH="1">
            <a:off x="2403948" y="3161612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8">
            <a:extLst>
              <a:ext uri="{FF2B5EF4-FFF2-40B4-BE49-F238E27FC236}">
                <a16:creationId xmlns:a16="http://schemas.microsoft.com/office/drawing/2014/main" id="{4F2889D0-BF8B-7C4D-B2FF-9C0B18F263BF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rot="16200000" flipH="1">
            <a:off x="3065936" y="4214124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20">
            <a:extLst>
              <a:ext uri="{FF2B5EF4-FFF2-40B4-BE49-F238E27FC236}">
                <a16:creationId xmlns:a16="http://schemas.microsoft.com/office/drawing/2014/main" id="{7ED834B3-F625-E343-AA30-B080C77C1526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 rot="16200000" flipH="1">
            <a:off x="1420511" y="4214919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1">
            <a:extLst>
              <a:ext uri="{FF2B5EF4-FFF2-40B4-BE49-F238E27FC236}">
                <a16:creationId xmlns:a16="http://schemas.microsoft.com/office/drawing/2014/main" id="{E6E67288-CCFE-3340-B541-0ECADD427646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rot="5400000">
            <a:off x="945220" y="4202849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AutoShape 22">
            <a:extLst>
              <a:ext uri="{FF2B5EF4-FFF2-40B4-BE49-F238E27FC236}">
                <a16:creationId xmlns:a16="http://schemas.microsoft.com/office/drawing/2014/main" id="{F5F6AFE2-6D61-8A48-8F80-48F7629F20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3278" y="5513960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H</a:t>
            </a:r>
          </a:p>
        </p:txBody>
      </p:sp>
      <p:cxnSp>
        <p:nvCxnSpPr>
          <p:cNvPr id="20" name="AutoShape 25">
            <a:extLst>
              <a:ext uri="{FF2B5EF4-FFF2-40B4-BE49-F238E27FC236}">
                <a16:creationId xmlns:a16="http://schemas.microsoft.com/office/drawing/2014/main" id="{D5F22B83-E66E-BD47-A526-B9B62EEEFD06}"/>
              </a:ext>
            </a:extLst>
          </p:cNvPr>
          <p:cNvCxnSpPr>
            <a:cxnSpLocks noChangeShapeType="1"/>
            <a:stCxn id="13" idx="2"/>
            <a:endCxn id="19" idx="0"/>
          </p:cNvCxnSpPr>
          <p:nvPr/>
        </p:nvCxnSpPr>
        <p:spPr bwMode="auto">
          <a:xfrm rot="5400000">
            <a:off x="1469094" y="5121217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AutoShape 26">
            <a:extLst>
              <a:ext uri="{FF2B5EF4-FFF2-40B4-BE49-F238E27FC236}">
                <a16:creationId xmlns:a16="http://schemas.microsoft.com/office/drawing/2014/main" id="{883AD971-1A91-E142-909C-2CF0D0080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2543" y="5514208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F4249BE8-D480-2B48-A10D-CF65F9E77BAE}"/>
              </a:ext>
            </a:extLst>
          </p:cNvPr>
          <p:cNvCxnSpPr>
            <a:cxnSpLocks noChangeShapeType="1"/>
            <a:stCxn id="13" idx="2"/>
            <a:endCxn id="21" idx="0"/>
          </p:cNvCxnSpPr>
          <p:nvPr/>
        </p:nvCxnSpPr>
        <p:spPr bwMode="auto">
          <a:xfrm rot="16200000" flipH="1">
            <a:off x="1816235" y="5137613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AutoShape 13">
            <a:extLst>
              <a:ext uri="{FF2B5EF4-FFF2-40B4-BE49-F238E27FC236}">
                <a16:creationId xmlns:a16="http://schemas.microsoft.com/office/drawing/2014/main" id="{6F71AB67-9E91-634C-B998-8C3FAB8BC6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2218" y="4652275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</a:rPr>
              <a:t>F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3861B8B9-C603-0643-874F-3B290E79E935}"/>
              </a:ext>
            </a:extLst>
          </p:cNvPr>
          <p:cNvCxnSpPr>
            <a:cxnSpLocks noChangeShapeType="1"/>
            <a:stCxn id="10" idx="2"/>
            <a:endCxn id="23" idx="0"/>
          </p:cNvCxnSpPr>
          <p:nvPr/>
        </p:nvCxnSpPr>
        <p:spPr bwMode="auto">
          <a:xfrm rot="5400000">
            <a:off x="2587712" y="4196256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1A3267F-4F38-5749-A750-F017CED4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3" y="171635"/>
            <a:ext cx="3478173" cy="1549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7805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트리</a:t>
            </a:r>
            <a:endParaRPr lang="en-US" altLang="ko-KR" dirty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75AB0-D2BD-42F0-965A-618184650D24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560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0" y="1268760"/>
            <a:ext cx="3857652" cy="471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inOrderSucc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node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node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</a:rPr>
              <a:t>// Node B, Node C, Node E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isInternal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isInternal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// External – Node D, F, H  / I, G</a:t>
            </a:r>
            <a:endParaRPr lang="en-US" altLang="ko-KR" sz="1400" dirty="0">
              <a:solidFill>
                <a:srgbClr val="C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≠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  <a:r>
              <a:rPr lang="ko-KR" alt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//</a:t>
            </a:r>
            <a:r>
              <a:rPr lang="ko-KR" altLang="en-US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Node G</a:t>
            </a:r>
            <a:endParaRPr lang="en-US" altLang="ko-KR" sz="1800" b="1" dirty="0">
              <a:solidFill>
                <a:srgbClr val="C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invalidNodeException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4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		// Node I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0" y="1052736"/>
            <a:ext cx="3857652" cy="51146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9875" indent="-269875">
              <a:lnSpc>
                <a:spcPct val="90000"/>
              </a:lnSpc>
              <a:tabLst>
                <a:tab pos="635000" algn="l"/>
                <a:tab pos="984250" algn="l"/>
                <a:tab pos="1341438" algn="l"/>
                <a:tab pos="170656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2395B9-9AEB-F042-A7AF-571999D7008B}"/>
              </a:ext>
            </a:extLst>
          </p:cNvPr>
          <p:cNvSpPr/>
          <p:nvPr/>
        </p:nvSpPr>
        <p:spPr>
          <a:xfrm>
            <a:off x="179512" y="1670035"/>
            <a:ext cx="4572000" cy="11449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</a:pPr>
            <a:r>
              <a:rPr lang="ko-KR" altLang="en-US" sz="1800" b="1" kern="0" dirty="0" err="1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중위순회</a:t>
            </a:r>
            <a:r>
              <a:rPr lang="ko-KR" altLang="en-US" sz="1800" b="1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 계승자</a:t>
            </a:r>
            <a:r>
              <a:rPr lang="en-US" altLang="ko-KR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kern="0" dirty="0" err="1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inorder</a:t>
            </a:r>
            <a:r>
              <a:rPr lang="en-US" altLang="ko-KR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 successor)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란 </a:t>
            </a:r>
            <a:r>
              <a:rPr lang="en-US" altLang="ko-KR" sz="1800" b="1" i="1" kern="0" dirty="0">
                <a:solidFill>
                  <a:srgbClr val="40458C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의 중위순회에서 </a:t>
            </a:r>
            <a:r>
              <a:rPr lang="en-US" altLang="ko-KR" sz="1800" b="1" i="1" kern="0" dirty="0">
                <a:solidFill>
                  <a:srgbClr val="40458C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직후에 </a:t>
            </a:r>
            <a:r>
              <a:rPr lang="ko-KR" altLang="en-US" sz="1800" kern="0" dirty="0" err="1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방문되는</a:t>
            </a: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 노드를 말한다</a:t>
            </a:r>
            <a:endParaRPr lang="en-US" altLang="ko-KR" sz="1800" kern="0" dirty="0">
              <a:solidFill>
                <a:srgbClr val="40458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</a:pPr>
            <a:r>
              <a:rPr lang="ko-KR" altLang="en-US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아래에서</a:t>
            </a:r>
            <a:r>
              <a:rPr lang="en-US" altLang="ko-KR" sz="1800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kern="0" dirty="0">
                <a:solidFill>
                  <a:srgbClr val="40458C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803470-E3F9-594B-BE0C-DEC8C5B57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1214" y="2944145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A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58C7A6E5-CE4E-1C46-ABDD-26569DCDC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3343" y="3801375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B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6EF0D8DC-B629-3C4C-9B8A-4EB64AFC7F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1124" y="3801395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C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6BD01182-AB87-9D47-85BF-B484570FF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8982" y="4658645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G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62FC4ACC-CF5D-B245-AB8B-D13B915E1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7584" y="4656710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D</a:t>
            </a: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BD493F5E-CAAA-D748-B472-488BEFE5EF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0068" y="4657037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E</a:t>
            </a:r>
          </a:p>
        </p:txBody>
      </p: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6A32521E-3C7A-9E41-B795-0709E15A6C07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rot="5400000">
            <a:off x="1581634" y="3196527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0EF969C1-4E34-CA49-BFB1-C0C8AEB77D17}"/>
              </a:ext>
            </a:extLst>
          </p:cNvPr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2403948" y="3161612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8">
            <a:extLst>
              <a:ext uri="{FF2B5EF4-FFF2-40B4-BE49-F238E27FC236}">
                <a16:creationId xmlns:a16="http://schemas.microsoft.com/office/drawing/2014/main" id="{B7D390A4-8B8B-1A48-A608-3C93BC5357C0}"/>
              </a:ext>
            </a:extLst>
          </p:cNvPr>
          <p:cNvCxnSpPr>
            <a:cxnSpLocks noChangeShapeType="1"/>
            <a:stCxn id="12" idx="2"/>
            <a:endCxn id="13" idx="0"/>
          </p:cNvCxnSpPr>
          <p:nvPr/>
        </p:nvCxnSpPr>
        <p:spPr bwMode="auto">
          <a:xfrm rot="16200000" flipH="1">
            <a:off x="3065936" y="4214124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20">
            <a:extLst>
              <a:ext uri="{FF2B5EF4-FFF2-40B4-BE49-F238E27FC236}">
                <a16:creationId xmlns:a16="http://schemas.microsoft.com/office/drawing/2014/main" id="{EF4B5820-33BA-8845-B848-937A3C2CF8F0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 rot="16200000" flipH="1">
            <a:off x="1420511" y="4214919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81D5D9BD-A7E0-E54F-B6AF-ECD486726360}"/>
              </a:ext>
            </a:extLst>
          </p:cNvPr>
          <p:cNvCxnSpPr>
            <a:cxnSpLocks noChangeShapeType="1"/>
            <a:stCxn id="11" idx="2"/>
            <a:endCxn id="14" idx="0"/>
          </p:cNvCxnSpPr>
          <p:nvPr/>
        </p:nvCxnSpPr>
        <p:spPr bwMode="auto">
          <a:xfrm rot="5400000">
            <a:off x="945220" y="4202849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AutoShape 22">
            <a:extLst>
              <a:ext uri="{FF2B5EF4-FFF2-40B4-BE49-F238E27FC236}">
                <a16:creationId xmlns:a16="http://schemas.microsoft.com/office/drawing/2014/main" id="{C1966CDE-B816-B043-8294-EBB57D4CFB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3278" y="5513960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H</a:t>
            </a:r>
          </a:p>
        </p:txBody>
      </p:sp>
      <p:cxnSp>
        <p:nvCxnSpPr>
          <p:cNvPr id="22" name="AutoShape 25">
            <a:extLst>
              <a:ext uri="{FF2B5EF4-FFF2-40B4-BE49-F238E27FC236}">
                <a16:creationId xmlns:a16="http://schemas.microsoft.com/office/drawing/2014/main" id="{B68DD323-E798-7242-BF91-CAB4AB9225C9}"/>
              </a:ext>
            </a:extLst>
          </p:cNvPr>
          <p:cNvCxnSpPr>
            <a:cxnSpLocks noChangeShapeType="1"/>
            <a:stCxn id="15" idx="2"/>
            <a:endCxn id="21" idx="0"/>
          </p:cNvCxnSpPr>
          <p:nvPr/>
        </p:nvCxnSpPr>
        <p:spPr bwMode="auto">
          <a:xfrm rot="5400000">
            <a:off x="1469094" y="5121217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AutoShape 26">
            <a:extLst>
              <a:ext uri="{FF2B5EF4-FFF2-40B4-BE49-F238E27FC236}">
                <a16:creationId xmlns:a16="http://schemas.microsoft.com/office/drawing/2014/main" id="{896AED69-EE12-DC42-8940-F0F1A12463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2543" y="5514208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24" name="AutoShape 27">
            <a:extLst>
              <a:ext uri="{FF2B5EF4-FFF2-40B4-BE49-F238E27FC236}">
                <a16:creationId xmlns:a16="http://schemas.microsoft.com/office/drawing/2014/main" id="{8BFD59BB-2231-A64E-88FC-F471D8645023}"/>
              </a:ext>
            </a:extLst>
          </p:cNvPr>
          <p:cNvCxnSpPr>
            <a:cxnSpLocks noChangeShapeType="1"/>
            <a:stCxn id="15" idx="2"/>
            <a:endCxn id="23" idx="0"/>
          </p:cNvCxnSpPr>
          <p:nvPr/>
        </p:nvCxnSpPr>
        <p:spPr bwMode="auto">
          <a:xfrm rot="16200000" flipH="1">
            <a:off x="1816235" y="5137613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AutoShape 13">
            <a:extLst>
              <a:ext uri="{FF2B5EF4-FFF2-40B4-BE49-F238E27FC236}">
                <a16:creationId xmlns:a16="http://schemas.microsoft.com/office/drawing/2014/main" id="{E30F0BF1-F844-0C46-8CA2-96E1E481FE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2218" y="4652275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F</a:t>
            </a:r>
          </a:p>
        </p:txBody>
      </p:sp>
      <p:cxnSp>
        <p:nvCxnSpPr>
          <p:cNvPr id="26" name="AutoShape 21">
            <a:extLst>
              <a:ext uri="{FF2B5EF4-FFF2-40B4-BE49-F238E27FC236}">
                <a16:creationId xmlns:a16="http://schemas.microsoft.com/office/drawing/2014/main" id="{696AEFB2-94C3-EA48-9683-9892FD311A2E}"/>
              </a:ext>
            </a:extLst>
          </p:cNvPr>
          <p:cNvCxnSpPr>
            <a:cxnSpLocks noChangeShapeType="1"/>
            <a:stCxn id="12" idx="2"/>
            <a:endCxn id="25" idx="0"/>
          </p:cNvCxnSpPr>
          <p:nvPr/>
        </p:nvCxnSpPr>
        <p:spPr bwMode="auto">
          <a:xfrm rot="5400000">
            <a:off x="2587712" y="4196256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B37C7F3-FCBA-254A-A25D-805BE194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9" y="71016"/>
            <a:ext cx="3478173" cy="15490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0899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B6E97-9913-4297-A06D-81CC7D1EA65C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오일러 투어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ko-KR" altLang="en-US">
                <a:ea typeface="맑은 고딕" pitchFamily="50" charset="-127"/>
              </a:rPr>
              <a:t>순회</a:t>
            </a:r>
            <a:endParaRPr lang="en-US" altLang="ko-KR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45487" cy="13681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err="1">
                <a:ea typeface="맑은 고딕" pitchFamily="50" charset="-127"/>
              </a:rPr>
              <a:t>오일러</a:t>
            </a:r>
            <a:r>
              <a:rPr lang="ko-KR" altLang="en-US" sz="2200" b="1" dirty="0">
                <a:ea typeface="맑은 고딕" pitchFamily="50" charset="-127"/>
              </a:rPr>
              <a:t> 투어</a:t>
            </a:r>
            <a:r>
              <a:rPr lang="en-US" altLang="ko-KR" sz="2200" dirty="0">
                <a:ea typeface="맑은 고딕" pitchFamily="50" charset="-127"/>
              </a:rPr>
              <a:t>(Euler Tour):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dirty="0" err="1">
                <a:ea typeface="맑은 고딕" pitchFamily="50" charset="-127"/>
              </a:rPr>
              <a:t>이진트리에</a:t>
            </a:r>
            <a:r>
              <a:rPr lang="ko-KR" altLang="en-US" sz="2200" dirty="0">
                <a:ea typeface="맑은 고딕" pitchFamily="50" charset="-127"/>
              </a:rPr>
              <a:t> 대한 </a:t>
            </a:r>
            <a:r>
              <a:rPr lang="ko-KR" altLang="en-US" sz="2200" b="1" dirty="0">
                <a:ea typeface="맑은 고딕" pitchFamily="50" charset="-127"/>
              </a:rPr>
              <a:t>일반순회</a:t>
            </a:r>
            <a:r>
              <a:rPr lang="en-US" altLang="ko-KR" sz="2200" dirty="0">
                <a:ea typeface="맑은 고딕" pitchFamily="50" charset="-127"/>
              </a:rPr>
              <a:t>(generic traversal)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왼쪽 자식 방향으로 루트를 출발하여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 err="1">
                <a:ea typeface="맑은 고딕" pitchFamily="50" charset="-127"/>
              </a:rPr>
              <a:t>트리의</a:t>
            </a:r>
            <a:r>
              <a:rPr lang="ko-KR" altLang="en-US" sz="2200" dirty="0">
                <a:ea typeface="맑은 고딕" pitchFamily="50" charset="-127"/>
              </a:rPr>
              <a:t> 간선들을 항상 왼쪽 벽으로 두면서 트리 주위를 걷는다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19467" name="Text Box 24"/>
          <p:cNvSpPr txBox="1">
            <a:spLocks noChangeArrowheads="1"/>
          </p:cNvSpPr>
          <p:nvPr/>
        </p:nvSpPr>
        <p:spPr bwMode="auto">
          <a:xfrm>
            <a:off x="3724368" y="4262607"/>
            <a:ext cx="34176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L</a:t>
            </a:r>
          </a:p>
        </p:txBody>
      </p:sp>
      <p:sp>
        <p:nvSpPr>
          <p:cNvPr id="19468" name="Text Box 25"/>
          <p:cNvSpPr txBox="1">
            <a:spLocks noChangeArrowheads="1"/>
          </p:cNvSpPr>
          <p:nvPr/>
        </p:nvSpPr>
        <p:spPr bwMode="auto">
          <a:xfrm>
            <a:off x="4222829" y="4762629"/>
            <a:ext cx="38023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B</a:t>
            </a:r>
          </a:p>
        </p:txBody>
      </p:sp>
      <p:sp>
        <p:nvSpPr>
          <p:cNvPr id="19469" name="Text Box 26"/>
          <p:cNvSpPr txBox="1">
            <a:spLocks noChangeArrowheads="1"/>
          </p:cNvSpPr>
          <p:nvPr/>
        </p:nvSpPr>
        <p:spPr bwMode="auto">
          <a:xfrm>
            <a:off x="4510984" y="4191175"/>
            <a:ext cx="38664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R</a:t>
            </a:r>
          </a:p>
        </p:txBody>
      </p:sp>
      <p:sp>
        <p:nvSpPr>
          <p:cNvPr id="19470" name="Rectangle 9"/>
          <p:cNvSpPr>
            <a:spLocks noChangeArrowheads="1"/>
          </p:cNvSpPr>
          <p:nvPr/>
        </p:nvSpPr>
        <p:spPr bwMode="auto">
          <a:xfrm>
            <a:off x="3543287" y="4976923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auto">
          <a:xfrm>
            <a:off x="4614852" y="5619808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2" name="Rectangle 11"/>
          <p:cNvSpPr>
            <a:spLocks noChangeArrowheads="1"/>
          </p:cNvSpPr>
          <p:nvPr/>
        </p:nvSpPr>
        <p:spPr bwMode="auto">
          <a:xfrm>
            <a:off x="5686417" y="5619808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3" name="Rectangle 12"/>
          <p:cNvSpPr>
            <a:spLocks noChangeArrowheads="1"/>
          </p:cNvSpPr>
          <p:nvPr/>
        </p:nvSpPr>
        <p:spPr bwMode="auto">
          <a:xfrm>
            <a:off x="6829420" y="4976923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4" name="Rectangle 13"/>
          <p:cNvSpPr>
            <a:spLocks noChangeArrowheads="1"/>
          </p:cNvSpPr>
          <p:nvPr/>
        </p:nvSpPr>
        <p:spPr bwMode="auto">
          <a:xfrm>
            <a:off x="7900985" y="4976923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cxnSp>
        <p:nvCxnSpPr>
          <p:cNvPr id="19475" name="AutoShape 15"/>
          <p:cNvCxnSpPr>
            <a:cxnSpLocks noChangeShapeType="1"/>
            <a:stCxn id="19483" idx="1"/>
            <a:endCxn id="19484" idx="5"/>
          </p:cNvCxnSpPr>
          <p:nvPr/>
        </p:nvCxnSpPr>
        <p:spPr bwMode="auto">
          <a:xfrm rot="16200000" flipV="1">
            <a:off x="6848612" y="3781031"/>
            <a:ext cx="333098" cy="75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6" name="AutoShape 16"/>
          <p:cNvCxnSpPr>
            <a:cxnSpLocks noChangeShapeType="1"/>
            <a:stCxn id="19474" idx="0"/>
            <a:endCxn id="19483" idx="5"/>
          </p:cNvCxnSpPr>
          <p:nvPr/>
        </p:nvCxnSpPr>
        <p:spPr bwMode="auto">
          <a:xfrm rot="16200000" flipV="1">
            <a:off x="7729327" y="4614766"/>
            <a:ext cx="340371" cy="3839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7" name="AutoShape 17"/>
          <p:cNvCxnSpPr>
            <a:cxnSpLocks noChangeShapeType="1"/>
            <a:stCxn id="19473" idx="0"/>
            <a:endCxn id="19483" idx="3"/>
          </p:cNvCxnSpPr>
          <p:nvPr/>
        </p:nvCxnSpPr>
        <p:spPr bwMode="auto">
          <a:xfrm rot="5400000" flipH="1" flipV="1">
            <a:off x="7036948" y="4619524"/>
            <a:ext cx="340371" cy="3744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8" name="AutoShape 18"/>
          <p:cNvCxnSpPr>
            <a:cxnSpLocks noChangeShapeType="1"/>
            <a:stCxn id="19472" idx="0"/>
            <a:endCxn id="19486" idx="5"/>
          </p:cNvCxnSpPr>
          <p:nvPr/>
        </p:nvCxnSpPr>
        <p:spPr bwMode="auto">
          <a:xfrm rot="16200000" flipV="1">
            <a:off x="5514752" y="5257644"/>
            <a:ext cx="340371" cy="3839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9" name="AutoShape 19"/>
          <p:cNvCxnSpPr>
            <a:cxnSpLocks noChangeShapeType="1"/>
            <a:stCxn id="19471" idx="0"/>
            <a:endCxn id="19486" idx="3"/>
          </p:cNvCxnSpPr>
          <p:nvPr/>
        </p:nvCxnSpPr>
        <p:spPr bwMode="auto">
          <a:xfrm rot="5400000" flipH="1" flipV="1">
            <a:off x="4822379" y="5262410"/>
            <a:ext cx="340371" cy="3744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0" name="AutoShape 14"/>
          <p:cNvCxnSpPr>
            <a:cxnSpLocks noChangeShapeType="1"/>
            <a:stCxn id="19484" idx="3"/>
            <a:endCxn id="19485" idx="7"/>
          </p:cNvCxnSpPr>
          <p:nvPr/>
        </p:nvCxnSpPr>
        <p:spPr bwMode="auto">
          <a:xfrm rot="5400000">
            <a:off x="5205538" y="3209522"/>
            <a:ext cx="333098" cy="19013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1" name="AutoShape 20"/>
          <p:cNvCxnSpPr>
            <a:cxnSpLocks noChangeShapeType="1"/>
            <a:stCxn id="19470" idx="0"/>
            <a:endCxn id="19485" idx="3"/>
          </p:cNvCxnSpPr>
          <p:nvPr/>
        </p:nvCxnSpPr>
        <p:spPr bwMode="auto">
          <a:xfrm rot="5400000" flipH="1" flipV="1">
            <a:off x="3750814" y="4619525"/>
            <a:ext cx="340371" cy="3744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2" name="AutoShape 21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rot="16200000" flipV="1">
            <a:off x="4634036" y="4423910"/>
            <a:ext cx="333098" cy="7583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3" name="Oval 5"/>
          <p:cNvSpPr>
            <a:spLocks noChangeArrowheads="1"/>
          </p:cNvSpPr>
          <p:nvPr/>
        </p:nvSpPr>
        <p:spPr bwMode="auto">
          <a:xfrm>
            <a:off x="7329484" y="4262607"/>
            <a:ext cx="442920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9484" name="Oval 5"/>
          <p:cNvSpPr>
            <a:spLocks noChangeArrowheads="1"/>
          </p:cNvSpPr>
          <p:nvPr/>
        </p:nvSpPr>
        <p:spPr bwMode="auto">
          <a:xfrm>
            <a:off x="6257918" y="3619722"/>
            <a:ext cx="442920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9485" name="Oval 6"/>
          <p:cNvSpPr>
            <a:spLocks noChangeArrowheads="1"/>
          </p:cNvSpPr>
          <p:nvPr/>
        </p:nvSpPr>
        <p:spPr bwMode="auto">
          <a:xfrm>
            <a:off x="4043351" y="4262607"/>
            <a:ext cx="442904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86" name="Oval 6"/>
          <p:cNvSpPr>
            <a:spLocks noChangeArrowheads="1"/>
          </p:cNvSpPr>
          <p:nvPr/>
        </p:nvSpPr>
        <p:spPr bwMode="auto">
          <a:xfrm>
            <a:off x="5114916" y="4905492"/>
            <a:ext cx="442904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87" name="Freeform 23"/>
          <p:cNvSpPr>
            <a:spLocks/>
          </p:cNvSpPr>
          <p:nvPr/>
        </p:nvSpPr>
        <p:spPr bwMode="auto">
          <a:xfrm>
            <a:off x="3286125" y="3405427"/>
            <a:ext cx="5257800" cy="2928698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round/>
            <a:headEnd/>
            <a:tailEnd type="triangle" w="med" len="lg"/>
          </a:ln>
        </p:spPr>
        <p:txBody>
          <a:bodyPr wrap="none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  <p:pic>
        <p:nvPicPr>
          <p:cNvPr id="19466" name="Picture 36" descr="C:\Documents and Settings\kook\Local Settings\Temporary Internet Files\Content.IE5\N5ZBEJNB\MCj032307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26929" flipH="1">
            <a:off x="5456528" y="2928938"/>
            <a:ext cx="524255" cy="59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Freeform 44"/>
          <p:cNvSpPr>
            <a:spLocks/>
          </p:cNvSpPr>
          <p:nvPr/>
        </p:nvSpPr>
        <p:spPr bwMode="auto">
          <a:xfrm>
            <a:off x="1101725" y="5518150"/>
            <a:ext cx="19050" cy="20638"/>
          </a:xfrm>
          <a:custGeom>
            <a:avLst/>
            <a:gdLst>
              <a:gd name="T0" fmla="*/ 2147483647 w 24"/>
              <a:gd name="T1" fmla="*/ 2147483647 h 26"/>
              <a:gd name="T2" fmla="*/ 2147483647 w 24"/>
              <a:gd name="T3" fmla="*/ 0 h 26"/>
              <a:gd name="T4" fmla="*/ 2147483647 w 24"/>
              <a:gd name="T5" fmla="*/ 2147483647 h 26"/>
              <a:gd name="T6" fmla="*/ 2147483647 w 24"/>
              <a:gd name="T7" fmla="*/ 2147483647 h 26"/>
              <a:gd name="T8" fmla="*/ 2147483647 w 24"/>
              <a:gd name="T9" fmla="*/ 2147483647 h 26"/>
              <a:gd name="T10" fmla="*/ 0 w 24"/>
              <a:gd name="T11" fmla="*/ 2147483647 h 26"/>
              <a:gd name="T12" fmla="*/ 2147483647 w 24"/>
              <a:gd name="T13" fmla="*/ 2147483647 h 26"/>
              <a:gd name="T14" fmla="*/ 2147483647 w 24"/>
              <a:gd name="T15" fmla="*/ 2147483647 h 26"/>
              <a:gd name="T16" fmla="*/ 2147483647 w 24"/>
              <a:gd name="T17" fmla="*/ 2147483647 h 26"/>
              <a:gd name="T18" fmla="*/ 2147483647 w 24"/>
              <a:gd name="T19" fmla="*/ 2147483647 h 26"/>
              <a:gd name="T20" fmla="*/ 2147483647 w 24"/>
              <a:gd name="T21" fmla="*/ 2147483647 h 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"/>
              <a:gd name="T34" fmla="*/ 0 h 26"/>
              <a:gd name="T35" fmla="*/ 24 w 24"/>
              <a:gd name="T36" fmla="*/ 26 h 2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" h="26">
                <a:moveTo>
                  <a:pt x="24" y="25"/>
                </a:moveTo>
                <a:lnTo>
                  <a:pt x="4" y="0"/>
                </a:lnTo>
                <a:lnTo>
                  <a:pt x="3" y="1"/>
                </a:lnTo>
                <a:lnTo>
                  <a:pt x="2" y="2"/>
                </a:lnTo>
                <a:lnTo>
                  <a:pt x="1" y="3"/>
                </a:lnTo>
                <a:lnTo>
                  <a:pt x="0" y="4"/>
                </a:lnTo>
                <a:lnTo>
                  <a:pt x="23" y="26"/>
                </a:lnTo>
                <a:lnTo>
                  <a:pt x="24" y="25"/>
                </a:lnTo>
                <a:close/>
              </a:path>
            </a:pathLst>
          </a:custGeom>
          <a:solidFill>
            <a:srgbClr val="A0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itchFamily="50" charset="-127"/>
            </a:endParaRPr>
          </a:p>
        </p:txBody>
      </p:sp>
      <p:pic>
        <p:nvPicPr>
          <p:cNvPr id="33" name="Picture 36" descr="C:\Documents and Settings\kook\Local Settings\Temporary Internet Files\Content.IE5\N5ZBEJNB\MCj032307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88639"/>
            <a:ext cx="1429900" cy="160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2924944"/>
            <a:ext cx="3816424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그러면 각 </a:t>
            </a:r>
            <a:r>
              <a:rPr kumimoji="0" lang="ko-K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 번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방문하게 되는데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 방문 위치는 </a:t>
            </a:r>
            <a:r>
              <a:rPr kumimoji="0" lang="ko-K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노드의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왼쪽에서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아래에서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오른쪽에서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E67F94-0921-9146-8166-B4CDD4BFAAAF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7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1.38889E-6 4.07407E-6 C 0.00503 0.00069 0.00989 0.00069 0.01476 0.00208 C 0.01753 0.00278 0.01944 0.00324 0.02222 0.00416 C 0.02378 0.00486 0.02673 0.00625 0.02795 0.00764 C 0.02969 0.00949 0.03125 0.0118 0.03281 0.01412 C 0.03333 0.01481 0.03403 0.01551 0.03437 0.0162 C 0.03854 0.0243 0.03663 0.02083 0.04028 0.02731 C 0.04045 0.03055 0.04062 0.03379 0.04097 0.03703 C 0.04184 0.0456 0.04236 0.04259 0.04097 0.04907 C 0.0408 0.05023 0.04062 0.05139 0.04028 0.05231 C 0.03837 0.05625 0.03698 0.0537 0.03368 0.05671 C 0.03281 0.05741 0.03212 0.05833 0.03125 0.05879 C 0.02986 0.05972 0.02673 0.06065 0.02552 0.06111 C 0.01875 0.06366 0.02882 0.06065 0.01805 0.06319 C 0.01528 0.06389 0.0125 0.06435 0.00989 0.06551 C 0.00903 0.06574 0.00833 0.06643 0.00746 0.06643 C 0.00417 0.06713 0.00087 0.06736 -0.00243 0.06759 C -0.00347 0.06805 -0.00469 0.06828 -0.00573 0.06875 C -0.0066 0.06898 -0.00729 0.06944 -0.00816 0.06991 C -0.01042 0.0706 -0.0125 0.07129 -0.01476 0.07199 C -0.0158 0.07245 -0.01684 0.07291 -0.01806 0.07315 C -0.01945 0.07338 -0.02066 0.07384 -0.02205 0.0743 C -0.02327 0.07453 -0.02431 0.07477 -0.02535 0.07523 C -0.02708 0.07592 -0.02865 0.07708 -0.03021 0.07754 C -0.03212 0.07778 -0.0342 0.07801 -0.03611 0.07847 C -0.03715 0.07893 -0.0382 0.0794 -0.03924 0.07963 C -0.04462 0.08078 -0.05313 0.08148 -0.05816 0.08194 C -0.06372 0.08426 -0.05695 0.08148 -0.06545 0.08403 C -0.07344 0.08634 -0.06146 0.08379 -0.07136 0.08611 C -0.07309 0.08657 -0.07517 0.08703 -0.07708 0.08727 C -0.08021 0.08866 -0.08229 0.08981 -0.08594 0.09051 C -0.08767 0.09097 -0.08924 0.0912 -0.09097 0.09166 C -0.09514 0.09282 -0.09306 0.09236 -0.0967 0.09375 C -0.09774 0.09421 -0.09896 0.09444 -0.1 0.09491 C -0.10087 0.09537 -0.10156 0.09583 -0.10243 0.09606 C -0.1059 0.09745 -0.10955 0.09791 -0.11302 0.0993 C -0.11389 0.09953 -0.11476 0.1 -0.11545 0.10046 C -0.11667 0.10092 -0.11771 0.10116 -0.11875 0.10162 C -0.12049 0.10208 -0.12205 0.10324 -0.12379 0.1037 C -0.12483 0.10416 -0.12587 0.1044 -0.12708 0.10486 C -0.12778 0.10509 -0.12865 0.10555 -0.12952 0.10578 C -0.13073 0.10625 -0.13229 0.10648 -0.13351 0.10694 C -0.13524 0.10764 -0.13681 0.10856 -0.13854 0.10926 L -0.14827 0.1125 L -0.15156 0.11342 C -0.15261 0.11389 -0.15382 0.11435 -0.15486 0.11458 C -0.16389 0.1162 -0.1592 0.11528 -0.16875 0.1169 L -0.17535 0.11898 C -0.17639 0.11944 -0.17761 0.11967 -0.17865 0.12014 C -0.17952 0.12037 -0.18021 0.12083 -0.18108 0.12106 C -0.18212 0.12153 -0.18333 0.12176 -0.18438 0.12222 C -0.18611 0.12291 -0.18767 0.12384 -0.18924 0.12453 L -0.19427 0.12662 L -0.19913 0.12893 C -0.20938 0.13217 -0.1967 0.12778 -0.20486 0.13102 C -0.21215 0.13379 -0.20469 0.13055 -0.21059 0.1331 C -0.21389 0.1375 -0.21042 0.13356 -0.21476 0.13657 C -0.22101 0.14074 -0.21337 0.13703 -0.21962 0.13981 C -0.22049 0.14074 -0.22118 0.14213 -0.22205 0.14305 C -0.22309 0.14398 -0.22431 0.14444 -0.22535 0.14514 C -0.22708 0.14653 -0.22865 0.14791 -0.23021 0.14953 C -0.23142 0.15069 -0.23247 0.15162 -0.23351 0.15278 C -0.23438 0.15393 -0.23507 0.15509 -0.23594 0.15625 C -0.2375 0.15787 -0.23958 0.15856 -0.24097 0.16041 C -0.24149 0.16134 -0.24184 0.16227 -0.24254 0.16273 C -0.24323 0.16319 -0.24427 0.16319 -0.24497 0.16389 C -0.24583 0.16435 -0.2467 0.16528 -0.24757 0.16597 C -0.24809 0.16713 -0.24844 0.16828 -0.24913 0.16921 C -0.25382 0.17546 -0.24931 0.16666 -0.25399 0.17477 C -0.25521 0.17685 -0.2559 0.1794 -0.25729 0.18125 L -0.26302 0.18889 C -0.26511 0.19722 -0.26233 0.18703 -0.26545 0.19537 C -0.26892 0.20463 -0.2632 0.19259 -0.26806 0.20208 C -0.26997 0.20995 -0.26858 0.20671 -0.27118 0.2118 C -0.27431 0.22384 -0.26945 0.20578 -0.27379 0.21852 C -0.27448 0.2206 -0.27483 0.22291 -0.27535 0.225 C -0.2757 0.22616 -0.27604 0.22708 -0.27622 0.22824 C -0.27674 0.23125 -0.27743 0.23403 -0.27778 0.23703 C -0.27813 0.23958 -0.27813 0.24213 -0.27865 0.24467 C -0.27899 0.24629 -0.27969 0.24768 -0.28021 0.24907 C -0.28056 0.25903 -0.27986 0.27523 -0.28195 0.28727 C -0.28212 0.28842 -0.28247 0.28935 -0.28264 0.29051 C -0.28247 0.30069 -0.28264 0.31088 -0.28195 0.32106 C -0.28177 0.32245 -0.28073 0.32315 -0.28021 0.32453 C -0.27986 0.32546 -0.27986 0.32662 -0.27952 0.32778 C -0.27656 0.33449 -0.27726 0.33333 -0.27379 0.33634 C -0.27274 0.33819 -0.2684 0.34791 -0.26632 0.34838 C -0.26493 0.34884 -0.26354 0.34907 -0.26215 0.34953 C -0.26059 0.35023 -0.25729 0.35185 -0.25729 0.35185 C -0.25573 0.3537 -0.25521 0.35463 -0.2533 0.35602 C -0.25122 0.35741 -0.24757 0.3581 -0.24583 0.35833 C -0.2434 0.35879 -0.24097 0.35903 -0.23854 0.35949 C -0.23542 0.35903 -0.23247 0.35903 -0.22952 0.35833 C -0.22952 0.35833 -0.22327 0.35555 -0.22205 0.35509 L -0.21962 0.35393 C -0.21875 0.35347 -0.21788 0.35347 -0.21719 0.35278 C -0.21545 0.35139 -0.21406 0.34953 -0.21233 0.34838 C -0.20729 0.34583 -0.20955 0.34699 -0.20573 0.34514 C -0.20486 0.34421 -0.20417 0.34282 -0.2033 0.3419 C -0.20243 0.34097 -0.20139 0.34074 -0.2007 0.33981 C -0.19306 0.32801 -0.19983 0.3375 -0.1967 0.32986 C -0.19566 0.32754 -0.1934 0.32338 -0.1934 0.32338 C -0.19306 0.32222 -0.19288 0.32106 -0.19254 0.32014 C -0.19149 0.31713 -0.19028 0.31597 -0.18854 0.31342 C -0.18785 0.31134 -0.18785 0.30879 -0.18681 0.30694 C -0.18577 0.30486 -0.1842 0.30278 -0.18351 0.30046 C -0.18299 0.29815 -0.18264 0.29583 -0.18195 0.29375 C -0.18142 0.29236 -0.18073 0.29097 -0.18021 0.28935 C -0.17969 0.28727 -0.17917 0.28518 -0.17865 0.28287 C -0.1783 0.28171 -0.17795 0.28078 -0.17778 0.27963 C -0.17761 0.27778 -0.17726 0.27592 -0.17708 0.27407 C -0.17674 0.27315 -0.17639 0.27199 -0.17622 0.27083 C -0.17587 0.26944 -0.1757 0.26805 -0.17535 0.26643 C -0.17517 0.26551 -0.17483 0.26435 -0.17448 0.26319 C -0.17205 0.25162 -0.17604 0.26782 -0.17205 0.25231 C -0.17188 0.25116 -0.1717 0.25 -0.17118 0.24907 C -0.17066 0.24791 -0.17014 0.24699 -0.16962 0.24583 C -0.16927 0.24467 -0.16927 0.24352 -0.16875 0.24236 C -0.1684 0.24166 -0.16771 0.2412 -0.16719 0.24028 C -0.16649 0.23935 -0.16615 0.23819 -0.16545 0.23703 C -0.16441 0.23217 -0.16441 0.23055 -0.16233 0.22708 C -0.16146 0.22592 -0.16059 0.225 -0.15972 0.22384 C -0.15903 0.22268 -0.15781 0.21944 -0.15642 0.21852 C -0.15504 0.21736 -0.1533 0.2169 -0.15156 0.2162 L -0.14913 0.21504 L -0.14427 0.2162 C -0.14236 0.21666 -0.14045 0.2169 -0.13854 0.21736 C -0.13767 0.21759 -0.13681 0.21805 -0.13594 0.21852 C -0.13438 0.21991 -0.13247 0.22083 -0.13108 0.22291 C -0.12969 0.22453 -0.12865 0.22685 -0.12708 0.22824 C -0.12604 0.22916 -0.12483 0.22893 -0.12379 0.2294 C -0.1224 0.23125 -0.12118 0.23333 -0.11962 0.23472 C -0.1184 0.23588 -0.11684 0.23611 -0.11545 0.23703 C -0.11406 0.23796 -0.11267 0.23912 -0.11146 0.24028 C -0.1066 0.24514 -0.11146 0.24236 -0.1066 0.24467 C -0.10573 0.24583 -0.10486 0.24699 -0.10399 0.24791 C -0.10261 0.24953 -0.1 0.25139 -0.09827 0.25231 C -0.09705 0.25301 -0.09549 0.25347 -0.09427 0.2544 C -0.09306 0.25532 -0.09202 0.25671 -0.09097 0.25787 C -0.09011 0.25856 -0.08924 0.25926 -0.08854 0.25995 C -0.08646 0.26805 -0.08958 0.25717 -0.08438 0.26759 C -0.08229 0.27176 -0.08299 0.26967 -0.08195 0.27407 C -0.08212 0.28078 -0.08229 0.28727 -0.08281 0.29375 C -0.08281 0.29491 -0.08316 0.29606 -0.08351 0.29722 C -0.08594 0.30278 -0.08594 0.30254 -0.08854 0.30578 C -0.08872 0.30694 -0.08872 0.30833 -0.08924 0.30903 C -0.09219 0.31296 -0.09358 0.31319 -0.0967 0.31458 C -0.10156 0.3243 -0.09757 0.31875 -0.1033 0.32338 C -0.10486 0.32477 -0.10816 0.32778 -0.10816 0.32778 C -0.11042 0.33657 -0.1066 0.32268 -0.11389 0.3375 C -0.11892 0.34768 -0.1125 0.33518 -0.11719 0.34305 C -0.11771 0.34398 -0.11823 0.34537 -0.11875 0.34629 C -0.12014 0.34815 -0.12188 0.34953 -0.12292 0.35185 C -0.125 0.35602 -0.12361 0.35463 -0.12708 0.35602 C -0.12761 0.35717 -0.12795 0.35856 -0.12865 0.35949 C -0.12934 0.36018 -0.13056 0.35972 -0.13108 0.36041 C -0.13177 0.36134 -0.13142 0.36296 -0.13195 0.36366 C -0.13247 0.36481 -0.13351 0.36528 -0.13438 0.36597 C -0.13594 0.37199 -0.1342 0.3669 -0.13854 0.37361 C -0.14045 0.37662 -0.14028 0.37778 -0.14184 0.38125 C -0.14271 0.38356 -0.14392 0.38565 -0.14497 0.38773 C -0.14566 0.38889 -0.14636 0.38981 -0.1467 0.39097 L -0.14827 0.39768 C -0.14809 0.40231 -0.14792 0.40717 -0.14757 0.4118 C -0.1474 0.41296 -0.14705 0.41412 -0.1467 0.41504 C -0.14549 0.41898 -0.14497 0.41944 -0.1434 0.42268 C -0.14254 0.42778 -0.14306 0.42639 -0.14097 0.43032 C -0.13941 0.43333 -0.13594 0.43912 -0.13594 0.43912 C -0.13524 0.44213 -0.13403 0.44815 -0.13195 0.44907 L -0.12952 0.45 C -0.1283 0.45185 -0.12743 0.45393 -0.12622 0.45555 C -0.12517 0.45694 -0.12379 0.45764 -0.12292 0.45879 C -0.12222 0.45972 -0.12205 0.46134 -0.12118 0.46203 C -0.11997 0.46319 -0.11493 0.46481 -0.11302 0.46551 C -0.10903 0.46504 -0.10486 0.46504 -0.1007 0.46435 C -0.09809 0.46389 -0.09254 0.46203 -0.09254 0.46203 C -0.09097 0.46065 -0.08906 0.45949 -0.08767 0.45764 L -0.08438 0.45347 C -0.08247 0.4456 -0.08524 0.45509 -0.08108 0.44676 C -0.08056 0.44583 -0.08073 0.44444 -0.08021 0.44352 C -0.07917 0.44143 -0.07622 0.43796 -0.07622 0.43796 C -0.07431 0.43032 -0.07604 0.43287 -0.07205 0.4294 C -0.07153 0.42778 -0.07101 0.42639 -0.07049 0.425 C -0.06945 0.42268 -0.06788 0.42083 -0.06719 0.41852 C -0.06615 0.41412 -0.06702 0.41597 -0.06476 0.41296 C -0.06424 0.41111 -0.06354 0.40926 -0.06302 0.40741 C -0.06267 0.40602 -0.06267 0.4044 -0.06233 0.40301 C -0.06146 0.40069 -0.05955 0.39907 -0.05903 0.39653 C -0.05868 0.39537 -0.05851 0.39421 -0.05816 0.39328 C -0.05712 0.39097 -0.05486 0.3868 -0.05486 0.3868 C -0.05452 0.38449 -0.05399 0.38125 -0.0533 0.37916 C -0.04965 0.36782 -0.05365 0.3831 -0.05 0.36805 L -0.04827 0.36157 C -0.04809 0.36041 -0.04809 0.35903 -0.04757 0.35833 L -0.04583 0.35602 L -0.04427 0.34953 C -0.0434 0.34606 -0.04254 0.3419 -0.04011 0.33981 C -0.03924 0.33889 -0.03837 0.33842 -0.03767 0.3375 C -0.03264 0.33194 -0.03646 0.33403 -0.03195 0.33217 C -0.03056 0.33241 -0.02865 0.33171 -0.02778 0.3331 C -0.02674 0.33518 -0.02726 0.33819 -0.02708 0.34074 C -0.02674 0.34305 -0.02656 0.34514 -0.02622 0.34745 C -0.0257 0.35 -0.02517 0.35254 -0.02448 0.35509 C -0.02396 0.35717 -0.02327 0.35926 -0.02292 0.36157 C -0.02274 0.36296 -0.0217 0.36967 -0.02136 0.37153 C -0.02083 0.37291 -0.02014 0.3743 -0.01962 0.37569 C -0.01892 0.37801 -0.01858 0.38009 -0.01806 0.38241 C -0.01771 0.38333 -0.01736 0.38449 -0.01719 0.38565 C -0.01684 0.38773 -0.01632 0.39097 -0.01545 0.39328 C -0.01511 0.39467 -0.01441 0.39629 -0.01389 0.39768 C -0.01354 0.40046 -0.01372 0.40347 -0.01302 0.40648 C -0.01285 0.40764 -0.01181 0.40833 -0.01146 0.40972 C -0.00816 0.42176 -0.01111 0.41458 -0.00903 0.42268 C -0.00868 0.42384 -0.00868 0.425 -0.00816 0.42616 C -0.00781 0.42685 -0.00712 0.42754 -0.0066 0.42824 C -0.00313 0.44213 -0.00886 0.41991 -0.00399 0.43472 C -0.00365 0.43611 -0.00365 0.43773 -0.0033 0.43912 C -0.00278 0.44028 -0.00208 0.4412 -0.00156 0.44236 C -0.00052 0.44514 -0.00122 0.44676 0.00087 0.44907 C 0.00173 0.45 0.00312 0.45046 0.00417 0.45116 C 0.00555 0.45231 0.00694 0.45324 0.00816 0.4544 C 0.01423 0.46018 0.00989 0.4581 0.01562 0.45995 C 0.01649 0.46065 0.01701 0.46203 0.01805 0.46203 C 0.02673 0.4625 0.03559 0.46203 0.04427 0.46111 C 0.04531 0.46088 0.04583 0.45949 0.0467 0.45879 C 0.04757 0.45833 0.04844 0.45833 0.04913 0.45764 C 0.05052 0.45694 0.05243 0.45509 0.0533 0.45347 C 0.05417 0.45185 0.05764 0.44421 0.05903 0.44236 C 0.05972 0.44143 0.06076 0.44097 0.06146 0.44028 C 0.06562 0.43217 0.06042 0.44213 0.06562 0.43379 C 0.06632 0.43264 0.06667 0.43148 0.06719 0.43032 C 0.0691 0.42291 0.06649 0.43194 0.07048 0.42268 C 0.07101 0.42176 0.07101 0.4206 0.07135 0.41944 C 0.0717 0.41828 0.07239 0.41736 0.07292 0.4162 C 0.075 0.40833 0.07257 0.41828 0.07465 0.40856 C 0.07483 0.40741 0.07517 0.40648 0.07552 0.40532 C 0.07517 0.39768 0.075 0.39004 0.07465 0.38241 C 0.07396 0.36944 0.07292 0.3618 0.07135 0.34953 C 0.07118 0.34768 0.07101 0.34583 0.07048 0.34421 C 0.06962 0.34097 0.06805 0.33842 0.06719 0.33541 C 0.06649 0.33217 0.06597 0.32801 0.06389 0.32546 C 0.06319 0.32453 0.06233 0.32407 0.06146 0.32338 C 0.06076 0.32199 0.05972 0.3206 0.05903 0.31898 C 0.05868 0.31805 0.05868 0.31666 0.05816 0.31574 C 0.05764 0.31435 0.05642 0.31366 0.05573 0.3125 C 0.05521 0.31134 0.05469 0.31018 0.05417 0.30903 C 0.0526 0.30625 0.05087 0.30324 0.04913 0.30046 L 0.04427 0.29166 C 0.04375 0.29051 0.04323 0.28935 0.04271 0.28842 C 0.0408 0.28565 0.03854 0.28356 0.03698 0.28078 C 0.03611 0.27916 0.03542 0.27778 0.03437 0.27639 C 0.03403 0.27546 0.03333 0.275 0.03281 0.27407 C 0.03212 0.27315 0.03177 0.27199 0.03125 0.27083 C 0.02517 0.26134 0.03316 0.27754 0.02378 0.25879 C 0.02187 0.25486 0.02066 0.25208 0.01719 0.24907 C 0.01476 0.24699 0.01423 0.24676 0.01233 0.24352 C 0.01163 0.24259 0.01146 0.2412 0.01076 0.24028 C 0.0092 0.23866 0.00573 0.23588 0.00573 0.23588 C 0.00521 0.23449 0.00486 0.23287 0.00417 0.23148 C 0.00295 0.2294 0.00104 0.22824 -1.38889E-6 0.22616 C -0.00156 0.22291 -0.00139 0.22245 -0.00399 0.2206 C -0.00556 0.21967 -0.00816 0.21921 -0.00972 0.21852 C -0.01354 0.21666 -0.0132 0.2162 -0.01632 0.21504 C -0.01858 0.21435 -0.02083 0.21389 -0.02292 0.21296 L -0.02778 0.21088 C -0.02865 0.21041 -0.02952 0.20995 -0.03021 0.20972 L -0.03611 0.20856 C -0.03681 0.20787 -0.03767 0.20694 -0.03854 0.20648 C -0.04045 0.20509 -0.04392 0.20463 -0.04583 0.20416 C -0.04688 0.20347 -0.04792 0.20254 -0.04913 0.20208 C -0.0533 0.2 -0.05521 0.20162 -0.05972 0.19768 L -0.06233 0.19537 C -0.0625 0.19444 -0.06267 0.19328 -0.06302 0.19213 C -0.06458 0.18796 -0.06649 0.18866 -0.06389 0.18241 C -0.06354 0.18148 -0.06215 0.18171 -0.06146 0.18125 C -0.06059 0.18078 -0.0599 0.17963 -0.05903 0.17916 C -0.05816 0.17847 -0.05729 0.17847 -0.0566 0.17801 C -0.05538 0.17731 -0.05434 0.17639 -0.0533 0.17592 C -0.05191 0.17523 -0.05052 0.17523 -0.04913 0.17477 C -0.04688 0.17407 -0.04479 0.17338 -0.04254 0.17245 C -0.04149 0.17222 -0.04045 0.17199 -0.03924 0.17153 C -0.03733 0.1706 -0.03559 0.16967 -0.03351 0.16921 C -0.03142 0.16875 -0.02917 0.16852 -0.02708 0.16805 C -0.02622 0.16736 -0.02552 0.16643 -0.02448 0.16597 C -0.02292 0.16504 -0.02101 0.16504 -0.01962 0.16389 C -0.01875 0.16296 -0.01806 0.16203 -0.01719 0.16157 C -0.01111 0.15856 -0.0066 0.15903 -1.38889E-6 0.15833 C 0.00104 0.15787 0.00226 0.15741 0.0033 0.15717 C 0.025 0.15486 0.03663 0.15486 0.05816 0.15393 C 0.05989 0.1537 0.06146 0.15278 0.06319 0.15278 C 0.06701 0.15278 0.07222 0.15416 0.07621 0.15509 C 0.08576 0.15926 0.07535 0.15486 0.1 0.15717 C 0.10087 0.15741 0.10156 0.1581 0.10243 0.15833 C 0.10417 0.15879 0.10573 0.15903 0.10746 0.15949 C 0.11059 0.16088 0.11267 0.1618 0.11649 0.16273 C 0.11892 0.16319 0.12222 0.16389 0.12465 0.16481 C 0.12604 0.16551 0.12726 0.16643 0.12864 0.16713 C 0.12986 0.16759 0.1309 0.16782 0.13194 0.16805 C 0.13368 0.16875 0.13524 0.16967 0.13698 0.17037 C 0.13767 0.1706 0.13854 0.17129 0.13941 0.17153 C 0.1408 0.17176 0.14219 0.17199 0.1434 0.17245 C 0.14583 0.17338 0.14774 0.17477 0.15 0.17592 C 0.15104 0.17639 0.15226 0.17662 0.1533 0.17685 C 0.15434 0.17801 0.15538 0.17916 0.1566 0.18009 C 0.15833 0.18171 0.16024 0.18264 0.16233 0.18356 C 0.16337 0.18379 0.16458 0.18426 0.16562 0.18449 C 0.16649 0.18518 0.16719 0.18611 0.16805 0.1868 C 0.16962 0.18773 0.17292 0.18889 0.17292 0.18889 C 0.17344 0.19004 0.17448 0.19097 0.17465 0.19213 C 0.175 0.19653 0.17361 0.19838 0.17135 0.20092 C 0.17066 0.20185 0.16979 0.20254 0.16892 0.20324 C 0.16805 0.2037 0.16719 0.2037 0.16649 0.20416 C 0.16545 0.20486 0.16476 0.20578 0.16389 0.20648 C 0.15903 0.20972 0.16094 0.20741 0.1566 0.21088 C 0.15486 0.21203 0.15347 0.21435 0.15173 0.21504 C 0.14548 0.21782 0.15312 0.21412 0.1467 0.21852 C 0.14601 0.21898 0.14514 0.21898 0.14427 0.21944 C 0.1434 0.22014 0.14271 0.22106 0.14184 0.22176 C 0.14028 0.22268 0.13837 0.22268 0.13698 0.22384 C 0.13351 0.22685 0.13542 0.22569 0.13125 0.22708 C 0.12795 0.23148 0.13108 0.22801 0.12465 0.23055 C 0.12326 0.23102 0.12187 0.23217 0.12048 0.23264 C 0.1184 0.23356 0.11389 0.23472 0.11389 0.23472 C 0.11319 0.23565 0.11233 0.23634 0.11146 0.23703 C 0.10816 0.23912 0.10312 0.24074 0.1 0.24236 C 0.09861 0.24328 0.09722 0.24375 0.09601 0.24467 C 0.09392 0.24606 0.09132 0.24838 0.08941 0.25023 C 0.08889 0.25116 0.08837 0.25231 0.08767 0.25347 C 0.08733 0.25416 0.08646 0.25463 0.08611 0.25555 C 0.08559 0.25648 0.08559 0.25787 0.08524 0.25879 C 0.08489 0.25995 0.08403 0.26088 0.08368 0.26203 C 0.08021 0.27129 0.08594 0.25926 0.08125 0.26875 C 0.0809 0.27129 0.08073 0.27384 0.08038 0.27639 C 0.08021 0.27754 0.07969 0.27847 0.07951 0.27963 C 0.07917 0.28148 0.07899 0.28333 0.07864 0.28518 C 0.07899 0.29282 0.0783 0.30046 0.07951 0.3081 C 0.08021 0.3118 0.08333 0.32106 0.08698 0.32453 C 0.09149 0.3287 0.08993 0.32407 0.09514 0.33102 C 0.09601 0.33217 0.09687 0.3331 0.09757 0.33426 C 0.09826 0.33518 0.09844 0.3368 0.09913 0.3375 C 0.09983 0.33819 0.10087 0.33819 0.10173 0.33866 C 0.1026 0.33912 0.1033 0.34028 0.10417 0.34074 C 0.10729 0.34259 0.10989 0.34328 0.11319 0.34421 C 0.11476 0.34444 0.11649 0.34467 0.11805 0.34514 C 0.1191 0.34537 0.12031 0.34583 0.12135 0.34629 C 0.13038 0.34583 0.13646 0.34676 0.14427 0.34421 C 0.14514 0.34375 0.14601 0.34328 0.1467 0.34305 C 0.15746 0.33217 0.14444 0.34467 0.15243 0.33866 C 0.15417 0.33727 0.15555 0.33541 0.15746 0.33426 L 0.16059 0.33217 C 0.16128 0.33102 0.16163 0.32986 0.16233 0.3287 C 0.16302 0.32754 0.16406 0.32685 0.16476 0.32546 C 0.16545 0.3243 0.1658 0.32245 0.16649 0.32106 C 0.16684 0.32037 0.16753 0.31967 0.16805 0.31898 C 0.16927 0.3169 0.17048 0.31481 0.17135 0.3125 C 0.17187 0.31088 0.17222 0.30949 0.17292 0.3081 C 0.17344 0.30717 0.17413 0.30671 0.17465 0.30578 C 0.17639 0.30324 0.17726 0.30116 0.17864 0.29815 C 0.17899 0.29629 0.17899 0.29444 0.17951 0.29282 C 0.18316 0.28194 0.18142 0.28935 0.18437 0.28403 C 0.18559 0.28194 0.18715 0.27986 0.18767 0.27754 C 0.18802 0.27639 0.18802 0.275 0.18854 0.27407 C 0.18923 0.27315 0.1901 0.27268 0.19097 0.27199 C 0.19167 0.2706 0.19305 0.26759 0.19427 0.26643 C 0.19514 0.26574 0.19948 0.26458 0.2 0.26435 C 0.20052 0.26319 0.20087 0.2618 0.20173 0.26111 C 0.20364 0.25903 0.20538 0.26041 0.20746 0.26111 C 0.2092 0.26852 0.20712 0.25926 0.20903 0.26991 C 0.20955 0.27291 0.21076 0.27546 0.21146 0.27847 C 0.2118 0.27986 0.21198 0.28148 0.21233 0.28287 C 0.21267 0.28449 0.21337 0.28588 0.21389 0.28727 C 0.21458 0.28912 0.2151 0.29097 0.21562 0.29282 C 0.21614 0.29491 0.21649 0.29722 0.21719 0.2993 C 0.22153 0.31088 0.21528 0.29444 0.22222 0.31018 C 0.22309 0.31227 0.22378 0.31458 0.22465 0.31666 C 0.22639 0.32199 0.2243 0.31852 0.22708 0.32453 C 0.22986 0.33055 0.22882 0.32754 0.23281 0.33217 C 0.23923 0.33958 0.23333 0.33403 0.23854 0.33866 C 0.23889 0.33981 0.23871 0.3412 0.23941 0.3419 C 0.24201 0.34537 0.25035 0.34838 0.25243 0.34953 C 0.25451 0.35069 0.25625 0.35231 0.25816 0.35393 C 0.25903 0.35463 0.25972 0.35602 0.26059 0.35602 C 0.26528 0.35694 0.26996 0.35694 0.27465 0.35717 C 0.28333 0.36157 0.28246 0.36273 0.29427 0.35833 C 0.29514 0.35787 0.29514 0.35602 0.29583 0.35509 C 0.29653 0.35416 0.29757 0.35347 0.29844 0.35278 C 0.3026 0.34977 0.30226 0.35 0.30573 0.34838 C 0.30625 0.34768 0.30694 0.34699 0.30746 0.34629 C 0.30833 0.34491 0.30885 0.34328 0.30989 0.3419 C 0.31076 0.34074 0.31198 0.33981 0.31319 0.33866 C 0.31476 0.33495 0.31736 0.33194 0.31805 0.32778 C 0.31858 0.32453 0.31892 0.32106 0.31962 0.31782 C 0.31996 0.3162 0.32083 0.31504 0.32135 0.31342 C 0.3217 0.3125 0.32187 0.31134 0.32222 0.31018 C 0.32187 0.30393 0.3217 0.29791 0.32135 0.29166 C 0.32118 0.29004 0.32101 0.28866 0.32048 0.28727 C 0.31996 0.28565 0.31892 0.28426 0.31805 0.28287 L 0.31632 0.27639 C 0.31614 0.27523 0.31597 0.27407 0.31562 0.27315 C 0.3151 0.27129 0.31476 0.26921 0.31389 0.26759 C 0.31337 0.2662 0.31215 0.26551 0.31146 0.26435 C 0.31076 0.26296 0.31042 0.26134 0.30989 0.25995 C 0.30903 0.2581 0.30798 0.25648 0.30746 0.2544 C 0.30642 0.25139 0.3059 0.24791 0.30486 0.24467 C 0.30399 0.2419 0.3026 0.23958 0.30156 0.23703 C 0.29948 0.23171 0.29896 0.2287 0.29583 0.22384 C 0.29201 0.21782 0.28993 0.21713 0.28698 0.21088 C 0.28194 0.20046 0.28576 0.19953 0.27621 0.1868 C 0.27517 0.18518 0.27378 0.18403 0.27292 0.18241 C 0.27135 0.1794 0.27066 0.17546 0.26892 0.17245 C 0.26649 0.16875 0.26337 0.16597 0.26059 0.16273 C 0.26007 0.16134 0.25989 0.15949 0.25903 0.15833 C 0.2559 0.15416 0.25312 0.15347 0.24913 0.15185 C 0.24809 0.15069 0.24722 0.1493 0.24583 0.14861 C 0.24462 0.14768 0.24323 0.14791 0.24184 0.14745 C 0.24097 0.14722 0.24028 0.14653 0.23941 0.14629 C 0.23611 0.14537 0.22951 0.14421 0.22951 0.14421 C 0.22031 0.13912 0.22413 0.14074 0.21805 0.13866 C 0.21302 0.13426 0.21858 0.13842 0.21146 0.13541 C 0.20955 0.13449 0.20764 0.1331 0.20573 0.13217 C 0.19531 0.12639 0.19844 0.12778 0.19184 0.12546 C 0.18663 0.12106 0.19236 0.12546 0.18611 0.12222 C 0.18351 0.12106 0.18125 0.11921 0.17864 0.11782 C 0.17795 0.11736 0.17708 0.11713 0.17621 0.1169 C 0.1743 0.11435 0.17292 0.11088 0.17048 0.10926 C 0.16302 0.10416 0.16597 0.10648 0.16146 0.10254 C 0.16059 0.10116 0.15972 0.09977 0.15903 0.09815 C 0.15868 0.09722 0.15885 0.09583 0.15816 0.09491 C 0.15573 0.09097 0.15208 0.08842 0.15 0.08403 C 0.14948 0.08287 0.14896 0.08171 0.14844 0.08078 C 0.14653 0.07778 0.14514 0.07662 0.14271 0.0743 C 0.14167 0.07222 0.13993 0.06898 0.13941 0.06643 C 0.13889 0.06412 0.13889 0.06134 0.13854 0.05879 C 0.13837 0.05787 0.13802 0.05671 0.13767 0.05555 C 0.13802 0.04768 0.13802 0.03958 0.13854 0.03148 C 0.13854 0.03032 0.13889 0.0294 0.13941 0.02824 C 0.13976 0.02731 0.14097 0.02616 0.14097 0.02616 L 0.14097 0.02616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0F316-DC10-443A-8990-FA7EB42B190D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오일러 투어 순회</a:t>
            </a:r>
            <a:r>
              <a:rPr lang="en-US" altLang="ko-KR">
                <a:ea typeface="맑은 고딕" pitchFamily="50" charset="-127"/>
              </a:rPr>
              <a:t> (</a:t>
            </a:r>
            <a:r>
              <a:rPr lang="en-US" altLang="ko-KR" err="1">
                <a:ea typeface="맑은 고딕" pitchFamily="50" charset="-127"/>
              </a:rPr>
              <a:t>conti</a:t>
            </a:r>
            <a:r>
              <a:rPr lang="en-US" altLang="ko-KR">
                <a:ea typeface="맑은 고딕" pitchFamily="50" charset="-127"/>
              </a:rPr>
              <a:t>.)</a:t>
            </a: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선위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b="1" dirty="0">
                <a:ea typeface="맑은 고딕" pitchFamily="50" charset="-127"/>
              </a:rPr>
              <a:t>중위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b="1" dirty="0">
                <a:ea typeface="맑은 고딕" pitchFamily="50" charset="-127"/>
              </a:rPr>
              <a:t>후위</a:t>
            </a:r>
            <a:r>
              <a:rPr lang="ko-KR" altLang="en-US" sz="2400" dirty="0">
                <a:ea typeface="맑은 고딕" pitchFamily="50" charset="-127"/>
              </a:rPr>
              <a:t> 순회를 모두 포함한다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각 노드를 </a:t>
            </a:r>
            <a:r>
              <a:rPr lang="ko-KR" altLang="en-US" sz="2400" b="1" dirty="0">
                <a:ea typeface="맑은 고딕" pitchFamily="50" charset="-127"/>
              </a:rPr>
              <a:t>세 번</a:t>
            </a:r>
            <a:r>
              <a:rPr lang="ko-KR" altLang="en-US" sz="2400" dirty="0">
                <a:ea typeface="맑은 고딕" pitchFamily="50" charset="-127"/>
              </a:rPr>
              <a:t> 방문하므로 위 셋 중 한 가지 순회만으로는 성취하기 어려운 작업 수행 가능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응용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highlight>
                  <a:srgbClr val="FFFF00"/>
                </a:highlight>
                <a:ea typeface="맑은 고딕" pitchFamily="50" charset="-127"/>
              </a:rPr>
              <a:t>이진트리내</a:t>
            </a:r>
            <a:r>
              <a:rPr lang="ko-KR" altLang="en-US" sz="2000" dirty="0">
                <a:highlight>
                  <a:srgbClr val="FFFF00"/>
                </a:highlight>
                <a:ea typeface="맑은 고딕" pitchFamily="50" charset="-127"/>
              </a:rPr>
              <a:t> 각 </a:t>
            </a:r>
            <a:r>
              <a:rPr lang="ko-KR" altLang="en-US" sz="2000" dirty="0" err="1">
                <a:highlight>
                  <a:srgbClr val="FFFF00"/>
                </a:highlight>
                <a:ea typeface="맑은 고딕" pitchFamily="50" charset="-127"/>
              </a:rPr>
              <a:t>부트리의</a:t>
            </a:r>
            <a:r>
              <a:rPr lang="ko-KR" altLang="en-US" sz="2000" dirty="0">
                <a:highlight>
                  <a:srgbClr val="FFFF00"/>
                </a:highlight>
                <a:ea typeface="맑은 고딕" pitchFamily="50" charset="-127"/>
              </a:rPr>
              <a:t> </a:t>
            </a:r>
            <a:r>
              <a:rPr lang="ko-KR" altLang="en-US" sz="2000" dirty="0" err="1">
                <a:highlight>
                  <a:srgbClr val="FFFF00"/>
                </a:highlight>
                <a:ea typeface="맑은 고딕" pitchFamily="50" charset="-127"/>
              </a:rPr>
              <a:t>노드</a:t>
            </a:r>
            <a:r>
              <a:rPr lang="ko-KR" altLang="en-US" sz="2000" dirty="0">
                <a:highlight>
                  <a:srgbClr val="FFFF00"/>
                </a:highlight>
                <a:ea typeface="맑은 고딕" pitchFamily="50" charset="-127"/>
              </a:rPr>
              <a:t> 수 계산</a:t>
            </a:r>
            <a:endParaRPr lang="en-US" altLang="ko-KR" sz="2000" dirty="0">
              <a:highlight>
                <a:srgbClr val="FFFF00"/>
              </a:highlight>
              <a:ea typeface="맑은 고딕" pitchFamily="50" charset="-127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3797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visitLeft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			</a:t>
            </a:r>
            <a:r>
              <a:rPr kumimoji="0" lang="en-US" altLang="ko-KR" sz="2000" dirty="0">
                <a:latin typeface="Times New Roman" pitchFamily="18" charset="0"/>
              </a:rPr>
              <a:t>{preorder}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visitBelow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			</a:t>
            </a:r>
            <a:r>
              <a:rPr kumimoji="0" lang="en-US" altLang="ko-KR" sz="2000" dirty="0">
                <a:latin typeface="Times New Roman" pitchFamily="18" charset="0"/>
              </a:rPr>
              <a:t>{</a:t>
            </a:r>
            <a:r>
              <a:rPr kumimoji="0" lang="en-US" altLang="ko-KR" sz="2000" dirty="0" err="1">
                <a:latin typeface="Times New Roman" pitchFamily="18" charset="0"/>
              </a:rPr>
              <a:t>inorder</a:t>
            </a:r>
            <a:r>
              <a:rPr kumimoji="0" lang="en-US" altLang="ko-KR" sz="2000" dirty="0">
                <a:latin typeface="Times New Roman" pitchFamily="18" charset="0"/>
              </a:rPr>
              <a:t>}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visitRight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			</a:t>
            </a:r>
            <a:r>
              <a:rPr kumimoji="0" lang="en-US" altLang="ko-KR" sz="2000" dirty="0">
                <a:latin typeface="Times New Roman" pitchFamily="18" charset="0"/>
              </a:rPr>
              <a:t>{</a:t>
            </a:r>
            <a:r>
              <a:rPr kumimoji="0" lang="en-US" altLang="ko-KR" sz="2000" dirty="0" err="1">
                <a:latin typeface="Times New Roman" pitchFamily="18" charset="0"/>
              </a:rPr>
              <a:t>postorder</a:t>
            </a:r>
            <a:r>
              <a:rPr kumimoji="0" lang="en-US" altLang="ko-KR" sz="2000" dirty="0">
                <a:latin typeface="Times New Roman" pitchFamily="18" charset="0"/>
              </a:rPr>
              <a:t>}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6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8B807-D7FE-4E4F-83D0-9EE12DD8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이진트리의</a:t>
            </a:r>
            <a:r>
              <a:rPr kumimoji="1" lang="ko-KR" altLang="en-US" dirty="0"/>
              <a:t> 종류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A9845-8102-1446-B148-2761FA03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5386E-287F-B44A-8F4E-3056165F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A37A6-F236-734A-8030-4545A60A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9F9E65-6642-6240-A005-C759C94B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17032"/>
            <a:ext cx="8128000" cy="2451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169A87-DC9F-4841-976E-DB01FF41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766318"/>
            <a:ext cx="8128000" cy="2451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3F53B5C-1503-1C45-AC5E-3CD9189C321B}"/>
              </a:ext>
            </a:extLst>
          </p:cNvPr>
          <p:cNvSpPr/>
          <p:nvPr/>
        </p:nvSpPr>
        <p:spPr>
          <a:xfrm>
            <a:off x="685800" y="1591397"/>
            <a:ext cx="805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1" dirty="0">
                <a:solidFill>
                  <a:srgbClr val="666666"/>
                </a:solidFill>
                <a:latin typeface="Noto Sans KR"/>
              </a:rPr>
              <a:t>적정 이진 트리 </a:t>
            </a:r>
            <a:r>
              <a:rPr lang="en-US" altLang="ko-KR" sz="1400" b="1" i="1" dirty="0">
                <a:solidFill>
                  <a:srgbClr val="666666"/>
                </a:solidFill>
                <a:latin typeface="Noto Sans KR"/>
              </a:rPr>
              <a:t>(</a:t>
            </a:r>
            <a:r>
              <a:rPr lang="en-US" altLang="ko-Kore-KR" sz="1400" b="1" i="1" dirty="0">
                <a:solidFill>
                  <a:srgbClr val="666666"/>
                </a:solidFill>
                <a:latin typeface="Noto Sans KR"/>
              </a:rPr>
              <a:t>Proper binary tree</a:t>
            </a:r>
            <a:r>
              <a:rPr lang="en-US" altLang="ko-Kore-KR" sz="1400" dirty="0">
                <a:solidFill>
                  <a:srgbClr val="666666"/>
                </a:solidFill>
                <a:latin typeface="Noto Sans KR"/>
              </a:rPr>
              <a:t>)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는 각 내부 노드가 두 개의 자식 노드를 갖는 </a:t>
            </a:r>
            <a:r>
              <a:rPr lang="ko-KR" altLang="en-US" sz="1400" dirty="0" err="1">
                <a:solidFill>
                  <a:srgbClr val="666666"/>
                </a:solidFill>
                <a:latin typeface="Noto Sans KR"/>
              </a:rPr>
              <a:t>순서화된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 트리입니다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. (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홀수 개의 자식 노드를 가질 수 없습니다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.)</a:t>
            </a:r>
          </a:p>
          <a:p>
            <a:pPr algn="l"/>
            <a:endParaRPr lang="en-US" altLang="ko-KR" sz="1400" dirty="0">
              <a:solidFill>
                <a:srgbClr val="666666"/>
              </a:solidFill>
              <a:latin typeface="Noto Sans KR"/>
            </a:endParaRPr>
          </a:p>
          <a:p>
            <a:pPr algn="l"/>
            <a:r>
              <a:rPr lang="ko-KR" altLang="en-US" sz="1400" b="1" i="1" dirty="0">
                <a:solidFill>
                  <a:srgbClr val="666666"/>
                </a:solidFill>
                <a:latin typeface="Noto Sans KR"/>
              </a:rPr>
              <a:t>완전 이진 트리 </a:t>
            </a:r>
            <a:r>
              <a:rPr lang="en-US" altLang="ko-KR" sz="1400" b="1" i="1" dirty="0">
                <a:solidFill>
                  <a:srgbClr val="666666"/>
                </a:solidFill>
                <a:latin typeface="Noto Sans KR"/>
              </a:rPr>
              <a:t>(</a:t>
            </a:r>
            <a:r>
              <a:rPr lang="en-US" altLang="ko-Kore-KR" sz="1400" b="1" i="1" dirty="0">
                <a:solidFill>
                  <a:srgbClr val="666666"/>
                </a:solidFill>
                <a:latin typeface="Noto Sans KR"/>
              </a:rPr>
              <a:t>Complete binary tree</a:t>
            </a:r>
            <a:r>
              <a:rPr lang="en-US" altLang="ko-KR" sz="1400" b="1" i="1" dirty="0">
                <a:solidFill>
                  <a:srgbClr val="666666"/>
                </a:solidFill>
                <a:latin typeface="Noto Sans KR"/>
              </a:rPr>
              <a:t>)</a:t>
            </a:r>
            <a:r>
              <a:rPr lang="en-US" altLang="ko-Kore-KR" sz="1400" dirty="0">
                <a:solidFill>
                  <a:srgbClr val="666666"/>
                </a:solidFill>
                <a:latin typeface="Noto Sans KR"/>
              </a:rPr>
              <a:t> 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는 부모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왼쪽 자식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오른쪽 자식 순으로 채워지는 트리를 말하며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마지막 레벨을 제외하고 모든 노드가 가득 차 있어야 합니다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. 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또한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마지막 레벨의 노드도 왼쪽으로 몰려 있어야 합니다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. (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중간에 빈 곳이 없어야 합니다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.)</a:t>
            </a:r>
          </a:p>
          <a:p>
            <a:pPr algn="l"/>
            <a:endParaRPr lang="en-US" altLang="ko-KR" sz="1400" dirty="0">
              <a:solidFill>
                <a:srgbClr val="666666"/>
              </a:solidFill>
              <a:latin typeface="Noto Sans KR"/>
            </a:endParaRPr>
          </a:p>
          <a:p>
            <a:pPr algn="l"/>
            <a:r>
              <a:rPr lang="ko-KR" altLang="en-US" sz="1400" b="1" i="1" dirty="0">
                <a:solidFill>
                  <a:srgbClr val="666666"/>
                </a:solidFill>
                <a:latin typeface="Noto Sans KR"/>
              </a:rPr>
              <a:t>포화 이진 트리 </a:t>
            </a:r>
            <a:r>
              <a:rPr lang="en-US" altLang="ko-KR" sz="1400" b="1" i="1" dirty="0">
                <a:solidFill>
                  <a:srgbClr val="666666"/>
                </a:solidFill>
                <a:latin typeface="Noto Sans KR"/>
              </a:rPr>
              <a:t>(</a:t>
            </a:r>
            <a:r>
              <a:rPr lang="en-US" altLang="ko-Kore-KR" sz="1400" b="1" i="1" dirty="0">
                <a:solidFill>
                  <a:srgbClr val="666666"/>
                </a:solidFill>
                <a:latin typeface="Noto Sans KR"/>
              </a:rPr>
              <a:t>Perfect binary tree</a:t>
            </a:r>
            <a:r>
              <a:rPr lang="en-US" altLang="ko-KR" sz="1400" b="1" i="1" dirty="0">
                <a:solidFill>
                  <a:srgbClr val="666666"/>
                </a:solidFill>
                <a:latin typeface="Noto Sans KR"/>
              </a:rPr>
              <a:t>)</a:t>
            </a:r>
            <a:r>
              <a:rPr lang="en-US" altLang="ko-Kore-KR" sz="1400" dirty="0">
                <a:solidFill>
                  <a:srgbClr val="666666"/>
                </a:solidFill>
                <a:latin typeface="Noto Sans KR"/>
              </a:rPr>
              <a:t> </a:t>
            </a:r>
            <a:r>
              <a:rPr lang="ko-KR" altLang="en-US" sz="1400" dirty="0">
                <a:solidFill>
                  <a:srgbClr val="666666"/>
                </a:solidFill>
                <a:latin typeface="Noto Sans KR"/>
              </a:rPr>
              <a:t>는 모든 리프 노드의 레벨이 동일하고 모든 레벨이 가득 채워져 있는 이진 트리를 의미합니다</a:t>
            </a:r>
            <a:r>
              <a:rPr lang="en-US" altLang="ko-KR" sz="1400" dirty="0">
                <a:solidFill>
                  <a:srgbClr val="666666"/>
                </a:solidFill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60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25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956C1-E624-4ADB-82B8-E4A4D42C031F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19854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예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부트리들의</a:t>
            </a:r>
            <a:r>
              <a:rPr lang="ko-KR" altLang="en-US" dirty="0">
                <a:ea typeface="맑은 고딕" pitchFamily="50" charset="-127"/>
              </a:rPr>
              <a:t> 크기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3786187" cy="45720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카운터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2200" dirty="0">
                <a:ea typeface="맑은 고딕" pitchFamily="50" charset="-127"/>
              </a:rPr>
              <a:t>를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2200" dirty="0">
                <a:ea typeface="맑은 고딕" pitchFamily="50" charset="-127"/>
              </a:rPr>
              <a:t>으로 초기화한 후 </a:t>
            </a:r>
            <a:r>
              <a:rPr lang="ko-KR" altLang="en-US" sz="2200" b="1" dirty="0" err="1">
                <a:ea typeface="맑은 고딕" pitchFamily="50" charset="-127"/>
              </a:rPr>
              <a:t>오일러</a:t>
            </a:r>
            <a:r>
              <a:rPr lang="ko-KR" altLang="en-US" sz="2200" b="1" dirty="0">
                <a:ea typeface="맑은 고딕" pitchFamily="50" charset="-127"/>
              </a:rPr>
              <a:t> 투어</a:t>
            </a:r>
            <a:r>
              <a:rPr lang="ko-KR" altLang="en-US" sz="2200" dirty="0">
                <a:ea typeface="맑은 고딕" pitchFamily="50" charset="-127"/>
              </a:rPr>
              <a:t>를 시작</a:t>
            </a:r>
            <a:endParaRPr lang="en-US" altLang="ko-KR" sz="2200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err="1">
                <a:ea typeface="맑은 고딕" pitchFamily="50" charset="-127"/>
              </a:rPr>
              <a:t>노드를</a:t>
            </a:r>
            <a:r>
              <a:rPr lang="ko-KR" altLang="en-US" sz="2200" dirty="0">
                <a:ea typeface="맑은 고딕" pitchFamily="50" charset="-127"/>
              </a:rPr>
              <a:t> 왼쪽에서 방문할 때마다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2200" dirty="0">
                <a:ea typeface="맑은 고딕" pitchFamily="50" charset="-127"/>
              </a:rPr>
              <a:t>를 하나씩 증가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루트가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>
                <a:ea typeface="맑은 고딕" pitchFamily="50" charset="-127"/>
              </a:rPr>
              <a:t>인 </a:t>
            </a:r>
            <a:r>
              <a:rPr lang="ko-KR" altLang="en-US" sz="2200" dirty="0" err="1">
                <a:ea typeface="맑은 고딕" pitchFamily="50" charset="-127"/>
              </a:rPr>
              <a:t>부트리의</a:t>
            </a:r>
            <a:r>
              <a:rPr lang="ko-KR" altLang="en-US" sz="2200" dirty="0">
                <a:ea typeface="맑은 고딕" pitchFamily="50" charset="-127"/>
              </a:rPr>
              <a:t> 크기는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>
                <a:ea typeface="맑은 고딕" pitchFamily="50" charset="-127"/>
              </a:rPr>
              <a:t>를 왼쪽에서 방문했을 때의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>
                <a:ea typeface="맑은 고딕" pitchFamily="50" charset="-127"/>
              </a:rPr>
              <a:t>값과 오른쪽에서 방문했을 때의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>
                <a:ea typeface="맑은 고딕" pitchFamily="50" charset="-127"/>
              </a:rPr>
              <a:t>값의 차이에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2200" dirty="0">
                <a:ea typeface="맑은 고딕" pitchFamily="50" charset="-127"/>
              </a:rPr>
              <a:t>을 더한 값</a:t>
            </a:r>
            <a:endParaRPr lang="en-US" altLang="ko-KR" sz="2200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실행시간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572001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findSizeOfSubtrees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visitLeft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+ 1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kleft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visitBelow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return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visitRight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size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kleft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+ 1</a:t>
            </a:r>
          </a:p>
        </p:txBody>
      </p:sp>
      <p:pic>
        <p:nvPicPr>
          <p:cNvPr id="6146" name="Picture 2" descr="C:\Documents and Settings\kook\Local Settings\Temporary Internet Files\Content.IE5\K5CIBYS7\MCj028733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164" y="188640"/>
            <a:ext cx="1650732" cy="144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66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F722A7-17D8-4103-B108-6822A66ED5FE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작동 원리</a:t>
            </a:r>
            <a:endParaRPr lang="en-US" altLang="ko-KR">
              <a:ea typeface="맑은 고딕" pitchFamily="50" charset="-127"/>
            </a:endParaRPr>
          </a:p>
        </p:txBody>
      </p:sp>
      <p:sp>
        <p:nvSpPr>
          <p:cNvPr id="23561" name="Text Box 25"/>
          <p:cNvSpPr txBox="1">
            <a:spLocks noChangeArrowheads="1"/>
          </p:cNvSpPr>
          <p:nvPr/>
        </p:nvSpPr>
        <p:spPr bwMode="auto">
          <a:xfrm>
            <a:off x="1937808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5</a:t>
            </a:r>
          </a:p>
        </p:txBody>
      </p:sp>
      <p:sp>
        <p:nvSpPr>
          <p:cNvPr id="23562" name="Text Box 25"/>
          <p:cNvSpPr txBox="1">
            <a:spLocks noChangeArrowheads="1"/>
          </p:cNvSpPr>
          <p:nvPr/>
        </p:nvSpPr>
        <p:spPr bwMode="auto">
          <a:xfrm>
            <a:off x="3509658" y="292893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3" name="Text Box 25"/>
          <p:cNvSpPr txBox="1">
            <a:spLocks noChangeArrowheads="1"/>
          </p:cNvSpPr>
          <p:nvPr/>
        </p:nvSpPr>
        <p:spPr bwMode="auto">
          <a:xfrm>
            <a:off x="866092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23564" name="Text Box 25"/>
          <p:cNvSpPr txBox="1">
            <a:spLocks noChangeArrowheads="1"/>
          </p:cNvSpPr>
          <p:nvPr/>
        </p:nvSpPr>
        <p:spPr bwMode="auto">
          <a:xfrm>
            <a:off x="2437942" y="435768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4</a:t>
            </a:r>
          </a:p>
        </p:txBody>
      </p:sp>
      <p:sp>
        <p:nvSpPr>
          <p:cNvPr id="23565" name="Text Box 25"/>
          <p:cNvSpPr txBox="1">
            <a:spLocks noChangeArrowheads="1"/>
          </p:cNvSpPr>
          <p:nvPr/>
        </p:nvSpPr>
        <p:spPr bwMode="auto">
          <a:xfrm>
            <a:off x="3009524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6</a:t>
            </a:r>
          </a:p>
        </p:txBody>
      </p:sp>
      <p:sp>
        <p:nvSpPr>
          <p:cNvPr id="23566" name="Text Box 25"/>
          <p:cNvSpPr txBox="1">
            <a:spLocks noChangeArrowheads="1"/>
          </p:cNvSpPr>
          <p:nvPr/>
        </p:nvSpPr>
        <p:spPr bwMode="auto">
          <a:xfrm>
            <a:off x="2580837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7" name="Text Box 25"/>
          <p:cNvSpPr txBox="1">
            <a:spLocks noChangeArrowheads="1"/>
          </p:cNvSpPr>
          <p:nvPr/>
        </p:nvSpPr>
        <p:spPr bwMode="auto">
          <a:xfrm>
            <a:off x="1509121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8" name="Text Box 25"/>
          <p:cNvSpPr txBox="1">
            <a:spLocks noChangeArrowheads="1"/>
          </p:cNvSpPr>
          <p:nvPr/>
        </p:nvSpPr>
        <p:spPr bwMode="auto">
          <a:xfrm>
            <a:off x="3652553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9" name="Text Box 25"/>
          <p:cNvSpPr txBox="1">
            <a:spLocks noChangeArrowheads="1"/>
          </p:cNvSpPr>
          <p:nvPr/>
        </p:nvSpPr>
        <p:spPr bwMode="auto">
          <a:xfrm>
            <a:off x="3152419" y="435768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23570" name="Text Box 25"/>
          <p:cNvSpPr txBox="1">
            <a:spLocks noChangeArrowheads="1"/>
          </p:cNvSpPr>
          <p:nvPr/>
        </p:nvSpPr>
        <p:spPr bwMode="auto">
          <a:xfrm>
            <a:off x="2080703" y="3714750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5</a:t>
            </a:r>
          </a:p>
        </p:txBody>
      </p:sp>
      <p:sp>
        <p:nvSpPr>
          <p:cNvPr id="23571" name="Text Box 25"/>
          <p:cNvSpPr txBox="1">
            <a:spLocks noChangeArrowheads="1"/>
          </p:cNvSpPr>
          <p:nvPr/>
        </p:nvSpPr>
        <p:spPr bwMode="auto">
          <a:xfrm>
            <a:off x="4438478" y="300037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 dirty="0">
                <a:solidFill>
                  <a:schemeClr val="tx2"/>
                </a:solidFill>
                <a:latin typeface="맑은 고딕" pitchFamily="50" charset="-127"/>
              </a:rPr>
              <a:t>9</a:t>
            </a:r>
          </a:p>
        </p:txBody>
      </p:sp>
      <p:sp>
        <p:nvSpPr>
          <p:cNvPr id="23572" name="Text Box 25"/>
          <p:cNvSpPr txBox="1">
            <a:spLocks noChangeArrowheads="1"/>
          </p:cNvSpPr>
          <p:nvPr/>
        </p:nvSpPr>
        <p:spPr bwMode="auto">
          <a:xfrm>
            <a:off x="4652821" y="3714750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7</a:t>
            </a:r>
          </a:p>
        </p:txBody>
      </p:sp>
      <p:sp>
        <p:nvSpPr>
          <p:cNvPr id="23573" name="Text Box 25"/>
          <p:cNvSpPr txBox="1">
            <a:spLocks noChangeArrowheads="1"/>
          </p:cNvSpPr>
          <p:nvPr/>
        </p:nvSpPr>
        <p:spPr bwMode="auto">
          <a:xfrm>
            <a:off x="4867164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74" name="Text Box 25"/>
          <p:cNvSpPr txBox="1">
            <a:spLocks noChangeArrowheads="1"/>
          </p:cNvSpPr>
          <p:nvPr/>
        </p:nvSpPr>
        <p:spPr bwMode="auto">
          <a:xfrm>
            <a:off x="5867432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75" name="Text Box 25"/>
          <p:cNvSpPr txBox="1">
            <a:spLocks noChangeArrowheads="1"/>
          </p:cNvSpPr>
          <p:nvPr/>
        </p:nvSpPr>
        <p:spPr bwMode="auto">
          <a:xfrm>
            <a:off x="4152687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8</a:t>
            </a:r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5224403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9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438746" y="3714750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1366226" y="378618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2</a:t>
            </a:r>
          </a:p>
        </p:txBody>
      </p:sp>
      <p:sp>
        <p:nvSpPr>
          <p:cNvPr id="23579" name="Rectangle 9"/>
          <p:cNvSpPr>
            <a:spLocks noChangeArrowheads="1"/>
          </p:cNvSpPr>
          <p:nvPr/>
        </p:nvSpPr>
        <p:spPr bwMode="auto">
          <a:xfrm>
            <a:off x="1185896" y="4500563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0" name="Rectangle 10"/>
          <p:cNvSpPr>
            <a:spLocks noChangeArrowheads="1"/>
          </p:cNvSpPr>
          <p:nvPr/>
        </p:nvSpPr>
        <p:spPr bwMode="auto">
          <a:xfrm>
            <a:off x="2257611" y="5143500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1" name="Rectangle 11"/>
          <p:cNvSpPr>
            <a:spLocks noChangeArrowheads="1"/>
          </p:cNvSpPr>
          <p:nvPr/>
        </p:nvSpPr>
        <p:spPr bwMode="auto">
          <a:xfrm>
            <a:off x="3329327" y="5143500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2" name="Rectangle 12"/>
          <p:cNvSpPr>
            <a:spLocks noChangeArrowheads="1"/>
          </p:cNvSpPr>
          <p:nvPr/>
        </p:nvSpPr>
        <p:spPr bwMode="auto">
          <a:xfrm>
            <a:off x="4472491" y="4500563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3" name="Rectangle 13"/>
          <p:cNvSpPr>
            <a:spLocks noChangeArrowheads="1"/>
          </p:cNvSpPr>
          <p:nvPr/>
        </p:nvSpPr>
        <p:spPr bwMode="auto">
          <a:xfrm>
            <a:off x="5544207" y="4500563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cxnSp>
        <p:nvCxnSpPr>
          <p:cNvPr id="23584" name="AutoShape 15"/>
          <p:cNvCxnSpPr>
            <a:cxnSpLocks noChangeShapeType="1"/>
            <a:stCxn id="23592" idx="1"/>
            <a:endCxn id="23593" idx="5"/>
          </p:cNvCxnSpPr>
          <p:nvPr/>
        </p:nvCxnSpPr>
        <p:spPr bwMode="auto">
          <a:xfrm rot="16200000" flipV="1">
            <a:off x="4491695" y="3304550"/>
            <a:ext cx="333126" cy="7584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5" name="AutoShape 16"/>
          <p:cNvCxnSpPr>
            <a:cxnSpLocks noChangeShapeType="1"/>
            <a:stCxn id="23583" idx="0"/>
            <a:endCxn id="23592" idx="5"/>
          </p:cNvCxnSpPr>
          <p:nvPr/>
        </p:nvCxnSpPr>
        <p:spPr bwMode="auto">
          <a:xfrm rot="16200000" flipV="1">
            <a:off x="5372535" y="4138365"/>
            <a:ext cx="340399" cy="3839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6" name="AutoShape 17"/>
          <p:cNvCxnSpPr>
            <a:cxnSpLocks noChangeShapeType="1"/>
            <a:stCxn id="23582" idx="0"/>
            <a:endCxn id="23592" idx="3"/>
          </p:cNvCxnSpPr>
          <p:nvPr/>
        </p:nvCxnSpPr>
        <p:spPr bwMode="auto">
          <a:xfrm rot="5400000" flipH="1" flipV="1">
            <a:off x="4680058" y="4143123"/>
            <a:ext cx="340399" cy="3744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7" name="AutoShape 18"/>
          <p:cNvCxnSpPr>
            <a:cxnSpLocks noChangeShapeType="1"/>
            <a:stCxn id="23581" idx="0"/>
            <a:endCxn id="23595" idx="5"/>
          </p:cNvCxnSpPr>
          <p:nvPr/>
        </p:nvCxnSpPr>
        <p:spPr bwMode="auto">
          <a:xfrm rot="16200000" flipV="1">
            <a:off x="3157648" y="4781295"/>
            <a:ext cx="340399" cy="384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8" name="AutoShape 19"/>
          <p:cNvCxnSpPr>
            <a:cxnSpLocks noChangeShapeType="1"/>
            <a:stCxn id="23580" idx="0"/>
            <a:endCxn id="23595" idx="3"/>
          </p:cNvCxnSpPr>
          <p:nvPr/>
        </p:nvCxnSpPr>
        <p:spPr bwMode="auto">
          <a:xfrm rot="5400000" flipH="1" flipV="1">
            <a:off x="2465178" y="4786062"/>
            <a:ext cx="340399" cy="3744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9" name="AutoShape 14"/>
          <p:cNvCxnSpPr>
            <a:cxnSpLocks noChangeShapeType="1"/>
            <a:stCxn id="23593" idx="3"/>
            <a:endCxn id="23594" idx="7"/>
          </p:cNvCxnSpPr>
          <p:nvPr/>
        </p:nvCxnSpPr>
        <p:spPr bwMode="auto">
          <a:xfrm rot="5400000">
            <a:off x="2848391" y="2732961"/>
            <a:ext cx="333126" cy="190165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0" name="AutoShape 20"/>
          <p:cNvCxnSpPr>
            <a:cxnSpLocks noChangeShapeType="1"/>
            <a:stCxn id="23579" idx="0"/>
            <a:endCxn id="23594" idx="3"/>
          </p:cNvCxnSpPr>
          <p:nvPr/>
        </p:nvCxnSpPr>
        <p:spPr bwMode="auto">
          <a:xfrm rot="5400000" flipH="1" flipV="1">
            <a:off x="1393462" y="4143124"/>
            <a:ext cx="340399" cy="3744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1" name="AutoShape 21"/>
          <p:cNvCxnSpPr>
            <a:cxnSpLocks noChangeShapeType="1"/>
            <a:stCxn id="23595" idx="1"/>
            <a:endCxn id="23594" idx="5"/>
          </p:cNvCxnSpPr>
          <p:nvPr/>
        </p:nvCxnSpPr>
        <p:spPr bwMode="auto">
          <a:xfrm rot="16200000" flipV="1">
            <a:off x="2276808" y="3947481"/>
            <a:ext cx="333126" cy="7584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92" name="Oval 5"/>
          <p:cNvSpPr>
            <a:spLocks noChangeArrowheads="1"/>
          </p:cNvSpPr>
          <p:nvPr/>
        </p:nvSpPr>
        <p:spPr bwMode="auto">
          <a:xfrm>
            <a:off x="4972625" y="3786188"/>
            <a:ext cx="442982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3593" name="Oval 5"/>
          <p:cNvSpPr>
            <a:spLocks noChangeArrowheads="1"/>
          </p:cNvSpPr>
          <p:nvPr/>
        </p:nvSpPr>
        <p:spPr bwMode="auto">
          <a:xfrm>
            <a:off x="3900909" y="3143250"/>
            <a:ext cx="442982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3594" name="Oval 6"/>
          <p:cNvSpPr>
            <a:spLocks noChangeArrowheads="1"/>
          </p:cNvSpPr>
          <p:nvPr/>
        </p:nvSpPr>
        <p:spPr bwMode="auto">
          <a:xfrm>
            <a:off x="1686030" y="3786188"/>
            <a:ext cx="442966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95" name="Oval 6"/>
          <p:cNvSpPr>
            <a:spLocks noChangeArrowheads="1"/>
          </p:cNvSpPr>
          <p:nvPr/>
        </p:nvSpPr>
        <p:spPr bwMode="auto">
          <a:xfrm>
            <a:off x="2757746" y="4429125"/>
            <a:ext cx="442966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96" name="Freeform 23"/>
          <p:cNvSpPr>
            <a:spLocks/>
          </p:cNvSpPr>
          <p:nvPr/>
        </p:nvSpPr>
        <p:spPr bwMode="auto">
          <a:xfrm>
            <a:off x="928698" y="2928938"/>
            <a:ext cx="5258539" cy="2928937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round/>
            <a:headEnd/>
            <a:tailEnd type="triangle" w="med" len="lg"/>
          </a:ln>
        </p:spPr>
        <p:txBody>
          <a:bodyPr wrap="none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auto">
          <a:xfrm>
            <a:off x="5076056" y="1922474"/>
            <a:ext cx="3456384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575"/>
              </a:spcBef>
              <a:tabLst>
                <a:tab pos="357188" algn="l"/>
              </a:tabLst>
            </a:pPr>
            <a:r>
              <a:rPr kumimoji="0" lang="en-US" altLang="ko-KR" sz="2000" b="1" dirty="0">
                <a:solidFill>
                  <a:schemeClr val="accent2"/>
                </a:solidFill>
                <a:latin typeface="맑은 고딕" pitchFamily="50" charset="-127"/>
              </a:rPr>
              <a:t>k:</a:t>
            </a:r>
            <a:r>
              <a:rPr kumimoji="0" lang="en-US" altLang="ko-KR" sz="2000" dirty="0">
                <a:latin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</a:rPr>
              <a:t>각 </a:t>
            </a:r>
            <a:r>
              <a:rPr kumimoji="0" lang="ko-KR" altLang="en-US" sz="2000" dirty="0" err="1">
                <a:latin typeface="맑은 고딕" pitchFamily="50" charset="-127"/>
              </a:rPr>
              <a:t>노드를</a:t>
            </a:r>
            <a:r>
              <a:rPr kumimoji="0" lang="ko-KR" altLang="en-US" sz="2000" dirty="0">
                <a:latin typeface="맑은 고딕" pitchFamily="50" charset="-127"/>
              </a:rPr>
              <a:t> 왼쪽에서 </a:t>
            </a:r>
            <a:r>
              <a:rPr kumimoji="0" lang="en-US" altLang="ko-KR" sz="2000" dirty="0">
                <a:latin typeface="맑은 고딕" pitchFamily="50" charset="-127"/>
              </a:rPr>
              <a:t>	</a:t>
            </a:r>
            <a:r>
              <a:rPr kumimoji="0" lang="ko-KR" altLang="en-US" sz="2000" dirty="0">
                <a:latin typeface="맑은 고딕" pitchFamily="50" charset="-127"/>
              </a:rPr>
              <a:t>방문했을 </a:t>
            </a:r>
            <a:r>
              <a:rPr lang="ko-KR" altLang="en-US" sz="2000" dirty="0">
                <a:latin typeface="맑은 고딕" pitchFamily="50" charset="-127"/>
              </a:rPr>
              <a:t>때의 카운터 값</a:t>
            </a:r>
            <a:endParaRPr kumimoji="0" lang="en-US" altLang="ko-KR" sz="2000" dirty="0">
              <a:latin typeface="맑은 고딕" pitchFamily="50" charset="-127"/>
            </a:endParaRPr>
          </a:p>
          <a:p>
            <a:pPr algn="l" latinLnBrk="0">
              <a:lnSpc>
                <a:spcPct val="90000"/>
              </a:lnSpc>
              <a:spcBef>
                <a:spcPts val="575"/>
              </a:spcBef>
              <a:tabLst>
                <a:tab pos="357188" algn="l"/>
              </a:tabLst>
            </a:pPr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</a:rPr>
              <a:t>n:</a:t>
            </a:r>
            <a:r>
              <a:rPr kumimoji="0" lang="en-US" altLang="ko-KR" sz="2000" dirty="0">
                <a:latin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</a:rPr>
              <a:t>각</a:t>
            </a:r>
            <a:r>
              <a:rPr kumimoji="0" lang="en-US" altLang="ko-KR" sz="2000" dirty="0">
                <a:latin typeface="맑은 고딕" pitchFamily="50" charset="-127"/>
              </a:rPr>
              <a:t> </a:t>
            </a:r>
            <a:r>
              <a:rPr kumimoji="0" lang="ko-KR" altLang="en-US" sz="2000" dirty="0" err="1">
                <a:latin typeface="맑은 고딕" pitchFamily="50" charset="-127"/>
              </a:rPr>
              <a:t>부트리의</a:t>
            </a:r>
            <a:r>
              <a:rPr kumimoji="0" lang="ko-KR" altLang="en-US" sz="2000" dirty="0">
                <a:latin typeface="맑은 고딕" pitchFamily="50" charset="-127"/>
              </a:rPr>
              <a:t> 크기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  <p:pic>
        <p:nvPicPr>
          <p:cNvPr id="23560" name="Picture 36" descr="C:\Documents and Settings\kook\Local Settings\Temporary Internet Files\Content.IE5\N5ZBEJNB\MCj032307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26929" flipH="1">
            <a:off x="3098800" y="2452688"/>
            <a:ext cx="523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42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/>
      <p:bldP spid="23573" grpId="0" animBg="1"/>
      <p:bldP spid="23574" grpId="0" animBg="1"/>
      <p:bldP spid="23575" grpId="0" animBg="1"/>
      <p:bldP spid="23576" grpId="0" animBg="1"/>
      <p:bldP spid="23577" grpId="0" animBg="1"/>
      <p:bldP spid="235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2452A-B3BB-9748-AD00-470F6F7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8CCE5-188A-6841-91F4-1AA63CF9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6318-6159-1E40-860D-3D08CFF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DA7B938-ECFF-8545-8535-45DB4DE09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744" y="2060848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A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4C2E21C-92C4-8743-B1D1-39D9FE8B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9873" y="2918078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B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CD8BAAC0-02FF-1046-ABD0-70034107F7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7654" y="2918098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C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7FDABCD-A7BF-6241-9B1E-5C223A1853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5512" y="3775348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G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C88E1B57-0D58-0244-BCF0-A4B398356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114" y="3773413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D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38A90B23-9581-0046-8F8C-35B04AEAD9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6598" y="3773740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E</a:t>
            </a: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8B0A5E59-FA9B-734C-86F8-478F75519669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1858164" y="2313230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FBC55458-7F65-7144-A0AF-6A33DBC2A623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rot="16200000" flipH="1">
            <a:off x="2680478" y="2278315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8">
            <a:extLst>
              <a:ext uri="{FF2B5EF4-FFF2-40B4-BE49-F238E27FC236}">
                <a16:creationId xmlns:a16="http://schemas.microsoft.com/office/drawing/2014/main" id="{9125CD84-9CA3-E24A-83DA-FF398C8707C8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rot="16200000" flipH="1">
            <a:off x="3342466" y="3330827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20">
            <a:extLst>
              <a:ext uri="{FF2B5EF4-FFF2-40B4-BE49-F238E27FC236}">
                <a16:creationId xmlns:a16="http://schemas.microsoft.com/office/drawing/2014/main" id="{4B20FEAA-45D5-1A46-84E2-4F84D3425679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 rot="16200000" flipH="1">
            <a:off x="1697041" y="3331622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1">
            <a:extLst>
              <a:ext uri="{FF2B5EF4-FFF2-40B4-BE49-F238E27FC236}">
                <a16:creationId xmlns:a16="http://schemas.microsoft.com/office/drawing/2014/main" id="{29CD453A-6B76-D940-B51D-FA1937263985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rot="5400000">
            <a:off x="1221750" y="3319552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AutoShape 22">
            <a:extLst>
              <a:ext uri="{FF2B5EF4-FFF2-40B4-BE49-F238E27FC236}">
                <a16:creationId xmlns:a16="http://schemas.microsoft.com/office/drawing/2014/main" id="{9EAD2F88-4488-1746-A90A-5FFF4EB08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9808" y="4630663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H</a:t>
            </a:r>
          </a:p>
        </p:txBody>
      </p:sp>
      <p:cxnSp>
        <p:nvCxnSpPr>
          <p:cNvPr id="20" name="AutoShape 25">
            <a:extLst>
              <a:ext uri="{FF2B5EF4-FFF2-40B4-BE49-F238E27FC236}">
                <a16:creationId xmlns:a16="http://schemas.microsoft.com/office/drawing/2014/main" id="{68C2B4EC-D63C-9B49-9841-8BBA16B13585}"/>
              </a:ext>
            </a:extLst>
          </p:cNvPr>
          <p:cNvCxnSpPr>
            <a:cxnSpLocks noChangeShapeType="1"/>
            <a:stCxn id="13" idx="2"/>
            <a:endCxn id="19" idx="0"/>
          </p:cNvCxnSpPr>
          <p:nvPr/>
        </p:nvCxnSpPr>
        <p:spPr bwMode="auto">
          <a:xfrm rot="5400000">
            <a:off x="1745624" y="4237920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AutoShape 26">
            <a:extLst>
              <a:ext uri="{FF2B5EF4-FFF2-40B4-BE49-F238E27FC236}">
                <a16:creationId xmlns:a16="http://schemas.microsoft.com/office/drawing/2014/main" id="{2695E8B8-1524-3F43-935E-A44DD393D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9073" y="4630911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BF8007D7-EFFF-DF4F-8CF0-DADCE1119DE3}"/>
              </a:ext>
            </a:extLst>
          </p:cNvPr>
          <p:cNvCxnSpPr>
            <a:cxnSpLocks noChangeShapeType="1"/>
            <a:stCxn id="13" idx="2"/>
            <a:endCxn id="21" idx="0"/>
          </p:cNvCxnSpPr>
          <p:nvPr/>
        </p:nvCxnSpPr>
        <p:spPr bwMode="auto">
          <a:xfrm rot="16200000" flipH="1">
            <a:off x="2092765" y="4254316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AutoShape 13">
            <a:extLst>
              <a:ext uri="{FF2B5EF4-FFF2-40B4-BE49-F238E27FC236}">
                <a16:creationId xmlns:a16="http://schemas.microsoft.com/office/drawing/2014/main" id="{33FD209E-0A3F-634D-99E3-47C78D374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8748" y="3768978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F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5279ED3-9A01-7243-9D76-DDF9B5ABC27A}"/>
              </a:ext>
            </a:extLst>
          </p:cNvPr>
          <p:cNvCxnSpPr>
            <a:cxnSpLocks noChangeShapeType="1"/>
            <a:stCxn id="10" idx="2"/>
            <a:endCxn id="23" idx="0"/>
          </p:cNvCxnSpPr>
          <p:nvPr/>
        </p:nvCxnSpPr>
        <p:spPr bwMode="auto">
          <a:xfrm rot="5400000">
            <a:off x="2864242" y="3312959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38">
            <a:extLst>
              <a:ext uri="{FF2B5EF4-FFF2-40B4-BE49-F238E27FC236}">
                <a16:creationId xmlns:a16="http://schemas.microsoft.com/office/drawing/2014/main" id="{D70273F9-2BBE-5747-86F5-36EAB2A33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86" y="2541916"/>
            <a:ext cx="426346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treeBuild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// output </a:t>
            </a: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rootNode</a:t>
            </a:r>
            <a:endParaRPr lang="en-US" altLang="ko-KR" sz="20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n1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‘H’,NULL,NULL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n2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‘I’,NULL,NULL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n3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‘E’,n1,n2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n4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‘D’,NULL,NULL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n5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‘B’,n4,n3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n6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‘F’,NULL,NULL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n7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‘G’,NULL,NULL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n8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‘C’,n6,n7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root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‘A’,n5,n8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root</a:t>
            </a:r>
            <a:endParaRPr lang="en-US" altLang="ko-KR" sz="20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Text Box 38">
            <a:extLst>
              <a:ext uri="{FF2B5EF4-FFF2-40B4-BE49-F238E27FC236}">
                <a16:creationId xmlns:a16="http://schemas.microsoft.com/office/drawing/2014/main" id="{B081DCB2-5B0B-BF49-AAD0-C76453F5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86" y="404664"/>
            <a:ext cx="4263462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(e)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// input element, left node, right node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// output new node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newNode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 = 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newNode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left = left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newNode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right = right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BEB1D-A3B4-0641-8A58-8840A300581B}"/>
              </a:ext>
            </a:extLst>
          </p:cNvPr>
          <p:cNvSpPr txBox="1"/>
          <p:nvPr/>
        </p:nvSpPr>
        <p:spPr>
          <a:xfrm>
            <a:off x="539552" y="6698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tx2"/>
                </a:solidFill>
              </a:rPr>
              <a:t>적정이진트리</a:t>
            </a:r>
            <a:endParaRPr kumimoji="1" lang="ko-Kore-KR" altLang="en-US" sz="3600" dirty="0">
              <a:solidFill>
                <a:schemeClr val="tx2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3B3825-0D66-1843-B78A-00E139567A5B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2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2452A-B3BB-9748-AD00-470F6F7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8CCE5-188A-6841-91F4-1AA63CF9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6318-6159-1E40-860D-3D08CFF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DA7B938-ECFF-8545-8535-45DB4DE09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744" y="2060848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A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4C2E21C-92C4-8743-B1D1-39D9FE8B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9873" y="2918078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B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CD8BAAC0-02FF-1046-ABD0-70034107F7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7654" y="2918098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C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7FDABCD-A7BF-6241-9B1E-5C223A1853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5512" y="3775348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G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C88E1B57-0D58-0244-BCF0-A4B398356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114" y="3773413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D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38A90B23-9581-0046-8F8C-35B04AEAD9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6598" y="3773740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E</a:t>
            </a: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8B0A5E59-FA9B-734C-86F8-478F75519669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1858164" y="2313230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FBC55458-7F65-7144-A0AF-6A33DBC2A623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rot="16200000" flipH="1">
            <a:off x="2680478" y="2278315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8">
            <a:extLst>
              <a:ext uri="{FF2B5EF4-FFF2-40B4-BE49-F238E27FC236}">
                <a16:creationId xmlns:a16="http://schemas.microsoft.com/office/drawing/2014/main" id="{9125CD84-9CA3-E24A-83DA-FF398C8707C8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rot="16200000" flipH="1">
            <a:off x="3342466" y="3330827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20">
            <a:extLst>
              <a:ext uri="{FF2B5EF4-FFF2-40B4-BE49-F238E27FC236}">
                <a16:creationId xmlns:a16="http://schemas.microsoft.com/office/drawing/2014/main" id="{4B20FEAA-45D5-1A46-84E2-4F84D3425679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 rot="16200000" flipH="1">
            <a:off x="1697041" y="3331622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1">
            <a:extLst>
              <a:ext uri="{FF2B5EF4-FFF2-40B4-BE49-F238E27FC236}">
                <a16:creationId xmlns:a16="http://schemas.microsoft.com/office/drawing/2014/main" id="{29CD453A-6B76-D940-B51D-FA1937263985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rot="5400000">
            <a:off x="1221750" y="3319552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AutoShape 22">
            <a:extLst>
              <a:ext uri="{FF2B5EF4-FFF2-40B4-BE49-F238E27FC236}">
                <a16:creationId xmlns:a16="http://schemas.microsoft.com/office/drawing/2014/main" id="{9EAD2F88-4488-1746-A90A-5FFF4EB08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9808" y="4630663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H</a:t>
            </a:r>
          </a:p>
        </p:txBody>
      </p:sp>
      <p:cxnSp>
        <p:nvCxnSpPr>
          <p:cNvPr id="20" name="AutoShape 25">
            <a:extLst>
              <a:ext uri="{FF2B5EF4-FFF2-40B4-BE49-F238E27FC236}">
                <a16:creationId xmlns:a16="http://schemas.microsoft.com/office/drawing/2014/main" id="{68C2B4EC-D63C-9B49-9841-8BBA16B13585}"/>
              </a:ext>
            </a:extLst>
          </p:cNvPr>
          <p:cNvCxnSpPr>
            <a:cxnSpLocks noChangeShapeType="1"/>
            <a:stCxn id="13" idx="2"/>
            <a:endCxn id="19" idx="0"/>
          </p:cNvCxnSpPr>
          <p:nvPr/>
        </p:nvCxnSpPr>
        <p:spPr bwMode="auto">
          <a:xfrm rot="5400000">
            <a:off x="1745624" y="4237920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AutoShape 26">
            <a:extLst>
              <a:ext uri="{FF2B5EF4-FFF2-40B4-BE49-F238E27FC236}">
                <a16:creationId xmlns:a16="http://schemas.microsoft.com/office/drawing/2014/main" id="{2695E8B8-1524-3F43-935E-A44DD393D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9073" y="4630911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BF8007D7-EFFF-DF4F-8CF0-DADCE1119DE3}"/>
              </a:ext>
            </a:extLst>
          </p:cNvPr>
          <p:cNvCxnSpPr>
            <a:cxnSpLocks noChangeShapeType="1"/>
            <a:stCxn id="13" idx="2"/>
            <a:endCxn id="21" idx="0"/>
          </p:cNvCxnSpPr>
          <p:nvPr/>
        </p:nvCxnSpPr>
        <p:spPr bwMode="auto">
          <a:xfrm rot="16200000" flipH="1">
            <a:off x="2092765" y="4254316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AutoShape 13">
            <a:extLst>
              <a:ext uri="{FF2B5EF4-FFF2-40B4-BE49-F238E27FC236}">
                <a16:creationId xmlns:a16="http://schemas.microsoft.com/office/drawing/2014/main" id="{33FD209E-0A3F-634D-99E3-47C78D374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8748" y="3768978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F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5279ED3-9A01-7243-9D76-DDF9B5ABC27A}"/>
              </a:ext>
            </a:extLst>
          </p:cNvPr>
          <p:cNvCxnSpPr>
            <a:cxnSpLocks noChangeShapeType="1"/>
            <a:stCxn id="10" idx="2"/>
            <a:endCxn id="23" idx="0"/>
          </p:cNvCxnSpPr>
          <p:nvPr/>
        </p:nvCxnSpPr>
        <p:spPr bwMode="auto">
          <a:xfrm rot="5400000">
            <a:off x="2864242" y="3312959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8">
            <a:extLst>
              <a:ext uri="{FF2B5EF4-FFF2-40B4-BE49-F238E27FC236}">
                <a16:creationId xmlns:a16="http://schemas.microsoft.com/office/drawing/2014/main" id="{B081DCB2-5B0B-BF49-AAD0-C76453F5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469" y="781990"/>
            <a:ext cx="4263462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) &amp;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)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 &amp;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BEB1D-A3B4-0641-8A58-8840A300581B}"/>
              </a:ext>
            </a:extLst>
          </p:cNvPr>
          <p:cNvSpPr txBox="1"/>
          <p:nvPr/>
        </p:nvSpPr>
        <p:spPr>
          <a:xfrm>
            <a:off x="539552" y="6698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tx2"/>
                </a:solidFill>
              </a:rPr>
              <a:t>적정이진트리</a:t>
            </a:r>
            <a:endParaRPr kumimoji="1" lang="ko-Kore-KR" altLang="en-US" sz="3600" dirty="0">
              <a:solidFill>
                <a:schemeClr val="tx2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3B3825-0D66-1843-B78A-00E139567A5B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4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2452A-B3BB-9748-AD00-470F6F7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8CCE5-188A-6841-91F4-1AA63CF9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6318-6159-1E40-860D-3D08CFF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DA7B938-ECFF-8545-8535-45DB4DE09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744" y="2060848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A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4C2E21C-92C4-8743-B1D1-39D9FE8B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9873" y="2918078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B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CD8BAAC0-02FF-1046-ABD0-70034107F7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7654" y="2918098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C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7FDABCD-A7BF-6241-9B1E-5C223A1853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5512" y="3775348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G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C88E1B57-0D58-0244-BCF0-A4B398356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114" y="3773413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D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38A90B23-9581-0046-8F8C-35B04AEAD9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6598" y="3773740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E</a:t>
            </a: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8B0A5E59-FA9B-734C-86F8-478F75519669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1858164" y="2313230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FBC55458-7F65-7144-A0AF-6A33DBC2A623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rot="16200000" flipH="1">
            <a:off x="2680478" y="2278315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8">
            <a:extLst>
              <a:ext uri="{FF2B5EF4-FFF2-40B4-BE49-F238E27FC236}">
                <a16:creationId xmlns:a16="http://schemas.microsoft.com/office/drawing/2014/main" id="{9125CD84-9CA3-E24A-83DA-FF398C8707C8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rot="16200000" flipH="1">
            <a:off x="3342466" y="3330827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20">
            <a:extLst>
              <a:ext uri="{FF2B5EF4-FFF2-40B4-BE49-F238E27FC236}">
                <a16:creationId xmlns:a16="http://schemas.microsoft.com/office/drawing/2014/main" id="{4B20FEAA-45D5-1A46-84E2-4F84D3425679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 rot="16200000" flipH="1">
            <a:off x="1697041" y="3331622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21">
            <a:extLst>
              <a:ext uri="{FF2B5EF4-FFF2-40B4-BE49-F238E27FC236}">
                <a16:creationId xmlns:a16="http://schemas.microsoft.com/office/drawing/2014/main" id="{29CD453A-6B76-D940-B51D-FA1937263985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rot="5400000">
            <a:off x="1221750" y="3319552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AutoShape 22">
            <a:extLst>
              <a:ext uri="{FF2B5EF4-FFF2-40B4-BE49-F238E27FC236}">
                <a16:creationId xmlns:a16="http://schemas.microsoft.com/office/drawing/2014/main" id="{9EAD2F88-4488-1746-A90A-5FFF4EB08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9808" y="4630663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H</a:t>
            </a:r>
          </a:p>
        </p:txBody>
      </p:sp>
      <p:cxnSp>
        <p:nvCxnSpPr>
          <p:cNvPr id="20" name="AutoShape 25">
            <a:extLst>
              <a:ext uri="{FF2B5EF4-FFF2-40B4-BE49-F238E27FC236}">
                <a16:creationId xmlns:a16="http://schemas.microsoft.com/office/drawing/2014/main" id="{68C2B4EC-D63C-9B49-9841-8BBA16B13585}"/>
              </a:ext>
            </a:extLst>
          </p:cNvPr>
          <p:cNvCxnSpPr>
            <a:cxnSpLocks noChangeShapeType="1"/>
            <a:stCxn id="13" idx="2"/>
            <a:endCxn id="19" idx="0"/>
          </p:cNvCxnSpPr>
          <p:nvPr/>
        </p:nvCxnSpPr>
        <p:spPr bwMode="auto">
          <a:xfrm rot="5400000">
            <a:off x="1745624" y="4237920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AutoShape 26">
            <a:extLst>
              <a:ext uri="{FF2B5EF4-FFF2-40B4-BE49-F238E27FC236}">
                <a16:creationId xmlns:a16="http://schemas.microsoft.com/office/drawing/2014/main" id="{2695E8B8-1524-3F43-935E-A44DD393D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9073" y="4630911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BF8007D7-EFFF-DF4F-8CF0-DADCE1119DE3}"/>
              </a:ext>
            </a:extLst>
          </p:cNvPr>
          <p:cNvCxnSpPr>
            <a:cxnSpLocks noChangeShapeType="1"/>
            <a:stCxn id="13" idx="2"/>
            <a:endCxn id="21" idx="0"/>
          </p:cNvCxnSpPr>
          <p:nvPr/>
        </p:nvCxnSpPr>
        <p:spPr bwMode="auto">
          <a:xfrm rot="16200000" flipH="1">
            <a:off x="2092765" y="4254316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AutoShape 13">
            <a:extLst>
              <a:ext uri="{FF2B5EF4-FFF2-40B4-BE49-F238E27FC236}">
                <a16:creationId xmlns:a16="http://schemas.microsoft.com/office/drawing/2014/main" id="{33FD209E-0A3F-634D-99E3-47C78D374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48748" y="3768978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F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5279ED3-9A01-7243-9D76-DDF9B5ABC27A}"/>
              </a:ext>
            </a:extLst>
          </p:cNvPr>
          <p:cNvCxnSpPr>
            <a:cxnSpLocks noChangeShapeType="1"/>
            <a:stCxn id="10" idx="2"/>
            <a:endCxn id="23" idx="0"/>
          </p:cNvCxnSpPr>
          <p:nvPr/>
        </p:nvCxnSpPr>
        <p:spPr bwMode="auto">
          <a:xfrm rot="5400000">
            <a:off x="2864242" y="3312959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3B3825-0D66-1843-B78A-00E139567A5B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108381D1-06A8-4943-BAF8-6F569CD2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474" y="1052736"/>
            <a:ext cx="4071966" cy="5078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inOrder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inOrder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inOrder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62BFAA-47F3-D04F-A251-B3930C2CC172}"/>
              </a:ext>
            </a:extLst>
          </p:cNvPr>
          <p:cNvSpPr txBox="1"/>
          <p:nvPr/>
        </p:nvSpPr>
        <p:spPr>
          <a:xfrm>
            <a:off x="539552" y="6698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chemeClr val="tx2"/>
                </a:solidFill>
              </a:rPr>
              <a:t>적정이진트리</a:t>
            </a:r>
            <a:endParaRPr kumimoji="1" lang="ko-Kore-KR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3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2452A-B3BB-9748-AD00-470F6F7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8CCE5-188A-6841-91F4-1AA63CF9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6318-6159-1E40-860D-3D08CFF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26" name="Text Box 38">
            <a:extLst>
              <a:ext uri="{FF2B5EF4-FFF2-40B4-BE49-F238E27FC236}">
                <a16:creationId xmlns:a16="http://schemas.microsoft.com/office/drawing/2014/main" id="{D70273F9-2BBE-5747-86F5-36EAB2A33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86" y="2541916"/>
            <a:ext cx="426346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treeBuild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// output </a:t>
            </a: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rootNode</a:t>
            </a:r>
            <a:endParaRPr lang="en-US" altLang="ko-KR" sz="20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n7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7,130,NULL,NULL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n8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8,80,NULL,NULL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n6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6,120,n7,n8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n4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4,70,NULL,NULL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n5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5,90,NULL,NULL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n3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3,50,NULL,n6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n2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2,30,n4,n5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n1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1,20,n2,n3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n1</a:t>
            </a:r>
            <a:endParaRPr lang="en-US" altLang="ko-KR" sz="20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Text Box 38">
            <a:extLst>
              <a:ext uri="{FF2B5EF4-FFF2-40B4-BE49-F238E27FC236}">
                <a16:creationId xmlns:a16="http://schemas.microsoft.com/office/drawing/2014/main" id="{B081DCB2-5B0B-BF49-AAD0-C76453F5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186" y="404664"/>
            <a:ext cx="4263462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insertNode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(id, e)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// input id, e, left node, right node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// output new node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newNode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id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 = id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newNode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 = 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newNode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left = left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i="1" dirty="0" err="1">
                <a:solidFill>
                  <a:srgbClr val="000000"/>
                </a:solidFill>
                <a:latin typeface="Times New Roman" pitchFamily="18" charset="0"/>
              </a:rPr>
              <a:t>newNode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</a:rPr>
              <a:t>right = right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BEB1D-A3B4-0641-8A58-8840A300581B}"/>
              </a:ext>
            </a:extLst>
          </p:cNvPr>
          <p:cNvSpPr txBox="1"/>
          <p:nvPr/>
        </p:nvSpPr>
        <p:spPr>
          <a:xfrm>
            <a:off x="232352" y="773995"/>
            <a:ext cx="44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err="1">
                <a:solidFill>
                  <a:schemeClr val="tx2"/>
                </a:solidFill>
              </a:rPr>
              <a:t>이진트리</a:t>
            </a:r>
            <a:r>
              <a:rPr kumimoji="1" lang="en-US" altLang="ko-KR" sz="3600" dirty="0">
                <a:solidFill>
                  <a:schemeClr val="tx2"/>
                </a:solidFill>
              </a:rPr>
              <a:t>(</a:t>
            </a:r>
            <a:r>
              <a:rPr kumimoji="1" lang="ko-KR" altLang="en-US" sz="3600" dirty="0" err="1">
                <a:solidFill>
                  <a:schemeClr val="tx2"/>
                </a:solidFill>
              </a:rPr>
              <a:t>적정트리</a:t>
            </a:r>
            <a:r>
              <a:rPr kumimoji="1" lang="en-US" altLang="ko-KR" sz="3600" dirty="0">
                <a:solidFill>
                  <a:schemeClr val="tx2"/>
                </a:solidFill>
              </a:rPr>
              <a:t>x)</a:t>
            </a:r>
            <a:endParaRPr kumimoji="1" lang="ko-Kore-KR" altLang="en-US" sz="3600" dirty="0">
              <a:solidFill>
                <a:schemeClr val="tx2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3B3825-0D66-1843-B78A-00E139567A5B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E608B10-2A9E-1642-AAFC-66A243FD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2022512"/>
            <a:ext cx="4150303" cy="36387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4E7AA5-515B-CC43-BC2A-54E87633C904}"/>
              </a:ext>
            </a:extLst>
          </p:cNvPr>
          <p:cNvSpPr/>
          <p:nvPr/>
        </p:nvSpPr>
        <p:spPr bwMode="auto">
          <a:xfrm>
            <a:off x="2339752" y="3068960"/>
            <a:ext cx="914400" cy="9144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3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2452A-B3BB-9748-AD00-470F6F7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8CCE5-188A-6841-91F4-1AA63CF9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6318-6159-1E40-860D-3D08CFF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3B3825-0D66-1843-B78A-00E139567A5B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6C87CEE-A77E-6A45-9FF4-3B628CB0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2022512"/>
            <a:ext cx="4150303" cy="36387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2EE6DB3-6A58-A24F-AD95-9BD6B0207B0F}"/>
              </a:ext>
            </a:extLst>
          </p:cNvPr>
          <p:cNvSpPr txBox="1"/>
          <p:nvPr/>
        </p:nvSpPr>
        <p:spPr>
          <a:xfrm>
            <a:off x="232352" y="773995"/>
            <a:ext cx="44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err="1">
                <a:solidFill>
                  <a:schemeClr val="tx2"/>
                </a:solidFill>
              </a:rPr>
              <a:t>이진트리</a:t>
            </a:r>
            <a:r>
              <a:rPr kumimoji="1" lang="en-US" altLang="ko-KR" sz="3600" dirty="0">
                <a:solidFill>
                  <a:schemeClr val="tx2"/>
                </a:solidFill>
              </a:rPr>
              <a:t>(</a:t>
            </a:r>
            <a:r>
              <a:rPr kumimoji="1" lang="ko-KR" altLang="en-US" sz="3600" dirty="0" err="1">
                <a:solidFill>
                  <a:schemeClr val="tx2"/>
                </a:solidFill>
              </a:rPr>
              <a:t>적정트리</a:t>
            </a:r>
            <a:r>
              <a:rPr kumimoji="1" lang="en-US" altLang="ko-KR" sz="3600" dirty="0">
                <a:solidFill>
                  <a:schemeClr val="tx2"/>
                </a:solidFill>
              </a:rPr>
              <a:t>x)</a:t>
            </a:r>
            <a:endParaRPr kumimoji="1" lang="ko-Kore-KR" altLang="en-US" sz="3600" dirty="0">
              <a:solidFill>
                <a:schemeClr val="tx2"/>
              </a:solidFill>
            </a:endParaRPr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108381D1-06A8-4943-BAF8-6F569CD2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490" y="1484784"/>
            <a:ext cx="4071966" cy="4801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if </a:t>
            </a:r>
            <a:r>
              <a:rPr kumimoji="0"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v!=NULL</a:t>
            </a:r>
            <a:r>
              <a:rPr kumimoji="0"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   visit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v!=NULL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inOrder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v!=NULL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)</a:t>
            </a:r>
          </a:p>
          <a:p>
            <a:pPr marL="0" lvl="1" indent="-457200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inOrder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indent="-457200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visit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indent="-457200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inOrder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5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B5984-BC20-194C-8F08-5596F86D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407DF-F079-224A-AB83-371C67FF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28795-7E4D-1E46-BD31-C786875F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FBB77-6FF8-9144-B4EC-CA41EF0F407C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94BFF-360D-F345-8085-E8363579FD51}"/>
              </a:ext>
            </a:extLst>
          </p:cNvPr>
          <p:cNvSpPr txBox="1"/>
          <p:nvPr/>
        </p:nvSpPr>
        <p:spPr>
          <a:xfrm>
            <a:off x="232352" y="773995"/>
            <a:ext cx="44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err="1">
                <a:solidFill>
                  <a:schemeClr val="tx2"/>
                </a:solidFill>
              </a:rPr>
              <a:t>이진트리</a:t>
            </a:r>
            <a:r>
              <a:rPr kumimoji="1" lang="en-US" altLang="ko-KR" sz="3600" dirty="0">
                <a:solidFill>
                  <a:schemeClr val="tx2"/>
                </a:solidFill>
              </a:rPr>
              <a:t>(</a:t>
            </a:r>
            <a:r>
              <a:rPr kumimoji="1" lang="ko-KR" altLang="en-US" sz="3600" dirty="0" err="1">
                <a:solidFill>
                  <a:schemeClr val="tx2"/>
                </a:solidFill>
              </a:rPr>
              <a:t>적정트리</a:t>
            </a:r>
            <a:r>
              <a:rPr kumimoji="1" lang="en-US" altLang="ko-KR" sz="3600" dirty="0">
                <a:solidFill>
                  <a:schemeClr val="tx2"/>
                </a:solidFill>
              </a:rPr>
              <a:t>x)</a:t>
            </a:r>
            <a:endParaRPr kumimoji="1" lang="ko-Kore-KR" altLang="en-US" sz="3600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26AA7-B219-E24D-870B-9282DDCA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2022512"/>
            <a:ext cx="4150303" cy="3638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0F2EC-5638-F14D-8371-0A5B99542F29}"/>
              </a:ext>
            </a:extLst>
          </p:cNvPr>
          <p:cNvSpPr txBox="1"/>
          <p:nvPr/>
        </p:nvSpPr>
        <p:spPr>
          <a:xfrm>
            <a:off x="5911103" y="764219"/>
            <a:ext cx="2767361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Preorder </a:t>
            </a:r>
            <a:r>
              <a:rPr kumimoji="1" lang="ko-KR" altLang="en-US" dirty="0"/>
              <a:t>스타일로 </a:t>
            </a:r>
            <a:endParaRPr kumimoji="1" lang="en-US" altLang="ko-KR" dirty="0"/>
          </a:p>
          <a:p>
            <a:r>
              <a:rPr kumimoji="1" lang="ko-KR" altLang="en-US" dirty="0"/>
              <a:t>순회하며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검사</a:t>
            </a:r>
            <a:endParaRPr kumimoji="1" lang="ko-Kore-KR" altLang="en-US" dirty="0"/>
          </a:p>
        </p:txBody>
      </p:sp>
      <p:sp>
        <p:nvSpPr>
          <p:cNvPr id="11" name="Text Box 38">
            <a:extLst>
              <a:ext uri="{FF2B5EF4-FFF2-40B4-BE49-F238E27FC236}">
                <a16:creationId xmlns:a16="http://schemas.microsoft.com/office/drawing/2014/main" id="{96AC156D-CBA6-634E-A4D1-98EE0C02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498" y="1960954"/>
            <a:ext cx="4071966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binaryPreOrder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	if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v!=NULL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   		visit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2000" dirty="0">
              <a:solidFill>
                <a:srgbClr val="000000"/>
              </a:solidFill>
              <a:highlight>
                <a:srgbClr val="FFFF00"/>
              </a:highlight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findID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(v)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</a:rPr>
              <a:t>	if(v != NULL)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		if(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= id) return v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findID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(v))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if (p!=NULL) return p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findID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(v))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if (p!=NULL) return p</a:t>
            </a:r>
          </a:p>
          <a:p>
            <a:pPr marL="457200" indent="-457200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AutoNum type="arabicPeriod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AutoNum type="arabicPeriod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return NULL</a:t>
            </a:r>
          </a:p>
        </p:txBody>
      </p:sp>
    </p:spTree>
    <p:extLst>
      <p:ext uri="{BB962C8B-B14F-4D97-AF65-F5344CB8AC3E}">
        <p14:creationId xmlns:p14="http://schemas.microsoft.com/office/powerpoint/2010/main" val="34518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B5984-BC20-194C-8F08-5596F86D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407DF-F079-224A-AB83-371C67FF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트리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28795-7E4D-1E46-BD31-C786875F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CE51-1A6D-4F9B-BD39-087759B5888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FBB77-6FF8-9144-B4EC-CA41EF0F407C}"/>
              </a:ext>
            </a:extLst>
          </p:cNvPr>
          <p:cNvSpPr/>
          <p:nvPr/>
        </p:nvSpPr>
        <p:spPr bwMode="auto">
          <a:xfrm>
            <a:off x="0" y="44624"/>
            <a:ext cx="1675609" cy="476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kumimoji="0" lang="ko-Kore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94BFF-360D-F345-8085-E8363579FD51}"/>
              </a:ext>
            </a:extLst>
          </p:cNvPr>
          <p:cNvSpPr txBox="1"/>
          <p:nvPr/>
        </p:nvSpPr>
        <p:spPr>
          <a:xfrm>
            <a:off x="232352" y="773995"/>
            <a:ext cx="44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err="1">
                <a:solidFill>
                  <a:schemeClr val="tx2"/>
                </a:solidFill>
              </a:rPr>
              <a:t>이진트리</a:t>
            </a:r>
            <a:r>
              <a:rPr kumimoji="1" lang="en-US" altLang="ko-KR" sz="3600" dirty="0">
                <a:solidFill>
                  <a:schemeClr val="tx2"/>
                </a:solidFill>
              </a:rPr>
              <a:t>(</a:t>
            </a:r>
            <a:r>
              <a:rPr kumimoji="1" lang="ko-KR" altLang="en-US" sz="3600" dirty="0" err="1">
                <a:solidFill>
                  <a:schemeClr val="tx2"/>
                </a:solidFill>
              </a:rPr>
              <a:t>적정트리</a:t>
            </a:r>
            <a:r>
              <a:rPr kumimoji="1" lang="en-US" altLang="ko-KR" sz="3600" dirty="0">
                <a:solidFill>
                  <a:schemeClr val="tx2"/>
                </a:solidFill>
              </a:rPr>
              <a:t>x)</a:t>
            </a:r>
            <a:endParaRPr kumimoji="1" lang="ko-Kore-KR" altLang="en-US" sz="3600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26AA7-B219-E24D-870B-9282DDCAE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2022512"/>
            <a:ext cx="4150303" cy="3638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0F2EC-5638-F14D-8371-0A5B99542F29}"/>
              </a:ext>
            </a:extLst>
          </p:cNvPr>
          <p:cNvSpPr txBox="1"/>
          <p:nvPr/>
        </p:nvSpPr>
        <p:spPr>
          <a:xfrm>
            <a:off x="5076057" y="620688"/>
            <a:ext cx="3762569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postorder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스타일로 </a:t>
            </a:r>
            <a:endParaRPr kumimoji="1" lang="en-US" altLang="ko-KR" dirty="0"/>
          </a:p>
          <a:p>
            <a:r>
              <a:rPr kumimoji="1" lang="ko-KR" altLang="en-US" dirty="0"/>
              <a:t>순회하며 </a:t>
            </a:r>
            <a:r>
              <a:rPr kumimoji="1" lang="ko-KR" altLang="en-US" dirty="0" err="1"/>
              <a:t>디스트용량</a:t>
            </a:r>
            <a:r>
              <a:rPr kumimoji="1" lang="ko-KR" altLang="en-US" dirty="0"/>
              <a:t> 누적</a:t>
            </a:r>
            <a:endParaRPr kumimoji="1" lang="ko-Kore-KR" altLang="en-US" dirty="0"/>
          </a:p>
        </p:txBody>
      </p:sp>
      <p:sp>
        <p:nvSpPr>
          <p:cNvPr id="11" name="Text Box 38">
            <a:extLst>
              <a:ext uri="{FF2B5EF4-FFF2-40B4-BE49-F238E27FC236}">
                <a16:creationId xmlns:a16="http://schemas.microsoft.com/office/drawing/2014/main" id="{96AC156D-CBA6-634E-A4D1-98EE0C02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498" y="1916832"/>
            <a:ext cx="4071966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binaryPostOrder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v!=NULL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visit_sum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visit_sum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(v)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gFolderSize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+=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v.size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25172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2103</Words>
  <Application>Microsoft Macintosh PowerPoint</Application>
  <PresentationFormat>화면 슬라이드 쇼(4:3)</PresentationFormat>
  <Paragraphs>486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Noto Sans KR</vt:lpstr>
      <vt:lpstr>Symbol</vt:lpstr>
      <vt:lpstr>Tahoma</vt:lpstr>
      <vt:lpstr>Times New Roman</vt:lpstr>
      <vt:lpstr>Wingdings</vt:lpstr>
      <vt:lpstr>Blueprint</vt:lpstr>
      <vt:lpstr>트리</vt:lpstr>
      <vt:lpstr>이진트리의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계승자</vt:lpstr>
      <vt:lpstr>PowerPoint 프레젠테이션</vt:lpstr>
      <vt:lpstr>답</vt:lpstr>
      <vt:lpstr>해결</vt:lpstr>
      <vt:lpstr>해결 (conti.)</vt:lpstr>
      <vt:lpstr>해결</vt:lpstr>
      <vt:lpstr>오일러 투어 순회</vt:lpstr>
      <vt:lpstr>오일러 투어 순회 (conti.)</vt:lpstr>
      <vt:lpstr>예: 부트리들의 크기</vt:lpstr>
      <vt:lpstr>작동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2009-02-28T19:29:13Z</dcterms:created>
  <dcterms:modified xsi:type="dcterms:W3CDTF">2020-06-14T17:03:30Z</dcterms:modified>
</cp:coreProperties>
</file>