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7" r:id="rId2"/>
    <p:sldId id="320" r:id="rId3"/>
    <p:sldId id="263" r:id="rId4"/>
    <p:sldId id="275" r:id="rId5"/>
    <p:sldId id="276" r:id="rId6"/>
    <p:sldId id="322" r:id="rId7"/>
    <p:sldId id="277" r:id="rId8"/>
    <p:sldId id="298" r:id="rId9"/>
    <p:sldId id="299" r:id="rId10"/>
    <p:sldId id="301" r:id="rId11"/>
    <p:sldId id="300" r:id="rId12"/>
    <p:sldId id="312" r:id="rId13"/>
    <p:sldId id="313" r:id="rId14"/>
    <p:sldId id="314" r:id="rId15"/>
    <p:sldId id="321" r:id="rId16"/>
    <p:sldId id="304" r:id="rId17"/>
    <p:sldId id="264" r:id="rId18"/>
    <p:sldId id="278" r:id="rId19"/>
    <p:sldId id="317" r:id="rId20"/>
    <p:sldId id="316" r:id="rId21"/>
    <p:sldId id="319" r:id="rId22"/>
    <p:sldId id="265" r:id="rId23"/>
    <p:sldId id="281" r:id="rId24"/>
    <p:sldId id="282" r:id="rId25"/>
    <p:sldId id="295" r:id="rId26"/>
    <p:sldId id="292" r:id="rId27"/>
    <p:sldId id="297" r:id="rId28"/>
    <p:sldId id="294" r:id="rId29"/>
    <p:sldId id="296" r:id="rId30"/>
    <p:sldId id="293" r:id="rId31"/>
    <p:sldId id="318" r:id="rId32"/>
    <p:sldId id="262" r:id="rId33"/>
    <p:sldId id="289" r:id="rId34"/>
    <p:sldId id="269" r:id="rId35"/>
    <p:sldId id="274" r:id="rId36"/>
    <p:sldId id="271" r:id="rId37"/>
    <p:sldId id="290" r:id="rId38"/>
    <p:sldId id="285" r:id="rId39"/>
    <p:sldId id="287" r:id="rId40"/>
    <p:sldId id="288" r:id="rId41"/>
    <p:sldId id="291" r:id="rId42"/>
    <p:sldId id="266" r:id="rId43"/>
    <p:sldId id="267" r:id="rId44"/>
    <p:sldId id="305" r:id="rId45"/>
    <p:sldId id="306" r:id="rId46"/>
    <p:sldId id="323" r:id="rId47"/>
    <p:sldId id="324" r:id="rId48"/>
    <p:sldId id="307" r:id="rId4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5D0B"/>
    <a:srgbClr val="FFC9C9"/>
    <a:srgbClr val="0077C3"/>
    <a:srgbClr val="0062B3"/>
    <a:srgbClr val="0F419A"/>
    <a:srgbClr val="EC610C"/>
    <a:srgbClr val="00A0E9"/>
    <a:srgbClr val="EA6C6C"/>
    <a:srgbClr val="A0CC82"/>
    <a:srgbClr val="76B5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74844" autoAdjust="0"/>
  </p:normalViewPr>
  <p:slideViewPr>
    <p:cSldViewPr snapToGrid="0">
      <p:cViewPr varScale="1">
        <p:scale>
          <a:sx n="80" d="100"/>
          <a:sy n="80"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E9F16-ABF2-452C-B58B-9B2C5C954104}" type="datetimeFigureOut">
              <a:rPr lang="zh-TW" altLang="en-US" smtClean="0"/>
              <a:t>2024/8/22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FE22B-C2D1-49D9-AED7-B521A55CADC8}" type="slidenum">
              <a:rPr lang="zh-TW" altLang="en-US" smtClean="0"/>
              <a:t>‹#›</a:t>
            </a:fld>
            <a:endParaRPr lang="zh-TW" altLang="en-US"/>
          </a:p>
        </p:txBody>
      </p:sp>
    </p:spTree>
    <p:extLst>
      <p:ext uri="{BB962C8B-B14F-4D97-AF65-F5344CB8AC3E}">
        <p14:creationId xmlns:p14="http://schemas.microsoft.com/office/powerpoint/2010/main" val="400741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zh-TW" altLang="en-US" baseline="0" dirty="0" smtClean="0"/>
              <a:t>大家好 我叫李若平</a:t>
            </a:r>
            <a:endParaRPr lang="en-US" altLang="zh-TW" baseline="0" dirty="0" smtClean="0"/>
          </a:p>
          <a:p>
            <a:pPr marL="171450" indent="-171450">
              <a:buFontTx/>
              <a:buChar char="-"/>
            </a:pPr>
            <a:r>
              <a:rPr lang="zh-TW" altLang="en-US" baseline="0" dirty="0" smtClean="0"/>
              <a:t>今天要跟大家報告這次實習的研究內容</a:t>
            </a:r>
            <a:endParaRPr lang="en-US" altLang="zh-TW" dirty="0" smtClean="0"/>
          </a:p>
        </p:txBody>
      </p:sp>
    </p:spTree>
    <p:extLst>
      <p:ext uri="{BB962C8B-B14F-4D97-AF65-F5344CB8AC3E}">
        <p14:creationId xmlns:p14="http://schemas.microsoft.com/office/powerpoint/2010/main" val="241303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公開資訊觀測類根據我們的研究方式，有</a:t>
            </a:r>
            <a:r>
              <a:rPr lang="en-US" altLang="zh-TW" dirty="0" smtClean="0"/>
              <a:t>9</a:t>
            </a:r>
            <a:r>
              <a:rPr lang="zh-TW" altLang="en-US" dirty="0" smtClean="0"/>
              <a:t>種根據關鍵字分類的新聞 首先前三種是</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10</a:t>
            </a:fld>
            <a:endParaRPr lang="zh-TW" altLang="en-US"/>
          </a:p>
        </p:txBody>
      </p:sp>
    </p:spTree>
    <p:extLst>
      <p:ext uri="{BB962C8B-B14F-4D97-AF65-F5344CB8AC3E}">
        <p14:creationId xmlns:p14="http://schemas.microsoft.com/office/powerpoint/2010/main" val="2777821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11</a:t>
            </a:fld>
            <a:endParaRPr lang="zh-TW" altLang="en-US"/>
          </a:p>
        </p:txBody>
      </p:sp>
    </p:spTree>
    <p:extLst>
      <p:ext uri="{BB962C8B-B14F-4D97-AF65-F5344CB8AC3E}">
        <p14:creationId xmlns:p14="http://schemas.microsoft.com/office/powerpoint/2010/main" val="1579577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媒體新聞標題格式比較不一樣</a:t>
            </a:r>
            <a:endParaRPr lang="en-US" altLang="zh-TW" dirty="0" smtClean="0"/>
          </a:p>
          <a:p>
            <a:r>
              <a:rPr lang="zh-TW" altLang="en-US" dirty="0" smtClean="0"/>
              <a:t>所以先用中文分詞 ，讀取所有樣本後再將各標題投射到他對應的向量。</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12</a:t>
            </a:fld>
            <a:endParaRPr lang="zh-TW" altLang="en-US"/>
          </a:p>
        </p:txBody>
      </p:sp>
    </p:spTree>
    <p:extLst>
      <p:ext uri="{BB962C8B-B14F-4D97-AF65-F5344CB8AC3E}">
        <p14:creationId xmlns:p14="http://schemas.microsoft.com/office/powerpoint/2010/main" val="240088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媒體新聞類我們用了影響最明顯的漲幅變動表示影響幅度 根據關鍵字分類，這三類媒體新聞較有明顯影響</a:t>
            </a:r>
            <a:endParaRPr lang="en-US" altLang="zh-TW" dirty="0" smtClean="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13</a:t>
            </a:fld>
            <a:endParaRPr lang="zh-TW" altLang="en-US"/>
          </a:p>
        </p:txBody>
      </p:sp>
    </p:spTree>
    <p:extLst>
      <p:ext uri="{BB962C8B-B14F-4D97-AF65-F5344CB8AC3E}">
        <p14:creationId xmlns:p14="http://schemas.microsoft.com/office/powerpoint/2010/main" val="344047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用來預測發布後新聞走勢我們用了後三日漲幅，考慮時間比隔日漲幅長。</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14</a:t>
            </a:fld>
            <a:endParaRPr lang="zh-TW" altLang="en-US"/>
          </a:p>
        </p:txBody>
      </p:sp>
    </p:spTree>
    <p:extLst>
      <p:ext uri="{BB962C8B-B14F-4D97-AF65-F5344CB8AC3E}">
        <p14:creationId xmlns:p14="http://schemas.microsoft.com/office/powerpoint/2010/main" val="3151764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這次研究</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15</a:t>
            </a:fld>
            <a:endParaRPr lang="zh-TW" altLang="en-US"/>
          </a:p>
        </p:txBody>
      </p:sp>
    </p:spTree>
    <p:extLst>
      <p:ext uri="{BB962C8B-B14F-4D97-AF65-F5344CB8AC3E}">
        <p14:creationId xmlns:p14="http://schemas.microsoft.com/office/powerpoint/2010/main" val="382378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17</a:t>
            </a:fld>
            <a:endParaRPr lang="zh-TW" altLang="en-US"/>
          </a:p>
        </p:txBody>
      </p:sp>
    </p:spTree>
    <p:extLst>
      <p:ext uri="{BB962C8B-B14F-4D97-AF65-F5344CB8AC3E}">
        <p14:creationId xmlns:p14="http://schemas.microsoft.com/office/powerpoint/2010/main" val="1026887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18</a:t>
            </a:fld>
            <a:endParaRPr lang="zh-TW" altLang="en-US"/>
          </a:p>
        </p:txBody>
      </p:sp>
    </p:spTree>
    <p:extLst>
      <p:ext uri="{BB962C8B-B14F-4D97-AF65-F5344CB8AC3E}">
        <p14:creationId xmlns:p14="http://schemas.microsoft.com/office/powerpoint/2010/main" val="3124794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取得股價變動後我們可以看到不管是關西係數，</a:t>
            </a:r>
            <a:r>
              <a:rPr lang="en-US" altLang="zh-TW" dirty="0" smtClean="0"/>
              <a:t>R-squared,</a:t>
            </a:r>
            <a:r>
              <a:rPr lang="en-US" altLang="zh-TW" baseline="0" dirty="0" smtClean="0"/>
              <a:t> </a:t>
            </a:r>
            <a:r>
              <a:rPr lang="zh-TW" altLang="en-US" baseline="0" dirty="0" smtClean="0"/>
              <a:t>還是畫出來的結果</a:t>
            </a:r>
            <a:r>
              <a:rPr lang="zh-TW" altLang="en-US" dirty="0" smtClean="0"/>
              <a:t>分數和股價的關係弱 </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19</a:t>
            </a:fld>
            <a:endParaRPr lang="zh-TW" altLang="en-US"/>
          </a:p>
        </p:txBody>
      </p:sp>
    </p:spTree>
    <p:extLst>
      <p:ext uri="{BB962C8B-B14F-4D97-AF65-F5344CB8AC3E}">
        <p14:creationId xmlns:p14="http://schemas.microsoft.com/office/powerpoint/2010/main" val="79311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那我們另外將分數區隔開 來看他們股價變動的分布</a:t>
            </a:r>
            <a:endParaRPr lang="en-US" altLang="zh-TW" dirty="0" smtClean="0"/>
          </a:p>
          <a:p>
            <a:pPr marL="171450" indent="-171450">
              <a:buFontTx/>
              <a:buChar char="-"/>
            </a:pPr>
            <a:r>
              <a:rPr lang="en-US" altLang="zh-TW" dirty="0" smtClean="0"/>
              <a:t>0</a:t>
            </a:r>
            <a:r>
              <a:rPr lang="zh-TW" altLang="en-US" dirty="0" smtClean="0"/>
              <a:t>以下平均偏負影響多一些，光用</a:t>
            </a:r>
            <a:r>
              <a:rPr lang="en-US" altLang="zh-TW" dirty="0" smtClean="0"/>
              <a:t>0</a:t>
            </a:r>
            <a:r>
              <a:rPr lang="zh-TW" altLang="en-US" dirty="0" smtClean="0"/>
              <a:t>區分用</a:t>
            </a:r>
            <a:r>
              <a:rPr lang="en-US" altLang="zh-TW" dirty="0" smtClean="0"/>
              <a:t>T-test</a:t>
            </a:r>
            <a:r>
              <a:rPr lang="en-US" altLang="zh-TW" baseline="0" dirty="0" smtClean="0"/>
              <a:t> </a:t>
            </a:r>
            <a:r>
              <a:rPr lang="zh-TW" altLang="en-US" baseline="0" dirty="0" smtClean="0"/>
              <a:t>用</a:t>
            </a:r>
            <a:r>
              <a:rPr lang="en-US" altLang="zh-TW" baseline="0" dirty="0" smtClean="0"/>
              <a:t>95%</a:t>
            </a:r>
            <a:r>
              <a:rPr lang="zh-TW" altLang="en-US" baseline="0" dirty="0" smtClean="0"/>
              <a:t>信賴區間比較兩個樣本的平均有沒有差異的畫結果是</a:t>
            </a:r>
            <a:r>
              <a:rPr lang="zh-TW" altLang="en-US" dirty="0" smtClean="0"/>
              <a:t>樣本值有顯著的差異</a:t>
            </a:r>
            <a:endParaRPr lang="en-US" altLang="zh-TW" dirty="0" smtClean="0"/>
          </a:p>
          <a:p>
            <a:pPr marL="171450" indent="-171450">
              <a:buFontTx/>
              <a:buChar char="-"/>
            </a:pPr>
            <a:r>
              <a:rPr lang="zh-TW" altLang="en-US" dirty="0" smtClean="0"/>
              <a:t>可以看到在這個軸線上</a:t>
            </a:r>
            <a:endParaRPr lang="en-US" altLang="zh-TW" dirty="0" smtClean="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20</a:t>
            </a:fld>
            <a:endParaRPr lang="zh-TW" altLang="en-US"/>
          </a:p>
        </p:txBody>
      </p:sp>
    </p:spTree>
    <p:extLst>
      <p:ext uri="{BB962C8B-B14F-4D97-AF65-F5344CB8AC3E}">
        <p14:creationId xmlns:p14="http://schemas.microsoft.com/office/powerpoint/2010/main" val="4068280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endParaRPr lang="en-US" altLang="zh-TW" dirty="0" smtClean="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2</a:t>
            </a:fld>
            <a:endParaRPr lang="zh-TW" altLang="en-US"/>
          </a:p>
        </p:txBody>
      </p:sp>
    </p:spTree>
    <p:extLst>
      <p:ext uri="{BB962C8B-B14F-4D97-AF65-F5344CB8AC3E}">
        <p14:creationId xmlns:p14="http://schemas.microsoft.com/office/powerpoint/2010/main" val="2232276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21</a:t>
            </a:fld>
            <a:endParaRPr lang="zh-TW" altLang="en-US"/>
          </a:p>
        </p:txBody>
      </p:sp>
    </p:spTree>
    <p:extLst>
      <p:ext uri="{BB962C8B-B14F-4D97-AF65-F5344CB8AC3E}">
        <p14:creationId xmlns:p14="http://schemas.microsoft.com/office/powerpoint/2010/main" val="386647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因為原本都是以考慮時間點來當作策略基準，所以會以不同時間點的價格來研究</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25</a:t>
            </a:fld>
            <a:endParaRPr lang="zh-TW" altLang="en-US"/>
          </a:p>
        </p:txBody>
      </p:sp>
    </p:spTree>
    <p:extLst>
      <p:ext uri="{BB962C8B-B14F-4D97-AF65-F5344CB8AC3E}">
        <p14:creationId xmlns:p14="http://schemas.microsoft.com/office/powerpoint/2010/main" val="730893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我們先以區間內最高和最低價分析</a:t>
            </a:r>
            <a:endParaRPr lang="en-US" altLang="zh-TW" dirty="0" smtClean="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26</a:t>
            </a:fld>
            <a:endParaRPr lang="zh-TW" altLang="en-US"/>
          </a:p>
        </p:txBody>
      </p:sp>
    </p:spTree>
    <p:extLst>
      <p:ext uri="{BB962C8B-B14F-4D97-AF65-F5344CB8AC3E}">
        <p14:creationId xmlns:p14="http://schemas.microsoft.com/office/powerpoint/2010/main" val="1948787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在來我們比較指定日期的收盤價來找出各區間的趨勢</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27</a:t>
            </a:fld>
            <a:endParaRPr lang="zh-TW" altLang="en-US"/>
          </a:p>
        </p:txBody>
      </p:sp>
    </p:spTree>
    <p:extLst>
      <p:ext uri="{BB962C8B-B14F-4D97-AF65-F5344CB8AC3E}">
        <p14:creationId xmlns:p14="http://schemas.microsoft.com/office/powerpoint/2010/main" val="2077412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29</a:t>
            </a:fld>
            <a:endParaRPr lang="zh-TW" altLang="en-US"/>
          </a:p>
        </p:txBody>
      </p:sp>
    </p:spTree>
    <p:extLst>
      <p:ext uri="{BB962C8B-B14F-4D97-AF65-F5344CB8AC3E}">
        <p14:creationId xmlns:p14="http://schemas.microsoft.com/office/powerpoint/2010/main" val="3872152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樣本數不多</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30</a:t>
            </a:fld>
            <a:endParaRPr lang="zh-TW" altLang="en-US"/>
          </a:p>
        </p:txBody>
      </p:sp>
    </p:spTree>
    <p:extLst>
      <p:ext uri="{BB962C8B-B14F-4D97-AF65-F5344CB8AC3E}">
        <p14:creationId xmlns:p14="http://schemas.microsoft.com/office/powerpoint/2010/main" val="3236100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31</a:t>
            </a:fld>
            <a:endParaRPr lang="zh-TW" altLang="en-US"/>
          </a:p>
        </p:txBody>
      </p:sp>
    </p:spTree>
    <p:extLst>
      <p:ext uri="{BB962C8B-B14F-4D97-AF65-F5344CB8AC3E}">
        <p14:creationId xmlns:p14="http://schemas.microsoft.com/office/powerpoint/2010/main" val="988806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33</a:t>
            </a:fld>
            <a:endParaRPr lang="zh-TW" altLang="en-US"/>
          </a:p>
        </p:txBody>
      </p:sp>
    </p:spTree>
    <p:extLst>
      <p:ext uri="{BB962C8B-B14F-4D97-AF65-F5344CB8AC3E}">
        <p14:creationId xmlns:p14="http://schemas.microsoft.com/office/powerpoint/2010/main" val="765571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sz="1200" dirty="0" smtClean="0"/>
              <a:t>預測結果</a:t>
            </a:r>
            <a:endParaRPr lang="en-US" altLang="zh-TW"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sz="1200" dirty="0" smtClean="0"/>
              <a:t>模型準確度提升</a:t>
            </a:r>
            <a:endParaRPr lang="en-US" altLang="zh-TW"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sz="1200" dirty="0" smtClean="0"/>
              <a:t>新增對</a:t>
            </a:r>
            <a:r>
              <a:rPr lang="en-US" altLang="zh-TW" sz="1200" dirty="0" smtClean="0"/>
              <a:t>ETF</a:t>
            </a:r>
            <a:r>
              <a:rPr lang="zh-TW" altLang="en-US" sz="1200" dirty="0" smtClean="0"/>
              <a:t>有解釋力的因子</a:t>
            </a:r>
            <a:endParaRPr lang="en-US" altLang="zh-TW"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sz="1200" dirty="0" smtClean="0"/>
          </a:p>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34</a:t>
            </a:fld>
            <a:endParaRPr lang="zh-TW" altLang="en-US"/>
          </a:p>
        </p:txBody>
      </p:sp>
    </p:spTree>
    <p:extLst>
      <p:ext uri="{BB962C8B-B14F-4D97-AF65-F5344CB8AC3E}">
        <p14:creationId xmlns:p14="http://schemas.microsoft.com/office/powerpoint/2010/main" val="1265094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標借獲利機會</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35</a:t>
            </a:fld>
            <a:endParaRPr lang="zh-TW" altLang="en-US"/>
          </a:p>
        </p:txBody>
      </p:sp>
    </p:spTree>
    <p:extLst>
      <p:ext uri="{BB962C8B-B14F-4D97-AF65-F5344CB8AC3E}">
        <p14:creationId xmlns:p14="http://schemas.microsoft.com/office/powerpoint/2010/main" val="48852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a:t>
            </a:fld>
            <a:endParaRPr lang="zh-TW" altLang="en-US"/>
          </a:p>
        </p:txBody>
      </p:sp>
    </p:spTree>
    <p:extLst>
      <p:ext uri="{BB962C8B-B14F-4D97-AF65-F5344CB8AC3E}">
        <p14:creationId xmlns:p14="http://schemas.microsoft.com/office/powerpoint/2010/main" val="2473382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分布狀況</a:t>
            </a:r>
            <a:endParaRPr lang="en-US" altLang="zh-TW" sz="1200" b="1"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針對會發生平均得標</a:t>
            </a:r>
            <a:r>
              <a:rPr lang="en-US" altLang="zh-TW" sz="1200" b="1"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&gt;1%</a:t>
            </a:r>
            <a:r>
              <a:rPr lang="zh-TW" altLang="en-US" sz="1200" b="1"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的事件，預測得標費率</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36</a:t>
            </a:fld>
            <a:endParaRPr lang="zh-TW" altLang="en-US"/>
          </a:p>
        </p:txBody>
      </p:sp>
    </p:spTree>
    <p:extLst>
      <p:ext uri="{BB962C8B-B14F-4D97-AF65-F5344CB8AC3E}">
        <p14:creationId xmlns:p14="http://schemas.microsoft.com/office/powerpoint/2010/main" val="2379070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37</a:t>
            </a:fld>
            <a:endParaRPr lang="zh-TW" altLang="en-US"/>
          </a:p>
        </p:txBody>
      </p:sp>
    </p:spTree>
    <p:extLst>
      <p:ext uri="{BB962C8B-B14F-4D97-AF65-F5344CB8AC3E}">
        <p14:creationId xmlns:p14="http://schemas.microsoft.com/office/powerpoint/2010/main" val="2473517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38</a:t>
            </a:fld>
            <a:endParaRPr lang="zh-TW" altLang="en-US"/>
          </a:p>
        </p:txBody>
      </p:sp>
    </p:spTree>
    <p:extLst>
      <p:ext uri="{BB962C8B-B14F-4D97-AF65-F5344CB8AC3E}">
        <p14:creationId xmlns:p14="http://schemas.microsoft.com/office/powerpoint/2010/main" val="1002682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39</a:t>
            </a:fld>
            <a:endParaRPr lang="zh-TW" altLang="en-US"/>
          </a:p>
        </p:txBody>
      </p:sp>
    </p:spTree>
    <p:extLst>
      <p:ext uri="{BB962C8B-B14F-4D97-AF65-F5344CB8AC3E}">
        <p14:creationId xmlns:p14="http://schemas.microsoft.com/office/powerpoint/2010/main" val="1489475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實際預測結果 先看原本總費率比較 樣本外 原本模型可預測高費率標的約兩成 改成</a:t>
            </a:r>
            <a:r>
              <a:rPr lang="en-US" altLang="zh-TW" dirty="0" smtClean="0"/>
              <a:t>ETF</a:t>
            </a:r>
            <a:r>
              <a:rPr lang="zh-TW" altLang="en-US" dirty="0" smtClean="0"/>
              <a:t>訓練集後變大概</a:t>
            </a:r>
            <a:r>
              <a:rPr lang="en-US" altLang="zh-TW" dirty="0" smtClean="0"/>
              <a:t>4</a:t>
            </a:r>
            <a:r>
              <a:rPr lang="zh-TW" altLang="en-US" dirty="0" smtClean="0"/>
              <a:t>成 完全用新模型可以到</a:t>
            </a:r>
            <a:r>
              <a:rPr lang="en-US" altLang="zh-TW" dirty="0" smtClean="0"/>
              <a:t>6</a:t>
            </a:r>
            <a:r>
              <a:rPr lang="zh-TW" altLang="en-US" dirty="0" smtClean="0"/>
              <a:t>成</a:t>
            </a:r>
            <a:endParaRPr lang="en-US" altLang="zh-TW" dirty="0" smtClean="0"/>
          </a:p>
          <a:p>
            <a:endParaRPr lang="en-US" altLang="zh-TW" dirty="0" smtClean="0"/>
          </a:p>
          <a:p>
            <a:r>
              <a:rPr lang="zh-TW" altLang="en-US" dirty="0" smtClean="0"/>
              <a:t>那如果用總金額比較 原本預測高標借費率是</a:t>
            </a:r>
            <a:r>
              <a:rPr lang="en-US" altLang="zh-TW" dirty="0" smtClean="0"/>
              <a:t>2</a:t>
            </a:r>
            <a:r>
              <a:rPr lang="zh-TW" altLang="en-US" dirty="0" smtClean="0"/>
              <a:t>成 最後到</a:t>
            </a:r>
            <a:r>
              <a:rPr lang="en-US" altLang="zh-TW" dirty="0" smtClean="0"/>
              <a:t>4</a:t>
            </a:r>
            <a:r>
              <a:rPr lang="zh-TW" altLang="en-US" dirty="0" smtClean="0"/>
              <a:t>成 都有成長</a:t>
            </a:r>
            <a:endParaRPr lang="en-US" altLang="zh-TW" dirty="0" smtClean="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40</a:t>
            </a:fld>
            <a:endParaRPr lang="zh-TW" altLang="en-US"/>
          </a:p>
        </p:txBody>
      </p:sp>
    </p:spTree>
    <p:extLst>
      <p:ext uri="{BB962C8B-B14F-4D97-AF65-F5344CB8AC3E}">
        <p14:creationId xmlns:p14="http://schemas.microsoft.com/office/powerpoint/2010/main" val="371575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這次研究的主要目的是希望能</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4</a:t>
            </a:fld>
            <a:endParaRPr lang="zh-TW" altLang="en-US"/>
          </a:p>
        </p:txBody>
      </p:sp>
    </p:spTree>
    <p:extLst>
      <p:ext uri="{BB962C8B-B14F-4D97-AF65-F5344CB8AC3E}">
        <p14:creationId xmlns:p14="http://schemas.microsoft.com/office/powerpoint/2010/main" val="42337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dirty="0" smtClean="0"/>
              <a:t>這項研究的主要發現是</a:t>
            </a:r>
            <a:r>
              <a:rPr lang="en-US" altLang="zh-TW" dirty="0" smtClean="0"/>
              <a:t>:</a:t>
            </a:r>
            <a:r>
              <a:rPr lang="zh-TW" altLang="en-US" dirty="0" smtClean="0"/>
              <a:t> </a:t>
            </a:r>
            <a:endParaRPr lang="en-US" altLang="zh-TW" dirty="0" smtClean="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5</a:t>
            </a:fld>
            <a:endParaRPr lang="zh-TW" altLang="en-US"/>
          </a:p>
        </p:txBody>
      </p:sp>
    </p:spTree>
    <p:extLst>
      <p:ext uri="{BB962C8B-B14F-4D97-AF65-F5344CB8AC3E}">
        <p14:creationId xmlns:p14="http://schemas.microsoft.com/office/powerpoint/2010/main" val="161645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這是我這次實習所有新聞類研究大概的流程圖， 會先取得資料後 先整理 </a:t>
            </a:r>
            <a:r>
              <a:rPr lang="en-US" altLang="zh-TW" dirty="0" smtClean="0"/>
              <a:t>(</a:t>
            </a:r>
            <a:r>
              <a:rPr lang="zh-TW" altLang="en-US" dirty="0" smtClean="0"/>
              <a:t>文字 </a:t>
            </a:r>
            <a:r>
              <a:rPr lang="en-US" altLang="zh-TW" dirty="0" smtClean="0"/>
              <a:t>tags</a:t>
            </a:r>
            <a:r>
              <a:rPr lang="zh-TW" altLang="en-US" dirty="0" smtClean="0"/>
              <a:t>等 </a:t>
            </a:r>
            <a:r>
              <a:rPr lang="en-US" altLang="zh-TW" dirty="0" smtClean="0"/>
              <a:t>)</a:t>
            </a:r>
            <a:r>
              <a:rPr lang="zh-TW" altLang="en-US" dirty="0" smtClean="0"/>
              <a:t> 然後每則新聞找到對應的股價變動也要將新聞分類，最後在研究各類別股價變動的趨勢</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6</a:t>
            </a:fld>
            <a:endParaRPr lang="zh-TW" altLang="en-US"/>
          </a:p>
        </p:txBody>
      </p:sp>
    </p:spTree>
    <p:extLst>
      <p:ext uri="{BB962C8B-B14F-4D97-AF65-F5344CB8AC3E}">
        <p14:creationId xmlns:p14="http://schemas.microsoft.com/office/powerpoint/2010/main" val="429230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先講重大訊息主旨的研究</a:t>
            </a:r>
            <a:endParaRPr lang="en-US" altLang="zh-TW" dirty="0" smtClean="0"/>
          </a:p>
          <a:p>
            <a:r>
              <a:rPr lang="en-US" altLang="zh-TW" dirty="0" smtClean="0"/>
              <a:t>-</a:t>
            </a:r>
            <a:r>
              <a:rPr lang="zh-TW" altLang="en-US" dirty="0" smtClean="0"/>
              <a:t>比較重要的就是 因為主旨格式和用字固定，不太擔心文法，反而關鍵字發生頻率比較重要，，所以先轉為英文提高準確度也加快運算速度。</a:t>
            </a:r>
            <a:endParaRPr lang="en-US" altLang="zh-TW" dirty="0" smtClean="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7</a:t>
            </a:fld>
            <a:endParaRPr lang="zh-TW" altLang="en-US"/>
          </a:p>
        </p:txBody>
      </p:sp>
    </p:spTree>
    <p:extLst>
      <p:ext uri="{BB962C8B-B14F-4D97-AF65-F5344CB8AC3E}">
        <p14:creationId xmlns:p14="http://schemas.microsoft.com/office/powerpoint/2010/main" val="347511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這些是我們計算股價變動程度的指標</a:t>
            </a:r>
            <a:endParaRPr lang="en-US" altLang="zh-TW" dirty="0" smtClean="0"/>
          </a:p>
          <a:p>
            <a:r>
              <a:rPr lang="zh-TW" altLang="en-US" dirty="0" smtClean="0"/>
              <a:t>直接計算新聞發布後股價變動有隔日漲幅 移動平均</a:t>
            </a:r>
            <a:endParaRPr lang="en-US" altLang="zh-TW" dirty="0" smtClean="0"/>
          </a:p>
          <a:p>
            <a:r>
              <a:rPr lang="zh-TW" altLang="en-US" dirty="0" smtClean="0"/>
              <a:t>剩下的偏向計算股價走勢在新聞發佈前和發布後的差異，用來衡量新聞對走勢的影響</a:t>
            </a:r>
            <a:endParaRPr lang="en-US" altLang="zh-TW" dirty="0" smtClean="0"/>
          </a:p>
          <a:p>
            <a:r>
              <a:rPr lang="zh-TW" altLang="en-US" dirty="0" smtClean="0"/>
              <a:t>我們會考量綜合影響</a:t>
            </a:r>
            <a:endParaRPr lang="en-US" altLang="zh-TW" dirty="0" smtClean="0"/>
          </a:p>
          <a:p>
            <a:endParaRPr lang="en-US" altLang="zh-TW" dirty="0" smtClean="0"/>
          </a:p>
          <a:p>
            <a:r>
              <a:rPr lang="zh-TW" altLang="en-US" dirty="0" smtClean="0"/>
              <a:t>之後會用到漲幅變動 未來漲幅</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8</a:t>
            </a:fld>
            <a:endParaRPr lang="zh-TW" altLang="en-US"/>
          </a:p>
        </p:txBody>
      </p:sp>
    </p:spTree>
    <p:extLst>
      <p:ext uri="{BB962C8B-B14F-4D97-AF65-F5344CB8AC3E}">
        <p14:creationId xmlns:p14="http://schemas.microsoft.com/office/powerpoint/2010/main" val="31958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按照正常大方向分類可以看到都是蠻常態分佈 平均也都差多是</a:t>
            </a:r>
            <a:r>
              <a:rPr lang="en-US" altLang="zh-TW" dirty="0" smtClean="0"/>
              <a:t>0</a:t>
            </a:r>
          </a:p>
          <a:p>
            <a:r>
              <a:rPr lang="zh-TW" altLang="en-US" dirty="0" smtClean="0"/>
              <a:t>取得剛剛那些值之後我想到這哪一類的新聞有明顯的影響，所以我們要找出有非常態分佈的 或是平均和零有一定差距的。</a:t>
            </a:r>
            <a:endParaRPr lang="zh-TW" altLang="en-US" dirty="0"/>
          </a:p>
        </p:txBody>
      </p:sp>
      <p:sp>
        <p:nvSpPr>
          <p:cNvPr id="4" name="投影片編號版面配置區 3"/>
          <p:cNvSpPr>
            <a:spLocks noGrp="1"/>
          </p:cNvSpPr>
          <p:nvPr>
            <p:ph type="sldNum" sz="quarter" idx="10"/>
          </p:nvPr>
        </p:nvSpPr>
        <p:spPr/>
        <p:txBody>
          <a:bodyPr/>
          <a:lstStyle/>
          <a:p>
            <a:fld id="{A74FE22B-C2D1-49D9-AED7-B521A55CADC8}" type="slidenum">
              <a:rPr lang="zh-TW" altLang="en-US" smtClean="0"/>
              <a:t>9</a:t>
            </a:fld>
            <a:endParaRPr lang="zh-TW" altLang="en-US"/>
          </a:p>
        </p:txBody>
      </p:sp>
    </p:spTree>
    <p:extLst>
      <p:ext uri="{BB962C8B-B14F-4D97-AF65-F5344CB8AC3E}">
        <p14:creationId xmlns:p14="http://schemas.microsoft.com/office/powerpoint/2010/main" val="417420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8F22-11AF-4D56-8B5B-DC53FF38D0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8386806-DE62-490E-BA0D-DBF3302D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20A951F-23F4-4BAE-986B-F97BD1B3E2AF}"/>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ACD19597-070D-49F8-876D-14E337A99E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960C7F-0E21-4020-A506-D7513A6CA65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80448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BE8C9C-0611-4ECD-9DC0-093850749B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81EE96E-AEF7-4512-BC14-5176DE82D2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C22AA8-0A0A-4045-8326-64599F0253A7}"/>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05EE14C6-33C6-419D-9586-DF00B92133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77E5B3E-42DF-4562-97B7-1276554403E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72501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524E966-C5F4-4004-A985-52CE149510F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6BE0E03-0A9E-46BB-84B7-D9A694D51CC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B73570-CFF5-4FF8-B278-72637E94C75B}"/>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618FE1DB-87B0-435E-BAE8-E3AC090A18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82F38E-9C4E-48B5-AEE6-8F2A3C42B08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994882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defTabSz="914226"/>
            <a:endParaRPr lang="zh-TW" altLang="en-US" sz="1700">
              <a:solidFill>
                <a:prstClr val="white"/>
              </a:solidFill>
            </a:endParaRPr>
          </a:p>
        </p:txBody>
      </p:sp>
      <p:sp>
        <p:nvSpPr>
          <p:cNvPr id="5" name="頁尾版面配置區 4"/>
          <p:cNvSpPr>
            <a:spLocks noGrp="1"/>
          </p:cNvSpPr>
          <p:nvPr>
            <p:ph type="ftr" sz="quarter" idx="11"/>
          </p:nvPr>
        </p:nvSpPr>
        <p:spPr/>
        <p:txBody>
          <a:bodyPr/>
          <a:lstStyle/>
          <a:p>
            <a:pPr defTabSz="914226"/>
            <a:endParaRPr lang="zh-TW" altLang="en-US" sz="1700">
              <a:solidFill>
                <a:prstClr val="white"/>
              </a:solidFill>
            </a:endParaRP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black"/>
                </a:solidFill>
              </a:rPr>
              <a:pPr/>
              <a:t>‹#›</a:t>
            </a:fld>
            <a:endParaRPr lang="zh-TW" altLang="en-US">
              <a:solidFill>
                <a:prstClr val="black"/>
              </a:solidFill>
            </a:endParaRPr>
          </a:p>
        </p:txBody>
      </p:sp>
      <p:sp>
        <p:nvSpPr>
          <p:cNvPr id="7" name="圓角化對角線角落矩形 6"/>
          <p:cNvSpPr/>
          <p:nvPr userDrawn="1"/>
        </p:nvSpPr>
        <p:spPr>
          <a:xfrm>
            <a:off x="705611" y="2564904"/>
            <a:ext cx="11247040" cy="2088232"/>
          </a:xfrm>
          <a:prstGeom prst="round2DiagRect">
            <a:avLst/>
          </a:prstGeom>
          <a:gradFill flip="none" rotWithShape="1">
            <a:gsLst>
              <a:gs pos="0">
                <a:srgbClr val="173483"/>
              </a:gs>
              <a:gs pos="100000">
                <a:srgbClr val="0099DD"/>
              </a:gs>
              <a:gs pos="59000">
                <a:srgbClr val="0062AC"/>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dirty="0"/>
          </a:p>
        </p:txBody>
      </p:sp>
      <p:sp>
        <p:nvSpPr>
          <p:cNvPr id="2" name="標題 1"/>
          <p:cNvSpPr>
            <a:spLocks noGrp="1"/>
          </p:cNvSpPr>
          <p:nvPr>
            <p:ph type="title"/>
          </p:nvPr>
        </p:nvSpPr>
        <p:spPr>
          <a:xfrm>
            <a:off x="1147531" y="3068961"/>
            <a:ext cx="10363200" cy="1362075"/>
          </a:xfrm>
        </p:spPr>
        <p:txBody>
          <a:bodyPr anchor="t"/>
          <a:lstStyle>
            <a:lvl1pPr algn="l">
              <a:defRPr sz="4000" b="1" i="0" cap="all">
                <a:solidFill>
                  <a:schemeClr val="bg1"/>
                </a:solidFill>
                <a:latin typeface="Noto Sans CJK TC Black" charset="-120"/>
                <a:ea typeface="Noto Sans CJK TC Black" charset="-120"/>
                <a:cs typeface="Noto Sans CJK TC Black" charset="-120"/>
              </a:defRPr>
            </a:lvl1pPr>
          </a:lstStyle>
          <a:p>
            <a:r>
              <a:rPr lang="zh-TW" altLang="en-US" dirty="0"/>
              <a:t>按一下以編輯母片標題樣式</a:t>
            </a:r>
          </a:p>
        </p:txBody>
      </p:sp>
      <p:sp>
        <p:nvSpPr>
          <p:cNvPr id="8" name="圓角化對角線角落矩形 7"/>
          <p:cNvSpPr/>
          <p:nvPr userDrawn="1"/>
        </p:nvSpPr>
        <p:spPr>
          <a:xfrm>
            <a:off x="914400" y="2643157"/>
            <a:ext cx="10846229" cy="1931727"/>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a:p>
        </p:txBody>
      </p:sp>
    </p:spTree>
    <p:extLst>
      <p:ext uri="{BB962C8B-B14F-4D97-AF65-F5344CB8AC3E}">
        <p14:creationId xmlns:p14="http://schemas.microsoft.com/office/powerpoint/2010/main" val="302639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4598F-C90A-4601-9516-9B24EA71291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E1CEE31-5E1F-48B1-8F29-23FE36E3DF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D1A919-88DC-41FC-BCC4-EF314D93244C}"/>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94B6EE2E-D0B0-436C-8088-6AEDA9271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B4572E-919B-491D-A4E2-F756A693F67F}"/>
              </a:ext>
            </a:extLst>
          </p:cNvPr>
          <p:cNvSpPr>
            <a:spLocks noGrp="1"/>
          </p:cNvSpPr>
          <p:nvPr>
            <p:ph type="sldNum" sz="quarter" idx="12"/>
          </p:nvPr>
        </p:nvSpPr>
        <p:spPr>
          <a:xfrm>
            <a:off x="9194800" y="6457950"/>
            <a:ext cx="2743200" cy="365125"/>
          </a:xfrm>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021958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852414-3383-4B7C-A6BA-4AD852D73D1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CD0E715-29C6-4C59-8F99-3CEB7A957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FCF74BC-6D64-4453-B3F3-18CAB5513172}"/>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2B19DBEC-0AAE-4074-8913-76E497374B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377AE9-147D-4C9A-977B-113AE7BEEE1D}"/>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90776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6405E-B62D-41C3-87A8-A2AB9ADFB1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D99C1A9-5198-45DB-94D7-FC7AACA8953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3F577F7-689A-4E30-B9D3-6C1E670AC1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EEF5F53-1FFE-41FB-BA4E-CB01451D8F78}"/>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766BB6EA-204A-42A4-B7E9-518BAC70CAD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08196B-DDD4-4112-9A92-A9968362BCA0}"/>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23582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C16A1D-4DCC-48EA-AA02-58B5EE030A1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F15CE98-8AE1-4F85-83FC-C92D5462B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3DB4C30-3BFE-405C-894F-2C37EBB35F03}"/>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B57DD99-880C-428A-850A-1AE5924D5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5E7F2184-68FE-4395-9E21-F73AF27DB8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FEE68AD-548C-4756-9AE7-9DC5FAEA5259}"/>
              </a:ext>
            </a:extLst>
          </p:cNvPr>
          <p:cNvSpPr>
            <a:spLocks noGrp="1"/>
          </p:cNvSpPr>
          <p:nvPr>
            <p:ph type="dt" sz="half" idx="10"/>
          </p:nvPr>
        </p:nvSpPr>
        <p:spPr/>
        <p:txBody>
          <a:bodyPr/>
          <a:lstStyle/>
          <a:p>
            <a:endParaRPr lang="zh-TW" altLang="en-US"/>
          </a:p>
        </p:txBody>
      </p:sp>
      <p:sp>
        <p:nvSpPr>
          <p:cNvPr id="8" name="頁尾版面配置區 7">
            <a:extLst>
              <a:ext uri="{FF2B5EF4-FFF2-40B4-BE49-F238E27FC236}">
                <a16:creationId xmlns:a16="http://schemas.microsoft.com/office/drawing/2014/main" id="{B5CEB459-04FF-4683-997B-674D45EB52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3D9FC77-6EBF-45F6-AE54-0DE27FEE2B7B}"/>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03939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EDBEB-8580-4585-B9B1-843E8380C20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B53258B-835E-4443-9563-7B28F7F6E69E}"/>
              </a:ext>
            </a:extLst>
          </p:cNvPr>
          <p:cNvSpPr>
            <a:spLocks noGrp="1"/>
          </p:cNvSpPr>
          <p:nvPr>
            <p:ph type="dt" sz="half" idx="10"/>
          </p:nvPr>
        </p:nvSpPr>
        <p:spPr/>
        <p:txBody>
          <a:bodyPr/>
          <a:lstStyle/>
          <a:p>
            <a:endParaRPr lang="zh-TW" altLang="en-US"/>
          </a:p>
        </p:txBody>
      </p:sp>
      <p:sp>
        <p:nvSpPr>
          <p:cNvPr id="4" name="頁尾版面配置區 3">
            <a:extLst>
              <a:ext uri="{FF2B5EF4-FFF2-40B4-BE49-F238E27FC236}">
                <a16:creationId xmlns:a16="http://schemas.microsoft.com/office/drawing/2014/main" id="{E8C02AEB-E522-4B6E-BA53-0D43FAC46A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7CC5B7C-6057-4B35-A7E0-C74AE789C81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671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86E8E28-6CA9-4688-A2F5-D4808F5CEDC1}"/>
              </a:ext>
            </a:extLst>
          </p:cNvPr>
          <p:cNvSpPr>
            <a:spLocks noGrp="1"/>
          </p:cNvSpPr>
          <p:nvPr>
            <p:ph type="dt" sz="half" idx="10"/>
          </p:nvPr>
        </p:nvSpPr>
        <p:spPr/>
        <p:txBody>
          <a:bodyPr/>
          <a:lstStyle/>
          <a:p>
            <a:endParaRPr lang="zh-TW" altLang="en-US"/>
          </a:p>
        </p:txBody>
      </p:sp>
      <p:sp>
        <p:nvSpPr>
          <p:cNvPr id="3" name="頁尾版面配置區 2">
            <a:extLst>
              <a:ext uri="{FF2B5EF4-FFF2-40B4-BE49-F238E27FC236}">
                <a16:creationId xmlns:a16="http://schemas.microsoft.com/office/drawing/2014/main" id="{1BB77C36-5103-4332-98E0-5C8BDDA5537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448182F-2221-41E6-8129-875ABBEF5975}"/>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6896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146F6-A1B2-408B-AA33-861A90116B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109BAD7-214F-4249-85F1-031731C7B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FC97812-31F1-4A28-9DD1-D733B09E4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C566DDB-410C-4A55-95ED-12D239D91EA9}"/>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CC71E176-D3DE-4E75-B698-F6720180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236284-0F20-451C-84FD-4F02A55305D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2777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1F1148-52F8-4BEE-9C05-947F80F73A3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58FB073-F89A-4CA2-A72F-6880D403C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3BF6F6D-5066-4E72-8616-8367F47C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FE21FEC-08B4-4B1F-B41F-21672DE516FB}"/>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878B6201-6C98-493F-A393-88BFEE1B5D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96BD7-DA48-4DFD-B241-22089C0D500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96691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6000" r="-2000" b="-2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653D80-A17C-4A1A-89D7-E646E00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DF324A2-C41F-424E-A197-58D787745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A81FE7-3B04-4951-BC2E-E771173C8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9FCCAED4-10B1-48E1-A8B9-81DBF09AD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342D124-AA92-4920-BEAC-660AA0C48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AD2A02FB-33D5-4D16-ABE6-729A0B3D225A}" type="slidenum">
              <a:rPr lang="zh-TW" altLang="en-US" smtClean="0"/>
              <a:pPr/>
              <a:t>‹#›</a:t>
            </a:fld>
            <a:endParaRPr lang="zh-TW" altLang="en-US" dirty="0"/>
          </a:p>
        </p:txBody>
      </p:sp>
    </p:spTree>
    <p:extLst>
      <p:ext uri="{BB962C8B-B14F-4D97-AF65-F5344CB8AC3E}">
        <p14:creationId xmlns:p14="http://schemas.microsoft.com/office/powerpoint/2010/main" val="117543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59959" y="1148118"/>
            <a:ext cx="8496944" cy="990600"/>
          </a:xfrm>
        </p:spPr>
        <p:txBody>
          <a:bodyPr>
            <a:noAutofit/>
          </a:bodyPr>
          <a:lstStyle/>
          <a:p>
            <a:r>
              <a:rPr lang="zh-TW" altLang="en-US" sz="4000" b="1" dirty="0">
                <a:latin typeface="標楷體" panose="03000509000000000000" pitchFamily="65" charset="-120"/>
                <a:ea typeface="標楷體" panose="03000509000000000000" pitchFamily="65" charset="-120"/>
              </a:rPr>
              <a:t>元大證券計量交易部實習期末報告</a:t>
            </a:r>
          </a:p>
        </p:txBody>
      </p:sp>
      <p:sp>
        <p:nvSpPr>
          <p:cNvPr id="8" name="副標題 2"/>
          <p:cNvSpPr>
            <a:spLocks/>
          </p:cNvSpPr>
          <p:nvPr/>
        </p:nvSpPr>
        <p:spPr bwMode="auto">
          <a:xfrm>
            <a:off x="3241119" y="3102161"/>
            <a:ext cx="6624736" cy="214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592513" algn="l"/>
              </a:tabLst>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tabLst>
                <a:tab pos="3592513" algn="l"/>
              </a:tabLst>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tabLst>
                <a:tab pos="3592513" algn="l"/>
              </a:tabLst>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auto" latinLnBrk="0" hangingPunct="1">
              <a:lnSpc>
                <a:spcPct val="100000"/>
              </a:lnSpc>
              <a:spcBef>
                <a:spcPct val="20000"/>
              </a:spcBef>
              <a:spcAft>
                <a:spcPts val="0"/>
              </a:spcAft>
              <a:buClrTx/>
              <a:buSzTx/>
              <a:buFontTx/>
              <a:buNone/>
              <a:tabLst>
                <a:tab pos="3592513" algn="l"/>
              </a:tabLst>
              <a:defRPr/>
            </a:pPr>
            <a:r>
              <a:rPr kumimoji="1"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見習單位：元大證券 計量交易部</a:t>
            </a:r>
            <a:endParaRPr kumimoji="1" lang="en-US" altLang="zh-TW"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auto" latinLnBrk="0" hangingPunct="1">
              <a:lnSpc>
                <a:spcPct val="100000"/>
              </a:lnSpc>
              <a:spcBef>
                <a:spcPct val="20000"/>
              </a:spcBef>
              <a:spcAft>
                <a:spcPts val="0"/>
              </a:spcAft>
              <a:buClrTx/>
              <a:buSzTx/>
              <a:buFontTx/>
              <a:buNone/>
              <a:tabLst>
                <a:tab pos="3592513" algn="l"/>
              </a:tabLst>
              <a:defRPr/>
            </a:pPr>
            <a:r>
              <a:rPr kumimoji="1"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見習主管：</a:t>
            </a:r>
            <a:r>
              <a:rPr kumimoji="1" lang="zh-TW" altLang="zh-TW" sz="2400" b="1" i="0"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佘光麒</a:t>
            </a:r>
            <a:r>
              <a:rPr kumimoji="1" lang="zh-TW" altLang="zh-TW"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 </a:t>
            </a:r>
            <a:r>
              <a:rPr kumimoji="1"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執行</a:t>
            </a:r>
            <a:r>
              <a:rPr kumimoji="1" lang="zh-TW" altLang="zh-TW"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副總經理</a:t>
            </a:r>
            <a:r>
              <a:rPr kumimoji="1"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	</a:t>
            </a:r>
            <a:endParaRPr kumimoji="1" lang="en-US" altLang="zh-TW"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auto" latinLnBrk="0" hangingPunct="1">
              <a:lnSpc>
                <a:spcPct val="100000"/>
              </a:lnSpc>
              <a:spcBef>
                <a:spcPct val="20000"/>
              </a:spcBef>
              <a:spcAft>
                <a:spcPts val="0"/>
              </a:spcAft>
              <a:buClrTx/>
              <a:buSzTx/>
              <a:buFontTx/>
              <a:buNone/>
              <a:tabLst>
                <a:tab pos="3592513" algn="l"/>
              </a:tabLst>
              <a:defRPr/>
            </a:pPr>
            <a:r>
              <a:rPr kumimoji="1"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見習督導</a:t>
            </a:r>
            <a:r>
              <a:rPr kumimoji="1" lang="zh-TW" altLang="en-US" sz="2400" b="1" i="0" u="none" strike="noStrike" kern="1200" cap="none" spc="0" normalizeH="0" baseline="0" noProof="0" dirty="0" smtClean="0">
                <a:ln>
                  <a:noFill/>
                </a:ln>
                <a:solidFill>
                  <a:prstClr val="black"/>
                </a:solidFill>
                <a:effectLst/>
                <a:uLnTx/>
                <a:uFillTx/>
                <a:latin typeface="標楷體" panose="03000509000000000000" pitchFamily="65" charset="-120"/>
                <a:ea typeface="標楷體" panose="03000509000000000000" pitchFamily="65" charset="-120"/>
                <a:cs typeface="+mn-cs"/>
              </a:rPr>
              <a:t>：郭獻聰 學長</a:t>
            </a:r>
            <a:r>
              <a:rPr lang="zh-TW" altLang="en-US" sz="2400" b="1" dirty="0" smtClean="0">
                <a:solidFill>
                  <a:prstClr val="black"/>
                </a:solidFill>
                <a:latin typeface="標楷體" panose="03000509000000000000" pitchFamily="65" charset="-120"/>
                <a:ea typeface="標楷體" panose="03000509000000000000" pitchFamily="65" charset="-120"/>
              </a:rPr>
              <a:t>、鄭仁杰 學長</a:t>
            </a:r>
            <a:r>
              <a:rPr kumimoji="1" lang="zh-TW" altLang="en-US" sz="2400" b="1" i="0" u="none" strike="noStrike" kern="1200" cap="none" spc="0" normalizeH="0" baseline="0" noProof="0" dirty="0" smtClean="0">
                <a:ln>
                  <a:noFill/>
                </a:ln>
                <a:solidFill>
                  <a:prstClr val="black"/>
                </a:solidFill>
                <a:effectLst/>
                <a:uLnTx/>
                <a:uFillTx/>
                <a:latin typeface="標楷體" panose="03000509000000000000" pitchFamily="65" charset="-120"/>
                <a:ea typeface="標楷體" panose="03000509000000000000" pitchFamily="65" charset="-120"/>
                <a:cs typeface="+mn-cs"/>
              </a:rPr>
              <a:t> </a:t>
            </a:r>
            <a:endParaRPr kumimoji="1" lang="en-US" altLang="zh-TW" sz="2400" b="1" i="0" u="sng"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auto" latinLnBrk="0" hangingPunct="1">
              <a:lnSpc>
                <a:spcPct val="100000"/>
              </a:lnSpc>
              <a:spcBef>
                <a:spcPct val="20000"/>
              </a:spcBef>
              <a:spcAft>
                <a:spcPts val="0"/>
              </a:spcAft>
              <a:buClrTx/>
              <a:buSzTx/>
              <a:buFontTx/>
              <a:buNone/>
              <a:tabLst>
                <a:tab pos="3592513" algn="l"/>
              </a:tabLst>
              <a:defRPr/>
            </a:pPr>
            <a:r>
              <a:rPr kumimoji="1"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實習生</a:t>
            </a:r>
            <a:r>
              <a:rPr kumimoji="1" lang="zh-TW" altLang="en-US" sz="2400" b="1" i="0" u="none" strike="noStrike" kern="1200" cap="none" spc="0" normalizeH="0" baseline="0" noProof="0" dirty="0" smtClean="0">
                <a:ln>
                  <a:noFill/>
                </a:ln>
                <a:solidFill>
                  <a:prstClr val="black"/>
                </a:solidFill>
                <a:effectLst/>
                <a:uLnTx/>
                <a:uFillTx/>
                <a:latin typeface="標楷體" panose="03000509000000000000" pitchFamily="65" charset="-120"/>
                <a:ea typeface="標楷體" panose="03000509000000000000" pitchFamily="65" charset="-120"/>
                <a:cs typeface="+mn-cs"/>
              </a:rPr>
              <a:t>：</a:t>
            </a:r>
            <a:r>
              <a:rPr lang="zh-TW" altLang="en-US" sz="2400" b="1" dirty="0" smtClean="0">
                <a:solidFill>
                  <a:prstClr val="black"/>
                </a:solidFill>
                <a:latin typeface="標楷體" panose="03000509000000000000" pitchFamily="65" charset="-120"/>
                <a:ea typeface="標楷體" panose="03000509000000000000" pitchFamily="65" charset="-120"/>
              </a:rPr>
              <a:t>李若平 </a:t>
            </a:r>
            <a:r>
              <a:rPr lang="en-US" altLang="zh-TW" sz="2400" b="1" dirty="0" smtClean="0">
                <a:solidFill>
                  <a:prstClr val="black"/>
                </a:solidFill>
                <a:latin typeface="標楷體" panose="03000509000000000000" pitchFamily="65" charset="-120"/>
                <a:ea typeface="標楷體" panose="03000509000000000000" pitchFamily="65" charset="-120"/>
              </a:rPr>
              <a:t>Haverford Mathematics</a:t>
            </a:r>
            <a:endParaRPr kumimoji="1"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Tree>
    <p:extLst>
      <p:ext uri="{BB962C8B-B14F-4D97-AF65-F5344CB8AC3E}">
        <p14:creationId xmlns:p14="http://schemas.microsoft.com/office/powerpoint/2010/main" val="3001947802"/>
      </p:ext>
    </p:extLst>
  </p:cSld>
  <p:clrMapOvr>
    <a:masterClrMapping/>
  </p:clrMapOvr>
  <mc:AlternateContent xmlns:mc="http://schemas.openxmlformats.org/markup-compatibility/2006" xmlns:p14="http://schemas.microsoft.com/office/powerpoint/2010/main">
    <mc:Choice Requires="p14">
      <p:transition spd="slow" p14:dur="2000" advTm="7042"/>
    </mc:Choice>
    <mc:Fallback xmlns="">
      <p:transition spd="slow" advTm="704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10</a:t>
            </a:fld>
            <a:endParaRPr lang="zh-TW" altLang="en-US"/>
          </a:p>
        </p:txBody>
      </p:sp>
      <p:graphicFrame>
        <p:nvGraphicFramePr>
          <p:cNvPr id="22" name="表格 21"/>
          <p:cNvGraphicFramePr>
            <a:graphicFrameLocks noGrp="1"/>
          </p:cNvGraphicFramePr>
          <p:nvPr>
            <p:extLst>
              <p:ext uri="{D42A27DB-BD31-4B8C-83A1-F6EECF244321}">
                <p14:modId xmlns:p14="http://schemas.microsoft.com/office/powerpoint/2010/main" val="3787609589"/>
              </p:ext>
            </p:extLst>
          </p:nvPr>
        </p:nvGraphicFramePr>
        <p:xfrm>
          <a:off x="484436" y="2050494"/>
          <a:ext cx="11239501" cy="3938913"/>
        </p:xfrm>
        <a:graphic>
          <a:graphicData uri="http://schemas.openxmlformats.org/drawingml/2006/table">
            <a:tbl>
              <a:tblPr firstRow="1" bandRow="1">
                <a:tableStyleId>{5C22544A-7EE6-4342-B048-85BDC9FD1C3A}</a:tableStyleId>
              </a:tblPr>
              <a:tblGrid>
                <a:gridCol w="2207630">
                  <a:extLst>
                    <a:ext uri="{9D8B030D-6E8A-4147-A177-3AD203B41FA5}">
                      <a16:colId xmlns:a16="http://schemas.microsoft.com/office/drawing/2014/main" val="2170444109"/>
                    </a:ext>
                  </a:extLst>
                </a:gridCol>
                <a:gridCol w="1662636">
                  <a:extLst>
                    <a:ext uri="{9D8B030D-6E8A-4147-A177-3AD203B41FA5}">
                      <a16:colId xmlns:a16="http://schemas.microsoft.com/office/drawing/2014/main" val="1798744492"/>
                    </a:ext>
                  </a:extLst>
                </a:gridCol>
                <a:gridCol w="2997261">
                  <a:extLst>
                    <a:ext uri="{9D8B030D-6E8A-4147-A177-3AD203B41FA5}">
                      <a16:colId xmlns:a16="http://schemas.microsoft.com/office/drawing/2014/main" val="2590326360"/>
                    </a:ext>
                  </a:extLst>
                </a:gridCol>
                <a:gridCol w="4371974">
                  <a:extLst>
                    <a:ext uri="{9D8B030D-6E8A-4147-A177-3AD203B41FA5}">
                      <a16:colId xmlns:a16="http://schemas.microsoft.com/office/drawing/2014/main" val="1095925967"/>
                    </a:ext>
                  </a:extLst>
                </a:gridCol>
              </a:tblGrid>
              <a:tr h="414670">
                <a:tc>
                  <a:txBody>
                    <a:bodyPr/>
                    <a:lstStyle/>
                    <a:p>
                      <a:pPr algn="ctr"/>
                      <a:r>
                        <a:rPr lang="zh-TW" altLang="en-US" dirty="0" smtClean="0"/>
                        <a:t>主旨類別</a:t>
                      </a:r>
                      <a:endParaRPr lang="zh-TW" altLang="en-US" dirty="0"/>
                    </a:p>
                  </a:txBody>
                  <a:tcPr anchor="ct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lnB w="6350" cap="flat" cmpd="sng" algn="ctr">
                      <a:solidFill>
                        <a:srgbClr val="008CD8"/>
                      </a:solidFill>
                      <a:prstDash val="solid"/>
                      <a:round/>
                      <a:headEnd type="none" w="med" len="med"/>
                      <a:tailEnd type="none" w="med" len="med"/>
                    </a:lnB>
                    <a:solidFill>
                      <a:srgbClr val="0062B3"/>
                    </a:solidFill>
                  </a:tcPr>
                </a:tc>
                <a:tc>
                  <a:txBody>
                    <a:bodyPr/>
                    <a:lstStyle/>
                    <a:p>
                      <a:pPr algn="ctr"/>
                      <a:r>
                        <a:rPr lang="zh-TW" altLang="en-US" dirty="0" smtClean="0"/>
                        <a:t>影響</a:t>
                      </a:r>
                      <a:endParaRPr lang="zh-TW" altLang="en-US" dirty="0"/>
                    </a:p>
                  </a:txBody>
                  <a:tcPr anchor="ctr">
                    <a:lnT w="3175" cap="flat" cmpd="sng" algn="ctr">
                      <a:solidFill>
                        <a:schemeClr val="bg1"/>
                      </a:solidFill>
                      <a:prstDash val="solid"/>
                      <a:round/>
                      <a:headEnd type="none" w="med" len="med"/>
                      <a:tailEnd type="none" w="med" len="med"/>
                    </a:lnT>
                    <a:lnB w="6350" cap="flat" cmpd="sng" algn="ctr">
                      <a:solidFill>
                        <a:srgbClr val="008CD8"/>
                      </a:solidFill>
                      <a:prstDash val="solid"/>
                      <a:round/>
                      <a:headEnd type="none" w="med" len="med"/>
                      <a:tailEnd type="none" w="med" len="med"/>
                    </a:lnB>
                    <a:solidFill>
                      <a:srgbClr val="0062B3"/>
                    </a:solidFill>
                  </a:tcPr>
                </a:tc>
                <a:tc>
                  <a:txBody>
                    <a:bodyPr/>
                    <a:lstStyle/>
                    <a:p>
                      <a:pPr algn="ctr"/>
                      <a:r>
                        <a:rPr lang="zh-TW" altLang="en-US" dirty="0" smtClean="0"/>
                        <a:t>分析</a:t>
                      </a:r>
                      <a:endParaRPr lang="zh-TW" altLang="en-US" dirty="0"/>
                    </a:p>
                  </a:txBody>
                  <a:tcPr anchor="ctr">
                    <a:lnR w="1905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rgbClr val="008CD8"/>
                      </a:solidFill>
                      <a:prstDash val="solid"/>
                      <a:round/>
                      <a:headEnd type="none" w="med" len="med"/>
                      <a:tailEnd type="none" w="med" len="med"/>
                    </a:lnB>
                    <a:solidFill>
                      <a:srgbClr val="0062B3"/>
                    </a:solidFill>
                  </a:tcPr>
                </a:tc>
                <a:tc>
                  <a:txBody>
                    <a:bodyPr/>
                    <a:lstStyle/>
                    <a:p>
                      <a:pPr algn="ctr"/>
                      <a:r>
                        <a:rPr lang="zh-TW" altLang="en-US" dirty="0" smtClean="0"/>
                        <a:t>範例</a:t>
                      </a:r>
                      <a:endParaRPr lang="zh-TW" altLang="en-US" dirty="0"/>
                    </a:p>
                  </a:txBody>
                  <a:tcPr anchor="ctr">
                    <a:lnL w="190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rgbClr val="008CD8"/>
                      </a:solidFill>
                      <a:prstDash val="solid"/>
                      <a:round/>
                      <a:headEnd type="none" w="med" len="med"/>
                      <a:tailEnd type="none" w="med" len="med"/>
                    </a:lnB>
                    <a:solidFill>
                      <a:srgbClr val="0062B3"/>
                    </a:solidFill>
                  </a:tcPr>
                </a:tc>
                <a:extLst>
                  <a:ext uri="{0D108BD9-81ED-4DB2-BD59-A6C34878D82A}">
                    <a16:rowId xmlns:a16="http://schemas.microsoft.com/office/drawing/2014/main" val="492805793"/>
                  </a:ext>
                </a:extLst>
              </a:tr>
              <a:tr h="349222">
                <a:tc rowSpan="5">
                  <a:txBody>
                    <a:bodyPr/>
                    <a:lstStyle/>
                    <a:p>
                      <a:pPr algn="ctr"/>
                      <a:r>
                        <a:rPr lang="zh-TW" altLang="en-US" sz="2000" dirty="0" smtClean="0"/>
                        <a:t>澄清報導</a:t>
                      </a:r>
                      <a:endParaRPr lang="zh-TW" altLang="en-US" sz="2000" dirty="0"/>
                    </a:p>
                  </a:txBody>
                  <a:tcPr anchor="ctr">
                    <a:lnL w="3175" cap="flat" cmpd="sng" algn="ctr">
                      <a:solidFill>
                        <a:schemeClr val="bg1"/>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6350" cap="flat" cmpd="sng" algn="ctr">
                      <a:solidFill>
                        <a:srgbClr val="008CD8"/>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rgbClr val="EAEFF7"/>
                    </a:solidFill>
                  </a:tcPr>
                </a:tc>
                <a:tc>
                  <a:txBody>
                    <a:bodyPr/>
                    <a:lstStyle/>
                    <a:p>
                      <a:pPr marL="0" indent="0" algn="l">
                        <a:lnSpc>
                          <a:spcPct val="100000"/>
                        </a:lnSpc>
                        <a:buFont typeface="Arial" panose="020B0604020202020204" pitchFamily="34" charset="0"/>
                        <a:buNone/>
                      </a:pPr>
                      <a:r>
                        <a:rPr lang="zh-TW" altLang="en-US" sz="1200" dirty="0" smtClean="0">
                          <a:solidFill>
                            <a:schemeClr val="bg2">
                              <a:lumMod val="90000"/>
                            </a:schemeClr>
                          </a:solidFill>
                        </a:rPr>
                        <a:t>隔日漲幅</a:t>
                      </a:r>
                      <a:endParaRPr lang="en-US" altLang="zh-TW" sz="1200" dirty="0" smtClean="0">
                        <a:solidFill>
                          <a:schemeClr val="bg2">
                            <a:lumMod val="90000"/>
                          </a:schemeClr>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6350" cap="flat" cmpd="sng" algn="ctr">
                      <a:solidFill>
                        <a:srgbClr val="008CD8"/>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5">
                  <a:txBody>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負面新聞</a:t>
                      </a:r>
                      <a:endParaRPr lang="en-US" altLang="zh-TW" dirty="0" smtClean="0"/>
                    </a:p>
                    <a:p>
                      <a:pPr marL="285750" indent="-285750">
                        <a:buFont typeface="Arial" panose="020B0604020202020204" pitchFamily="34" charset="0"/>
                        <a:buChar char="•"/>
                      </a:pPr>
                      <a:r>
                        <a:rPr lang="zh-TW" altLang="en-US" dirty="0" smtClean="0"/>
                        <a:t>回應不理想</a:t>
                      </a:r>
                      <a:endParaRPr lang="en-US" altLang="zh-TW" dirty="0" smtClean="0"/>
                    </a:p>
                    <a:p>
                      <a:pPr marL="285750" indent="-285750">
                        <a:buFont typeface="Arial" panose="020B0604020202020204" pitchFamily="34" charset="0"/>
                        <a:buChar char="•"/>
                      </a:pPr>
                      <a:r>
                        <a:rPr lang="zh-TW" altLang="en-US" dirty="0" smtClean="0"/>
                        <a:t>對股價負影響</a:t>
                      </a:r>
                      <a:endParaRPr lang="en-US" altLang="zh-TW" dirty="0" smtClean="0"/>
                    </a:p>
                    <a:p>
                      <a:pPr marL="285750" indent="-285750">
                        <a:buFont typeface="Arial" panose="020B0604020202020204" pitchFamily="34" charset="0"/>
                        <a:buChar char="•"/>
                      </a:pPr>
                      <a:r>
                        <a:rPr lang="zh-TW" altLang="en-US" dirty="0" smtClean="0"/>
                        <a:t>減緩股價上升</a:t>
                      </a:r>
                      <a:endParaRPr lang="en-US" altLang="zh-TW" dirty="0" smtClean="0"/>
                    </a:p>
                    <a:p>
                      <a:pPr marL="0" indent="0">
                        <a:buFont typeface="Arial" panose="020B0604020202020204" pitchFamily="34" charset="0"/>
                        <a:buNone/>
                      </a:pPr>
                      <a:endParaRPr lang="zh-TW" altLang="en-US" dirty="0"/>
                    </a:p>
                  </a:txBody>
                  <a:tcPr>
                    <a:lnL w="3175" cap="flat" cmpd="sng" algn="ctr">
                      <a:solidFill>
                        <a:schemeClr val="bg2">
                          <a:lumMod val="9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008CD8"/>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rgbClr val="EEEEEE"/>
                    </a:solidFill>
                  </a:tcPr>
                </a:tc>
                <a:tc rowSpan="5">
                  <a:txBody>
                    <a:bodyPr/>
                    <a:lstStyle/>
                    <a:p>
                      <a:pPr algn="l"/>
                      <a:endParaRPr lang="en-US" altLang="zh-TW" dirty="0" smtClean="0"/>
                    </a:p>
                    <a:p>
                      <a:pPr algn="l"/>
                      <a:r>
                        <a:rPr lang="zh-TW" altLang="en-US" dirty="0" smtClean="0"/>
                        <a:t>興勤</a:t>
                      </a:r>
                      <a:r>
                        <a:rPr lang="en-US" altLang="zh-TW" dirty="0" smtClean="0"/>
                        <a:t>(2428)</a:t>
                      </a:r>
                    </a:p>
                    <a:p>
                      <a:pPr algn="l"/>
                      <a:r>
                        <a:rPr lang="en-US" altLang="zh-TW" dirty="0" smtClean="0"/>
                        <a:t>2023/05/23</a:t>
                      </a:r>
                      <a:endParaRPr lang="zh-TW" altLang="en-US" dirty="0"/>
                    </a:p>
                  </a:txBody>
                  <a:tcPr>
                    <a:lnL w="190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rgbClr val="008CD8"/>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chemeClr val="bg1"/>
                    </a:solidFill>
                  </a:tcPr>
                </a:tc>
                <a:extLst>
                  <a:ext uri="{0D108BD9-81ED-4DB2-BD59-A6C34878D82A}">
                    <a16:rowId xmlns:a16="http://schemas.microsoft.com/office/drawing/2014/main" val="1862490133"/>
                  </a:ext>
                </a:extLst>
              </a:tr>
              <a:tr h="349222">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t>漲幅變動</a:t>
                      </a:r>
                      <a:endParaRPr lang="zh-TW" altLang="en-US" sz="1200" dirty="0"/>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768487714"/>
                  </a:ext>
                </a:extLst>
              </a:tr>
              <a:tr h="311003">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solidFill>
                            <a:schemeClr val="bg2">
                              <a:lumMod val="90000"/>
                            </a:schemeClr>
                          </a:solidFill>
                        </a:rPr>
                        <a:t>波動度</a:t>
                      </a:r>
                      <a:endParaRPr lang="zh-TW" altLang="en-US" sz="1200" dirty="0">
                        <a:solidFill>
                          <a:schemeClr val="bg2">
                            <a:lumMod val="90000"/>
                          </a:schemeClr>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746222395"/>
                  </a:ext>
                </a:extLst>
              </a:tr>
              <a:tr h="349222">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dirty="0" smtClean="0">
                          <a:solidFill>
                            <a:schemeClr val="bg2">
                              <a:lumMod val="90000"/>
                            </a:schemeClr>
                          </a:solidFill>
                        </a:rPr>
                        <a:t>移動平均</a:t>
                      </a:r>
                      <a:endParaRPr lang="en-US" altLang="zh-TW" sz="1200" dirty="0" smtClean="0">
                        <a:solidFill>
                          <a:schemeClr val="bg2">
                            <a:lumMod val="90000"/>
                          </a:schemeClr>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40473159"/>
                  </a:ext>
                </a:extLst>
              </a:tr>
              <a:tr h="358979">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dirty="0" smtClean="0"/>
                        <a:t>Z-Score</a:t>
                      </a:r>
                      <a:endParaRPr lang="zh-TW" altLang="en-US" sz="1200" dirty="0" smtClean="0"/>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28575" cap="flat" cmpd="sng" algn="ctr">
                      <a:solidFill>
                        <a:srgbClr val="008CD8"/>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2613741551"/>
                  </a:ext>
                </a:extLst>
              </a:tr>
              <a:tr h="360560">
                <a:tc rowSpan="5">
                  <a:txBody>
                    <a:bodyPr/>
                    <a:lstStyle/>
                    <a:p>
                      <a:pPr algn="ctr"/>
                      <a:r>
                        <a:rPr lang="zh-TW" altLang="en-US" sz="2000" dirty="0" smtClean="0"/>
                        <a:t>買回庫藏股</a:t>
                      </a:r>
                      <a:endParaRPr lang="zh-TW" altLang="en-US" sz="2000" dirty="0"/>
                    </a:p>
                  </a:txBody>
                  <a:tcPr anchor="ctr">
                    <a:lnL w="3175" cap="flat" cmpd="sng" algn="ctr">
                      <a:solidFill>
                        <a:schemeClr val="bg1"/>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28575" cap="flat" cmpd="sng" algn="ctr">
                      <a:solidFill>
                        <a:srgbClr val="008CD8"/>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rgbClr val="EAEFF7"/>
                    </a:solidFill>
                  </a:tcPr>
                </a:tc>
                <a:tc>
                  <a:txBody>
                    <a:bodyPr/>
                    <a:lstStyle/>
                    <a:p>
                      <a:pPr marL="0" indent="0" algn="l">
                        <a:lnSpc>
                          <a:spcPct val="100000"/>
                        </a:lnSpc>
                        <a:buFont typeface="Arial" panose="020B0604020202020204" pitchFamily="34" charset="0"/>
                        <a:buNone/>
                      </a:pPr>
                      <a:r>
                        <a:rPr lang="zh-TW" altLang="en-US" sz="1200" dirty="0" smtClean="0">
                          <a:solidFill>
                            <a:schemeClr val="bg2">
                              <a:lumMod val="90000"/>
                            </a:schemeClr>
                          </a:solidFill>
                        </a:rPr>
                        <a:t>隔日漲幅</a:t>
                      </a:r>
                      <a:endParaRPr lang="en-US" altLang="zh-TW" sz="1200" dirty="0" smtClean="0">
                        <a:solidFill>
                          <a:schemeClr val="bg2">
                            <a:lumMod val="90000"/>
                          </a:schemeClr>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28575" cap="flat" cmpd="sng" algn="ctr">
                      <a:solidFill>
                        <a:srgbClr val="008CD8"/>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5">
                  <a:txBody>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買的數量增加</a:t>
                      </a:r>
                      <a:endParaRPr lang="en-US" altLang="zh-TW" dirty="0" smtClean="0"/>
                    </a:p>
                    <a:p>
                      <a:pPr marL="285750" indent="-285750">
                        <a:buFont typeface="Arial" panose="020B0604020202020204" pitchFamily="34" charset="0"/>
                        <a:buChar char="•"/>
                      </a:pPr>
                      <a:r>
                        <a:rPr lang="zh-TW" altLang="en-US" dirty="0" smtClean="0"/>
                        <a:t>對股價正影響</a:t>
                      </a:r>
                      <a:endParaRPr lang="en-US" altLang="zh-TW" dirty="0" smtClean="0"/>
                    </a:p>
                    <a:p>
                      <a:pPr marL="285750" indent="-285750">
                        <a:buFont typeface="Arial" panose="020B0604020202020204" pitchFamily="34" charset="0"/>
                        <a:buChar char="•"/>
                      </a:pPr>
                      <a:r>
                        <a:rPr lang="zh-TW" altLang="en-US" dirty="0" smtClean="0"/>
                        <a:t>減緩快速下降趨勢或使股價上漲</a:t>
                      </a:r>
                      <a:endParaRPr lang="zh-TW" altLang="en-US" dirty="0"/>
                    </a:p>
                  </a:txBody>
                  <a:tcPr>
                    <a:lnL w="3175" cap="flat" cmpd="sng" algn="ctr">
                      <a:solidFill>
                        <a:schemeClr val="bg2">
                          <a:lumMod val="9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rgbClr val="EEEEEE"/>
                    </a:solidFill>
                  </a:tcPr>
                </a:tc>
                <a:tc rowSpan="5">
                  <a:txBody>
                    <a:bodyPr/>
                    <a:lstStyle/>
                    <a:p>
                      <a:endParaRPr lang="en-US" altLang="zh-TW" dirty="0" smtClean="0"/>
                    </a:p>
                    <a:p>
                      <a:r>
                        <a:rPr lang="zh-TW" altLang="en-US" dirty="0" smtClean="0"/>
                        <a:t>燁輝</a:t>
                      </a:r>
                      <a:r>
                        <a:rPr lang="en-US" altLang="zh-TW" dirty="0" smtClean="0"/>
                        <a:t>(2023)</a:t>
                      </a:r>
                    </a:p>
                    <a:p>
                      <a:r>
                        <a:rPr lang="en-US" altLang="zh-TW" dirty="0" smtClean="0"/>
                        <a:t>2023/05/04</a:t>
                      </a:r>
                      <a:endParaRPr lang="zh-TW" altLang="en-US" dirty="0"/>
                    </a:p>
                  </a:txBody>
                  <a:tcPr>
                    <a:lnL w="190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chemeClr val="bg1"/>
                    </a:solidFill>
                  </a:tcPr>
                </a:tc>
                <a:extLst>
                  <a:ext uri="{0D108BD9-81ED-4DB2-BD59-A6C34878D82A}">
                    <a16:rowId xmlns:a16="http://schemas.microsoft.com/office/drawing/2014/main" val="3346754624"/>
                  </a:ext>
                </a:extLst>
              </a:tr>
              <a:tr h="360560">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t>漲幅變動</a:t>
                      </a:r>
                      <a:endParaRPr lang="zh-TW" altLang="en-US" sz="1200" dirty="0"/>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504997241"/>
                  </a:ext>
                </a:extLst>
              </a:tr>
              <a:tr h="360561">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t>波動度</a:t>
                      </a:r>
                      <a:endParaRPr lang="zh-TW" altLang="en-US" sz="1200" dirty="0"/>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851011041"/>
                  </a:ext>
                </a:extLst>
              </a:tr>
              <a:tr h="36056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dirty="0" smtClean="0">
                          <a:solidFill>
                            <a:schemeClr val="tx1"/>
                          </a:solidFill>
                        </a:rPr>
                        <a:t>移動平均</a:t>
                      </a:r>
                      <a:endParaRPr lang="en-US" altLang="zh-TW" sz="1200" dirty="0" smtClean="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570211919"/>
                  </a:ext>
                </a:extLst>
              </a:tr>
              <a:tr h="344642">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dirty="0" smtClean="0">
                          <a:solidFill>
                            <a:schemeClr val="bg2">
                              <a:lumMod val="90000"/>
                            </a:schemeClr>
                          </a:solidFill>
                        </a:rPr>
                        <a:t>標準差</a:t>
                      </a: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28575" cap="flat" cmpd="sng" algn="ctr">
                      <a:solidFill>
                        <a:srgbClr val="008CD8"/>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968979897"/>
                  </a:ext>
                </a:extLst>
              </a:tr>
            </a:tbl>
          </a:graphicData>
        </a:graphic>
      </p:graphicFrame>
      <p:pic>
        <p:nvPicPr>
          <p:cNvPr id="23" name="圖片 22"/>
          <p:cNvPicPr>
            <a:picLocks noChangeAspect="1"/>
          </p:cNvPicPr>
          <p:nvPr/>
        </p:nvPicPr>
        <p:blipFill>
          <a:blip r:embed="rId3"/>
          <a:stretch>
            <a:fillRect/>
          </a:stretch>
        </p:blipFill>
        <p:spPr>
          <a:xfrm>
            <a:off x="8976080" y="2517925"/>
            <a:ext cx="2747857" cy="1600377"/>
          </a:xfrm>
          <a:prstGeom prst="rect">
            <a:avLst/>
          </a:prstGeom>
        </p:spPr>
      </p:pic>
      <p:pic>
        <p:nvPicPr>
          <p:cNvPr id="24" name="圖片 23"/>
          <p:cNvPicPr>
            <a:picLocks noChangeAspect="1"/>
          </p:cNvPicPr>
          <p:nvPr/>
        </p:nvPicPr>
        <p:blipFill>
          <a:blip r:embed="rId4"/>
          <a:stretch>
            <a:fillRect/>
          </a:stretch>
        </p:blipFill>
        <p:spPr>
          <a:xfrm>
            <a:off x="8818376" y="4243804"/>
            <a:ext cx="2905561" cy="1605906"/>
          </a:xfrm>
          <a:prstGeom prst="rect">
            <a:avLst/>
          </a:prstGeom>
        </p:spPr>
      </p:pic>
      <p:sp>
        <p:nvSpPr>
          <p:cNvPr id="26" name="向下箭號圖說文字 25"/>
          <p:cNvSpPr/>
          <p:nvPr/>
        </p:nvSpPr>
        <p:spPr>
          <a:xfrm>
            <a:off x="10271156" y="2628363"/>
            <a:ext cx="425987" cy="289560"/>
          </a:xfrm>
          <a:prstGeom prst="down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cxnSp>
        <p:nvCxnSpPr>
          <p:cNvPr id="29" name="直線單箭頭接點 28"/>
          <p:cNvCxnSpPr/>
          <p:nvPr/>
        </p:nvCxnSpPr>
        <p:spPr>
          <a:xfrm flipV="1">
            <a:off x="9885157" y="3065562"/>
            <a:ext cx="571785" cy="533400"/>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cxnSp>
        <p:nvCxnSpPr>
          <p:cNvPr id="30" name="直線單箭頭接點 29"/>
          <p:cNvCxnSpPr/>
          <p:nvPr/>
        </p:nvCxnSpPr>
        <p:spPr>
          <a:xfrm>
            <a:off x="10641785" y="3043604"/>
            <a:ext cx="799578" cy="41279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1" name="直線單箭頭接點 30"/>
          <p:cNvCxnSpPr/>
          <p:nvPr/>
        </p:nvCxnSpPr>
        <p:spPr>
          <a:xfrm>
            <a:off x="9326917" y="4986014"/>
            <a:ext cx="844132" cy="5775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2" name="直線單箭頭接點 31"/>
          <p:cNvCxnSpPr/>
          <p:nvPr/>
        </p:nvCxnSpPr>
        <p:spPr>
          <a:xfrm flipV="1">
            <a:off x="10350008" y="5123271"/>
            <a:ext cx="843705" cy="346529"/>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sp>
        <p:nvSpPr>
          <p:cNvPr id="16" name="向左箭號圖說文字 15"/>
          <p:cNvSpPr/>
          <p:nvPr/>
        </p:nvSpPr>
        <p:spPr>
          <a:xfrm>
            <a:off x="10271156" y="5533488"/>
            <a:ext cx="502285" cy="175260"/>
          </a:xfrm>
          <a:prstGeom prst="leftArrowCallout">
            <a:avLst>
              <a:gd name="adj1" fmla="val 43115"/>
              <a:gd name="adj2" fmla="val 50000"/>
              <a:gd name="adj3" fmla="val 33333"/>
              <a:gd name="adj4" fmla="val 82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sp>
        <p:nvSpPr>
          <p:cNvPr id="2" name="文字方塊 1"/>
          <p:cNvSpPr txBox="1"/>
          <p:nvPr/>
        </p:nvSpPr>
        <p:spPr>
          <a:xfrm>
            <a:off x="484436" y="1614189"/>
            <a:ext cx="11201024" cy="369332"/>
          </a:xfrm>
          <a:prstGeom prst="rect">
            <a:avLst/>
          </a:prstGeom>
          <a:noFill/>
        </p:spPr>
        <p:txBody>
          <a:bodyPr wrap="square" rtlCol="0">
            <a:spAutoFit/>
          </a:bodyPr>
          <a:lstStyle/>
          <a:p>
            <a:r>
              <a:rPr lang="zh-TW" altLang="en-US" b="1" dirty="0" smtClean="0"/>
              <a:t>有明顯影響的關鍵字類別</a:t>
            </a:r>
            <a:r>
              <a:rPr lang="en-US" altLang="zh-TW" b="1" dirty="0" smtClean="0"/>
              <a:t>:</a:t>
            </a:r>
            <a:r>
              <a:rPr lang="zh-TW" altLang="en-US" b="1" dirty="0" smtClean="0"/>
              <a:t> </a:t>
            </a:r>
            <a:r>
              <a:rPr lang="zh-TW" altLang="en-US" dirty="0" smtClean="0"/>
              <a:t>澄清報導，買回庫藏股，公布注意交易資訊，盈餘轉增資發行新股，虧損</a:t>
            </a:r>
            <a:endParaRPr lang="zh-TW" altLang="en-US" dirty="0"/>
          </a:p>
        </p:txBody>
      </p:sp>
      <p:grpSp>
        <p:nvGrpSpPr>
          <p:cNvPr id="17" name="群組 16"/>
          <p:cNvGrpSpPr/>
          <p:nvPr/>
        </p:nvGrpSpPr>
        <p:grpSpPr>
          <a:xfrm>
            <a:off x="484436" y="369679"/>
            <a:ext cx="5953355" cy="1076067"/>
            <a:chOff x="5864833" y="434914"/>
            <a:chExt cx="5953355" cy="1327270"/>
          </a:xfrm>
        </p:grpSpPr>
        <p:sp>
          <p:nvSpPr>
            <p:cNvPr id="18" name="圓角矩形 17"/>
            <p:cNvSpPr/>
            <p:nvPr/>
          </p:nvSpPr>
          <p:spPr>
            <a:xfrm>
              <a:off x="6573868" y="434914"/>
              <a:ext cx="5244320" cy="1081909"/>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t>重大訊息公告影</a:t>
              </a:r>
              <a:r>
                <a:rPr lang="zh-TW" altLang="en-US" sz="3600" b="1" dirty="0"/>
                <a:t>響</a:t>
              </a:r>
            </a:p>
          </p:txBody>
        </p:sp>
        <p:sp>
          <p:nvSpPr>
            <p:cNvPr id="19" name="圓角矩形 18"/>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441814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11</a:t>
            </a:fld>
            <a:endParaRPr lang="zh-TW" altLang="en-US"/>
          </a:p>
        </p:txBody>
      </p:sp>
      <p:graphicFrame>
        <p:nvGraphicFramePr>
          <p:cNvPr id="22" name="表格 21"/>
          <p:cNvGraphicFramePr>
            <a:graphicFrameLocks noGrp="1"/>
          </p:cNvGraphicFramePr>
          <p:nvPr>
            <p:extLst>
              <p:ext uri="{D42A27DB-BD31-4B8C-83A1-F6EECF244321}">
                <p14:modId xmlns:p14="http://schemas.microsoft.com/office/powerpoint/2010/main" val="3726790060"/>
              </p:ext>
            </p:extLst>
          </p:nvPr>
        </p:nvGraphicFramePr>
        <p:xfrm>
          <a:off x="514851" y="407512"/>
          <a:ext cx="11127954" cy="5656397"/>
        </p:xfrm>
        <a:graphic>
          <a:graphicData uri="http://schemas.openxmlformats.org/drawingml/2006/table">
            <a:tbl>
              <a:tblPr firstRow="1" bandRow="1">
                <a:tableStyleId>{5C22544A-7EE6-4342-B048-85BDC9FD1C3A}</a:tableStyleId>
              </a:tblPr>
              <a:tblGrid>
                <a:gridCol w="2207630">
                  <a:extLst>
                    <a:ext uri="{9D8B030D-6E8A-4147-A177-3AD203B41FA5}">
                      <a16:colId xmlns:a16="http://schemas.microsoft.com/office/drawing/2014/main" val="2170444109"/>
                    </a:ext>
                  </a:extLst>
                </a:gridCol>
                <a:gridCol w="1551089">
                  <a:extLst>
                    <a:ext uri="{9D8B030D-6E8A-4147-A177-3AD203B41FA5}">
                      <a16:colId xmlns:a16="http://schemas.microsoft.com/office/drawing/2014/main" val="1798744492"/>
                    </a:ext>
                  </a:extLst>
                </a:gridCol>
                <a:gridCol w="2949636">
                  <a:extLst>
                    <a:ext uri="{9D8B030D-6E8A-4147-A177-3AD203B41FA5}">
                      <a16:colId xmlns:a16="http://schemas.microsoft.com/office/drawing/2014/main" val="2590326360"/>
                    </a:ext>
                  </a:extLst>
                </a:gridCol>
                <a:gridCol w="4419599">
                  <a:extLst>
                    <a:ext uri="{9D8B030D-6E8A-4147-A177-3AD203B41FA5}">
                      <a16:colId xmlns:a16="http://schemas.microsoft.com/office/drawing/2014/main" val="1095925967"/>
                    </a:ext>
                  </a:extLst>
                </a:gridCol>
              </a:tblGrid>
              <a:tr h="461747">
                <a:tc>
                  <a:txBody>
                    <a:bodyPr/>
                    <a:lstStyle/>
                    <a:p>
                      <a:pPr algn="ctr"/>
                      <a:r>
                        <a:rPr lang="zh-TW" altLang="en-US" dirty="0" smtClean="0"/>
                        <a:t>主旨類別</a:t>
                      </a:r>
                      <a:endParaRPr lang="zh-TW" altLang="en-US" dirty="0"/>
                    </a:p>
                  </a:txBody>
                  <a:tcPr anchor="ctr">
                    <a:lnL w="3175" cap="flat" cmpd="sng" algn="ctr">
                      <a:noFill/>
                      <a:prstDash val="solid"/>
                      <a:round/>
                      <a:headEnd type="none" w="med" len="med"/>
                      <a:tailEnd type="none" w="med" len="med"/>
                    </a:lnL>
                    <a:lnT w="3175" cap="flat" cmpd="sng" algn="ctr">
                      <a:no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0062B3"/>
                    </a:solidFill>
                  </a:tcPr>
                </a:tc>
                <a:tc>
                  <a:txBody>
                    <a:bodyPr/>
                    <a:lstStyle/>
                    <a:p>
                      <a:pPr algn="ctr"/>
                      <a:r>
                        <a:rPr lang="zh-TW" altLang="en-US" dirty="0" smtClean="0"/>
                        <a:t>影響</a:t>
                      </a:r>
                      <a:endParaRPr lang="zh-TW" altLang="en-US" dirty="0"/>
                    </a:p>
                  </a:txBody>
                  <a:tcPr anchor="ctr">
                    <a:lnT w="3175" cap="flat" cmpd="sng" algn="ctr">
                      <a:no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0062B3"/>
                    </a:solidFill>
                  </a:tcPr>
                </a:tc>
                <a:tc>
                  <a:txBody>
                    <a:bodyPr/>
                    <a:lstStyle/>
                    <a:p>
                      <a:pPr algn="ctr"/>
                      <a:r>
                        <a:rPr lang="zh-TW" altLang="en-US" dirty="0" smtClean="0"/>
                        <a:t>分析</a:t>
                      </a:r>
                      <a:endParaRPr lang="zh-TW" altLang="en-US" dirty="0"/>
                    </a:p>
                  </a:txBody>
                  <a:tcPr anchor="ctr">
                    <a:lnR w="1905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0062B3"/>
                    </a:solidFill>
                  </a:tcPr>
                </a:tc>
                <a:tc>
                  <a:txBody>
                    <a:bodyPr/>
                    <a:lstStyle/>
                    <a:p>
                      <a:pPr algn="ctr"/>
                      <a:r>
                        <a:rPr lang="zh-TW" altLang="en-US" dirty="0" smtClean="0"/>
                        <a:t>範例</a:t>
                      </a:r>
                      <a:endParaRPr lang="zh-TW" altLang="en-US" dirty="0"/>
                    </a:p>
                  </a:txBody>
                  <a:tcPr anchor="ctr">
                    <a:lnL w="190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0062B3"/>
                    </a:solidFill>
                  </a:tcPr>
                </a:tc>
                <a:extLst>
                  <a:ext uri="{0D108BD9-81ED-4DB2-BD59-A6C34878D82A}">
                    <a16:rowId xmlns:a16="http://schemas.microsoft.com/office/drawing/2014/main" val="492805793"/>
                  </a:ext>
                </a:extLst>
              </a:tr>
              <a:tr h="346310">
                <a:tc rowSpan="5">
                  <a:txBody>
                    <a:bodyPr/>
                    <a:lstStyle/>
                    <a:p>
                      <a:pPr algn="ctr"/>
                      <a:r>
                        <a:rPr lang="zh-TW" altLang="en-US" sz="2000" dirty="0" smtClean="0"/>
                        <a:t>公布注意</a:t>
                      </a:r>
                      <a:endParaRPr lang="en-US" altLang="zh-TW" sz="2000" dirty="0" smtClean="0"/>
                    </a:p>
                    <a:p>
                      <a:pPr algn="ctr"/>
                      <a:r>
                        <a:rPr lang="zh-TW" altLang="en-US" sz="2000" dirty="0" smtClean="0"/>
                        <a:t>交易資訊</a:t>
                      </a:r>
                    </a:p>
                  </a:txBody>
                  <a:tcPr anchor="ctr">
                    <a:lnL w="3175" cap="flat" cmpd="sng" algn="ctr">
                      <a:no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EAEFF7"/>
                    </a:solidFill>
                  </a:tcPr>
                </a:tc>
                <a:tc>
                  <a:txBody>
                    <a:bodyPr/>
                    <a:lstStyle/>
                    <a:p>
                      <a:pPr marL="0" indent="0" algn="l">
                        <a:lnSpc>
                          <a:spcPct val="100000"/>
                        </a:lnSpc>
                        <a:buFont typeface="Arial" panose="020B0604020202020204" pitchFamily="34" charset="0"/>
                        <a:buNone/>
                      </a:pPr>
                      <a:r>
                        <a:rPr lang="zh-TW" altLang="en-US" sz="1200" dirty="0" smtClean="0">
                          <a:solidFill>
                            <a:schemeClr val="bg2">
                              <a:lumMod val="90000"/>
                            </a:schemeClr>
                          </a:solidFill>
                        </a:rPr>
                        <a:t>隔日漲幅</a:t>
                      </a:r>
                      <a:endParaRPr lang="en-US" altLang="zh-TW" sz="1200" dirty="0" smtClean="0">
                        <a:solidFill>
                          <a:schemeClr val="bg2">
                            <a:lumMod val="90000"/>
                          </a:schemeClr>
                        </a:solidFill>
                      </a:endParaRP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28575" cap="flat" cmpd="sng" algn="ctr">
                      <a:solidFill>
                        <a:srgbClr val="0077C3"/>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5">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smtClean="0"/>
                        <a:t>減緩股價快速上升</a:t>
                      </a:r>
                      <a:endParaRPr lang="en-US" altLang="zh-TW" dirty="0" smtClean="0"/>
                    </a:p>
                    <a:p>
                      <a:pPr marL="0" indent="0">
                        <a:buFont typeface="Arial" panose="020B0604020202020204" pitchFamily="34" charset="0"/>
                        <a:buNone/>
                      </a:pPr>
                      <a:endParaRPr lang="zh-TW" altLang="en-US" dirty="0"/>
                    </a:p>
                  </a:txBody>
                  <a:tcPr>
                    <a:lnL w="12700" cap="flat" cmpd="sng" algn="ctr">
                      <a:solidFill>
                        <a:schemeClr val="bg2">
                          <a:lumMod val="9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EEEEEE"/>
                    </a:solidFill>
                  </a:tcPr>
                </a:tc>
                <a:tc rowSpan="5">
                  <a:txBody>
                    <a:bodyPr/>
                    <a:lstStyle/>
                    <a:p>
                      <a:endParaRPr lang="en-US" altLang="zh-TW" dirty="0" smtClean="0"/>
                    </a:p>
                    <a:p>
                      <a:r>
                        <a:rPr lang="zh-TW" altLang="en-US" dirty="0" smtClean="0"/>
                        <a:t>夏都</a:t>
                      </a:r>
                      <a:r>
                        <a:rPr lang="en-US" altLang="zh-TW" dirty="0" smtClean="0"/>
                        <a:t>(2722)</a:t>
                      </a:r>
                    </a:p>
                    <a:p>
                      <a:r>
                        <a:rPr lang="en-US" altLang="zh-TW" dirty="0" smtClean="0"/>
                        <a:t>2023/05/26</a:t>
                      </a:r>
                      <a:endParaRPr lang="zh-TW" altLang="en-US" dirty="0" smtClean="0"/>
                    </a:p>
                    <a:p>
                      <a:pPr algn="l"/>
                      <a:endParaRPr lang="zh-TW" altLang="en-US" dirty="0"/>
                    </a:p>
                  </a:txBody>
                  <a:tcPr>
                    <a:lnL w="190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77C3"/>
                      </a:solidFill>
                      <a:prstDash val="solid"/>
                      <a:round/>
                      <a:headEnd type="none" w="med" len="med"/>
                      <a:tailEnd type="none" w="med" len="med"/>
                    </a:lnB>
                    <a:solidFill>
                      <a:schemeClr val="bg1"/>
                    </a:solidFill>
                  </a:tcPr>
                </a:tc>
                <a:extLst>
                  <a:ext uri="{0D108BD9-81ED-4DB2-BD59-A6C34878D82A}">
                    <a16:rowId xmlns:a16="http://schemas.microsoft.com/office/drawing/2014/main" val="1969479986"/>
                  </a:ext>
                </a:extLst>
              </a:tr>
              <a:tr h="346310">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t>漲幅變動</a:t>
                      </a:r>
                      <a:endParaRPr lang="zh-TW" altLang="en-US" sz="12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3341271398"/>
                  </a:ext>
                </a:extLst>
              </a:tr>
              <a:tr h="346310">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t>波動度</a:t>
                      </a:r>
                      <a:endParaRPr lang="zh-TW" altLang="en-US" sz="12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872966822"/>
                  </a:ext>
                </a:extLst>
              </a:tr>
              <a:tr h="34631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dirty="0" smtClean="0">
                          <a:solidFill>
                            <a:schemeClr val="tx1"/>
                          </a:solidFill>
                        </a:rPr>
                        <a:t>移動平均</a:t>
                      </a:r>
                      <a:endParaRPr lang="en-US" altLang="zh-TW" sz="1200" dirty="0" smtClean="0">
                        <a:solidFill>
                          <a:schemeClr val="tx1"/>
                        </a:solidFill>
                      </a:endParaRP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3714019914"/>
                  </a:ext>
                </a:extLst>
              </a:tr>
              <a:tr h="34631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dirty="0" smtClean="0"/>
                        <a:t>Z-Score</a:t>
                      </a:r>
                      <a:endParaRPr lang="zh-TW" altLang="en-US" sz="1200" dirty="0" smtClean="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28575" cap="flat" cmpd="sng" algn="ctr">
                      <a:solidFill>
                        <a:srgbClr val="0077C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385791814"/>
                  </a:ext>
                </a:extLst>
              </a:tr>
              <a:tr h="34631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盈餘轉增資</a:t>
                      </a:r>
                      <a:endParaRPr lang="en-US" altLang="zh-TW"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發行新股</a:t>
                      </a:r>
                      <a:endParaRPr lang="en-US" altLang="zh-TW" sz="2000" dirty="0" smtClean="0"/>
                    </a:p>
                  </a:txBody>
                  <a:tcPr anchor="ctr">
                    <a:lnL w="3175"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EAEFF7"/>
                    </a:solidFill>
                  </a:tcPr>
                </a:tc>
                <a:tc>
                  <a:txBody>
                    <a:bodyPr/>
                    <a:lstStyle/>
                    <a:p>
                      <a:pPr marL="0" indent="0" algn="l">
                        <a:lnSpc>
                          <a:spcPct val="100000"/>
                        </a:lnSpc>
                        <a:buFont typeface="Arial" panose="020B0604020202020204" pitchFamily="34" charset="0"/>
                        <a:buNone/>
                      </a:pPr>
                      <a:r>
                        <a:rPr lang="zh-TW" altLang="en-US" sz="1200" dirty="0" smtClean="0">
                          <a:solidFill>
                            <a:schemeClr val="bg2">
                              <a:lumMod val="90000"/>
                            </a:schemeClr>
                          </a:solidFill>
                        </a:rPr>
                        <a:t>隔日漲幅</a:t>
                      </a:r>
                      <a:endParaRPr lang="en-US" altLang="zh-TW" sz="1200" dirty="0" smtClean="0">
                        <a:solidFill>
                          <a:schemeClr val="bg2">
                            <a:lumMod val="90000"/>
                          </a:schemeClr>
                        </a:solidFill>
                      </a:endParaRPr>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28575" cap="flat" cmpd="sng" algn="ctr">
                      <a:solidFill>
                        <a:srgbClr val="0077C3"/>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5">
                  <a:txBody>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對股價正影響</a:t>
                      </a:r>
                      <a:endParaRPr lang="en-US" altLang="zh-TW" dirty="0" smtClean="0"/>
                    </a:p>
                    <a:p>
                      <a:pPr marL="285750" indent="-285750">
                        <a:buFont typeface="Arial" panose="020B0604020202020204" pitchFamily="34" charset="0"/>
                        <a:buChar char="•"/>
                      </a:pPr>
                      <a:r>
                        <a:rPr lang="zh-TW" altLang="en-US" dirty="0" smtClean="0"/>
                        <a:t>看好未來獲利</a:t>
                      </a:r>
                      <a:endParaRPr lang="en-US" altLang="zh-TW" dirty="0" smtClean="0"/>
                    </a:p>
                    <a:p>
                      <a:pPr marL="0" indent="0">
                        <a:buFont typeface="Arial" panose="020B0604020202020204" pitchFamily="34" charset="0"/>
                        <a:buNone/>
                      </a:pPr>
                      <a:endParaRPr lang="zh-TW" altLang="en-US" dirty="0"/>
                    </a:p>
                  </a:txBody>
                  <a:tcPr>
                    <a:lnL w="3175" cap="flat" cmpd="sng" algn="ctr">
                      <a:solidFill>
                        <a:schemeClr val="bg2">
                          <a:lumMod val="9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77C3"/>
                      </a:solidFill>
                      <a:prstDash val="solid"/>
                      <a:round/>
                      <a:headEnd type="none" w="med" len="med"/>
                      <a:tailEnd type="none" w="med" len="med"/>
                    </a:lnB>
                    <a:solidFill>
                      <a:srgbClr val="EEEEEE"/>
                    </a:solidFill>
                  </a:tcPr>
                </a:tc>
                <a:tc rowSpan="5">
                  <a:txBody>
                    <a:bodyPr/>
                    <a:lstStyle/>
                    <a:p>
                      <a:pPr algn="l"/>
                      <a:endParaRPr lang="en-US" altLang="zh-TW" dirty="0" smtClean="0"/>
                    </a:p>
                    <a:p>
                      <a:pPr algn="l"/>
                      <a:r>
                        <a:rPr lang="zh-TW" altLang="en-US" dirty="0" smtClean="0"/>
                        <a:t>立端</a:t>
                      </a:r>
                      <a:r>
                        <a:rPr lang="en-US" altLang="zh-TW" dirty="0" smtClean="0"/>
                        <a:t>(6245)</a:t>
                      </a:r>
                    </a:p>
                    <a:p>
                      <a:pPr algn="l"/>
                      <a:r>
                        <a:rPr lang="en-US" altLang="zh-TW" dirty="0" smtClean="0"/>
                        <a:t>2023/05/04</a:t>
                      </a:r>
                      <a:endParaRPr lang="zh-TW" altLang="en-US" dirty="0"/>
                    </a:p>
                  </a:txBody>
                  <a:tcPr>
                    <a:lnL w="190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77C3"/>
                      </a:solidFill>
                      <a:prstDash val="solid"/>
                      <a:round/>
                      <a:headEnd type="none" w="med" len="med"/>
                      <a:tailEnd type="none" w="med" len="med"/>
                    </a:lnB>
                    <a:solidFill>
                      <a:schemeClr val="bg1"/>
                    </a:solidFill>
                  </a:tcPr>
                </a:tc>
                <a:extLst>
                  <a:ext uri="{0D108BD9-81ED-4DB2-BD59-A6C34878D82A}">
                    <a16:rowId xmlns:a16="http://schemas.microsoft.com/office/drawing/2014/main" val="1862490133"/>
                  </a:ext>
                </a:extLst>
              </a:tr>
              <a:tr h="346310">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t>漲幅變動</a:t>
                      </a:r>
                      <a:endParaRPr lang="zh-TW" altLang="en-US" sz="1200" dirty="0"/>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768487714"/>
                  </a:ext>
                </a:extLst>
              </a:tr>
              <a:tr h="346310">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solidFill>
                            <a:schemeClr val="tx1"/>
                          </a:solidFill>
                        </a:rPr>
                        <a:t>波動度</a:t>
                      </a:r>
                      <a:endParaRPr lang="zh-TW" altLang="en-US" sz="1200" dirty="0">
                        <a:solidFill>
                          <a:schemeClr val="tx1"/>
                        </a:solidFill>
                      </a:endParaRPr>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746222395"/>
                  </a:ext>
                </a:extLst>
              </a:tr>
              <a:tr h="34631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dirty="0" smtClean="0"/>
                        <a:t>移動平均</a:t>
                      </a:r>
                      <a:endParaRPr lang="en-US" altLang="zh-TW" sz="1200" dirty="0" smtClean="0"/>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40473159"/>
                  </a:ext>
                </a:extLst>
              </a:tr>
              <a:tr h="34631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dirty="0" smtClean="0"/>
                        <a:t>Z-Score</a:t>
                      </a:r>
                      <a:endParaRPr lang="zh-TW" altLang="en-US" sz="1200" dirty="0" smtClean="0"/>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28575" cap="flat" cmpd="sng" algn="ctr">
                      <a:solidFill>
                        <a:srgbClr val="0077C3"/>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2613741551"/>
                  </a:ext>
                </a:extLst>
              </a:tr>
              <a:tr h="346310">
                <a:tc rowSpan="5">
                  <a:txBody>
                    <a:bodyPr/>
                    <a:lstStyle/>
                    <a:p>
                      <a:pPr algn="ctr"/>
                      <a:r>
                        <a:rPr lang="zh-TW" altLang="en-US" sz="2000" dirty="0" smtClean="0"/>
                        <a:t>虧損</a:t>
                      </a:r>
                      <a:endParaRPr lang="zh-TW" altLang="en-US" sz="2000" dirty="0"/>
                    </a:p>
                  </a:txBody>
                  <a:tcPr anchor="ctr">
                    <a:lnL w="3175"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rgbClr val="EAEFF7"/>
                    </a:solidFill>
                  </a:tcPr>
                </a:tc>
                <a:tc>
                  <a:txBody>
                    <a:bodyPr/>
                    <a:lstStyle/>
                    <a:p>
                      <a:pPr marL="0" indent="0" algn="l">
                        <a:lnSpc>
                          <a:spcPct val="100000"/>
                        </a:lnSpc>
                        <a:buFont typeface="Arial" panose="020B0604020202020204" pitchFamily="34" charset="0"/>
                        <a:buNone/>
                      </a:pPr>
                      <a:r>
                        <a:rPr lang="zh-TW" altLang="en-US" sz="1200" dirty="0" smtClean="0">
                          <a:solidFill>
                            <a:schemeClr val="tx1"/>
                          </a:solidFill>
                        </a:rPr>
                        <a:t>隔日漲幅</a:t>
                      </a:r>
                      <a:endParaRPr lang="en-US" altLang="zh-TW" sz="1200" dirty="0" smtClean="0">
                        <a:solidFill>
                          <a:schemeClr val="tx1"/>
                        </a:solidFill>
                      </a:endParaRPr>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28575" cap="flat" cmpd="sng" algn="ctr">
                      <a:solidFill>
                        <a:srgbClr val="0077C3"/>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rowSpan="5">
                  <a:txBody>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不看好未來表現</a:t>
                      </a:r>
                      <a:endParaRPr lang="en-US" altLang="zh-TW" dirty="0" smtClean="0"/>
                    </a:p>
                    <a:p>
                      <a:pPr marL="285750" indent="-285750">
                        <a:buFont typeface="Arial" panose="020B0604020202020204" pitchFamily="34" charset="0"/>
                        <a:buChar char="•"/>
                      </a:pPr>
                      <a:r>
                        <a:rPr lang="zh-TW" altLang="en-US" dirty="0" smtClean="0"/>
                        <a:t>對股價負影響</a:t>
                      </a:r>
                      <a:endParaRPr lang="en-US" altLang="zh-TW" dirty="0" smtClean="0"/>
                    </a:p>
                    <a:p>
                      <a:pPr marL="285750" indent="-285750">
                        <a:buFont typeface="Arial" panose="020B0604020202020204" pitchFamily="34" charset="0"/>
                        <a:buChar char="•"/>
                      </a:pPr>
                      <a:endParaRPr lang="en-US" altLang="zh-TW" dirty="0" smtClean="0"/>
                    </a:p>
                  </a:txBody>
                  <a:tcPr>
                    <a:lnL w="3175" cap="flat" cmpd="sng" algn="ctr">
                      <a:solidFill>
                        <a:schemeClr val="bg2">
                          <a:lumMod val="9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rgbClr val="EEEEEE"/>
                    </a:solidFill>
                  </a:tcPr>
                </a:tc>
                <a:tc rowSpan="5">
                  <a:txBody>
                    <a:bodyPr/>
                    <a:lstStyle/>
                    <a:p>
                      <a:endParaRPr lang="en-US" altLang="zh-TW" dirty="0" smtClean="0"/>
                    </a:p>
                    <a:p>
                      <a:r>
                        <a:rPr lang="zh-TW" altLang="en-US" dirty="0" smtClean="0"/>
                        <a:t>杏國</a:t>
                      </a:r>
                      <a:r>
                        <a:rPr lang="en-US" altLang="zh-TW" dirty="0" smtClean="0"/>
                        <a:t>(4192)</a:t>
                      </a:r>
                    </a:p>
                    <a:p>
                      <a:r>
                        <a:rPr lang="en-US" altLang="zh-TW" dirty="0" smtClean="0"/>
                        <a:t>2023/05/11</a:t>
                      </a:r>
                      <a:endParaRPr lang="zh-TW" altLang="en-US" dirty="0"/>
                    </a:p>
                  </a:txBody>
                  <a:tcPr>
                    <a:lnL w="190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77C3"/>
                      </a:solidFill>
                      <a:prstDash val="solid"/>
                      <a:round/>
                      <a:headEnd type="none" w="med" len="med"/>
                      <a:tailEnd type="none" w="med" len="med"/>
                    </a:lnT>
                    <a:lnB w="28575" cap="flat" cmpd="sng" algn="ctr">
                      <a:solidFill>
                        <a:srgbClr val="008CD8"/>
                      </a:solidFill>
                      <a:prstDash val="solid"/>
                      <a:round/>
                      <a:headEnd type="none" w="med" len="med"/>
                      <a:tailEnd type="none" w="med" len="med"/>
                    </a:lnB>
                    <a:solidFill>
                      <a:schemeClr val="bg1"/>
                    </a:solidFill>
                  </a:tcPr>
                </a:tc>
                <a:extLst>
                  <a:ext uri="{0D108BD9-81ED-4DB2-BD59-A6C34878D82A}">
                    <a16:rowId xmlns:a16="http://schemas.microsoft.com/office/drawing/2014/main" val="3346754624"/>
                  </a:ext>
                </a:extLst>
              </a:tr>
              <a:tr h="346310">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solidFill>
                            <a:schemeClr val="tx1"/>
                          </a:solidFill>
                        </a:rPr>
                        <a:t>漲幅變動</a:t>
                      </a:r>
                      <a:endParaRPr lang="zh-TW" altLang="en-US" sz="1200" dirty="0">
                        <a:solidFill>
                          <a:schemeClr val="tx1"/>
                        </a:solidFill>
                      </a:endParaRPr>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504997241"/>
                  </a:ext>
                </a:extLst>
              </a:tr>
              <a:tr h="346310">
                <a:tc vMerge="1">
                  <a:txBody>
                    <a:bodyPr/>
                    <a:lstStyle/>
                    <a:p>
                      <a:endParaRPr lang="zh-TW" altLang="en-US"/>
                    </a:p>
                  </a:txBody>
                  <a:tcPr/>
                </a:tc>
                <a:tc>
                  <a:txBody>
                    <a:bodyPr/>
                    <a:lstStyle/>
                    <a:p>
                      <a:pPr marL="0" indent="0" algn="l">
                        <a:lnSpc>
                          <a:spcPct val="100000"/>
                        </a:lnSpc>
                        <a:buFont typeface="Arial" panose="020B0604020202020204" pitchFamily="34" charset="0"/>
                        <a:buNone/>
                      </a:pPr>
                      <a:r>
                        <a:rPr lang="zh-TW" altLang="en-US" sz="1200" dirty="0" smtClean="0">
                          <a:solidFill>
                            <a:schemeClr val="tx1"/>
                          </a:solidFill>
                        </a:rPr>
                        <a:t>波動度</a:t>
                      </a:r>
                      <a:endParaRPr lang="zh-TW" altLang="en-US" sz="1200" dirty="0">
                        <a:solidFill>
                          <a:schemeClr val="tx1"/>
                        </a:solidFill>
                      </a:endParaRPr>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851011041"/>
                  </a:ext>
                </a:extLst>
              </a:tr>
              <a:tr h="34631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dirty="0" smtClean="0">
                          <a:solidFill>
                            <a:schemeClr val="tx1"/>
                          </a:solidFill>
                        </a:rPr>
                        <a:t>移動平均</a:t>
                      </a:r>
                      <a:endParaRPr lang="en-US" altLang="zh-TW" sz="1200" dirty="0" smtClean="0">
                        <a:solidFill>
                          <a:schemeClr val="tx1"/>
                        </a:solidFill>
                      </a:endParaRPr>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570211919"/>
                  </a:ext>
                </a:extLst>
              </a:tr>
              <a:tr h="34631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dirty="0" smtClean="0"/>
                        <a:t>Z-Score</a:t>
                      </a:r>
                      <a:endParaRPr lang="zh-TW" altLang="en-US" sz="1200" dirty="0" smtClean="0"/>
                    </a:p>
                  </a:txBody>
                  <a:tcPr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28575" cap="flat" cmpd="sng" algn="ctr">
                      <a:solidFill>
                        <a:srgbClr val="008CD8"/>
                      </a:solidFill>
                      <a:prstDash val="solid"/>
                      <a:round/>
                      <a:headEnd type="none" w="med" len="med"/>
                      <a:tailEnd type="none" w="med" len="med"/>
                    </a:lnB>
                    <a:lnTlToBr w="12700" cmpd="sng">
                      <a:noFill/>
                      <a:prstDash val="solid"/>
                    </a:lnTlToBr>
                    <a:lnBlToTr w="12700" cmpd="sng">
                      <a:noFill/>
                      <a:prstDash val="solid"/>
                    </a:lnBlToTr>
                    <a:solidFill>
                      <a:srgbClr val="FFC9C9"/>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968979897"/>
                  </a:ext>
                </a:extLst>
              </a:tr>
            </a:tbl>
          </a:graphicData>
        </a:graphic>
      </p:graphicFrame>
      <p:pic>
        <p:nvPicPr>
          <p:cNvPr id="23" name="圖片 22"/>
          <p:cNvPicPr>
            <a:picLocks noChangeAspect="1"/>
          </p:cNvPicPr>
          <p:nvPr/>
        </p:nvPicPr>
        <p:blipFill>
          <a:blip r:embed="rId3"/>
          <a:stretch>
            <a:fillRect/>
          </a:stretch>
        </p:blipFill>
        <p:spPr>
          <a:xfrm>
            <a:off x="8909131" y="2656073"/>
            <a:ext cx="2733674" cy="1624543"/>
          </a:xfrm>
          <a:prstGeom prst="rect">
            <a:avLst/>
          </a:prstGeom>
        </p:spPr>
      </p:pic>
      <p:pic>
        <p:nvPicPr>
          <p:cNvPr id="25" name="圖片 24"/>
          <p:cNvPicPr>
            <a:picLocks noChangeAspect="1"/>
          </p:cNvPicPr>
          <p:nvPr/>
        </p:nvPicPr>
        <p:blipFill>
          <a:blip r:embed="rId4"/>
          <a:stretch>
            <a:fillRect/>
          </a:stretch>
        </p:blipFill>
        <p:spPr>
          <a:xfrm>
            <a:off x="8737681" y="4368046"/>
            <a:ext cx="2905124" cy="1659767"/>
          </a:xfrm>
          <a:prstGeom prst="rect">
            <a:avLst/>
          </a:prstGeom>
        </p:spPr>
      </p:pic>
      <p:sp>
        <p:nvSpPr>
          <p:cNvPr id="26" name="向下箭號圖說文字 25"/>
          <p:cNvSpPr/>
          <p:nvPr/>
        </p:nvSpPr>
        <p:spPr>
          <a:xfrm>
            <a:off x="9849981" y="4820441"/>
            <a:ext cx="425987" cy="289560"/>
          </a:xfrm>
          <a:prstGeom prst="downArrowCallout">
            <a:avLst>
              <a:gd name="adj1" fmla="val 25000"/>
              <a:gd name="adj2" fmla="val 19737"/>
              <a:gd name="adj3" fmla="val 25000"/>
              <a:gd name="adj4" fmla="val 649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sp>
        <p:nvSpPr>
          <p:cNvPr id="28" name="向左箭號圖說文字 27"/>
          <p:cNvSpPr/>
          <p:nvPr/>
        </p:nvSpPr>
        <p:spPr>
          <a:xfrm>
            <a:off x="10275968" y="3527487"/>
            <a:ext cx="502285" cy="175260"/>
          </a:xfrm>
          <a:prstGeom prst="leftArrowCallout">
            <a:avLst>
              <a:gd name="adj1" fmla="val 43115"/>
              <a:gd name="adj2" fmla="val 50000"/>
              <a:gd name="adj3" fmla="val 33333"/>
              <a:gd name="adj4" fmla="val 82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cxnSp>
        <p:nvCxnSpPr>
          <p:cNvPr id="29" name="直線單箭頭接點 28"/>
          <p:cNvCxnSpPr/>
          <p:nvPr/>
        </p:nvCxnSpPr>
        <p:spPr>
          <a:xfrm>
            <a:off x="10132905" y="5197929"/>
            <a:ext cx="503426" cy="23457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1" name="直線單箭頭接點 30"/>
          <p:cNvCxnSpPr/>
          <p:nvPr/>
        </p:nvCxnSpPr>
        <p:spPr>
          <a:xfrm>
            <a:off x="9175831" y="5149629"/>
            <a:ext cx="674150" cy="433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直線單箭頭接點 32"/>
          <p:cNvCxnSpPr/>
          <p:nvPr/>
        </p:nvCxnSpPr>
        <p:spPr>
          <a:xfrm flipV="1">
            <a:off x="9411416" y="3612842"/>
            <a:ext cx="741776" cy="252810"/>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cxnSp>
        <p:nvCxnSpPr>
          <p:cNvPr id="34" name="直線單箭頭接點 33"/>
          <p:cNvCxnSpPr/>
          <p:nvPr/>
        </p:nvCxnSpPr>
        <p:spPr>
          <a:xfrm flipV="1">
            <a:off x="10350501" y="2977154"/>
            <a:ext cx="571660" cy="494586"/>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pic>
        <p:nvPicPr>
          <p:cNvPr id="16" name="圖片 15"/>
          <p:cNvPicPr>
            <a:picLocks noChangeAspect="1"/>
          </p:cNvPicPr>
          <p:nvPr/>
        </p:nvPicPr>
        <p:blipFill>
          <a:blip r:embed="rId5"/>
          <a:stretch>
            <a:fillRect/>
          </a:stretch>
        </p:blipFill>
        <p:spPr>
          <a:xfrm>
            <a:off x="8909131" y="953861"/>
            <a:ext cx="2733674" cy="1572605"/>
          </a:xfrm>
          <a:prstGeom prst="rect">
            <a:avLst/>
          </a:prstGeom>
        </p:spPr>
      </p:pic>
      <p:sp>
        <p:nvSpPr>
          <p:cNvPr id="17" name="向下箭號圖說文字 16"/>
          <p:cNvSpPr/>
          <p:nvPr/>
        </p:nvSpPr>
        <p:spPr>
          <a:xfrm>
            <a:off x="10177022" y="1155214"/>
            <a:ext cx="469714" cy="289560"/>
          </a:xfrm>
          <a:prstGeom prst="downArrowCallout">
            <a:avLst>
              <a:gd name="adj1" fmla="val 25000"/>
              <a:gd name="adj2" fmla="val 19737"/>
              <a:gd name="adj3" fmla="val 25000"/>
              <a:gd name="adj4" fmla="val 649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cxnSp>
        <p:nvCxnSpPr>
          <p:cNvPr id="18" name="直線單箭頭接點 17"/>
          <p:cNvCxnSpPr/>
          <p:nvPr/>
        </p:nvCxnSpPr>
        <p:spPr>
          <a:xfrm flipV="1">
            <a:off x="9733348" y="1529012"/>
            <a:ext cx="541412" cy="660440"/>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cxnSp>
        <p:nvCxnSpPr>
          <p:cNvPr id="19" name="直線單箭頭接點 18"/>
          <p:cNvCxnSpPr/>
          <p:nvPr/>
        </p:nvCxnSpPr>
        <p:spPr>
          <a:xfrm flipV="1">
            <a:off x="10524771" y="1215188"/>
            <a:ext cx="586524" cy="248119"/>
          </a:xfrm>
          <a:prstGeom prst="straightConnector1">
            <a:avLst/>
          </a:prstGeom>
          <a:ln>
            <a:solidFill>
              <a:srgbClr val="FF8B8B"/>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64427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332857" y="1926383"/>
            <a:ext cx="4445733" cy="2068791"/>
          </a:xfrm>
        </p:spPr>
        <p:txBody>
          <a:bodyPr>
            <a:noAutofit/>
          </a:bodyPr>
          <a:lstStyle/>
          <a:p>
            <a:pPr marL="0" indent="0">
              <a:lnSpc>
                <a:spcPct val="100000"/>
              </a:lnSpc>
              <a:spcBef>
                <a:spcPts val="0"/>
              </a:spcBef>
              <a:buNone/>
            </a:pPr>
            <a:r>
              <a:rPr lang="zh-TW" altLang="en-US" sz="2400" dirty="0">
                <a:latin typeface="Arial Narrow" panose="020B0606020202030204" pitchFamily="34" charset="0"/>
              </a:rPr>
              <a:t>區間</a:t>
            </a:r>
            <a:r>
              <a:rPr lang="en-US" altLang="zh-TW" sz="2400" dirty="0">
                <a:latin typeface="Arial Narrow" panose="020B0606020202030204" pitchFamily="34" charset="0"/>
              </a:rPr>
              <a:t>:</a:t>
            </a:r>
            <a:r>
              <a:rPr lang="zh-TW" altLang="en-US" sz="2400" dirty="0">
                <a:latin typeface="Arial Narrow" panose="020B0606020202030204" pitchFamily="34" charset="0"/>
              </a:rPr>
              <a:t> </a:t>
            </a:r>
            <a:r>
              <a:rPr lang="en-US" altLang="zh-TW" sz="2400" dirty="0" smtClean="0">
                <a:latin typeface="Arial Narrow" panose="020B0606020202030204" pitchFamily="34" charset="0"/>
              </a:rPr>
              <a:t>	2019</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9/12</a:t>
            </a:r>
            <a:r>
              <a:rPr lang="zh-TW" altLang="en-US" sz="2400" dirty="0" smtClean="0">
                <a:latin typeface="Arial Narrow" panose="020B0606020202030204" pitchFamily="34" charset="0"/>
              </a:rPr>
              <a:t> </a:t>
            </a:r>
            <a:r>
              <a:rPr lang="en-US" altLang="zh-TW" sz="2400" dirty="0">
                <a:latin typeface="Arial Narrow" panose="020B0606020202030204" pitchFamily="34" charset="0"/>
              </a:rPr>
              <a:t>~</a:t>
            </a:r>
            <a:r>
              <a:rPr lang="zh-TW" altLang="en-US" sz="2400" dirty="0">
                <a:latin typeface="Arial Narrow" panose="020B0606020202030204" pitchFamily="34" charset="0"/>
              </a:rPr>
              <a:t> </a:t>
            </a:r>
            <a:r>
              <a:rPr lang="en-US" altLang="zh-TW" sz="2400" dirty="0">
                <a:latin typeface="Arial Narrow" panose="020B0606020202030204" pitchFamily="34" charset="0"/>
              </a:rPr>
              <a:t>2023 </a:t>
            </a:r>
            <a:r>
              <a:rPr lang="en-US" altLang="zh-TW" sz="2400" dirty="0" smtClean="0">
                <a:latin typeface="Arial Narrow" panose="020B0606020202030204" pitchFamily="34" charset="0"/>
              </a:rPr>
              <a:t>6/21 </a:t>
            </a:r>
          </a:p>
          <a:p>
            <a:pPr marL="0" indent="0">
              <a:lnSpc>
                <a:spcPct val="100000"/>
              </a:lnSpc>
              <a:spcBef>
                <a:spcPts val="0"/>
              </a:spcBef>
              <a:buNone/>
            </a:pPr>
            <a:r>
              <a:rPr lang="zh-TW" altLang="en-US" sz="2400" dirty="0" smtClean="0">
                <a:latin typeface="Arial Narrow" panose="020B0606020202030204" pitchFamily="34" charset="0"/>
              </a:rPr>
              <a:t>來源</a:t>
            </a:r>
            <a:r>
              <a:rPr lang="en-US" altLang="zh-TW" sz="2400" dirty="0" smtClean="0">
                <a:latin typeface="Arial Narrow" panose="020B0606020202030204" pitchFamily="34" charset="0"/>
              </a:rPr>
              <a:t>:</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	</a:t>
            </a:r>
            <a:r>
              <a:rPr lang="zh-TW" altLang="en-US" sz="2400" dirty="0" smtClean="0">
                <a:latin typeface="Arial Narrow" panose="020B0606020202030204" pitchFamily="34" charset="0"/>
              </a:rPr>
              <a:t>財訊快報即時新聞</a:t>
            </a:r>
            <a:endParaRPr lang="en-US" altLang="zh-TW" sz="2400" dirty="0" smtClean="0">
              <a:latin typeface="Arial Narrow" panose="020B0606020202030204" pitchFamily="34" charset="0"/>
            </a:endParaRPr>
          </a:p>
          <a:p>
            <a:pPr marL="0" indent="0">
              <a:lnSpc>
                <a:spcPct val="100000"/>
              </a:lnSpc>
              <a:spcBef>
                <a:spcPts val="0"/>
              </a:spcBef>
              <a:buNone/>
            </a:pPr>
            <a:r>
              <a:rPr lang="en-US" altLang="zh-TW" sz="2400" dirty="0">
                <a:latin typeface="Arial Narrow" panose="020B0606020202030204" pitchFamily="34" charset="0"/>
              </a:rPr>
              <a:t>	</a:t>
            </a:r>
            <a:r>
              <a:rPr lang="en-US" altLang="zh-TW" sz="2400" dirty="0" smtClean="0">
                <a:latin typeface="Arial Narrow" panose="020B0606020202030204" pitchFamily="34" charset="0"/>
              </a:rPr>
              <a:t>MoneyDJ</a:t>
            </a:r>
            <a:r>
              <a:rPr lang="zh-TW" altLang="en-US" sz="2400" dirty="0" smtClean="0">
                <a:latin typeface="Arial Narrow" panose="020B0606020202030204" pitchFamily="34" charset="0"/>
              </a:rPr>
              <a:t>即時新聞</a:t>
            </a:r>
            <a:endParaRPr lang="en-US" altLang="zh-TW" sz="2400" dirty="0">
              <a:latin typeface="Arial Narrow" panose="020B0606020202030204" pitchFamily="34" charset="0"/>
            </a:endParaRPr>
          </a:p>
          <a:p>
            <a:pPr marL="0" indent="0">
              <a:lnSpc>
                <a:spcPct val="100000"/>
              </a:lnSpc>
              <a:spcBef>
                <a:spcPts val="0"/>
              </a:spcBef>
              <a:buNone/>
            </a:pPr>
            <a:r>
              <a:rPr lang="en-US" altLang="zh-TW" sz="2400" dirty="0" smtClean="0">
                <a:latin typeface="Arial Narrow" panose="020B0606020202030204" pitchFamily="34" charset="0"/>
              </a:rPr>
              <a:t>	</a:t>
            </a:r>
            <a:r>
              <a:rPr lang="en-US" altLang="zh-TW" sz="2400" dirty="0" err="1" smtClean="0">
                <a:latin typeface="Arial Narrow" panose="020B0606020202030204" pitchFamily="34" charset="0"/>
              </a:rPr>
              <a:t>CMoney</a:t>
            </a:r>
            <a:endParaRPr lang="en-US" altLang="zh-TW" sz="2400" dirty="0">
              <a:latin typeface="Arial Narrow" panose="020B0606020202030204" pitchFamily="34" charset="0"/>
            </a:endParaRPr>
          </a:p>
          <a:p>
            <a:pPr marL="0" indent="0">
              <a:lnSpc>
                <a:spcPct val="100000"/>
              </a:lnSpc>
              <a:spcBef>
                <a:spcPts val="0"/>
              </a:spcBef>
              <a:buNone/>
            </a:pPr>
            <a:r>
              <a:rPr lang="zh-TW" altLang="en-US" sz="2400" dirty="0">
                <a:latin typeface="Arial Narrow" panose="020B0606020202030204" pitchFamily="34" charset="0"/>
              </a:rPr>
              <a:t>公司</a:t>
            </a:r>
            <a:r>
              <a:rPr lang="en-US" altLang="zh-TW" sz="2400" dirty="0" smtClean="0">
                <a:latin typeface="Arial Narrow" panose="020B0606020202030204" pitchFamily="34" charset="0"/>
              </a:rPr>
              <a:t>:	</a:t>
            </a:r>
            <a:r>
              <a:rPr lang="zh-TW" altLang="en-US" sz="2400" dirty="0" smtClean="0">
                <a:latin typeface="Arial Narrow" panose="020B0606020202030204" pitchFamily="34" charset="0"/>
              </a:rPr>
              <a:t>台灣</a:t>
            </a:r>
            <a:r>
              <a:rPr lang="zh-TW" altLang="en-US" sz="2400" dirty="0">
                <a:latin typeface="Arial Narrow" panose="020B0606020202030204" pitchFamily="34" charset="0"/>
              </a:rPr>
              <a:t>上市櫃</a:t>
            </a:r>
            <a:r>
              <a:rPr lang="zh-TW" altLang="en-US" sz="2400" dirty="0" smtClean="0">
                <a:latin typeface="Arial Narrow" panose="020B0606020202030204" pitchFamily="34" charset="0"/>
              </a:rPr>
              <a:t>公司</a:t>
            </a:r>
            <a:endParaRPr lang="en-US" altLang="zh-TW" sz="2400" dirty="0">
              <a:latin typeface="Arial Narrow" panose="020B0606020202030204" pitchFamily="34" charset="0"/>
            </a:endParaRPr>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12</a:t>
            </a:fld>
            <a:endParaRPr lang="zh-TW" altLang="en-US"/>
          </a:p>
        </p:txBody>
      </p:sp>
      <p:sp>
        <p:nvSpPr>
          <p:cNvPr id="5" name="文字方塊 4"/>
          <p:cNvSpPr txBox="1"/>
          <p:nvPr/>
        </p:nvSpPr>
        <p:spPr>
          <a:xfrm>
            <a:off x="6264482" y="2028711"/>
            <a:ext cx="5524629" cy="2015936"/>
          </a:xfrm>
          <a:prstGeom prst="rect">
            <a:avLst/>
          </a:prstGeom>
          <a:noFill/>
        </p:spPr>
        <p:txBody>
          <a:bodyPr wrap="square" rtlCol="0">
            <a:spAutoFit/>
          </a:bodyPr>
          <a:lstStyle/>
          <a:p>
            <a:pPr marL="914400" lvl="1" indent="-457200">
              <a:spcBef>
                <a:spcPts val="600"/>
              </a:spcBef>
              <a:buAutoNum type="arabicPeriod"/>
            </a:pPr>
            <a:r>
              <a:rPr lang="zh-TW" altLang="en-US" sz="2400" dirty="0" smtClean="0">
                <a:latin typeface="+mn-ea"/>
              </a:rPr>
              <a:t>結巴</a:t>
            </a:r>
            <a:r>
              <a:rPr lang="en-US" altLang="zh-TW" sz="2400" dirty="0" smtClean="0">
                <a:latin typeface="+mn-ea"/>
              </a:rPr>
              <a:t>(</a:t>
            </a:r>
            <a:r>
              <a:rPr lang="en-US" altLang="zh-TW" sz="2400" dirty="0" err="1" smtClean="0">
                <a:latin typeface="+mn-ea"/>
              </a:rPr>
              <a:t>Jieba</a:t>
            </a:r>
            <a:r>
              <a:rPr lang="en-US" altLang="zh-TW" sz="2400" dirty="0" smtClean="0">
                <a:latin typeface="+mn-ea"/>
              </a:rPr>
              <a:t>)</a:t>
            </a:r>
            <a:r>
              <a:rPr lang="zh-TW" altLang="en-US" sz="2400" dirty="0" smtClean="0">
                <a:latin typeface="+mn-ea"/>
              </a:rPr>
              <a:t>中文分詞斷句</a:t>
            </a:r>
            <a:endParaRPr lang="en-US" altLang="zh-TW" sz="2400" dirty="0">
              <a:latin typeface="+mn-ea"/>
            </a:endParaRPr>
          </a:p>
          <a:p>
            <a:pPr marL="914400" lvl="1" indent="-457200">
              <a:spcBef>
                <a:spcPts val="600"/>
              </a:spcBef>
              <a:buAutoNum type="arabicPeriod"/>
            </a:pPr>
            <a:r>
              <a:rPr lang="zh-TW" altLang="en-US" sz="2400" dirty="0" smtClean="0">
                <a:latin typeface="+mn-ea"/>
              </a:rPr>
              <a:t>詞嵌入</a:t>
            </a:r>
            <a:r>
              <a:rPr lang="en-US" altLang="zh-TW" sz="2400" dirty="0" smtClean="0">
                <a:latin typeface="+mn-ea"/>
              </a:rPr>
              <a:t>: word2vec</a:t>
            </a:r>
            <a:r>
              <a:rPr lang="zh-TW" altLang="en-US" sz="2400" dirty="0" smtClean="0">
                <a:latin typeface="+mn-ea"/>
              </a:rPr>
              <a:t> </a:t>
            </a:r>
            <a:endParaRPr lang="en-US" altLang="zh-TW" sz="2400" dirty="0">
              <a:latin typeface="+mn-ea"/>
            </a:endParaRPr>
          </a:p>
          <a:p>
            <a:pPr marL="914400" lvl="1" indent="-457200">
              <a:spcBef>
                <a:spcPts val="600"/>
              </a:spcBef>
              <a:buAutoNum type="arabicPeriod"/>
            </a:pPr>
            <a:r>
              <a:rPr lang="zh-TW" altLang="en-US" sz="2400" dirty="0" smtClean="0">
                <a:latin typeface="+mn-ea"/>
              </a:rPr>
              <a:t>分</a:t>
            </a:r>
            <a:r>
              <a:rPr lang="zh-TW" altLang="en-US" sz="2400" dirty="0">
                <a:latin typeface="+mn-ea"/>
              </a:rPr>
              <a:t>類</a:t>
            </a:r>
            <a:r>
              <a:rPr lang="en-US" altLang="zh-TW" sz="2400" dirty="0" smtClean="0">
                <a:latin typeface="+mn-ea"/>
              </a:rPr>
              <a:t>:</a:t>
            </a:r>
            <a:r>
              <a:rPr lang="zh-TW" altLang="en-US" sz="2400" dirty="0" smtClean="0">
                <a:latin typeface="+mn-ea"/>
              </a:rPr>
              <a:t> </a:t>
            </a:r>
            <a:r>
              <a:rPr lang="en-US" altLang="zh-TW" sz="2400" dirty="0" smtClean="0">
                <a:latin typeface="+mn-ea"/>
              </a:rPr>
              <a:t>K-means</a:t>
            </a:r>
            <a:r>
              <a:rPr lang="zh-TW" altLang="en-US" sz="2400" dirty="0" smtClean="0">
                <a:latin typeface="+mn-ea"/>
              </a:rPr>
              <a:t>非</a:t>
            </a:r>
            <a:r>
              <a:rPr lang="zh-TW" altLang="en-US" sz="2400" dirty="0">
                <a:latin typeface="+mn-ea"/>
              </a:rPr>
              <a:t>監督式聚</a:t>
            </a:r>
            <a:r>
              <a:rPr lang="zh-TW" altLang="en-US" sz="2400" dirty="0" smtClean="0">
                <a:latin typeface="+mn-ea"/>
              </a:rPr>
              <a:t>類</a:t>
            </a:r>
            <a:endParaRPr lang="en-US" altLang="zh-TW" sz="2400" dirty="0" smtClean="0">
              <a:latin typeface="+mn-ea"/>
            </a:endParaRPr>
          </a:p>
          <a:p>
            <a:pPr marL="1257300" lvl="2" indent="-342900">
              <a:spcBef>
                <a:spcPts val="600"/>
              </a:spcBef>
              <a:buFont typeface="Arial" panose="020B0604020202020204" pitchFamily="34" charset="0"/>
              <a:buChar char="•"/>
            </a:pPr>
            <a:r>
              <a:rPr lang="zh-TW" altLang="en-US" sz="2000" dirty="0" smtClean="0">
                <a:latin typeface="+mn-ea"/>
              </a:rPr>
              <a:t>分群</a:t>
            </a:r>
            <a:r>
              <a:rPr lang="en-US" altLang="zh-TW" sz="2000" dirty="0" smtClean="0">
                <a:latin typeface="+mn-ea"/>
              </a:rPr>
              <a:t>:</a:t>
            </a:r>
            <a:r>
              <a:rPr lang="zh-TW" altLang="en-US" sz="2000" dirty="0" smtClean="0">
                <a:latin typeface="+mn-ea"/>
              </a:rPr>
              <a:t> 測試</a:t>
            </a:r>
            <a:r>
              <a:rPr lang="en-US" altLang="zh-TW" sz="2000" dirty="0" smtClean="0">
                <a:latin typeface="+mn-ea"/>
              </a:rPr>
              <a:t>15</a:t>
            </a:r>
            <a:r>
              <a:rPr lang="zh-TW" altLang="en-US" sz="2000" dirty="0" smtClean="0">
                <a:latin typeface="+mn-ea"/>
              </a:rPr>
              <a:t>至</a:t>
            </a:r>
            <a:r>
              <a:rPr lang="en-US" altLang="zh-TW" sz="2000" dirty="0" smtClean="0">
                <a:latin typeface="+mn-ea"/>
              </a:rPr>
              <a:t>400</a:t>
            </a:r>
            <a:r>
              <a:rPr lang="zh-TW" altLang="en-US" sz="2000" dirty="0" smtClean="0">
                <a:latin typeface="+mn-ea"/>
              </a:rPr>
              <a:t>組 </a:t>
            </a:r>
            <a:endParaRPr lang="en-US" altLang="zh-TW" sz="2000" dirty="0" smtClean="0"/>
          </a:p>
          <a:p>
            <a:endParaRPr lang="zh-TW" altLang="en-US" dirty="0"/>
          </a:p>
        </p:txBody>
      </p:sp>
      <p:grpSp>
        <p:nvGrpSpPr>
          <p:cNvPr id="34" name="群組 33"/>
          <p:cNvGrpSpPr/>
          <p:nvPr/>
        </p:nvGrpSpPr>
        <p:grpSpPr>
          <a:xfrm>
            <a:off x="623822" y="491696"/>
            <a:ext cx="5953355" cy="1076067"/>
            <a:chOff x="5864833" y="434914"/>
            <a:chExt cx="5953355" cy="1327270"/>
          </a:xfrm>
        </p:grpSpPr>
        <p:sp>
          <p:nvSpPr>
            <p:cNvPr id="35" name="圓角矩形 34"/>
            <p:cNvSpPr/>
            <p:nvPr/>
          </p:nvSpPr>
          <p:spPr>
            <a:xfrm>
              <a:off x="6573868" y="434914"/>
              <a:ext cx="5244320" cy="1081909"/>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媒體新聞</a:t>
              </a:r>
              <a:r>
                <a:rPr lang="zh-TW" altLang="en-US" sz="3600" b="1" dirty="0" smtClean="0"/>
                <a:t>分類</a:t>
              </a:r>
              <a:endParaRPr lang="zh-TW" altLang="en-US" sz="3600" b="1" dirty="0"/>
            </a:p>
          </p:txBody>
        </p:sp>
        <p:sp>
          <p:nvSpPr>
            <p:cNvPr id="37" name="圓角矩形 36"/>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
        <p:nvSpPr>
          <p:cNvPr id="38" name="圓角矩形 37"/>
          <p:cNvSpPr/>
          <p:nvPr/>
        </p:nvSpPr>
        <p:spPr>
          <a:xfrm>
            <a:off x="5897570" y="1981116"/>
            <a:ext cx="649128" cy="181475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2400" b="1" dirty="0" smtClean="0"/>
              <a:t>主旨分</a:t>
            </a:r>
            <a:r>
              <a:rPr lang="zh-TW" altLang="en-US" sz="2400" b="1" dirty="0"/>
              <a:t>群</a:t>
            </a:r>
          </a:p>
        </p:txBody>
      </p:sp>
      <p:grpSp>
        <p:nvGrpSpPr>
          <p:cNvPr id="9" name="群組 8"/>
          <p:cNvGrpSpPr/>
          <p:nvPr/>
        </p:nvGrpSpPr>
        <p:grpSpPr>
          <a:xfrm>
            <a:off x="684406" y="4403267"/>
            <a:ext cx="11025123" cy="1902283"/>
            <a:chOff x="684406" y="4492167"/>
            <a:chExt cx="11025123" cy="1902283"/>
          </a:xfrm>
        </p:grpSpPr>
        <p:grpSp>
          <p:nvGrpSpPr>
            <p:cNvPr id="25" name="群組 24"/>
            <p:cNvGrpSpPr/>
            <p:nvPr/>
          </p:nvGrpSpPr>
          <p:grpSpPr>
            <a:xfrm>
              <a:off x="684406" y="4492167"/>
              <a:ext cx="11025123" cy="1902283"/>
              <a:chOff x="780347" y="4609515"/>
              <a:chExt cx="11025123" cy="1902283"/>
            </a:xfrm>
          </p:grpSpPr>
          <p:grpSp>
            <p:nvGrpSpPr>
              <p:cNvPr id="21" name="群組 20"/>
              <p:cNvGrpSpPr/>
              <p:nvPr/>
            </p:nvGrpSpPr>
            <p:grpSpPr>
              <a:xfrm>
                <a:off x="780347" y="4609515"/>
                <a:ext cx="11025123" cy="1902283"/>
                <a:chOff x="793065" y="4555111"/>
                <a:chExt cx="11025123" cy="1902283"/>
              </a:xfrm>
            </p:grpSpPr>
            <p:sp>
              <p:nvSpPr>
                <p:cNvPr id="13" name="文字方塊 12"/>
                <p:cNvSpPr txBox="1"/>
                <p:nvPr/>
              </p:nvSpPr>
              <p:spPr>
                <a:xfrm>
                  <a:off x="793065" y="4555111"/>
                  <a:ext cx="11025123" cy="369332"/>
                </a:xfrm>
                <a:prstGeom prst="rect">
                  <a:avLst/>
                </a:prstGeom>
                <a:noFill/>
              </p:spPr>
              <p:txBody>
                <a:bodyPr wrap="square" rtlCol="0">
                  <a:spAutoFit/>
                </a:bodyPr>
                <a:lstStyle/>
                <a:p>
                  <a:r>
                    <a:rPr lang="zh-TW" altLang="en-US" b="1" dirty="0" smtClean="0">
                      <a:solidFill>
                        <a:srgbClr val="0062B3"/>
                      </a:solidFill>
                    </a:rPr>
                    <a:t>原標</a:t>
                  </a:r>
                  <a:r>
                    <a:rPr lang="zh-TW" altLang="en-US" b="1" dirty="0">
                      <a:solidFill>
                        <a:srgbClr val="0062B3"/>
                      </a:solidFill>
                    </a:rPr>
                    <a:t>題</a:t>
                  </a:r>
                  <a:r>
                    <a:rPr lang="zh-TW" altLang="en-US" b="1" dirty="0" smtClean="0">
                      <a:solidFill>
                        <a:srgbClr val="0062B3"/>
                      </a:solidFill>
                    </a:rPr>
                    <a:t> </a:t>
                  </a:r>
                  <a:r>
                    <a:rPr lang="en-US" altLang="zh-TW" b="1" dirty="0" smtClean="0">
                      <a:solidFill>
                        <a:srgbClr val="0062B3"/>
                      </a:solidFill>
                    </a:rPr>
                    <a:t>			</a:t>
                  </a:r>
                  <a:r>
                    <a:rPr lang="zh-TW" altLang="en-US" b="1" dirty="0" smtClean="0">
                      <a:solidFill>
                        <a:srgbClr val="0062B3"/>
                      </a:solidFill>
                    </a:rPr>
                    <a:t>      清理</a:t>
                  </a:r>
                  <a:r>
                    <a:rPr lang="en-US" altLang="zh-TW" b="1" dirty="0">
                      <a:solidFill>
                        <a:srgbClr val="0062B3"/>
                      </a:solidFill>
                    </a:rPr>
                    <a:t>/</a:t>
                  </a:r>
                  <a:r>
                    <a:rPr lang="zh-TW" altLang="en-US" b="1" dirty="0" smtClean="0">
                      <a:solidFill>
                        <a:srgbClr val="0062B3"/>
                      </a:solidFill>
                    </a:rPr>
                    <a:t>分詞斷句 </a:t>
                  </a:r>
                  <a:r>
                    <a:rPr lang="en-US" altLang="zh-TW" b="1" dirty="0">
                      <a:solidFill>
                        <a:srgbClr val="0062B3"/>
                      </a:solidFill>
                    </a:rPr>
                    <a:t> </a:t>
                  </a:r>
                  <a:r>
                    <a:rPr lang="en-US" altLang="zh-TW" b="1" dirty="0" smtClean="0">
                      <a:solidFill>
                        <a:srgbClr val="0062B3"/>
                      </a:solidFill>
                    </a:rPr>
                    <a:t> 	        </a:t>
                  </a:r>
                  <a:r>
                    <a:rPr lang="zh-TW" altLang="en-US" b="1" dirty="0" smtClean="0">
                      <a:solidFill>
                        <a:srgbClr val="0062B3"/>
                      </a:solidFill>
                    </a:rPr>
                    <a:t>   向量</a:t>
                  </a:r>
                  <a:r>
                    <a:rPr lang="en-US" altLang="zh-TW" b="1" dirty="0" smtClean="0">
                      <a:solidFill>
                        <a:srgbClr val="0062B3"/>
                      </a:solidFill>
                    </a:rPr>
                    <a:t>		</a:t>
                  </a:r>
                  <a:r>
                    <a:rPr lang="zh-TW" altLang="en-US" b="1" dirty="0" smtClean="0">
                      <a:solidFill>
                        <a:srgbClr val="0062B3"/>
                      </a:solidFill>
                    </a:rPr>
                    <a:t>       分群</a:t>
                  </a:r>
                  <a:endParaRPr lang="en-US" altLang="zh-TW" b="1" dirty="0" smtClean="0">
                    <a:solidFill>
                      <a:srgbClr val="0062B3"/>
                    </a:solidFill>
                  </a:endParaRPr>
                </a:p>
              </p:txBody>
            </p:sp>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8987" y="4869622"/>
                  <a:ext cx="2198588" cy="1413961"/>
                </a:xfrm>
                <a:prstGeom prst="rect">
                  <a:avLst/>
                </a:prstGeom>
              </p:spPr>
            </p:pic>
            <p:cxnSp>
              <p:nvCxnSpPr>
                <p:cNvPr id="16" name="直線單箭頭接點 15"/>
                <p:cNvCxnSpPr/>
                <p:nvPr/>
              </p:nvCxnSpPr>
              <p:spPr>
                <a:xfrm>
                  <a:off x="9097229" y="5360701"/>
                  <a:ext cx="1231547" cy="0"/>
                </a:xfrm>
                <a:prstGeom prst="straightConnector1">
                  <a:avLst/>
                </a:prstGeom>
                <a:ln w="19050">
                  <a:solidFill>
                    <a:srgbClr val="0062B3"/>
                  </a:solidFill>
                  <a:tailEnd type="triangle"/>
                </a:ln>
              </p:spPr>
              <p:style>
                <a:lnRef idx="2">
                  <a:schemeClr val="accent5"/>
                </a:lnRef>
                <a:fillRef idx="0">
                  <a:schemeClr val="accent5"/>
                </a:fillRef>
                <a:effectRef idx="1">
                  <a:schemeClr val="accent5"/>
                </a:effectRef>
                <a:fontRef idx="minor">
                  <a:schemeClr val="tx1"/>
                </a:fontRef>
              </p:style>
            </p:cxnSp>
            <p:sp>
              <p:nvSpPr>
                <p:cNvPr id="19" name="文字方塊 18"/>
                <p:cNvSpPr txBox="1"/>
                <p:nvPr/>
              </p:nvSpPr>
              <p:spPr>
                <a:xfrm>
                  <a:off x="793065" y="4841567"/>
                  <a:ext cx="2779528" cy="1615827"/>
                </a:xfrm>
                <a:prstGeom prst="rect">
                  <a:avLst/>
                </a:prstGeom>
                <a:noFill/>
              </p:spPr>
              <p:txBody>
                <a:bodyPr wrap="square" rtlCol="0">
                  <a:spAutoFit/>
                </a:bodyPr>
                <a:lstStyle/>
                <a:p>
                  <a:pPr>
                    <a:lnSpc>
                      <a:spcPct val="150000"/>
                    </a:lnSpc>
                  </a:pPr>
                  <a:r>
                    <a:rPr lang="en-US" altLang="zh-TW" b="1" dirty="0" smtClean="0"/>
                    <a:t>“</a:t>
                  </a:r>
                  <a:r>
                    <a:rPr lang="en-US" altLang="zh-TW" dirty="0" smtClean="0"/>
                    <a:t> </a:t>
                  </a:r>
                  <a:r>
                    <a:rPr lang="zh-TW" altLang="en-US" dirty="0" smtClean="0"/>
                    <a:t>欣</a:t>
                  </a:r>
                  <a:r>
                    <a:rPr lang="zh-TW" altLang="en-US" dirty="0"/>
                    <a:t>高</a:t>
                  </a:r>
                  <a:r>
                    <a:rPr lang="en-US" altLang="zh-TW" dirty="0"/>
                    <a:t>(9931)</a:t>
                  </a:r>
                  <a:r>
                    <a:rPr lang="zh-TW" altLang="en-US" dirty="0"/>
                    <a:t> </a:t>
                  </a:r>
                  <a:r>
                    <a:rPr lang="en-US" altLang="zh-TW" dirty="0"/>
                    <a:t>9</a:t>
                  </a:r>
                  <a:r>
                    <a:rPr lang="zh-TW" altLang="en-US" dirty="0"/>
                    <a:t>月營收</a:t>
                  </a:r>
                  <a:r>
                    <a:rPr lang="en-US" altLang="zh-TW" dirty="0"/>
                    <a:t>1</a:t>
                  </a:r>
                  <a:r>
                    <a:rPr lang="zh-TW" altLang="en-US" dirty="0"/>
                    <a:t>億</a:t>
                  </a:r>
                  <a:r>
                    <a:rPr lang="en-US" altLang="zh-TW" dirty="0"/>
                    <a:t>537</a:t>
                  </a:r>
                  <a:r>
                    <a:rPr lang="zh-TW" altLang="en-US" dirty="0"/>
                    <a:t>萬元，月增率</a:t>
                  </a:r>
                  <a:r>
                    <a:rPr lang="en-US" altLang="zh-TW" dirty="0"/>
                    <a:t>-7.86</a:t>
                  </a:r>
                  <a:r>
                    <a:rPr lang="en-US" altLang="zh-TW" dirty="0" smtClean="0"/>
                    <a:t>%</a:t>
                  </a:r>
                </a:p>
                <a:p>
                  <a:pPr>
                    <a:lnSpc>
                      <a:spcPct val="150000"/>
                    </a:lnSpc>
                  </a:pPr>
                  <a:r>
                    <a:rPr lang="zh-TW" altLang="en-US" dirty="0" smtClean="0"/>
                    <a:t>，</a:t>
                  </a:r>
                  <a:r>
                    <a:rPr lang="zh-TW" altLang="en-US" dirty="0"/>
                    <a:t>年增率</a:t>
                  </a:r>
                  <a:r>
                    <a:rPr lang="en-US" altLang="zh-TW" dirty="0"/>
                    <a:t>3.39</a:t>
                  </a:r>
                  <a:r>
                    <a:rPr lang="en-US" altLang="zh-TW" dirty="0" smtClean="0"/>
                    <a:t>% </a:t>
                  </a:r>
                  <a:r>
                    <a:rPr lang="en-US" altLang="zh-TW" b="1" dirty="0" smtClean="0"/>
                    <a:t>”</a:t>
                  </a:r>
                  <a:endParaRPr lang="zh-TW" altLang="en-US" b="1" dirty="0"/>
                </a:p>
                <a:p>
                  <a:endParaRPr lang="zh-TW" altLang="en-US" dirty="0"/>
                </a:p>
              </p:txBody>
            </p:sp>
            <p:sp>
              <p:nvSpPr>
                <p:cNvPr id="20" name="文字方塊 19"/>
                <p:cNvSpPr txBox="1"/>
                <p:nvPr/>
              </p:nvSpPr>
              <p:spPr>
                <a:xfrm>
                  <a:off x="3901104" y="5057467"/>
                  <a:ext cx="2631171" cy="1200329"/>
                </a:xfrm>
                <a:prstGeom prst="rect">
                  <a:avLst/>
                </a:prstGeom>
                <a:noFill/>
              </p:spPr>
              <p:txBody>
                <a:bodyPr wrap="square" rtlCol="0">
                  <a:spAutoFit/>
                </a:bodyPr>
                <a:lstStyle/>
                <a:p>
                  <a:pPr>
                    <a:lnSpc>
                      <a:spcPct val="150000"/>
                    </a:lnSpc>
                  </a:pPr>
                  <a:r>
                    <a:rPr lang="en-US" altLang="zh-TW" dirty="0" smtClean="0"/>
                    <a:t>[“</a:t>
                  </a:r>
                  <a:r>
                    <a:rPr lang="zh-TW" altLang="en-US" b="1" dirty="0" smtClean="0"/>
                    <a:t>月</a:t>
                  </a:r>
                  <a:r>
                    <a:rPr lang="zh-TW" altLang="en-US" b="1" dirty="0"/>
                    <a:t>營</a:t>
                  </a:r>
                  <a:r>
                    <a:rPr lang="zh-TW" altLang="en-US" b="1" dirty="0" smtClean="0"/>
                    <a:t>收</a:t>
                  </a:r>
                  <a:r>
                    <a:rPr lang="en-US" altLang="zh-TW" dirty="0" smtClean="0"/>
                    <a:t>”, “</a:t>
                  </a:r>
                  <a:r>
                    <a:rPr lang="zh-TW" altLang="en-US" b="1" dirty="0" smtClean="0"/>
                    <a:t>負月</a:t>
                  </a:r>
                  <a:r>
                    <a:rPr lang="zh-TW" altLang="en-US" b="1" dirty="0"/>
                    <a:t>增</a:t>
                  </a:r>
                  <a:r>
                    <a:rPr lang="zh-TW" altLang="en-US" b="1" dirty="0" smtClean="0"/>
                    <a:t>率</a:t>
                  </a:r>
                  <a:r>
                    <a:rPr lang="en-US" altLang="zh-TW" dirty="0" smtClean="0"/>
                    <a:t>”,</a:t>
                  </a:r>
                </a:p>
                <a:p>
                  <a:pPr>
                    <a:lnSpc>
                      <a:spcPct val="150000"/>
                    </a:lnSpc>
                  </a:pPr>
                  <a:r>
                    <a:rPr lang="en-US" altLang="zh-TW" dirty="0" smtClean="0"/>
                    <a:t>“</a:t>
                  </a:r>
                  <a:r>
                    <a:rPr lang="zh-TW" altLang="en-US" b="1" dirty="0" smtClean="0"/>
                    <a:t>年</a:t>
                  </a:r>
                  <a:r>
                    <a:rPr lang="zh-TW" altLang="en-US" b="1" dirty="0"/>
                    <a:t>增</a:t>
                  </a:r>
                  <a:r>
                    <a:rPr lang="zh-TW" altLang="en-US" b="1" dirty="0" smtClean="0"/>
                    <a:t>率</a:t>
                  </a:r>
                  <a:r>
                    <a:rPr lang="en-US" altLang="zh-TW" dirty="0" smtClean="0"/>
                    <a:t>”</a:t>
                  </a:r>
                  <a:r>
                    <a:rPr lang="zh-TW" altLang="en-US" dirty="0" smtClean="0"/>
                    <a:t> </a:t>
                  </a:r>
                  <a:r>
                    <a:rPr lang="en-US" altLang="zh-TW" dirty="0"/>
                    <a:t>]</a:t>
                  </a:r>
                  <a:endParaRPr lang="zh-TW" altLang="en-US" dirty="0"/>
                </a:p>
                <a:p>
                  <a:endParaRPr lang="zh-TW" altLang="en-US" dirty="0"/>
                </a:p>
              </p:txBody>
            </p:sp>
          </p:grpSp>
          <p:sp>
            <p:nvSpPr>
              <p:cNvPr id="22" name="矩形 21"/>
              <p:cNvSpPr/>
              <p:nvPr/>
            </p:nvSpPr>
            <p:spPr>
              <a:xfrm>
                <a:off x="6946787" y="4918532"/>
                <a:ext cx="1969168" cy="1338828"/>
              </a:xfrm>
              <a:prstGeom prst="rect">
                <a:avLst/>
              </a:prstGeom>
            </p:spPr>
            <p:txBody>
              <a:bodyPr wrap="square">
                <a:spAutoFit/>
              </a:bodyPr>
              <a:lstStyle/>
              <a:p>
                <a:pPr>
                  <a:lnSpc>
                    <a:spcPct val="150000"/>
                  </a:lnSpc>
                </a:pPr>
                <a:r>
                  <a:rPr lang="en-US" altLang="zh-TW" dirty="0" smtClean="0"/>
                  <a:t>[x1, x2, x3, x4, x5,</a:t>
                </a:r>
              </a:p>
              <a:p>
                <a:pPr algn="ctr">
                  <a:lnSpc>
                    <a:spcPct val="150000"/>
                  </a:lnSpc>
                </a:pPr>
                <a:r>
                  <a:rPr lang="en-US" altLang="zh-TW" dirty="0"/>
                  <a:t> </a:t>
                </a:r>
                <a:r>
                  <a:rPr lang="en-US" altLang="zh-TW" dirty="0" smtClean="0"/>
                  <a:t>… … </a:t>
                </a:r>
                <a:endParaRPr lang="en-US" altLang="zh-TW" dirty="0"/>
              </a:p>
              <a:p>
                <a:pPr>
                  <a:lnSpc>
                    <a:spcPct val="150000"/>
                  </a:lnSpc>
                </a:pPr>
                <a:r>
                  <a:rPr lang="en-US" altLang="zh-TW" dirty="0" smtClean="0"/>
                  <a:t>x47, x48, x49, x50</a:t>
                </a:r>
                <a:r>
                  <a:rPr lang="zh-TW" altLang="en-US" dirty="0" smtClean="0"/>
                  <a:t> </a:t>
                </a:r>
                <a:r>
                  <a:rPr lang="en-US" altLang="zh-TW" dirty="0" smtClean="0"/>
                  <a:t>]</a:t>
                </a:r>
                <a:endParaRPr lang="zh-TW" altLang="en-US" dirty="0"/>
              </a:p>
            </p:txBody>
          </p:sp>
        </p:grpSp>
        <p:sp>
          <p:nvSpPr>
            <p:cNvPr id="39" name="向右箭號 38"/>
            <p:cNvSpPr/>
            <p:nvPr/>
          </p:nvSpPr>
          <p:spPr>
            <a:xfrm>
              <a:off x="3463934" y="5373958"/>
              <a:ext cx="296001" cy="278283"/>
            </a:xfrm>
            <a:prstGeom prst="rightArrow">
              <a:avLst>
                <a:gd name="adj1" fmla="val 46991"/>
                <a:gd name="adj2" fmla="val 61711"/>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右箭號 39"/>
            <p:cNvSpPr/>
            <p:nvPr/>
          </p:nvSpPr>
          <p:spPr>
            <a:xfrm>
              <a:off x="6258290" y="5373957"/>
              <a:ext cx="296001" cy="278283"/>
            </a:xfrm>
            <a:prstGeom prst="rightArrow">
              <a:avLst>
                <a:gd name="adj1" fmla="val 46991"/>
                <a:gd name="adj2" fmla="val 61711"/>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289371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13</a:t>
            </a:fld>
            <a:endParaRPr lang="zh-TW" altLang="en-US"/>
          </a:p>
        </p:txBody>
      </p:sp>
      <p:graphicFrame>
        <p:nvGraphicFramePr>
          <p:cNvPr id="32" name="表格 31"/>
          <p:cNvGraphicFramePr>
            <a:graphicFrameLocks noGrp="1"/>
          </p:cNvGraphicFramePr>
          <p:nvPr>
            <p:extLst>
              <p:ext uri="{D42A27DB-BD31-4B8C-83A1-F6EECF244321}">
                <p14:modId xmlns:p14="http://schemas.microsoft.com/office/powerpoint/2010/main" val="1387140372"/>
              </p:ext>
            </p:extLst>
          </p:nvPr>
        </p:nvGraphicFramePr>
        <p:xfrm>
          <a:off x="594164" y="1736222"/>
          <a:ext cx="10999542" cy="4099094"/>
        </p:xfrm>
        <a:graphic>
          <a:graphicData uri="http://schemas.openxmlformats.org/drawingml/2006/table">
            <a:tbl>
              <a:tblPr firstRow="1" bandRow="1">
                <a:tableStyleId>{21E4AEA4-8DFA-4A89-87EB-49C32662AFE0}</a:tableStyleId>
              </a:tblPr>
              <a:tblGrid>
                <a:gridCol w="2969898">
                  <a:extLst>
                    <a:ext uri="{9D8B030D-6E8A-4147-A177-3AD203B41FA5}">
                      <a16:colId xmlns:a16="http://schemas.microsoft.com/office/drawing/2014/main" val="3217536657"/>
                    </a:ext>
                  </a:extLst>
                </a:gridCol>
                <a:gridCol w="1357284">
                  <a:extLst>
                    <a:ext uri="{9D8B030D-6E8A-4147-A177-3AD203B41FA5}">
                      <a16:colId xmlns:a16="http://schemas.microsoft.com/office/drawing/2014/main" val="782806324"/>
                    </a:ext>
                  </a:extLst>
                </a:gridCol>
                <a:gridCol w="1232560">
                  <a:extLst>
                    <a:ext uri="{9D8B030D-6E8A-4147-A177-3AD203B41FA5}">
                      <a16:colId xmlns:a16="http://schemas.microsoft.com/office/drawing/2014/main" val="346571171"/>
                    </a:ext>
                  </a:extLst>
                </a:gridCol>
                <a:gridCol w="5439800">
                  <a:extLst>
                    <a:ext uri="{9D8B030D-6E8A-4147-A177-3AD203B41FA5}">
                      <a16:colId xmlns:a16="http://schemas.microsoft.com/office/drawing/2014/main" val="2979146374"/>
                    </a:ext>
                  </a:extLst>
                </a:gridCol>
              </a:tblGrid>
              <a:tr h="629434">
                <a:tc>
                  <a:txBody>
                    <a:bodyPr/>
                    <a:lstStyle/>
                    <a:p>
                      <a:pPr algn="ctr"/>
                      <a:r>
                        <a:rPr lang="zh-TW" altLang="en-US" dirty="0" smtClean="0"/>
                        <a:t>新聞類別</a:t>
                      </a:r>
                      <a:endParaRPr lang="zh-TW" altLang="en-US" dirty="0"/>
                    </a:p>
                  </a:txBody>
                  <a:tcPr anchor="ctr">
                    <a:lnR w="28575" cap="flat" cmpd="sng" algn="ctr">
                      <a:solidFill>
                        <a:schemeClr val="bg1"/>
                      </a:solidFill>
                      <a:prstDash val="solid"/>
                      <a:round/>
                      <a:headEnd type="none" w="med" len="med"/>
                      <a:tailEnd type="none" w="med" len="med"/>
                    </a:lnR>
                    <a:solidFill>
                      <a:srgbClr val="0062B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漲幅變動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0062B3"/>
                    </a:solidFill>
                  </a:tcPr>
                </a:tc>
                <a:tc>
                  <a:txBody>
                    <a:bodyPr/>
                    <a:lstStyle/>
                    <a:p>
                      <a:pPr algn="ctr"/>
                      <a:r>
                        <a:rPr lang="zh-TW" altLang="en-US" dirty="0" smtClean="0"/>
                        <a:t>機率*</a:t>
                      </a:r>
                      <a:endParaRPr lang="zh-TW" alt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0062B3"/>
                    </a:solidFill>
                  </a:tcPr>
                </a:tc>
                <a:tc>
                  <a:txBody>
                    <a:bodyPr/>
                    <a:lstStyle/>
                    <a:p>
                      <a:pPr algn="ctr"/>
                      <a:r>
                        <a:rPr lang="zh-TW" altLang="en-US" dirty="0" smtClean="0"/>
                        <a:t>範例</a:t>
                      </a:r>
                      <a:endParaRPr lang="zh-TW" altLang="en-US" dirty="0"/>
                    </a:p>
                  </a:txBody>
                  <a:tcPr anchor="ctr">
                    <a:lnL w="28575"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0062B3"/>
                    </a:solidFill>
                  </a:tcPr>
                </a:tc>
                <a:extLst>
                  <a:ext uri="{0D108BD9-81ED-4DB2-BD59-A6C34878D82A}">
                    <a16:rowId xmlns:a16="http://schemas.microsoft.com/office/drawing/2014/main" val="867398522"/>
                  </a:ext>
                </a:extLst>
              </a:tr>
              <a:tr h="1748737">
                <a:tc>
                  <a:txBody>
                    <a:bodyPr/>
                    <a:lstStyle/>
                    <a:p>
                      <a:pPr algn="ctr"/>
                      <a:r>
                        <a:rPr lang="zh-TW" altLang="en-US" sz="2000" dirty="0" smtClean="0"/>
                        <a:t>警示股</a:t>
                      </a:r>
                      <a:endParaRPr lang="zh-TW" altLang="en-US" sz="2000" dirty="0"/>
                    </a:p>
                  </a:txBody>
                  <a:tcPr anchor="ctr">
                    <a:lnR w="28575" cap="flat" cmpd="sng" algn="ctr">
                      <a:solidFill>
                        <a:schemeClr val="bg1"/>
                      </a:solidFill>
                      <a:prstDash val="solid"/>
                      <a:round/>
                      <a:headEnd type="none" w="med" len="med"/>
                      <a:tailEnd type="none" w="med" len="med"/>
                    </a:lnR>
                    <a:lnB w="28575" cap="flat" cmpd="sng" algn="ctr">
                      <a:solidFill>
                        <a:srgbClr val="008CD8"/>
                      </a:solidFill>
                      <a:prstDash val="solid"/>
                      <a:round/>
                      <a:headEnd type="none" w="med" len="med"/>
                      <a:tailEnd type="none" w="med" len="med"/>
                    </a:lnB>
                    <a:solidFill>
                      <a:schemeClr val="accent3">
                        <a:lumMod val="20000"/>
                        <a:lumOff val="80000"/>
                      </a:schemeClr>
                    </a:solidFill>
                  </a:tcPr>
                </a:tc>
                <a:tc>
                  <a:txBody>
                    <a:bodyPr/>
                    <a:lstStyle/>
                    <a:p>
                      <a:pPr algn="ctr"/>
                      <a:r>
                        <a:rPr lang="el-GR" altLang="zh-TW" dirty="0" smtClean="0"/>
                        <a:t>μ</a:t>
                      </a:r>
                      <a:r>
                        <a:rPr lang="en-US" altLang="zh-TW" dirty="0" smtClean="0"/>
                        <a:t>=</a:t>
                      </a:r>
                      <a:r>
                        <a:rPr lang="zh-TW" altLang="en-US" dirty="0" smtClean="0"/>
                        <a:t> </a:t>
                      </a:r>
                      <a:r>
                        <a:rPr lang="en-US" altLang="zh-TW" dirty="0" smtClean="0"/>
                        <a:t>-3.15</a:t>
                      </a:r>
                    </a:p>
                    <a:p>
                      <a:pPr algn="ctr"/>
                      <a:r>
                        <a:rPr lang="en-US" altLang="zh-TW" dirty="0" smtClean="0"/>
                        <a:t>S=</a:t>
                      </a:r>
                      <a:r>
                        <a:rPr lang="zh-TW" altLang="en-US" dirty="0" smtClean="0"/>
                        <a:t> </a:t>
                      </a:r>
                      <a:r>
                        <a:rPr lang="en-US" altLang="zh-TW" dirty="0" smtClean="0"/>
                        <a:t>0.02</a:t>
                      </a:r>
                    </a:p>
                    <a:p>
                      <a:pPr algn="ctr"/>
                      <a:r>
                        <a:rPr lang="en-US" altLang="zh-TW" dirty="0" smtClean="0"/>
                        <a:t>K=</a:t>
                      </a:r>
                      <a:r>
                        <a:rPr lang="zh-TW" altLang="en-US" dirty="0" smtClean="0"/>
                        <a:t> </a:t>
                      </a:r>
                      <a:r>
                        <a:rPr lang="en-US" altLang="zh-TW" dirty="0" smtClean="0"/>
                        <a:t>0.25</a:t>
                      </a:r>
                      <a:endParaRPr lang="zh-TW" altLang="en-US" dirty="0" smtClean="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8CD8"/>
                      </a:solidFill>
                      <a:prstDash val="solid"/>
                      <a:round/>
                      <a:headEnd type="none" w="med" len="med"/>
                      <a:tailEnd type="none" w="med" len="med"/>
                    </a:lnB>
                    <a:solidFill>
                      <a:srgbClr val="FFC9C9"/>
                    </a:solidFill>
                  </a:tcPr>
                </a:tc>
                <a:tc>
                  <a:txBody>
                    <a:bodyPr/>
                    <a:lstStyle/>
                    <a:p>
                      <a:pPr algn="ctr"/>
                      <a:r>
                        <a:rPr lang="en-US" altLang="zh-TW" dirty="0" smtClean="0"/>
                        <a:t>0.76</a:t>
                      </a:r>
                      <a:endParaRPr lang="zh-TW" alt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8CD8"/>
                      </a:solidFill>
                      <a:prstDash val="solid"/>
                      <a:round/>
                      <a:headEnd type="none" w="med" len="med"/>
                      <a:tailEnd type="none" w="med" len="med"/>
                    </a:lnB>
                    <a:solidFill>
                      <a:schemeClr val="accent3">
                        <a:lumMod val="20000"/>
                        <a:lumOff val="80000"/>
                      </a:schemeClr>
                    </a:solidFill>
                  </a:tcPr>
                </a:tc>
                <a:tc>
                  <a:txBody>
                    <a:bodyPr/>
                    <a:lstStyle/>
                    <a:p>
                      <a:r>
                        <a:rPr lang="en-US" altLang="zh-TW" dirty="0" smtClean="0"/>
                        <a:t>“</a:t>
                      </a:r>
                      <a:r>
                        <a:rPr lang="zh-TW" altLang="en-US" b="1" dirty="0" smtClean="0">
                          <a:solidFill>
                            <a:schemeClr val="tx1"/>
                          </a:solidFill>
                        </a:rPr>
                        <a:t>營邦 </a:t>
                      </a:r>
                      <a:r>
                        <a:rPr lang="en-US" altLang="zh-TW" dirty="0" smtClean="0"/>
                        <a:t>(3693)</a:t>
                      </a:r>
                      <a:r>
                        <a:rPr lang="zh-TW" altLang="en-US" dirty="0" smtClean="0"/>
                        <a:t>股價遭警示，</a:t>
                      </a:r>
                      <a:endParaRPr lang="en-US" altLang="zh-TW" dirty="0" smtClean="0"/>
                    </a:p>
                    <a:p>
                      <a:r>
                        <a:rPr lang="zh-TW" altLang="en-US" dirty="0" smtClean="0"/>
                        <a:t>自結</a:t>
                      </a:r>
                      <a:r>
                        <a:rPr lang="en-US" altLang="zh-TW" dirty="0" smtClean="0"/>
                        <a:t>5</a:t>
                      </a:r>
                      <a:r>
                        <a:rPr lang="zh-TW" altLang="en-US" dirty="0" smtClean="0"/>
                        <a:t>月份稅後淨利</a:t>
                      </a:r>
                      <a:r>
                        <a:rPr lang="en-US" altLang="zh-TW" dirty="0" smtClean="0"/>
                        <a:t>6300</a:t>
                      </a:r>
                    </a:p>
                    <a:p>
                      <a:r>
                        <a:rPr lang="zh-TW" altLang="en-US" dirty="0" smtClean="0"/>
                        <a:t>萬元，單月</a:t>
                      </a:r>
                      <a:r>
                        <a:rPr lang="en-US" altLang="zh-TW" dirty="0" smtClean="0"/>
                        <a:t>EPS 1.65</a:t>
                      </a:r>
                      <a:r>
                        <a:rPr lang="zh-TW" altLang="en-US" dirty="0" smtClean="0"/>
                        <a:t>元</a:t>
                      </a:r>
                      <a:r>
                        <a:rPr lang="en-US" altLang="zh-TW" dirty="0" smtClean="0"/>
                        <a:t>”</a:t>
                      </a:r>
                    </a:p>
                    <a:p>
                      <a:pPr>
                        <a:lnSpc>
                          <a:spcPct val="150000"/>
                        </a:lnSpc>
                      </a:pPr>
                      <a:r>
                        <a:rPr lang="en-US" altLang="zh-TW" dirty="0" smtClean="0"/>
                        <a:t>2023</a:t>
                      </a:r>
                      <a:r>
                        <a:rPr lang="zh-TW" altLang="en-US" dirty="0" smtClean="0"/>
                        <a:t> </a:t>
                      </a:r>
                      <a:r>
                        <a:rPr lang="en-US" altLang="zh-TW" dirty="0" smtClean="0"/>
                        <a:t>6/20</a:t>
                      </a:r>
                      <a:endParaRPr lang="zh-TW" altLang="en-US" dirty="0"/>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rgbClr val="008CD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1851850"/>
                  </a:ext>
                </a:extLst>
              </a:tr>
              <a:tr h="1720923">
                <a:tc>
                  <a:txBody>
                    <a:bodyPr/>
                    <a:lstStyle/>
                    <a:p>
                      <a:pPr algn="ctr"/>
                      <a:r>
                        <a:rPr lang="zh-TW" altLang="en-US" sz="2000" dirty="0" smtClean="0"/>
                        <a:t>預定以區間價買回股票 </a:t>
                      </a:r>
                      <a:endParaRPr lang="en-US" altLang="zh-TW" sz="2000" dirty="0" smtClean="0"/>
                    </a:p>
                  </a:txBody>
                  <a:tcPr anchor="ctr">
                    <a:lnR w="28575"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solidFill>
                      <a:schemeClr val="accent3">
                        <a:lumMod val="20000"/>
                        <a:lumOff val="80000"/>
                      </a:schemeClr>
                    </a:solidFill>
                  </a:tcPr>
                </a:tc>
                <a:tc>
                  <a:txBody>
                    <a:bodyPr/>
                    <a:lstStyle/>
                    <a:p>
                      <a:pPr algn="ctr"/>
                      <a:r>
                        <a:rPr lang="el-GR" altLang="zh-TW" dirty="0" smtClean="0"/>
                        <a:t>μ</a:t>
                      </a:r>
                      <a:r>
                        <a:rPr lang="en-US" altLang="zh-TW" dirty="0" smtClean="0"/>
                        <a:t>=</a:t>
                      </a:r>
                      <a:r>
                        <a:rPr lang="zh-TW" altLang="en-US" dirty="0" smtClean="0"/>
                        <a:t> </a:t>
                      </a:r>
                      <a:r>
                        <a:rPr lang="en-US" altLang="zh-TW" dirty="0" smtClean="0"/>
                        <a:t>1.06</a:t>
                      </a:r>
                    </a:p>
                    <a:p>
                      <a:pPr algn="ctr"/>
                      <a:r>
                        <a:rPr lang="en-US" altLang="zh-TW" dirty="0" smtClean="0"/>
                        <a:t>S=</a:t>
                      </a:r>
                      <a:r>
                        <a:rPr lang="zh-TW" altLang="en-US" dirty="0" smtClean="0"/>
                        <a:t> </a:t>
                      </a:r>
                      <a:r>
                        <a:rPr lang="en-US" altLang="zh-TW" dirty="0" smtClean="0"/>
                        <a:t>1.04</a:t>
                      </a:r>
                    </a:p>
                    <a:p>
                      <a:pPr algn="ctr"/>
                      <a:r>
                        <a:rPr lang="en-US" altLang="zh-TW" dirty="0" smtClean="0"/>
                        <a:t>K=</a:t>
                      </a:r>
                      <a:r>
                        <a:rPr lang="zh-TW" altLang="en-US" dirty="0" smtClean="0"/>
                        <a:t> </a:t>
                      </a:r>
                      <a:r>
                        <a:rPr lang="en-US" altLang="zh-TW" dirty="0" smtClean="0"/>
                        <a:t>1.32</a:t>
                      </a:r>
                      <a:endParaRPr lang="zh-TW" altLang="en-US" dirty="0" smtClean="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solidFill>
                      <a:schemeClr val="accent6">
                        <a:lumMod val="40000"/>
                        <a:lumOff val="60000"/>
                      </a:schemeClr>
                    </a:solidFill>
                  </a:tcPr>
                </a:tc>
                <a:tc>
                  <a:txBody>
                    <a:bodyPr/>
                    <a:lstStyle/>
                    <a:p>
                      <a:pPr algn="ctr"/>
                      <a:r>
                        <a:rPr lang="en-US" altLang="zh-TW" dirty="0" smtClean="0"/>
                        <a:t>0.59</a:t>
                      </a:r>
                      <a:endParaRPr lang="zh-TW" alt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solidFill>
                      <a:schemeClr val="accent3">
                        <a:lumMod val="20000"/>
                        <a:lumOff val="80000"/>
                      </a:schemeClr>
                    </a:solidFill>
                  </a:tcPr>
                </a:tc>
                <a:tc>
                  <a:txBody>
                    <a:bodyPr/>
                    <a:lstStyle/>
                    <a:p>
                      <a:r>
                        <a:rPr lang="en-US" altLang="zh-TW" dirty="0" smtClean="0"/>
                        <a:t>“</a:t>
                      </a:r>
                      <a:r>
                        <a:rPr lang="zh-TW" altLang="en-US" b="1" dirty="0" smtClean="0"/>
                        <a:t>旭源 </a:t>
                      </a:r>
                      <a:r>
                        <a:rPr lang="en-US" altLang="zh-TW" dirty="0" smtClean="0"/>
                        <a:t>1/13</a:t>
                      </a:r>
                      <a:r>
                        <a:rPr lang="zh-TW" altLang="en-US" dirty="0" smtClean="0"/>
                        <a:t>起預定買回</a:t>
                      </a:r>
                      <a:endParaRPr lang="en-US" altLang="zh-TW" dirty="0" smtClean="0"/>
                    </a:p>
                    <a:p>
                      <a:r>
                        <a:rPr lang="zh-TW" altLang="en-US" dirty="0" smtClean="0"/>
                        <a:t>庫藏股</a:t>
                      </a:r>
                      <a:r>
                        <a:rPr lang="en-US" altLang="zh-TW" dirty="0" smtClean="0"/>
                        <a:t>600</a:t>
                      </a:r>
                      <a:r>
                        <a:rPr lang="zh-TW" altLang="en-US" dirty="0" smtClean="0"/>
                        <a:t>張，區間價</a:t>
                      </a:r>
                      <a:endParaRPr lang="en-US" altLang="zh-TW" dirty="0" smtClean="0"/>
                    </a:p>
                    <a:p>
                      <a:r>
                        <a:rPr lang="en-US" altLang="zh-TW" dirty="0" smtClean="0"/>
                        <a:t>12.00~20.00</a:t>
                      </a:r>
                      <a:r>
                        <a:rPr lang="zh-TW" altLang="en-US" dirty="0" smtClean="0"/>
                        <a:t>元</a:t>
                      </a:r>
                      <a:r>
                        <a:rPr lang="en-US" altLang="zh-TW" dirty="0" smtClean="0"/>
                        <a:t>”</a:t>
                      </a:r>
                    </a:p>
                    <a:p>
                      <a:pPr>
                        <a:lnSpc>
                          <a:spcPct val="150000"/>
                        </a:lnSpc>
                      </a:pPr>
                      <a:r>
                        <a:rPr lang="en-US" altLang="zh-TW" dirty="0" smtClean="0"/>
                        <a:t>2023</a:t>
                      </a:r>
                      <a:r>
                        <a:rPr lang="zh-TW" altLang="en-US" dirty="0" smtClean="0"/>
                        <a:t> </a:t>
                      </a:r>
                      <a:r>
                        <a:rPr lang="en-US" altLang="zh-TW" dirty="0" smtClean="0"/>
                        <a:t>1/12</a:t>
                      </a:r>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8CD8"/>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528134"/>
                  </a:ext>
                </a:extLst>
              </a:tr>
            </a:tbl>
          </a:graphicData>
        </a:graphic>
      </p:graphicFrame>
      <p:grpSp>
        <p:nvGrpSpPr>
          <p:cNvPr id="44" name="群組 43"/>
          <p:cNvGrpSpPr/>
          <p:nvPr/>
        </p:nvGrpSpPr>
        <p:grpSpPr>
          <a:xfrm>
            <a:off x="8944836" y="4203584"/>
            <a:ext cx="2636838" cy="1631732"/>
            <a:chOff x="9219878" y="4716379"/>
            <a:chExt cx="2510908" cy="1349427"/>
          </a:xfrm>
        </p:grpSpPr>
        <p:pic>
          <p:nvPicPr>
            <p:cNvPr id="35" name="圖片 34"/>
            <p:cNvPicPr>
              <a:picLocks noChangeAspect="1"/>
            </p:cNvPicPr>
            <p:nvPr/>
          </p:nvPicPr>
          <p:blipFill>
            <a:blip r:embed="rId3"/>
            <a:stretch>
              <a:fillRect/>
            </a:stretch>
          </p:blipFill>
          <p:spPr>
            <a:xfrm>
              <a:off x="9219878" y="4716379"/>
              <a:ext cx="2510908" cy="1349427"/>
            </a:xfrm>
            <a:prstGeom prst="rect">
              <a:avLst/>
            </a:prstGeom>
          </p:spPr>
        </p:pic>
        <p:sp>
          <p:nvSpPr>
            <p:cNvPr id="36" name="向左箭號圖說文字 35"/>
            <p:cNvSpPr/>
            <p:nvPr/>
          </p:nvSpPr>
          <p:spPr>
            <a:xfrm>
              <a:off x="10777820" y="5751095"/>
              <a:ext cx="502285" cy="175558"/>
            </a:xfrm>
            <a:prstGeom prst="leftArrowCallout">
              <a:avLst>
                <a:gd name="adj1" fmla="val 43115"/>
                <a:gd name="adj2" fmla="val 50000"/>
                <a:gd name="adj3" fmla="val 33333"/>
                <a:gd name="adj4" fmla="val 82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grpSp>
      <p:grpSp>
        <p:nvGrpSpPr>
          <p:cNvPr id="40" name="群組 39"/>
          <p:cNvGrpSpPr/>
          <p:nvPr/>
        </p:nvGrpSpPr>
        <p:grpSpPr>
          <a:xfrm>
            <a:off x="8831178" y="2391689"/>
            <a:ext cx="2702368" cy="1579619"/>
            <a:chOff x="9219879" y="1822785"/>
            <a:chExt cx="2510908" cy="1366817"/>
          </a:xfrm>
        </p:grpSpPr>
        <p:pic>
          <p:nvPicPr>
            <p:cNvPr id="33" name="圖片 32"/>
            <p:cNvPicPr>
              <a:picLocks noChangeAspect="1"/>
            </p:cNvPicPr>
            <p:nvPr/>
          </p:nvPicPr>
          <p:blipFill rotWithShape="1">
            <a:blip r:embed="rId4"/>
            <a:srcRect r="20193"/>
            <a:stretch/>
          </p:blipFill>
          <p:spPr>
            <a:xfrm>
              <a:off x="9219879" y="1822785"/>
              <a:ext cx="2510908" cy="1366817"/>
            </a:xfrm>
            <a:prstGeom prst="rect">
              <a:avLst/>
            </a:prstGeom>
          </p:spPr>
        </p:pic>
        <p:sp>
          <p:nvSpPr>
            <p:cNvPr id="38" name="向左箭號圖說文字 37"/>
            <p:cNvSpPr/>
            <p:nvPr/>
          </p:nvSpPr>
          <p:spPr>
            <a:xfrm flipH="1">
              <a:off x="10337292" y="1882943"/>
              <a:ext cx="527223" cy="170727"/>
            </a:xfrm>
            <a:prstGeom prst="leftArrowCallout">
              <a:avLst>
                <a:gd name="adj1" fmla="val 43115"/>
                <a:gd name="adj2" fmla="val 50000"/>
                <a:gd name="adj3" fmla="val 33333"/>
                <a:gd name="adj4" fmla="val 82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grpSp>
      <p:cxnSp>
        <p:nvCxnSpPr>
          <p:cNvPr id="45" name="直線單箭頭接點 44"/>
          <p:cNvCxnSpPr/>
          <p:nvPr/>
        </p:nvCxnSpPr>
        <p:spPr>
          <a:xfrm>
            <a:off x="10905703" y="2530565"/>
            <a:ext cx="293157" cy="33896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6" name="直線單箭頭接點 45"/>
          <p:cNvCxnSpPr/>
          <p:nvPr/>
        </p:nvCxnSpPr>
        <p:spPr>
          <a:xfrm flipV="1">
            <a:off x="9953396" y="2792769"/>
            <a:ext cx="462970" cy="571421"/>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cxnSp>
        <p:nvCxnSpPr>
          <p:cNvPr id="54" name="直線單箭頭接點 53"/>
          <p:cNvCxnSpPr/>
          <p:nvPr/>
        </p:nvCxnSpPr>
        <p:spPr>
          <a:xfrm>
            <a:off x="9660790" y="5133933"/>
            <a:ext cx="802323" cy="2091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5" name="直線單箭頭接點 54"/>
          <p:cNvCxnSpPr/>
          <p:nvPr/>
        </p:nvCxnSpPr>
        <p:spPr>
          <a:xfrm flipV="1">
            <a:off x="10789536" y="4810027"/>
            <a:ext cx="346233" cy="455310"/>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grpSp>
        <p:nvGrpSpPr>
          <p:cNvPr id="37" name="群組 36"/>
          <p:cNvGrpSpPr/>
          <p:nvPr/>
        </p:nvGrpSpPr>
        <p:grpSpPr>
          <a:xfrm>
            <a:off x="630260" y="300300"/>
            <a:ext cx="7539182" cy="1076067"/>
            <a:chOff x="5864833" y="434914"/>
            <a:chExt cx="7539182" cy="1327270"/>
          </a:xfrm>
        </p:grpSpPr>
        <p:sp>
          <p:nvSpPr>
            <p:cNvPr id="42" name="圓角矩形 41"/>
            <p:cNvSpPr/>
            <p:nvPr/>
          </p:nvSpPr>
          <p:spPr>
            <a:xfrm>
              <a:off x="6573867" y="434914"/>
              <a:ext cx="6830148" cy="1081909"/>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媒體</a:t>
              </a:r>
              <a:r>
                <a:rPr lang="zh-TW" altLang="en-US" sz="3600" b="1" dirty="0" smtClean="0"/>
                <a:t>新聞造成明顯漲幅變動</a:t>
              </a:r>
              <a:endParaRPr lang="zh-TW" altLang="en-US" sz="3600" b="1" dirty="0"/>
            </a:p>
          </p:txBody>
        </p:sp>
        <p:sp>
          <p:nvSpPr>
            <p:cNvPr id="43" name="圓角矩形 42"/>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
        <p:nvSpPr>
          <p:cNvPr id="48" name="文字方塊 47"/>
          <p:cNvSpPr txBox="1"/>
          <p:nvPr/>
        </p:nvSpPr>
        <p:spPr>
          <a:xfrm>
            <a:off x="5991726" y="5951633"/>
            <a:ext cx="5812459" cy="307777"/>
          </a:xfrm>
          <a:prstGeom prst="rect">
            <a:avLst/>
          </a:prstGeom>
          <a:noFill/>
        </p:spPr>
        <p:txBody>
          <a:bodyPr wrap="square" rtlCol="0">
            <a:spAutoFit/>
          </a:bodyPr>
          <a:lstStyle/>
          <a:p>
            <a:r>
              <a:rPr lang="zh-TW" altLang="en-US" sz="1400" dirty="0" smtClean="0"/>
              <a:t>*備註</a:t>
            </a:r>
            <a:r>
              <a:rPr lang="en-US" altLang="zh-TW" sz="1400" dirty="0" smtClean="0"/>
              <a:t>:</a:t>
            </a:r>
            <a:r>
              <a:rPr lang="zh-TW" altLang="en-US" sz="1400" dirty="0" smtClean="0"/>
              <a:t> 若平均為負，此欄位表示該類新聞造成負影響的機率，反之亦然</a:t>
            </a:r>
            <a:endParaRPr lang="zh-TW" altLang="en-US" sz="1400" dirty="0"/>
          </a:p>
        </p:txBody>
      </p:sp>
    </p:spTree>
    <p:extLst>
      <p:ext uri="{BB962C8B-B14F-4D97-AF65-F5344CB8AC3E}">
        <p14:creationId xmlns:p14="http://schemas.microsoft.com/office/powerpoint/2010/main" val="3663807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14</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3342274140"/>
              </p:ext>
            </p:extLst>
          </p:nvPr>
        </p:nvGraphicFramePr>
        <p:xfrm>
          <a:off x="612266" y="1642860"/>
          <a:ext cx="10997535" cy="4592385"/>
        </p:xfrm>
        <a:graphic>
          <a:graphicData uri="http://schemas.openxmlformats.org/drawingml/2006/table">
            <a:tbl>
              <a:tblPr firstRow="1" bandRow="1">
                <a:tableStyleId>{21E4AEA4-8DFA-4A89-87EB-49C32662AFE0}</a:tableStyleId>
              </a:tblPr>
              <a:tblGrid>
                <a:gridCol w="2969356">
                  <a:extLst>
                    <a:ext uri="{9D8B030D-6E8A-4147-A177-3AD203B41FA5}">
                      <a16:colId xmlns:a16="http://schemas.microsoft.com/office/drawing/2014/main" val="3217536657"/>
                    </a:ext>
                  </a:extLst>
                </a:gridCol>
                <a:gridCol w="1357036">
                  <a:extLst>
                    <a:ext uri="{9D8B030D-6E8A-4147-A177-3AD203B41FA5}">
                      <a16:colId xmlns:a16="http://schemas.microsoft.com/office/drawing/2014/main" val="782806324"/>
                    </a:ext>
                  </a:extLst>
                </a:gridCol>
                <a:gridCol w="1232335">
                  <a:extLst>
                    <a:ext uri="{9D8B030D-6E8A-4147-A177-3AD203B41FA5}">
                      <a16:colId xmlns:a16="http://schemas.microsoft.com/office/drawing/2014/main" val="346571171"/>
                    </a:ext>
                  </a:extLst>
                </a:gridCol>
                <a:gridCol w="5438808">
                  <a:extLst>
                    <a:ext uri="{9D8B030D-6E8A-4147-A177-3AD203B41FA5}">
                      <a16:colId xmlns:a16="http://schemas.microsoft.com/office/drawing/2014/main" val="2979146374"/>
                    </a:ext>
                  </a:extLst>
                </a:gridCol>
              </a:tblGrid>
              <a:tr h="509697">
                <a:tc>
                  <a:txBody>
                    <a:bodyPr/>
                    <a:lstStyle/>
                    <a:p>
                      <a:pPr algn="ctr"/>
                      <a:r>
                        <a:rPr lang="zh-TW" altLang="en-US" dirty="0" smtClean="0"/>
                        <a:t>新聞類別</a:t>
                      </a:r>
                      <a:endParaRPr lang="zh-TW" altLang="en-US" dirty="0"/>
                    </a:p>
                  </a:txBody>
                  <a:tcPr anchor="ctr">
                    <a:lnR w="28575" cap="flat" cmpd="sng" algn="ctr">
                      <a:solidFill>
                        <a:schemeClr val="bg1"/>
                      </a:solidFill>
                      <a:prstDash val="solid"/>
                      <a:round/>
                      <a:headEnd type="none" w="med" len="med"/>
                      <a:tailEnd type="none" w="med" len="med"/>
                    </a:lnR>
                    <a:solidFill>
                      <a:srgbClr val="0062B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未來漲幅</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0062B3"/>
                    </a:solidFill>
                  </a:tcPr>
                </a:tc>
                <a:tc>
                  <a:txBody>
                    <a:bodyPr/>
                    <a:lstStyle/>
                    <a:p>
                      <a:pPr algn="ctr"/>
                      <a:r>
                        <a:rPr lang="zh-TW" altLang="en-US" dirty="0" smtClean="0"/>
                        <a:t>機率</a:t>
                      </a:r>
                      <a:endParaRPr lang="zh-TW" alt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0062B3"/>
                    </a:solidFill>
                  </a:tcPr>
                </a:tc>
                <a:tc>
                  <a:txBody>
                    <a:bodyPr/>
                    <a:lstStyle/>
                    <a:p>
                      <a:pPr algn="ctr"/>
                      <a:r>
                        <a:rPr lang="zh-TW" altLang="en-US" dirty="0" smtClean="0"/>
                        <a:t>範例</a:t>
                      </a:r>
                      <a:endParaRPr lang="zh-TW" altLang="en-US" dirty="0"/>
                    </a:p>
                  </a:txBody>
                  <a:tcPr anchor="ctr">
                    <a:lnL w="28575"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0062B3"/>
                    </a:solidFill>
                  </a:tcPr>
                </a:tc>
                <a:extLst>
                  <a:ext uri="{0D108BD9-81ED-4DB2-BD59-A6C34878D82A}">
                    <a16:rowId xmlns:a16="http://schemas.microsoft.com/office/drawing/2014/main" val="867398522"/>
                  </a:ext>
                </a:extLst>
              </a:tr>
              <a:tr h="20413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預定以區間價買回股票</a:t>
                      </a:r>
                      <a:endParaRPr lang="en-US" altLang="zh-TW" sz="2000" dirty="0" smtClean="0"/>
                    </a:p>
                  </a:txBody>
                  <a:tcPr anchor="ctr">
                    <a:lnR w="28575" cap="flat" cmpd="sng" algn="ctr">
                      <a:solidFill>
                        <a:schemeClr val="bg1"/>
                      </a:solidFill>
                      <a:prstDash val="solid"/>
                      <a:round/>
                      <a:headEnd type="none" w="med" len="med"/>
                      <a:tailEnd type="none" w="med" len="med"/>
                    </a:lnR>
                    <a:lnB w="28575" cap="flat" cmpd="sng" algn="ctr">
                      <a:solidFill>
                        <a:srgbClr val="008CD8"/>
                      </a:solidFill>
                      <a:prstDash val="solid"/>
                      <a:round/>
                      <a:headEnd type="none" w="med" len="med"/>
                      <a:tailEnd type="none" w="med" len="med"/>
                    </a:lnB>
                    <a:solidFill>
                      <a:schemeClr val="accent3">
                        <a:lumMod val="20000"/>
                        <a:lumOff val="80000"/>
                      </a:schemeClr>
                    </a:solidFill>
                  </a:tcPr>
                </a:tc>
                <a:tc>
                  <a:txBody>
                    <a:bodyPr/>
                    <a:lstStyle/>
                    <a:p>
                      <a:pPr algn="ctr"/>
                      <a:r>
                        <a:rPr lang="el-GR" altLang="zh-TW" dirty="0" smtClean="0"/>
                        <a:t>μ</a:t>
                      </a:r>
                      <a:r>
                        <a:rPr lang="en-US" altLang="zh-TW" dirty="0" smtClean="0"/>
                        <a:t>=</a:t>
                      </a:r>
                      <a:r>
                        <a:rPr lang="zh-TW" altLang="en-US" dirty="0" smtClean="0"/>
                        <a:t> </a:t>
                      </a:r>
                      <a:r>
                        <a:rPr lang="en-US" altLang="zh-TW" dirty="0" smtClean="0"/>
                        <a:t>1.74</a:t>
                      </a:r>
                    </a:p>
                    <a:p>
                      <a:pPr algn="ctr"/>
                      <a:r>
                        <a:rPr lang="en-US" altLang="zh-TW" dirty="0" smtClean="0"/>
                        <a:t>S=</a:t>
                      </a:r>
                      <a:r>
                        <a:rPr lang="zh-TW" altLang="en-US" dirty="0" smtClean="0"/>
                        <a:t> </a:t>
                      </a:r>
                      <a:r>
                        <a:rPr lang="en-US" altLang="zh-TW" dirty="0" smtClean="0"/>
                        <a:t>0.74</a:t>
                      </a:r>
                    </a:p>
                    <a:p>
                      <a:pPr algn="ctr"/>
                      <a:r>
                        <a:rPr lang="en-US" altLang="zh-TW" dirty="0" smtClean="0"/>
                        <a:t>K=</a:t>
                      </a:r>
                      <a:r>
                        <a:rPr lang="zh-TW" altLang="en-US" dirty="0" smtClean="0"/>
                        <a:t> </a:t>
                      </a:r>
                      <a:r>
                        <a:rPr lang="en-US" altLang="zh-TW" dirty="0" smtClean="0"/>
                        <a:t>1.71</a:t>
                      </a:r>
                      <a:endParaRPr lang="zh-TW" altLang="en-US" dirty="0" smtClean="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8CD8"/>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smtClean="0"/>
                        <a:t>0.61</a:t>
                      </a:r>
                      <a:endParaRPr lang="zh-TW" alt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8CD8"/>
                      </a:solidFill>
                      <a:prstDash val="solid"/>
                      <a:round/>
                      <a:headEnd type="none" w="med" len="med"/>
                      <a:tailEnd type="none" w="med" len="med"/>
                    </a:lnB>
                    <a:solidFill>
                      <a:schemeClr val="accent3">
                        <a:lumMod val="20000"/>
                        <a:lumOff val="80000"/>
                      </a:schemeClr>
                    </a:solidFill>
                  </a:tcPr>
                </a:tc>
                <a:tc>
                  <a:txBody>
                    <a:bodyPr/>
                    <a:lstStyle/>
                    <a:p>
                      <a:r>
                        <a:rPr lang="en-US" altLang="zh-TW" dirty="0" smtClean="0"/>
                        <a:t>“</a:t>
                      </a:r>
                      <a:r>
                        <a:rPr lang="zh-TW" altLang="en-US" b="1" dirty="0" smtClean="0"/>
                        <a:t>可成 </a:t>
                      </a:r>
                      <a:r>
                        <a:rPr lang="en-US" altLang="zh-TW" dirty="0" smtClean="0"/>
                        <a:t>2/1</a:t>
                      </a:r>
                      <a:r>
                        <a:rPr lang="zh-TW" altLang="en-US" dirty="0" smtClean="0"/>
                        <a:t>起預定買回</a:t>
                      </a:r>
                      <a:endParaRPr lang="en-US" altLang="zh-TW" dirty="0" smtClean="0"/>
                    </a:p>
                    <a:p>
                      <a:r>
                        <a:rPr lang="zh-TW" altLang="en-US" dirty="0" smtClean="0"/>
                        <a:t>庫藏股</a:t>
                      </a:r>
                      <a:r>
                        <a:rPr lang="en-US" altLang="zh-TW" dirty="0" smtClean="0"/>
                        <a:t>36,000</a:t>
                      </a:r>
                      <a:r>
                        <a:rPr lang="zh-TW" altLang="en-US" dirty="0" smtClean="0"/>
                        <a:t>張，</a:t>
                      </a:r>
                      <a:endParaRPr lang="en-US" altLang="zh-TW" dirty="0" smtClean="0"/>
                    </a:p>
                    <a:p>
                      <a:r>
                        <a:rPr lang="zh-TW" altLang="en-US" dirty="0" smtClean="0"/>
                        <a:t>區間價</a:t>
                      </a:r>
                      <a:r>
                        <a:rPr lang="en-US" altLang="zh-TW" dirty="0" smtClean="0"/>
                        <a:t>124.60~262.50</a:t>
                      </a:r>
                      <a:r>
                        <a:rPr lang="zh-TW" altLang="en-US" dirty="0" smtClean="0"/>
                        <a:t>元</a:t>
                      </a:r>
                      <a:r>
                        <a:rPr lang="en-US" altLang="zh-TW" dirty="0" smtClean="0"/>
                        <a:t>”</a:t>
                      </a:r>
                    </a:p>
                    <a:p>
                      <a:pPr>
                        <a:lnSpc>
                          <a:spcPct val="150000"/>
                        </a:lnSpc>
                      </a:pPr>
                      <a:r>
                        <a:rPr lang="en-US" altLang="zh-TW" dirty="0" smtClean="0"/>
                        <a:t>2023</a:t>
                      </a:r>
                      <a:r>
                        <a:rPr lang="zh-TW" altLang="en-US" dirty="0" smtClean="0"/>
                        <a:t> </a:t>
                      </a:r>
                      <a:r>
                        <a:rPr lang="en-US" altLang="zh-TW" dirty="0" smtClean="0"/>
                        <a:t>1/31</a:t>
                      </a:r>
                      <a:endParaRPr lang="zh-TW" altLang="en-US" dirty="0" smtClean="0"/>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rgbClr val="008CD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38791647"/>
                  </a:ext>
                </a:extLst>
              </a:tr>
              <a:tr h="2041344">
                <a:tc>
                  <a:txBody>
                    <a:bodyPr/>
                    <a:lstStyle/>
                    <a:p>
                      <a:pPr algn="ctr"/>
                      <a:r>
                        <a:rPr lang="zh-TW" altLang="en-US" sz="2000" dirty="0" smtClean="0"/>
                        <a:t>股利分配</a:t>
                      </a:r>
                      <a:endParaRPr lang="en-US" altLang="zh-TW" sz="2000" dirty="0" smtClean="0"/>
                    </a:p>
                  </a:txBody>
                  <a:tcPr anchor="ctr">
                    <a:lnR w="28575"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solidFill>
                      <a:schemeClr val="accent3">
                        <a:lumMod val="20000"/>
                        <a:lumOff val="80000"/>
                      </a:schemeClr>
                    </a:solidFill>
                  </a:tcPr>
                </a:tc>
                <a:tc>
                  <a:txBody>
                    <a:bodyPr/>
                    <a:lstStyle/>
                    <a:p>
                      <a:pPr algn="ctr"/>
                      <a:r>
                        <a:rPr lang="el-GR" altLang="zh-TW" dirty="0" smtClean="0"/>
                        <a:t>μ</a:t>
                      </a:r>
                      <a:r>
                        <a:rPr lang="en-US" altLang="zh-TW" dirty="0" smtClean="0"/>
                        <a:t>=</a:t>
                      </a:r>
                      <a:r>
                        <a:rPr lang="zh-TW" altLang="en-US" dirty="0" smtClean="0"/>
                        <a:t> </a:t>
                      </a:r>
                      <a:r>
                        <a:rPr lang="en-US" altLang="zh-TW" dirty="0" smtClean="0"/>
                        <a:t>0.78</a:t>
                      </a:r>
                    </a:p>
                    <a:p>
                      <a:pPr algn="ctr"/>
                      <a:r>
                        <a:rPr lang="en-US" altLang="zh-TW" dirty="0" smtClean="0"/>
                        <a:t>S=</a:t>
                      </a:r>
                      <a:r>
                        <a:rPr lang="zh-TW" altLang="en-US" dirty="0" smtClean="0"/>
                        <a:t> </a:t>
                      </a:r>
                      <a:r>
                        <a:rPr lang="en-US" altLang="zh-TW" dirty="0" smtClean="0"/>
                        <a:t>0.42</a:t>
                      </a:r>
                    </a:p>
                    <a:p>
                      <a:pPr algn="ctr"/>
                      <a:r>
                        <a:rPr lang="en-US" altLang="zh-TW" dirty="0" smtClean="0"/>
                        <a:t>K=</a:t>
                      </a:r>
                      <a:r>
                        <a:rPr lang="zh-TW" altLang="en-US" dirty="0" smtClean="0"/>
                        <a:t> </a:t>
                      </a:r>
                      <a:r>
                        <a:rPr lang="en-US" altLang="zh-TW" dirty="0" smtClean="0"/>
                        <a:t>1.16</a:t>
                      </a:r>
                      <a:endParaRPr lang="zh-TW" altLang="en-US" dirty="0" smtClean="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solidFill>
                      <a:schemeClr val="accent6">
                        <a:lumMod val="40000"/>
                        <a:lumOff val="60000"/>
                      </a:schemeClr>
                    </a:solidFill>
                  </a:tcPr>
                </a:tc>
                <a:tc>
                  <a:txBody>
                    <a:bodyPr/>
                    <a:lstStyle/>
                    <a:p>
                      <a:pPr algn="ctr"/>
                      <a:r>
                        <a:rPr lang="en-US" altLang="zh-TW" dirty="0" smtClean="0"/>
                        <a:t>0.56</a:t>
                      </a:r>
                      <a:endParaRPr lang="zh-TW" alt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008CD8"/>
                      </a:solidFill>
                      <a:prstDash val="solid"/>
                      <a:round/>
                      <a:headEnd type="none" w="med" len="med"/>
                      <a:tailEnd type="none" w="med" len="med"/>
                    </a:lnT>
                    <a:solidFill>
                      <a:schemeClr val="accent3">
                        <a:lumMod val="20000"/>
                        <a:lumOff val="80000"/>
                      </a:schemeClr>
                    </a:solidFill>
                  </a:tcPr>
                </a:tc>
                <a:tc>
                  <a:txBody>
                    <a:bodyPr/>
                    <a:lstStyle/>
                    <a:p>
                      <a:r>
                        <a:rPr lang="en-US" altLang="zh-TW" dirty="0" smtClean="0"/>
                        <a:t>“</a:t>
                      </a:r>
                      <a:r>
                        <a:rPr lang="zh-TW" altLang="en-US" b="1" dirty="0" smtClean="0"/>
                        <a:t>王道銀行 </a:t>
                      </a:r>
                      <a:r>
                        <a:rPr lang="en-US" altLang="zh-TW" dirty="0" smtClean="0"/>
                        <a:t>(2897)</a:t>
                      </a:r>
                      <a:r>
                        <a:rPr lang="zh-TW" altLang="en-US" dirty="0" smtClean="0"/>
                        <a:t>股東會</a:t>
                      </a:r>
                      <a:endParaRPr lang="en-US" altLang="zh-TW" dirty="0" smtClean="0"/>
                    </a:p>
                    <a:p>
                      <a:r>
                        <a:rPr lang="zh-TW" altLang="en-US" dirty="0" smtClean="0"/>
                        <a:t>完成</a:t>
                      </a:r>
                      <a:r>
                        <a:rPr lang="en-US" altLang="zh-TW" dirty="0" smtClean="0"/>
                        <a:t>12</a:t>
                      </a:r>
                      <a:r>
                        <a:rPr lang="zh-TW" altLang="en-US" dirty="0" smtClean="0"/>
                        <a:t>席董事改選，</a:t>
                      </a:r>
                      <a:endParaRPr lang="en-US" altLang="zh-TW" dirty="0" smtClean="0"/>
                    </a:p>
                    <a:p>
                      <a:r>
                        <a:rPr lang="zh-TW" altLang="en-US" dirty="0" smtClean="0"/>
                        <a:t>通過</a:t>
                      </a:r>
                      <a:r>
                        <a:rPr lang="en-US" altLang="zh-TW" dirty="0" smtClean="0"/>
                        <a:t>0.38</a:t>
                      </a:r>
                      <a:r>
                        <a:rPr lang="zh-TW" altLang="en-US" dirty="0" smtClean="0"/>
                        <a:t>元現金股利</a:t>
                      </a:r>
                      <a:endParaRPr lang="en-US" altLang="zh-TW" dirty="0" smtClean="0"/>
                    </a:p>
                    <a:p>
                      <a:r>
                        <a:rPr lang="zh-TW" altLang="en-US" dirty="0" smtClean="0"/>
                        <a:t>分派</a:t>
                      </a:r>
                      <a:r>
                        <a:rPr lang="en-US" altLang="zh-TW" dirty="0" smtClean="0"/>
                        <a:t>”</a:t>
                      </a:r>
                    </a:p>
                    <a:p>
                      <a:pPr>
                        <a:lnSpc>
                          <a:spcPct val="150000"/>
                        </a:lnSpc>
                      </a:pPr>
                      <a:r>
                        <a:rPr lang="en-US" altLang="zh-TW" dirty="0" smtClean="0"/>
                        <a:t>2023</a:t>
                      </a:r>
                      <a:r>
                        <a:rPr lang="zh-TW" altLang="en-US" dirty="0" smtClean="0"/>
                        <a:t> </a:t>
                      </a:r>
                      <a:r>
                        <a:rPr lang="en-US" altLang="zh-TW" dirty="0" smtClean="0"/>
                        <a:t>6/16</a:t>
                      </a:r>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8CD8"/>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528134"/>
                  </a:ext>
                </a:extLst>
              </a:tr>
            </a:tbl>
          </a:graphicData>
        </a:graphic>
      </p:graphicFrame>
      <p:pic>
        <p:nvPicPr>
          <p:cNvPr id="8" name="圖片 7"/>
          <p:cNvPicPr>
            <a:picLocks noChangeAspect="1"/>
          </p:cNvPicPr>
          <p:nvPr/>
        </p:nvPicPr>
        <p:blipFill>
          <a:blip r:embed="rId3"/>
          <a:stretch>
            <a:fillRect/>
          </a:stretch>
        </p:blipFill>
        <p:spPr>
          <a:xfrm>
            <a:off x="8779707" y="2140201"/>
            <a:ext cx="2830093" cy="1970613"/>
          </a:xfrm>
          <a:prstGeom prst="rect">
            <a:avLst/>
          </a:prstGeom>
        </p:spPr>
      </p:pic>
      <p:pic>
        <p:nvPicPr>
          <p:cNvPr id="9" name="圖片 8"/>
          <p:cNvPicPr>
            <a:picLocks noChangeAspect="1"/>
          </p:cNvPicPr>
          <p:nvPr/>
        </p:nvPicPr>
        <p:blipFill rotWithShape="1">
          <a:blip r:embed="rId4"/>
          <a:srcRect l="16752"/>
          <a:stretch/>
        </p:blipFill>
        <p:spPr>
          <a:xfrm>
            <a:off x="8695018" y="4237276"/>
            <a:ext cx="2914784" cy="1997969"/>
          </a:xfrm>
          <a:prstGeom prst="rect">
            <a:avLst/>
          </a:prstGeom>
        </p:spPr>
      </p:pic>
      <p:sp>
        <p:nvSpPr>
          <p:cNvPr id="10" name="向左箭號圖說文字 9"/>
          <p:cNvSpPr/>
          <p:nvPr/>
        </p:nvSpPr>
        <p:spPr>
          <a:xfrm>
            <a:off x="10256768" y="5683691"/>
            <a:ext cx="593040" cy="175178"/>
          </a:xfrm>
          <a:prstGeom prst="leftArrowCallout">
            <a:avLst>
              <a:gd name="adj1" fmla="val 43115"/>
              <a:gd name="adj2" fmla="val 50000"/>
              <a:gd name="adj3" fmla="val 33333"/>
              <a:gd name="adj4" fmla="val 82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sp>
        <p:nvSpPr>
          <p:cNvPr id="11" name="向左箭號圖說文字 10"/>
          <p:cNvSpPr/>
          <p:nvPr/>
        </p:nvSpPr>
        <p:spPr>
          <a:xfrm>
            <a:off x="10725715" y="3194356"/>
            <a:ext cx="505025" cy="180282"/>
          </a:xfrm>
          <a:prstGeom prst="leftArrowCallout">
            <a:avLst>
              <a:gd name="adj1" fmla="val 43115"/>
              <a:gd name="adj2" fmla="val 50000"/>
              <a:gd name="adj3" fmla="val 33333"/>
              <a:gd name="adj4" fmla="val 82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t>公告</a:t>
            </a:r>
            <a:endParaRPr lang="zh-TW" altLang="en-US" sz="900" dirty="0"/>
          </a:p>
        </p:txBody>
      </p:sp>
      <p:cxnSp>
        <p:nvCxnSpPr>
          <p:cNvPr id="12" name="直線單箭頭接點 11"/>
          <p:cNvCxnSpPr/>
          <p:nvPr/>
        </p:nvCxnSpPr>
        <p:spPr>
          <a:xfrm flipV="1">
            <a:off x="10766623" y="2621966"/>
            <a:ext cx="502285" cy="484028"/>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cxnSp>
        <p:nvCxnSpPr>
          <p:cNvPr id="14" name="直線單箭頭接點 13"/>
          <p:cNvCxnSpPr/>
          <p:nvPr/>
        </p:nvCxnSpPr>
        <p:spPr>
          <a:xfrm flipV="1">
            <a:off x="10409428" y="4908585"/>
            <a:ext cx="632574" cy="648644"/>
          </a:xfrm>
          <a:prstGeom prst="straightConnector1">
            <a:avLst/>
          </a:prstGeom>
          <a:ln>
            <a:solidFill>
              <a:srgbClr val="FF5050"/>
            </a:solidFill>
            <a:tailEnd type="triangle"/>
          </a:ln>
        </p:spPr>
        <p:style>
          <a:lnRef idx="2">
            <a:schemeClr val="accent6"/>
          </a:lnRef>
          <a:fillRef idx="0">
            <a:schemeClr val="accent6"/>
          </a:fillRef>
          <a:effectRef idx="1">
            <a:schemeClr val="accent6"/>
          </a:effectRef>
          <a:fontRef idx="minor">
            <a:schemeClr val="tx1"/>
          </a:fontRef>
        </p:style>
      </p:cxnSp>
      <p:grpSp>
        <p:nvGrpSpPr>
          <p:cNvPr id="15" name="群組 14"/>
          <p:cNvGrpSpPr/>
          <p:nvPr/>
        </p:nvGrpSpPr>
        <p:grpSpPr>
          <a:xfrm>
            <a:off x="612266" y="397042"/>
            <a:ext cx="8082752" cy="1124713"/>
            <a:chOff x="5864833" y="374912"/>
            <a:chExt cx="7233719" cy="1387272"/>
          </a:xfrm>
        </p:grpSpPr>
        <p:sp>
          <p:nvSpPr>
            <p:cNvPr id="16" name="圓角矩形 15"/>
            <p:cNvSpPr/>
            <p:nvPr/>
          </p:nvSpPr>
          <p:spPr>
            <a:xfrm>
              <a:off x="6573868" y="374912"/>
              <a:ext cx="6524684" cy="11419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媒體</a:t>
              </a:r>
              <a:r>
                <a:rPr lang="zh-TW" altLang="en-US" sz="3600" b="1" dirty="0" smtClean="0"/>
                <a:t>新聞造成明顯後三日漲幅</a:t>
              </a:r>
              <a:endParaRPr lang="zh-TW" altLang="en-US" sz="3600" b="1" dirty="0"/>
            </a:p>
          </p:txBody>
        </p:sp>
        <p:sp>
          <p:nvSpPr>
            <p:cNvPr id="18" name="圓角矩形 17"/>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1113838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15</a:t>
            </a:fld>
            <a:endParaRPr lang="zh-TW" altLang="en-US"/>
          </a:p>
        </p:txBody>
      </p:sp>
      <p:sp>
        <p:nvSpPr>
          <p:cNvPr id="5" name="矩形 4"/>
          <p:cNvSpPr/>
          <p:nvPr/>
        </p:nvSpPr>
        <p:spPr>
          <a:xfrm>
            <a:off x="1558043" y="2576704"/>
            <a:ext cx="9474914" cy="2631490"/>
          </a:xfrm>
          <a:prstGeom prst="rect">
            <a:avLst/>
          </a:prstGeom>
        </p:spPr>
        <p:txBody>
          <a:bodyPr wrap="square">
            <a:spAutoFit/>
          </a:bodyPr>
          <a:lstStyle/>
          <a:p>
            <a:pPr marL="230400" indent="-230400">
              <a:spcBef>
                <a:spcPts val="1800"/>
              </a:spcBef>
              <a:buFont typeface="Arial" panose="020B0604020202020204" pitchFamily="34" charset="0"/>
              <a:buChar char="•"/>
            </a:pPr>
            <a:r>
              <a:rPr lang="zh-TW" altLang="en-US" sz="2400" dirty="0"/>
              <a:t>可以透過縮小新聞和公告類別透過關鍵字找出對股價有非常態分佈影響的新聞。</a:t>
            </a:r>
            <a:endParaRPr lang="en-US" altLang="zh-TW" sz="2400" dirty="0"/>
          </a:p>
          <a:p>
            <a:pPr marL="230400" indent="-230400">
              <a:spcBef>
                <a:spcPts val="1800"/>
              </a:spcBef>
              <a:buFont typeface="Arial" panose="020B0604020202020204" pitchFamily="34" charset="0"/>
              <a:buChar char="•"/>
            </a:pPr>
            <a:r>
              <a:rPr lang="zh-TW" altLang="en-US" sz="2400" dirty="0"/>
              <a:t>單純透過重大訊息公告</a:t>
            </a:r>
            <a:r>
              <a:rPr lang="zh-TW" altLang="en-US" sz="2400" dirty="0" smtClean="0"/>
              <a:t>的主要類別對於股價實際走勢的解讀有限。</a:t>
            </a:r>
            <a:endParaRPr lang="en-US" altLang="zh-TW" sz="2400" dirty="0" smtClean="0"/>
          </a:p>
          <a:p>
            <a:pPr marL="230400" indent="-230400">
              <a:spcBef>
                <a:spcPts val="1800"/>
              </a:spcBef>
              <a:buFont typeface="Arial" panose="020B0604020202020204" pitchFamily="34" charset="0"/>
              <a:buChar char="•"/>
            </a:pPr>
            <a:r>
              <a:rPr lang="zh-TW" altLang="en-US" sz="2400" dirty="0" smtClean="0"/>
              <a:t>光從主旨難看出財報或是澄清報導內容的好壞來預測股價的走向。</a:t>
            </a:r>
            <a:endParaRPr lang="en-US" altLang="zh-TW" sz="2400" dirty="0" smtClean="0"/>
          </a:p>
          <a:p>
            <a:pPr marL="230400" indent="-230400">
              <a:spcBef>
                <a:spcPts val="1800"/>
              </a:spcBef>
              <a:buFont typeface="Arial" panose="020B0604020202020204" pitchFamily="34" charset="0"/>
              <a:buChar char="•"/>
            </a:pPr>
            <a:r>
              <a:rPr lang="zh-TW" altLang="en-US" sz="2400" dirty="0" smtClean="0"/>
              <a:t>有明顯影響的媒體新聞都是重大訊息公告</a:t>
            </a:r>
            <a:endParaRPr lang="en-US" altLang="zh-TW" sz="2400" dirty="0"/>
          </a:p>
        </p:txBody>
      </p:sp>
      <p:grpSp>
        <p:nvGrpSpPr>
          <p:cNvPr id="6" name="群組 5"/>
          <p:cNvGrpSpPr/>
          <p:nvPr/>
        </p:nvGrpSpPr>
        <p:grpSpPr>
          <a:xfrm>
            <a:off x="799966" y="856628"/>
            <a:ext cx="3177093" cy="1042942"/>
            <a:chOff x="645607" y="455658"/>
            <a:chExt cx="3177093" cy="1042942"/>
          </a:xfrm>
        </p:grpSpPr>
        <p:sp>
          <p:nvSpPr>
            <p:cNvPr id="7" name="圓角矩形 6"/>
            <p:cNvSpPr/>
            <p:nvPr/>
          </p:nvSpPr>
          <p:spPr>
            <a:xfrm>
              <a:off x="645607" y="455658"/>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研究結果</a:t>
              </a:r>
              <a:endParaRPr lang="zh-TW" altLang="en-US" sz="4400" b="1" dirty="0"/>
            </a:p>
          </p:txBody>
        </p:sp>
      </p:grpSp>
    </p:spTree>
    <p:extLst>
      <p:ext uri="{BB962C8B-B14F-4D97-AF65-F5344CB8AC3E}">
        <p14:creationId xmlns:p14="http://schemas.microsoft.com/office/powerpoint/2010/main" val="3856522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871592" y="2450431"/>
            <a:ext cx="8801760" cy="2882521"/>
          </a:xfrm>
        </p:spPr>
        <p:txBody>
          <a:bodyPr>
            <a:normAutofit/>
          </a:bodyPr>
          <a:lstStyle/>
          <a:p>
            <a:pPr>
              <a:lnSpc>
                <a:spcPts val="3600"/>
              </a:lnSpc>
              <a:spcBef>
                <a:spcPts val="1800"/>
              </a:spcBef>
            </a:pPr>
            <a:r>
              <a:rPr lang="zh-TW" altLang="en-US" dirty="0" smtClean="0"/>
              <a:t>分類那些財報和澄清報導會有正影響和負影響</a:t>
            </a:r>
            <a:endParaRPr lang="en-US" altLang="zh-TW" dirty="0" smtClean="0"/>
          </a:p>
          <a:p>
            <a:pPr>
              <a:lnSpc>
                <a:spcPts val="3600"/>
              </a:lnSpc>
              <a:spcBef>
                <a:spcPts val="1800"/>
              </a:spcBef>
            </a:pPr>
            <a:r>
              <a:rPr lang="zh-TW" altLang="en-US" dirty="0" smtClean="0"/>
              <a:t>找出更好的影響計算標準。目前的計算方式無法考慮到大盤的走勢，難判定是否完全為新聞影響。</a:t>
            </a:r>
            <a:endParaRPr lang="en-US" altLang="zh-TW" sz="900" dirty="0" smtClean="0"/>
          </a:p>
          <a:p>
            <a:pPr>
              <a:lnSpc>
                <a:spcPts val="3600"/>
              </a:lnSpc>
              <a:spcBef>
                <a:spcPts val="1800"/>
              </a:spcBef>
            </a:pPr>
            <a:r>
              <a:rPr lang="zh-TW" altLang="en-US" dirty="0" smtClean="0"/>
              <a:t>直接透過模型預測新聞公告後短期股價走勢。</a:t>
            </a:r>
            <a:endParaRPr lang="en-US" altLang="zh-TW" dirty="0" smtClean="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16</a:t>
            </a:fld>
            <a:endParaRPr lang="zh-TW" altLang="en-US"/>
          </a:p>
        </p:txBody>
      </p:sp>
      <p:grpSp>
        <p:nvGrpSpPr>
          <p:cNvPr id="9" name="群組 8"/>
          <p:cNvGrpSpPr/>
          <p:nvPr/>
        </p:nvGrpSpPr>
        <p:grpSpPr>
          <a:xfrm>
            <a:off x="794103" y="466728"/>
            <a:ext cx="10571729" cy="5311772"/>
            <a:chOff x="838200" y="542928"/>
            <a:chExt cx="10571729" cy="5311772"/>
          </a:xfrm>
        </p:grpSpPr>
        <p:sp>
          <p:nvSpPr>
            <p:cNvPr id="10" name="圓角矩形 9"/>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p:cNvGrpSpPr/>
            <p:nvPr/>
          </p:nvGrpSpPr>
          <p:grpSpPr>
            <a:xfrm>
              <a:off x="1701800" y="542928"/>
              <a:ext cx="2984501" cy="1234862"/>
              <a:chOff x="774700" y="325651"/>
              <a:chExt cx="2984501" cy="1234862"/>
            </a:xfrm>
          </p:grpSpPr>
          <p:sp>
            <p:nvSpPr>
              <p:cNvPr id="12" name="圓角矩形 11"/>
              <p:cNvSpPr/>
              <p:nvPr/>
            </p:nvSpPr>
            <p:spPr>
              <a:xfrm>
                <a:off x="2019301" y="1048175"/>
                <a:ext cx="1739900"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p:nvGrpSpPr>
            <p:grpSpPr>
              <a:xfrm>
                <a:off x="774700" y="325651"/>
                <a:ext cx="2984500" cy="1027323"/>
                <a:chOff x="838200" y="471277"/>
                <a:chExt cx="2984500" cy="1027323"/>
              </a:xfrm>
            </p:grpSpPr>
            <p:sp>
              <p:nvSpPr>
                <p:cNvPr id="14" name="圓角矩形 13"/>
                <p:cNvSpPr/>
                <p:nvPr/>
              </p:nvSpPr>
              <p:spPr>
                <a:xfrm>
                  <a:off x="838200" y="471277"/>
                  <a:ext cx="1244602"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未來展望</a:t>
                  </a:r>
                  <a:endParaRPr lang="zh-TW" altLang="en-US" sz="4400" b="1" dirty="0"/>
                </a:p>
              </p:txBody>
            </p:sp>
          </p:grpSp>
        </p:grpSp>
      </p:grpSp>
    </p:spTree>
    <p:extLst>
      <p:ext uri="{BB962C8B-B14F-4D97-AF65-F5344CB8AC3E}">
        <p14:creationId xmlns:p14="http://schemas.microsoft.com/office/powerpoint/2010/main" val="441847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17</a:t>
            </a:fld>
            <a:endParaRPr lang="zh-TW" altLang="en-US"/>
          </a:p>
        </p:txBody>
      </p:sp>
      <p:sp>
        <p:nvSpPr>
          <p:cNvPr id="5" name="標題 4"/>
          <p:cNvSpPr>
            <a:spLocks noGrp="1"/>
          </p:cNvSpPr>
          <p:nvPr>
            <p:ph type="title"/>
          </p:nvPr>
        </p:nvSpPr>
        <p:spPr/>
        <p:txBody>
          <a:bodyPr/>
          <a:lstStyle/>
          <a:p>
            <a:pPr algn="ctr">
              <a:lnSpc>
                <a:spcPct val="150000"/>
              </a:lnSpc>
            </a:pPr>
            <a:r>
              <a:rPr lang="zh-TW" altLang="en-US" dirty="0" smtClean="0"/>
              <a:t>新聞標題情緒分數</a:t>
            </a:r>
            <a:endParaRPr lang="zh-TW" altLang="en-US" dirty="0"/>
          </a:p>
        </p:txBody>
      </p:sp>
    </p:spTree>
    <p:extLst>
      <p:ext uri="{BB962C8B-B14F-4D97-AF65-F5344CB8AC3E}">
        <p14:creationId xmlns:p14="http://schemas.microsoft.com/office/powerpoint/2010/main" val="3524457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圓角矩形 13"/>
          <p:cNvSpPr/>
          <p:nvPr/>
        </p:nvSpPr>
        <p:spPr>
          <a:xfrm>
            <a:off x="6807749" y="633710"/>
            <a:ext cx="4774101" cy="5442569"/>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7290219" y="1522658"/>
            <a:ext cx="3809159" cy="3158858"/>
          </a:xfrm>
        </p:spPr>
        <p:txBody>
          <a:bodyPr>
            <a:normAutofit/>
          </a:bodyPr>
          <a:lstStyle/>
          <a:p>
            <a:pPr>
              <a:lnSpc>
                <a:spcPct val="100000"/>
              </a:lnSpc>
              <a:spcBef>
                <a:spcPts val="1200"/>
              </a:spcBef>
            </a:pPr>
            <a:r>
              <a:rPr lang="zh-TW" altLang="en-US" sz="2400" dirty="0" smtClean="0"/>
              <a:t>新聞標題情緒分數與股價漲幅變動和未來漲幅的</a:t>
            </a:r>
            <a:r>
              <a:rPr lang="zh-TW" altLang="en-US" sz="2400" b="1" dirty="0" smtClean="0"/>
              <a:t>線性關係弱</a:t>
            </a:r>
            <a:endParaRPr lang="en-US" altLang="zh-TW" sz="2400" dirty="0" smtClean="0"/>
          </a:p>
          <a:p>
            <a:pPr>
              <a:lnSpc>
                <a:spcPct val="100000"/>
              </a:lnSpc>
              <a:spcBef>
                <a:spcPts val="1200"/>
              </a:spcBef>
            </a:pPr>
            <a:r>
              <a:rPr lang="zh-TW" altLang="en-US" sz="2400" dirty="0" smtClean="0"/>
              <a:t>負情緒分數平均影響為負</a:t>
            </a:r>
            <a:endParaRPr lang="en-US" altLang="zh-TW" sz="2400" dirty="0" smtClean="0"/>
          </a:p>
          <a:p>
            <a:pPr>
              <a:lnSpc>
                <a:spcPct val="100000"/>
              </a:lnSpc>
              <a:spcBef>
                <a:spcPts val="1200"/>
              </a:spcBef>
            </a:pPr>
            <a:r>
              <a:rPr lang="zh-TW" altLang="en-US" sz="2400" dirty="0" smtClean="0"/>
              <a:t>正情緒</a:t>
            </a:r>
            <a:r>
              <a:rPr lang="zh-TW" altLang="en-US" sz="2400" dirty="0"/>
              <a:t>分數平均影響</a:t>
            </a:r>
            <a:r>
              <a:rPr lang="zh-TW" altLang="en-US" sz="2400" dirty="0" smtClean="0"/>
              <a:t>為零</a:t>
            </a:r>
            <a:endParaRPr lang="en-US" altLang="zh-TW" sz="2400" dirty="0" smtClean="0"/>
          </a:p>
          <a:p>
            <a:endParaRPr lang="en-US" altLang="zh-TW" dirty="0" smtClean="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18</a:t>
            </a:fld>
            <a:endParaRPr lang="zh-TW" altLang="en-US"/>
          </a:p>
        </p:txBody>
      </p:sp>
      <p:grpSp>
        <p:nvGrpSpPr>
          <p:cNvPr id="27" name="群組 26"/>
          <p:cNvGrpSpPr/>
          <p:nvPr/>
        </p:nvGrpSpPr>
        <p:grpSpPr>
          <a:xfrm>
            <a:off x="7851987" y="370230"/>
            <a:ext cx="2535852" cy="802330"/>
            <a:chOff x="838200" y="534988"/>
            <a:chExt cx="3302000" cy="1065212"/>
          </a:xfrm>
        </p:grpSpPr>
        <p:sp>
          <p:nvSpPr>
            <p:cNvPr id="28" name="圓角矩形 27"/>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圓角矩形 28"/>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t>結論預覽</a:t>
              </a:r>
              <a:endParaRPr lang="zh-TW" altLang="en-US" sz="3200" b="1" dirty="0"/>
            </a:p>
          </p:txBody>
        </p:sp>
      </p:grpSp>
      <p:pic>
        <p:nvPicPr>
          <p:cNvPr id="34" name="圖片 33" descr="mobile - Best order for smiley rating scale - User Experience Stack ..."/>
          <p:cNvPicPr>
            <a:picLocks noChangeAspect="1"/>
          </p:cNvPicPr>
          <p:nvPr/>
        </p:nvPicPr>
        <p:blipFill rotWithShape="1">
          <a:blip r:embed="rId3">
            <a:extLst>
              <a:ext uri="{28A0092B-C50C-407E-A947-70E740481C1C}">
                <a14:useLocalDpi xmlns:a14="http://schemas.microsoft.com/office/drawing/2010/main" val="0"/>
              </a:ext>
            </a:extLst>
          </a:blip>
          <a:srcRect l="17553" r="18309" b="60535"/>
          <a:stretch/>
        </p:blipFill>
        <p:spPr>
          <a:xfrm>
            <a:off x="7576211" y="4519447"/>
            <a:ext cx="3364367" cy="818143"/>
          </a:xfrm>
          <a:prstGeom prst="rect">
            <a:avLst/>
          </a:prstGeom>
        </p:spPr>
      </p:pic>
      <p:cxnSp>
        <p:nvCxnSpPr>
          <p:cNvPr id="45" name="直線接點 44"/>
          <p:cNvCxnSpPr/>
          <p:nvPr/>
        </p:nvCxnSpPr>
        <p:spPr>
          <a:xfrm>
            <a:off x="8121178" y="5590005"/>
            <a:ext cx="1124516" cy="0"/>
          </a:xfrm>
          <a:prstGeom prst="line">
            <a:avLst/>
          </a:prstGeom>
          <a:ln w="38100">
            <a:solidFill>
              <a:schemeClr val="accent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9245694" y="5590005"/>
            <a:ext cx="1124516" cy="0"/>
          </a:xfrm>
          <a:prstGeom prst="line">
            <a:avLst/>
          </a:prstGeom>
          <a:ln w="381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文字方塊 48"/>
          <p:cNvSpPr txBox="1"/>
          <p:nvPr/>
        </p:nvSpPr>
        <p:spPr>
          <a:xfrm>
            <a:off x="7953587" y="5590005"/>
            <a:ext cx="2627642" cy="369332"/>
          </a:xfrm>
          <a:prstGeom prst="rect">
            <a:avLst/>
          </a:prstGeom>
          <a:noFill/>
        </p:spPr>
        <p:txBody>
          <a:bodyPr wrap="none" rtlCol="0">
            <a:spAutoFit/>
          </a:bodyPr>
          <a:lstStyle/>
          <a:p>
            <a:r>
              <a:rPr lang="en-US" altLang="zh-TW" dirty="0" smtClean="0">
                <a:solidFill>
                  <a:schemeClr val="tx1">
                    <a:lumMod val="85000"/>
                    <a:lumOff val="15000"/>
                  </a:schemeClr>
                </a:solidFill>
              </a:rPr>
              <a:t>-1                 0                 1</a:t>
            </a:r>
            <a:endParaRPr lang="zh-TW" altLang="en-US" dirty="0">
              <a:solidFill>
                <a:schemeClr val="tx1">
                  <a:lumMod val="85000"/>
                  <a:lumOff val="15000"/>
                </a:schemeClr>
              </a:solidFill>
            </a:endParaRPr>
          </a:p>
        </p:txBody>
      </p:sp>
      <p:sp>
        <p:nvSpPr>
          <p:cNvPr id="22" name="圓角矩形 21"/>
          <p:cNvSpPr/>
          <p:nvPr/>
        </p:nvSpPr>
        <p:spPr>
          <a:xfrm>
            <a:off x="595072" y="653513"/>
            <a:ext cx="5828445" cy="2513156"/>
          </a:xfrm>
          <a:prstGeom prst="roundRect">
            <a:avLst>
              <a:gd name="adj" fmla="val 23741"/>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1255285" y="1498202"/>
            <a:ext cx="4754384" cy="1328569"/>
          </a:xfrm>
          <a:prstGeom prst="rect">
            <a:avLst/>
          </a:prstGeom>
        </p:spPr>
        <p:txBody>
          <a:bodyPr wrap="square">
            <a:spAutoFit/>
          </a:bodyPr>
          <a:lstStyle/>
          <a:p>
            <a:pPr marL="230400" indent="-230400">
              <a:spcBef>
                <a:spcPts val="1000"/>
              </a:spcBef>
              <a:buFont typeface="Arial" panose="020B0604020202020204" pitchFamily="34" charset="0"/>
              <a:buChar char="•"/>
            </a:pPr>
            <a:r>
              <a:rPr lang="zh-TW" altLang="en-US" sz="2400" dirty="0"/>
              <a:t>了解新聞情緒分數如何影響</a:t>
            </a:r>
            <a:r>
              <a:rPr lang="zh-TW" altLang="en-US" sz="2400" dirty="0" smtClean="0"/>
              <a:t>股價</a:t>
            </a:r>
            <a:endParaRPr lang="en-US" altLang="zh-TW" sz="2400" dirty="0" smtClean="0"/>
          </a:p>
          <a:p>
            <a:pPr marL="230400" indent="-230400">
              <a:spcBef>
                <a:spcPts val="1000"/>
              </a:spcBef>
              <a:buFont typeface="Arial" panose="020B0604020202020204" pitchFamily="34" charset="0"/>
              <a:buChar char="•"/>
            </a:pPr>
            <a:r>
              <a:rPr lang="zh-TW" altLang="en-US" sz="2400" dirty="0" smtClean="0"/>
              <a:t>成為可用因子，有機會加強</a:t>
            </a:r>
            <a:r>
              <a:rPr lang="zh-TW" altLang="en-US" sz="2400" dirty="0"/>
              <a:t>新聞標題預測</a:t>
            </a:r>
            <a:r>
              <a:rPr lang="zh-TW" altLang="en-US" sz="2400" dirty="0" smtClean="0"/>
              <a:t>股價的</a:t>
            </a:r>
            <a:r>
              <a:rPr lang="zh-TW" altLang="en-US" sz="2400" dirty="0"/>
              <a:t>相關</a:t>
            </a:r>
            <a:r>
              <a:rPr lang="zh-TW" altLang="en-US" sz="2400" dirty="0" smtClean="0"/>
              <a:t>模型</a:t>
            </a:r>
            <a:endParaRPr lang="en-US" altLang="zh-TW" sz="2400" dirty="0"/>
          </a:p>
        </p:txBody>
      </p:sp>
      <p:sp>
        <p:nvSpPr>
          <p:cNvPr id="31" name="圓角矩形 30"/>
          <p:cNvSpPr/>
          <p:nvPr/>
        </p:nvSpPr>
        <p:spPr>
          <a:xfrm>
            <a:off x="595071" y="3758420"/>
            <a:ext cx="5828445" cy="2325927"/>
          </a:xfrm>
          <a:prstGeom prst="roundRect">
            <a:avLst>
              <a:gd name="adj" fmla="val 27041"/>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2" name="群組 31"/>
          <p:cNvGrpSpPr/>
          <p:nvPr/>
        </p:nvGrpSpPr>
        <p:grpSpPr>
          <a:xfrm>
            <a:off x="767621" y="402541"/>
            <a:ext cx="2535852" cy="802330"/>
            <a:chOff x="838200" y="534988"/>
            <a:chExt cx="3302000" cy="1065212"/>
          </a:xfrm>
        </p:grpSpPr>
        <p:sp>
          <p:nvSpPr>
            <p:cNvPr id="33" name="圓角矩形 32"/>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圓角矩形 34"/>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t>研究動機</a:t>
              </a:r>
              <a:endParaRPr lang="zh-TW" altLang="en-US" sz="3200" b="1" dirty="0"/>
            </a:p>
          </p:txBody>
        </p:sp>
      </p:grpSp>
      <p:grpSp>
        <p:nvGrpSpPr>
          <p:cNvPr id="36" name="群組 35"/>
          <p:cNvGrpSpPr/>
          <p:nvPr/>
        </p:nvGrpSpPr>
        <p:grpSpPr>
          <a:xfrm>
            <a:off x="767621" y="3509686"/>
            <a:ext cx="2535852" cy="802330"/>
            <a:chOff x="838200" y="534988"/>
            <a:chExt cx="3302000" cy="1065212"/>
          </a:xfrm>
        </p:grpSpPr>
        <p:sp>
          <p:nvSpPr>
            <p:cNvPr id="37" name="圓角矩形 36"/>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圓角矩形 37"/>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t>資料蒐集</a:t>
              </a:r>
              <a:endParaRPr lang="zh-TW" altLang="en-US" sz="3200" b="1" dirty="0"/>
            </a:p>
          </p:txBody>
        </p:sp>
      </p:grpSp>
      <p:sp>
        <p:nvSpPr>
          <p:cNvPr id="39" name="矩形 38"/>
          <p:cNvSpPr/>
          <p:nvPr/>
        </p:nvSpPr>
        <p:spPr>
          <a:xfrm>
            <a:off x="1255285" y="4497250"/>
            <a:ext cx="4436884" cy="1456809"/>
          </a:xfrm>
          <a:prstGeom prst="rect">
            <a:avLst/>
          </a:prstGeom>
        </p:spPr>
        <p:txBody>
          <a:bodyPr wrap="square">
            <a:spAutoFit/>
          </a:bodyPr>
          <a:lstStyle/>
          <a:p>
            <a:pPr marL="230400" indent="-230400">
              <a:spcBef>
                <a:spcPts val="1000"/>
              </a:spcBef>
              <a:buFont typeface="Arial" panose="020B0604020202020204" pitchFamily="34" charset="0"/>
              <a:buChar char="•"/>
            </a:pPr>
            <a:r>
              <a:rPr lang="zh-TW" altLang="en-US" sz="2400" dirty="0"/>
              <a:t>區間：</a:t>
            </a:r>
            <a:r>
              <a:rPr lang="en-US" altLang="zh-TW" sz="2400" dirty="0">
                <a:latin typeface="Arial Narrow" panose="020B0606020202030204" pitchFamily="34" charset="0"/>
              </a:rPr>
              <a:t>2019</a:t>
            </a:r>
            <a:r>
              <a:rPr lang="zh-TW" altLang="en-US" sz="2400" dirty="0">
                <a:latin typeface="Arial Narrow" panose="020B0606020202030204" pitchFamily="34" charset="0"/>
              </a:rPr>
              <a:t> </a:t>
            </a:r>
            <a:r>
              <a:rPr lang="en-US" altLang="zh-TW" sz="2400" dirty="0">
                <a:latin typeface="Arial Narrow" panose="020B0606020202030204" pitchFamily="34" charset="0"/>
              </a:rPr>
              <a:t>9/13</a:t>
            </a:r>
            <a:r>
              <a:rPr lang="zh-TW" altLang="en-US" sz="2400" dirty="0">
                <a:latin typeface="Arial Narrow" panose="020B0606020202030204" pitchFamily="34" charset="0"/>
              </a:rPr>
              <a:t> </a:t>
            </a:r>
            <a:r>
              <a:rPr lang="en-US" altLang="zh-TW" sz="2400" dirty="0">
                <a:latin typeface="Arial Narrow" panose="020B0606020202030204" pitchFamily="34" charset="0"/>
              </a:rPr>
              <a:t>~</a:t>
            </a:r>
            <a:r>
              <a:rPr lang="zh-TW" altLang="en-US" sz="2400" dirty="0">
                <a:latin typeface="Arial Narrow" panose="020B0606020202030204" pitchFamily="34" charset="0"/>
              </a:rPr>
              <a:t> </a:t>
            </a:r>
            <a:r>
              <a:rPr lang="en-US" altLang="zh-TW" sz="2400" dirty="0">
                <a:latin typeface="Arial Narrow" panose="020B0606020202030204" pitchFamily="34" charset="0"/>
              </a:rPr>
              <a:t>2023</a:t>
            </a:r>
            <a:r>
              <a:rPr lang="zh-TW" altLang="en-US" sz="2400" dirty="0">
                <a:latin typeface="Arial Narrow" panose="020B0606020202030204" pitchFamily="34" charset="0"/>
              </a:rPr>
              <a:t> </a:t>
            </a:r>
            <a:r>
              <a:rPr lang="en-US" altLang="zh-TW" sz="2400" dirty="0">
                <a:latin typeface="Arial Narrow" panose="020B0606020202030204" pitchFamily="34" charset="0"/>
              </a:rPr>
              <a:t>6/22</a:t>
            </a:r>
          </a:p>
          <a:p>
            <a:pPr marL="230400" indent="-230400">
              <a:spcBef>
                <a:spcPts val="1000"/>
              </a:spcBef>
              <a:buFont typeface="Arial" panose="020B0604020202020204" pitchFamily="34" charset="0"/>
              <a:buChar char="•"/>
            </a:pPr>
            <a:r>
              <a:rPr lang="zh-TW" altLang="en-US" sz="2400" dirty="0"/>
              <a:t>新聞種類 </a:t>
            </a:r>
            <a:r>
              <a:rPr lang="en-US" altLang="zh-TW" sz="2400" dirty="0"/>
              <a:t>:</a:t>
            </a:r>
            <a:r>
              <a:rPr lang="zh-TW" altLang="en-US" sz="2400" dirty="0"/>
              <a:t> 媒體</a:t>
            </a:r>
            <a:r>
              <a:rPr lang="zh-TW" altLang="en-US" sz="2400" dirty="0" smtClean="0"/>
              <a:t>新聞</a:t>
            </a:r>
            <a:endParaRPr lang="en-US" altLang="zh-TW" sz="2400" dirty="0" smtClean="0"/>
          </a:p>
          <a:p>
            <a:pPr marL="230400" indent="-230400">
              <a:spcBef>
                <a:spcPts val="1000"/>
              </a:spcBef>
              <a:buFont typeface="Arial" panose="020B0604020202020204" pitchFamily="34" charset="0"/>
              <a:buChar char="•"/>
            </a:pPr>
            <a:r>
              <a:rPr lang="zh-TW" altLang="en-US" sz="2400" dirty="0" smtClean="0"/>
              <a:t>來源</a:t>
            </a:r>
            <a:r>
              <a:rPr lang="en-US" altLang="zh-TW" sz="2400" dirty="0" smtClean="0"/>
              <a:t>:</a:t>
            </a:r>
            <a:r>
              <a:rPr lang="zh-TW" altLang="en-US" sz="2400" dirty="0" smtClean="0"/>
              <a:t> </a:t>
            </a:r>
            <a:r>
              <a:rPr lang="en-US" altLang="zh-TW" sz="2400" dirty="0" smtClean="0">
                <a:latin typeface="Arial Narrow" panose="020B0606020202030204" pitchFamily="34" charset="0"/>
              </a:rPr>
              <a:t>78</a:t>
            </a:r>
            <a:r>
              <a:rPr lang="zh-TW" altLang="en-US" sz="2400" dirty="0" smtClean="0">
                <a:latin typeface="Arial Narrow" panose="020B0606020202030204" pitchFamily="34" charset="0"/>
              </a:rPr>
              <a:t> 種新聞網站</a:t>
            </a:r>
            <a:endParaRPr lang="en-US" altLang="zh-TW" sz="2400" dirty="0" smtClean="0"/>
          </a:p>
        </p:txBody>
      </p:sp>
    </p:spTree>
    <p:extLst>
      <p:ext uri="{BB962C8B-B14F-4D97-AF65-F5344CB8AC3E}">
        <p14:creationId xmlns:p14="http://schemas.microsoft.com/office/powerpoint/2010/main" val="1936733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631" y="3373043"/>
            <a:ext cx="3797300" cy="2927401"/>
          </a:xfrm>
        </p:spPr>
      </p:pic>
      <p:sp>
        <p:nvSpPr>
          <p:cNvPr id="4" name="投影片編號版面配置區 3"/>
          <p:cNvSpPr>
            <a:spLocks noGrp="1"/>
          </p:cNvSpPr>
          <p:nvPr>
            <p:ph type="sldNum" sz="quarter" idx="12"/>
          </p:nvPr>
        </p:nvSpPr>
        <p:spPr/>
        <p:txBody>
          <a:bodyPr/>
          <a:lstStyle/>
          <a:p>
            <a:fld id="{AD2A02FB-33D5-4D16-ABE6-729A0B3D225A}" type="slidenum">
              <a:rPr lang="zh-TW" altLang="en-US" smtClean="0"/>
              <a:pPr/>
              <a:t>19</a:t>
            </a:fld>
            <a:endParaRPr lang="zh-TW" altLang="en-US"/>
          </a:p>
        </p:txBody>
      </p:sp>
      <p:sp>
        <p:nvSpPr>
          <p:cNvPr id="5" name="標題 1"/>
          <p:cNvSpPr txBox="1">
            <a:spLocks/>
          </p:cNvSpPr>
          <p:nvPr/>
        </p:nvSpPr>
        <p:spPr>
          <a:xfrm>
            <a:off x="884367" y="3199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TW" altLang="en-US" dirty="0"/>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171" y="3443372"/>
            <a:ext cx="3691307" cy="2857072"/>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1213274020"/>
              </p:ext>
            </p:extLst>
          </p:nvPr>
        </p:nvGraphicFramePr>
        <p:xfrm>
          <a:off x="1078957" y="1761807"/>
          <a:ext cx="5501733" cy="1358151"/>
        </p:xfrm>
        <a:graphic>
          <a:graphicData uri="http://schemas.openxmlformats.org/drawingml/2006/table">
            <a:tbl>
              <a:tblPr firstRow="1" bandRow="1">
                <a:tableStyleId>{5C22544A-7EE6-4342-B048-85BDC9FD1C3A}</a:tableStyleId>
              </a:tblPr>
              <a:tblGrid>
                <a:gridCol w="1626518">
                  <a:extLst>
                    <a:ext uri="{9D8B030D-6E8A-4147-A177-3AD203B41FA5}">
                      <a16:colId xmlns:a16="http://schemas.microsoft.com/office/drawing/2014/main" val="367215255"/>
                    </a:ext>
                  </a:extLst>
                </a:gridCol>
                <a:gridCol w="1986841">
                  <a:extLst>
                    <a:ext uri="{9D8B030D-6E8A-4147-A177-3AD203B41FA5}">
                      <a16:colId xmlns:a16="http://schemas.microsoft.com/office/drawing/2014/main" val="3787604718"/>
                    </a:ext>
                  </a:extLst>
                </a:gridCol>
                <a:gridCol w="1888374">
                  <a:extLst>
                    <a:ext uri="{9D8B030D-6E8A-4147-A177-3AD203B41FA5}">
                      <a16:colId xmlns:a16="http://schemas.microsoft.com/office/drawing/2014/main" val="462218825"/>
                    </a:ext>
                  </a:extLst>
                </a:gridCol>
              </a:tblGrid>
              <a:tr h="452717">
                <a:tc>
                  <a:txBody>
                    <a:bodyPr/>
                    <a:lstStyle/>
                    <a:p>
                      <a:pPr algn="ctr"/>
                      <a:r>
                        <a:rPr lang="zh-TW" altLang="en-US" dirty="0" smtClean="0"/>
                        <a:t>分數樣本</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5D0B"/>
                    </a:solidFill>
                  </a:tcPr>
                </a:tc>
                <a:tc>
                  <a:txBody>
                    <a:bodyPr/>
                    <a:lstStyle/>
                    <a:p>
                      <a:pPr algn="ctr"/>
                      <a:r>
                        <a:rPr lang="zh-TW" altLang="en-US" dirty="0" smtClean="0"/>
                        <a:t>漲幅變動</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5D0B"/>
                    </a:solidFill>
                  </a:tcPr>
                </a:tc>
                <a:tc>
                  <a:txBody>
                    <a:bodyPr/>
                    <a:lstStyle/>
                    <a:p>
                      <a:pPr algn="ctr"/>
                      <a:r>
                        <a:rPr lang="zh-TW" altLang="en-US" dirty="0" smtClean="0"/>
                        <a:t>未來漲幅</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5D0B"/>
                    </a:solidFill>
                  </a:tcPr>
                </a:tc>
                <a:extLst>
                  <a:ext uri="{0D108BD9-81ED-4DB2-BD59-A6C34878D82A}">
                    <a16:rowId xmlns:a16="http://schemas.microsoft.com/office/drawing/2014/main" val="3456222053"/>
                  </a:ext>
                </a:extLst>
              </a:tr>
              <a:tr h="452717">
                <a:tc>
                  <a:txBody>
                    <a:bodyPr/>
                    <a:lstStyle/>
                    <a:p>
                      <a:r>
                        <a:rPr lang="zh-TW" altLang="en-US" dirty="0" smtClean="0"/>
                        <a:t>全樣本</a:t>
                      </a:r>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ltLang="zh-TW" baseline="0" dirty="0" smtClean="0"/>
                        <a:t>Corr = </a:t>
                      </a:r>
                      <a:r>
                        <a:rPr lang="en-US" altLang="zh-TW" dirty="0" smtClean="0"/>
                        <a:t>0.037</a:t>
                      </a:r>
                      <a:r>
                        <a:rPr lang="en-US" altLang="zh-TW" baseline="0" dirty="0" smtClean="0"/>
                        <a:t> </a:t>
                      </a:r>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ltLang="zh-TW" baseline="0" dirty="0" smtClean="0"/>
                        <a:t>Corr = </a:t>
                      </a:r>
                      <a:r>
                        <a:rPr lang="en-US" altLang="zh-TW" dirty="0" smtClean="0"/>
                        <a:t>0.013</a:t>
                      </a:r>
                      <a:r>
                        <a:rPr lang="en-US" altLang="zh-TW" baseline="0" dirty="0" smtClean="0"/>
                        <a:t> </a:t>
                      </a:r>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04535724"/>
                  </a:ext>
                </a:extLst>
              </a:tr>
              <a:tr h="452717">
                <a:tc>
                  <a:txBody>
                    <a:bodyPr/>
                    <a:lstStyle/>
                    <a:p>
                      <a:r>
                        <a:rPr lang="zh-TW" altLang="en-US" dirty="0" smtClean="0"/>
                        <a:t>負分數樣本</a:t>
                      </a:r>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ltLang="zh-TW" baseline="0" dirty="0" smtClean="0"/>
                        <a:t>Corr = </a:t>
                      </a:r>
                      <a:r>
                        <a:rPr lang="en-US" altLang="zh-TW" dirty="0" smtClean="0"/>
                        <a:t>-0.028</a:t>
                      </a:r>
                      <a:r>
                        <a:rPr lang="en-US" altLang="zh-TW" baseline="0" dirty="0" smtClean="0"/>
                        <a:t> </a:t>
                      </a:r>
                      <a:endParaRPr lang="zh-TW" altLang="en-US" dirty="0" smtClean="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ltLang="zh-TW" baseline="0" dirty="0" smtClean="0"/>
                        <a:t>Corr = </a:t>
                      </a:r>
                      <a:r>
                        <a:rPr lang="en-US" altLang="zh-TW" dirty="0" smtClean="0"/>
                        <a:t>-0.036</a:t>
                      </a:r>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0269175"/>
                  </a:ext>
                </a:extLst>
              </a:tr>
            </a:tbl>
          </a:graphicData>
        </a:graphic>
      </p:graphicFrame>
      <p:grpSp>
        <p:nvGrpSpPr>
          <p:cNvPr id="11" name="群組 10"/>
          <p:cNvGrpSpPr/>
          <p:nvPr/>
        </p:nvGrpSpPr>
        <p:grpSpPr>
          <a:xfrm>
            <a:off x="769732" y="374882"/>
            <a:ext cx="3177093" cy="1042942"/>
            <a:chOff x="645607" y="455658"/>
            <a:chExt cx="3177093" cy="1042942"/>
          </a:xfrm>
        </p:grpSpPr>
        <p:sp>
          <p:nvSpPr>
            <p:cNvPr id="12" name="圓角矩形 11"/>
            <p:cNvSpPr/>
            <p:nvPr/>
          </p:nvSpPr>
          <p:spPr>
            <a:xfrm>
              <a:off x="645607" y="455658"/>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圓角矩形 12"/>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研究結果</a:t>
              </a:r>
              <a:endParaRPr lang="zh-TW" altLang="en-US" sz="4400" b="1" dirty="0"/>
            </a:p>
          </p:txBody>
        </p:sp>
      </p:grpSp>
      <p:sp>
        <p:nvSpPr>
          <p:cNvPr id="15" name="圓角矩形 14"/>
          <p:cNvSpPr/>
          <p:nvPr/>
        </p:nvSpPr>
        <p:spPr>
          <a:xfrm>
            <a:off x="1078957" y="3411955"/>
            <a:ext cx="829892" cy="80363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b="1" dirty="0" smtClean="0"/>
              <a:t>未來漲幅</a:t>
            </a:r>
            <a:endParaRPr lang="zh-TW" altLang="en-US" b="1" dirty="0"/>
          </a:p>
        </p:txBody>
      </p:sp>
      <p:sp>
        <p:nvSpPr>
          <p:cNvPr id="17" name="圓角矩形 16"/>
          <p:cNvSpPr/>
          <p:nvPr/>
        </p:nvSpPr>
        <p:spPr>
          <a:xfrm>
            <a:off x="6580690" y="3347676"/>
            <a:ext cx="829892" cy="80363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b="1" dirty="0" smtClean="0"/>
              <a:t>漲幅變</a:t>
            </a:r>
            <a:r>
              <a:rPr lang="zh-TW" altLang="en-US" b="1" dirty="0"/>
              <a:t>動</a:t>
            </a:r>
          </a:p>
        </p:txBody>
      </p:sp>
      <p:sp>
        <p:nvSpPr>
          <p:cNvPr id="27" name="矩形 26"/>
          <p:cNvSpPr/>
          <p:nvPr/>
        </p:nvSpPr>
        <p:spPr>
          <a:xfrm>
            <a:off x="7195086" y="1771468"/>
            <a:ext cx="3789746"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dirty="0" smtClean="0">
                <a:latin typeface="+mn-ea"/>
              </a:rPr>
              <a:t>分數</a:t>
            </a:r>
            <a:r>
              <a:rPr lang="zh-TW" altLang="en-US" dirty="0">
                <a:latin typeface="+mn-ea"/>
              </a:rPr>
              <a:t>與</a:t>
            </a:r>
            <a:r>
              <a:rPr lang="zh-TW" altLang="en-US" dirty="0" smtClean="0">
                <a:latin typeface="+mn-ea"/>
              </a:rPr>
              <a:t>股價</a:t>
            </a:r>
            <a:r>
              <a:rPr lang="zh-TW" altLang="en-US" dirty="0" smtClean="0"/>
              <a:t>線性</a:t>
            </a:r>
            <a:r>
              <a:rPr lang="zh-TW" altLang="en-US" dirty="0"/>
              <a:t>相關極</a:t>
            </a:r>
            <a:r>
              <a:rPr lang="zh-TW" altLang="en-US" dirty="0" smtClean="0"/>
              <a:t>弱</a:t>
            </a:r>
            <a:endParaRPr lang="en-US" altLang="zh-TW" dirty="0" smtClean="0"/>
          </a:p>
          <a:p>
            <a:pPr marL="285750" indent="-285750">
              <a:lnSpc>
                <a:spcPct val="150000"/>
              </a:lnSpc>
              <a:buFont typeface="Arial" panose="020B0604020202020204" pitchFamily="34" charset="0"/>
              <a:buChar char="•"/>
            </a:pPr>
            <a:r>
              <a:rPr lang="zh-TW" altLang="en-US" dirty="0" smtClean="0"/>
              <a:t>負樣本數有極小負相關</a:t>
            </a:r>
            <a:endParaRPr lang="en-US" altLang="zh-TW" dirty="0" smtClean="0"/>
          </a:p>
          <a:p>
            <a:pPr marL="285750" indent="-285750">
              <a:lnSpc>
                <a:spcPct val="150000"/>
              </a:lnSpc>
              <a:buFont typeface="Arial" panose="020B0604020202020204" pitchFamily="34" charset="0"/>
              <a:buChar char="•"/>
            </a:pPr>
            <a:r>
              <a:rPr lang="zh-TW" altLang="en-US" dirty="0" smtClean="0"/>
              <a:t>需要將正與負分數分開分析</a:t>
            </a:r>
            <a:endParaRPr lang="en-US" altLang="zh-TW" dirty="0"/>
          </a:p>
        </p:txBody>
      </p:sp>
    </p:spTree>
    <p:extLst>
      <p:ext uri="{BB962C8B-B14F-4D97-AF65-F5344CB8AC3E}">
        <p14:creationId xmlns:p14="http://schemas.microsoft.com/office/powerpoint/2010/main" val="3482612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圓角矩形 12"/>
          <p:cNvSpPr/>
          <p:nvPr/>
        </p:nvSpPr>
        <p:spPr>
          <a:xfrm>
            <a:off x="819484" y="2108200"/>
            <a:ext cx="10534316" cy="2578100"/>
          </a:xfrm>
          <a:prstGeom prst="roundRect">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圓角矩形 13"/>
          <p:cNvSpPr/>
          <p:nvPr/>
        </p:nvSpPr>
        <p:spPr>
          <a:xfrm>
            <a:off x="819484" y="4889500"/>
            <a:ext cx="10534316" cy="1054100"/>
          </a:xfrm>
          <a:prstGeom prst="roundRect">
            <a:avLst>
              <a:gd name="adj" fmla="val 38801"/>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358900" y="2247900"/>
            <a:ext cx="6906795" cy="3695700"/>
          </a:xfrm>
        </p:spPr>
        <p:txBody>
          <a:bodyPr>
            <a:normAutofit/>
          </a:bodyPr>
          <a:lstStyle/>
          <a:p>
            <a:pPr marL="0" indent="0">
              <a:lnSpc>
                <a:spcPts val="5100"/>
              </a:lnSpc>
              <a:buNone/>
            </a:pPr>
            <a:r>
              <a:rPr lang="en-US" altLang="zh-TW" sz="3200" b="1" dirty="0">
                <a:latin typeface="Arial Narrow" panose="020B0606020202030204" pitchFamily="34" charset="0"/>
              </a:rPr>
              <a:t>1. </a:t>
            </a:r>
            <a:r>
              <a:rPr lang="zh-TW" altLang="en-US" sz="3200" dirty="0">
                <a:latin typeface="Arial Narrow" panose="020B0606020202030204" pitchFamily="34" charset="0"/>
              </a:rPr>
              <a:t>新聞對股價</a:t>
            </a:r>
            <a:r>
              <a:rPr lang="zh-TW" altLang="en-US" sz="3200" dirty="0" smtClean="0">
                <a:latin typeface="Arial Narrow" panose="020B0606020202030204" pitchFamily="34" charset="0"/>
              </a:rPr>
              <a:t>影響</a:t>
            </a:r>
            <a:endParaRPr lang="en-US" altLang="zh-TW" sz="3200" dirty="0">
              <a:latin typeface="Arial Narrow" panose="020B0606020202030204" pitchFamily="34" charset="0"/>
            </a:endParaRPr>
          </a:p>
          <a:p>
            <a:pPr marL="0" indent="0">
              <a:lnSpc>
                <a:spcPts val="5100"/>
              </a:lnSpc>
              <a:buNone/>
            </a:pPr>
            <a:r>
              <a:rPr lang="en-US" altLang="zh-TW" sz="3200" b="1" dirty="0">
                <a:latin typeface="Arial Narrow" panose="020B0606020202030204" pitchFamily="34" charset="0"/>
              </a:rPr>
              <a:t>2. </a:t>
            </a:r>
            <a:r>
              <a:rPr lang="zh-TW" altLang="en-US" sz="3200" dirty="0">
                <a:latin typeface="Arial Narrow" panose="020B0606020202030204" pitchFamily="34" charset="0"/>
              </a:rPr>
              <a:t>新聞標題情緒分數</a:t>
            </a:r>
            <a:endParaRPr lang="en-US" altLang="zh-TW" sz="3200" dirty="0">
              <a:latin typeface="Arial Narrow" panose="020B0606020202030204" pitchFamily="34" charset="0"/>
            </a:endParaRPr>
          </a:p>
          <a:p>
            <a:pPr marL="0" indent="0">
              <a:lnSpc>
                <a:spcPts val="5100"/>
              </a:lnSpc>
              <a:buNone/>
            </a:pPr>
            <a:r>
              <a:rPr lang="en-US" altLang="zh-TW" sz="3200" b="1" dirty="0">
                <a:latin typeface="Arial Narrow" panose="020B0606020202030204" pitchFamily="34" charset="0"/>
              </a:rPr>
              <a:t>3. </a:t>
            </a:r>
            <a:r>
              <a:rPr lang="zh-TW" altLang="en-US" sz="3200" dirty="0">
                <a:latin typeface="Arial Narrow" panose="020B0606020202030204" pitchFamily="34" charset="0"/>
              </a:rPr>
              <a:t>現金增資期間股價趨勢與新聞</a:t>
            </a:r>
            <a:r>
              <a:rPr lang="zh-TW" altLang="en-US" sz="3200" dirty="0" smtClean="0">
                <a:latin typeface="Arial Narrow" panose="020B0606020202030204" pitchFamily="34" charset="0"/>
              </a:rPr>
              <a:t>影響</a:t>
            </a:r>
            <a:endParaRPr lang="en-US" altLang="zh-TW" sz="3200" dirty="0" smtClean="0">
              <a:latin typeface="Arial Narrow" panose="020B0606020202030204" pitchFamily="34" charset="0"/>
            </a:endParaRPr>
          </a:p>
          <a:p>
            <a:pPr marL="0" indent="0">
              <a:lnSpc>
                <a:spcPct val="250000"/>
              </a:lnSpc>
              <a:buNone/>
            </a:pPr>
            <a:endParaRPr lang="en-US" altLang="zh-TW" sz="900" dirty="0">
              <a:latin typeface="Arial Narrow" panose="020B0606020202030204" pitchFamily="34" charset="0"/>
            </a:endParaRPr>
          </a:p>
          <a:p>
            <a:pPr marL="0" indent="0">
              <a:lnSpc>
                <a:spcPts val="5100"/>
              </a:lnSpc>
              <a:buNone/>
            </a:pPr>
            <a:r>
              <a:rPr lang="en-US" altLang="zh-TW" sz="3200" b="1" dirty="0">
                <a:latin typeface="Arial Narrow" panose="020B0606020202030204" pitchFamily="34" charset="0"/>
              </a:rPr>
              <a:t>4. </a:t>
            </a:r>
            <a:r>
              <a:rPr lang="en-US" altLang="zh-TW" sz="3200" dirty="0">
                <a:latin typeface="Arial Narrow" panose="020B0606020202030204" pitchFamily="34" charset="0"/>
              </a:rPr>
              <a:t>ETF</a:t>
            </a:r>
            <a:r>
              <a:rPr lang="zh-TW" altLang="en-US" sz="3200" dirty="0">
                <a:latin typeface="Arial Narrow" panose="020B0606020202030204" pitchFamily="34" charset="0"/>
              </a:rPr>
              <a:t>標借費率</a:t>
            </a:r>
            <a:r>
              <a:rPr lang="zh-TW" altLang="en-US" sz="3200" dirty="0" smtClean="0">
                <a:latin typeface="Arial Narrow" panose="020B0606020202030204" pitchFamily="34" charset="0"/>
              </a:rPr>
              <a:t>預測</a:t>
            </a:r>
            <a:endParaRPr lang="zh-TW" altLang="en-US" sz="3200" dirty="0">
              <a:latin typeface="Arial Narrow" panose="020B0606020202030204" pitchFamily="34" charset="0"/>
            </a:endParaRPr>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a:t>
            </a:fld>
            <a:endParaRPr lang="zh-TW" altLang="en-US"/>
          </a:p>
        </p:txBody>
      </p:sp>
      <p:grpSp>
        <p:nvGrpSpPr>
          <p:cNvPr id="10" name="群組 9"/>
          <p:cNvGrpSpPr/>
          <p:nvPr/>
        </p:nvGrpSpPr>
        <p:grpSpPr>
          <a:xfrm>
            <a:off x="819484" y="503404"/>
            <a:ext cx="4386052" cy="1169986"/>
            <a:chOff x="778689" y="417514"/>
            <a:chExt cx="3106286" cy="1182686"/>
          </a:xfrm>
        </p:grpSpPr>
        <p:sp>
          <p:nvSpPr>
            <p:cNvPr id="11" name="圓角矩形 10"/>
            <p:cNvSpPr/>
            <p:nvPr/>
          </p:nvSpPr>
          <p:spPr>
            <a:xfrm>
              <a:off x="778689" y="417514"/>
              <a:ext cx="3106286" cy="1182686"/>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838200" y="468314"/>
              <a:ext cx="2984500" cy="1081086"/>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報告主題目錄</a:t>
              </a:r>
              <a:endParaRPr lang="zh-TW" altLang="en-US" sz="4400" b="1" dirty="0"/>
            </a:p>
          </p:txBody>
        </p:sp>
      </p:grpSp>
      <p:sp>
        <p:nvSpPr>
          <p:cNvPr id="2" name="文字方塊 1"/>
          <p:cNvSpPr txBox="1"/>
          <p:nvPr/>
        </p:nvSpPr>
        <p:spPr>
          <a:xfrm>
            <a:off x="10094492" y="2380252"/>
            <a:ext cx="1187116" cy="523220"/>
          </a:xfrm>
          <a:prstGeom prst="rect">
            <a:avLst/>
          </a:prstGeom>
          <a:noFill/>
        </p:spPr>
        <p:txBody>
          <a:bodyPr wrap="square" rtlCol="0">
            <a:spAutoFit/>
          </a:bodyPr>
          <a:lstStyle/>
          <a:p>
            <a:r>
              <a:rPr lang="en-US" altLang="zh-TW" sz="2800" dirty="0" smtClean="0">
                <a:latin typeface="Arial Narrow" panose="020B0606020202030204" pitchFamily="34" charset="0"/>
              </a:rPr>
              <a:t>4:30</a:t>
            </a:r>
            <a:endParaRPr lang="zh-TW" altLang="en-US" sz="2800" dirty="0">
              <a:latin typeface="Arial Narrow" panose="020B0606020202030204" pitchFamily="34" charset="0"/>
            </a:endParaRPr>
          </a:p>
        </p:txBody>
      </p:sp>
      <p:sp>
        <p:nvSpPr>
          <p:cNvPr id="15" name="文字方塊 14"/>
          <p:cNvSpPr txBox="1"/>
          <p:nvPr/>
        </p:nvSpPr>
        <p:spPr>
          <a:xfrm>
            <a:off x="10094492" y="3145932"/>
            <a:ext cx="1187116" cy="523220"/>
          </a:xfrm>
          <a:prstGeom prst="rect">
            <a:avLst/>
          </a:prstGeom>
          <a:noFill/>
        </p:spPr>
        <p:txBody>
          <a:bodyPr wrap="square" rtlCol="0">
            <a:spAutoFit/>
          </a:bodyPr>
          <a:lstStyle/>
          <a:p>
            <a:r>
              <a:rPr lang="en-US" altLang="zh-TW" sz="2800" dirty="0" smtClean="0">
                <a:latin typeface="Arial Narrow" panose="020B0606020202030204" pitchFamily="34" charset="0"/>
              </a:rPr>
              <a:t>2:00</a:t>
            </a:r>
            <a:endParaRPr lang="zh-TW" altLang="en-US" sz="2800" dirty="0">
              <a:latin typeface="Arial Narrow" panose="020B0606020202030204" pitchFamily="34" charset="0"/>
            </a:endParaRPr>
          </a:p>
        </p:txBody>
      </p:sp>
      <p:sp>
        <p:nvSpPr>
          <p:cNvPr id="16" name="文字方塊 15"/>
          <p:cNvSpPr txBox="1"/>
          <p:nvPr/>
        </p:nvSpPr>
        <p:spPr>
          <a:xfrm>
            <a:off x="10094492" y="5154940"/>
            <a:ext cx="1187116" cy="523220"/>
          </a:xfrm>
          <a:prstGeom prst="rect">
            <a:avLst/>
          </a:prstGeom>
          <a:noFill/>
        </p:spPr>
        <p:txBody>
          <a:bodyPr wrap="square" rtlCol="0">
            <a:spAutoFit/>
          </a:bodyPr>
          <a:lstStyle/>
          <a:p>
            <a:r>
              <a:rPr lang="en-US" altLang="zh-TW" sz="2800" dirty="0" smtClean="0">
                <a:latin typeface="Arial Narrow" panose="020B0606020202030204" pitchFamily="34" charset="0"/>
              </a:rPr>
              <a:t>4:15</a:t>
            </a:r>
            <a:endParaRPr lang="zh-TW" altLang="en-US" sz="2800" dirty="0">
              <a:latin typeface="Arial Narrow" panose="020B0606020202030204" pitchFamily="34" charset="0"/>
            </a:endParaRPr>
          </a:p>
        </p:txBody>
      </p:sp>
      <p:sp>
        <p:nvSpPr>
          <p:cNvPr id="17" name="文字方塊 16"/>
          <p:cNvSpPr txBox="1"/>
          <p:nvPr/>
        </p:nvSpPr>
        <p:spPr>
          <a:xfrm>
            <a:off x="10094492" y="3922438"/>
            <a:ext cx="1187116" cy="523220"/>
          </a:xfrm>
          <a:prstGeom prst="rect">
            <a:avLst/>
          </a:prstGeom>
          <a:noFill/>
        </p:spPr>
        <p:txBody>
          <a:bodyPr wrap="square" rtlCol="0">
            <a:spAutoFit/>
          </a:bodyPr>
          <a:lstStyle/>
          <a:p>
            <a:r>
              <a:rPr lang="en-US" altLang="zh-TW" sz="2800" dirty="0" smtClean="0">
                <a:latin typeface="Arial Narrow" panose="020B0606020202030204" pitchFamily="34" charset="0"/>
              </a:rPr>
              <a:t>3:45</a:t>
            </a:r>
            <a:endParaRPr lang="zh-TW" altLang="en-US" sz="2800" dirty="0">
              <a:latin typeface="Arial Narrow" panose="020B0606020202030204" pitchFamily="34" charset="0"/>
            </a:endParaRPr>
          </a:p>
        </p:txBody>
      </p:sp>
    </p:spTree>
    <p:extLst>
      <p:ext uri="{BB962C8B-B14F-4D97-AF65-F5344CB8AC3E}">
        <p14:creationId xmlns:p14="http://schemas.microsoft.com/office/powerpoint/2010/main" val="1066033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20</a:t>
            </a:fld>
            <a:endParaRPr lang="zh-TW" altLang="en-US"/>
          </a:p>
        </p:txBody>
      </p:sp>
      <p:graphicFrame>
        <p:nvGraphicFramePr>
          <p:cNvPr id="90" name="表格 89"/>
          <p:cNvGraphicFramePr>
            <a:graphicFrameLocks noGrp="1"/>
          </p:cNvGraphicFramePr>
          <p:nvPr>
            <p:extLst>
              <p:ext uri="{D42A27DB-BD31-4B8C-83A1-F6EECF244321}">
                <p14:modId xmlns:p14="http://schemas.microsoft.com/office/powerpoint/2010/main" val="3605261249"/>
              </p:ext>
            </p:extLst>
          </p:nvPr>
        </p:nvGraphicFramePr>
        <p:xfrm>
          <a:off x="5612919" y="624320"/>
          <a:ext cx="5791116" cy="1010920"/>
        </p:xfrm>
        <a:graphic>
          <a:graphicData uri="http://schemas.openxmlformats.org/drawingml/2006/table">
            <a:tbl>
              <a:tblPr firstRow="1" bandRow="1">
                <a:tableStyleId>{5C22544A-7EE6-4342-B048-85BDC9FD1C3A}</a:tableStyleId>
              </a:tblPr>
              <a:tblGrid>
                <a:gridCol w="1649494">
                  <a:extLst>
                    <a:ext uri="{9D8B030D-6E8A-4147-A177-3AD203B41FA5}">
                      <a16:colId xmlns:a16="http://schemas.microsoft.com/office/drawing/2014/main" val="2533923012"/>
                    </a:ext>
                  </a:extLst>
                </a:gridCol>
                <a:gridCol w="2380349">
                  <a:extLst>
                    <a:ext uri="{9D8B030D-6E8A-4147-A177-3AD203B41FA5}">
                      <a16:colId xmlns:a16="http://schemas.microsoft.com/office/drawing/2014/main" val="2196326874"/>
                    </a:ext>
                  </a:extLst>
                </a:gridCol>
                <a:gridCol w="1761273">
                  <a:extLst>
                    <a:ext uri="{9D8B030D-6E8A-4147-A177-3AD203B41FA5}">
                      <a16:colId xmlns:a16="http://schemas.microsoft.com/office/drawing/2014/main" val="3508398757"/>
                    </a:ext>
                  </a:extLst>
                </a:gridCol>
              </a:tblGrid>
              <a:tr h="370840">
                <a:tc>
                  <a:txBody>
                    <a:bodyPr/>
                    <a:lstStyle/>
                    <a:p>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t>漲幅變動</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t>未來漲幅</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2805797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雙樣本</a:t>
                      </a:r>
                      <a:r>
                        <a:rPr lang="en-US" altLang="zh-TW" dirty="0" smtClean="0"/>
                        <a:t>T</a:t>
                      </a:r>
                      <a:r>
                        <a:rPr lang="zh-TW" altLang="en-US" dirty="0" smtClean="0"/>
                        <a:t>檢定</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zh-TW" altLang="en-US" dirty="0" smtClean="0"/>
                        <a:t>以</a:t>
                      </a:r>
                      <a:r>
                        <a:rPr lang="en-US" altLang="zh-TW" dirty="0" smtClean="0"/>
                        <a:t>0</a:t>
                      </a:r>
                      <a:r>
                        <a:rPr lang="zh-TW" altLang="en-US" dirty="0" smtClean="0"/>
                        <a:t>為分界</a:t>
                      </a:r>
                      <a:r>
                        <a:rPr lang="en-US" altLang="zh-TW" dirty="0" smtClean="0"/>
                        <a: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altLang="zh-TW" dirty="0" smtClean="0"/>
                        <a:t>T-stat= 5.10</a:t>
                      </a:r>
                      <a:r>
                        <a:rPr lang="en-US" altLang="zh-TW" baseline="0" dirty="0" smtClean="0"/>
                        <a:t> </a:t>
                      </a:r>
                    </a:p>
                    <a:p>
                      <a:r>
                        <a:rPr lang="en-US" altLang="zh-TW" baseline="0" dirty="0" smtClean="0"/>
                        <a:t>p-value =0.00000034</a:t>
                      </a:r>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altLang="zh-TW" dirty="0" smtClean="0"/>
                        <a:t>T-stat= 2.08</a:t>
                      </a:r>
                      <a:r>
                        <a:rPr lang="en-US" altLang="zh-TW" baseline="0" dirty="0" smtClean="0"/>
                        <a:t> </a:t>
                      </a:r>
                    </a:p>
                    <a:p>
                      <a:r>
                        <a:rPr lang="en-US" altLang="zh-TW" baseline="0" dirty="0" smtClean="0"/>
                        <a:t>p-value =0.037</a:t>
                      </a:r>
                      <a:endParaRPr lang="zh-TW"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87830188"/>
                  </a:ext>
                </a:extLst>
              </a:tr>
            </a:tbl>
          </a:graphicData>
        </a:graphic>
      </p:graphicFrame>
      <p:grpSp>
        <p:nvGrpSpPr>
          <p:cNvPr id="56" name="群組 55"/>
          <p:cNvGrpSpPr/>
          <p:nvPr/>
        </p:nvGrpSpPr>
        <p:grpSpPr>
          <a:xfrm>
            <a:off x="799966" y="577228"/>
            <a:ext cx="3177093" cy="1042942"/>
            <a:chOff x="645607" y="455658"/>
            <a:chExt cx="3177093" cy="1042942"/>
          </a:xfrm>
        </p:grpSpPr>
        <p:sp>
          <p:nvSpPr>
            <p:cNvPr id="57" name="圓角矩形 56"/>
            <p:cNvSpPr/>
            <p:nvPr/>
          </p:nvSpPr>
          <p:spPr>
            <a:xfrm>
              <a:off x="645607" y="455658"/>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圓角矩形 57"/>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研究結果</a:t>
              </a:r>
              <a:endParaRPr lang="zh-TW" altLang="en-US" sz="4400" b="1" dirty="0"/>
            </a:p>
          </p:txBody>
        </p:sp>
      </p:grpSp>
      <p:grpSp>
        <p:nvGrpSpPr>
          <p:cNvPr id="20" name="群組 19"/>
          <p:cNvGrpSpPr/>
          <p:nvPr/>
        </p:nvGrpSpPr>
        <p:grpSpPr>
          <a:xfrm>
            <a:off x="0" y="3168507"/>
            <a:ext cx="12192000" cy="2987560"/>
            <a:chOff x="0" y="2984685"/>
            <a:chExt cx="12192000" cy="2987560"/>
          </a:xfrm>
        </p:grpSpPr>
        <p:cxnSp>
          <p:nvCxnSpPr>
            <p:cNvPr id="72" name="直線接點 71"/>
            <p:cNvCxnSpPr/>
            <p:nvPr/>
          </p:nvCxnSpPr>
          <p:spPr>
            <a:xfrm>
              <a:off x="11421875" y="3238492"/>
              <a:ext cx="0" cy="23644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6547684" y="3238500"/>
              <a:ext cx="0" cy="23644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0" y="4740398"/>
              <a:ext cx="1599933" cy="0"/>
            </a:xfrm>
            <a:prstGeom prst="line">
              <a:avLst/>
            </a:prstGeom>
            <a:ln w="76200">
              <a:solidFill>
                <a:srgbClr val="F2A068"/>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11404600" y="4740398"/>
              <a:ext cx="787400" cy="0"/>
            </a:xfrm>
            <a:prstGeom prst="line">
              <a:avLst/>
            </a:prstGeom>
            <a:ln w="76200">
              <a:solidFill>
                <a:srgbClr val="76B54B"/>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群組 9"/>
            <p:cNvGrpSpPr/>
            <p:nvPr/>
          </p:nvGrpSpPr>
          <p:grpSpPr>
            <a:xfrm>
              <a:off x="590559" y="2984685"/>
              <a:ext cx="11019018" cy="2987560"/>
              <a:chOff x="632658" y="2297375"/>
              <a:chExt cx="11019018" cy="2987560"/>
            </a:xfrm>
          </p:grpSpPr>
          <p:grpSp>
            <p:nvGrpSpPr>
              <p:cNvPr id="87" name="群組 86"/>
              <p:cNvGrpSpPr/>
              <p:nvPr/>
            </p:nvGrpSpPr>
            <p:grpSpPr>
              <a:xfrm>
                <a:off x="632658" y="2297375"/>
                <a:ext cx="11019018" cy="2987560"/>
                <a:chOff x="622586" y="3095580"/>
                <a:chExt cx="11019018" cy="2987560"/>
              </a:xfrm>
            </p:grpSpPr>
            <p:grpSp>
              <p:nvGrpSpPr>
                <p:cNvPr id="54" name="群組 53"/>
                <p:cNvGrpSpPr/>
                <p:nvPr/>
              </p:nvGrpSpPr>
              <p:grpSpPr>
                <a:xfrm>
                  <a:off x="622586" y="3349399"/>
                  <a:ext cx="11019018" cy="2733741"/>
                  <a:chOff x="615519" y="3325337"/>
                  <a:chExt cx="11019018" cy="2733741"/>
                </a:xfrm>
              </p:grpSpPr>
              <p:grpSp>
                <p:nvGrpSpPr>
                  <p:cNvPr id="29" name="群組 28"/>
                  <p:cNvGrpSpPr/>
                  <p:nvPr/>
                </p:nvGrpSpPr>
                <p:grpSpPr>
                  <a:xfrm>
                    <a:off x="1438716" y="3325337"/>
                    <a:ext cx="10195821" cy="2733741"/>
                    <a:chOff x="632600" y="3701933"/>
                    <a:chExt cx="10941780" cy="2296215"/>
                  </a:xfrm>
                </p:grpSpPr>
                <p:cxnSp>
                  <p:nvCxnSpPr>
                    <p:cNvPr id="9" name="直線接點 8"/>
                    <p:cNvCxnSpPr/>
                    <p:nvPr/>
                  </p:nvCxnSpPr>
                  <p:spPr>
                    <a:xfrm>
                      <a:off x="855624" y="3701933"/>
                      <a:ext cx="0" cy="198600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32600" y="5687926"/>
                      <a:ext cx="10941780" cy="310222"/>
                    </a:xfrm>
                    <a:prstGeom prst="rect">
                      <a:avLst/>
                    </a:prstGeom>
                    <a:noFill/>
                  </p:spPr>
                  <p:txBody>
                    <a:bodyPr wrap="square" rtlCol="0">
                      <a:spAutoFit/>
                    </a:bodyPr>
                    <a:lstStyle/>
                    <a:p>
                      <a:r>
                        <a:rPr lang="en-US" altLang="zh-TW" b="1" dirty="0" smtClean="0">
                          <a:latin typeface="Arial Narrow" panose="020B0606020202030204" pitchFamily="34" charset="0"/>
                        </a:rPr>
                        <a:t>-1</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-0.8</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-0.6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 -0.4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    -0.2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       0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   0.2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   0.4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0.6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0.8           </a:t>
                      </a:r>
                      <a:r>
                        <a:rPr lang="zh-TW" altLang="en-US" b="1" dirty="0" smtClean="0">
                          <a:latin typeface="Arial Narrow" panose="020B0606020202030204" pitchFamily="34" charset="0"/>
                        </a:rPr>
                        <a:t>   </a:t>
                      </a:r>
                      <a:r>
                        <a:rPr lang="en-US" altLang="zh-TW" b="1" dirty="0" smtClean="0">
                          <a:latin typeface="Arial Narrow" panose="020B0606020202030204" pitchFamily="34" charset="0"/>
                        </a:rPr>
                        <a:t>1   </a:t>
                      </a:r>
                      <a:endParaRPr lang="zh-TW" altLang="en-US" b="1" dirty="0">
                        <a:latin typeface="Arial Narrow" panose="020B0606020202030204" pitchFamily="34" charset="0"/>
                      </a:endParaRPr>
                    </a:p>
                  </p:txBody>
                </p:sp>
              </p:grpSp>
              <p:sp>
                <p:nvSpPr>
                  <p:cNvPr id="28" name="文字方塊 27"/>
                  <p:cNvSpPr txBox="1"/>
                  <p:nvPr/>
                </p:nvSpPr>
                <p:spPr>
                  <a:xfrm>
                    <a:off x="615519" y="4122907"/>
                    <a:ext cx="1063443" cy="523220"/>
                  </a:xfrm>
                  <a:prstGeom prst="rect">
                    <a:avLst/>
                  </a:prstGeom>
                  <a:noFill/>
                </p:spPr>
                <p:txBody>
                  <a:bodyPr wrap="square" rtlCol="0">
                    <a:spAutoFit/>
                  </a:bodyPr>
                  <a:lstStyle/>
                  <a:p>
                    <a:r>
                      <a:rPr lang="zh-TW" altLang="en-US" sz="1200" b="1" dirty="0" smtClean="0"/>
                      <a:t>影響</a:t>
                    </a:r>
                    <a:endParaRPr lang="en-US" altLang="zh-TW" sz="1600" b="1" dirty="0" smtClean="0"/>
                  </a:p>
                  <a:p>
                    <a:r>
                      <a:rPr lang="zh-TW" altLang="en-US" sz="1600" b="1" dirty="0" smtClean="0"/>
                      <a:t>漲幅變</a:t>
                    </a:r>
                    <a:r>
                      <a:rPr lang="zh-TW" altLang="en-US" sz="1600" b="1" dirty="0"/>
                      <a:t>動</a:t>
                    </a:r>
                  </a:p>
                </p:txBody>
              </p:sp>
              <p:sp>
                <p:nvSpPr>
                  <p:cNvPr id="30" name="文字方塊 29"/>
                  <p:cNvSpPr txBox="1"/>
                  <p:nvPr/>
                </p:nvSpPr>
                <p:spPr>
                  <a:xfrm>
                    <a:off x="615520" y="5052470"/>
                    <a:ext cx="1063443" cy="523220"/>
                  </a:xfrm>
                  <a:prstGeom prst="rect">
                    <a:avLst/>
                  </a:prstGeom>
                  <a:noFill/>
                </p:spPr>
                <p:txBody>
                  <a:bodyPr wrap="square" rtlCol="0">
                    <a:spAutoFit/>
                  </a:bodyPr>
                  <a:lstStyle/>
                  <a:p>
                    <a:r>
                      <a:rPr lang="zh-TW" altLang="en-US" sz="1200" b="1" dirty="0" smtClean="0"/>
                      <a:t>預測</a:t>
                    </a:r>
                    <a:endParaRPr lang="en-US" altLang="zh-TW" sz="1200" b="1" dirty="0" smtClean="0"/>
                  </a:p>
                  <a:p>
                    <a:r>
                      <a:rPr lang="zh-TW" altLang="en-US" sz="1600" b="1" dirty="0" smtClean="0"/>
                      <a:t>未來漲幅</a:t>
                    </a:r>
                    <a:endParaRPr lang="zh-TW" altLang="en-US" sz="1600" b="1" dirty="0"/>
                  </a:p>
                </p:txBody>
              </p:sp>
              <p:sp>
                <p:nvSpPr>
                  <p:cNvPr id="31" name="文字方塊 30"/>
                  <p:cNvSpPr txBox="1"/>
                  <p:nvPr/>
                </p:nvSpPr>
                <p:spPr>
                  <a:xfrm>
                    <a:off x="1635706" y="4014619"/>
                    <a:ext cx="1009373" cy="600164"/>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-0.27</a:t>
                    </a:r>
                  </a:p>
                  <a:p>
                    <a:r>
                      <a:rPr lang="el-GR" altLang="zh-TW" sz="1600" dirty="0" smtClean="0"/>
                      <a:t>σ</a:t>
                    </a:r>
                    <a:r>
                      <a:rPr lang="zh-TW" altLang="en-US" sz="1600" dirty="0" smtClean="0"/>
                      <a:t> </a:t>
                    </a:r>
                    <a:r>
                      <a:rPr lang="en-US" altLang="zh-TW" sz="1600" dirty="0" smtClean="0"/>
                      <a:t>=</a:t>
                    </a:r>
                    <a:r>
                      <a:rPr lang="zh-TW" altLang="en-US" sz="1600" dirty="0" smtClean="0"/>
                      <a:t> </a:t>
                    </a:r>
                    <a:r>
                      <a:rPr lang="en-US" altLang="zh-TW" sz="1600" dirty="0" smtClean="0"/>
                      <a:t>2.14</a:t>
                    </a:r>
                    <a:endParaRPr lang="en-US" altLang="zh-TW" sz="1700" dirty="0" smtClean="0"/>
                  </a:p>
                </p:txBody>
              </p:sp>
              <p:sp>
                <p:nvSpPr>
                  <p:cNvPr id="32" name="文字方塊 31"/>
                  <p:cNvSpPr txBox="1"/>
                  <p:nvPr/>
                </p:nvSpPr>
                <p:spPr>
                  <a:xfrm>
                    <a:off x="1635707" y="4975102"/>
                    <a:ext cx="1009372"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-0.16</a:t>
                    </a:r>
                  </a:p>
                  <a:p>
                    <a:r>
                      <a:rPr lang="el-GR" altLang="zh-TW" dirty="0"/>
                      <a:t>σ</a:t>
                    </a:r>
                    <a:r>
                      <a:rPr lang="zh-TW" altLang="en-US" dirty="0"/>
                      <a:t> </a:t>
                    </a:r>
                    <a:r>
                      <a:rPr lang="en-US" altLang="zh-TW" dirty="0"/>
                      <a:t>=</a:t>
                    </a:r>
                    <a:r>
                      <a:rPr lang="zh-TW" altLang="en-US" dirty="0"/>
                      <a:t> </a:t>
                    </a:r>
                    <a:r>
                      <a:rPr lang="en-US" altLang="zh-TW" sz="1700" dirty="0" smtClean="0"/>
                      <a:t>3.79</a:t>
                    </a:r>
                    <a:endParaRPr lang="en-US" altLang="zh-TW" sz="2000" dirty="0"/>
                  </a:p>
                </p:txBody>
              </p:sp>
              <p:sp>
                <p:nvSpPr>
                  <p:cNvPr id="33" name="文字方塊 32"/>
                  <p:cNvSpPr txBox="1"/>
                  <p:nvPr/>
                </p:nvSpPr>
                <p:spPr>
                  <a:xfrm>
                    <a:off x="2627990" y="4014619"/>
                    <a:ext cx="1009373"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-0.33</a:t>
                    </a:r>
                  </a:p>
                  <a:p>
                    <a:r>
                      <a:rPr lang="el-GR" altLang="zh-TW" dirty="0"/>
                      <a:t>σ</a:t>
                    </a:r>
                    <a:r>
                      <a:rPr lang="zh-TW" altLang="en-US" dirty="0"/>
                      <a:t> </a:t>
                    </a:r>
                    <a:r>
                      <a:rPr lang="en-US" altLang="zh-TW" dirty="0"/>
                      <a:t>=</a:t>
                    </a:r>
                    <a:r>
                      <a:rPr lang="zh-TW" altLang="en-US" dirty="0"/>
                      <a:t> </a:t>
                    </a:r>
                    <a:r>
                      <a:rPr lang="en-US" altLang="zh-TW" sz="1700" dirty="0" smtClean="0"/>
                      <a:t>2.03</a:t>
                    </a:r>
                    <a:endParaRPr lang="en-US" altLang="zh-TW" sz="2000" dirty="0"/>
                  </a:p>
                </p:txBody>
              </p:sp>
              <p:sp>
                <p:nvSpPr>
                  <p:cNvPr id="34" name="文字方塊 33"/>
                  <p:cNvSpPr txBox="1"/>
                  <p:nvPr/>
                </p:nvSpPr>
                <p:spPr>
                  <a:xfrm>
                    <a:off x="2627991" y="4975102"/>
                    <a:ext cx="1009372"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-0.25</a:t>
                    </a:r>
                  </a:p>
                  <a:p>
                    <a:r>
                      <a:rPr lang="el-GR" altLang="zh-TW" dirty="0"/>
                      <a:t>σ</a:t>
                    </a:r>
                    <a:r>
                      <a:rPr lang="zh-TW" altLang="en-US" dirty="0"/>
                      <a:t> </a:t>
                    </a:r>
                    <a:r>
                      <a:rPr lang="en-US" altLang="zh-TW" dirty="0"/>
                      <a:t>=</a:t>
                    </a:r>
                    <a:r>
                      <a:rPr lang="zh-TW" altLang="en-US" dirty="0"/>
                      <a:t> </a:t>
                    </a:r>
                    <a:r>
                      <a:rPr lang="en-US" altLang="zh-TW" sz="1700" dirty="0" smtClean="0"/>
                      <a:t>3.76</a:t>
                    </a:r>
                    <a:endParaRPr lang="en-US" altLang="zh-TW" sz="2000" dirty="0"/>
                  </a:p>
                </p:txBody>
              </p:sp>
              <p:sp>
                <p:nvSpPr>
                  <p:cNvPr id="35" name="文字方塊 34"/>
                  <p:cNvSpPr txBox="1"/>
                  <p:nvPr/>
                </p:nvSpPr>
                <p:spPr>
                  <a:xfrm>
                    <a:off x="3613300" y="4021701"/>
                    <a:ext cx="1009373"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-0.46</a:t>
                    </a:r>
                  </a:p>
                  <a:p>
                    <a:r>
                      <a:rPr lang="el-GR" altLang="zh-TW" dirty="0"/>
                      <a:t>σ</a:t>
                    </a:r>
                    <a:r>
                      <a:rPr lang="zh-TW" altLang="en-US" dirty="0"/>
                      <a:t> </a:t>
                    </a:r>
                    <a:r>
                      <a:rPr lang="en-US" altLang="zh-TW" dirty="0"/>
                      <a:t>=</a:t>
                    </a:r>
                    <a:r>
                      <a:rPr lang="zh-TW" altLang="en-US" dirty="0"/>
                      <a:t> </a:t>
                    </a:r>
                    <a:r>
                      <a:rPr lang="en-US" altLang="zh-TW" sz="1700" dirty="0" smtClean="0"/>
                      <a:t>1.86</a:t>
                    </a:r>
                    <a:endParaRPr lang="en-US" altLang="zh-TW" sz="2000" dirty="0"/>
                  </a:p>
                </p:txBody>
              </p:sp>
              <p:sp>
                <p:nvSpPr>
                  <p:cNvPr id="36" name="文字方塊 35"/>
                  <p:cNvSpPr txBox="1"/>
                  <p:nvPr/>
                </p:nvSpPr>
                <p:spPr>
                  <a:xfrm>
                    <a:off x="3613301" y="4982184"/>
                    <a:ext cx="1009372"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-0.60</a:t>
                    </a:r>
                    <a:r>
                      <a:rPr lang="zh-TW" altLang="en-US" sz="1700" dirty="0" smtClean="0"/>
                      <a:t> </a:t>
                    </a:r>
                    <a:r>
                      <a:rPr lang="el-GR" altLang="zh-TW" dirty="0"/>
                      <a:t>σ</a:t>
                    </a:r>
                    <a:r>
                      <a:rPr lang="zh-TW" altLang="en-US" dirty="0"/>
                      <a:t> </a:t>
                    </a:r>
                    <a:r>
                      <a:rPr lang="en-US" altLang="zh-TW" dirty="0"/>
                      <a:t>=</a:t>
                    </a:r>
                    <a:r>
                      <a:rPr lang="zh-TW" altLang="en-US" dirty="0"/>
                      <a:t> </a:t>
                    </a:r>
                    <a:r>
                      <a:rPr lang="en-US" altLang="zh-TW" sz="1700" dirty="0" smtClean="0"/>
                      <a:t>3.53</a:t>
                    </a:r>
                    <a:endParaRPr lang="en-US" altLang="zh-TW" sz="2000" dirty="0"/>
                  </a:p>
                </p:txBody>
              </p:sp>
              <p:sp>
                <p:nvSpPr>
                  <p:cNvPr id="37" name="文字方塊 36"/>
                  <p:cNvSpPr txBox="1"/>
                  <p:nvPr/>
                </p:nvSpPr>
                <p:spPr>
                  <a:xfrm>
                    <a:off x="6572644" y="4013428"/>
                    <a:ext cx="1009373"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-0.03</a:t>
                    </a:r>
                  </a:p>
                  <a:p>
                    <a:r>
                      <a:rPr lang="el-GR" altLang="zh-TW" dirty="0"/>
                      <a:t>σ</a:t>
                    </a:r>
                    <a:r>
                      <a:rPr lang="zh-TW" altLang="en-US" dirty="0"/>
                      <a:t> </a:t>
                    </a:r>
                    <a:r>
                      <a:rPr lang="en-US" altLang="zh-TW" dirty="0"/>
                      <a:t>=</a:t>
                    </a:r>
                    <a:r>
                      <a:rPr lang="zh-TW" altLang="en-US" dirty="0"/>
                      <a:t> </a:t>
                    </a:r>
                    <a:r>
                      <a:rPr lang="en-US" altLang="zh-TW" sz="1700" dirty="0" smtClean="0"/>
                      <a:t>2.04</a:t>
                    </a:r>
                    <a:endParaRPr lang="en-US" altLang="zh-TW" sz="2000" dirty="0"/>
                  </a:p>
                </p:txBody>
              </p:sp>
              <p:sp>
                <p:nvSpPr>
                  <p:cNvPr id="38" name="文字方塊 37"/>
                  <p:cNvSpPr txBox="1"/>
                  <p:nvPr/>
                </p:nvSpPr>
                <p:spPr>
                  <a:xfrm>
                    <a:off x="6572645" y="4973911"/>
                    <a:ext cx="1009372"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-0.60</a:t>
                    </a:r>
                    <a:endParaRPr lang="en-US" altLang="zh-TW" sz="1700" dirty="0"/>
                  </a:p>
                  <a:p>
                    <a:r>
                      <a:rPr lang="el-GR" altLang="zh-TW" dirty="0"/>
                      <a:t>σ</a:t>
                    </a:r>
                    <a:r>
                      <a:rPr lang="zh-TW" altLang="en-US" dirty="0"/>
                      <a:t> </a:t>
                    </a:r>
                    <a:r>
                      <a:rPr lang="en-US" altLang="zh-TW" dirty="0"/>
                      <a:t>=</a:t>
                    </a:r>
                    <a:r>
                      <a:rPr lang="zh-TW" altLang="en-US" dirty="0"/>
                      <a:t> </a:t>
                    </a:r>
                    <a:r>
                      <a:rPr lang="en-US" altLang="zh-TW" sz="1700" dirty="0" smtClean="0"/>
                      <a:t>3.95</a:t>
                    </a:r>
                    <a:endParaRPr lang="en-US" altLang="zh-TW" sz="2000" dirty="0"/>
                  </a:p>
                </p:txBody>
              </p:sp>
              <p:sp>
                <p:nvSpPr>
                  <p:cNvPr id="40" name="文字方塊 39"/>
                  <p:cNvSpPr txBox="1"/>
                  <p:nvPr/>
                </p:nvSpPr>
                <p:spPr>
                  <a:xfrm>
                    <a:off x="8541611" y="4023718"/>
                    <a:ext cx="1009373"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-0.01</a:t>
                    </a:r>
                  </a:p>
                  <a:p>
                    <a:r>
                      <a:rPr lang="el-GR" altLang="zh-TW" dirty="0"/>
                      <a:t>σ</a:t>
                    </a:r>
                    <a:r>
                      <a:rPr lang="zh-TW" altLang="en-US" dirty="0"/>
                      <a:t> </a:t>
                    </a:r>
                    <a:r>
                      <a:rPr lang="en-US" altLang="zh-TW" dirty="0"/>
                      <a:t>=</a:t>
                    </a:r>
                    <a:r>
                      <a:rPr lang="zh-TW" altLang="en-US" dirty="0"/>
                      <a:t> </a:t>
                    </a:r>
                    <a:r>
                      <a:rPr lang="en-US" altLang="zh-TW" sz="1700" dirty="0" smtClean="0"/>
                      <a:t>1.95</a:t>
                    </a:r>
                    <a:endParaRPr lang="en-US" altLang="zh-TW" sz="2000" dirty="0"/>
                  </a:p>
                </p:txBody>
              </p:sp>
              <p:sp>
                <p:nvSpPr>
                  <p:cNvPr id="41" name="文字方塊 40"/>
                  <p:cNvSpPr txBox="1"/>
                  <p:nvPr/>
                </p:nvSpPr>
                <p:spPr>
                  <a:xfrm>
                    <a:off x="8541612" y="4984201"/>
                    <a:ext cx="1009372"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-0.12</a:t>
                    </a:r>
                  </a:p>
                  <a:p>
                    <a:r>
                      <a:rPr lang="el-GR" altLang="zh-TW" dirty="0"/>
                      <a:t>σ</a:t>
                    </a:r>
                    <a:r>
                      <a:rPr lang="zh-TW" altLang="en-US" dirty="0"/>
                      <a:t> </a:t>
                    </a:r>
                    <a:r>
                      <a:rPr lang="en-US" altLang="zh-TW" dirty="0"/>
                      <a:t>=</a:t>
                    </a:r>
                    <a:r>
                      <a:rPr lang="zh-TW" altLang="en-US" dirty="0"/>
                      <a:t> </a:t>
                    </a:r>
                    <a:r>
                      <a:rPr lang="en-US" altLang="zh-TW" dirty="0" smtClean="0"/>
                      <a:t>3.71</a:t>
                    </a:r>
                    <a:endParaRPr lang="en-US" altLang="zh-TW" sz="2000" dirty="0"/>
                  </a:p>
                </p:txBody>
              </p:sp>
              <p:sp>
                <p:nvSpPr>
                  <p:cNvPr id="42" name="文字方塊 41"/>
                  <p:cNvSpPr txBox="1"/>
                  <p:nvPr/>
                </p:nvSpPr>
                <p:spPr>
                  <a:xfrm>
                    <a:off x="9514241" y="4023204"/>
                    <a:ext cx="1009373"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a:t> </a:t>
                    </a:r>
                    <a:r>
                      <a:rPr lang="en-US" altLang="zh-TW" sz="1700" dirty="0" smtClean="0"/>
                      <a:t>0.01</a:t>
                    </a:r>
                  </a:p>
                  <a:p>
                    <a:r>
                      <a:rPr lang="el-GR" altLang="zh-TW" dirty="0"/>
                      <a:t>σ</a:t>
                    </a:r>
                    <a:r>
                      <a:rPr lang="zh-TW" altLang="en-US" dirty="0"/>
                      <a:t> </a:t>
                    </a:r>
                    <a:r>
                      <a:rPr lang="en-US" altLang="zh-TW" dirty="0"/>
                      <a:t>=</a:t>
                    </a:r>
                    <a:r>
                      <a:rPr lang="zh-TW" altLang="en-US" dirty="0"/>
                      <a:t> </a:t>
                    </a:r>
                    <a:r>
                      <a:rPr lang="en-US" altLang="zh-TW" dirty="0" smtClean="0"/>
                      <a:t>2.04</a:t>
                    </a:r>
                    <a:endParaRPr lang="en-US" altLang="zh-TW" sz="2000" dirty="0"/>
                  </a:p>
                </p:txBody>
              </p:sp>
              <p:sp>
                <p:nvSpPr>
                  <p:cNvPr id="43" name="文字方塊 42"/>
                  <p:cNvSpPr txBox="1"/>
                  <p:nvPr/>
                </p:nvSpPr>
                <p:spPr>
                  <a:xfrm>
                    <a:off x="9514242" y="4983687"/>
                    <a:ext cx="1009372"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-0.19</a:t>
                    </a:r>
                  </a:p>
                  <a:p>
                    <a:r>
                      <a:rPr lang="el-GR" altLang="zh-TW" dirty="0"/>
                      <a:t>σ</a:t>
                    </a:r>
                    <a:r>
                      <a:rPr lang="zh-TW" altLang="en-US" dirty="0"/>
                      <a:t> </a:t>
                    </a:r>
                    <a:r>
                      <a:rPr lang="en-US" altLang="zh-TW" dirty="0"/>
                      <a:t>=</a:t>
                    </a:r>
                    <a:r>
                      <a:rPr lang="zh-TW" altLang="en-US" dirty="0"/>
                      <a:t> </a:t>
                    </a:r>
                    <a:r>
                      <a:rPr lang="en-US" altLang="zh-TW" sz="1700" dirty="0" smtClean="0"/>
                      <a:t>3.99</a:t>
                    </a:r>
                    <a:endParaRPr lang="en-US" altLang="zh-TW" sz="2000" dirty="0"/>
                  </a:p>
                </p:txBody>
              </p:sp>
              <p:sp>
                <p:nvSpPr>
                  <p:cNvPr id="44" name="文字方塊 43"/>
                  <p:cNvSpPr txBox="1"/>
                  <p:nvPr/>
                </p:nvSpPr>
                <p:spPr>
                  <a:xfrm>
                    <a:off x="10505495" y="4023441"/>
                    <a:ext cx="1009373" cy="630942"/>
                  </a:xfrm>
                  <a:prstGeom prst="rect">
                    <a:avLst/>
                  </a:prstGeom>
                  <a:noFill/>
                  <a:ln>
                    <a:noFill/>
                  </a:ln>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a:t> </a:t>
                    </a:r>
                    <a:r>
                      <a:rPr lang="en-US" altLang="zh-TW" sz="1700" dirty="0" smtClean="0"/>
                      <a:t>0.02</a:t>
                    </a:r>
                  </a:p>
                  <a:p>
                    <a:r>
                      <a:rPr lang="el-GR" altLang="zh-TW" dirty="0"/>
                      <a:t>σ</a:t>
                    </a:r>
                    <a:r>
                      <a:rPr lang="zh-TW" altLang="en-US" dirty="0"/>
                      <a:t> </a:t>
                    </a:r>
                    <a:r>
                      <a:rPr lang="en-US" altLang="zh-TW" dirty="0"/>
                      <a:t>=</a:t>
                    </a:r>
                    <a:r>
                      <a:rPr lang="zh-TW" altLang="en-US" dirty="0"/>
                      <a:t> </a:t>
                    </a:r>
                    <a:r>
                      <a:rPr lang="en-US" altLang="zh-TW" dirty="0" smtClean="0"/>
                      <a:t>2.16</a:t>
                    </a:r>
                    <a:endParaRPr lang="en-US" altLang="zh-TW" sz="2000" dirty="0"/>
                  </a:p>
                </p:txBody>
              </p:sp>
              <p:sp>
                <p:nvSpPr>
                  <p:cNvPr id="45" name="文字方塊 44"/>
                  <p:cNvSpPr txBox="1"/>
                  <p:nvPr/>
                </p:nvSpPr>
                <p:spPr>
                  <a:xfrm>
                    <a:off x="10505496" y="4983924"/>
                    <a:ext cx="1009372" cy="630942"/>
                  </a:xfrm>
                  <a:prstGeom prst="rect">
                    <a:avLst/>
                  </a:prstGeom>
                  <a:noFill/>
                </p:spPr>
                <p:txBody>
                  <a:bodyPr wrap="square" rtlCol="0">
                    <a:spAutoFit/>
                  </a:bodyPr>
                  <a:lstStyle/>
                  <a:p>
                    <a:r>
                      <a:rPr lang="el-GR" altLang="zh-TW" sz="1700" dirty="0" smtClean="0"/>
                      <a:t>μ</a:t>
                    </a:r>
                    <a:r>
                      <a:rPr lang="zh-TW" altLang="en-US" sz="1700" dirty="0" smtClean="0"/>
                      <a:t> </a:t>
                    </a:r>
                    <a:r>
                      <a:rPr lang="en-US" altLang="zh-TW" sz="1700" dirty="0" smtClean="0"/>
                      <a:t>=</a:t>
                    </a:r>
                    <a:r>
                      <a:rPr lang="zh-TW" altLang="en-US" sz="1700" dirty="0" smtClean="0"/>
                      <a:t> </a:t>
                    </a:r>
                    <a:r>
                      <a:rPr lang="en-US" altLang="zh-TW" sz="1700" dirty="0" smtClean="0"/>
                      <a:t>-0.14</a:t>
                    </a:r>
                  </a:p>
                  <a:p>
                    <a:r>
                      <a:rPr lang="el-GR" altLang="zh-TW" dirty="0"/>
                      <a:t>σ</a:t>
                    </a:r>
                    <a:r>
                      <a:rPr lang="zh-TW" altLang="en-US" dirty="0"/>
                      <a:t> </a:t>
                    </a:r>
                    <a:r>
                      <a:rPr lang="en-US" altLang="zh-TW" dirty="0"/>
                      <a:t>=</a:t>
                    </a:r>
                    <a:r>
                      <a:rPr lang="zh-TW" altLang="en-US" dirty="0"/>
                      <a:t> </a:t>
                    </a:r>
                    <a:r>
                      <a:rPr lang="en-US" altLang="zh-TW" dirty="0" smtClean="0"/>
                      <a:t>4.08</a:t>
                    </a:r>
                    <a:endParaRPr lang="en-US" altLang="zh-TW" sz="2000" dirty="0"/>
                  </a:p>
                </p:txBody>
              </p:sp>
              <p:sp>
                <p:nvSpPr>
                  <p:cNvPr id="46" name="文字方塊 45"/>
                  <p:cNvSpPr txBox="1"/>
                  <p:nvPr/>
                </p:nvSpPr>
                <p:spPr>
                  <a:xfrm>
                    <a:off x="4657748" y="4201934"/>
                    <a:ext cx="850262" cy="338554"/>
                  </a:xfrm>
                  <a:prstGeom prst="rect">
                    <a:avLst/>
                  </a:prstGeom>
                  <a:noFill/>
                </p:spPr>
                <p:txBody>
                  <a:bodyPr wrap="square" rtlCol="0">
                    <a:spAutoFit/>
                  </a:bodyPr>
                  <a:lstStyle/>
                  <a:p>
                    <a:pPr algn="ctr"/>
                    <a:r>
                      <a:rPr lang="zh-TW" altLang="en-US" sz="1600" dirty="0" smtClean="0"/>
                      <a:t>無資</a:t>
                    </a:r>
                    <a:r>
                      <a:rPr lang="zh-TW" altLang="en-US" sz="1600" dirty="0"/>
                      <a:t>料</a:t>
                    </a:r>
                  </a:p>
                </p:txBody>
              </p:sp>
              <p:sp>
                <p:nvSpPr>
                  <p:cNvPr id="47" name="文字方塊 46"/>
                  <p:cNvSpPr txBox="1"/>
                  <p:nvPr/>
                </p:nvSpPr>
                <p:spPr>
                  <a:xfrm>
                    <a:off x="4656123" y="5158151"/>
                    <a:ext cx="850262" cy="338554"/>
                  </a:xfrm>
                  <a:prstGeom prst="rect">
                    <a:avLst/>
                  </a:prstGeom>
                  <a:noFill/>
                </p:spPr>
                <p:txBody>
                  <a:bodyPr wrap="square" rtlCol="0">
                    <a:spAutoFit/>
                  </a:bodyPr>
                  <a:lstStyle/>
                  <a:p>
                    <a:pPr algn="ctr"/>
                    <a:r>
                      <a:rPr lang="zh-TW" altLang="en-US" sz="1600" dirty="0" smtClean="0"/>
                      <a:t>無資</a:t>
                    </a:r>
                    <a:r>
                      <a:rPr lang="zh-TW" altLang="en-US" sz="1600" dirty="0"/>
                      <a:t>料</a:t>
                    </a:r>
                  </a:p>
                </p:txBody>
              </p:sp>
              <p:sp>
                <p:nvSpPr>
                  <p:cNvPr id="50" name="文字方塊 49"/>
                  <p:cNvSpPr txBox="1"/>
                  <p:nvPr/>
                </p:nvSpPr>
                <p:spPr>
                  <a:xfrm>
                    <a:off x="5639504" y="4202493"/>
                    <a:ext cx="850262" cy="338554"/>
                  </a:xfrm>
                  <a:prstGeom prst="rect">
                    <a:avLst/>
                  </a:prstGeom>
                  <a:noFill/>
                  <a:ln>
                    <a:noFill/>
                  </a:ln>
                </p:spPr>
                <p:txBody>
                  <a:bodyPr wrap="square" rtlCol="0">
                    <a:spAutoFit/>
                  </a:bodyPr>
                  <a:lstStyle/>
                  <a:p>
                    <a:pPr algn="ctr"/>
                    <a:r>
                      <a:rPr lang="zh-TW" altLang="en-US" sz="1600" dirty="0" smtClean="0"/>
                      <a:t>無資</a:t>
                    </a:r>
                    <a:r>
                      <a:rPr lang="zh-TW" altLang="en-US" sz="1600" dirty="0"/>
                      <a:t>料</a:t>
                    </a:r>
                  </a:p>
                </p:txBody>
              </p:sp>
              <p:sp>
                <p:nvSpPr>
                  <p:cNvPr id="51" name="文字方塊 50"/>
                  <p:cNvSpPr txBox="1"/>
                  <p:nvPr/>
                </p:nvSpPr>
                <p:spPr>
                  <a:xfrm>
                    <a:off x="5637879" y="5158710"/>
                    <a:ext cx="850262" cy="338554"/>
                  </a:xfrm>
                  <a:prstGeom prst="rect">
                    <a:avLst/>
                  </a:prstGeom>
                  <a:noFill/>
                </p:spPr>
                <p:txBody>
                  <a:bodyPr wrap="square" rtlCol="0">
                    <a:spAutoFit/>
                  </a:bodyPr>
                  <a:lstStyle/>
                  <a:p>
                    <a:pPr algn="ctr"/>
                    <a:r>
                      <a:rPr lang="zh-TW" altLang="en-US" sz="1600" dirty="0" smtClean="0"/>
                      <a:t>無資</a:t>
                    </a:r>
                    <a:r>
                      <a:rPr lang="zh-TW" altLang="en-US" sz="1600" dirty="0"/>
                      <a:t>料</a:t>
                    </a:r>
                  </a:p>
                </p:txBody>
              </p:sp>
              <p:sp>
                <p:nvSpPr>
                  <p:cNvPr id="52" name="文字方塊 51"/>
                  <p:cNvSpPr txBox="1"/>
                  <p:nvPr/>
                </p:nvSpPr>
                <p:spPr>
                  <a:xfrm>
                    <a:off x="7626286" y="4201934"/>
                    <a:ext cx="850262" cy="338554"/>
                  </a:xfrm>
                  <a:prstGeom prst="rect">
                    <a:avLst/>
                  </a:prstGeom>
                  <a:noFill/>
                </p:spPr>
                <p:txBody>
                  <a:bodyPr wrap="square" rtlCol="0">
                    <a:spAutoFit/>
                  </a:bodyPr>
                  <a:lstStyle/>
                  <a:p>
                    <a:pPr algn="ctr"/>
                    <a:r>
                      <a:rPr lang="zh-TW" altLang="en-US" sz="1600" dirty="0" smtClean="0"/>
                      <a:t>無資</a:t>
                    </a:r>
                    <a:r>
                      <a:rPr lang="zh-TW" altLang="en-US" sz="1600" dirty="0"/>
                      <a:t>料</a:t>
                    </a:r>
                  </a:p>
                </p:txBody>
              </p:sp>
              <p:sp>
                <p:nvSpPr>
                  <p:cNvPr id="53" name="文字方塊 52"/>
                  <p:cNvSpPr txBox="1"/>
                  <p:nvPr/>
                </p:nvSpPr>
                <p:spPr>
                  <a:xfrm>
                    <a:off x="7624661" y="5158151"/>
                    <a:ext cx="850262" cy="338554"/>
                  </a:xfrm>
                  <a:prstGeom prst="rect">
                    <a:avLst/>
                  </a:prstGeom>
                  <a:noFill/>
                </p:spPr>
                <p:txBody>
                  <a:bodyPr wrap="square" rtlCol="0">
                    <a:spAutoFit/>
                  </a:bodyPr>
                  <a:lstStyle/>
                  <a:p>
                    <a:pPr algn="ctr"/>
                    <a:r>
                      <a:rPr lang="zh-TW" altLang="en-US" sz="1600" dirty="0" smtClean="0"/>
                      <a:t>無資</a:t>
                    </a:r>
                    <a:r>
                      <a:rPr lang="zh-TW" altLang="en-US" sz="1600" dirty="0"/>
                      <a:t>料</a:t>
                    </a:r>
                  </a:p>
                </p:txBody>
              </p:sp>
            </p:grpSp>
            <p:cxnSp>
              <p:nvCxnSpPr>
                <p:cNvPr id="69" name="直線接點 68"/>
                <p:cNvCxnSpPr/>
                <p:nvPr/>
              </p:nvCxnSpPr>
              <p:spPr>
                <a:xfrm>
                  <a:off x="2623231" y="3814009"/>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3606239" y="3814009"/>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4580271" y="3814009"/>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5577913" y="3814009"/>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7555831" y="3814010"/>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8538839" y="3814010"/>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a:off x="9512871" y="3814010"/>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0474417" y="3814010"/>
                  <a:ext cx="4099" cy="189979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1792192" y="3096469"/>
                  <a:ext cx="4616734" cy="1200329"/>
                </a:xfrm>
                <a:prstGeom prst="rect">
                  <a:avLst/>
                </a:prstGeom>
                <a:noFill/>
              </p:spPr>
              <p:txBody>
                <a:bodyPr wrap="square" rtlCol="0">
                  <a:spAutoFit/>
                </a:bodyPr>
                <a:lstStyle/>
                <a:p>
                  <a:pPr algn="ctr"/>
                  <a:r>
                    <a:rPr lang="zh-TW" altLang="en-US" dirty="0" smtClean="0"/>
                    <a:t>漲幅變動</a:t>
                  </a:r>
                  <a:r>
                    <a:rPr lang="en-US" altLang="zh-TW" dirty="0" smtClean="0"/>
                    <a:t>: </a:t>
                  </a:r>
                  <a:r>
                    <a:rPr lang="el-GR" altLang="zh-TW" dirty="0" smtClean="0"/>
                    <a:t>μ</a:t>
                  </a:r>
                  <a:r>
                    <a:rPr lang="zh-TW" altLang="en-US" dirty="0" smtClean="0"/>
                    <a:t> </a:t>
                  </a:r>
                  <a:r>
                    <a:rPr lang="en-US" altLang="zh-TW" dirty="0" smtClean="0"/>
                    <a:t>=</a:t>
                  </a:r>
                  <a:r>
                    <a:rPr lang="zh-TW" altLang="en-US" dirty="0" smtClean="0"/>
                    <a:t> </a:t>
                  </a:r>
                  <a:r>
                    <a:rPr lang="en-US" altLang="zh-TW" dirty="0" smtClean="0"/>
                    <a:t>-0.36 / </a:t>
                  </a:r>
                  <a:r>
                    <a:rPr lang="el-GR" altLang="zh-TW" dirty="0"/>
                    <a:t>σ </a:t>
                  </a:r>
                  <a:r>
                    <a:rPr lang="en-US" altLang="zh-TW" dirty="0" smtClean="0"/>
                    <a:t>= </a:t>
                  </a:r>
                  <a:r>
                    <a:rPr lang="zh-TW" altLang="en-US" dirty="0" smtClean="0"/>
                    <a:t> </a:t>
                  </a:r>
                  <a:r>
                    <a:rPr lang="en-US" altLang="zh-TW" dirty="0" smtClean="0"/>
                    <a:t>2.00</a:t>
                  </a:r>
                </a:p>
                <a:p>
                  <a:pPr algn="ctr"/>
                  <a:r>
                    <a:rPr lang="zh-TW" altLang="en-US" dirty="0" smtClean="0"/>
                    <a:t>未來漲幅</a:t>
                  </a:r>
                  <a:r>
                    <a:rPr lang="en-US" altLang="zh-TW" dirty="0" smtClean="0"/>
                    <a:t>:</a:t>
                  </a:r>
                  <a:r>
                    <a:rPr lang="zh-TW" altLang="en-US" dirty="0" smtClean="0"/>
                    <a:t> </a:t>
                  </a:r>
                  <a:r>
                    <a:rPr lang="el-GR" altLang="zh-TW" dirty="0" smtClean="0"/>
                    <a:t>μ</a:t>
                  </a:r>
                  <a:r>
                    <a:rPr lang="zh-TW" altLang="en-US" dirty="0" smtClean="0"/>
                    <a:t> </a:t>
                  </a:r>
                  <a:r>
                    <a:rPr lang="en-US" altLang="zh-TW" dirty="0" smtClean="0"/>
                    <a:t>=</a:t>
                  </a:r>
                  <a:r>
                    <a:rPr lang="zh-TW" altLang="en-US" dirty="0" smtClean="0"/>
                    <a:t> </a:t>
                  </a:r>
                  <a:r>
                    <a:rPr lang="en-US" altLang="zh-TW" dirty="0" smtClean="0"/>
                    <a:t>-0.37</a:t>
                  </a:r>
                  <a:r>
                    <a:rPr lang="zh-TW" altLang="en-US" dirty="0" smtClean="0"/>
                    <a:t> </a:t>
                  </a:r>
                  <a:r>
                    <a:rPr lang="en-US" altLang="zh-TW" dirty="0" smtClean="0"/>
                    <a:t>/ </a:t>
                  </a:r>
                  <a:r>
                    <a:rPr lang="el-GR" altLang="zh-TW" dirty="0"/>
                    <a:t>σ</a:t>
                  </a:r>
                  <a:r>
                    <a:rPr lang="en-US" altLang="zh-TW" dirty="0" smtClean="0"/>
                    <a:t> = </a:t>
                  </a:r>
                  <a:r>
                    <a:rPr lang="zh-TW" altLang="en-US" dirty="0" smtClean="0"/>
                    <a:t> </a:t>
                  </a:r>
                  <a:r>
                    <a:rPr lang="en-US" altLang="zh-TW" dirty="0" smtClean="0"/>
                    <a:t>3.69</a:t>
                  </a:r>
                  <a:endParaRPr lang="zh-TW" altLang="en-US" dirty="0" smtClean="0"/>
                </a:p>
                <a:p>
                  <a:endParaRPr lang="zh-TW" altLang="en-US" dirty="0" smtClean="0"/>
                </a:p>
                <a:p>
                  <a:endParaRPr lang="zh-TW" altLang="en-US" dirty="0"/>
                </a:p>
              </p:txBody>
            </p:sp>
            <p:sp>
              <p:nvSpPr>
                <p:cNvPr id="85" name="文字方塊 84"/>
                <p:cNvSpPr txBox="1"/>
                <p:nvPr/>
              </p:nvSpPr>
              <p:spPr>
                <a:xfrm>
                  <a:off x="6698579" y="3095580"/>
                  <a:ext cx="4616734" cy="1200329"/>
                </a:xfrm>
                <a:prstGeom prst="rect">
                  <a:avLst/>
                </a:prstGeom>
                <a:noFill/>
                <a:ln>
                  <a:noFill/>
                </a:ln>
              </p:spPr>
              <p:txBody>
                <a:bodyPr wrap="square" rtlCol="0">
                  <a:spAutoFit/>
                </a:bodyPr>
                <a:lstStyle/>
                <a:p>
                  <a:pPr algn="ctr"/>
                  <a:r>
                    <a:rPr lang="zh-TW" altLang="en-US" dirty="0" smtClean="0"/>
                    <a:t>漲幅變動</a:t>
                  </a:r>
                  <a:r>
                    <a:rPr lang="en-US" altLang="zh-TW" dirty="0" smtClean="0"/>
                    <a:t>: </a:t>
                  </a:r>
                  <a:r>
                    <a:rPr lang="el-GR" altLang="zh-TW" dirty="0" smtClean="0"/>
                    <a:t>μ</a:t>
                  </a:r>
                  <a:r>
                    <a:rPr lang="zh-TW" altLang="en-US" dirty="0" smtClean="0"/>
                    <a:t> </a:t>
                  </a:r>
                  <a:r>
                    <a:rPr lang="en-US" altLang="zh-TW" dirty="0" smtClean="0"/>
                    <a:t>=</a:t>
                  </a:r>
                  <a:r>
                    <a:rPr lang="zh-TW" altLang="en-US" dirty="0" smtClean="0"/>
                    <a:t> </a:t>
                  </a:r>
                  <a:r>
                    <a:rPr lang="en-US" altLang="zh-TW" dirty="0" smtClean="0"/>
                    <a:t>0.01 / </a:t>
                  </a:r>
                  <a:r>
                    <a:rPr lang="el-GR" altLang="zh-TW" dirty="0"/>
                    <a:t>σ</a:t>
                  </a:r>
                  <a:r>
                    <a:rPr lang="en-US" altLang="zh-TW" dirty="0" smtClean="0"/>
                    <a:t> = </a:t>
                  </a:r>
                  <a:r>
                    <a:rPr lang="zh-TW" altLang="en-US" dirty="0" smtClean="0"/>
                    <a:t> </a:t>
                  </a:r>
                  <a:r>
                    <a:rPr lang="en-US" altLang="zh-TW" dirty="0" smtClean="0"/>
                    <a:t>2.08</a:t>
                  </a:r>
                </a:p>
                <a:p>
                  <a:pPr algn="ctr"/>
                  <a:r>
                    <a:rPr lang="zh-TW" altLang="en-US" dirty="0" smtClean="0"/>
                    <a:t>未來漲幅</a:t>
                  </a:r>
                  <a:r>
                    <a:rPr lang="en-US" altLang="zh-TW" dirty="0" smtClean="0"/>
                    <a:t>:</a:t>
                  </a:r>
                  <a:r>
                    <a:rPr lang="zh-TW" altLang="en-US" dirty="0" smtClean="0"/>
                    <a:t> </a:t>
                  </a:r>
                  <a:r>
                    <a:rPr lang="el-GR" altLang="zh-TW" dirty="0" smtClean="0"/>
                    <a:t>μ</a:t>
                  </a:r>
                  <a:r>
                    <a:rPr lang="zh-TW" altLang="en-US" dirty="0" smtClean="0"/>
                    <a:t> </a:t>
                  </a:r>
                  <a:r>
                    <a:rPr lang="en-US" altLang="zh-TW" dirty="0" smtClean="0"/>
                    <a:t>=</a:t>
                  </a:r>
                  <a:r>
                    <a:rPr lang="zh-TW" altLang="en-US" dirty="0" smtClean="0"/>
                    <a:t> </a:t>
                  </a:r>
                  <a:r>
                    <a:rPr lang="en-US" altLang="zh-TW" dirty="0" smtClean="0"/>
                    <a:t>-0.16</a:t>
                  </a:r>
                  <a:r>
                    <a:rPr lang="zh-TW" altLang="en-US" dirty="0" smtClean="0"/>
                    <a:t> </a:t>
                  </a:r>
                  <a:r>
                    <a:rPr lang="en-US" altLang="zh-TW" dirty="0" smtClean="0"/>
                    <a:t>/ </a:t>
                  </a:r>
                  <a:r>
                    <a:rPr lang="el-GR" altLang="zh-TW" dirty="0"/>
                    <a:t>σ</a:t>
                  </a:r>
                  <a:r>
                    <a:rPr lang="en-US" altLang="zh-TW" dirty="0" smtClean="0"/>
                    <a:t> = </a:t>
                  </a:r>
                  <a:r>
                    <a:rPr lang="zh-TW" altLang="en-US" dirty="0" smtClean="0"/>
                    <a:t> </a:t>
                  </a:r>
                  <a:r>
                    <a:rPr lang="en-US" altLang="zh-TW" dirty="0" smtClean="0"/>
                    <a:t>4.00</a:t>
                  </a:r>
                  <a:endParaRPr lang="zh-TW" altLang="en-US" dirty="0" smtClean="0"/>
                </a:p>
                <a:p>
                  <a:endParaRPr lang="zh-TW" altLang="en-US" dirty="0" smtClean="0"/>
                </a:p>
                <a:p>
                  <a:endParaRPr lang="zh-TW" altLang="en-US" dirty="0"/>
                </a:p>
              </p:txBody>
            </p:sp>
          </p:grpSp>
          <p:grpSp>
            <p:nvGrpSpPr>
              <p:cNvPr id="5" name="群組 4"/>
              <p:cNvGrpSpPr/>
              <p:nvPr/>
            </p:nvGrpSpPr>
            <p:grpSpPr>
              <a:xfrm flipV="1">
                <a:off x="1642032" y="4053088"/>
                <a:ext cx="9804105" cy="0"/>
                <a:chOff x="1802264" y="5461000"/>
                <a:chExt cx="2249033" cy="0"/>
              </a:xfrm>
            </p:grpSpPr>
            <p:cxnSp>
              <p:nvCxnSpPr>
                <p:cNvPr id="59" name="直線接點 58"/>
                <p:cNvCxnSpPr/>
                <p:nvPr/>
              </p:nvCxnSpPr>
              <p:spPr>
                <a:xfrm flipV="1">
                  <a:off x="1802264" y="5461000"/>
                  <a:ext cx="1135000" cy="0"/>
                </a:xfrm>
                <a:prstGeom prst="line">
                  <a:avLst/>
                </a:prstGeom>
                <a:ln w="76200">
                  <a:solidFill>
                    <a:schemeClr val="accent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flipV="1">
                  <a:off x="2937264" y="5461000"/>
                  <a:ext cx="1114033" cy="0"/>
                </a:xfrm>
                <a:prstGeom prst="line">
                  <a:avLst/>
                </a:prstGeom>
                <a:ln w="762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grpSp>
      <p:sp>
        <p:nvSpPr>
          <p:cNvPr id="14" name="文字方塊 13"/>
          <p:cNvSpPr txBox="1"/>
          <p:nvPr/>
        </p:nvSpPr>
        <p:spPr>
          <a:xfrm>
            <a:off x="8449963" y="1674642"/>
            <a:ext cx="3107037" cy="369332"/>
          </a:xfrm>
          <a:prstGeom prst="rect">
            <a:avLst/>
          </a:prstGeom>
          <a:noFill/>
        </p:spPr>
        <p:txBody>
          <a:bodyPr wrap="square" rtlCol="0">
            <a:spAutoFit/>
          </a:bodyPr>
          <a:lstStyle/>
          <a:p>
            <a:r>
              <a:rPr lang="zh-TW" altLang="en-US" b="1" dirty="0" smtClean="0">
                <a:solidFill>
                  <a:srgbClr val="E95D0B"/>
                </a:solidFill>
              </a:rPr>
              <a:t>解釋</a:t>
            </a:r>
            <a:r>
              <a:rPr lang="en-US" altLang="zh-TW" b="1" dirty="0" smtClean="0">
                <a:solidFill>
                  <a:srgbClr val="E95D0B"/>
                </a:solidFill>
              </a:rPr>
              <a:t>:</a:t>
            </a:r>
            <a:r>
              <a:rPr lang="zh-TW" altLang="en-US" b="1" dirty="0" smtClean="0">
                <a:solidFill>
                  <a:srgbClr val="E95D0B"/>
                </a:solidFill>
              </a:rPr>
              <a:t> 兩</a:t>
            </a:r>
            <a:r>
              <a:rPr lang="zh-TW" altLang="en-US" b="1" dirty="0">
                <a:solidFill>
                  <a:srgbClr val="E95D0B"/>
                </a:solidFill>
              </a:rPr>
              <a:t>個樣本存在顯著差異</a:t>
            </a:r>
          </a:p>
        </p:txBody>
      </p:sp>
      <p:sp>
        <p:nvSpPr>
          <p:cNvPr id="2" name="文字方塊 1"/>
          <p:cNvSpPr txBox="1"/>
          <p:nvPr/>
        </p:nvSpPr>
        <p:spPr>
          <a:xfrm>
            <a:off x="992559" y="1930183"/>
            <a:ext cx="5931568" cy="923330"/>
          </a:xfrm>
          <a:prstGeom prst="rect">
            <a:avLst/>
          </a:prstGeom>
          <a:noFill/>
        </p:spPr>
        <p:txBody>
          <a:bodyPr wrap="square" rtlCol="0">
            <a:spAutoFit/>
          </a:bodyPr>
          <a:lstStyle/>
          <a:p>
            <a:pPr marL="285750" indent="-285750">
              <a:buFont typeface="Arial" panose="020B0604020202020204" pitchFamily="34" charset="0"/>
              <a:buChar char="•"/>
            </a:pPr>
            <a:r>
              <a:rPr lang="zh-TW" altLang="en-US" dirty="0" smtClean="0"/>
              <a:t>以軸線來看各區間的影響分布</a:t>
            </a:r>
            <a:endParaRPr lang="en-US" altLang="zh-TW" dirty="0" smtClean="0"/>
          </a:p>
          <a:p>
            <a:pPr marL="285750" indent="-285750">
              <a:buFont typeface="Arial" panose="020B0604020202020204" pitchFamily="34" charset="0"/>
              <a:buChar char="•"/>
            </a:pPr>
            <a:r>
              <a:rPr lang="zh-TW" altLang="en-US" dirty="0" smtClean="0"/>
              <a:t>負分數皆為負影響，尤其 </a:t>
            </a:r>
            <a:r>
              <a:rPr lang="en-US" altLang="zh-TW" dirty="0" smtClean="0"/>
              <a:t>-0.4</a:t>
            </a:r>
            <a:r>
              <a:rPr lang="zh-TW" altLang="en-US" dirty="0" smtClean="0"/>
              <a:t> </a:t>
            </a:r>
            <a:r>
              <a:rPr lang="en-US" altLang="zh-TW" dirty="0" smtClean="0"/>
              <a:t>~</a:t>
            </a:r>
            <a:r>
              <a:rPr lang="zh-TW" altLang="en-US" dirty="0" smtClean="0"/>
              <a:t> </a:t>
            </a:r>
            <a:r>
              <a:rPr lang="en-US" altLang="zh-TW" dirty="0" smtClean="0"/>
              <a:t>-0.6</a:t>
            </a:r>
            <a:r>
              <a:rPr lang="zh-TW" altLang="en-US" dirty="0" smtClean="0"/>
              <a:t>區間最為明顯</a:t>
            </a:r>
            <a:endParaRPr lang="en-US" altLang="zh-TW" dirty="0" smtClean="0"/>
          </a:p>
          <a:p>
            <a:pPr marL="285750" indent="-285750">
              <a:buFont typeface="Arial" panose="020B0604020202020204" pitchFamily="34" charset="0"/>
              <a:buChar char="•"/>
            </a:pPr>
            <a:r>
              <a:rPr lang="zh-TW" altLang="en-US" dirty="0" smtClean="0"/>
              <a:t>正分數平均影響接近</a:t>
            </a:r>
            <a:r>
              <a:rPr lang="en-US" altLang="zh-TW" dirty="0" smtClean="0"/>
              <a:t>0</a:t>
            </a:r>
            <a:r>
              <a:rPr lang="zh-TW" altLang="en-US" dirty="0" smtClean="0"/>
              <a:t> </a:t>
            </a:r>
            <a:endParaRPr lang="zh-TW" altLang="en-US" dirty="0"/>
          </a:p>
        </p:txBody>
      </p:sp>
    </p:spTree>
    <p:extLst>
      <p:ext uri="{BB962C8B-B14F-4D97-AF65-F5344CB8AC3E}">
        <p14:creationId xmlns:p14="http://schemas.microsoft.com/office/powerpoint/2010/main" val="2689622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03939" y="2296817"/>
            <a:ext cx="8127992" cy="2890838"/>
          </a:xfrm>
        </p:spPr>
        <p:txBody>
          <a:bodyPr/>
          <a:lstStyle/>
          <a:p>
            <a:pPr>
              <a:lnSpc>
                <a:spcPts val="4000"/>
              </a:lnSpc>
              <a:spcBef>
                <a:spcPts val="1800"/>
              </a:spcBef>
            </a:pPr>
            <a:r>
              <a:rPr lang="zh-TW" altLang="en-US" dirty="0" smtClean="0"/>
              <a:t>結合新聞內容的情緒分數和新聞標題研究對股價影響</a:t>
            </a:r>
            <a:endParaRPr lang="en-US" altLang="zh-TW" dirty="0" smtClean="0"/>
          </a:p>
          <a:p>
            <a:pPr>
              <a:lnSpc>
                <a:spcPts val="4000"/>
              </a:lnSpc>
              <a:spcBef>
                <a:spcPts val="1800"/>
              </a:spcBef>
            </a:pPr>
            <a:r>
              <a:rPr lang="zh-TW" altLang="en-US" dirty="0" smtClean="0"/>
              <a:t>除了情緒分數，可運用心理學字典創建一個情緒空間在項量化時直接將文字投射到此空間再進行分群</a:t>
            </a:r>
            <a:endParaRPr lang="en-US" altLang="zh-TW" dirty="0" smtClean="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21</a:t>
            </a:fld>
            <a:endParaRPr lang="zh-TW" altLang="en-US"/>
          </a:p>
        </p:txBody>
      </p:sp>
      <p:grpSp>
        <p:nvGrpSpPr>
          <p:cNvPr id="12" name="群組 11"/>
          <p:cNvGrpSpPr/>
          <p:nvPr/>
        </p:nvGrpSpPr>
        <p:grpSpPr>
          <a:xfrm>
            <a:off x="782071" y="466728"/>
            <a:ext cx="10571729" cy="5311772"/>
            <a:chOff x="838200" y="542928"/>
            <a:chExt cx="10571729" cy="5311772"/>
          </a:xfrm>
        </p:grpSpPr>
        <p:sp>
          <p:nvSpPr>
            <p:cNvPr id="13" name="圓角矩形 12"/>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1701800" y="542928"/>
              <a:ext cx="2984501" cy="1234862"/>
              <a:chOff x="774700" y="325651"/>
              <a:chExt cx="2984501" cy="1234862"/>
            </a:xfrm>
          </p:grpSpPr>
          <p:sp>
            <p:nvSpPr>
              <p:cNvPr id="15" name="圓角矩形 14"/>
              <p:cNvSpPr/>
              <p:nvPr/>
            </p:nvSpPr>
            <p:spPr>
              <a:xfrm>
                <a:off x="2019301" y="1048175"/>
                <a:ext cx="1739900"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p:nvGrpSpPr>
            <p:grpSpPr>
              <a:xfrm>
                <a:off x="774700" y="325651"/>
                <a:ext cx="2984500" cy="1027323"/>
                <a:chOff x="838200" y="471277"/>
                <a:chExt cx="2984500" cy="1027323"/>
              </a:xfrm>
            </p:grpSpPr>
            <p:sp>
              <p:nvSpPr>
                <p:cNvPr id="17" name="圓角矩形 16"/>
                <p:cNvSpPr/>
                <p:nvPr/>
              </p:nvSpPr>
              <p:spPr>
                <a:xfrm>
                  <a:off x="838200" y="471277"/>
                  <a:ext cx="1244602"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圓角矩形 17"/>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未來展望</a:t>
                  </a:r>
                  <a:endParaRPr lang="zh-TW" altLang="en-US" sz="4400" b="1" dirty="0"/>
                </a:p>
              </p:txBody>
            </p:sp>
          </p:grpSp>
        </p:grpSp>
      </p:grpSp>
    </p:spTree>
    <p:extLst>
      <p:ext uri="{BB962C8B-B14F-4D97-AF65-F5344CB8AC3E}">
        <p14:creationId xmlns:p14="http://schemas.microsoft.com/office/powerpoint/2010/main" val="2022277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22</a:t>
            </a:fld>
            <a:endParaRPr lang="zh-TW" altLang="en-US"/>
          </a:p>
        </p:txBody>
      </p:sp>
      <p:sp>
        <p:nvSpPr>
          <p:cNvPr id="5" name="標題 4"/>
          <p:cNvSpPr>
            <a:spLocks noGrp="1"/>
          </p:cNvSpPr>
          <p:nvPr>
            <p:ph type="title"/>
          </p:nvPr>
        </p:nvSpPr>
        <p:spPr/>
        <p:txBody>
          <a:bodyPr/>
          <a:lstStyle/>
          <a:p>
            <a:pPr algn="ctr">
              <a:lnSpc>
                <a:spcPct val="150000"/>
              </a:lnSpc>
            </a:pPr>
            <a:r>
              <a:rPr lang="zh-TW" altLang="en-US" dirty="0" smtClean="0"/>
              <a:t>現金增資期間股價趨勢與新聞影響</a:t>
            </a:r>
            <a:endParaRPr lang="zh-TW" altLang="en-US" dirty="0"/>
          </a:p>
        </p:txBody>
      </p:sp>
    </p:spTree>
    <p:extLst>
      <p:ext uri="{BB962C8B-B14F-4D97-AF65-F5344CB8AC3E}">
        <p14:creationId xmlns:p14="http://schemas.microsoft.com/office/powerpoint/2010/main" val="1891586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345749" y="2196938"/>
            <a:ext cx="3431159" cy="3179764"/>
          </a:xfrm>
        </p:spPr>
        <p:txBody>
          <a:bodyPr>
            <a:normAutofit fontScale="92500"/>
          </a:bodyPr>
          <a:lstStyle/>
          <a:p>
            <a:pPr>
              <a:spcBef>
                <a:spcPts val="1800"/>
              </a:spcBef>
            </a:pPr>
            <a:r>
              <a:rPr lang="zh-TW" altLang="en-US" dirty="0"/>
              <a:t>找出個股在現金增資期間是否有</a:t>
            </a:r>
            <a:r>
              <a:rPr lang="zh-TW" altLang="en-US" b="1" dirty="0"/>
              <a:t>特定</a:t>
            </a:r>
            <a:r>
              <a:rPr lang="zh-TW" altLang="en-US" b="1" dirty="0" smtClean="0"/>
              <a:t>走勢</a:t>
            </a:r>
            <a:endParaRPr lang="en-US" altLang="zh-TW" b="1" dirty="0" smtClean="0"/>
          </a:p>
          <a:p>
            <a:pPr>
              <a:spcBef>
                <a:spcPts val="1800"/>
              </a:spcBef>
            </a:pPr>
            <a:r>
              <a:rPr lang="zh-TW" altLang="en-US" dirty="0" smtClean="0"/>
              <a:t>指定日期是否為固定轉折點</a:t>
            </a:r>
            <a:endParaRPr lang="en-US" altLang="zh-TW" dirty="0" smtClean="0"/>
          </a:p>
          <a:p>
            <a:pPr>
              <a:spcBef>
                <a:spcPts val="1800"/>
              </a:spcBef>
            </a:pPr>
            <a:r>
              <a:rPr lang="zh-TW" altLang="en-US" dirty="0" smtClean="0"/>
              <a:t>如</a:t>
            </a:r>
            <a:r>
              <a:rPr lang="zh-TW" altLang="en-US" dirty="0"/>
              <a:t>果</a:t>
            </a:r>
            <a:r>
              <a:rPr lang="zh-TW" altLang="en-US" dirty="0" smtClean="0"/>
              <a:t>該段期間有</a:t>
            </a:r>
            <a:r>
              <a:rPr lang="zh-TW" altLang="en-US" b="1" dirty="0" smtClean="0"/>
              <a:t>新聞</a:t>
            </a:r>
            <a:r>
              <a:rPr lang="zh-TW" altLang="en-US" dirty="0" smtClean="0"/>
              <a:t>發布，是否對走勢產生影響，如何影響</a:t>
            </a:r>
            <a:endParaRPr lang="en-US" altLang="zh-TW" dirty="0" smtClean="0"/>
          </a:p>
          <a:p>
            <a:pPr>
              <a:buFontTx/>
              <a:buChar char="-"/>
            </a:pPr>
            <a:endParaRPr lang="en-US" altLang="zh-TW" dirty="0" smtClean="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23</a:t>
            </a:fld>
            <a:endParaRPr lang="zh-TW" altLang="en-US"/>
          </a:p>
        </p:txBody>
      </p:sp>
      <p:sp>
        <p:nvSpPr>
          <p:cNvPr id="13" name="文字方塊 12"/>
          <p:cNvSpPr txBox="1"/>
          <p:nvPr/>
        </p:nvSpPr>
        <p:spPr>
          <a:xfrm>
            <a:off x="8344287" y="4561811"/>
            <a:ext cx="3102400" cy="1477328"/>
          </a:xfrm>
          <a:prstGeom prst="rect">
            <a:avLst/>
          </a:prstGeom>
          <a:noFill/>
        </p:spPr>
        <p:txBody>
          <a:bodyPr wrap="square" rtlCol="0">
            <a:spAutoFit/>
          </a:bodyPr>
          <a:lstStyle/>
          <a:p>
            <a:r>
              <a:rPr lang="zh-TW" altLang="en-US" dirty="0" smtClean="0">
                <a:latin typeface="Arial Narrow" panose="020B0606020202030204" pitchFamily="34" charset="0"/>
              </a:rPr>
              <a:t>股票名稱</a:t>
            </a:r>
            <a:r>
              <a:rPr lang="en-US" altLang="zh-TW" dirty="0" smtClean="0">
                <a:latin typeface="Arial Narrow" panose="020B0606020202030204" pitchFamily="34" charset="0"/>
              </a:rPr>
              <a:t>:</a:t>
            </a:r>
            <a:r>
              <a:rPr lang="zh-TW" altLang="en-US" dirty="0">
                <a:latin typeface="Arial Narrow" panose="020B0606020202030204" pitchFamily="34" charset="0"/>
              </a:rPr>
              <a:t> </a:t>
            </a:r>
            <a:r>
              <a:rPr lang="zh-TW" altLang="en-US" dirty="0" smtClean="0">
                <a:latin typeface="Arial Narrow" panose="020B0606020202030204" pitchFamily="34" charset="0"/>
              </a:rPr>
              <a:t>    逸達 </a:t>
            </a:r>
            <a:r>
              <a:rPr lang="en-US" altLang="zh-TW" dirty="0" smtClean="0">
                <a:latin typeface="Arial Narrow" panose="020B0606020202030204" pitchFamily="34" charset="0"/>
              </a:rPr>
              <a:t>(6576)</a:t>
            </a:r>
            <a:endParaRPr lang="en-US" altLang="zh-TW" dirty="0">
              <a:latin typeface="Arial Narrow" panose="020B0606020202030204" pitchFamily="34" charset="0"/>
            </a:endParaRPr>
          </a:p>
          <a:p>
            <a:r>
              <a:rPr lang="zh-TW" altLang="en-US" dirty="0">
                <a:latin typeface="Arial Narrow" panose="020B0606020202030204" pitchFamily="34" charset="0"/>
              </a:rPr>
              <a:t>除權日</a:t>
            </a:r>
            <a:r>
              <a:rPr lang="en-US" altLang="zh-TW" dirty="0" smtClean="0">
                <a:latin typeface="Arial Narrow" panose="020B0606020202030204" pitchFamily="34" charset="0"/>
              </a:rPr>
              <a:t>:</a:t>
            </a:r>
            <a:r>
              <a:rPr lang="en-US" altLang="zh-TW" dirty="0">
                <a:latin typeface="Arial Narrow" panose="020B0606020202030204" pitchFamily="34" charset="0"/>
              </a:rPr>
              <a:t>	</a:t>
            </a:r>
            <a:r>
              <a:rPr lang="zh-TW" altLang="en-US" dirty="0" smtClean="0">
                <a:latin typeface="Arial Narrow" panose="020B0606020202030204" pitchFamily="34" charset="0"/>
              </a:rPr>
              <a:t>      </a:t>
            </a:r>
            <a:r>
              <a:rPr lang="en-US" altLang="zh-TW" dirty="0" smtClean="0">
                <a:latin typeface="Arial Narrow" panose="020B0606020202030204" pitchFamily="34" charset="0"/>
              </a:rPr>
              <a:t>2023</a:t>
            </a:r>
            <a:r>
              <a:rPr lang="zh-TW" altLang="en-US" dirty="0" smtClean="0">
                <a:latin typeface="Arial Narrow" panose="020B0606020202030204" pitchFamily="34" charset="0"/>
              </a:rPr>
              <a:t> </a:t>
            </a:r>
            <a:r>
              <a:rPr lang="en-US" altLang="zh-TW" dirty="0" smtClean="0">
                <a:latin typeface="Arial Narrow" panose="020B0606020202030204" pitchFamily="34" charset="0"/>
              </a:rPr>
              <a:t>6/1</a:t>
            </a:r>
            <a:endParaRPr lang="en-US" altLang="zh-TW" dirty="0">
              <a:latin typeface="Arial Narrow" panose="020B0606020202030204" pitchFamily="34" charset="0"/>
            </a:endParaRPr>
          </a:p>
          <a:p>
            <a:r>
              <a:rPr lang="zh-TW" altLang="en-US" dirty="0">
                <a:latin typeface="Arial Narrow" panose="020B0606020202030204" pitchFamily="34" charset="0"/>
              </a:rPr>
              <a:t>繳款開始</a:t>
            </a:r>
            <a:r>
              <a:rPr lang="en-US" altLang="zh-TW" dirty="0" smtClean="0">
                <a:latin typeface="Arial Narrow" panose="020B0606020202030204" pitchFamily="34" charset="0"/>
              </a:rPr>
              <a:t>:</a:t>
            </a:r>
            <a:r>
              <a:rPr lang="zh-TW" altLang="en-US" dirty="0" smtClean="0">
                <a:latin typeface="Arial Narrow" panose="020B0606020202030204" pitchFamily="34" charset="0"/>
              </a:rPr>
              <a:t>     </a:t>
            </a:r>
            <a:r>
              <a:rPr lang="en-US" altLang="zh-TW" dirty="0" smtClean="0">
                <a:latin typeface="Arial Narrow" panose="020B0606020202030204" pitchFamily="34" charset="0"/>
              </a:rPr>
              <a:t>2023</a:t>
            </a:r>
            <a:r>
              <a:rPr lang="zh-TW" altLang="en-US" dirty="0" smtClean="0">
                <a:latin typeface="Arial Narrow" panose="020B0606020202030204" pitchFamily="34" charset="0"/>
              </a:rPr>
              <a:t> </a:t>
            </a:r>
            <a:r>
              <a:rPr lang="en-US" altLang="zh-TW" dirty="0" smtClean="0">
                <a:latin typeface="Arial Narrow" panose="020B0606020202030204" pitchFamily="34" charset="0"/>
              </a:rPr>
              <a:t>6/15</a:t>
            </a:r>
            <a:endParaRPr lang="en-US" altLang="zh-TW" dirty="0">
              <a:latin typeface="Arial Narrow" panose="020B0606020202030204" pitchFamily="34" charset="0"/>
            </a:endParaRPr>
          </a:p>
          <a:p>
            <a:r>
              <a:rPr lang="zh-TW" altLang="en-US" dirty="0">
                <a:latin typeface="Arial Narrow" panose="020B0606020202030204" pitchFamily="34" charset="0"/>
              </a:rPr>
              <a:t>繳款截止</a:t>
            </a:r>
            <a:r>
              <a:rPr lang="en-US" altLang="zh-TW" dirty="0" smtClean="0">
                <a:latin typeface="Arial Narrow" panose="020B0606020202030204" pitchFamily="34" charset="0"/>
              </a:rPr>
              <a:t>:</a:t>
            </a:r>
            <a:r>
              <a:rPr lang="zh-TW" altLang="en-US" dirty="0" smtClean="0">
                <a:latin typeface="Arial Narrow" panose="020B0606020202030204" pitchFamily="34" charset="0"/>
              </a:rPr>
              <a:t>     </a:t>
            </a:r>
            <a:r>
              <a:rPr lang="en-US" altLang="zh-TW" dirty="0" smtClean="0">
                <a:latin typeface="Arial Narrow" panose="020B0606020202030204" pitchFamily="34" charset="0"/>
              </a:rPr>
              <a:t>2023</a:t>
            </a:r>
            <a:r>
              <a:rPr lang="zh-TW" altLang="en-US" dirty="0" smtClean="0">
                <a:latin typeface="Arial Narrow" panose="020B0606020202030204" pitchFamily="34" charset="0"/>
              </a:rPr>
              <a:t> </a:t>
            </a:r>
            <a:r>
              <a:rPr lang="en-US" altLang="zh-TW" dirty="0" smtClean="0">
                <a:latin typeface="Arial Narrow" panose="020B0606020202030204" pitchFamily="34" charset="0"/>
              </a:rPr>
              <a:t>6/20</a:t>
            </a:r>
            <a:endParaRPr lang="zh-TW" altLang="en-US" dirty="0">
              <a:latin typeface="Arial Narrow" panose="020B0606020202030204" pitchFamily="34" charset="0"/>
            </a:endParaRPr>
          </a:p>
          <a:p>
            <a:endParaRPr lang="zh-TW" altLang="en-US" dirty="0"/>
          </a:p>
        </p:txBody>
      </p:sp>
      <p:grpSp>
        <p:nvGrpSpPr>
          <p:cNvPr id="36" name="群組 35"/>
          <p:cNvGrpSpPr/>
          <p:nvPr/>
        </p:nvGrpSpPr>
        <p:grpSpPr>
          <a:xfrm>
            <a:off x="5834667" y="915322"/>
            <a:ext cx="5624052" cy="3215645"/>
            <a:chOff x="5652884" y="1206907"/>
            <a:chExt cx="5624052" cy="3215645"/>
          </a:xfrm>
        </p:grpSpPr>
        <p:pic>
          <p:nvPicPr>
            <p:cNvPr id="15" name="圖片 14"/>
            <p:cNvPicPr>
              <a:picLocks noChangeAspect="1"/>
            </p:cNvPicPr>
            <p:nvPr/>
          </p:nvPicPr>
          <p:blipFill>
            <a:blip r:embed="rId2"/>
            <a:stretch>
              <a:fillRect/>
            </a:stretch>
          </p:blipFill>
          <p:spPr>
            <a:xfrm>
              <a:off x="5652884" y="1206907"/>
              <a:ext cx="5624052" cy="3215645"/>
            </a:xfrm>
            <a:prstGeom prst="rect">
              <a:avLst/>
            </a:prstGeom>
            <a:ln w="19050">
              <a:solidFill>
                <a:schemeClr val="accent2">
                  <a:lumMod val="75000"/>
                </a:schemeClr>
              </a:solidFill>
            </a:ln>
          </p:spPr>
        </p:pic>
        <p:cxnSp>
          <p:nvCxnSpPr>
            <p:cNvPr id="17" name="直線接點 16"/>
            <p:cNvCxnSpPr/>
            <p:nvPr/>
          </p:nvCxnSpPr>
          <p:spPr>
            <a:xfrm>
              <a:off x="6159521" y="2286000"/>
              <a:ext cx="0" cy="124552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824642" y="3651647"/>
              <a:ext cx="671086" cy="3666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b="1" dirty="0" smtClean="0"/>
                <a:t>過戶</a:t>
              </a:r>
              <a:endParaRPr lang="zh-TW" altLang="en-US" b="1" dirty="0"/>
            </a:p>
          </p:txBody>
        </p:sp>
        <p:cxnSp>
          <p:nvCxnSpPr>
            <p:cNvPr id="31" name="直線接點 30"/>
            <p:cNvCxnSpPr/>
            <p:nvPr/>
          </p:nvCxnSpPr>
          <p:spPr>
            <a:xfrm>
              <a:off x="8518373" y="1450223"/>
              <a:ext cx="0" cy="1840832"/>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183494" y="3411182"/>
              <a:ext cx="671086" cy="3666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b="1" dirty="0" smtClean="0"/>
                <a:t>截止</a:t>
              </a:r>
              <a:endParaRPr lang="zh-TW" altLang="en-US" b="1" dirty="0"/>
            </a:p>
          </p:txBody>
        </p:sp>
        <p:cxnSp>
          <p:nvCxnSpPr>
            <p:cNvPr id="34" name="直線接點 33"/>
            <p:cNvCxnSpPr/>
            <p:nvPr/>
          </p:nvCxnSpPr>
          <p:spPr>
            <a:xfrm>
              <a:off x="7998689" y="1243003"/>
              <a:ext cx="0" cy="1245520"/>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663810" y="2608650"/>
              <a:ext cx="671086" cy="3666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b="1" dirty="0" smtClean="0"/>
                <a:t>開始</a:t>
              </a:r>
              <a:endParaRPr lang="zh-TW" altLang="en-US" b="1" dirty="0"/>
            </a:p>
          </p:txBody>
        </p:sp>
      </p:grpSp>
      <p:sp>
        <p:nvSpPr>
          <p:cNvPr id="16" name="圓角矩形 15"/>
          <p:cNvSpPr/>
          <p:nvPr/>
        </p:nvSpPr>
        <p:spPr>
          <a:xfrm>
            <a:off x="718304" y="902622"/>
            <a:ext cx="4684345" cy="4971209"/>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p:cNvGrpSpPr/>
          <p:nvPr/>
        </p:nvGrpSpPr>
        <p:grpSpPr>
          <a:xfrm>
            <a:off x="1353235" y="585121"/>
            <a:ext cx="3302000" cy="1065212"/>
            <a:chOff x="838200" y="534988"/>
            <a:chExt cx="3302000" cy="1065212"/>
          </a:xfrm>
        </p:grpSpPr>
        <p:sp>
          <p:nvSpPr>
            <p:cNvPr id="19" name="圓角矩形 18"/>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圓角矩形 19"/>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a:t>研究</a:t>
              </a:r>
              <a:r>
                <a:rPr lang="zh-TW" altLang="en-US" sz="4400" b="1" dirty="0" smtClean="0"/>
                <a:t>動機</a:t>
              </a:r>
              <a:endParaRPr lang="zh-TW" altLang="en-US" sz="4400" b="1" dirty="0"/>
            </a:p>
          </p:txBody>
        </p:sp>
      </p:grpSp>
      <p:sp>
        <p:nvSpPr>
          <p:cNvPr id="25" name="圓角矩形 24"/>
          <p:cNvSpPr/>
          <p:nvPr/>
        </p:nvSpPr>
        <p:spPr>
          <a:xfrm>
            <a:off x="7426668" y="4419226"/>
            <a:ext cx="4032051" cy="1454605"/>
          </a:xfrm>
          <a:prstGeom prst="roundRect">
            <a:avLst>
              <a:gd name="adj" fmla="val 50000"/>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圓角矩形 25"/>
          <p:cNvSpPr/>
          <p:nvPr/>
        </p:nvSpPr>
        <p:spPr>
          <a:xfrm>
            <a:off x="5834667" y="4421979"/>
            <a:ext cx="1394434" cy="1454605"/>
          </a:xfrm>
          <a:prstGeom prst="roundRect">
            <a:avLst>
              <a:gd name="adj" fmla="val 50000"/>
            </a:avLst>
          </a:prstGeom>
          <a:solidFill>
            <a:srgbClr val="0062B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smtClean="0"/>
              <a:t>範例</a:t>
            </a:r>
            <a:endParaRPr lang="zh-TW" altLang="en-US" b="1" dirty="0"/>
          </a:p>
        </p:txBody>
      </p:sp>
    </p:spTree>
    <p:extLst>
      <p:ext uri="{BB962C8B-B14F-4D97-AF65-F5344CB8AC3E}">
        <p14:creationId xmlns:p14="http://schemas.microsoft.com/office/powerpoint/2010/main" val="4264355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828800" y="2184402"/>
            <a:ext cx="8712200" cy="3120441"/>
          </a:xfrm>
        </p:spPr>
        <p:txBody>
          <a:bodyPr>
            <a:normAutofit/>
          </a:bodyPr>
          <a:lstStyle/>
          <a:p>
            <a:pPr>
              <a:lnSpc>
                <a:spcPct val="100000"/>
              </a:lnSpc>
              <a:spcBef>
                <a:spcPts val="1400"/>
              </a:spcBef>
            </a:pPr>
            <a:r>
              <a:rPr lang="zh-TW" altLang="en-US" dirty="0" smtClean="0"/>
              <a:t>現金增資期間有大部分的區間都有約</a:t>
            </a:r>
            <a:r>
              <a:rPr lang="en-US" altLang="zh-TW" dirty="0" smtClean="0"/>
              <a:t>6</a:t>
            </a:r>
            <a:r>
              <a:rPr lang="zh-TW" altLang="en-US" dirty="0" smtClean="0"/>
              <a:t>成股價下跌的趨勢。</a:t>
            </a:r>
            <a:endParaRPr lang="en-US" altLang="zh-TW" dirty="0" smtClean="0"/>
          </a:p>
          <a:p>
            <a:pPr>
              <a:lnSpc>
                <a:spcPct val="100000"/>
              </a:lnSpc>
              <a:spcBef>
                <a:spcPts val="1400"/>
              </a:spcBef>
            </a:pPr>
            <a:r>
              <a:rPr lang="zh-TW" altLang="en-US" dirty="0" smtClean="0"/>
              <a:t>若股價有明顯轉折的趨勢時常發生在繳款開始日或繳款截止日，但無法反向判定指定日期都有轉折。</a:t>
            </a:r>
            <a:endParaRPr lang="en-US" altLang="zh-TW" dirty="0" smtClean="0"/>
          </a:p>
          <a:p>
            <a:pPr>
              <a:lnSpc>
                <a:spcPct val="100000"/>
              </a:lnSpc>
              <a:spcBef>
                <a:spcPts val="1400"/>
              </a:spcBef>
            </a:pPr>
            <a:r>
              <a:rPr lang="zh-TW" altLang="en-US" dirty="0" smtClean="0"/>
              <a:t>在現金增資期間</a:t>
            </a:r>
            <a:r>
              <a:rPr lang="zh-TW" altLang="en-US" b="1" dirty="0" smtClean="0"/>
              <a:t>有特定新聞</a:t>
            </a:r>
            <a:r>
              <a:rPr lang="zh-TW" altLang="en-US" dirty="0" smtClean="0"/>
              <a:t>造成</a:t>
            </a:r>
            <a:r>
              <a:rPr lang="zh-TW" altLang="en-US" b="1" dirty="0" smtClean="0"/>
              <a:t>明顯股價走勢</a:t>
            </a:r>
            <a:r>
              <a:rPr lang="zh-TW" altLang="en-US" dirty="0" smtClean="0"/>
              <a:t>。</a:t>
            </a:r>
            <a:endParaRPr lang="en-US" altLang="zh-TW"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24</a:t>
            </a:fld>
            <a:endParaRPr lang="zh-TW" altLang="en-US"/>
          </a:p>
        </p:txBody>
      </p:sp>
      <p:grpSp>
        <p:nvGrpSpPr>
          <p:cNvPr id="5" name="群組 4"/>
          <p:cNvGrpSpPr/>
          <p:nvPr/>
        </p:nvGrpSpPr>
        <p:grpSpPr>
          <a:xfrm>
            <a:off x="838200" y="763588"/>
            <a:ext cx="10571729" cy="5091112"/>
            <a:chOff x="838200" y="763588"/>
            <a:chExt cx="10571729" cy="5091112"/>
          </a:xfrm>
        </p:grpSpPr>
        <p:sp>
          <p:nvSpPr>
            <p:cNvPr id="6" name="圓角矩形 5"/>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1193800" y="763588"/>
              <a:ext cx="3302000" cy="1065212"/>
              <a:chOff x="838200" y="534988"/>
              <a:chExt cx="3302000" cy="1065212"/>
            </a:xfrm>
          </p:grpSpPr>
          <p:sp>
            <p:nvSpPr>
              <p:cNvPr id="8" name="圓角矩形 7"/>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結論預覽</a:t>
                </a:r>
                <a:endParaRPr lang="zh-TW" altLang="en-US" sz="4400" b="1" dirty="0"/>
              </a:p>
            </p:txBody>
          </p:sp>
        </p:grpSp>
      </p:grpSp>
    </p:spTree>
    <p:extLst>
      <p:ext uri="{BB962C8B-B14F-4D97-AF65-F5344CB8AC3E}">
        <p14:creationId xmlns:p14="http://schemas.microsoft.com/office/powerpoint/2010/main" val="1236704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238"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627013" y="1825625"/>
            <a:ext cx="6081886" cy="2691610"/>
          </a:xfrm>
        </p:spPr>
        <p:txBody>
          <a:bodyPr>
            <a:normAutofit/>
          </a:bodyPr>
          <a:lstStyle/>
          <a:p>
            <a:pPr>
              <a:lnSpc>
                <a:spcPct val="100000"/>
              </a:lnSpc>
              <a:spcBef>
                <a:spcPts val="600"/>
              </a:spcBef>
            </a:pPr>
            <a:r>
              <a:rPr lang="zh-TW" altLang="en-US" sz="2200" dirty="0" smtClean="0">
                <a:latin typeface="Arial Narrow" panose="020B0606020202030204" pitchFamily="34" charset="0"/>
              </a:rPr>
              <a:t>區</a:t>
            </a:r>
            <a:r>
              <a:rPr lang="zh-TW" altLang="en-US" sz="2200" dirty="0">
                <a:latin typeface="Arial Narrow" panose="020B0606020202030204" pitchFamily="34" charset="0"/>
              </a:rPr>
              <a:t>間</a:t>
            </a:r>
            <a:r>
              <a:rPr lang="en-US" altLang="zh-TW" sz="2200" dirty="0" smtClean="0">
                <a:latin typeface="Arial Narrow" panose="020B0606020202030204" pitchFamily="34" charset="0"/>
              </a:rPr>
              <a:t>:</a:t>
            </a:r>
            <a:r>
              <a:rPr lang="zh-TW" altLang="en-US" sz="2200" dirty="0" smtClean="0">
                <a:latin typeface="Arial Narrow" panose="020B0606020202030204" pitchFamily="34" charset="0"/>
              </a:rPr>
              <a:t> </a:t>
            </a:r>
            <a:r>
              <a:rPr lang="en-US" altLang="zh-TW" sz="2200" dirty="0" smtClean="0">
                <a:latin typeface="Arial Narrow" panose="020B0606020202030204" pitchFamily="34" charset="0"/>
              </a:rPr>
              <a:t>2020</a:t>
            </a:r>
            <a:r>
              <a:rPr lang="zh-TW" altLang="en-US" sz="2200" dirty="0" smtClean="0">
                <a:latin typeface="Arial Narrow" panose="020B0606020202030204" pitchFamily="34" charset="0"/>
              </a:rPr>
              <a:t> </a:t>
            </a:r>
            <a:r>
              <a:rPr lang="en-US" altLang="zh-TW" sz="2200" dirty="0" smtClean="0">
                <a:latin typeface="Arial Narrow" panose="020B0606020202030204" pitchFamily="34" charset="0"/>
              </a:rPr>
              <a:t>1/1</a:t>
            </a:r>
            <a:r>
              <a:rPr lang="zh-TW" altLang="en-US" sz="2200" dirty="0" smtClean="0">
                <a:latin typeface="Arial Narrow" panose="020B0606020202030204" pitchFamily="34" charset="0"/>
              </a:rPr>
              <a:t> </a:t>
            </a:r>
            <a:r>
              <a:rPr lang="en-US" altLang="zh-TW" sz="2200" dirty="0" smtClean="0">
                <a:latin typeface="Arial Narrow" panose="020B0606020202030204" pitchFamily="34" charset="0"/>
              </a:rPr>
              <a:t>~</a:t>
            </a:r>
            <a:r>
              <a:rPr lang="zh-TW" altLang="en-US" sz="2200" dirty="0" smtClean="0">
                <a:latin typeface="Arial Narrow" panose="020B0606020202030204" pitchFamily="34" charset="0"/>
              </a:rPr>
              <a:t> </a:t>
            </a:r>
            <a:r>
              <a:rPr lang="en-US" altLang="zh-TW" sz="2200" dirty="0" smtClean="0">
                <a:latin typeface="Arial Narrow" panose="020B0606020202030204" pitchFamily="34" charset="0"/>
              </a:rPr>
              <a:t>2023</a:t>
            </a:r>
            <a:r>
              <a:rPr lang="zh-TW" altLang="en-US" sz="2200" dirty="0" smtClean="0">
                <a:latin typeface="Arial Narrow" panose="020B0606020202030204" pitchFamily="34" charset="0"/>
              </a:rPr>
              <a:t> </a:t>
            </a:r>
            <a:r>
              <a:rPr lang="en-US" altLang="zh-TW" sz="2200" dirty="0" smtClean="0">
                <a:latin typeface="Arial Narrow" panose="020B0606020202030204" pitchFamily="34" charset="0"/>
              </a:rPr>
              <a:t>6/30</a:t>
            </a:r>
          </a:p>
          <a:p>
            <a:pPr>
              <a:lnSpc>
                <a:spcPct val="100000"/>
              </a:lnSpc>
              <a:spcBef>
                <a:spcPts val="600"/>
              </a:spcBef>
            </a:pPr>
            <a:r>
              <a:rPr lang="zh-TW" altLang="en-US" sz="2200" dirty="0">
                <a:latin typeface="Arial Narrow" panose="020B0606020202030204" pitchFamily="34" charset="0"/>
              </a:rPr>
              <a:t>樣本數</a:t>
            </a:r>
            <a:r>
              <a:rPr lang="en-US" altLang="zh-TW" sz="2200" dirty="0">
                <a:latin typeface="Arial Narrow" panose="020B0606020202030204" pitchFamily="34" charset="0"/>
              </a:rPr>
              <a:t>:</a:t>
            </a:r>
            <a:r>
              <a:rPr lang="en-US" altLang="zh-TW" sz="2200" dirty="0" smtClean="0">
                <a:latin typeface="Arial Narrow" panose="020B0606020202030204" pitchFamily="34" charset="0"/>
              </a:rPr>
              <a:t>304</a:t>
            </a:r>
          </a:p>
          <a:p>
            <a:pPr>
              <a:lnSpc>
                <a:spcPct val="100000"/>
              </a:lnSpc>
              <a:spcBef>
                <a:spcPts val="600"/>
              </a:spcBef>
            </a:pPr>
            <a:r>
              <a:rPr lang="zh-TW" altLang="en-US" sz="2200" dirty="0">
                <a:latin typeface="Arial Narrow" panose="020B0606020202030204" pitchFamily="34" charset="0"/>
              </a:rPr>
              <a:t>案例各區間時間長度與比例</a:t>
            </a:r>
            <a:r>
              <a:rPr lang="zh-TW" altLang="en-US" sz="2200" dirty="0" smtClean="0">
                <a:latin typeface="Arial Narrow" panose="020B0606020202030204" pitchFamily="34" charset="0"/>
              </a:rPr>
              <a:t>不同</a:t>
            </a:r>
            <a:endParaRPr lang="en-US" altLang="zh-TW" sz="2200" dirty="0" smtClean="0">
              <a:latin typeface="Arial Narrow" panose="020B0606020202030204" pitchFamily="34" charset="0"/>
            </a:endParaRPr>
          </a:p>
          <a:p>
            <a:pPr>
              <a:lnSpc>
                <a:spcPct val="100000"/>
              </a:lnSpc>
              <a:spcBef>
                <a:spcPts val="600"/>
              </a:spcBef>
            </a:pPr>
            <a:r>
              <a:rPr lang="zh-TW" altLang="en-US" sz="2200" dirty="0"/>
              <a:t>單看股價變動圖難找出</a:t>
            </a:r>
            <a:r>
              <a:rPr lang="zh-TW" altLang="en-US" sz="2200" dirty="0" smtClean="0"/>
              <a:t>股價趨勢</a:t>
            </a:r>
            <a:endParaRPr lang="zh-TW" altLang="en-US" sz="2200" dirty="0">
              <a:latin typeface="Arial Narrow" panose="020B0606020202030204" pitchFamily="34" charset="0"/>
            </a:endParaRPr>
          </a:p>
          <a:p>
            <a:pPr marL="0" indent="0">
              <a:buNone/>
            </a:pPr>
            <a:r>
              <a:rPr lang="zh-TW" altLang="en-US" sz="2000" b="1" dirty="0" smtClean="0"/>
              <a:t>分段測試</a:t>
            </a:r>
            <a:r>
              <a:rPr lang="en-US" altLang="zh-TW" sz="2000" b="1" dirty="0" smtClean="0"/>
              <a:t>:</a:t>
            </a:r>
          </a:p>
          <a:p>
            <a:pPr marL="457200" lvl="1" indent="0">
              <a:buNone/>
            </a:pPr>
            <a:endParaRPr lang="en-US" altLang="zh-TW" dirty="0" smtClean="0"/>
          </a:p>
          <a:p>
            <a:endParaRPr lang="en-US" altLang="zh-TW" dirty="0" smtClean="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25</a:t>
            </a:fld>
            <a:endParaRPr lang="zh-TW" altLang="en-US"/>
          </a:p>
        </p:txBody>
      </p:sp>
      <p:grpSp>
        <p:nvGrpSpPr>
          <p:cNvPr id="22" name="群組 21"/>
          <p:cNvGrpSpPr/>
          <p:nvPr/>
        </p:nvGrpSpPr>
        <p:grpSpPr>
          <a:xfrm>
            <a:off x="1735890" y="4023642"/>
            <a:ext cx="4699000" cy="1952996"/>
            <a:chOff x="1224547" y="3943183"/>
            <a:chExt cx="4699000" cy="1952996"/>
          </a:xfrm>
        </p:grpSpPr>
        <p:cxnSp>
          <p:nvCxnSpPr>
            <p:cNvPr id="9" name="直線單箭頭接點 8"/>
            <p:cNvCxnSpPr/>
            <p:nvPr/>
          </p:nvCxnSpPr>
          <p:spPr>
            <a:xfrm>
              <a:off x="1224547" y="4882941"/>
              <a:ext cx="4699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直線圖說文字 2 11"/>
            <p:cNvSpPr/>
            <p:nvPr/>
          </p:nvSpPr>
          <p:spPr>
            <a:xfrm>
              <a:off x="2009277" y="3943183"/>
              <a:ext cx="1365585" cy="350207"/>
            </a:xfrm>
            <a:prstGeom prst="borderCallout2">
              <a:avLst>
                <a:gd name="adj1" fmla="val 18750"/>
                <a:gd name="adj2" fmla="val -8333"/>
                <a:gd name="adj3" fmla="val 18750"/>
                <a:gd name="adj4" fmla="val -16667"/>
                <a:gd name="adj5" fmla="val 306890"/>
                <a:gd name="adj6" fmla="val -15241"/>
              </a:avLst>
            </a:prstGeom>
            <a:solidFill>
              <a:srgbClr val="E95D0B"/>
            </a:solidFill>
            <a:ln>
              <a:solidFill>
                <a:srgbClr val="E95D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最後過戶日</a:t>
              </a:r>
              <a:endParaRPr lang="zh-TW" altLang="en-US" dirty="0"/>
            </a:p>
          </p:txBody>
        </p:sp>
        <p:sp>
          <p:nvSpPr>
            <p:cNvPr id="13" name="直線圖說文字 2 12"/>
            <p:cNvSpPr/>
            <p:nvPr/>
          </p:nvSpPr>
          <p:spPr>
            <a:xfrm>
              <a:off x="3266574" y="5545972"/>
              <a:ext cx="1149016" cy="350207"/>
            </a:xfrm>
            <a:prstGeom prst="borderCallout2">
              <a:avLst>
                <a:gd name="adj1" fmla="val 18750"/>
                <a:gd name="adj2" fmla="val -8333"/>
                <a:gd name="adj3" fmla="val 18750"/>
                <a:gd name="adj4" fmla="val -16667"/>
                <a:gd name="adj5" fmla="val -225622"/>
                <a:gd name="adj6" fmla="val -17554"/>
              </a:avLst>
            </a:prstGeom>
            <a:solidFill>
              <a:srgbClr val="E95D0B"/>
            </a:solidFill>
            <a:ln>
              <a:solidFill>
                <a:srgbClr val="E95D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繳款開始</a:t>
              </a:r>
              <a:endParaRPr lang="zh-TW" altLang="en-US" dirty="0"/>
            </a:p>
          </p:txBody>
        </p:sp>
        <p:sp>
          <p:nvSpPr>
            <p:cNvPr id="15" name="文字方塊 14"/>
            <p:cNvSpPr txBox="1"/>
            <p:nvPr/>
          </p:nvSpPr>
          <p:spPr>
            <a:xfrm>
              <a:off x="1900990" y="4882941"/>
              <a:ext cx="2406316" cy="369332"/>
            </a:xfrm>
            <a:prstGeom prst="rect">
              <a:avLst/>
            </a:prstGeom>
            <a:noFill/>
          </p:spPr>
          <p:txBody>
            <a:bodyPr wrap="square" rtlCol="0">
              <a:spAutoFit/>
            </a:bodyPr>
            <a:lstStyle/>
            <a:p>
              <a:r>
                <a:rPr lang="zh-TW" altLang="en-US" dirty="0" smtClean="0"/>
                <a:t>第一區間      第二區間 </a:t>
              </a:r>
              <a:endParaRPr lang="en-US" altLang="zh-TW" dirty="0" smtClean="0"/>
            </a:p>
          </p:txBody>
        </p:sp>
        <p:sp>
          <p:nvSpPr>
            <p:cNvPr id="16" name="直線圖說文字 2 15"/>
            <p:cNvSpPr/>
            <p:nvPr/>
          </p:nvSpPr>
          <p:spPr>
            <a:xfrm>
              <a:off x="4517857" y="3943183"/>
              <a:ext cx="1112922" cy="350207"/>
            </a:xfrm>
            <a:prstGeom prst="borderCallout2">
              <a:avLst>
                <a:gd name="adj1" fmla="val 18750"/>
                <a:gd name="adj2" fmla="val -8333"/>
                <a:gd name="adj3" fmla="val 18750"/>
                <a:gd name="adj4" fmla="val -16667"/>
                <a:gd name="adj5" fmla="val 306890"/>
                <a:gd name="adj6" fmla="val -15241"/>
              </a:avLst>
            </a:prstGeom>
            <a:solidFill>
              <a:srgbClr val="E95D0B"/>
            </a:solidFill>
            <a:ln>
              <a:solidFill>
                <a:srgbClr val="E95D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繳款截止</a:t>
              </a:r>
              <a:endParaRPr lang="zh-TW" altLang="en-US" dirty="0"/>
            </a:p>
          </p:txBody>
        </p:sp>
        <p:sp>
          <p:nvSpPr>
            <p:cNvPr id="17" name="文字方塊 16"/>
            <p:cNvSpPr txBox="1"/>
            <p:nvPr/>
          </p:nvSpPr>
          <p:spPr>
            <a:xfrm>
              <a:off x="2635485" y="4403499"/>
              <a:ext cx="877163" cy="369332"/>
            </a:xfrm>
            <a:prstGeom prst="rect">
              <a:avLst/>
            </a:prstGeom>
            <a:noFill/>
          </p:spPr>
          <p:txBody>
            <a:bodyPr wrap="none" rtlCol="0">
              <a:spAutoFit/>
            </a:bodyPr>
            <a:lstStyle/>
            <a:p>
              <a:r>
                <a:rPr lang="zh-TW" altLang="en-US" dirty="0" smtClean="0"/>
                <a:t>全區間</a:t>
              </a:r>
              <a:endParaRPr lang="zh-TW" altLang="en-US" dirty="0"/>
            </a:p>
          </p:txBody>
        </p:sp>
      </p:grpSp>
      <p:grpSp>
        <p:nvGrpSpPr>
          <p:cNvPr id="23" name="群組 22"/>
          <p:cNvGrpSpPr/>
          <p:nvPr/>
        </p:nvGrpSpPr>
        <p:grpSpPr>
          <a:xfrm>
            <a:off x="7218950" y="329170"/>
            <a:ext cx="3986135" cy="2956013"/>
            <a:chOff x="6721729" y="1530067"/>
            <a:chExt cx="4908885" cy="3314953"/>
          </a:xfrm>
        </p:grpSpPr>
        <p:pic>
          <p:nvPicPr>
            <p:cNvPr id="18" name="圖片 17"/>
            <p:cNvPicPr>
              <a:picLocks noChangeAspect="1"/>
            </p:cNvPicPr>
            <p:nvPr/>
          </p:nvPicPr>
          <p:blipFill rotWithShape="1">
            <a:blip r:embed="rId3">
              <a:extLst>
                <a:ext uri="{28A0092B-C50C-407E-A947-70E740481C1C}">
                  <a14:useLocalDpi xmlns:a14="http://schemas.microsoft.com/office/drawing/2010/main" val="0"/>
                </a:ext>
              </a:extLst>
            </a:blip>
            <a:srcRect t="5310"/>
            <a:stretch/>
          </p:blipFill>
          <p:spPr>
            <a:xfrm>
              <a:off x="6721729" y="1899399"/>
              <a:ext cx="4908885" cy="2945621"/>
            </a:xfrm>
            <a:prstGeom prst="rect">
              <a:avLst/>
            </a:prstGeom>
          </p:spPr>
        </p:pic>
        <p:sp>
          <p:nvSpPr>
            <p:cNvPr id="20" name="文字方塊 19"/>
            <p:cNvSpPr txBox="1"/>
            <p:nvPr/>
          </p:nvSpPr>
          <p:spPr>
            <a:xfrm>
              <a:off x="8013033" y="1530067"/>
              <a:ext cx="2326278" cy="369332"/>
            </a:xfrm>
            <a:prstGeom prst="rect">
              <a:avLst/>
            </a:prstGeom>
            <a:noFill/>
          </p:spPr>
          <p:txBody>
            <a:bodyPr wrap="none" rtlCol="0">
              <a:spAutoFit/>
            </a:bodyPr>
            <a:lstStyle/>
            <a:p>
              <a:r>
                <a:rPr lang="zh-TW" altLang="en-US" dirty="0" smtClean="0"/>
                <a:t>所有樣本股價變動圖</a:t>
              </a:r>
              <a:endParaRPr lang="zh-TW" altLang="en-US" dirty="0"/>
            </a:p>
          </p:txBody>
        </p:sp>
      </p:grpSp>
      <p:pic>
        <p:nvPicPr>
          <p:cNvPr id="24" name="內容版面配置區 4"/>
          <p:cNvPicPr>
            <a:picLocks noChangeAspect="1"/>
          </p:cNvPicPr>
          <p:nvPr/>
        </p:nvPicPr>
        <p:blipFill rotWithShape="1">
          <a:blip r:embed="rId4">
            <a:extLst>
              <a:ext uri="{28A0092B-C50C-407E-A947-70E740481C1C}">
                <a14:useLocalDpi xmlns:a14="http://schemas.microsoft.com/office/drawing/2010/main" val="0"/>
              </a:ext>
            </a:extLst>
          </a:blip>
          <a:srcRect t="5066"/>
          <a:stretch/>
        </p:blipFill>
        <p:spPr>
          <a:xfrm>
            <a:off x="7282790" y="3860621"/>
            <a:ext cx="3922295" cy="2351731"/>
          </a:xfrm>
          <a:prstGeom prst="rect">
            <a:avLst/>
          </a:prstGeom>
        </p:spPr>
      </p:pic>
      <p:sp>
        <p:nvSpPr>
          <p:cNvPr id="25" name="矩形 24"/>
          <p:cNvSpPr/>
          <p:nvPr/>
        </p:nvSpPr>
        <p:spPr>
          <a:xfrm>
            <a:off x="7808177" y="3503988"/>
            <a:ext cx="3185487" cy="369332"/>
          </a:xfrm>
          <a:prstGeom prst="rect">
            <a:avLst/>
          </a:prstGeom>
        </p:spPr>
        <p:txBody>
          <a:bodyPr wrap="none">
            <a:spAutoFit/>
          </a:bodyPr>
          <a:lstStyle/>
          <a:p>
            <a:r>
              <a:rPr lang="zh-TW" altLang="en-US" dirty="0"/>
              <a:t>所有</a:t>
            </a:r>
            <a:r>
              <a:rPr lang="zh-TW" altLang="en-US" dirty="0" smtClean="0"/>
              <a:t>樣本第二區間股價</a:t>
            </a:r>
            <a:r>
              <a:rPr lang="zh-TW" altLang="en-US" dirty="0"/>
              <a:t>變動圖</a:t>
            </a:r>
          </a:p>
        </p:txBody>
      </p:sp>
      <p:grpSp>
        <p:nvGrpSpPr>
          <p:cNvPr id="21" name="群組 20"/>
          <p:cNvGrpSpPr/>
          <p:nvPr/>
        </p:nvGrpSpPr>
        <p:grpSpPr>
          <a:xfrm>
            <a:off x="917978" y="474392"/>
            <a:ext cx="4661097" cy="1204384"/>
            <a:chOff x="5864833" y="276642"/>
            <a:chExt cx="4661097" cy="1485542"/>
          </a:xfrm>
        </p:grpSpPr>
        <p:sp>
          <p:nvSpPr>
            <p:cNvPr id="26" name="圓角矩形 25"/>
            <p:cNvSpPr/>
            <p:nvPr/>
          </p:nvSpPr>
          <p:spPr>
            <a:xfrm>
              <a:off x="6573868" y="276642"/>
              <a:ext cx="3952062" cy="124018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t>股價走勢分析</a:t>
              </a:r>
              <a:endParaRPr lang="zh-TW" altLang="en-US" sz="3600" b="1" dirty="0"/>
            </a:p>
          </p:txBody>
        </p:sp>
        <p:sp>
          <p:nvSpPr>
            <p:cNvPr id="29" name="圓角矩形 28"/>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1545725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26</a:t>
            </a:fld>
            <a:endParaRPr lang="zh-TW" altLang="en-US" dirty="0"/>
          </a:p>
        </p:txBody>
      </p:sp>
      <p:sp>
        <p:nvSpPr>
          <p:cNvPr id="3" name="內容版面配置區 2"/>
          <p:cNvSpPr>
            <a:spLocks noGrp="1"/>
          </p:cNvSpPr>
          <p:nvPr>
            <p:ph idx="1"/>
          </p:nvPr>
        </p:nvSpPr>
        <p:spPr>
          <a:xfrm>
            <a:off x="979372" y="2319321"/>
            <a:ext cx="4723063" cy="3192480"/>
          </a:xfrm>
        </p:spPr>
        <p:txBody>
          <a:bodyPr>
            <a:normAutofit/>
          </a:bodyPr>
          <a:lstStyle/>
          <a:p>
            <a:pPr marL="0" indent="0">
              <a:spcBef>
                <a:spcPts val="1200"/>
              </a:spcBef>
              <a:buNone/>
            </a:pPr>
            <a:r>
              <a:rPr lang="zh-TW" altLang="en-US" dirty="0" smtClean="0"/>
              <a:t>最高價與最低價分析</a:t>
            </a:r>
            <a:endParaRPr lang="en-US" altLang="zh-TW" dirty="0"/>
          </a:p>
          <a:p>
            <a:pPr lvl="1">
              <a:spcBef>
                <a:spcPts val="1200"/>
              </a:spcBef>
            </a:pPr>
            <a:r>
              <a:rPr lang="zh-TW" altLang="en-US" dirty="0" smtClean="0">
                <a:latin typeface="Arial Narrow" panose="020B0606020202030204" pitchFamily="34" charset="0"/>
              </a:rPr>
              <a:t>全樣本中 </a:t>
            </a:r>
            <a:r>
              <a:rPr lang="en-US" altLang="zh-TW" b="1" dirty="0" smtClean="0">
                <a:latin typeface="Arial Narrow" panose="020B0606020202030204" pitchFamily="34" charset="0"/>
              </a:rPr>
              <a:t>64%</a:t>
            </a:r>
            <a:r>
              <a:rPr lang="zh-TW" altLang="en-US" b="1" dirty="0" smtClean="0">
                <a:latin typeface="Arial Narrow" panose="020B0606020202030204" pitchFamily="34" charset="0"/>
              </a:rPr>
              <a:t> </a:t>
            </a:r>
            <a:r>
              <a:rPr lang="zh-TW" altLang="en-US" dirty="0" smtClean="0">
                <a:latin typeface="Arial Narrow" panose="020B0606020202030204" pitchFamily="34" charset="0"/>
              </a:rPr>
              <a:t>樣本股價先發生最高點再到最低點</a:t>
            </a:r>
            <a:endParaRPr lang="en-US" altLang="zh-TW" dirty="0">
              <a:latin typeface="Arial Narrow" panose="020B0606020202030204" pitchFamily="34" charset="0"/>
            </a:endParaRPr>
          </a:p>
          <a:p>
            <a:pPr lvl="1">
              <a:spcBef>
                <a:spcPts val="1200"/>
              </a:spcBef>
            </a:pPr>
            <a:r>
              <a:rPr lang="zh-TW" altLang="en-US" dirty="0" smtClean="0">
                <a:latin typeface="Arial Narrow" panose="020B0606020202030204" pitchFamily="34" charset="0"/>
              </a:rPr>
              <a:t>最高價到最低價平均相隔時間約 </a:t>
            </a:r>
            <a:r>
              <a:rPr lang="en-US" altLang="zh-TW" b="1" dirty="0" smtClean="0">
                <a:latin typeface="Arial Narrow" panose="020B0606020202030204" pitchFamily="34" charset="0"/>
              </a:rPr>
              <a:t>6</a:t>
            </a:r>
            <a:r>
              <a:rPr lang="zh-TW" altLang="en-US" b="1" dirty="0" smtClean="0">
                <a:latin typeface="Arial Narrow" panose="020B0606020202030204" pitchFamily="34" charset="0"/>
              </a:rPr>
              <a:t> </a:t>
            </a:r>
            <a:r>
              <a:rPr lang="zh-TW" altLang="en-US" dirty="0" smtClean="0">
                <a:latin typeface="Arial Narrow" panose="020B0606020202030204" pitchFamily="34" charset="0"/>
              </a:rPr>
              <a:t>交易日</a:t>
            </a:r>
            <a:endParaRPr lang="en-US" altLang="zh-TW" dirty="0" smtClean="0">
              <a:latin typeface="Arial Narrow" panose="020B0606020202030204" pitchFamily="34" charset="0"/>
            </a:endParaRPr>
          </a:p>
          <a:p>
            <a:pPr lvl="1">
              <a:spcBef>
                <a:spcPts val="1200"/>
              </a:spcBef>
            </a:pPr>
            <a:r>
              <a:rPr lang="zh-TW" altLang="en-US" dirty="0" smtClean="0">
                <a:latin typeface="Arial Narrow" panose="020B0606020202030204" pitchFamily="34" charset="0"/>
              </a:rPr>
              <a:t>最低價到最高價平均相隔約 </a:t>
            </a:r>
            <a:r>
              <a:rPr lang="en-US" altLang="zh-TW" b="1" dirty="0" smtClean="0">
                <a:latin typeface="Arial Narrow" panose="020B0606020202030204" pitchFamily="34" charset="0"/>
              </a:rPr>
              <a:t>8</a:t>
            </a:r>
            <a:r>
              <a:rPr lang="zh-TW" altLang="en-US" dirty="0" smtClean="0">
                <a:latin typeface="Arial Narrow" panose="020B0606020202030204" pitchFamily="34" charset="0"/>
              </a:rPr>
              <a:t> 交易日</a:t>
            </a:r>
            <a:endParaRPr lang="en-US" altLang="zh-TW" dirty="0" smtClean="0">
              <a:latin typeface="Arial Narrow" panose="020B0606020202030204" pitchFamily="34" charset="0"/>
            </a:endParaRPr>
          </a:p>
          <a:p>
            <a:pPr lvl="1"/>
            <a:endParaRPr lang="en-US" altLang="zh-TW" dirty="0" smtClean="0"/>
          </a:p>
          <a:p>
            <a:pPr marL="457200" lvl="1" indent="0">
              <a:buNone/>
            </a:pPr>
            <a:endParaRPr lang="en-US" altLang="zh-TW" dirty="0" smtClean="0"/>
          </a:p>
          <a:p>
            <a:pPr marL="514350" indent="-514350">
              <a:buAutoNum type="arabicPeriod"/>
            </a:pPr>
            <a:endParaRPr lang="en-US" altLang="zh-TW" dirty="0" smtClean="0"/>
          </a:p>
          <a:p>
            <a:pPr marL="514350" indent="-514350">
              <a:buAutoNum type="arabicPeriod"/>
            </a:pPr>
            <a:endParaRPr lang="en-US" altLang="zh-TW" dirty="0" smtClean="0"/>
          </a:p>
          <a:p>
            <a:pPr marL="514350" indent="-514350">
              <a:buAutoNum type="arabicPeriod"/>
            </a:pPr>
            <a:endParaRPr lang="en-US" altLang="zh-TW" dirty="0" smtClean="0"/>
          </a:p>
          <a:p>
            <a:pPr marL="514350" indent="-514350">
              <a:buAutoNum type="arabicPeriod"/>
            </a:pPr>
            <a:endParaRPr lang="en-US" altLang="zh-TW" dirty="0" smtClean="0"/>
          </a:p>
        </p:txBody>
      </p:sp>
      <p:graphicFrame>
        <p:nvGraphicFramePr>
          <p:cNvPr id="8" name="表格 7"/>
          <p:cNvGraphicFramePr>
            <a:graphicFrameLocks noGrp="1"/>
          </p:cNvGraphicFramePr>
          <p:nvPr>
            <p:extLst>
              <p:ext uri="{D42A27DB-BD31-4B8C-83A1-F6EECF244321}">
                <p14:modId xmlns:p14="http://schemas.microsoft.com/office/powerpoint/2010/main" val="3789939265"/>
              </p:ext>
            </p:extLst>
          </p:nvPr>
        </p:nvGraphicFramePr>
        <p:xfrm>
          <a:off x="6474689" y="2319320"/>
          <a:ext cx="4825145" cy="2620980"/>
        </p:xfrm>
        <a:graphic>
          <a:graphicData uri="http://schemas.openxmlformats.org/drawingml/2006/table">
            <a:tbl>
              <a:tblPr firstRow="1" bandRow="1">
                <a:tableStyleId>{5C22544A-7EE6-4342-B048-85BDC9FD1C3A}</a:tableStyleId>
              </a:tblPr>
              <a:tblGrid>
                <a:gridCol w="925830">
                  <a:extLst>
                    <a:ext uri="{9D8B030D-6E8A-4147-A177-3AD203B41FA5}">
                      <a16:colId xmlns:a16="http://schemas.microsoft.com/office/drawing/2014/main" val="2727415588"/>
                    </a:ext>
                  </a:extLst>
                </a:gridCol>
                <a:gridCol w="925830">
                  <a:extLst>
                    <a:ext uri="{9D8B030D-6E8A-4147-A177-3AD203B41FA5}">
                      <a16:colId xmlns:a16="http://schemas.microsoft.com/office/drawing/2014/main" val="1810077932"/>
                    </a:ext>
                  </a:extLst>
                </a:gridCol>
                <a:gridCol w="1154430">
                  <a:extLst>
                    <a:ext uri="{9D8B030D-6E8A-4147-A177-3AD203B41FA5}">
                      <a16:colId xmlns:a16="http://schemas.microsoft.com/office/drawing/2014/main" val="1123794481"/>
                    </a:ext>
                  </a:extLst>
                </a:gridCol>
                <a:gridCol w="1819055">
                  <a:extLst>
                    <a:ext uri="{9D8B030D-6E8A-4147-A177-3AD203B41FA5}">
                      <a16:colId xmlns:a16="http://schemas.microsoft.com/office/drawing/2014/main" val="4146561887"/>
                    </a:ext>
                  </a:extLst>
                </a:gridCol>
              </a:tblGrid>
              <a:tr h="485840">
                <a:tc>
                  <a:txBody>
                    <a:bodyPr/>
                    <a:lstStyle/>
                    <a:p>
                      <a:pPr algn="ctr"/>
                      <a:r>
                        <a:rPr lang="zh-TW" altLang="en-US" dirty="0" smtClean="0"/>
                        <a:t>最高價</a:t>
                      </a:r>
                      <a:endParaRPr lang="zh-TW" altLang="en-US" dirty="0"/>
                    </a:p>
                  </a:txBody>
                  <a:tcPr anchor="ctr">
                    <a:lnL w="19050" cap="flat" cmpd="sng" algn="ctr">
                      <a:solidFill>
                        <a:schemeClr val="accent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r>
                        <a:rPr lang="zh-TW" altLang="en-US" dirty="0" smtClean="0"/>
                        <a:t>最低價</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r>
                        <a:rPr lang="zh-TW" altLang="en-US" dirty="0" smtClean="0"/>
                        <a:t>發生比例</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r>
                        <a:rPr lang="zh-TW" altLang="en-US" dirty="0" smtClean="0"/>
                        <a:t>先高再低比例</a:t>
                      </a:r>
                      <a:endParaRPr lang="en-US" altLang="zh-TW" dirty="0" smtClean="0"/>
                    </a:p>
                  </a:txBody>
                  <a:tcPr anchor="ctr">
                    <a:lnL w="38100" cap="flat" cmpd="sng" algn="ctr">
                      <a:solidFill>
                        <a:schemeClr val="bg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2B3"/>
                    </a:solidFill>
                  </a:tcPr>
                </a:tc>
                <a:extLst>
                  <a:ext uri="{0D108BD9-81ED-4DB2-BD59-A6C34878D82A}">
                    <a16:rowId xmlns:a16="http://schemas.microsoft.com/office/drawing/2014/main" val="626559583"/>
                  </a:ext>
                </a:extLst>
              </a:tr>
              <a:tr h="533785">
                <a:tc>
                  <a:txBody>
                    <a:bodyPr/>
                    <a:lstStyle/>
                    <a:p>
                      <a:pPr algn="ctr"/>
                      <a:r>
                        <a:rPr lang="zh-TW" altLang="en-US" dirty="0" smtClean="0"/>
                        <a:t>區間一</a:t>
                      </a:r>
                      <a:endParaRPr lang="zh-TW" altLang="en-US" dirty="0"/>
                    </a:p>
                  </a:txBody>
                  <a:tcPr anchor="ctr">
                    <a:lnL w="19050" cap="flat" cmpd="sng" algn="ctr">
                      <a:solidFill>
                        <a:schemeClr val="accent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TW" altLang="en-US" dirty="0" smtClean="0"/>
                        <a:t>區間二</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0.43</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1</a:t>
                      </a:r>
                      <a:endParaRPr lang="zh-TW" altLang="en-US" dirty="0"/>
                    </a:p>
                  </a:txBody>
                  <a:tcPr anchor="ctr">
                    <a:lnL w="38100" cap="flat" cmpd="sng" algn="ctr">
                      <a:solidFill>
                        <a:schemeClr val="bg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21772224"/>
                  </a:ext>
                </a:extLst>
              </a:tr>
              <a:tr h="533785">
                <a:tc>
                  <a:txBody>
                    <a:bodyPr/>
                    <a:lstStyle/>
                    <a:p>
                      <a:pPr algn="ctr"/>
                      <a:r>
                        <a:rPr lang="zh-TW" altLang="en-US" dirty="0" smtClean="0"/>
                        <a:t>區間二</a:t>
                      </a:r>
                      <a:endParaRPr lang="zh-TW" altLang="en-US" dirty="0"/>
                    </a:p>
                  </a:txBody>
                  <a:tcPr anchor="ctr">
                    <a:lnL w="19050" cap="flat" cmpd="sng" algn="ctr">
                      <a:solidFill>
                        <a:schemeClr val="accent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TW" altLang="en-US" dirty="0" smtClean="0"/>
                        <a:t>區間一</a:t>
                      </a:r>
                      <a:endParaRPr lang="en-US" altLang="zh-TW" dirty="0" smtClean="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0.23</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0</a:t>
                      </a:r>
                      <a:endParaRPr lang="zh-TW" altLang="en-US" dirty="0"/>
                    </a:p>
                  </a:txBody>
                  <a:tcPr anchor="ctr">
                    <a:lnL w="38100" cap="flat" cmpd="sng" algn="ctr">
                      <a:solidFill>
                        <a:schemeClr val="bg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248618"/>
                  </a:ext>
                </a:extLst>
              </a:tr>
              <a:tr h="533785">
                <a:tc>
                  <a:txBody>
                    <a:bodyPr/>
                    <a:lstStyle/>
                    <a:p>
                      <a:pPr algn="ctr"/>
                      <a:r>
                        <a:rPr lang="zh-TW" altLang="en-US" dirty="0" smtClean="0"/>
                        <a:t>區間一</a:t>
                      </a:r>
                      <a:endParaRPr lang="zh-TW" altLang="en-US" dirty="0"/>
                    </a:p>
                  </a:txBody>
                  <a:tcPr anchor="ctr">
                    <a:lnL w="19050" cap="flat" cmpd="sng" algn="ctr">
                      <a:solidFill>
                        <a:schemeClr val="accent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TW" altLang="en-US" dirty="0" smtClean="0"/>
                        <a:t>區間一</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0.20</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0.62</a:t>
                      </a:r>
                      <a:endParaRPr lang="zh-TW" altLang="en-US" dirty="0"/>
                    </a:p>
                  </a:txBody>
                  <a:tcPr anchor="ctr">
                    <a:lnL w="38100" cap="flat" cmpd="sng" algn="ctr">
                      <a:solidFill>
                        <a:schemeClr val="bg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95449352"/>
                  </a:ext>
                </a:extLst>
              </a:tr>
              <a:tr h="533785">
                <a:tc>
                  <a:txBody>
                    <a:bodyPr/>
                    <a:lstStyle/>
                    <a:p>
                      <a:pPr algn="ctr"/>
                      <a:r>
                        <a:rPr lang="zh-TW" altLang="en-US" dirty="0" smtClean="0"/>
                        <a:t>區間二</a:t>
                      </a:r>
                      <a:endParaRPr lang="zh-TW" altLang="en-US" dirty="0"/>
                    </a:p>
                  </a:txBody>
                  <a:tcPr anchor="ctr">
                    <a:lnL w="19050" cap="flat" cmpd="sng" algn="ctr">
                      <a:solidFill>
                        <a:schemeClr val="accent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TW" altLang="en-US" dirty="0" smtClean="0"/>
                        <a:t>區間二</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0.09</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TW" dirty="0" smtClean="0"/>
                        <a:t>0.59</a:t>
                      </a:r>
                      <a:endParaRPr lang="zh-TW" altLang="en-US" dirty="0"/>
                    </a:p>
                  </a:txBody>
                  <a:tcPr anchor="ctr">
                    <a:lnL w="38100" cap="flat" cmpd="sng" algn="ctr">
                      <a:solidFill>
                        <a:schemeClr val="bg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45183754"/>
                  </a:ext>
                </a:extLst>
              </a:tr>
            </a:tbl>
          </a:graphicData>
        </a:graphic>
      </p:graphicFrame>
      <p:sp>
        <p:nvSpPr>
          <p:cNvPr id="9" name="文字方塊 8"/>
          <p:cNvSpPr txBox="1"/>
          <p:nvPr/>
        </p:nvSpPr>
        <p:spPr>
          <a:xfrm>
            <a:off x="7727722" y="4953000"/>
            <a:ext cx="3690434" cy="307777"/>
          </a:xfrm>
          <a:prstGeom prst="rect">
            <a:avLst/>
          </a:prstGeom>
          <a:noFill/>
        </p:spPr>
        <p:txBody>
          <a:bodyPr wrap="none" rtlCol="0">
            <a:spAutoFit/>
          </a:bodyPr>
          <a:lstStyle/>
          <a:p>
            <a:r>
              <a:rPr lang="zh-TW" altLang="en-US" sz="1400" dirty="0" smtClean="0"/>
              <a:t>備註</a:t>
            </a:r>
            <a:r>
              <a:rPr lang="en-US" altLang="zh-TW" sz="1400" dirty="0" smtClean="0"/>
              <a:t>:</a:t>
            </a:r>
            <a:r>
              <a:rPr lang="zh-TW" altLang="en-US" sz="1400" dirty="0" smtClean="0"/>
              <a:t> 不考慮最高價或最低價在指定日期發生</a:t>
            </a:r>
            <a:endParaRPr lang="zh-TW" altLang="en-US" sz="1400" dirty="0"/>
          </a:p>
        </p:txBody>
      </p:sp>
      <p:grpSp>
        <p:nvGrpSpPr>
          <p:cNvPr id="10" name="群組 9"/>
          <p:cNvGrpSpPr/>
          <p:nvPr/>
        </p:nvGrpSpPr>
        <p:grpSpPr>
          <a:xfrm>
            <a:off x="917978" y="474392"/>
            <a:ext cx="4661097" cy="1204384"/>
            <a:chOff x="5864833" y="276642"/>
            <a:chExt cx="4661097" cy="1485542"/>
          </a:xfrm>
        </p:grpSpPr>
        <p:sp>
          <p:nvSpPr>
            <p:cNvPr id="11" name="圓角矩形 10"/>
            <p:cNvSpPr/>
            <p:nvPr/>
          </p:nvSpPr>
          <p:spPr>
            <a:xfrm>
              <a:off x="6573868" y="276642"/>
              <a:ext cx="3952062" cy="124018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t>股價走勢分析</a:t>
              </a:r>
              <a:endParaRPr lang="zh-TW" altLang="en-US" sz="3600" b="1" dirty="0"/>
            </a:p>
          </p:txBody>
        </p:sp>
        <p:sp>
          <p:nvSpPr>
            <p:cNvPr id="12" name="圓角矩形 11"/>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2628926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type="body" idx="1"/>
          </p:nvPr>
        </p:nvSpPr>
        <p:spPr>
          <a:xfrm>
            <a:off x="1135998" y="1681163"/>
            <a:ext cx="4861577" cy="823912"/>
          </a:xfrm>
        </p:spPr>
        <p:txBody>
          <a:bodyPr>
            <a:normAutofit/>
          </a:bodyPr>
          <a:lstStyle/>
          <a:p>
            <a:pPr marL="0" indent="0">
              <a:buNone/>
            </a:pPr>
            <a:r>
              <a:rPr lang="zh-TW" altLang="en-US" sz="2800" dirty="0" smtClean="0">
                <a:solidFill>
                  <a:schemeClr val="accent1">
                    <a:lumMod val="50000"/>
                  </a:schemeClr>
                </a:solidFill>
              </a:rPr>
              <a:t>指定日期收盤價分析</a:t>
            </a:r>
            <a:endParaRPr lang="en-US" altLang="zh-TW" sz="2800" dirty="0" smtClean="0">
              <a:solidFill>
                <a:schemeClr val="accent1">
                  <a:lumMod val="50000"/>
                </a:schemeClr>
              </a:solidFill>
            </a:endParaRPr>
          </a:p>
        </p:txBody>
      </p:sp>
      <p:sp>
        <p:nvSpPr>
          <p:cNvPr id="70" name="內容版面配置區 69"/>
          <p:cNvSpPr>
            <a:spLocks noGrp="1"/>
          </p:cNvSpPr>
          <p:nvPr>
            <p:ph sz="half" idx="2"/>
          </p:nvPr>
        </p:nvSpPr>
        <p:spPr>
          <a:xfrm>
            <a:off x="1135997" y="2616200"/>
            <a:ext cx="4240398" cy="3573463"/>
          </a:xfrm>
        </p:spPr>
        <p:txBody>
          <a:bodyPr/>
          <a:lstStyle/>
          <a:p>
            <a:pPr marL="0" indent="0">
              <a:buNone/>
            </a:pPr>
            <a:r>
              <a:rPr lang="zh-TW" altLang="en-US" sz="2200" dirty="0" smtClean="0"/>
              <a:t>全</a:t>
            </a:r>
            <a:r>
              <a:rPr lang="zh-TW" altLang="en-US" sz="2200" dirty="0"/>
              <a:t>樣本中</a:t>
            </a:r>
            <a:r>
              <a:rPr lang="en-US" altLang="zh-TW" sz="2200" dirty="0"/>
              <a:t>65%</a:t>
            </a:r>
            <a:r>
              <a:rPr lang="zh-TW" altLang="en-US" sz="2200" dirty="0"/>
              <a:t>樣本繳款截止</a:t>
            </a:r>
            <a:r>
              <a:rPr lang="zh-TW" altLang="en-US" sz="2200" dirty="0" smtClean="0"/>
              <a:t>日   收盤價低於過</a:t>
            </a:r>
            <a:r>
              <a:rPr lang="zh-TW" altLang="en-US" sz="2200" dirty="0"/>
              <a:t>戶</a:t>
            </a:r>
            <a:r>
              <a:rPr lang="zh-TW" altLang="en-US" sz="2200" dirty="0" smtClean="0"/>
              <a:t>日</a:t>
            </a:r>
            <a:endParaRPr lang="en-US" altLang="zh-TW" sz="2200" dirty="0"/>
          </a:p>
          <a:p>
            <a:endParaRPr lang="zh-TW" altLang="en-US" dirty="0"/>
          </a:p>
        </p:txBody>
      </p:sp>
      <p:sp>
        <p:nvSpPr>
          <p:cNvPr id="71" name="文字版面配置區 70"/>
          <p:cNvSpPr>
            <a:spLocks noGrp="1"/>
          </p:cNvSpPr>
          <p:nvPr>
            <p:ph type="body" sz="quarter" idx="3"/>
          </p:nvPr>
        </p:nvSpPr>
        <p:spPr>
          <a:xfrm>
            <a:off x="6711990" y="1681163"/>
            <a:ext cx="4643397" cy="823912"/>
          </a:xfrm>
        </p:spPr>
        <p:txBody>
          <a:bodyPr>
            <a:normAutofit/>
          </a:bodyPr>
          <a:lstStyle/>
          <a:p>
            <a:r>
              <a:rPr lang="zh-TW" altLang="en-US" sz="2800" dirty="0" smtClean="0">
                <a:solidFill>
                  <a:schemeClr val="accent1">
                    <a:lumMod val="50000"/>
                  </a:schemeClr>
                </a:solidFill>
              </a:rPr>
              <a:t>第二區間走勢分析</a:t>
            </a:r>
            <a:endParaRPr lang="zh-TW" altLang="en-US" sz="2800" dirty="0">
              <a:solidFill>
                <a:schemeClr val="accent1">
                  <a:lumMod val="50000"/>
                </a:schemeClr>
              </a:solidFill>
            </a:endParaRPr>
          </a:p>
        </p:txBody>
      </p:sp>
      <p:sp>
        <p:nvSpPr>
          <p:cNvPr id="72" name="內容版面配置區 71"/>
          <p:cNvSpPr>
            <a:spLocks noGrp="1"/>
          </p:cNvSpPr>
          <p:nvPr>
            <p:ph sz="quarter" idx="4"/>
          </p:nvPr>
        </p:nvSpPr>
        <p:spPr>
          <a:xfrm>
            <a:off x="6711990" y="2616199"/>
            <a:ext cx="4283930" cy="723103"/>
          </a:xfrm>
        </p:spPr>
        <p:txBody>
          <a:bodyPr/>
          <a:lstStyle/>
          <a:p>
            <a:pPr marL="0" indent="0">
              <a:buNone/>
            </a:pPr>
            <a:r>
              <a:rPr lang="zh-TW" altLang="en-US" sz="2200" dirty="0" smtClean="0"/>
              <a:t>將第二區間再分段看股價是否不再轉折</a:t>
            </a:r>
            <a:endParaRPr lang="en-US" altLang="zh-TW" sz="2200" dirty="0" smtClean="0"/>
          </a:p>
          <a:p>
            <a:endParaRPr lang="zh-TW" altLang="en-US"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27</a:t>
            </a:fld>
            <a:endParaRPr lang="zh-TW" altLang="en-US" dirty="0"/>
          </a:p>
        </p:txBody>
      </p:sp>
      <p:grpSp>
        <p:nvGrpSpPr>
          <p:cNvPr id="10" name="群組 9"/>
          <p:cNvGrpSpPr/>
          <p:nvPr/>
        </p:nvGrpSpPr>
        <p:grpSpPr>
          <a:xfrm>
            <a:off x="1135998" y="3642222"/>
            <a:ext cx="4283929" cy="2397920"/>
            <a:chOff x="1044829" y="3573379"/>
            <a:chExt cx="4283929" cy="2397920"/>
          </a:xfrm>
        </p:grpSpPr>
        <p:grpSp>
          <p:nvGrpSpPr>
            <p:cNvPr id="73" name="群組 72"/>
            <p:cNvGrpSpPr/>
            <p:nvPr/>
          </p:nvGrpSpPr>
          <p:grpSpPr>
            <a:xfrm>
              <a:off x="1044829" y="3573379"/>
              <a:ext cx="4283929" cy="2397920"/>
              <a:chOff x="6093993" y="3320715"/>
              <a:chExt cx="4922920" cy="2674646"/>
            </a:xfrm>
          </p:grpSpPr>
          <p:cxnSp>
            <p:nvCxnSpPr>
              <p:cNvPr id="14" name="直線單箭頭接點 13"/>
              <p:cNvCxnSpPr/>
              <p:nvPr/>
            </p:nvCxnSpPr>
            <p:spPr>
              <a:xfrm>
                <a:off x="6093993" y="5233737"/>
                <a:ext cx="4922920"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6424862" y="3320715"/>
                <a:ext cx="0" cy="2237873"/>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93993" y="5597628"/>
                <a:ext cx="661737" cy="38864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1400" dirty="0" smtClean="0"/>
                  <a:t>過</a:t>
                </a:r>
                <a:r>
                  <a:rPr lang="zh-TW" altLang="en-US" sz="1400" dirty="0"/>
                  <a:t>戶</a:t>
                </a:r>
                <a:endParaRPr lang="zh-TW" altLang="en-US" dirty="0"/>
              </a:p>
            </p:txBody>
          </p:sp>
          <p:sp>
            <p:nvSpPr>
              <p:cNvPr id="21" name="矩形 20"/>
              <p:cNvSpPr/>
              <p:nvPr/>
            </p:nvSpPr>
            <p:spPr>
              <a:xfrm>
                <a:off x="8163426" y="5606716"/>
                <a:ext cx="661737" cy="38864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1400" dirty="0" smtClean="0"/>
                  <a:t>開始</a:t>
                </a:r>
                <a:endParaRPr lang="zh-TW" altLang="en-US" dirty="0"/>
              </a:p>
            </p:txBody>
          </p:sp>
          <p:sp>
            <p:nvSpPr>
              <p:cNvPr id="23" name="矩形 22"/>
              <p:cNvSpPr/>
              <p:nvPr/>
            </p:nvSpPr>
            <p:spPr>
              <a:xfrm>
                <a:off x="10355176" y="5606716"/>
                <a:ext cx="661737" cy="38864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1400" dirty="0"/>
                  <a:t>截止</a:t>
                </a:r>
                <a:endParaRPr lang="zh-TW" altLang="en-US" dirty="0"/>
              </a:p>
            </p:txBody>
          </p:sp>
          <p:cxnSp>
            <p:nvCxnSpPr>
              <p:cNvPr id="51" name="直線接點 50"/>
              <p:cNvCxnSpPr/>
              <p:nvPr/>
            </p:nvCxnSpPr>
            <p:spPr>
              <a:xfrm flipV="1">
                <a:off x="6453678" y="3891357"/>
                <a:ext cx="1473369" cy="364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6451671" y="4255443"/>
                <a:ext cx="1475376" cy="31101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V="1">
                <a:off x="8585531" y="4439481"/>
                <a:ext cx="1431759" cy="227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8583524" y="4666767"/>
                <a:ext cx="1433766" cy="19430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V="1">
                <a:off x="8585531" y="3614670"/>
                <a:ext cx="1431759" cy="227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8583524" y="3841956"/>
                <a:ext cx="1433766" cy="19430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7916360" y="3687171"/>
                <a:ext cx="588623" cy="369332"/>
              </a:xfrm>
              <a:prstGeom prst="rect">
                <a:avLst/>
              </a:prstGeom>
              <a:noFill/>
            </p:spPr>
            <p:txBody>
              <a:bodyPr wrap="none" rtlCol="0">
                <a:spAutoFit/>
              </a:bodyPr>
              <a:lstStyle/>
              <a:p>
                <a:r>
                  <a:rPr lang="en-US" altLang="zh-TW" dirty="0" smtClean="0"/>
                  <a:t>0.35</a:t>
                </a:r>
                <a:endParaRPr lang="zh-TW" altLang="en-US" dirty="0"/>
              </a:p>
            </p:txBody>
          </p:sp>
          <p:sp>
            <p:nvSpPr>
              <p:cNvPr id="62" name="文字方塊 61"/>
              <p:cNvSpPr txBox="1"/>
              <p:nvPr/>
            </p:nvSpPr>
            <p:spPr>
              <a:xfrm>
                <a:off x="7927047" y="4439481"/>
                <a:ext cx="588623" cy="369332"/>
              </a:xfrm>
              <a:prstGeom prst="rect">
                <a:avLst/>
              </a:prstGeom>
              <a:noFill/>
            </p:spPr>
            <p:txBody>
              <a:bodyPr wrap="none" rtlCol="0">
                <a:spAutoFit/>
              </a:bodyPr>
              <a:lstStyle/>
              <a:p>
                <a:r>
                  <a:rPr lang="en-US" altLang="zh-TW" dirty="0" smtClean="0"/>
                  <a:t>0.63</a:t>
                </a:r>
                <a:endParaRPr lang="zh-TW" altLang="en-US" dirty="0"/>
              </a:p>
            </p:txBody>
          </p:sp>
          <p:sp>
            <p:nvSpPr>
              <p:cNvPr id="65" name="文字方塊 64"/>
              <p:cNvSpPr txBox="1"/>
              <p:nvPr/>
            </p:nvSpPr>
            <p:spPr>
              <a:xfrm>
                <a:off x="10081420" y="3430004"/>
                <a:ext cx="588623" cy="369332"/>
              </a:xfrm>
              <a:prstGeom prst="rect">
                <a:avLst/>
              </a:prstGeom>
              <a:noFill/>
            </p:spPr>
            <p:txBody>
              <a:bodyPr wrap="none" rtlCol="0">
                <a:spAutoFit/>
              </a:bodyPr>
              <a:lstStyle/>
              <a:p>
                <a:r>
                  <a:rPr lang="en-US" altLang="zh-TW" dirty="0" smtClean="0"/>
                  <a:t>0.38</a:t>
                </a:r>
                <a:endParaRPr lang="zh-TW" altLang="en-US" dirty="0"/>
              </a:p>
            </p:txBody>
          </p:sp>
          <p:sp>
            <p:nvSpPr>
              <p:cNvPr id="67" name="文字方塊 66"/>
              <p:cNvSpPr txBox="1"/>
              <p:nvPr/>
            </p:nvSpPr>
            <p:spPr>
              <a:xfrm>
                <a:off x="10097421" y="3861738"/>
                <a:ext cx="588623" cy="369332"/>
              </a:xfrm>
              <a:prstGeom prst="rect">
                <a:avLst/>
              </a:prstGeom>
              <a:noFill/>
            </p:spPr>
            <p:txBody>
              <a:bodyPr wrap="none" rtlCol="0">
                <a:spAutoFit/>
              </a:bodyPr>
              <a:lstStyle/>
              <a:p>
                <a:r>
                  <a:rPr lang="en-US" altLang="zh-TW" dirty="0" smtClean="0"/>
                  <a:t>0.60</a:t>
                </a:r>
                <a:endParaRPr lang="zh-TW" altLang="en-US" dirty="0"/>
              </a:p>
            </p:txBody>
          </p:sp>
          <p:sp>
            <p:nvSpPr>
              <p:cNvPr id="68" name="文字方塊 67"/>
              <p:cNvSpPr txBox="1"/>
              <p:nvPr/>
            </p:nvSpPr>
            <p:spPr>
              <a:xfrm>
                <a:off x="10097420" y="4267859"/>
                <a:ext cx="588623" cy="369332"/>
              </a:xfrm>
              <a:prstGeom prst="rect">
                <a:avLst/>
              </a:prstGeom>
              <a:noFill/>
            </p:spPr>
            <p:txBody>
              <a:bodyPr wrap="none" rtlCol="0">
                <a:spAutoFit/>
              </a:bodyPr>
              <a:lstStyle/>
              <a:p>
                <a:r>
                  <a:rPr lang="en-US" altLang="zh-TW" dirty="0" smtClean="0"/>
                  <a:t>0.38</a:t>
                </a:r>
                <a:endParaRPr lang="zh-TW" altLang="en-US" dirty="0"/>
              </a:p>
            </p:txBody>
          </p:sp>
          <p:sp>
            <p:nvSpPr>
              <p:cNvPr id="69" name="文字方塊 68"/>
              <p:cNvSpPr txBox="1"/>
              <p:nvPr/>
            </p:nvSpPr>
            <p:spPr>
              <a:xfrm>
                <a:off x="10106518" y="4686105"/>
                <a:ext cx="588623" cy="369332"/>
              </a:xfrm>
              <a:prstGeom prst="rect">
                <a:avLst/>
              </a:prstGeom>
              <a:noFill/>
            </p:spPr>
            <p:txBody>
              <a:bodyPr wrap="none" rtlCol="0">
                <a:spAutoFit/>
              </a:bodyPr>
              <a:lstStyle/>
              <a:p>
                <a:r>
                  <a:rPr lang="en-US" altLang="zh-TW" dirty="0" smtClean="0"/>
                  <a:t>0.60</a:t>
                </a:r>
                <a:endParaRPr lang="zh-TW" altLang="en-US" dirty="0"/>
              </a:p>
            </p:txBody>
          </p:sp>
        </p:grpSp>
        <p:cxnSp>
          <p:nvCxnSpPr>
            <p:cNvPr id="47" name="直線接點 46"/>
            <p:cNvCxnSpPr/>
            <p:nvPr/>
          </p:nvCxnSpPr>
          <p:spPr>
            <a:xfrm>
              <a:off x="3142874" y="3573379"/>
              <a:ext cx="0" cy="2006337"/>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5066552" y="3573379"/>
              <a:ext cx="0" cy="2006337"/>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 name="群組 10"/>
          <p:cNvGrpSpPr/>
          <p:nvPr/>
        </p:nvGrpSpPr>
        <p:grpSpPr>
          <a:xfrm>
            <a:off x="6737391" y="3636628"/>
            <a:ext cx="4283929" cy="2396466"/>
            <a:chOff x="6444208" y="3582980"/>
            <a:chExt cx="4283929" cy="2396466"/>
          </a:xfrm>
        </p:grpSpPr>
        <p:grpSp>
          <p:nvGrpSpPr>
            <p:cNvPr id="74" name="群組 73"/>
            <p:cNvGrpSpPr/>
            <p:nvPr/>
          </p:nvGrpSpPr>
          <p:grpSpPr>
            <a:xfrm>
              <a:off x="6444208" y="3679508"/>
              <a:ext cx="4283929" cy="2299938"/>
              <a:chOff x="6093993" y="3430004"/>
              <a:chExt cx="4922920" cy="2565357"/>
            </a:xfrm>
          </p:grpSpPr>
          <p:cxnSp>
            <p:nvCxnSpPr>
              <p:cNvPr id="75" name="直線單箭頭接點 74"/>
              <p:cNvCxnSpPr/>
              <p:nvPr/>
            </p:nvCxnSpPr>
            <p:spPr>
              <a:xfrm>
                <a:off x="6093993" y="5233737"/>
                <a:ext cx="4922920"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093993" y="5597628"/>
                <a:ext cx="661737" cy="38864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1400" dirty="0" smtClean="0"/>
                  <a:t>開</a:t>
                </a:r>
                <a:r>
                  <a:rPr lang="zh-TW" altLang="en-US" sz="1400" dirty="0"/>
                  <a:t>始</a:t>
                </a:r>
                <a:endParaRPr lang="zh-TW" altLang="en-US" dirty="0"/>
              </a:p>
            </p:txBody>
          </p:sp>
          <p:sp>
            <p:nvSpPr>
              <p:cNvPr id="81" name="矩形 80"/>
              <p:cNvSpPr/>
              <p:nvPr/>
            </p:nvSpPr>
            <p:spPr>
              <a:xfrm>
                <a:off x="10355176" y="5606716"/>
                <a:ext cx="661737" cy="38864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1400" dirty="0"/>
                  <a:t>截止</a:t>
                </a:r>
                <a:endParaRPr lang="zh-TW" altLang="en-US" dirty="0"/>
              </a:p>
            </p:txBody>
          </p:sp>
          <p:cxnSp>
            <p:nvCxnSpPr>
              <p:cNvPr id="82" name="直線接點 81"/>
              <p:cNvCxnSpPr/>
              <p:nvPr/>
            </p:nvCxnSpPr>
            <p:spPr>
              <a:xfrm flipV="1">
                <a:off x="6453678" y="3891357"/>
                <a:ext cx="1473369" cy="364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a:off x="6451671" y="4255443"/>
                <a:ext cx="1475376" cy="31101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V="1">
                <a:off x="8585531" y="4439481"/>
                <a:ext cx="1431759" cy="227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8583524" y="4666767"/>
                <a:ext cx="1433766" cy="19430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V="1">
                <a:off x="8585531" y="3614670"/>
                <a:ext cx="1431759" cy="227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a:off x="8583524" y="3841956"/>
                <a:ext cx="1433766" cy="19430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7916360" y="3687170"/>
                <a:ext cx="676422" cy="411954"/>
              </a:xfrm>
              <a:prstGeom prst="rect">
                <a:avLst/>
              </a:prstGeom>
              <a:noFill/>
            </p:spPr>
            <p:txBody>
              <a:bodyPr wrap="none" rtlCol="0">
                <a:spAutoFit/>
              </a:bodyPr>
              <a:lstStyle/>
              <a:p>
                <a:r>
                  <a:rPr lang="en-US" altLang="zh-TW" dirty="0" smtClean="0"/>
                  <a:t>0.37</a:t>
                </a:r>
                <a:endParaRPr lang="zh-TW" altLang="en-US" dirty="0"/>
              </a:p>
            </p:txBody>
          </p:sp>
          <p:sp>
            <p:nvSpPr>
              <p:cNvPr id="89" name="文字方塊 88"/>
              <p:cNvSpPr txBox="1"/>
              <p:nvPr/>
            </p:nvSpPr>
            <p:spPr>
              <a:xfrm>
                <a:off x="7927047" y="4439480"/>
                <a:ext cx="676422" cy="411954"/>
              </a:xfrm>
              <a:prstGeom prst="rect">
                <a:avLst/>
              </a:prstGeom>
              <a:noFill/>
            </p:spPr>
            <p:txBody>
              <a:bodyPr wrap="none" rtlCol="0">
                <a:spAutoFit/>
              </a:bodyPr>
              <a:lstStyle/>
              <a:p>
                <a:r>
                  <a:rPr lang="en-US" altLang="zh-TW" dirty="0" smtClean="0"/>
                  <a:t>0.60</a:t>
                </a:r>
                <a:endParaRPr lang="zh-TW" altLang="en-US" dirty="0"/>
              </a:p>
            </p:txBody>
          </p:sp>
          <p:sp>
            <p:nvSpPr>
              <p:cNvPr id="90" name="文字方塊 89"/>
              <p:cNvSpPr txBox="1"/>
              <p:nvPr/>
            </p:nvSpPr>
            <p:spPr>
              <a:xfrm>
                <a:off x="10081420" y="3430004"/>
                <a:ext cx="676422" cy="720919"/>
              </a:xfrm>
              <a:prstGeom prst="rect">
                <a:avLst/>
              </a:prstGeom>
              <a:noFill/>
            </p:spPr>
            <p:txBody>
              <a:bodyPr wrap="none" rtlCol="0">
                <a:spAutoFit/>
              </a:bodyPr>
              <a:lstStyle/>
              <a:p>
                <a:r>
                  <a:rPr lang="en-US" altLang="zh-TW" dirty="0" smtClean="0"/>
                  <a:t>0.42</a:t>
                </a:r>
              </a:p>
              <a:p>
                <a:endParaRPr lang="zh-TW" altLang="en-US" dirty="0"/>
              </a:p>
            </p:txBody>
          </p:sp>
          <p:sp>
            <p:nvSpPr>
              <p:cNvPr id="91" name="文字方塊 90"/>
              <p:cNvSpPr txBox="1"/>
              <p:nvPr/>
            </p:nvSpPr>
            <p:spPr>
              <a:xfrm>
                <a:off x="10097421" y="3861738"/>
                <a:ext cx="676422" cy="411954"/>
              </a:xfrm>
              <a:prstGeom prst="rect">
                <a:avLst/>
              </a:prstGeom>
              <a:noFill/>
            </p:spPr>
            <p:txBody>
              <a:bodyPr wrap="none" rtlCol="0">
                <a:spAutoFit/>
              </a:bodyPr>
              <a:lstStyle/>
              <a:p>
                <a:r>
                  <a:rPr lang="en-US" altLang="zh-TW" dirty="0" smtClean="0"/>
                  <a:t>0.57</a:t>
                </a:r>
                <a:endParaRPr lang="zh-TW" altLang="en-US" dirty="0"/>
              </a:p>
            </p:txBody>
          </p:sp>
          <p:sp>
            <p:nvSpPr>
              <p:cNvPr id="92" name="文字方塊 91"/>
              <p:cNvSpPr txBox="1"/>
              <p:nvPr/>
            </p:nvSpPr>
            <p:spPr>
              <a:xfrm>
                <a:off x="10097419" y="4267859"/>
                <a:ext cx="676422" cy="411954"/>
              </a:xfrm>
              <a:prstGeom prst="rect">
                <a:avLst/>
              </a:prstGeom>
              <a:noFill/>
            </p:spPr>
            <p:txBody>
              <a:bodyPr wrap="none" rtlCol="0">
                <a:spAutoFit/>
              </a:bodyPr>
              <a:lstStyle/>
              <a:p>
                <a:r>
                  <a:rPr lang="en-US" altLang="zh-TW" dirty="0" smtClean="0"/>
                  <a:t>0.41</a:t>
                </a:r>
                <a:endParaRPr lang="zh-TW" altLang="en-US" dirty="0"/>
              </a:p>
            </p:txBody>
          </p:sp>
          <p:sp>
            <p:nvSpPr>
              <p:cNvPr id="93" name="文字方塊 92"/>
              <p:cNvSpPr txBox="1"/>
              <p:nvPr/>
            </p:nvSpPr>
            <p:spPr>
              <a:xfrm>
                <a:off x="10106519" y="4686105"/>
                <a:ext cx="676422" cy="411954"/>
              </a:xfrm>
              <a:prstGeom prst="rect">
                <a:avLst/>
              </a:prstGeom>
              <a:noFill/>
            </p:spPr>
            <p:txBody>
              <a:bodyPr wrap="none" rtlCol="0">
                <a:spAutoFit/>
              </a:bodyPr>
              <a:lstStyle/>
              <a:p>
                <a:r>
                  <a:rPr lang="en-US" altLang="zh-TW" dirty="0" smtClean="0"/>
                  <a:t>0.58</a:t>
                </a:r>
                <a:endParaRPr lang="zh-TW" altLang="en-US" dirty="0"/>
              </a:p>
            </p:txBody>
          </p:sp>
        </p:grpSp>
        <p:cxnSp>
          <p:nvCxnSpPr>
            <p:cNvPr id="104" name="直線接點 103"/>
            <p:cNvCxnSpPr/>
            <p:nvPr/>
          </p:nvCxnSpPr>
          <p:spPr>
            <a:xfrm>
              <a:off x="8578474" y="3608380"/>
              <a:ext cx="0" cy="2006337"/>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a:off x="6724274" y="3589675"/>
              <a:ext cx="0" cy="2006337"/>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a:off x="10439193" y="3582980"/>
              <a:ext cx="0" cy="2006337"/>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群組 54"/>
          <p:cNvGrpSpPr/>
          <p:nvPr/>
        </p:nvGrpSpPr>
        <p:grpSpPr>
          <a:xfrm>
            <a:off x="917978" y="474392"/>
            <a:ext cx="4661097" cy="1204384"/>
            <a:chOff x="5864833" y="276642"/>
            <a:chExt cx="4661097" cy="1485542"/>
          </a:xfrm>
        </p:grpSpPr>
        <p:sp>
          <p:nvSpPr>
            <p:cNvPr id="56" name="圓角矩形 55"/>
            <p:cNvSpPr/>
            <p:nvPr/>
          </p:nvSpPr>
          <p:spPr>
            <a:xfrm>
              <a:off x="6573868" y="276642"/>
              <a:ext cx="3952062" cy="124018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t>股價走勢分析</a:t>
              </a:r>
              <a:endParaRPr lang="zh-TW" altLang="en-US" sz="3600" b="1" dirty="0"/>
            </a:p>
          </p:txBody>
        </p:sp>
        <p:sp>
          <p:nvSpPr>
            <p:cNvPr id="59" name="圓角矩形 58"/>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222518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320931" y="1821576"/>
            <a:ext cx="8390020" cy="894510"/>
          </a:xfrm>
        </p:spPr>
        <p:txBody>
          <a:bodyPr>
            <a:normAutofit fontScale="90000"/>
          </a:bodyPr>
          <a:lstStyle/>
          <a:p>
            <a:pPr>
              <a:lnSpc>
                <a:spcPct val="150000"/>
              </a:lnSpc>
            </a:pPr>
            <a:r>
              <a:rPr lang="en-US" altLang="zh-TW" b="1" dirty="0" smtClean="0">
                <a:solidFill>
                  <a:schemeClr val="accent1">
                    <a:lumMod val="50000"/>
                  </a:schemeClr>
                </a:solidFill>
              </a:rPr>
              <a:t/>
            </a:r>
            <a:br>
              <a:rPr lang="en-US" altLang="zh-TW" b="1" dirty="0" smtClean="0">
                <a:solidFill>
                  <a:schemeClr val="accent1">
                    <a:lumMod val="50000"/>
                  </a:schemeClr>
                </a:solidFill>
              </a:rPr>
            </a:br>
            <a:r>
              <a:rPr lang="zh-TW" altLang="en-US" sz="3100" b="1" dirty="0">
                <a:solidFill>
                  <a:schemeClr val="accent1">
                    <a:lumMod val="50000"/>
                  </a:schemeClr>
                </a:solidFill>
              </a:rPr>
              <a:t>找出能幫助預測增資期間未來股價走勢的新聞標題</a:t>
            </a:r>
            <a:r>
              <a:rPr lang="en-US" altLang="zh-TW" b="1" dirty="0">
                <a:solidFill>
                  <a:schemeClr val="accent1">
                    <a:lumMod val="50000"/>
                  </a:schemeClr>
                </a:solidFill>
              </a:rPr>
              <a:t/>
            </a:r>
            <a:br>
              <a:rPr lang="en-US" altLang="zh-TW" b="1" dirty="0">
                <a:solidFill>
                  <a:schemeClr val="accent1">
                    <a:lumMod val="50000"/>
                  </a:schemeClr>
                </a:solidFill>
              </a:rPr>
            </a:br>
            <a:endParaRPr lang="zh-TW" altLang="en-US" b="1" dirty="0">
              <a:solidFill>
                <a:schemeClr val="accent1">
                  <a:lumMod val="50000"/>
                </a:schemeClr>
              </a:solidFill>
            </a:endParaRPr>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28</a:t>
            </a:fld>
            <a:endParaRPr lang="zh-TW" altLang="en-US"/>
          </a:p>
        </p:txBody>
      </p:sp>
      <p:sp>
        <p:nvSpPr>
          <p:cNvPr id="6" name="內容版面配置區 5"/>
          <p:cNvSpPr>
            <a:spLocks noGrp="1"/>
          </p:cNvSpPr>
          <p:nvPr>
            <p:ph idx="1"/>
          </p:nvPr>
        </p:nvSpPr>
        <p:spPr>
          <a:xfrm>
            <a:off x="2320931" y="2815968"/>
            <a:ext cx="10515600" cy="3215606"/>
          </a:xfrm>
        </p:spPr>
        <p:txBody>
          <a:bodyPr/>
          <a:lstStyle/>
          <a:p>
            <a:pPr marL="0" indent="0">
              <a:buNone/>
            </a:pPr>
            <a:r>
              <a:rPr lang="zh-TW" altLang="en-US" sz="2400" dirty="0" smtClean="0">
                <a:latin typeface="Arial Narrow" panose="020B0606020202030204" pitchFamily="34" charset="0"/>
              </a:rPr>
              <a:t>區</a:t>
            </a:r>
            <a:r>
              <a:rPr lang="zh-TW" altLang="en-US" sz="2400" dirty="0">
                <a:latin typeface="Arial Narrow" panose="020B0606020202030204" pitchFamily="34" charset="0"/>
              </a:rPr>
              <a:t>間</a:t>
            </a:r>
            <a:r>
              <a:rPr lang="en-US" altLang="zh-TW" sz="2400" dirty="0" smtClean="0">
                <a:latin typeface="Arial Narrow" panose="020B0606020202030204" pitchFamily="34" charset="0"/>
              </a:rPr>
              <a:t>:</a:t>
            </a:r>
            <a:r>
              <a:rPr lang="zh-TW" altLang="en-US" sz="2400" dirty="0">
                <a:latin typeface="Arial Narrow" panose="020B0606020202030204" pitchFamily="34" charset="0"/>
              </a:rPr>
              <a:t> </a:t>
            </a:r>
            <a:r>
              <a:rPr lang="en-US" altLang="zh-TW" sz="2400" dirty="0" smtClean="0">
                <a:latin typeface="Arial Narrow" panose="020B0606020202030204" pitchFamily="34" charset="0"/>
              </a:rPr>
              <a:t>2020</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1/1</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2023</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6/30</a:t>
            </a:r>
          </a:p>
          <a:p>
            <a:pPr marL="0" indent="0">
              <a:buNone/>
            </a:pPr>
            <a:r>
              <a:rPr lang="zh-TW" altLang="en-US" sz="2400" dirty="0" smtClean="0">
                <a:latin typeface="Arial Narrow" panose="020B0606020202030204" pitchFamily="34" charset="0"/>
              </a:rPr>
              <a:t>樣本數</a:t>
            </a:r>
            <a:r>
              <a:rPr lang="en-US" altLang="zh-TW" sz="2400" dirty="0" smtClean="0">
                <a:latin typeface="Arial Narrow" panose="020B0606020202030204" pitchFamily="34" charset="0"/>
              </a:rPr>
              <a:t>: 997</a:t>
            </a:r>
          </a:p>
          <a:p>
            <a:r>
              <a:rPr lang="zh-TW" altLang="en-US" sz="2400" dirty="0" smtClean="0"/>
              <a:t>鎖定個股最後過</a:t>
            </a:r>
            <a:r>
              <a:rPr lang="zh-TW" altLang="en-US" sz="2400" dirty="0"/>
              <a:t>戶</a:t>
            </a:r>
            <a:r>
              <a:rPr lang="zh-TW" altLang="en-US" sz="2400" dirty="0" smtClean="0"/>
              <a:t>日到</a:t>
            </a:r>
            <a:r>
              <a:rPr lang="zh-TW" altLang="en-US" sz="2400" dirty="0"/>
              <a:t>現金增資繳款截止</a:t>
            </a:r>
            <a:r>
              <a:rPr lang="zh-TW" altLang="en-US" sz="2400" dirty="0" smtClean="0"/>
              <a:t>日的相關媒體新聞</a:t>
            </a:r>
            <a:endParaRPr lang="en-US" altLang="zh-TW" sz="2400" dirty="0" smtClean="0"/>
          </a:p>
          <a:p>
            <a:r>
              <a:rPr lang="zh-TW" altLang="en-US" sz="2400" dirty="0" smtClean="0"/>
              <a:t>新聞以中文斷句後非</a:t>
            </a:r>
            <a:r>
              <a:rPr lang="zh-TW" altLang="en-US" sz="2400" dirty="0"/>
              <a:t>監督式分</a:t>
            </a:r>
            <a:r>
              <a:rPr lang="zh-TW" altLang="en-US" sz="2400" dirty="0" smtClean="0"/>
              <a:t>群</a:t>
            </a:r>
            <a:endParaRPr lang="en-US" altLang="zh-TW" sz="2400" dirty="0" smtClean="0"/>
          </a:p>
          <a:p>
            <a:r>
              <a:rPr lang="zh-TW" altLang="en-US" sz="2400" dirty="0" smtClean="0"/>
              <a:t>樣本數最多新聞分群 </a:t>
            </a:r>
            <a:endParaRPr lang="en-US" altLang="zh-TW" sz="2400" dirty="0" smtClean="0"/>
          </a:p>
          <a:p>
            <a:pPr lvl="1"/>
            <a:r>
              <a:rPr lang="zh-TW" altLang="en-US" sz="2000" dirty="0" smtClean="0"/>
              <a:t>營收公告</a:t>
            </a:r>
            <a:endParaRPr lang="en-US" altLang="zh-TW" sz="2000" dirty="0" smtClean="0"/>
          </a:p>
          <a:p>
            <a:pPr lvl="1"/>
            <a:r>
              <a:rPr lang="zh-TW" altLang="en-US" sz="2000" dirty="0" smtClean="0"/>
              <a:t>現增公開申購說明</a:t>
            </a:r>
            <a:endParaRPr lang="en-US" altLang="zh-TW" sz="2000" dirty="0"/>
          </a:p>
        </p:txBody>
      </p:sp>
      <p:grpSp>
        <p:nvGrpSpPr>
          <p:cNvPr id="5" name="群組 4"/>
          <p:cNvGrpSpPr/>
          <p:nvPr/>
        </p:nvGrpSpPr>
        <p:grpSpPr>
          <a:xfrm>
            <a:off x="917978" y="451245"/>
            <a:ext cx="7559305" cy="1234066"/>
            <a:chOff x="5864833" y="240031"/>
            <a:chExt cx="5953355" cy="1522153"/>
          </a:xfrm>
        </p:grpSpPr>
        <p:sp>
          <p:nvSpPr>
            <p:cNvPr id="7" name="圓角矩形 6"/>
            <p:cNvSpPr/>
            <p:nvPr/>
          </p:nvSpPr>
          <p:spPr>
            <a:xfrm>
              <a:off x="6573868" y="240031"/>
              <a:ext cx="5244320" cy="1276793"/>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現金增資期間新聞標題</a:t>
              </a:r>
              <a:r>
                <a:rPr lang="zh-TW" altLang="en-US" sz="3600" b="1" dirty="0" smtClean="0"/>
                <a:t>影響</a:t>
              </a:r>
              <a:endParaRPr lang="zh-TW" altLang="en-US" sz="3600" b="1" dirty="0"/>
            </a:p>
          </p:txBody>
        </p:sp>
        <p:sp>
          <p:nvSpPr>
            <p:cNvPr id="9" name="圓角矩形 8"/>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3211100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0800000">
            <a:off x="12032" y="2896693"/>
            <a:ext cx="12179968" cy="1471596"/>
          </a:xfrm>
          <a:prstGeom prst="rect">
            <a:avLst/>
          </a:prstGeom>
          <a:gradFill flip="none" rotWithShape="1">
            <a:gsLst>
              <a:gs pos="0">
                <a:schemeClr val="accent6">
                  <a:lumMod val="60000"/>
                  <a:lumOff val="40000"/>
                </a:schemeClr>
              </a:gs>
              <a:gs pos="5000">
                <a:schemeClr val="accent6">
                  <a:lumMod val="40000"/>
                  <a:lumOff val="60000"/>
                </a:schemeClr>
              </a:gs>
              <a:gs pos="15000">
                <a:srgbClr val="F7FBF4"/>
              </a:gs>
              <a:gs pos="50000">
                <a:schemeClr val="bg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2032" y="4340629"/>
            <a:ext cx="12179968" cy="1025455"/>
          </a:xfrm>
          <a:prstGeom prst="rect">
            <a:avLst/>
          </a:prstGeom>
          <a:gradFill flip="none" rotWithShape="1">
            <a:gsLst>
              <a:gs pos="0">
                <a:srgbClr val="EA6C6C"/>
              </a:gs>
              <a:gs pos="9000">
                <a:schemeClr val="accent2">
                  <a:lumMod val="60000"/>
                  <a:lumOff val="40000"/>
                </a:schemeClr>
              </a:gs>
              <a:gs pos="19000">
                <a:schemeClr val="accent2">
                  <a:lumMod val="40000"/>
                  <a:lumOff val="60000"/>
                </a:schemeClr>
              </a:gs>
              <a:gs pos="35000">
                <a:schemeClr val="accent2">
                  <a:lumMod val="20000"/>
                  <a:lumOff val="80000"/>
                </a:schemeClr>
              </a:gs>
              <a:gs pos="54000">
                <a:srgbClr val="FDF2EB"/>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type="body" idx="1"/>
          </p:nvPr>
        </p:nvSpPr>
        <p:spPr>
          <a:xfrm>
            <a:off x="1743010" y="1967077"/>
            <a:ext cx="2228264" cy="663963"/>
          </a:xfrm>
        </p:spPr>
        <p:txBody>
          <a:bodyPr>
            <a:normAutofit/>
          </a:bodyPr>
          <a:lstStyle/>
          <a:p>
            <a:r>
              <a:rPr lang="zh-TW" altLang="en-US" sz="2800" dirty="0"/>
              <a:t>平均與</a:t>
            </a:r>
            <a:r>
              <a:rPr lang="zh-TW" altLang="en-US" sz="2800" dirty="0" smtClean="0"/>
              <a:t>分布</a:t>
            </a:r>
            <a:endParaRPr lang="en-US" altLang="zh-TW" sz="2800" dirty="0" smtClean="0"/>
          </a:p>
        </p:txBody>
      </p:sp>
      <p:sp>
        <p:nvSpPr>
          <p:cNvPr id="6" name="內容版面配置區 5"/>
          <p:cNvSpPr>
            <a:spLocks noGrp="1"/>
          </p:cNvSpPr>
          <p:nvPr>
            <p:ph sz="half" idx="2"/>
          </p:nvPr>
        </p:nvSpPr>
        <p:spPr>
          <a:xfrm>
            <a:off x="1231566" y="2864663"/>
            <a:ext cx="5157787" cy="3175352"/>
          </a:xfrm>
        </p:spPr>
        <p:txBody>
          <a:bodyPr/>
          <a:lstStyle/>
          <a:p>
            <a:pPr lvl="1"/>
            <a:r>
              <a:rPr lang="zh-TW" altLang="en-US" dirty="0" smtClean="0"/>
              <a:t>月</a:t>
            </a:r>
            <a:r>
              <a:rPr lang="zh-TW" altLang="en-US" dirty="0"/>
              <a:t>營收年增</a:t>
            </a:r>
            <a:endParaRPr lang="en-US" altLang="zh-TW" dirty="0"/>
          </a:p>
          <a:p>
            <a:pPr lvl="1"/>
            <a:r>
              <a:rPr lang="zh-TW" altLang="en-US" dirty="0"/>
              <a:t>技術進步</a:t>
            </a:r>
            <a:r>
              <a:rPr lang="en-US" altLang="zh-TW" dirty="0"/>
              <a:t>(</a:t>
            </a:r>
            <a:r>
              <a:rPr lang="zh-TW" altLang="en-US" dirty="0"/>
              <a:t>機械手臂，新藥</a:t>
            </a:r>
            <a:r>
              <a:rPr lang="en-US" altLang="zh-TW" dirty="0"/>
              <a:t>)</a:t>
            </a:r>
          </a:p>
          <a:p>
            <a:pPr lvl="1"/>
            <a:r>
              <a:rPr lang="zh-TW" altLang="en-US" dirty="0"/>
              <a:t>營收獲利創新高</a:t>
            </a:r>
            <a:endParaRPr lang="en-US" altLang="zh-TW" dirty="0"/>
          </a:p>
          <a:p>
            <a:pPr marL="457200" lvl="1" indent="0">
              <a:buNone/>
            </a:pPr>
            <a:endParaRPr lang="en-US" altLang="zh-TW" dirty="0"/>
          </a:p>
          <a:p>
            <a:pPr marL="457200" lvl="1" indent="0">
              <a:buNone/>
            </a:pPr>
            <a:endParaRPr lang="en-US" altLang="zh-TW" dirty="0" smtClean="0"/>
          </a:p>
          <a:p>
            <a:pPr lvl="1"/>
            <a:r>
              <a:rPr lang="zh-TW" altLang="en-US" dirty="0" smtClean="0"/>
              <a:t>淨利</a:t>
            </a:r>
            <a:r>
              <a:rPr lang="zh-TW" altLang="en-US" dirty="0"/>
              <a:t>歸屬母</a:t>
            </a:r>
            <a:r>
              <a:rPr lang="zh-TW" altLang="en-US" dirty="0" smtClean="0"/>
              <a:t>公司</a:t>
            </a:r>
            <a:endParaRPr lang="en-US" altLang="zh-TW" dirty="0" smtClean="0"/>
          </a:p>
          <a:p>
            <a:pPr lvl="1"/>
            <a:r>
              <a:rPr lang="zh-TW" altLang="en-US" dirty="0" smtClean="0"/>
              <a:t>營運回升</a:t>
            </a:r>
            <a:endParaRPr lang="en-US" altLang="zh-TW" dirty="0" smtClean="0"/>
          </a:p>
          <a:p>
            <a:pPr lvl="1"/>
            <a:r>
              <a:rPr lang="zh-TW" altLang="en-US" dirty="0" smtClean="0"/>
              <a:t>未達預期</a:t>
            </a:r>
            <a:endParaRPr lang="en-US" altLang="zh-TW" dirty="0"/>
          </a:p>
        </p:txBody>
      </p:sp>
      <p:sp>
        <p:nvSpPr>
          <p:cNvPr id="7" name="文字版面配置區 6"/>
          <p:cNvSpPr>
            <a:spLocks noGrp="1"/>
          </p:cNvSpPr>
          <p:nvPr>
            <p:ph type="body" sz="quarter" idx="3"/>
          </p:nvPr>
        </p:nvSpPr>
        <p:spPr>
          <a:xfrm>
            <a:off x="6525194" y="1903814"/>
            <a:ext cx="1695408" cy="689145"/>
          </a:xfrm>
        </p:spPr>
        <p:txBody>
          <a:bodyPr>
            <a:normAutofit/>
          </a:bodyPr>
          <a:lstStyle/>
          <a:p>
            <a:r>
              <a:rPr lang="zh-TW" altLang="en-US" sz="2800" dirty="0" smtClean="0"/>
              <a:t>機率</a:t>
            </a:r>
            <a:endParaRPr lang="zh-TW" altLang="en-US" sz="2800" dirty="0"/>
          </a:p>
        </p:txBody>
      </p:sp>
      <p:sp>
        <p:nvSpPr>
          <p:cNvPr id="8" name="內容版面配置區 7"/>
          <p:cNvSpPr>
            <a:spLocks noGrp="1"/>
          </p:cNvSpPr>
          <p:nvPr>
            <p:ph sz="quarter" idx="4"/>
          </p:nvPr>
        </p:nvSpPr>
        <p:spPr>
          <a:xfrm>
            <a:off x="6096000" y="2852061"/>
            <a:ext cx="5183188" cy="3200555"/>
          </a:xfrm>
        </p:spPr>
        <p:txBody>
          <a:bodyPr>
            <a:normAutofit/>
          </a:bodyPr>
          <a:lstStyle/>
          <a:p>
            <a:pPr lvl="1"/>
            <a:r>
              <a:rPr lang="zh-TW" altLang="en-US" dirty="0" smtClean="0"/>
              <a:t>獲利同期</a:t>
            </a:r>
            <a:r>
              <a:rPr lang="en-US" altLang="zh-TW" dirty="0"/>
              <a:t>/</a:t>
            </a:r>
            <a:r>
              <a:rPr lang="zh-TW" altLang="en-US" dirty="0" smtClean="0"/>
              <a:t>歷史新高 </a:t>
            </a:r>
            <a:r>
              <a:rPr lang="en-US" altLang="zh-TW" dirty="0" smtClean="0"/>
              <a:t>(80%)</a:t>
            </a:r>
          </a:p>
          <a:p>
            <a:pPr lvl="1"/>
            <a:r>
              <a:rPr lang="zh-TW" altLang="en-US" dirty="0" smtClean="0"/>
              <a:t>新藥進度</a:t>
            </a:r>
            <a:r>
              <a:rPr lang="en-US" altLang="zh-TW" dirty="0" smtClean="0"/>
              <a:t>(75%)</a:t>
            </a:r>
          </a:p>
          <a:p>
            <a:pPr marL="457200" lvl="1" indent="0">
              <a:buNone/>
            </a:pPr>
            <a:endParaRPr lang="en-US" altLang="zh-TW" dirty="0" smtClean="0"/>
          </a:p>
          <a:p>
            <a:pPr marL="457200" lvl="1" indent="0">
              <a:buNone/>
            </a:pPr>
            <a:endParaRPr lang="en-US" altLang="zh-TW" dirty="0" smtClean="0"/>
          </a:p>
          <a:p>
            <a:pPr marL="457200" lvl="1" indent="0">
              <a:buNone/>
            </a:pPr>
            <a:endParaRPr lang="en-US" altLang="zh-TW" dirty="0"/>
          </a:p>
          <a:p>
            <a:pPr lvl="1"/>
            <a:r>
              <a:rPr lang="zh-TW" altLang="en-US" dirty="0" smtClean="0"/>
              <a:t>營收年減</a:t>
            </a:r>
            <a:r>
              <a:rPr lang="en-US" altLang="zh-TW" dirty="0" smtClean="0"/>
              <a:t>/</a:t>
            </a:r>
            <a:r>
              <a:rPr lang="zh-TW" altLang="en-US" dirty="0" smtClean="0"/>
              <a:t>負月增率 </a:t>
            </a:r>
            <a:r>
              <a:rPr lang="en-US" altLang="zh-TW" dirty="0" smtClean="0"/>
              <a:t>(86%)</a:t>
            </a:r>
          </a:p>
          <a:p>
            <a:pPr lvl="1"/>
            <a:r>
              <a:rPr lang="zh-TW" altLang="en-US" dirty="0" smtClean="0"/>
              <a:t>催繳期間</a:t>
            </a:r>
            <a:r>
              <a:rPr lang="en-US" altLang="zh-TW" dirty="0" smtClean="0"/>
              <a:t>/</a:t>
            </a:r>
            <a:r>
              <a:rPr lang="zh-TW" altLang="en-US" dirty="0" smtClean="0"/>
              <a:t>發行價調整公告</a:t>
            </a:r>
            <a:r>
              <a:rPr lang="en-US" altLang="zh-TW" dirty="0" smtClean="0"/>
              <a:t>(73%)</a:t>
            </a:r>
          </a:p>
          <a:p>
            <a:pPr lvl="1"/>
            <a:r>
              <a:rPr lang="zh-TW" altLang="en-US" dirty="0" smtClean="0"/>
              <a:t>看升</a:t>
            </a:r>
            <a:r>
              <a:rPr lang="en-US" altLang="zh-TW" dirty="0" smtClean="0"/>
              <a:t>/</a:t>
            </a:r>
            <a:r>
              <a:rPr lang="zh-TW" altLang="en-US" dirty="0" smtClean="0"/>
              <a:t>回溫 </a:t>
            </a:r>
            <a:r>
              <a:rPr lang="en-US" altLang="zh-TW" dirty="0" smtClean="0"/>
              <a:t>(75%)</a:t>
            </a:r>
          </a:p>
          <a:p>
            <a:pPr lvl="1"/>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29</a:t>
            </a:fld>
            <a:endParaRPr lang="zh-TW" altLang="en-US" dirty="0"/>
          </a:p>
        </p:txBody>
      </p:sp>
      <p:grpSp>
        <p:nvGrpSpPr>
          <p:cNvPr id="9" name="群組 8"/>
          <p:cNvGrpSpPr/>
          <p:nvPr/>
        </p:nvGrpSpPr>
        <p:grpSpPr>
          <a:xfrm>
            <a:off x="915394" y="427799"/>
            <a:ext cx="10361211" cy="1234066"/>
            <a:chOff x="5864833" y="240030"/>
            <a:chExt cx="7504140" cy="1522154"/>
          </a:xfrm>
        </p:grpSpPr>
        <p:sp>
          <p:nvSpPr>
            <p:cNvPr id="10" name="圓角矩形 9"/>
            <p:cNvSpPr/>
            <p:nvPr/>
          </p:nvSpPr>
          <p:spPr>
            <a:xfrm>
              <a:off x="6573867" y="240030"/>
              <a:ext cx="6795106" cy="1276794"/>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具有明</a:t>
              </a:r>
              <a:r>
                <a:rPr lang="zh-TW" altLang="en-US" sz="3600" b="1" dirty="0" smtClean="0"/>
                <a:t>顯影未來漲幅響</a:t>
              </a:r>
              <a:r>
                <a:rPr lang="zh-TW" altLang="en-US" sz="3600" b="1" dirty="0"/>
                <a:t>趨勢的新聞</a:t>
              </a:r>
              <a:r>
                <a:rPr lang="zh-TW" altLang="en-US" sz="3600" b="1" dirty="0" smtClean="0"/>
                <a:t>類別</a:t>
              </a:r>
              <a:endParaRPr lang="zh-TW" altLang="en-US" sz="3600" b="1" dirty="0"/>
            </a:p>
          </p:txBody>
        </p:sp>
        <p:sp>
          <p:nvSpPr>
            <p:cNvPr id="12" name="圓角矩形 11"/>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2116211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3</a:t>
            </a:fld>
            <a:endParaRPr lang="zh-TW" altLang="en-US"/>
          </a:p>
        </p:txBody>
      </p:sp>
      <p:sp>
        <p:nvSpPr>
          <p:cNvPr id="5" name="標題 4"/>
          <p:cNvSpPr>
            <a:spLocks noGrp="1"/>
          </p:cNvSpPr>
          <p:nvPr>
            <p:ph type="title"/>
          </p:nvPr>
        </p:nvSpPr>
        <p:spPr/>
        <p:txBody>
          <a:bodyPr/>
          <a:lstStyle/>
          <a:p>
            <a:pPr algn="ctr">
              <a:lnSpc>
                <a:spcPct val="150000"/>
              </a:lnSpc>
            </a:pPr>
            <a:r>
              <a:rPr lang="zh-TW" altLang="en-US" dirty="0" smtClean="0"/>
              <a:t>新聞對股價影響</a:t>
            </a:r>
            <a:endParaRPr lang="zh-TW" altLang="en-US" dirty="0"/>
          </a:p>
        </p:txBody>
      </p:sp>
    </p:spTree>
    <p:extLst>
      <p:ext uri="{BB962C8B-B14F-4D97-AF65-F5344CB8AC3E}">
        <p14:creationId xmlns:p14="http://schemas.microsoft.com/office/powerpoint/2010/main" val="2306884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690688"/>
            <a:ext cx="10515600" cy="1267727"/>
          </a:xfrm>
        </p:spPr>
        <p:txBody>
          <a:bodyPr>
            <a:noAutofit/>
          </a:bodyPr>
          <a:lstStyle/>
          <a:p>
            <a:r>
              <a:rPr lang="zh-TW" altLang="en-US" sz="2400" dirty="0" smtClean="0"/>
              <a:t>在現金增資期間，單看股價歷史變動對於掌握未來股價變動的預測有限。</a:t>
            </a:r>
            <a:endParaRPr lang="en-US" altLang="zh-TW" sz="2400" dirty="0" smtClean="0"/>
          </a:p>
          <a:p>
            <a:r>
              <a:rPr lang="zh-TW" altLang="en-US" sz="2400" dirty="0" smtClean="0"/>
              <a:t>部分不同區間都有六成機率下跌。</a:t>
            </a:r>
            <a:endParaRPr lang="en-US" altLang="zh-TW" sz="2400" dirty="0"/>
          </a:p>
          <a:p>
            <a:pPr marL="0" indent="0">
              <a:buNone/>
            </a:pPr>
            <a:r>
              <a:rPr lang="zh-TW" altLang="en-US" sz="2400" dirty="0" smtClean="0"/>
              <a:t>現金增資期間最具有影響力新聞類別</a:t>
            </a:r>
            <a:r>
              <a:rPr lang="zh-TW" altLang="en-US" sz="2400" dirty="0"/>
              <a:t> </a:t>
            </a:r>
            <a:r>
              <a:rPr lang="en-US" altLang="zh-TW" sz="2400" dirty="0" smtClean="0"/>
              <a:t>(</a:t>
            </a:r>
            <a:r>
              <a:rPr lang="zh-TW" altLang="en-US" sz="2400" dirty="0" smtClean="0"/>
              <a:t>考慮平均，分布，與機率</a:t>
            </a:r>
            <a:r>
              <a:rPr lang="en-US" altLang="zh-TW" sz="2400" dirty="0" smtClean="0"/>
              <a:t>)</a:t>
            </a:r>
          </a:p>
          <a:p>
            <a:pPr marL="0" indent="0">
              <a:buNone/>
            </a:pPr>
            <a:endParaRPr lang="en-US" altLang="zh-TW" sz="2400" dirty="0" smtClean="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solidFill>
                  <a:schemeClr val="bg1"/>
                </a:solidFill>
              </a:rPr>
              <a:pPr/>
              <a:t>30</a:t>
            </a:fld>
            <a:endParaRPr lang="zh-TW" altLang="en-US" dirty="0">
              <a:solidFill>
                <a:schemeClr val="bg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945818828"/>
              </p:ext>
            </p:extLst>
          </p:nvPr>
        </p:nvGraphicFramePr>
        <p:xfrm>
          <a:off x="912938" y="3143445"/>
          <a:ext cx="10440862" cy="2895600"/>
        </p:xfrm>
        <a:graphic>
          <a:graphicData uri="http://schemas.openxmlformats.org/drawingml/2006/table">
            <a:tbl>
              <a:tblPr firstRow="1" bandRow="1">
                <a:tableStyleId>{5C22544A-7EE6-4342-B048-85BDC9FD1C3A}</a:tableStyleId>
              </a:tblPr>
              <a:tblGrid>
                <a:gridCol w="1625485">
                  <a:extLst>
                    <a:ext uri="{9D8B030D-6E8A-4147-A177-3AD203B41FA5}">
                      <a16:colId xmlns:a16="http://schemas.microsoft.com/office/drawing/2014/main" val="2645858185"/>
                    </a:ext>
                  </a:extLst>
                </a:gridCol>
                <a:gridCol w="827702">
                  <a:extLst>
                    <a:ext uri="{9D8B030D-6E8A-4147-A177-3AD203B41FA5}">
                      <a16:colId xmlns:a16="http://schemas.microsoft.com/office/drawing/2014/main" val="1322454721"/>
                    </a:ext>
                  </a:extLst>
                </a:gridCol>
                <a:gridCol w="1360596">
                  <a:extLst>
                    <a:ext uri="{9D8B030D-6E8A-4147-A177-3AD203B41FA5}">
                      <a16:colId xmlns:a16="http://schemas.microsoft.com/office/drawing/2014/main" val="2350804616"/>
                    </a:ext>
                  </a:extLst>
                </a:gridCol>
                <a:gridCol w="645396">
                  <a:extLst>
                    <a:ext uri="{9D8B030D-6E8A-4147-A177-3AD203B41FA5}">
                      <a16:colId xmlns:a16="http://schemas.microsoft.com/office/drawing/2014/main" val="2495427972"/>
                    </a:ext>
                  </a:extLst>
                </a:gridCol>
                <a:gridCol w="961704">
                  <a:extLst>
                    <a:ext uri="{9D8B030D-6E8A-4147-A177-3AD203B41FA5}">
                      <a16:colId xmlns:a16="http://schemas.microsoft.com/office/drawing/2014/main" val="744116602"/>
                    </a:ext>
                  </a:extLst>
                </a:gridCol>
                <a:gridCol w="5019979">
                  <a:extLst>
                    <a:ext uri="{9D8B030D-6E8A-4147-A177-3AD203B41FA5}">
                      <a16:colId xmlns:a16="http://schemas.microsoft.com/office/drawing/2014/main" val="3176627621"/>
                    </a:ext>
                  </a:extLst>
                </a:gridCol>
              </a:tblGrid>
              <a:tr h="266425">
                <a:tc>
                  <a:txBody>
                    <a:bodyPr/>
                    <a:lstStyle/>
                    <a:p>
                      <a:pPr algn="ctr"/>
                      <a:r>
                        <a:rPr lang="zh-TW" altLang="en-US" sz="1600" dirty="0" smtClean="0"/>
                        <a:t>新聞類別</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zh-TW" altLang="en-US" sz="1600" dirty="0" smtClean="0"/>
                        <a:t>樣本數</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zh-TW" altLang="en-US" sz="1600" dirty="0" smtClean="0"/>
                        <a:t>平均漲幅</a:t>
                      </a:r>
                      <a:r>
                        <a:rPr lang="en-US" altLang="zh-TW" sz="1600" dirty="0" smtClean="0"/>
                        <a:t>(%)</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zh-TW" altLang="en-US" sz="1600" dirty="0" smtClean="0"/>
                        <a:t>偏態</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zh-TW" altLang="en-US" sz="1600" dirty="0" smtClean="0"/>
                        <a:t>機率</a:t>
                      </a:r>
                      <a:r>
                        <a:rPr lang="en-US" altLang="zh-TW" sz="1600" dirty="0" smtClean="0"/>
                        <a:t>(%)</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zh-TW" altLang="en-US" sz="1600" dirty="0" smtClean="0"/>
                        <a:t>範例</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2012336593"/>
                  </a:ext>
                </a:extLst>
              </a:tr>
              <a:tr h="398870">
                <a:tc>
                  <a:txBody>
                    <a:bodyPr/>
                    <a:lstStyle/>
                    <a:p>
                      <a:pPr algn="l"/>
                      <a:r>
                        <a:rPr lang="zh-TW" altLang="en-US" sz="1600" dirty="0" smtClean="0"/>
                        <a:t>新藥</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t>17</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t>2.23</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t>0.15</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solidFill>
                            <a:schemeClr val="tx1"/>
                          </a:solidFill>
                        </a:rPr>
                        <a:t>71</a:t>
                      </a:r>
                      <a:endParaRPr lang="zh-TW" altLang="en-US" sz="16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altLang="zh-TW" sz="1400" dirty="0" smtClean="0"/>
                        <a:t>“</a:t>
                      </a:r>
                      <a:r>
                        <a:rPr lang="zh-TW" altLang="en-US" sz="1400" dirty="0" smtClean="0"/>
                        <a:t>個股：醣聯</a:t>
                      </a:r>
                      <a:r>
                        <a:rPr lang="en-US" altLang="zh-TW" sz="1400" dirty="0" smtClean="0"/>
                        <a:t>(4168)</a:t>
                      </a:r>
                      <a:r>
                        <a:rPr lang="zh-TW" altLang="en-US" sz="1400" dirty="0" smtClean="0"/>
                        <a:t>新藥全球布局邁步，</a:t>
                      </a:r>
                      <a:r>
                        <a:rPr lang="en-US" altLang="zh-TW" sz="1400" dirty="0" smtClean="0"/>
                        <a:t>GNX102</a:t>
                      </a:r>
                      <a:r>
                        <a:rPr lang="zh-TW" altLang="en-US" sz="1400" dirty="0" smtClean="0"/>
                        <a:t>美國專利獲得核准</a:t>
                      </a:r>
                      <a:r>
                        <a:rPr lang="en-US" altLang="zh-TW" sz="1400" dirty="0" smtClean="0"/>
                        <a:t>”</a:t>
                      </a:r>
                      <a:endParaRPr lang="zh-TW" altLang="en-US" sz="14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47097086"/>
                  </a:ext>
                </a:extLst>
              </a:tr>
              <a:tr h="251918">
                <a:tc>
                  <a:txBody>
                    <a:bodyPr/>
                    <a:lstStyle/>
                    <a:p>
                      <a:pPr algn="l"/>
                      <a:r>
                        <a:rPr lang="zh-TW" altLang="en-US" sz="1600" dirty="0" smtClean="0"/>
                        <a:t>營收新高</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t>21</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t>1.43</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t>1.07</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altLang="zh-TW" sz="1600" dirty="0" smtClean="0">
                          <a:solidFill>
                            <a:schemeClr val="tx1"/>
                          </a:solidFill>
                        </a:rPr>
                        <a:t>52</a:t>
                      </a:r>
                      <a:endParaRPr lang="zh-TW" altLang="en-US" sz="16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altLang="zh-TW" sz="1400" dirty="0" smtClean="0"/>
                        <a:t>“</a:t>
                      </a:r>
                      <a:r>
                        <a:rPr lang="zh-TW" altLang="en-US" sz="1400" dirty="0" smtClean="0"/>
                        <a:t>精確</a:t>
                      </a:r>
                      <a:r>
                        <a:rPr lang="en-US" altLang="zh-TW" sz="1400" dirty="0" smtClean="0"/>
                        <a:t>8</a:t>
                      </a:r>
                      <a:r>
                        <a:rPr lang="zh-TW" altLang="en-US" sz="1400" dirty="0" smtClean="0"/>
                        <a:t>月營收寫同期新高，年增逾九成</a:t>
                      </a:r>
                      <a:r>
                        <a:rPr lang="en-US" altLang="zh-TW" sz="1400" dirty="0" smtClean="0"/>
                        <a:t>”</a:t>
                      </a:r>
                      <a:endParaRPr lang="zh-TW" altLang="en-US" sz="14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3197329"/>
                  </a:ext>
                </a:extLst>
              </a:tr>
              <a:tr h="398870">
                <a:tc>
                  <a:txBody>
                    <a:bodyPr/>
                    <a:lstStyle/>
                    <a:p>
                      <a:pPr algn="l"/>
                      <a:r>
                        <a:rPr lang="zh-TW" altLang="en-US" sz="1600" dirty="0" smtClean="0"/>
                        <a:t>歸屬母公司淨利</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15</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-2.67</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-1.1</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solidFill>
                            <a:schemeClr val="tx1"/>
                          </a:solidFill>
                        </a:rPr>
                        <a:t>67</a:t>
                      </a:r>
                      <a:endParaRPr lang="zh-TW" altLang="en-US" sz="16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altLang="zh-TW" sz="1400" dirty="0" smtClean="0"/>
                        <a:t>“</a:t>
                      </a:r>
                      <a:r>
                        <a:rPr lang="zh-TW" altLang="en-US" sz="1400" dirty="0" smtClean="0"/>
                        <a:t>財報：康普</a:t>
                      </a:r>
                      <a:r>
                        <a:rPr lang="en-US" altLang="zh-TW" sz="1400" dirty="0" smtClean="0"/>
                        <a:t>(4739)110</a:t>
                      </a:r>
                      <a:r>
                        <a:rPr lang="zh-TW" altLang="en-US" sz="1400" dirty="0" smtClean="0"/>
                        <a:t>年前三季歸屬母公司淨利</a:t>
                      </a:r>
                      <a:r>
                        <a:rPr lang="en-US" altLang="zh-TW" sz="1400" dirty="0" smtClean="0"/>
                        <a:t>3</a:t>
                      </a:r>
                      <a:r>
                        <a:rPr lang="zh-TW" altLang="en-US" sz="1400" dirty="0" smtClean="0"/>
                        <a:t>億</a:t>
                      </a:r>
                      <a:r>
                        <a:rPr lang="en-US" altLang="zh-TW" sz="1400" dirty="0" smtClean="0"/>
                        <a:t>5014</a:t>
                      </a:r>
                      <a:r>
                        <a:rPr lang="zh-TW" altLang="en-US" sz="1400" dirty="0" smtClean="0"/>
                        <a:t>萬元，</a:t>
                      </a:r>
                      <a:r>
                        <a:rPr lang="en-US" altLang="zh-TW" sz="1400" dirty="0" smtClean="0"/>
                        <a:t>EPS 3.56</a:t>
                      </a:r>
                      <a:r>
                        <a:rPr lang="zh-TW" altLang="en-US" sz="1400" dirty="0" smtClean="0"/>
                        <a:t>元</a:t>
                      </a:r>
                      <a:r>
                        <a:rPr lang="en-US" altLang="zh-TW" sz="1400" dirty="0" smtClean="0"/>
                        <a:t>”</a:t>
                      </a:r>
                      <a:endParaRPr lang="zh-TW" altLang="en-US" sz="14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28952285"/>
                  </a:ext>
                </a:extLst>
              </a:tr>
              <a:tr h="251918">
                <a:tc>
                  <a:txBody>
                    <a:bodyPr/>
                    <a:lstStyle/>
                    <a:p>
                      <a:pPr algn="l"/>
                      <a:r>
                        <a:rPr lang="zh-TW" altLang="en-US" sz="1600" dirty="0" smtClean="0"/>
                        <a:t>看好未來</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28</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-1.97</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-0.32</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solidFill>
                            <a:schemeClr val="tx1"/>
                          </a:solidFill>
                        </a:rPr>
                        <a:t>79</a:t>
                      </a:r>
                      <a:endParaRPr lang="zh-TW" altLang="en-US" sz="16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altLang="zh-TW" sz="1400" dirty="0" smtClean="0"/>
                        <a:t>“</a:t>
                      </a:r>
                      <a:r>
                        <a:rPr lang="zh-TW" altLang="en-US" sz="1400" dirty="0" smtClean="0"/>
                        <a:t>易飛網危機入市迎復甦，明年前三季看成長</a:t>
                      </a:r>
                      <a:r>
                        <a:rPr lang="en-US" altLang="zh-TW" sz="1400" dirty="0" smtClean="0"/>
                        <a:t>”</a:t>
                      </a:r>
                      <a:endParaRPr lang="zh-TW" altLang="en-US" sz="14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811816355"/>
                  </a:ext>
                </a:extLst>
              </a:tr>
              <a:tr h="251918">
                <a:tc>
                  <a:txBody>
                    <a:bodyPr/>
                    <a:lstStyle/>
                    <a:p>
                      <a:pPr algn="l"/>
                      <a:r>
                        <a:rPr lang="zh-TW" altLang="en-US" sz="1600" dirty="0" smtClean="0"/>
                        <a:t>年減</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11</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-1.91</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-0.51</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solidFill>
                            <a:schemeClr val="tx1"/>
                          </a:solidFill>
                        </a:rPr>
                        <a:t>82</a:t>
                      </a:r>
                      <a:endParaRPr lang="zh-TW" altLang="en-US" sz="16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altLang="zh-TW" sz="1400" dirty="0" smtClean="0"/>
                        <a:t>“</a:t>
                      </a:r>
                      <a:r>
                        <a:rPr lang="zh-TW" altLang="en-US" sz="1400" dirty="0" smtClean="0"/>
                        <a:t>三商壽 </a:t>
                      </a:r>
                      <a:r>
                        <a:rPr lang="en-US" altLang="zh-TW" sz="1400" dirty="0" smtClean="0"/>
                        <a:t>110</a:t>
                      </a:r>
                      <a:r>
                        <a:rPr lang="zh-TW" altLang="en-US" sz="1400" dirty="0" smtClean="0"/>
                        <a:t>年</a:t>
                      </a:r>
                      <a:r>
                        <a:rPr lang="en-US" altLang="zh-TW" sz="1400" dirty="0" smtClean="0"/>
                        <a:t>6</a:t>
                      </a:r>
                      <a:r>
                        <a:rPr lang="zh-TW" altLang="en-US" sz="1400" dirty="0" smtClean="0"/>
                        <a:t>月營收</a:t>
                      </a:r>
                      <a:r>
                        <a:rPr lang="en-US" altLang="zh-TW" sz="1400" dirty="0" smtClean="0"/>
                        <a:t>132.36</a:t>
                      </a:r>
                      <a:r>
                        <a:rPr lang="zh-TW" altLang="en-US" sz="1400" dirty="0" smtClean="0"/>
                        <a:t>億、年減</a:t>
                      </a:r>
                      <a:r>
                        <a:rPr lang="en-US" altLang="zh-TW" sz="1400" dirty="0" smtClean="0"/>
                        <a:t>3.23%”</a:t>
                      </a:r>
                      <a:endParaRPr lang="zh-TW" altLang="en-US" sz="14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36765830"/>
                  </a:ext>
                </a:extLst>
              </a:tr>
              <a:tr h="398870">
                <a:tc>
                  <a:txBody>
                    <a:bodyPr/>
                    <a:lstStyle/>
                    <a:p>
                      <a:pPr algn="l"/>
                      <a:r>
                        <a:rPr lang="zh-TW" altLang="en-US" sz="1600" dirty="0" smtClean="0"/>
                        <a:t>負月增率</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56</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-1.6</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t>-0.06</a:t>
                      </a:r>
                      <a:endParaRPr lang="zh-TW" alt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TW" sz="1600" dirty="0" smtClean="0">
                          <a:solidFill>
                            <a:schemeClr val="tx1"/>
                          </a:solidFill>
                        </a:rPr>
                        <a:t>73</a:t>
                      </a:r>
                      <a:endParaRPr lang="zh-TW" altLang="en-US" sz="16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altLang="zh-TW" sz="1400" dirty="0" smtClean="0"/>
                        <a:t>“</a:t>
                      </a:r>
                      <a:r>
                        <a:rPr lang="zh-TW" altLang="en-US" sz="1400" dirty="0" smtClean="0"/>
                        <a:t>營收：連展投控</a:t>
                      </a:r>
                      <a:r>
                        <a:rPr lang="en-US" altLang="zh-TW" sz="1400" dirty="0" smtClean="0"/>
                        <a:t>(3710)6</a:t>
                      </a:r>
                      <a:r>
                        <a:rPr lang="zh-TW" altLang="en-US" sz="1400" dirty="0" smtClean="0"/>
                        <a:t>月營收</a:t>
                      </a:r>
                      <a:r>
                        <a:rPr lang="en-US" altLang="zh-TW" sz="1400" dirty="0" smtClean="0"/>
                        <a:t>5</a:t>
                      </a:r>
                      <a:r>
                        <a:rPr lang="zh-TW" altLang="en-US" sz="1400" dirty="0" smtClean="0"/>
                        <a:t>億</a:t>
                      </a:r>
                      <a:r>
                        <a:rPr lang="en-US" altLang="zh-TW" sz="1400" dirty="0" smtClean="0"/>
                        <a:t>2351</a:t>
                      </a:r>
                      <a:r>
                        <a:rPr lang="zh-TW" altLang="en-US" sz="1400" dirty="0" smtClean="0"/>
                        <a:t>萬元，月增率</a:t>
                      </a:r>
                      <a:r>
                        <a:rPr lang="en-US" altLang="zh-TW" sz="1400" dirty="0" smtClean="0"/>
                        <a:t>-3.87%</a:t>
                      </a:r>
                      <a:r>
                        <a:rPr lang="zh-TW" altLang="en-US" sz="1400" dirty="0" smtClean="0"/>
                        <a:t>，年增率</a:t>
                      </a:r>
                      <a:r>
                        <a:rPr lang="en-US" altLang="zh-TW" sz="1400" dirty="0" smtClean="0"/>
                        <a:t>-2.20%”</a:t>
                      </a:r>
                      <a:endParaRPr lang="zh-TW" altLang="en-US" sz="14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190033682"/>
                  </a:ext>
                </a:extLst>
              </a:tr>
            </a:tbl>
          </a:graphicData>
        </a:graphic>
      </p:graphicFrame>
      <p:sp>
        <p:nvSpPr>
          <p:cNvPr id="8" name="文字方塊 7"/>
          <p:cNvSpPr txBox="1"/>
          <p:nvPr/>
        </p:nvSpPr>
        <p:spPr>
          <a:xfrm>
            <a:off x="8790901" y="6020866"/>
            <a:ext cx="2594810" cy="276999"/>
          </a:xfrm>
          <a:prstGeom prst="rect">
            <a:avLst/>
          </a:prstGeom>
          <a:noFill/>
        </p:spPr>
        <p:txBody>
          <a:bodyPr wrap="square" rtlCol="0">
            <a:spAutoFit/>
          </a:bodyPr>
          <a:lstStyle/>
          <a:p>
            <a:pPr algn="r"/>
            <a:r>
              <a:rPr lang="zh-TW" altLang="en-US" sz="1200" dirty="0" smtClean="0"/>
              <a:t>備註</a:t>
            </a:r>
            <a:r>
              <a:rPr lang="en-US" altLang="zh-TW" sz="1200" dirty="0" smtClean="0"/>
              <a:t>:</a:t>
            </a:r>
            <a:r>
              <a:rPr lang="zh-TW" altLang="en-US" sz="1200" dirty="0" smtClean="0"/>
              <a:t> 透過關鍵字分類，非原本分群</a:t>
            </a:r>
            <a:endParaRPr lang="zh-TW" altLang="en-US" sz="1200" dirty="0"/>
          </a:p>
        </p:txBody>
      </p:sp>
      <p:grpSp>
        <p:nvGrpSpPr>
          <p:cNvPr id="9" name="群組 8"/>
          <p:cNvGrpSpPr/>
          <p:nvPr/>
        </p:nvGrpSpPr>
        <p:grpSpPr>
          <a:xfrm>
            <a:off x="912938" y="364862"/>
            <a:ext cx="3177093" cy="1042942"/>
            <a:chOff x="645607" y="455658"/>
            <a:chExt cx="3177093" cy="1042942"/>
          </a:xfrm>
        </p:grpSpPr>
        <p:sp>
          <p:nvSpPr>
            <p:cNvPr id="10" name="圓角矩形 9"/>
            <p:cNvSpPr/>
            <p:nvPr/>
          </p:nvSpPr>
          <p:spPr>
            <a:xfrm>
              <a:off x="645607" y="455658"/>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研究結果</a:t>
              </a:r>
              <a:endParaRPr lang="zh-TW" altLang="en-US" sz="4400" b="1" dirty="0"/>
            </a:p>
          </p:txBody>
        </p:sp>
      </p:grpSp>
    </p:spTree>
    <p:extLst>
      <p:ext uri="{BB962C8B-B14F-4D97-AF65-F5344CB8AC3E}">
        <p14:creationId xmlns:p14="http://schemas.microsoft.com/office/powerpoint/2010/main" val="4049492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31</a:t>
            </a:fld>
            <a:endParaRPr lang="zh-TW" altLang="en-US"/>
          </a:p>
        </p:txBody>
      </p:sp>
      <p:grpSp>
        <p:nvGrpSpPr>
          <p:cNvPr id="18" name="群組 17"/>
          <p:cNvGrpSpPr/>
          <p:nvPr/>
        </p:nvGrpSpPr>
        <p:grpSpPr>
          <a:xfrm>
            <a:off x="782071" y="466728"/>
            <a:ext cx="10571729" cy="5311772"/>
            <a:chOff x="838200" y="542928"/>
            <a:chExt cx="10571729" cy="5311772"/>
          </a:xfrm>
        </p:grpSpPr>
        <p:sp>
          <p:nvSpPr>
            <p:cNvPr id="19" name="圓角矩形 18"/>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p:cNvGrpSpPr/>
            <p:nvPr/>
          </p:nvGrpSpPr>
          <p:grpSpPr>
            <a:xfrm>
              <a:off x="1701800" y="542928"/>
              <a:ext cx="2984501" cy="1234862"/>
              <a:chOff x="774700" y="325651"/>
              <a:chExt cx="2984501" cy="1234862"/>
            </a:xfrm>
          </p:grpSpPr>
          <p:sp>
            <p:nvSpPr>
              <p:cNvPr id="21" name="圓角矩形 20"/>
              <p:cNvSpPr/>
              <p:nvPr/>
            </p:nvSpPr>
            <p:spPr>
              <a:xfrm>
                <a:off x="2019301" y="1048175"/>
                <a:ext cx="1739900"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2" name="群組 21"/>
              <p:cNvGrpSpPr/>
              <p:nvPr/>
            </p:nvGrpSpPr>
            <p:grpSpPr>
              <a:xfrm>
                <a:off x="774700" y="325651"/>
                <a:ext cx="2984500" cy="1027323"/>
                <a:chOff x="838200" y="471277"/>
                <a:chExt cx="2984500" cy="1027323"/>
              </a:xfrm>
            </p:grpSpPr>
            <p:sp>
              <p:nvSpPr>
                <p:cNvPr id="23" name="圓角矩形 22"/>
                <p:cNvSpPr/>
                <p:nvPr/>
              </p:nvSpPr>
              <p:spPr>
                <a:xfrm>
                  <a:off x="838200" y="471277"/>
                  <a:ext cx="1244602"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圓角矩形 23"/>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未來展望</a:t>
                  </a:r>
                  <a:endParaRPr lang="zh-TW" altLang="en-US" sz="4400" b="1" dirty="0"/>
                </a:p>
              </p:txBody>
            </p:sp>
          </p:grpSp>
        </p:grpSp>
      </p:grpSp>
      <p:sp>
        <p:nvSpPr>
          <p:cNvPr id="2" name="文字方塊 1"/>
          <p:cNvSpPr txBox="1"/>
          <p:nvPr/>
        </p:nvSpPr>
        <p:spPr>
          <a:xfrm>
            <a:off x="2591482" y="2470988"/>
            <a:ext cx="7511706" cy="2330574"/>
          </a:xfrm>
          <a:prstGeom prst="rect">
            <a:avLst/>
          </a:prstGeom>
          <a:noFill/>
        </p:spPr>
        <p:txBody>
          <a:bodyPr wrap="square" rtlCol="0">
            <a:spAutoFit/>
          </a:bodyPr>
          <a:lstStyle/>
          <a:p>
            <a:pPr marL="288000" indent="-285750">
              <a:lnSpc>
                <a:spcPts val="4000"/>
              </a:lnSpc>
              <a:spcBef>
                <a:spcPts val="1800"/>
              </a:spcBef>
              <a:buFont typeface="Arial" panose="020B0604020202020204" pitchFamily="34" charset="0"/>
              <a:buChar char="•"/>
            </a:pPr>
            <a:r>
              <a:rPr lang="zh-TW" altLang="en-US" sz="2800" dirty="0" smtClean="0"/>
              <a:t>延伸研究新聞在不同區間的影響力是否不同，不同新聞在特定時間點影響的差別。</a:t>
            </a:r>
            <a:endParaRPr lang="en-US" altLang="zh-TW" sz="2800" dirty="0" smtClean="0"/>
          </a:p>
          <a:p>
            <a:pPr marL="288000" indent="-285750">
              <a:lnSpc>
                <a:spcPts val="4000"/>
              </a:lnSpc>
              <a:spcBef>
                <a:spcPts val="1800"/>
              </a:spcBef>
              <a:buFont typeface="Arial" panose="020B0604020202020204" pitchFamily="34" charset="0"/>
              <a:buChar char="•"/>
            </a:pPr>
            <a:r>
              <a:rPr lang="zh-TW" altLang="en-US" sz="2800" dirty="0"/>
              <a:t>延伸研究</a:t>
            </a:r>
            <a:r>
              <a:rPr lang="zh-TW" altLang="en-US" sz="2800" dirty="0" smtClean="0"/>
              <a:t>新聞對特定股票的影響是否不同，此類型新聞影響最明顯的股票。</a:t>
            </a:r>
            <a:endParaRPr lang="zh-TW" altLang="en-US" sz="2800" b="1" dirty="0"/>
          </a:p>
        </p:txBody>
      </p:sp>
    </p:spTree>
    <p:extLst>
      <p:ext uri="{BB962C8B-B14F-4D97-AF65-F5344CB8AC3E}">
        <p14:creationId xmlns:p14="http://schemas.microsoft.com/office/powerpoint/2010/main" val="2843070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32</a:t>
            </a:fld>
            <a:endParaRPr lang="zh-TW" altLang="en-US"/>
          </a:p>
        </p:txBody>
      </p:sp>
      <p:sp>
        <p:nvSpPr>
          <p:cNvPr id="5" name="標題 4"/>
          <p:cNvSpPr>
            <a:spLocks noGrp="1"/>
          </p:cNvSpPr>
          <p:nvPr>
            <p:ph type="title"/>
          </p:nvPr>
        </p:nvSpPr>
        <p:spPr/>
        <p:txBody>
          <a:bodyPr/>
          <a:lstStyle/>
          <a:p>
            <a:pPr algn="ctr">
              <a:lnSpc>
                <a:spcPct val="150000"/>
              </a:lnSpc>
            </a:pPr>
            <a:r>
              <a:rPr lang="en-US" altLang="zh-TW" dirty="0" smtClean="0"/>
              <a:t>ETF</a:t>
            </a:r>
            <a:r>
              <a:rPr lang="zh-TW" altLang="en-US" dirty="0" smtClean="0"/>
              <a:t>標借費率預測</a:t>
            </a:r>
            <a:endParaRPr lang="zh-TW" altLang="en-US" dirty="0"/>
          </a:p>
        </p:txBody>
      </p:sp>
    </p:spTree>
    <p:extLst>
      <p:ext uri="{BB962C8B-B14F-4D97-AF65-F5344CB8AC3E}">
        <p14:creationId xmlns:p14="http://schemas.microsoft.com/office/powerpoint/2010/main" val="3264467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51374" y="2283158"/>
            <a:ext cx="8145380" cy="3559510"/>
          </a:xfrm>
        </p:spPr>
        <p:txBody>
          <a:bodyPr>
            <a:normAutofit/>
          </a:bodyPr>
          <a:lstStyle/>
          <a:p>
            <a:pPr marL="0" indent="0">
              <a:lnSpc>
                <a:spcPts val="4000"/>
              </a:lnSpc>
              <a:spcBef>
                <a:spcPts val="1200"/>
              </a:spcBef>
              <a:buNone/>
            </a:pPr>
            <a:r>
              <a:rPr lang="zh-TW" altLang="en-US" b="1" dirty="0" smtClean="0">
                <a:solidFill>
                  <a:schemeClr val="accent1">
                    <a:lumMod val="50000"/>
                  </a:schemeClr>
                </a:solidFill>
              </a:rPr>
              <a:t>屬於</a:t>
            </a:r>
            <a:r>
              <a:rPr lang="en-US" altLang="zh-TW" b="1" dirty="0" smtClean="0">
                <a:solidFill>
                  <a:schemeClr val="accent1">
                    <a:lumMod val="50000"/>
                  </a:schemeClr>
                </a:solidFill>
              </a:rPr>
              <a:t>ETF</a:t>
            </a:r>
            <a:r>
              <a:rPr lang="zh-TW" altLang="en-US" b="1" dirty="0" smtClean="0">
                <a:solidFill>
                  <a:schemeClr val="accent1">
                    <a:lumMod val="50000"/>
                  </a:schemeClr>
                </a:solidFill>
              </a:rPr>
              <a:t>標借市場的模型</a:t>
            </a:r>
            <a:endParaRPr lang="en-US" altLang="zh-TW" b="1" dirty="0" smtClean="0">
              <a:solidFill>
                <a:schemeClr val="accent1">
                  <a:lumMod val="50000"/>
                </a:schemeClr>
              </a:solidFill>
            </a:endParaRPr>
          </a:p>
          <a:p>
            <a:pPr>
              <a:lnSpc>
                <a:spcPts val="4000"/>
              </a:lnSpc>
              <a:spcBef>
                <a:spcPts val="1200"/>
              </a:spcBef>
            </a:pPr>
            <a:r>
              <a:rPr lang="zh-TW" altLang="en-US" dirty="0" smtClean="0"/>
              <a:t>原先模型主要是為股票市場設計，在</a:t>
            </a:r>
            <a:r>
              <a:rPr lang="en-US" altLang="zh-TW" dirty="0" smtClean="0"/>
              <a:t>ETF</a:t>
            </a:r>
            <a:r>
              <a:rPr lang="zh-TW" altLang="en-US" dirty="0" smtClean="0"/>
              <a:t>的標借市場預測表現可再提升</a:t>
            </a:r>
            <a:endParaRPr lang="en-US" altLang="zh-TW" dirty="0" smtClean="0"/>
          </a:p>
          <a:p>
            <a:pPr>
              <a:lnSpc>
                <a:spcPts val="4000"/>
              </a:lnSpc>
              <a:spcBef>
                <a:spcPts val="1200"/>
              </a:spcBef>
            </a:pPr>
            <a:r>
              <a:rPr lang="en-US" altLang="zh-TW" dirty="0" smtClean="0"/>
              <a:t>ETF</a:t>
            </a:r>
            <a:r>
              <a:rPr lang="zh-TW" altLang="en-US" dirty="0" smtClean="0"/>
              <a:t>標</a:t>
            </a:r>
            <a:r>
              <a:rPr lang="zh-TW" altLang="en-US" dirty="0"/>
              <a:t>借</a:t>
            </a:r>
            <a:r>
              <a:rPr lang="zh-TW" altLang="en-US" dirty="0" smtClean="0"/>
              <a:t>市場與股票標借市場有些許差異</a:t>
            </a:r>
            <a:endParaRPr lang="en-US" altLang="zh-TW" dirty="0"/>
          </a:p>
          <a:p>
            <a:pPr lvl="1">
              <a:lnSpc>
                <a:spcPct val="100000"/>
              </a:lnSpc>
              <a:spcBef>
                <a:spcPts val="1200"/>
              </a:spcBef>
            </a:pPr>
            <a:r>
              <a:rPr lang="zh-TW" altLang="en-US" dirty="0" smtClean="0"/>
              <a:t>影響因子、費率分布</a:t>
            </a:r>
            <a:endParaRPr lang="en-US" altLang="zh-TW" dirty="0"/>
          </a:p>
          <a:p>
            <a:pPr lvl="1">
              <a:lnSpc>
                <a:spcPct val="100000"/>
              </a:lnSpc>
            </a:pPr>
            <a:endParaRPr lang="en-US" altLang="zh-TW"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33</a:t>
            </a:fld>
            <a:endParaRPr lang="zh-TW" altLang="en-US"/>
          </a:p>
        </p:txBody>
      </p:sp>
      <p:sp>
        <p:nvSpPr>
          <p:cNvPr id="6" name="圓角矩形 5"/>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1193800" y="763588"/>
            <a:ext cx="3302000" cy="1065212"/>
            <a:chOff x="838200" y="534988"/>
            <a:chExt cx="3302000" cy="1065212"/>
          </a:xfrm>
        </p:grpSpPr>
        <p:sp>
          <p:nvSpPr>
            <p:cNvPr id="8" name="圓角矩形 7"/>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a:t>研究</a:t>
              </a:r>
              <a:r>
                <a:rPr lang="zh-TW" altLang="en-US" sz="4400" b="1" dirty="0" smtClean="0"/>
                <a:t>動機</a:t>
              </a:r>
              <a:endParaRPr lang="zh-TW" altLang="en-US" sz="4400" b="1" dirty="0"/>
            </a:p>
          </p:txBody>
        </p:sp>
      </p:grpSp>
    </p:spTree>
    <p:extLst>
      <p:ext uri="{BB962C8B-B14F-4D97-AF65-F5344CB8AC3E}">
        <p14:creationId xmlns:p14="http://schemas.microsoft.com/office/powerpoint/2010/main" val="4175823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613568" y="2330450"/>
            <a:ext cx="9010316" cy="3071729"/>
          </a:xfrm>
        </p:spPr>
        <p:txBody>
          <a:bodyPr>
            <a:normAutofit/>
          </a:bodyPr>
          <a:lstStyle/>
          <a:p>
            <a:r>
              <a:rPr lang="zh-TW" altLang="en-US" sz="2400" dirty="0" smtClean="0">
                <a:latin typeface="+mn-ea"/>
              </a:rPr>
              <a:t>樣本外預測結果可涵蓋市場平均費率超過</a:t>
            </a:r>
            <a:r>
              <a:rPr lang="en-US" altLang="zh-TW" sz="2400" b="1" dirty="0" smtClean="0">
                <a:latin typeface="+mn-ea"/>
              </a:rPr>
              <a:t>4</a:t>
            </a:r>
            <a:r>
              <a:rPr lang="zh-TW" altLang="en-US" sz="2400" b="1" dirty="0" smtClean="0">
                <a:latin typeface="+mn-ea"/>
              </a:rPr>
              <a:t>成</a:t>
            </a:r>
            <a:r>
              <a:rPr lang="zh-TW" altLang="en-US" sz="2400" dirty="0" smtClean="0">
                <a:latin typeface="+mn-ea"/>
              </a:rPr>
              <a:t>，針對平均得標</a:t>
            </a:r>
            <a:r>
              <a:rPr lang="en-US" altLang="zh-TW" sz="2400" dirty="0">
                <a:latin typeface="+mn-ea"/>
              </a:rPr>
              <a:t>≥</a:t>
            </a:r>
            <a:r>
              <a:rPr lang="en-US" altLang="zh-TW" sz="2400" dirty="0" smtClean="0">
                <a:latin typeface="+mn-ea"/>
              </a:rPr>
              <a:t>1%</a:t>
            </a:r>
            <a:r>
              <a:rPr lang="zh-TW" altLang="en-US" sz="2400" dirty="0" smtClean="0">
                <a:latin typeface="+mn-ea"/>
              </a:rPr>
              <a:t>的標的可預測實際平均得標費率的</a:t>
            </a:r>
            <a:r>
              <a:rPr lang="en-US" altLang="zh-TW" sz="2400" b="1" dirty="0" smtClean="0">
                <a:latin typeface="+mn-ea"/>
              </a:rPr>
              <a:t>6</a:t>
            </a:r>
            <a:r>
              <a:rPr lang="zh-TW" altLang="en-US" sz="2400" b="1" dirty="0" smtClean="0">
                <a:latin typeface="+mn-ea"/>
              </a:rPr>
              <a:t>成</a:t>
            </a:r>
            <a:r>
              <a:rPr lang="zh-TW" altLang="en-US" sz="2400" dirty="0" smtClean="0">
                <a:latin typeface="+mn-ea"/>
              </a:rPr>
              <a:t>。</a:t>
            </a:r>
            <a:endParaRPr lang="en-US" altLang="zh-TW" sz="2400" dirty="0" smtClean="0">
              <a:latin typeface="+mn-ea"/>
            </a:endParaRPr>
          </a:p>
          <a:p>
            <a:r>
              <a:rPr lang="zh-TW" altLang="en-US" sz="2400" dirty="0" smtClean="0">
                <a:latin typeface="+mn-ea"/>
              </a:rPr>
              <a:t>將樣本外預測準確度</a:t>
            </a:r>
            <a:r>
              <a:rPr lang="zh-TW" altLang="en-US" sz="2400" b="1" dirty="0" smtClean="0">
                <a:latin typeface="+mn-ea"/>
              </a:rPr>
              <a:t>提高</a:t>
            </a:r>
            <a:r>
              <a:rPr lang="en-US" altLang="zh-TW" sz="2400" b="1" dirty="0" smtClean="0">
                <a:latin typeface="+mn-ea"/>
              </a:rPr>
              <a:t>76%</a:t>
            </a:r>
            <a:r>
              <a:rPr lang="zh-TW" altLang="en-US" sz="2400" dirty="0" smtClean="0">
                <a:latin typeface="+mn-ea"/>
              </a:rPr>
              <a:t>。針對平均得標</a:t>
            </a:r>
            <a:r>
              <a:rPr lang="en-US" altLang="zh-TW" sz="2400" dirty="0">
                <a:latin typeface="+mn-ea"/>
              </a:rPr>
              <a:t>≥</a:t>
            </a:r>
            <a:r>
              <a:rPr lang="en-US" altLang="zh-TW" sz="2400" dirty="0" smtClean="0">
                <a:latin typeface="+mn-ea"/>
              </a:rPr>
              <a:t>1%</a:t>
            </a:r>
            <a:r>
              <a:rPr lang="zh-TW" altLang="en-US" sz="2400" dirty="0" smtClean="0">
                <a:latin typeface="+mn-ea"/>
              </a:rPr>
              <a:t>的標的</a:t>
            </a:r>
            <a:r>
              <a:rPr lang="zh-TW" altLang="en-US" sz="2400" b="1" dirty="0" smtClean="0">
                <a:latin typeface="+mn-ea"/>
              </a:rPr>
              <a:t>提升準確度</a:t>
            </a:r>
            <a:r>
              <a:rPr lang="en-US" altLang="zh-TW" sz="2400" b="1" dirty="0" smtClean="0">
                <a:latin typeface="+mn-ea"/>
              </a:rPr>
              <a:t>216%</a:t>
            </a:r>
            <a:r>
              <a:rPr lang="zh-TW" altLang="en-US" sz="2400" dirty="0" smtClean="0">
                <a:latin typeface="+mn-ea"/>
              </a:rPr>
              <a:t>。</a:t>
            </a:r>
            <a:endParaRPr lang="en-US" altLang="zh-TW" sz="2400" dirty="0" smtClean="0">
              <a:latin typeface="+mn-ea"/>
            </a:endParaRPr>
          </a:p>
          <a:p>
            <a:r>
              <a:rPr lang="zh-TW" altLang="en-US" sz="2400" dirty="0" smtClean="0">
                <a:latin typeface="+mn-ea"/>
              </a:rPr>
              <a:t>新增因子</a:t>
            </a:r>
            <a:endParaRPr lang="en-US" altLang="zh-TW" sz="2400" dirty="0" smtClean="0">
              <a:latin typeface="+mn-ea"/>
            </a:endParaRPr>
          </a:p>
          <a:p>
            <a:pPr lvl="1"/>
            <a:r>
              <a:rPr lang="zh-TW" altLang="en-US" sz="2000" dirty="0" smtClean="0">
                <a:latin typeface="+mn-ea"/>
              </a:rPr>
              <a:t>成交量近</a:t>
            </a:r>
            <a:r>
              <a:rPr lang="en-US" altLang="zh-TW" sz="2000" dirty="0" smtClean="0">
                <a:latin typeface="+mn-ea"/>
              </a:rPr>
              <a:t>20</a:t>
            </a:r>
            <a:r>
              <a:rPr lang="zh-TW" altLang="en-US" sz="2000" dirty="0" smtClean="0">
                <a:latin typeface="+mn-ea"/>
              </a:rPr>
              <a:t>日</a:t>
            </a:r>
            <a:r>
              <a:rPr lang="en-US" altLang="zh-TW" sz="2000" dirty="0" smtClean="0">
                <a:latin typeface="+mn-ea"/>
              </a:rPr>
              <a:t>Rank</a:t>
            </a:r>
            <a:r>
              <a:rPr lang="zh-TW" altLang="en-US" sz="2000" dirty="0" smtClean="0">
                <a:latin typeface="+mn-ea"/>
              </a:rPr>
              <a:t>、資增減近</a:t>
            </a:r>
            <a:r>
              <a:rPr lang="en-US" altLang="zh-TW" sz="2000" dirty="0" smtClean="0">
                <a:latin typeface="+mn-ea"/>
              </a:rPr>
              <a:t>20</a:t>
            </a:r>
            <a:r>
              <a:rPr lang="zh-TW" altLang="en-US" sz="2000" dirty="0" smtClean="0">
                <a:latin typeface="+mn-ea"/>
              </a:rPr>
              <a:t>日</a:t>
            </a:r>
            <a:r>
              <a:rPr lang="en-US" altLang="zh-TW" sz="2000" dirty="0" smtClean="0">
                <a:latin typeface="+mn-ea"/>
              </a:rPr>
              <a:t>Rank</a:t>
            </a:r>
            <a:r>
              <a:rPr lang="zh-TW" altLang="en-US" sz="2000" dirty="0" smtClean="0">
                <a:latin typeface="+mn-ea"/>
              </a:rPr>
              <a:t>、</a:t>
            </a:r>
            <a:r>
              <a:rPr lang="en-US" altLang="zh-TW" sz="2000" dirty="0" smtClean="0">
                <a:latin typeface="+mn-ea"/>
              </a:rPr>
              <a:t>20</a:t>
            </a:r>
            <a:r>
              <a:rPr lang="zh-TW" altLang="en-US" sz="2000" dirty="0" smtClean="0">
                <a:latin typeface="+mn-ea"/>
              </a:rPr>
              <a:t>日</a:t>
            </a:r>
            <a:r>
              <a:rPr lang="zh-TW" altLang="en-US" sz="2000" dirty="0">
                <a:latin typeface="+mn-ea"/>
              </a:rPr>
              <a:t>漲幅</a:t>
            </a:r>
            <a:r>
              <a:rPr lang="zh-TW" altLang="en-US" sz="2000" dirty="0" smtClean="0">
                <a:latin typeface="+mn-ea"/>
              </a:rPr>
              <a:t>、</a:t>
            </a:r>
            <a:r>
              <a:rPr lang="en-US" altLang="zh-TW" sz="2000" dirty="0" smtClean="0">
                <a:latin typeface="+mn-ea"/>
              </a:rPr>
              <a:t>20</a:t>
            </a:r>
            <a:r>
              <a:rPr lang="zh-TW" altLang="en-US" sz="2000" dirty="0" smtClean="0">
                <a:latin typeface="+mn-ea"/>
              </a:rPr>
              <a:t>日股價新高、融資維持率、融</a:t>
            </a:r>
            <a:r>
              <a:rPr lang="zh-TW" altLang="en-US" sz="2000" dirty="0">
                <a:latin typeface="+mn-ea"/>
              </a:rPr>
              <a:t>券</a:t>
            </a:r>
            <a:r>
              <a:rPr lang="zh-TW" altLang="en-US" sz="2000" dirty="0" smtClean="0">
                <a:latin typeface="+mn-ea"/>
              </a:rPr>
              <a:t>維持率、相對前日成交量、近月發行單位差異</a:t>
            </a:r>
            <a:r>
              <a:rPr lang="zh-TW" altLang="en-US" sz="2000" dirty="0">
                <a:latin typeface="+mn-ea"/>
              </a:rPr>
              <a:t>數、上次標借數</a:t>
            </a:r>
            <a:r>
              <a:rPr lang="en-US" altLang="zh-TW" sz="2000" dirty="0">
                <a:latin typeface="+mn-ea"/>
              </a:rPr>
              <a:t>N</a:t>
            </a:r>
            <a:r>
              <a:rPr lang="zh-TW" altLang="en-US" sz="2000" dirty="0">
                <a:latin typeface="+mn-ea"/>
              </a:rPr>
              <a:t>倍</a:t>
            </a:r>
            <a:endParaRPr lang="en-US" altLang="zh-TW" sz="2000" dirty="0" smtClean="0">
              <a:latin typeface="+mn-ea"/>
            </a:endParaRPr>
          </a:p>
          <a:p>
            <a:pPr lvl="1"/>
            <a:endParaRPr lang="zh-TW" altLang="en-US"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34</a:t>
            </a:fld>
            <a:endParaRPr lang="zh-TW" altLang="en-US"/>
          </a:p>
        </p:txBody>
      </p:sp>
      <p:grpSp>
        <p:nvGrpSpPr>
          <p:cNvPr id="5" name="群組 4"/>
          <p:cNvGrpSpPr/>
          <p:nvPr/>
        </p:nvGrpSpPr>
        <p:grpSpPr>
          <a:xfrm>
            <a:off x="838200" y="763588"/>
            <a:ext cx="10571729" cy="5091112"/>
            <a:chOff x="838200" y="763588"/>
            <a:chExt cx="10571729" cy="5091112"/>
          </a:xfrm>
        </p:grpSpPr>
        <p:sp>
          <p:nvSpPr>
            <p:cNvPr id="6" name="圓角矩形 5"/>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1193800" y="763588"/>
              <a:ext cx="3302000" cy="1065212"/>
              <a:chOff x="838200" y="534988"/>
              <a:chExt cx="3302000" cy="1065212"/>
            </a:xfrm>
          </p:grpSpPr>
          <p:sp>
            <p:nvSpPr>
              <p:cNvPr id="8" name="圓角矩形 7"/>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結論預覽</a:t>
                </a:r>
                <a:endParaRPr lang="zh-TW" altLang="en-US" sz="4400" b="1" dirty="0"/>
              </a:p>
            </p:txBody>
          </p:sp>
        </p:grpSp>
      </p:grpSp>
    </p:spTree>
    <p:extLst>
      <p:ext uri="{BB962C8B-B14F-4D97-AF65-F5344CB8AC3E}">
        <p14:creationId xmlns:p14="http://schemas.microsoft.com/office/powerpoint/2010/main" val="3563385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654279" y="2011008"/>
            <a:ext cx="9080181" cy="676165"/>
          </a:xfrm>
        </p:spPr>
        <p:txBody>
          <a:bodyPr>
            <a:normAutofit/>
          </a:bodyPr>
          <a:lstStyle/>
          <a:p>
            <a:pPr marL="0" indent="0" algn="ctr">
              <a:buNone/>
            </a:pPr>
            <a:r>
              <a:rPr lang="en-US" altLang="zh-TW" sz="2400" b="1" dirty="0" smtClean="0">
                <a:solidFill>
                  <a:schemeClr val="accent1">
                    <a:lumMod val="50000"/>
                  </a:schemeClr>
                </a:solidFill>
                <a:latin typeface="Arial Narrow" panose="020B0606020202030204" pitchFamily="34" charset="0"/>
              </a:rPr>
              <a:t>2023</a:t>
            </a:r>
            <a:r>
              <a:rPr lang="zh-TW" altLang="en-US" sz="2400" b="1" dirty="0" smtClean="0">
                <a:solidFill>
                  <a:schemeClr val="accent1">
                    <a:lumMod val="50000"/>
                  </a:schemeClr>
                </a:solidFill>
                <a:latin typeface="Arial Narrow" panose="020B0606020202030204" pitchFamily="34" charset="0"/>
              </a:rPr>
              <a:t> </a:t>
            </a:r>
            <a:r>
              <a:rPr lang="en-US" altLang="zh-TW" sz="2400" b="1" dirty="0" smtClean="0">
                <a:solidFill>
                  <a:schemeClr val="accent1">
                    <a:lumMod val="50000"/>
                  </a:schemeClr>
                </a:solidFill>
                <a:latin typeface="Arial Narrow" panose="020B0606020202030204" pitchFamily="34" charset="0"/>
              </a:rPr>
              <a:t>1/1</a:t>
            </a:r>
            <a:r>
              <a:rPr lang="zh-TW" altLang="en-US" sz="2400" b="1" dirty="0" smtClean="0">
                <a:solidFill>
                  <a:schemeClr val="accent1">
                    <a:lumMod val="50000"/>
                  </a:schemeClr>
                </a:solidFill>
                <a:latin typeface="Arial Narrow" panose="020B0606020202030204" pitchFamily="34" charset="0"/>
              </a:rPr>
              <a:t> </a:t>
            </a:r>
            <a:r>
              <a:rPr lang="en-US" altLang="zh-TW" sz="2400" b="1" dirty="0" smtClean="0">
                <a:solidFill>
                  <a:schemeClr val="accent1">
                    <a:lumMod val="50000"/>
                  </a:schemeClr>
                </a:solidFill>
                <a:latin typeface="Arial Narrow" panose="020B0606020202030204" pitchFamily="34" charset="0"/>
              </a:rPr>
              <a:t>~</a:t>
            </a:r>
            <a:r>
              <a:rPr lang="zh-TW" altLang="en-US" sz="2400" b="1" dirty="0" smtClean="0">
                <a:solidFill>
                  <a:schemeClr val="accent1">
                    <a:lumMod val="50000"/>
                  </a:schemeClr>
                </a:solidFill>
                <a:latin typeface="Arial Narrow" panose="020B0606020202030204" pitchFamily="34" charset="0"/>
              </a:rPr>
              <a:t> </a:t>
            </a:r>
            <a:r>
              <a:rPr lang="en-US" altLang="zh-TW" sz="2400" b="1" dirty="0" smtClean="0">
                <a:solidFill>
                  <a:schemeClr val="accent1">
                    <a:lumMod val="50000"/>
                  </a:schemeClr>
                </a:solidFill>
                <a:latin typeface="Arial Narrow" panose="020B0606020202030204" pitchFamily="34" charset="0"/>
              </a:rPr>
              <a:t>6/30</a:t>
            </a:r>
            <a:r>
              <a:rPr lang="zh-TW" altLang="en-US" sz="2400" b="1" dirty="0" smtClean="0">
                <a:solidFill>
                  <a:schemeClr val="accent1">
                    <a:lumMod val="50000"/>
                  </a:schemeClr>
                </a:solidFill>
                <a:latin typeface="Arial Narrow" panose="020B0606020202030204" pitchFamily="34" charset="0"/>
              </a:rPr>
              <a:t>  </a:t>
            </a:r>
            <a:r>
              <a:rPr lang="en-US" altLang="zh-TW" sz="2400" b="1" dirty="0" smtClean="0">
                <a:solidFill>
                  <a:schemeClr val="accent1">
                    <a:lumMod val="50000"/>
                  </a:schemeClr>
                </a:solidFill>
                <a:latin typeface="Arial Narrow" panose="020B0606020202030204" pitchFamily="34" charset="0"/>
              </a:rPr>
              <a:t>ETF</a:t>
            </a:r>
            <a:r>
              <a:rPr lang="zh-TW" altLang="en-US" sz="2400" b="1" dirty="0" smtClean="0">
                <a:solidFill>
                  <a:schemeClr val="accent1">
                    <a:lumMod val="50000"/>
                  </a:schemeClr>
                </a:solidFill>
                <a:latin typeface="Arial Narrow" panose="020B0606020202030204" pitchFamily="34" charset="0"/>
              </a:rPr>
              <a:t>市場累積約</a:t>
            </a:r>
            <a:r>
              <a:rPr lang="en-US" altLang="zh-TW" sz="2400" b="1" dirty="0" smtClean="0">
                <a:solidFill>
                  <a:schemeClr val="accent1">
                    <a:lumMod val="50000"/>
                  </a:schemeClr>
                </a:solidFill>
                <a:latin typeface="Arial Narrow" panose="020B0606020202030204" pitchFamily="34" charset="0"/>
              </a:rPr>
              <a:t>878</a:t>
            </a:r>
            <a:r>
              <a:rPr lang="zh-TW" altLang="en-US" sz="2400" b="1" dirty="0" smtClean="0">
                <a:solidFill>
                  <a:schemeClr val="accent1">
                    <a:lumMod val="50000"/>
                  </a:schemeClr>
                </a:solidFill>
                <a:latin typeface="Arial Narrow" panose="020B0606020202030204" pitchFamily="34" charset="0"/>
              </a:rPr>
              <a:t>萬標借金額 </a:t>
            </a:r>
            <a:r>
              <a:rPr lang="en-US" altLang="zh-TW" sz="2400" b="1" dirty="0" smtClean="0">
                <a:solidFill>
                  <a:schemeClr val="accent1">
                    <a:lumMod val="50000"/>
                  </a:schemeClr>
                </a:solidFill>
                <a:latin typeface="Arial Narrow" panose="020B0606020202030204" pitchFamily="34" charset="0"/>
              </a:rPr>
              <a:t>(</a:t>
            </a:r>
            <a:r>
              <a:rPr lang="zh-TW" altLang="en-US" sz="2400" b="1" dirty="0" smtClean="0">
                <a:solidFill>
                  <a:schemeClr val="accent1">
                    <a:lumMod val="50000"/>
                  </a:schemeClr>
                </a:solidFill>
                <a:latin typeface="Arial Narrow" panose="020B0606020202030204" pitchFamily="34" charset="0"/>
              </a:rPr>
              <a:t>平均得標單價計算</a:t>
            </a:r>
            <a:r>
              <a:rPr lang="en-US" altLang="zh-TW" sz="2400" b="1" dirty="0" smtClean="0">
                <a:solidFill>
                  <a:schemeClr val="accent1">
                    <a:lumMod val="50000"/>
                  </a:schemeClr>
                </a:solidFill>
                <a:latin typeface="Arial Narrow" panose="020B0606020202030204" pitchFamily="34" charset="0"/>
              </a:rPr>
              <a:t>)</a:t>
            </a:r>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35</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321571824"/>
              </p:ext>
            </p:extLst>
          </p:nvPr>
        </p:nvGraphicFramePr>
        <p:xfrm>
          <a:off x="862262" y="3255560"/>
          <a:ext cx="5429616" cy="2748963"/>
        </p:xfrm>
        <a:graphic>
          <a:graphicData uri="http://schemas.openxmlformats.org/drawingml/2006/table">
            <a:tbl>
              <a:tblPr>
                <a:tableStyleId>{5C22544A-7EE6-4342-B048-85BDC9FD1C3A}</a:tableStyleId>
              </a:tblPr>
              <a:tblGrid>
                <a:gridCol w="522753">
                  <a:extLst>
                    <a:ext uri="{9D8B030D-6E8A-4147-A177-3AD203B41FA5}">
                      <a16:colId xmlns:a16="http://schemas.microsoft.com/office/drawing/2014/main" val="3484450409"/>
                    </a:ext>
                  </a:extLst>
                </a:gridCol>
                <a:gridCol w="1153647">
                  <a:extLst>
                    <a:ext uri="{9D8B030D-6E8A-4147-A177-3AD203B41FA5}">
                      <a16:colId xmlns:a16="http://schemas.microsoft.com/office/drawing/2014/main" val="3334905338"/>
                    </a:ext>
                  </a:extLst>
                </a:gridCol>
                <a:gridCol w="1022684">
                  <a:extLst>
                    <a:ext uri="{9D8B030D-6E8A-4147-A177-3AD203B41FA5}">
                      <a16:colId xmlns:a16="http://schemas.microsoft.com/office/drawing/2014/main" val="2986340158"/>
                    </a:ext>
                  </a:extLst>
                </a:gridCol>
                <a:gridCol w="620879">
                  <a:extLst>
                    <a:ext uri="{9D8B030D-6E8A-4147-A177-3AD203B41FA5}">
                      <a16:colId xmlns:a16="http://schemas.microsoft.com/office/drawing/2014/main" val="3532188191"/>
                    </a:ext>
                  </a:extLst>
                </a:gridCol>
                <a:gridCol w="838176">
                  <a:extLst>
                    <a:ext uri="{9D8B030D-6E8A-4147-A177-3AD203B41FA5}">
                      <a16:colId xmlns:a16="http://schemas.microsoft.com/office/drawing/2014/main" val="3458787849"/>
                    </a:ext>
                  </a:extLst>
                </a:gridCol>
                <a:gridCol w="1271477">
                  <a:extLst>
                    <a:ext uri="{9D8B030D-6E8A-4147-A177-3AD203B41FA5}">
                      <a16:colId xmlns:a16="http://schemas.microsoft.com/office/drawing/2014/main" val="3005153819"/>
                    </a:ext>
                  </a:extLst>
                </a:gridCol>
              </a:tblGrid>
              <a:tr h="552474">
                <a:tc>
                  <a:txBody>
                    <a:bodyPr/>
                    <a:lstStyle/>
                    <a:p>
                      <a:pPr algn="ctr" fontAlgn="t"/>
                      <a:r>
                        <a:rPr lang="zh-TW" altLang="en-US" sz="1400" b="1" u="none" strike="noStrike" dirty="0">
                          <a:effectLst/>
                          <a:latin typeface="+mn-ea"/>
                          <a:ea typeface="+mn-ea"/>
                        </a:rPr>
                        <a:t>日期</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solidFill>
                      <a:schemeClr val="accent2">
                        <a:lumMod val="20000"/>
                        <a:lumOff val="80000"/>
                      </a:schemeClr>
                    </a:solidFill>
                  </a:tcPr>
                </a:tc>
                <a:tc>
                  <a:txBody>
                    <a:bodyPr/>
                    <a:lstStyle/>
                    <a:p>
                      <a:pPr algn="ctr" fontAlgn="t"/>
                      <a:r>
                        <a:rPr lang="zh-TW" altLang="en-US" sz="1400" b="1" u="none" strike="noStrike" dirty="0">
                          <a:effectLst/>
                          <a:latin typeface="+mn-ea"/>
                          <a:ea typeface="+mn-ea"/>
                        </a:rPr>
                        <a:t>股票名稱</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solidFill>
                      <a:schemeClr val="accent2">
                        <a:lumMod val="20000"/>
                        <a:lumOff val="80000"/>
                      </a:schemeClr>
                    </a:solidFill>
                  </a:tcPr>
                </a:tc>
                <a:tc>
                  <a:txBody>
                    <a:bodyPr/>
                    <a:lstStyle/>
                    <a:p>
                      <a:pPr algn="ctr" fontAlgn="t"/>
                      <a:r>
                        <a:rPr lang="zh-TW" altLang="en-US" sz="1400" b="1" u="none" strike="noStrike" dirty="0">
                          <a:effectLst/>
                          <a:latin typeface="+mn-ea"/>
                          <a:ea typeface="+mn-ea"/>
                        </a:rPr>
                        <a:t>平均得標</a:t>
                      </a:r>
                      <a:r>
                        <a:rPr lang="zh-TW" altLang="en-US" sz="1400" b="1" u="none" strike="noStrike" dirty="0" smtClean="0">
                          <a:effectLst/>
                          <a:latin typeface="+mn-ea"/>
                          <a:ea typeface="+mn-ea"/>
                        </a:rPr>
                        <a:t>比</a:t>
                      </a:r>
                      <a:endParaRPr lang="en-US" altLang="zh-TW" sz="1400" b="1" u="none" strike="noStrike" dirty="0" smtClean="0">
                        <a:effectLst/>
                        <a:latin typeface="+mn-ea"/>
                        <a:ea typeface="+mn-ea"/>
                      </a:endParaRPr>
                    </a:p>
                    <a:p>
                      <a:pPr algn="ctr" fontAlgn="t"/>
                      <a:r>
                        <a:rPr lang="en-US" altLang="zh-TW" sz="1400" b="1" u="none" strike="noStrike" dirty="0" smtClean="0">
                          <a:effectLst/>
                          <a:latin typeface="+mn-ea"/>
                          <a:ea typeface="+mn-ea"/>
                        </a:rPr>
                        <a:t>(%)</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solidFill>
                      <a:schemeClr val="accent2">
                        <a:lumMod val="20000"/>
                        <a:lumOff val="80000"/>
                      </a:schemeClr>
                    </a:solidFill>
                  </a:tcPr>
                </a:tc>
                <a:tc>
                  <a:txBody>
                    <a:bodyPr/>
                    <a:lstStyle/>
                    <a:p>
                      <a:pPr algn="ctr" fontAlgn="t"/>
                      <a:r>
                        <a:rPr lang="zh-TW" altLang="en-US" sz="1400" b="1" u="none" strike="noStrike" dirty="0">
                          <a:effectLst/>
                          <a:latin typeface="+mn-ea"/>
                          <a:ea typeface="+mn-ea"/>
                        </a:rPr>
                        <a:t>收盤價</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solidFill>
                      <a:schemeClr val="accent2">
                        <a:lumMod val="20000"/>
                        <a:lumOff val="80000"/>
                      </a:schemeClr>
                    </a:solidFill>
                  </a:tcPr>
                </a:tc>
                <a:tc>
                  <a:txBody>
                    <a:bodyPr/>
                    <a:lstStyle/>
                    <a:p>
                      <a:pPr algn="ctr" fontAlgn="t"/>
                      <a:r>
                        <a:rPr lang="zh-TW" altLang="en-US" sz="1400" b="1" u="none" strike="noStrike" dirty="0">
                          <a:effectLst/>
                          <a:latin typeface="+mn-ea"/>
                          <a:ea typeface="+mn-ea"/>
                        </a:rPr>
                        <a:t>標借數量</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solidFill>
                      <a:schemeClr val="accent2">
                        <a:lumMod val="20000"/>
                        <a:lumOff val="80000"/>
                      </a:schemeClr>
                    </a:solidFill>
                  </a:tcPr>
                </a:tc>
                <a:tc>
                  <a:txBody>
                    <a:bodyPr/>
                    <a:lstStyle/>
                    <a:p>
                      <a:pPr algn="ctr" fontAlgn="b"/>
                      <a:r>
                        <a:rPr lang="zh-TW" altLang="en-US" sz="1400" b="1" i="0" u="none" strike="noStrike" dirty="0" smtClean="0">
                          <a:solidFill>
                            <a:srgbClr val="000000"/>
                          </a:solidFill>
                          <a:effectLst/>
                          <a:latin typeface="+mn-ea"/>
                          <a:ea typeface="+mn-ea"/>
                        </a:rPr>
                        <a:t>總標借金額</a:t>
                      </a:r>
                      <a:endParaRPr lang="en-US" altLang="zh-TW" sz="1400" b="1" i="0" u="none" strike="noStrike" dirty="0" smtClean="0">
                        <a:solidFill>
                          <a:srgbClr val="000000"/>
                        </a:solidFill>
                        <a:effectLst/>
                        <a:latin typeface="+mn-ea"/>
                        <a:ea typeface="+mn-ea"/>
                      </a:endParaRPr>
                    </a:p>
                    <a:p>
                      <a:pPr algn="ctr" fontAlgn="b"/>
                      <a:r>
                        <a:rPr lang="en-US" altLang="zh-TW" sz="1400" b="1" i="0" u="none" strike="noStrike" dirty="0" smtClean="0">
                          <a:solidFill>
                            <a:srgbClr val="000000"/>
                          </a:solidFill>
                          <a:effectLst/>
                          <a:latin typeface="+mn-ea"/>
                          <a:ea typeface="+mn-ea"/>
                        </a:rPr>
                        <a:t>(</a:t>
                      </a:r>
                      <a:r>
                        <a:rPr lang="zh-TW" altLang="en-US" sz="1400" b="1" i="0" u="none" strike="noStrike" dirty="0" smtClean="0">
                          <a:solidFill>
                            <a:srgbClr val="000000"/>
                          </a:solidFill>
                          <a:effectLst/>
                          <a:latin typeface="+mn-ea"/>
                          <a:ea typeface="+mn-ea"/>
                        </a:rPr>
                        <a:t>平均單價計算</a:t>
                      </a:r>
                      <a:r>
                        <a:rPr lang="en-US" altLang="zh-TW" sz="1400" b="1" i="0" u="none" strike="noStrike" dirty="0" smtClean="0">
                          <a:solidFill>
                            <a:srgbClr val="000000"/>
                          </a:solidFill>
                          <a:effectLst/>
                          <a:latin typeface="+mn-ea"/>
                          <a:ea typeface="+mn-ea"/>
                        </a:rPr>
                        <a:t>)</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36027324"/>
                  </a:ext>
                </a:extLst>
              </a:tr>
              <a:tr h="263769">
                <a:tc>
                  <a:txBody>
                    <a:bodyPr/>
                    <a:lstStyle/>
                    <a:p>
                      <a:pPr algn="ctr" fontAlgn="b"/>
                      <a:r>
                        <a:rPr lang="en-US" altLang="zh-TW" sz="1400" b="0" i="0" u="none" strike="noStrike" dirty="0" smtClean="0">
                          <a:solidFill>
                            <a:schemeClr val="dk1"/>
                          </a:solidFill>
                          <a:effectLst/>
                          <a:latin typeface="+mn-ea"/>
                          <a:ea typeface="+mn-ea"/>
                        </a:rPr>
                        <a:t>3/28</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zh-TW" altLang="en-US" sz="1400" u="none" strike="noStrike" dirty="0" smtClean="0">
                          <a:effectLst/>
                          <a:latin typeface="+mn-ea"/>
                          <a:ea typeface="+mn-ea"/>
                        </a:rPr>
                        <a:t>元大</a:t>
                      </a:r>
                      <a:endParaRPr lang="en-US" altLang="zh-TW" sz="1400" u="none" strike="noStrike" dirty="0" smtClean="0">
                        <a:effectLst/>
                        <a:latin typeface="+mn-ea"/>
                        <a:ea typeface="+mn-ea"/>
                      </a:endParaRPr>
                    </a:p>
                    <a:p>
                      <a:pPr algn="ctr" fontAlgn="b"/>
                      <a:r>
                        <a:rPr lang="zh-TW" altLang="en-US" sz="1400" u="none" strike="noStrike" dirty="0" smtClean="0">
                          <a:effectLst/>
                          <a:latin typeface="+mn-ea"/>
                          <a:ea typeface="+mn-ea"/>
                        </a:rPr>
                        <a:t>台灣</a:t>
                      </a:r>
                      <a:r>
                        <a:rPr lang="en-US" altLang="zh-TW" sz="1400" u="none" strike="noStrike" dirty="0">
                          <a:effectLst/>
                          <a:latin typeface="+mn-ea"/>
                          <a:ea typeface="+mn-ea"/>
                        </a:rPr>
                        <a:t>50</a:t>
                      </a:r>
                      <a:r>
                        <a:rPr lang="zh-TW" altLang="en-US" sz="1400" u="none" strike="noStrike" dirty="0">
                          <a:effectLst/>
                          <a:latin typeface="+mn-ea"/>
                          <a:ea typeface="+mn-ea"/>
                        </a:rPr>
                        <a:t>正</a:t>
                      </a:r>
                      <a:r>
                        <a:rPr lang="en-US" altLang="zh-TW" sz="1400" u="none" strike="noStrike" dirty="0">
                          <a:effectLst/>
                          <a:latin typeface="+mn-ea"/>
                          <a:ea typeface="+mn-ea"/>
                        </a:rPr>
                        <a:t>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mn-ea"/>
                          <a:ea typeface="+mn-ea"/>
                        </a:rPr>
                        <a:t>2.99</a:t>
                      </a: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116.9</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1087</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3804935</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extLst>
                  <a:ext uri="{0D108BD9-81ED-4DB2-BD59-A6C34878D82A}">
                    <a16:rowId xmlns:a16="http://schemas.microsoft.com/office/drawing/2014/main" val="371077137"/>
                  </a:ext>
                </a:extLst>
              </a:tr>
              <a:tr h="263769">
                <a:tc>
                  <a:txBody>
                    <a:bodyPr/>
                    <a:lstStyle/>
                    <a:p>
                      <a:pPr algn="ctr" fontAlgn="b"/>
                      <a:r>
                        <a:rPr lang="en-US" altLang="zh-TW" sz="1400" u="none" strike="noStrike" dirty="0" smtClean="0">
                          <a:effectLst/>
                          <a:latin typeface="+mn-ea"/>
                          <a:ea typeface="+mn-ea"/>
                        </a:rPr>
                        <a:t>5/19</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zh-TW" altLang="en-US" sz="1400" u="none" strike="noStrike" dirty="0" smtClean="0">
                          <a:effectLst/>
                          <a:latin typeface="+mn-ea"/>
                          <a:ea typeface="+mn-ea"/>
                        </a:rPr>
                        <a:t>元大</a:t>
                      </a:r>
                      <a:endParaRPr lang="en-US" altLang="zh-TW" sz="1400" u="none" strike="noStrike" dirty="0" smtClean="0">
                        <a:effectLst/>
                        <a:latin typeface="+mn-ea"/>
                        <a:ea typeface="+mn-ea"/>
                      </a:endParaRPr>
                    </a:p>
                    <a:p>
                      <a:pPr algn="ctr" fontAlgn="b"/>
                      <a:r>
                        <a:rPr lang="zh-TW" altLang="en-US" sz="1400" u="none" strike="noStrike" dirty="0" smtClean="0">
                          <a:effectLst/>
                          <a:latin typeface="+mn-ea"/>
                          <a:ea typeface="+mn-ea"/>
                        </a:rPr>
                        <a:t>台灣</a:t>
                      </a:r>
                      <a:r>
                        <a:rPr lang="en-US" altLang="zh-TW" sz="1400" u="none" strike="noStrike" dirty="0">
                          <a:effectLst/>
                          <a:latin typeface="+mn-ea"/>
                          <a:ea typeface="+mn-ea"/>
                        </a:rPr>
                        <a:t>50</a:t>
                      </a:r>
                      <a:r>
                        <a:rPr lang="zh-TW" altLang="en-US" sz="1400" u="none" strike="noStrike" dirty="0">
                          <a:effectLst/>
                          <a:latin typeface="+mn-ea"/>
                          <a:ea typeface="+mn-ea"/>
                        </a:rPr>
                        <a:t>正</a:t>
                      </a:r>
                      <a:r>
                        <a:rPr lang="en-US" altLang="zh-TW" sz="1400" u="none" strike="noStrike" dirty="0">
                          <a:effectLst/>
                          <a:latin typeface="+mn-ea"/>
                          <a:ea typeface="+mn-ea"/>
                        </a:rPr>
                        <a:t>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mn-ea"/>
                          <a:ea typeface="+mn-ea"/>
                        </a:rPr>
                        <a:t>1.24</a:t>
                      </a: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120.95</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590</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smtClean="0">
                          <a:effectLst/>
                          <a:latin typeface="+mn-ea"/>
                          <a:ea typeface="+mn-ea"/>
                        </a:rPr>
                        <a:t>882079</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extLst>
                  <a:ext uri="{0D108BD9-81ED-4DB2-BD59-A6C34878D82A}">
                    <a16:rowId xmlns:a16="http://schemas.microsoft.com/office/drawing/2014/main" val="1971565031"/>
                  </a:ext>
                </a:extLst>
              </a:tr>
              <a:tr h="263769">
                <a:tc>
                  <a:txBody>
                    <a:bodyPr/>
                    <a:lstStyle/>
                    <a:p>
                      <a:pPr algn="ctr" fontAlgn="b"/>
                      <a:r>
                        <a:rPr lang="en-US" altLang="zh-TW" sz="1400" b="0" i="0" u="none" strike="noStrike" dirty="0" smtClean="0">
                          <a:solidFill>
                            <a:schemeClr val="dk1"/>
                          </a:solidFill>
                          <a:effectLst/>
                          <a:latin typeface="+mn-ea"/>
                          <a:ea typeface="+mn-ea"/>
                        </a:rPr>
                        <a:t>3/29</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zh-TW" altLang="en-US" sz="1400" u="none" strike="noStrike" dirty="0" smtClean="0">
                          <a:effectLst/>
                          <a:latin typeface="+mn-ea"/>
                          <a:ea typeface="+mn-ea"/>
                        </a:rPr>
                        <a:t>元大</a:t>
                      </a:r>
                      <a:endParaRPr lang="en-US" altLang="zh-TW" sz="1400" u="none" strike="noStrike" dirty="0" smtClean="0">
                        <a:effectLst/>
                        <a:latin typeface="+mn-ea"/>
                        <a:ea typeface="+mn-ea"/>
                      </a:endParaRPr>
                    </a:p>
                    <a:p>
                      <a:pPr algn="ctr" fontAlgn="b"/>
                      <a:r>
                        <a:rPr lang="zh-TW" altLang="en-US" sz="1400" u="none" strike="noStrike" dirty="0" smtClean="0">
                          <a:effectLst/>
                          <a:latin typeface="+mn-ea"/>
                          <a:ea typeface="+mn-ea"/>
                        </a:rPr>
                        <a:t>台灣</a:t>
                      </a:r>
                      <a:r>
                        <a:rPr lang="en-US" altLang="zh-TW" sz="1400" u="none" strike="noStrike" dirty="0">
                          <a:effectLst/>
                          <a:latin typeface="+mn-ea"/>
                          <a:ea typeface="+mn-ea"/>
                        </a:rPr>
                        <a:t>50</a:t>
                      </a:r>
                      <a:r>
                        <a:rPr lang="zh-TW" altLang="en-US" sz="1400" u="none" strike="noStrike" dirty="0">
                          <a:effectLst/>
                          <a:latin typeface="+mn-ea"/>
                          <a:ea typeface="+mn-ea"/>
                        </a:rPr>
                        <a:t>正</a:t>
                      </a:r>
                      <a:r>
                        <a:rPr lang="en-US" altLang="zh-TW" sz="1400" u="none" strike="noStrike" dirty="0">
                          <a:effectLst/>
                          <a:latin typeface="+mn-ea"/>
                          <a:ea typeface="+mn-ea"/>
                        </a:rPr>
                        <a:t>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mn-ea"/>
                          <a:ea typeface="+mn-ea"/>
                        </a:rPr>
                        <a:t>0.44</a:t>
                      </a: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114.5</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1178</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589589</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extLst>
                  <a:ext uri="{0D108BD9-81ED-4DB2-BD59-A6C34878D82A}">
                    <a16:rowId xmlns:a16="http://schemas.microsoft.com/office/drawing/2014/main" val="3704033922"/>
                  </a:ext>
                </a:extLst>
              </a:tr>
              <a:tr h="263769">
                <a:tc>
                  <a:txBody>
                    <a:bodyPr/>
                    <a:lstStyle/>
                    <a:p>
                      <a:pPr algn="ctr" fontAlgn="b"/>
                      <a:r>
                        <a:rPr lang="en-US" altLang="zh-TW" sz="1400" b="0" i="0" u="none" strike="noStrike" dirty="0" smtClean="0">
                          <a:solidFill>
                            <a:schemeClr val="dk1"/>
                          </a:solidFill>
                          <a:effectLst/>
                          <a:latin typeface="+mn-ea"/>
                          <a:ea typeface="+mn-ea"/>
                        </a:rPr>
                        <a:t>3/30</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zh-TW" altLang="en-US" sz="1400" u="none" strike="noStrike" dirty="0" smtClean="0">
                          <a:effectLst/>
                          <a:latin typeface="+mn-ea"/>
                          <a:ea typeface="+mn-ea"/>
                        </a:rPr>
                        <a:t>元大</a:t>
                      </a:r>
                      <a:endParaRPr lang="en-US" altLang="zh-TW" sz="1400" u="none" strike="noStrike" dirty="0" smtClean="0">
                        <a:effectLst/>
                        <a:latin typeface="+mn-ea"/>
                        <a:ea typeface="+mn-ea"/>
                      </a:endParaRPr>
                    </a:p>
                    <a:p>
                      <a:pPr algn="ctr" fontAlgn="b"/>
                      <a:r>
                        <a:rPr lang="zh-TW" altLang="en-US" sz="1400" u="none" strike="noStrike" dirty="0" smtClean="0">
                          <a:effectLst/>
                          <a:latin typeface="+mn-ea"/>
                          <a:ea typeface="+mn-ea"/>
                        </a:rPr>
                        <a:t>台灣</a:t>
                      </a:r>
                      <a:r>
                        <a:rPr lang="en-US" altLang="zh-TW" sz="1400" u="none" strike="noStrike" dirty="0">
                          <a:effectLst/>
                          <a:latin typeface="+mn-ea"/>
                          <a:ea typeface="+mn-ea"/>
                        </a:rPr>
                        <a:t>50</a:t>
                      </a:r>
                      <a:r>
                        <a:rPr lang="zh-TW" altLang="en-US" sz="1400" u="none" strike="noStrike" dirty="0">
                          <a:effectLst/>
                          <a:latin typeface="+mn-ea"/>
                          <a:ea typeface="+mn-ea"/>
                        </a:rPr>
                        <a:t>正</a:t>
                      </a:r>
                      <a:r>
                        <a:rPr lang="en-US" altLang="zh-TW" sz="1400" u="none" strike="noStrike" dirty="0">
                          <a:effectLst/>
                          <a:latin typeface="+mn-ea"/>
                          <a:ea typeface="+mn-ea"/>
                        </a:rPr>
                        <a:t>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mn-ea"/>
                          <a:ea typeface="+mn-ea"/>
                        </a:rPr>
                        <a:t>0.24</a:t>
                      </a: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115.45</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1171</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321381</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extLst>
                  <a:ext uri="{0D108BD9-81ED-4DB2-BD59-A6C34878D82A}">
                    <a16:rowId xmlns:a16="http://schemas.microsoft.com/office/drawing/2014/main" val="2414529270"/>
                  </a:ext>
                </a:extLst>
              </a:tr>
              <a:tr h="451509">
                <a:tc>
                  <a:txBody>
                    <a:bodyPr/>
                    <a:lstStyle/>
                    <a:p>
                      <a:pPr algn="ctr" fontAlgn="b"/>
                      <a:r>
                        <a:rPr lang="en-US" altLang="zh-TW" sz="1400" b="0" i="0" u="none" strike="noStrike" dirty="0" smtClean="0">
                          <a:solidFill>
                            <a:srgbClr val="000000"/>
                          </a:solidFill>
                          <a:effectLst/>
                          <a:latin typeface="+mn-ea"/>
                          <a:ea typeface="+mn-ea"/>
                        </a:rPr>
                        <a:t>1/17</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zh-TW" altLang="en-US" sz="1400" u="none" strike="noStrike" dirty="0" smtClean="0">
                          <a:effectLst/>
                          <a:latin typeface="+mn-ea"/>
                          <a:ea typeface="+mn-ea"/>
                        </a:rPr>
                        <a:t>富邦</a:t>
                      </a:r>
                      <a:endParaRPr lang="en-US" altLang="zh-TW" sz="1400" u="none" strike="noStrike" dirty="0" smtClean="0">
                        <a:effectLst/>
                        <a:latin typeface="+mn-ea"/>
                        <a:ea typeface="+mn-ea"/>
                      </a:endParaRPr>
                    </a:p>
                    <a:p>
                      <a:pPr algn="ctr" fontAlgn="b"/>
                      <a:r>
                        <a:rPr lang="zh-TW" altLang="en-US" sz="1400" u="none" strike="noStrike" dirty="0" smtClean="0">
                          <a:effectLst/>
                          <a:latin typeface="+mn-ea"/>
                          <a:ea typeface="+mn-ea"/>
                        </a:rPr>
                        <a:t>臺灣</a:t>
                      </a:r>
                      <a:r>
                        <a:rPr lang="zh-TW" altLang="en-US" sz="1400" u="none" strike="noStrike" dirty="0">
                          <a:effectLst/>
                          <a:latin typeface="+mn-ea"/>
                          <a:ea typeface="+mn-ea"/>
                        </a:rPr>
                        <a:t>加權正</a:t>
                      </a:r>
                      <a:r>
                        <a:rPr lang="en-US" altLang="zh-TW" sz="1400" u="none" strike="noStrike" dirty="0">
                          <a:effectLst/>
                          <a:latin typeface="+mn-ea"/>
                          <a:ea typeface="+mn-ea"/>
                        </a:rPr>
                        <a:t>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mn-ea"/>
                          <a:ea typeface="+mn-ea"/>
                        </a:rPr>
                        <a:t>2.30</a:t>
                      </a: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41.45</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236</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tc>
                  <a:txBody>
                    <a:bodyPr/>
                    <a:lstStyle/>
                    <a:p>
                      <a:pPr algn="ctr" fontAlgn="b"/>
                      <a:r>
                        <a:rPr lang="en-US" altLang="zh-TW" sz="1400" u="none" strike="noStrike" dirty="0">
                          <a:effectLst/>
                          <a:latin typeface="+mn-ea"/>
                          <a:ea typeface="+mn-ea"/>
                        </a:rPr>
                        <a:t>224790</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EC610C"/>
                      </a:solidFill>
                      <a:prstDash val="solid"/>
                      <a:round/>
                      <a:headEnd type="none" w="med" len="med"/>
                      <a:tailEnd type="none" w="med" len="med"/>
                    </a:lnL>
                    <a:lnR w="12700" cap="flat" cmpd="sng" algn="ctr">
                      <a:solidFill>
                        <a:srgbClr val="EC610C"/>
                      </a:solidFill>
                      <a:prstDash val="solid"/>
                      <a:round/>
                      <a:headEnd type="none" w="med" len="med"/>
                      <a:tailEnd type="none" w="med" len="med"/>
                    </a:lnR>
                    <a:lnT w="12700" cap="flat" cmpd="sng" algn="ctr">
                      <a:solidFill>
                        <a:srgbClr val="EC610C"/>
                      </a:solidFill>
                      <a:prstDash val="solid"/>
                      <a:round/>
                      <a:headEnd type="none" w="med" len="med"/>
                      <a:tailEnd type="none" w="med" len="med"/>
                    </a:lnT>
                    <a:lnB w="12700" cap="flat" cmpd="sng" algn="ctr">
                      <a:solidFill>
                        <a:srgbClr val="EC610C"/>
                      </a:solidFill>
                      <a:prstDash val="solid"/>
                      <a:round/>
                      <a:headEnd type="none" w="med" len="med"/>
                      <a:tailEnd type="none" w="med" len="med"/>
                    </a:lnB>
                    <a:noFill/>
                  </a:tcPr>
                </a:tc>
                <a:extLst>
                  <a:ext uri="{0D108BD9-81ED-4DB2-BD59-A6C34878D82A}">
                    <a16:rowId xmlns:a16="http://schemas.microsoft.com/office/drawing/2014/main" val="1556235439"/>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432856408"/>
              </p:ext>
            </p:extLst>
          </p:nvPr>
        </p:nvGraphicFramePr>
        <p:xfrm>
          <a:off x="6673090" y="3255560"/>
          <a:ext cx="4696752" cy="2744325"/>
        </p:xfrm>
        <a:graphic>
          <a:graphicData uri="http://schemas.openxmlformats.org/drawingml/2006/table">
            <a:tbl>
              <a:tblPr>
                <a:tableStyleId>{5C22544A-7EE6-4342-B048-85BDC9FD1C3A}</a:tableStyleId>
              </a:tblPr>
              <a:tblGrid>
                <a:gridCol w="574545">
                  <a:extLst>
                    <a:ext uri="{9D8B030D-6E8A-4147-A177-3AD203B41FA5}">
                      <a16:colId xmlns:a16="http://schemas.microsoft.com/office/drawing/2014/main" val="2128640472"/>
                    </a:ext>
                  </a:extLst>
                </a:gridCol>
                <a:gridCol w="1103540">
                  <a:extLst>
                    <a:ext uri="{9D8B030D-6E8A-4147-A177-3AD203B41FA5}">
                      <a16:colId xmlns:a16="http://schemas.microsoft.com/office/drawing/2014/main" val="2262057013"/>
                    </a:ext>
                  </a:extLst>
                </a:gridCol>
                <a:gridCol w="1103935">
                  <a:extLst>
                    <a:ext uri="{9D8B030D-6E8A-4147-A177-3AD203B41FA5}">
                      <a16:colId xmlns:a16="http://schemas.microsoft.com/office/drawing/2014/main" val="693281432"/>
                    </a:ext>
                  </a:extLst>
                </a:gridCol>
                <a:gridCol w="1139546">
                  <a:extLst>
                    <a:ext uri="{9D8B030D-6E8A-4147-A177-3AD203B41FA5}">
                      <a16:colId xmlns:a16="http://schemas.microsoft.com/office/drawing/2014/main" val="2933992131"/>
                    </a:ext>
                  </a:extLst>
                </a:gridCol>
                <a:gridCol w="775186">
                  <a:extLst>
                    <a:ext uri="{9D8B030D-6E8A-4147-A177-3AD203B41FA5}">
                      <a16:colId xmlns:a16="http://schemas.microsoft.com/office/drawing/2014/main" val="2113923916"/>
                    </a:ext>
                  </a:extLst>
                </a:gridCol>
              </a:tblGrid>
              <a:tr h="563100">
                <a:tc>
                  <a:txBody>
                    <a:bodyPr/>
                    <a:lstStyle/>
                    <a:p>
                      <a:pPr algn="ctr" fontAlgn="t"/>
                      <a:r>
                        <a:rPr lang="zh-TW" altLang="en-US" sz="1400" b="1" u="none" strike="noStrike" dirty="0">
                          <a:effectLst/>
                          <a:latin typeface="+mn-ea"/>
                          <a:ea typeface="+mn-ea"/>
                        </a:rPr>
                        <a:t>日期</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accent1">
                        <a:lumMod val="20000"/>
                        <a:lumOff val="80000"/>
                      </a:schemeClr>
                    </a:solidFill>
                  </a:tcPr>
                </a:tc>
                <a:tc>
                  <a:txBody>
                    <a:bodyPr/>
                    <a:lstStyle/>
                    <a:p>
                      <a:pPr algn="ctr" fontAlgn="t"/>
                      <a:r>
                        <a:rPr lang="zh-TW" altLang="en-US" sz="1400" b="1" u="none" strike="noStrike" dirty="0">
                          <a:effectLst/>
                          <a:latin typeface="+mn-ea"/>
                          <a:ea typeface="+mn-ea"/>
                        </a:rPr>
                        <a:t>股票名稱</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accent1">
                        <a:lumMod val="20000"/>
                        <a:lumOff val="80000"/>
                      </a:schemeClr>
                    </a:solidFill>
                  </a:tcPr>
                </a:tc>
                <a:tc>
                  <a:txBody>
                    <a:bodyPr/>
                    <a:lstStyle/>
                    <a:p>
                      <a:pPr algn="ctr" fontAlgn="t"/>
                      <a:r>
                        <a:rPr lang="zh-TW" altLang="en-US" sz="1400" b="1" u="none" strike="noStrike" dirty="0">
                          <a:effectLst/>
                          <a:latin typeface="+mn-ea"/>
                          <a:ea typeface="+mn-ea"/>
                        </a:rPr>
                        <a:t>最高得標</a:t>
                      </a:r>
                      <a:r>
                        <a:rPr lang="zh-TW" altLang="en-US" sz="1400" b="1" u="none" strike="noStrike" dirty="0" smtClean="0">
                          <a:effectLst/>
                          <a:latin typeface="+mn-ea"/>
                          <a:ea typeface="+mn-ea"/>
                        </a:rPr>
                        <a:t>比</a:t>
                      </a:r>
                      <a:endParaRPr lang="en-US" altLang="zh-TW" sz="1400" b="1" u="none" strike="noStrike" dirty="0" smtClean="0">
                        <a:effectLst/>
                        <a:latin typeface="+mn-ea"/>
                        <a:ea typeface="+mn-ea"/>
                      </a:endParaRPr>
                    </a:p>
                    <a:p>
                      <a:pPr algn="ctr" fontAlgn="t"/>
                      <a:r>
                        <a:rPr lang="en-US" altLang="zh-TW" sz="1400" b="1" u="none" strike="noStrike" dirty="0" smtClean="0">
                          <a:effectLst/>
                          <a:latin typeface="+mn-ea"/>
                          <a:ea typeface="+mn-ea"/>
                        </a:rPr>
                        <a:t>(%)</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accent1">
                        <a:lumMod val="20000"/>
                        <a:lumOff val="80000"/>
                      </a:schemeClr>
                    </a:solidFill>
                  </a:tcPr>
                </a:tc>
                <a:tc>
                  <a:txBody>
                    <a:bodyPr/>
                    <a:lstStyle/>
                    <a:p>
                      <a:pPr algn="ctr" fontAlgn="t"/>
                      <a:r>
                        <a:rPr lang="zh-TW" altLang="en-US" sz="1400" b="1" u="none" strike="noStrike" dirty="0">
                          <a:effectLst/>
                          <a:latin typeface="+mn-ea"/>
                          <a:ea typeface="+mn-ea"/>
                        </a:rPr>
                        <a:t>平均得標</a:t>
                      </a:r>
                      <a:r>
                        <a:rPr lang="zh-TW" altLang="en-US" sz="1400" b="1" u="none" strike="noStrike" dirty="0" smtClean="0">
                          <a:effectLst/>
                          <a:latin typeface="+mn-ea"/>
                          <a:ea typeface="+mn-ea"/>
                        </a:rPr>
                        <a:t>比</a:t>
                      </a:r>
                      <a:endParaRPr lang="en-US" altLang="zh-TW" sz="1400" b="1" u="none" strike="noStrike" dirty="0" smtClean="0">
                        <a:effectLst/>
                        <a:latin typeface="+mn-ea"/>
                        <a:ea typeface="+mn-ea"/>
                      </a:endParaRPr>
                    </a:p>
                    <a:p>
                      <a:pPr algn="ctr" fontAlgn="t"/>
                      <a:r>
                        <a:rPr lang="en-US" altLang="zh-TW" sz="1400" b="1" u="none" strike="noStrike" dirty="0" smtClean="0">
                          <a:effectLst/>
                          <a:latin typeface="+mn-ea"/>
                          <a:ea typeface="+mn-ea"/>
                        </a:rPr>
                        <a:t>(%)</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accent1">
                        <a:lumMod val="20000"/>
                        <a:lumOff val="80000"/>
                      </a:schemeClr>
                    </a:solidFill>
                  </a:tcPr>
                </a:tc>
                <a:tc>
                  <a:txBody>
                    <a:bodyPr/>
                    <a:lstStyle/>
                    <a:p>
                      <a:pPr algn="ctr" fontAlgn="t"/>
                      <a:r>
                        <a:rPr lang="zh-TW" altLang="en-US" sz="1400" b="1" u="none" strike="noStrike" dirty="0">
                          <a:effectLst/>
                          <a:latin typeface="+mn-ea"/>
                          <a:ea typeface="+mn-ea"/>
                        </a:rPr>
                        <a:t>收盤價</a:t>
                      </a:r>
                      <a:endParaRPr lang="zh-TW" altLang="en-US" sz="1400" b="1"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30077253"/>
                  </a:ext>
                </a:extLst>
              </a:tr>
              <a:tr h="262651">
                <a:tc>
                  <a:txBody>
                    <a:bodyPr/>
                    <a:lstStyle/>
                    <a:p>
                      <a:pPr algn="ctr" fontAlgn="b"/>
                      <a:r>
                        <a:rPr lang="en-US" altLang="zh-TW" sz="1400" u="none" strike="noStrike" dirty="0" smtClean="0">
                          <a:effectLst/>
                          <a:latin typeface="+mn-ea"/>
                          <a:ea typeface="+mn-ea"/>
                        </a:rPr>
                        <a:t>4/12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zh-TW" altLang="en-US" sz="1400" u="none" strike="noStrike" dirty="0">
                          <a:effectLst/>
                          <a:latin typeface="+mn-ea"/>
                          <a:ea typeface="+mn-ea"/>
                        </a:rPr>
                        <a:t>期</a:t>
                      </a:r>
                      <a:r>
                        <a:rPr lang="zh-TW" altLang="en-US" sz="1400" u="none" strike="noStrike" dirty="0" smtClean="0">
                          <a:effectLst/>
                          <a:latin typeface="+mn-ea"/>
                          <a:ea typeface="+mn-ea"/>
                        </a:rPr>
                        <a:t>元大</a:t>
                      </a:r>
                      <a:endParaRPr lang="en-US" altLang="zh-TW" sz="1400" u="none" strike="noStrike" dirty="0" smtClean="0">
                        <a:effectLst/>
                        <a:latin typeface="+mn-ea"/>
                        <a:ea typeface="+mn-ea"/>
                      </a:endParaRPr>
                    </a:p>
                    <a:p>
                      <a:pPr algn="ctr" fontAlgn="b"/>
                      <a:r>
                        <a:rPr lang="zh-TW" altLang="en-US" sz="1400" u="none" strike="noStrike" dirty="0" smtClean="0">
                          <a:effectLst/>
                          <a:latin typeface="+mn-ea"/>
                          <a:ea typeface="+mn-ea"/>
                        </a:rPr>
                        <a:t>道</a:t>
                      </a:r>
                      <a:r>
                        <a:rPr lang="zh-TW" altLang="en-US" sz="1400" u="none" strike="noStrike" dirty="0">
                          <a:effectLst/>
                          <a:latin typeface="+mn-ea"/>
                          <a:ea typeface="+mn-ea"/>
                        </a:rPr>
                        <a:t>瓊白銀</a:t>
                      </a:r>
                      <a:endParaRPr lang="zh-TW" altLang="en-US"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6.98</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3.67</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u="none" strike="noStrike">
                          <a:effectLst/>
                          <a:latin typeface="+mn-ea"/>
                          <a:ea typeface="+mn-ea"/>
                        </a:rPr>
                        <a:t>24.64</a:t>
                      </a:r>
                      <a:endParaRPr lang="en-US" altLang="zh-TW" sz="1400" b="0" i="0" u="none" strike="noStrike">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extLst>
                  <a:ext uri="{0D108BD9-81ED-4DB2-BD59-A6C34878D82A}">
                    <a16:rowId xmlns:a16="http://schemas.microsoft.com/office/drawing/2014/main" val="3064014580"/>
                  </a:ext>
                </a:extLst>
              </a:tr>
              <a:tr h="262651">
                <a:tc>
                  <a:txBody>
                    <a:bodyPr/>
                    <a:lstStyle/>
                    <a:p>
                      <a:pPr algn="ctr" fontAlgn="b"/>
                      <a:r>
                        <a:rPr lang="en-US" altLang="zh-TW" sz="1400" u="none" strike="noStrike" dirty="0" smtClean="0">
                          <a:effectLst/>
                          <a:latin typeface="+mn-ea"/>
                          <a:ea typeface="+mn-ea"/>
                        </a:rPr>
                        <a:t>3/22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zh-TW" altLang="en-US" sz="1400" u="none" strike="noStrike" dirty="0">
                          <a:effectLst/>
                          <a:latin typeface="+mn-ea"/>
                          <a:ea typeface="+mn-ea"/>
                        </a:rPr>
                        <a:t>期</a:t>
                      </a:r>
                      <a:r>
                        <a:rPr lang="zh-TW" altLang="en-US" sz="1400" u="none" strike="noStrike" dirty="0" smtClean="0">
                          <a:effectLst/>
                          <a:latin typeface="+mn-ea"/>
                          <a:ea typeface="+mn-ea"/>
                        </a:rPr>
                        <a:t>元大</a:t>
                      </a:r>
                      <a:endParaRPr lang="en-US" altLang="zh-TW" sz="1400" u="none" strike="noStrike" dirty="0" smtClean="0">
                        <a:effectLst/>
                        <a:latin typeface="+mn-ea"/>
                        <a:ea typeface="+mn-ea"/>
                      </a:endParaRPr>
                    </a:p>
                    <a:p>
                      <a:pPr algn="ctr" fontAlgn="b"/>
                      <a:r>
                        <a:rPr lang="en-US" altLang="zh-TW" sz="1400" u="none" strike="noStrike" dirty="0" smtClean="0">
                          <a:effectLst/>
                          <a:latin typeface="+mn-ea"/>
                          <a:ea typeface="+mn-ea"/>
                        </a:rPr>
                        <a:t>S&amp;P</a:t>
                      </a:r>
                      <a:r>
                        <a:rPr lang="zh-TW" altLang="en-US" sz="1400" u="none" strike="noStrike" dirty="0">
                          <a:effectLst/>
                          <a:latin typeface="+mn-ea"/>
                          <a:ea typeface="+mn-ea"/>
                        </a:rPr>
                        <a:t>日圓正</a:t>
                      </a:r>
                      <a:r>
                        <a:rPr lang="en-US" altLang="zh-TW" sz="1400" u="none" strike="noStrike" dirty="0">
                          <a:effectLst/>
                          <a:latin typeface="+mn-ea"/>
                          <a:ea typeface="+mn-ea"/>
                        </a:rPr>
                        <a:t>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6.90</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4.93</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u="none" strike="noStrike">
                          <a:effectLst/>
                          <a:latin typeface="+mn-ea"/>
                          <a:ea typeface="+mn-ea"/>
                        </a:rPr>
                        <a:t>10.14</a:t>
                      </a:r>
                      <a:endParaRPr lang="en-US" altLang="zh-TW" sz="1400" b="0" i="0" u="none" strike="noStrike">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extLst>
                  <a:ext uri="{0D108BD9-81ED-4DB2-BD59-A6C34878D82A}">
                    <a16:rowId xmlns:a16="http://schemas.microsoft.com/office/drawing/2014/main" val="300864181"/>
                  </a:ext>
                </a:extLst>
              </a:tr>
              <a:tr h="262651">
                <a:tc>
                  <a:txBody>
                    <a:bodyPr/>
                    <a:lstStyle/>
                    <a:p>
                      <a:pPr algn="ctr" fontAlgn="b"/>
                      <a:r>
                        <a:rPr lang="en-US" altLang="zh-TW" sz="1400" u="none" strike="noStrike" dirty="0" smtClean="0">
                          <a:effectLst/>
                          <a:latin typeface="+mn-ea"/>
                          <a:ea typeface="+mn-ea"/>
                        </a:rPr>
                        <a:t>6/29</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zh-TW" altLang="en-US" sz="1400" u="none" strike="noStrike" dirty="0" smtClean="0">
                          <a:effectLst/>
                          <a:latin typeface="+mn-ea"/>
                          <a:ea typeface="+mn-ea"/>
                        </a:rPr>
                        <a:t>國泰</a:t>
                      </a:r>
                      <a:endParaRPr lang="en-US" altLang="zh-TW" sz="1400" u="none" strike="noStrike" dirty="0" smtClean="0">
                        <a:effectLst/>
                        <a:latin typeface="+mn-ea"/>
                        <a:ea typeface="+mn-ea"/>
                      </a:endParaRPr>
                    </a:p>
                    <a:p>
                      <a:pPr algn="ctr" fontAlgn="b"/>
                      <a:r>
                        <a:rPr lang="zh-TW" altLang="en-US" sz="1400" u="none" strike="noStrike" dirty="0" smtClean="0">
                          <a:effectLst/>
                          <a:latin typeface="+mn-ea"/>
                          <a:ea typeface="+mn-ea"/>
                        </a:rPr>
                        <a:t>中國</a:t>
                      </a:r>
                      <a:r>
                        <a:rPr lang="en-US" sz="1400" u="none" strike="noStrike" dirty="0">
                          <a:effectLst/>
                          <a:latin typeface="+mn-ea"/>
                          <a:ea typeface="+mn-ea"/>
                        </a:rPr>
                        <a:t>A50</a:t>
                      </a:r>
                      <a:r>
                        <a:rPr lang="zh-TW" altLang="en-US" sz="1400" u="none" strike="noStrike" dirty="0">
                          <a:effectLst/>
                          <a:latin typeface="+mn-ea"/>
                          <a:ea typeface="+mn-ea"/>
                        </a:rPr>
                        <a:t>反</a:t>
                      </a:r>
                      <a:r>
                        <a:rPr lang="en-US" altLang="zh-TW" sz="1400" u="none" strike="noStrike" dirty="0">
                          <a:effectLst/>
                          <a:latin typeface="+mn-ea"/>
                          <a:ea typeface="+mn-ea"/>
                        </a:rPr>
                        <a:t>1</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6.86</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6.86</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u="none" strike="noStrike" dirty="0">
                          <a:effectLst/>
                          <a:latin typeface="+mn-ea"/>
                          <a:ea typeface="+mn-ea"/>
                        </a:rPr>
                        <a:t>8.75</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extLst>
                  <a:ext uri="{0D108BD9-81ED-4DB2-BD59-A6C34878D82A}">
                    <a16:rowId xmlns:a16="http://schemas.microsoft.com/office/drawing/2014/main" val="2910127623"/>
                  </a:ext>
                </a:extLst>
              </a:tr>
              <a:tr h="262651">
                <a:tc>
                  <a:txBody>
                    <a:bodyPr/>
                    <a:lstStyle/>
                    <a:p>
                      <a:pPr algn="ctr" fontAlgn="b"/>
                      <a:r>
                        <a:rPr lang="en-US" altLang="zh-TW" sz="1400" u="none" strike="noStrike" dirty="0" smtClean="0">
                          <a:effectLst/>
                          <a:latin typeface="+mn-ea"/>
                          <a:ea typeface="+mn-ea"/>
                        </a:rPr>
                        <a:t>3/10</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zh-TW" altLang="en-US" sz="1400" u="none" strike="noStrike" dirty="0" smtClean="0">
                          <a:effectLst/>
                          <a:latin typeface="+mn-ea"/>
                          <a:ea typeface="+mn-ea"/>
                        </a:rPr>
                        <a:t>富邦</a:t>
                      </a:r>
                      <a:endParaRPr lang="en-US" altLang="zh-TW" sz="1400" u="none" strike="noStrike" dirty="0" smtClean="0">
                        <a:effectLst/>
                        <a:latin typeface="+mn-ea"/>
                        <a:ea typeface="+mn-ea"/>
                      </a:endParaRPr>
                    </a:p>
                    <a:p>
                      <a:pPr algn="ctr" fontAlgn="b"/>
                      <a:r>
                        <a:rPr lang="en-US" sz="1400" u="none" strike="noStrike" dirty="0" smtClean="0">
                          <a:effectLst/>
                          <a:latin typeface="+mn-ea"/>
                          <a:ea typeface="+mn-ea"/>
                        </a:rPr>
                        <a:t>NASDAQ</a:t>
                      </a:r>
                      <a:endParaRPr lang="en-US"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a:solidFill>
                            <a:srgbClr val="000000"/>
                          </a:solidFill>
                          <a:effectLst/>
                          <a:latin typeface="+mn-ea"/>
                          <a:ea typeface="+mn-ea"/>
                        </a:rPr>
                        <a:t>6.81</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3.42</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u="none" strike="noStrike" dirty="0">
                          <a:effectLst/>
                          <a:latin typeface="+mn-ea"/>
                          <a:ea typeface="+mn-ea"/>
                        </a:rPr>
                        <a:t>48.48</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extLst>
                  <a:ext uri="{0D108BD9-81ED-4DB2-BD59-A6C34878D82A}">
                    <a16:rowId xmlns:a16="http://schemas.microsoft.com/office/drawing/2014/main" val="2988744793"/>
                  </a:ext>
                </a:extLst>
              </a:tr>
              <a:tr h="257013">
                <a:tc>
                  <a:txBody>
                    <a:bodyPr/>
                    <a:lstStyle/>
                    <a:p>
                      <a:pPr algn="ctr" fontAlgn="b"/>
                      <a:r>
                        <a:rPr lang="en-US" altLang="zh-TW" sz="1400" u="none" strike="noStrike" dirty="0" smtClean="0">
                          <a:effectLst/>
                          <a:latin typeface="+mn-ea"/>
                          <a:ea typeface="+mn-ea"/>
                        </a:rPr>
                        <a:t>3/23</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zh-TW" altLang="en-US" sz="1400" u="none" strike="noStrike" dirty="0">
                          <a:effectLst/>
                          <a:latin typeface="+mn-ea"/>
                          <a:ea typeface="+mn-ea"/>
                        </a:rPr>
                        <a:t>期</a:t>
                      </a:r>
                      <a:r>
                        <a:rPr lang="zh-TW" altLang="en-US" sz="1400" u="none" strike="noStrike" dirty="0" smtClean="0">
                          <a:effectLst/>
                          <a:latin typeface="+mn-ea"/>
                          <a:ea typeface="+mn-ea"/>
                        </a:rPr>
                        <a:t>元大</a:t>
                      </a:r>
                      <a:endParaRPr lang="en-US" altLang="zh-TW" sz="1400" u="none" strike="noStrike" dirty="0" smtClean="0">
                        <a:effectLst/>
                        <a:latin typeface="+mn-ea"/>
                        <a:ea typeface="+mn-ea"/>
                      </a:endParaRPr>
                    </a:p>
                    <a:p>
                      <a:pPr algn="ctr" fontAlgn="b"/>
                      <a:r>
                        <a:rPr lang="en-US" altLang="zh-TW" sz="1400" u="none" strike="noStrike" dirty="0" smtClean="0">
                          <a:effectLst/>
                          <a:latin typeface="+mn-ea"/>
                          <a:ea typeface="+mn-ea"/>
                        </a:rPr>
                        <a:t>S&amp;P</a:t>
                      </a:r>
                      <a:r>
                        <a:rPr lang="zh-TW" altLang="en-US" sz="1400" u="none" strike="noStrike" dirty="0">
                          <a:effectLst/>
                          <a:latin typeface="+mn-ea"/>
                          <a:ea typeface="+mn-ea"/>
                        </a:rPr>
                        <a:t>黃金正</a:t>
                      </a:r>
                      <a:r>
                        <a:rPr lang="en-US" altLang="zh-TW" sz="1400" u="none" strike="noStrike" dirty="0">
                          <a:effectLst/>
                          <a:latin typeface="+mn-ea"/>
                          <a:ea typeface="+mn-ea"/>
                        </a:rPr>
                        <a:t>2</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a:solidFill>
                            <a:srgbClr val="000000"/>
                          </a:solidFill>
                          <a:effectLst/>
                          <a:latin typeface="+mn-ea"/>
                          <a:ea typeface="+mn-ea"/>
                        </a:rPr>
                        <a:t>6.62</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b="0" i="0" u="none" strike="noStrike" dirty="0">
                          <a:solidFill>
                            <a:srgbClr val="000000"/>
                          </a:solidFill>
                          <a:effectLst/>
                          <a:latin typeface="+mn-ea"/>
                          <a:ea typeface="+mn-ea"/>
                        </a:rPr>
                        <a:t>4.05</a:t>
                      </a: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tc>
                  <a:txBody>
                    <a:bodyPr/>
                    <a:lstStyle/>
                    <a:p>
                      <a:pPr algn="ctr" fontAlgn="b"/>
                      <a:r>
                        <a:rPr lang="en-US" altLang="zh-TW" sz="1400" u="none" strike="noStrike" dirty="0">
                          <a:effectLst/>
                          <a:latin typeface="+mn-ea"/>
                          <a:ea typeface="+mn-ea"/>
                        </a:rPr>
                        <a:t>27.18</a:t>
                      </a:r>
                      <a:endParaRPr lang="en-US" altLang="zh-TW" sz="1400" b="0" i="0" u="none" strike="noStrike" dirty="0">
                        <a:solidFill>
                          <a:srgbClr val="000000"/>
                        </a:solidFill>
                        <a:effectLst/>
                        <a:latin typeface="+mn-ea"/>
                        <a:ea typeface="+mn-ea"/>
                      </a:endParaRPr>
                    </a:p>
                  </a:txBody>
                  <a:tcPr marL="9525" marR="9525" marT="9525" marB="0"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chemeClr val="bg1"/>
                    </a:solidFill>
                  </a:tcPr>
                </a:tc>
                <a:extLst>
                  <a:ext uri="{0D108BD9-81ED-4DB2-BD59-A6C34878D82A}">
                    <a16:rowId xmlns:a16="http://schemas.microsoft.com/office/drawing/2014/main" val="2881709243"/>
                  </a:ext>
                </a:extLst>
              </a:tr>
            </a:tbl>
          </a:graphicData>
        </a:graphic>
      </p:graphicFrame>
      <p:grpSp>
        <p:nvGrpSpPr>
          <p:cNvPr id="8" name="群組 7"/>
          <p:cNvGrpSpPr/>
          <p:nvPr/>
        </p:nvGrpSpPr>
        <p:grpSpPr>
          <a:xfrm>
            <a:off x="489284" y="330930"/>
            <a:ext cx="6101479" cy="1234066"/>
            <a:chOff x="5864833" y="240031"/>
            <a:chExt cx="4805240" cy="1522153"/>
          </a:xfrm>
        </p:grpSpPr>
        <p:sp>
          <p:nvSpPr>
            <p:cNvPr id="9" name="圓角矩形 8"/>
            <p:cNvSpPr/>
            <p:nvPr/>
          </p:nvSpPr>
          <p:spPr>
            <a:xfrm>
              <a:off x="6573868" y="240031"/>
              <a:ext cx="4096205" cy="1276794"/>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t>ETF</a:t>
              </a:r>
              <a:r>
                <a:rPr lang="zh-TW" altLang="en-US" sz="3600" b="1" dirty="0"/>
                <a:t>標借市場</a:t>
              </a:r>
              <a:r>
                <a:rPr lang="zh-TW" altLang="en-US" sz="3600" b="1" dirty="0" smtClean="0"/>
                <a:t>概況</a:t>
              </a:r>
              <a:endParaRPr lang="zh-TW" altLang="en-US" sz="3600" b="1" dirty="0"/>
            </a:p>
          </p:txBody>
        </p:sp>
        <p:sp>
          <p:nvSpPr>
            <p:cNvPr id="11" name="圓角矩形 10"/>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
        <p:nvSpPr>
          <p:cNvPr id="2" name="文字方塊 1"/>
          <p:cNvSpPr txBox="1"/>
          <p:nvPr/>
        </p:nvSpPr>
        <p:spPr>
          <a:xfrm>
            <a:off x="7793308" y="2814410"/>
            <a:ext cx="2480380" cy="369332"/>
          </a:xfrm>
          <a:prstGeom prst="rect">
            <a:avLst/>
          </a:prstGeom>
          <a:noFill/>
        </p:spPr>
        <p:txBody>
          <a:bodyPr wrap="square" rtlCol="0">
            <a:spAutoFit/>
          </a:bodyPr>
          <a:lstStyle/>
          <a:p>
            <a:r>
              <a:rPr lang="zh-TW" altLang="en-US" b="1" dirty="0" smtClean="0"/>
              <a:t>前五單次最高得標比率</a:t>
            </a:r>
            <a:endParaRPr lang="zh-TW" altLang="en-US" b="1" dirty="0"/>
          </a:p>
        </p:txBody>
      </p:sp>
      <p:sp>
        <p:nvSpPr>
          <p:cNvPr id="10" name="文字方塊 9"/>
          <p:cNvSpPr txBox="1"/>
          <p:nvPr/>
        </p:nvSpPr>
        <p:spPr>
          <a:xfrm>
            <a:off x="2175392" y="2814410"/>
            <a:ext cx="2851484" cy="369332"/>
          </a:xfrm>
          <a:prstGeom prst="rect">
            <a:avLst/>
          </a:prstGeom>
          <a:noFill/>
        </p:spPr>
        <p:txBody>
          <a:bodyPr wrap="square" rtlCol="0">
            <a:spAutoFit/>
          </a:bodyPr>
          <a:lstStyle/>
          <a:p>
            <a:r>
              <a:rPr lang="zh-TW" altLang="en-US" b="1" dirty="0" smtClean="0"/>
              <a:t>前五單次最高總標借金額</a:t>
            </a:r>
            <a:endParaRPr lang="zh-TW" altLang="en-US" b="1" dirty="0"/>
          </a:p>
        </p:txBody>
      </p:sp>
    </p:spTree>
    <p:extLst>
      <p:ext uri="{BB962C8B-B14F-4D97-AF65-F5344CB8AC3E}">
        <p14:creationId xmlns:p14="http://schemas.microsoft.com/office/powerpoint/2010/main" val="2325440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389585" y="2094579"/>
            <a:ext cx="4641452" cy="4574647"/>
          </a:xfrm>
        </p:spPr>
        <p:txBody>
          <a:bodyPr>
            <a:normAutofit/>
          </a:bodyPr>
          <a:lstStyle/>
          <a:p>
            <a:pPr marL="0" indent="0">
              <a:buNone/>
            </a:pPr>
            <a:r>
              <a:rPr lang="zh-TW" altLang="en-US" sz="2000" dirty="0" smtClean="0"/>
              <a:t>可標借費率</a:t>
            </a:r>
            <a:r>
              <a:rPr lang="en-US" altLang="zh-TW" sz="2000" dirty="0" smtClean="0"/>
              <a:t>:</a:t>
            </a:r>
            <a:r>
              <a:rPr lang="zh-TW" altLang="en-US" sz="2000" dirty="0" smtClean="0"/>
              <a:t> </a:t>
            </a:r>
            <a:r>
              <a:rPr lang="en-US" altLang="zh-TW" sz="2000" dirty="0" smtClean="0"/>
              <a:t>0%</a:t>
            </a:r>
            <a:r>
              <a:rPr lang="en-US" altLang="zh-TW" sz="2000" dirty="0"/>
              <a:t> </a:t>
            </a:r>
            <a:r>
              <a:rPr lang="en-US" altLang="zh-TW" sz="2000" dirty="0" smtClean="0"/>
              <a:t>~ 7%</a:t>
            </a:r>
            <a:r>
              <a:rPr lang="zh-TW" altLang="en-US" sz="2000" dirty="0" smtClean="0"/>
              <a:t> </a:t>
            </a:r>
            <a:endParaRPr lang="en-US" altLang="zh-TW" sz="2000" dirty="0" smtClean="0"/>
          </a:p>
          <a:p>
            <a:pPr marL="0" indent="0">
              <a:buNone/>
            </a:pPr>
            <a:r>
              <a:rPr lang="zh-TW" altLang="en-US" sz="2000" dirty="0" smtClean="0"/>
              <a:t>平均得標費率 </a:t>
            </a:r>
            <a:r>
              <a:rPr lang="en-US" altLang="zh-TW" sz="2000" dirty="0" smtClean="0"/>
              <a:t>=</a:t>
            </a:r>
          </a:p>
          <a:p>
            <a:pPr marL="0" indent="0">
              <a:buNone/>
            </a:pPr>
            <a:r>
              <a:rPr lang="zh-TW" altLang="en-US" sz="2000" dirty="0" smtClean="0"/>
              <a:t> </a:t>
            </a:r>
            <a:r>
              <a:rPr lang="en-US" altLang="zh-TW" sz="2000" dirty="0" smtClean="0"/>
              <a:t>(</a:t>
            </a:r>
            <a:r>
              <a:rPr lang="zh-TW" altLang="en-US" sz="2000" dirty="0" smtClean="0"/>
              <a:t>最高得標費率</a:t>
            </a:r>
            <a:r>
              <a:rPr lang="en-US" altLang="zh-TW" sz="2000" dirty="0" smtClean="0"/>
              <a:t>+</a:t>
            </a:r>
            <a:r>
              <a:rPr lang="zh-TW" altLang="en-US" sz="2000" dirty="0" smtClean="0"/>
              <a:t>最低得標費率</a:t>
            </a:r>
            <a:r>
              <a:rPr lang="en-US" altLang="zh-TW" sz="2000" dirty="0" smtClean="0"/>
              <a:t>)/2</a:t>
            </a:r>
          </a:p>
          <a:p>
            <a:pPr marL="0" indent="0">
              <a:buNone/>
            </a:pPr>
            <a:endParaRPr lang="en-US" altLang="zh-TW" sz="800" dirty="0" smtClean="0"/>
          </a:p>
          <a:p>
            <a:pPr marL="0" indent="0">
              <a:buNone/>
            </a:pPr>
            <a:r>
              <a:rPr lang="en-US" altLang="zh-TW" sz="2000" b="1" dirty="0" smtClean="0"/>
              <a:t>2021-2023 ETF </a:t>
            </a:r>
            <a:r>
              <a:rPr lang="zh-TW" altLang="en-US" sz="2000" b="1" dirty="0" smtClean="0"/>
              <a:t>標借市場 </a:t>
            </a:r>
            <a:r>
              <a:rPr lang="en-US" altLang="zh-TW" sz="2000" b="1" dirty="0" smtClean="0"/>
              <a:t> </a:t>
            </a:r>
          </a:p>
          <a:p>
            <a:r>
              <a:rPr lang="en-US" altLang="zh-TW" sz="2000" dirty="0" smtClean="0"/>
              <a:t>91%</a:t>
            </a:r>
            <a:r>
              <a:rPr lang="zh-TW" altLang="en-US" sz="2000" dirty="0" smtClean="0"/>
              <a:t>樣本最高得標費率低於</a:t>
            </a:r>
            <a:r>
              <a:rPr lang="en-US" altLang="zh-TW" sz="2000" dirty="0" smtClean="0"/>
              <a:t>1%</a:t>
            </a:r>
          </a:p>
          <a:p>
            <a:r>
              <a:rPr lang="zh-TW" altLang="en-US" sz="2000" dirty="0" smtClean="0"/>
              <a:t>平均得標費率</a:t>
            </a:r>
            <a:r>
              <a:rPr lang="en-US" altLang="zh-TW" sz="2000" dirty="0" smtClean="0"/>
              <a:t>&gt;1%</a:t>
            </a:r>
            <a:r>
              <a:rPr lang="zh-TW" altLang="en-US" sz="2000" dirty="0" smtClean="0"/>
              <a:t>的案件占平均得標費率總合的</a:t>
            </a:r>
            <a:r>
              <a:rPr lang="en-US" altLang="zh-TW" sz="2000" dirty="0" smtClean="0"/>
              <a:t>70%</a:t>
            </a:r>
          </a:p>
          <a:p>
            <a:r>
              <a:rPr lang="en-US" altLang="zh-TW" sz="2000" dirty="0" smtClean="0"/>
              <a:t>2%</a:t>
            </a:r>
            <a:r>
              <a:rPr lang="zh-TW" altLang="en-US" sz="2000" dirty="0" smtClean="0"/>
              <a:t>的樣本涵蓋</a:t>
            </a:r>
            <a:r>
              <a:rPr lang="en-US" altLang="zh-TW" sz="2000" dirty="0" smtClean="0"/>
              <a:t>80%</a:t>
            </a:r>
            <a:r>
              <a:rPr lang="zh-TW" altLang="en-US" sz="2000" dirty="0" smtClean="0"/>
              <a:t>總得標金額</a:t>
            </a:r>
            <a:endParaRPr lang="en-US" altLang="zh-TW" sz="2000" dirty="0"/>
          </a:p>
          <a:p>
            <a:r>
              <a:rPr lang="en-US" altLang="zh-TW" sz="2000" dirty="0" smtClean="0"/>
              <a:t>&gt;1% </a:t>
            </a:r>
            <a:r>
              <a:rPr lang="zh-TW" altLang="en-US" sz="2000" dirty="0" smtClean="0"/>
              <a:t>最高得標費率的案件占</a:t>
            </a:r>
            <a:r>
              <a:rPr lang="en-US" altLang="zh-TW" sz="2000" dirty="0" smtClean="0"/>
              <a:t>75%</a:t>
            </a:r>
            <a:r>
              <a:rPr lang="zh-TW" altLang="en-US" sz="2000" dirty="0" smtClean="0"/>
              <a:t>總得標金額</a:t>
            </a:r>
            <a:endParaRPr lang="en-US" altLang="zh-TW" sz="2000" dirty="0" smtClean="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36</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123" y="3313895"/>
            <a:ext cx="2728395" cy="2850895"/>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56" y="394343"/>
            <a:ext cx="2642127" cy="2760753"/>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3940868686"/>
              </p:ext>
            </p:extLst>
          </p:nvPr>
        </p:nvGraphicFramePr>
        <p:xfrm>
          <a:off x="6412832" y="2945351"/>
          <a:ext cx="2195703" cy="2980743"/>
        </p:xfrm>
        <a:graphic>
          <a:graphicData uri="http://schemas.openxmlformats.org/drawingml/2006/table">
            <a:tbl>
              <a:tblPr firstRow="1" bandRow="1">
                <a:tableStyleId>{5C22544A-7EE6-4342-B048-85BDC9FD1C3A}</a:tableStyleId>
              </a:tblPr>
              <a:tblGrid>
                <a:gridCol w="997131">
                  <a:extLst>
                    <a:ext uri="{9D8B030D-6E8A-4147-A177-3AD203B41FA5}">
                      <a16:colId xmlns:a16="http://schemas.microsoft.com/office/drawing/2014/main" val="2496915998"/>
                    </a:ext>
                  </a:extLst>
                </a:gridCol>
                <a:gridCol w="1198572">
                  <a:extLst>
                    <a:ext uri="{9D8B030D-6E8A-4147-A177-3AD203B41FA5}">
                      <a16:colId xmlns:a16="http://schemas.microsoft.com/office/drawing/2014/main" val="3592906137"/>
                    </a:ext>
                  </a:extLst>
                </a:gridCol>
              </a:tblGrid>
              <a:tr h="265287">
                <a:tc>
                  <a:txBody>
                    <a:bodyPr/>
                    <a:lstStyle/>
                    <a:p>
                      <a:endParaRPr lang="zh-TW" altLang="en-US" dirty="0"/>
                    </a:p>
                  </a:txBody>
                  <a:tcPr>
                    <a:lnL w="12700" cap="flat" cmpd="sng" algn="ctr">
                      <a:solidFill>
                        <a:srgbClr val="0062B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rgbClr val="0062B3"/>
                    </a:solidFill>
                  </a:tcPr>
                </a:tc>
                <a:tc>
                  <a:txBody>
                    <a:bodyPr/>
                    <a:lstStyle/>
                    <a:p>
                      <a:pPr algn="ctr"/>
                      <a:r>
                        <a:rPr lang="zh-TW" altLang="en-US" dirty="0" smtClean="0"/>
                        <a:t>值</a:t>
                      </a:r>
                      <a:endParaRPr lang="zh-TW" altLang="en-US" dirty="0"/>
                    </a:p>
                  </a:txBody>
                  <a:tcPr>
                    <a:lnL w="12700" cap="flat" cmpd="sng" algn="ctr">
                      <a:solidFill>
                        <a:schemeClr val="bg1"/>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solidFill>
                      <a:srgbClr val="0062B3"/>
                    </a:solidFill>
                  </a:tcPr>
                </a:tc>
                <a:extLst>
                  <a:ext uri="{0D108BD9-81ED-4DB2-BD59-A6C34878D82A}">
                    <a16:rowId xmlns:a16="http://schemas.microsoft.com/office/drawing/2014/main" val="1795039816"/>
                  </a:ext>
                </a:extLst>
              </a:tr>
              <a:tr h="373569">
                <a:tc>
                  <a:txBody>
                    <a:bodyPr/>
                    <a:lstStyle/>
                    <a:p>
                      <a:pPr algn="ctr"/>
                      <a:r>
                        <a:rPr lang="zh-TW" altLang="en-US" baseline="0" dirty="0" smtClean="0"/>
                        <a:t>樣本數</a:t>
                      </a:r>
                      <a:endParaRPr lang="en-US" altLang="zh-TW" baseline="0" dirty="0" smtClean="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tc>
                  <a:txBody>
                    <a:bodyPr/>
                    <a:lstStyle/>
                    <a:p>
                      <a:pPr algn="ctr"/>
                      <a:r>
                        <a:rPr lang="en-US" altLang="zh-TW" dirty="0" smtClean="0"/>
                        <a:t>4873</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extLst>
                  <a:ext uri="{0D108BD9-81ED-4DB2-BD59-A6C34878D82A}">
                    <a16:rowId xmlns:a16="http://schemas.microsoft.com/office/drawing/2014/main" val="3165089564"/>
                  </a:ext>
                </a:extLst>
              </a:tr>
              <a:tr h="373569">
                <a:tc>
                  <a:txBody>
                    <a:bodyPr/>
                    <a:lstStyle/>
                    <a:p>
                      <a:pPr algn="ctr"/>
                      <a:r>
                        <a:rPr lang="zh-TW" altLang="en-US" dirty="0" smtClean="0"/>
                        <a:t>平均</a:t>
                      </a:r>
                      <a:endParaRPr lang="en-US" altLang="zh-TW" dirty="0" smtClean="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tc>
                  <a:txBody>
                    <a:bodyPr/>
                    <a:lstStyle/>
                    <a:p>
                      <a:pPr algn="ctr"/>
                      <a:r>
                        <a:rPr lang="en-US" altLang="zh-TW" dirty="0" smtClean="0"/>
                        <a:t>0.38</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extLst>
                  <a:ext uri="{0D108BD9-81ED-4DB2-BD59-A6C34878D82A}">
                    <a16:rowId xmlns:a16="http://schemas.microsoft.com/office/drawing/2014/main" val="3700941838"/>
                  </a:ext>
                </a:extLst>
              </a:tr>
              <a:tr h="373569">
                <a:tc>
                  <a:txBody>
                    <a:bodyPr/>
                    <a:lstStyle/>
                    <a:p>
                      <a:pPr algn="ctr"/>
                      <a:r>
                        <a:rPr lang="zh-TW" altLang="en-US" dirty="0" smtClean="0"/>
                        <a:t>最低</a:t>
                      </a:r>
                      <a:endParaRPr lang="en-US" altLang="zh-TW" dirty="0" smtClean="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tc>
                  <a:txBody>
                    <a:bodyPr/>
                    <a:lstStyle/>
                    <a:p>
                      <a:pPr algn="ctr"/>
                      <a:r>
                        <a:rPr lang="en-US" altLang="zh-TW" dirty="0" smtClean="0"/>
                        <a:t>0.000072</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extLst>
                  <a:ext uri="{0D108BD9-81ED-4DB2-BD59-A6C34878D82A}">
                    <a16:rowId xmlns:a16="http://schemas.microsoft.com/office/drawing/2014/main" val="1163253946"/>
                  </a:ext>
                </a:extLst>
              </a:tr>
              <a:tr h="373569">
                <a:tc>
                  <a:txBody>
                    <a:bodyPr/>
                    <a:lstStyle/>
                    <a:p>
                      <a:pPr algn="ctr"/>
                      <a:r>
                        <a:rPr lang="en-US" altLang="zh-TW" dirty="0" smtClean="0"/>
                        <a:t>25%</a:t>
                      </a:r>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tc>
                  <a:txBody>
                    <a:bodyPr/>
                    <a:lstStyle/>
                    <a:p>
                      <a:pPr algn="ctr"/>
                      <a:r>
                        <a:rPr lang="en-US" altLang="zh-TW" dirty="0" smtClean="0"/>
                        <a:t>0.0078</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extLst>
                  <a:ext uri="{0D108BD9-81ED-4DB2-BD59-A6C34878D82A}">
                    <a16:rowId xmlns:a16="http://schemas.microsoft.com/office/drawing/2014/main" val="2557433447"/>
                  </a:ext>
                </a:extLst>
              </a:tr>
              <a:tr h="373569">
                <a:tc>
                  <a:txBody>
                    <a:bodyPr/>
                    <a:lstStyle/>
                    <a:p>
                      <a:pPr algn="ctr"/>
                      <a:r>
                        <a:rPr lang="en-US" altLang="zh-TW" dirty="0" smtClean="0"/>
                        <a:t>50%</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tc>
                  <a:txBody>
                    <a:bodyPr/>
                    <a:lstStyle/>
                    <a:p>
                      <a:pPr algn="ctr"/>
                      <a:r>
                        <a:rPr lang="en-US" altLang="zh-TW" dirty="0" smtClean="0"/>
                        <a:t>0.036</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extLst>
                  <a:ext uri="{0D108BD9-81ED-4DB2-BD59-A6C34878D82A}">
                    <a16:rowId xmlns:a16="http://schemas.microsoft.com/office/drawing/2014/main" val="677636954"/>
                  </a:ext>
                </a:extLst>
              </a:tr>
              <a:tr h="373569">
                <a:tc>
                  <a:txBody>
                    <a:bodyPr/>
                    <a:lstStyle/>
                    <a:p>
                      <a:pPr algn="ctr"/>
                      <a:r>
                        <a:rPr lang="en-US" altLang="zh-TW" dirty="0" smtClean="0"/>
                        <a:t>75%</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tc>
                  <a:txBody>
                    <a:bodyPr/>
                    <a:lstStyle/>
                    <a:p>
                      <a:pPr algn="ctr"/>
                      <a:r>
                        <a:rPr lang="en-US" altLang="zh-TW" dirty="0" smtClean="0"/>
                        <a:t>0.17</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extLst>
                  <a:ext uri="{0D108BD9-81ED-4DB2-BD59-A6C34878D82A}">
                    <a16:rowId xmlns:a16="http://schemas.microsoft.com/office/drawing/2014/main" val="2452107899"/>
                  </a:ext>
                </a:extLst>
              </a:tr>
              <a:tr h="373569">
                <a:tc>
                  <a:txBody>
                    <a:bodyPr/>
                    <a:lstStyle/>
                    <a:p>
                      <a:pPr algn="ctr"/>
                      <a:r>
                        <a:rPr lang="zh-TW" altLang="en-US" dirty="0" smtClean="0"/>
                        <a:t>最高</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tc>
                  <a:txBody>
                    <a:bodyPr/>
                    <a:lstStyle/>
                    <a:p>
                      <a:pPr algn="ctr"/>
                      <a:r>
                        <a:rPr lang="en-US" altLang="zh-TW" dirty="0" smtClean="0"/>
                        <a:t>7</a:t>
                      </a:r>
                      <a:endParaRPr lang="zh-TW" altLang="en-US" dirty="0"/>
                    </a:p>
                  </a:txBody>
                  <a:tcPr anchor="ctr">
                    <a:lnL w="12700" cap="flat" cmpd="sng" algn="ctr">
                      <a:solidFill>
                        <a:srgbClr val="0062B3"/>
                      </a:solidFill>
                      <a:prstDash val="solid"/>
                      <a:round/>
                      <a:headEnd type="none" w="med" len="med"/>
                      <a:tailEnd type="none" w="med" len="med"/>
                    </a:lnL>
                    <a:lnR w="12700" cap="flat" cmpd="sng" algn="ctr">
                      <a:solidFill>
                        <a:srgbClr val="0062B3"/>
                      </a:solidFill>
                      <a:prstDash val="solid"/>
                      <a:round/>
                      <a:headEnd type="none" w="med" len="med"/>
                      <a:tailEnd type="none" w="med" len="med"/>
                    </a:lnR>
                    <a:lnT w="12700" cap="flat" cmpd="sng" algn="ctr">
                      <a:solidFill>
                        <a:srgbClr val="0062B3"/>
                      </a:solidFill>
                      <a:prstDash val="solid"/>
                      <a:round/>
                      <a:headEnd type="none" w="med" len="med"/>
                      <a:tailEnd type="none" w="med" len="med"/>
                    </a:lnT>
                    <a:lnB w="12700" cap="flat" cmpd="sng" algn="ctr">
                      <a:solidFill>
                        <a:srgbClr val="0062B3"/>
                      </a:solidFill>
                      <a:prstDash val="solid"/>
                      <a:round/>
                      <a:headEnd type="none" w="med" len="med"/>
                      <a:tailEnd type="none" w="med" len="med"/>
                    </a:lnB>
                    <a:noFill/>
                  </a:tcPr>
                </a:tc>
                <a:extLst>
                  <a:ext uri="{0D108BD9-81ED-4DB2-BD59-A6C34878D82A}">
                    <a16:rowId xmlns:a16="http://schemas.microsoft.com/office/drawing/2014/main" val="2132397206"/>
                  </a:ext>
                </a:extLst>
              </a:tr>
            </a:tbl>
          </a:graphicData>
        </a:graphic>
      </p:graphicFrame>
      <p:grpSp>
        <p:nvGrpSpPr>
          <p:cNvPr id="13" name="群組 12"/>
          <p:cNvGrpSpPr/>
          <p:nvPr/>
        </p:nvGrpSpPr>
        <p:grpSpPr>
          <a:xfrm>
            <a:off x="489284" y="330930"/>
            <a:ext cx="6101479" cy="1234066"/>
            <a:chOff x="5864833" y="240031"/>
            <a:chExt cx="4805240" cy="1522153"/>
          </a:xfrm>
        </p:grpSpPr>
        <p:sp>
          <p:nvSpPr>
            <p:cNvPr id="14" name="圓角矩形 13"/>
            <p:cNvSpPr/>
            <p:nvPr/>
          </p:nvSpPr>
          <p:spPr>
            <a:xfrm>
              <a:off x="6573868" y="240031"/>
              <a:ext cx="4096205" cy="1276794"/>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t>ETF</a:t>
              </a:r>
              <a:r>
                <a:rPr lang="zh-TW" altLang="en-US" sz="3600" b="1" dirty="0"/>
                <a:t>標</a:t>
              </a:r>
              <a:r>
                <a:rPr lang="zh-TW" altLang="en-US" sz="3600" b="1" dirty="0" smtClean="0"/>
                <a:t>借費率分</a:t>
              </a:r>
              <a:r>
                <a:rPr lang="zh-TW" altLang="en-US" sz="3600" b="1" dirty="0"/>
                <a:t>布</a:t>
              </a:r>
            </a:p>
          </p:txBody>
        </p:sp>
        <p:sp>
          <p:nvSpPr>
            <p:cNvPr id="15" name="圓角矩形 14"/>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
        <p:nvSpPr>
          <p:cNvPr id="16" name="矩形 15"/>
          <p:cNvSpPr/>
          <p:nvPr/>
        </p:nvSpPr>
        <p:spPr>
          <a:xfrm>
            <a:off x="9538499" y="330930"/>
            <a:ext cx="1458364" cy="221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ysClr val="windowText" lastClr="000000"/>
                </a:solidFill>
              </a:rPr>
              <a:t>最高得標</a:t>
            </a:r>
            <a:r>
              <a:rPr lang="en-US" altLang="zh-TW" sz="1400" dirty="0" smtClean="0">
                <a:solidFill>
                  <a:sysClr val="windowText" lastClr="000000"/>
                </a:solidFill>
              </a:rPr>
              <a:t>%</a:t>
            </a:r>
            <a:r>
              <a:rPr lang="zh-TW" altLang="en-US" sz="1400" dirty="0" smtClean="0">
                <a:solidFill>
                  <a:sysClr val="windowText" lastClr="000000"/>
                </a:solidFill>
              </a:rPr>
              <a:t>分布</a:t>
            </a:r>
            <a:endParaRPr lang="zh-TW" altLang="en-US" sz="1400" dirty="0">
              <a:solidFill>
                <a:sysClr val="windowText" lastClr="000000"/>
              </a:solidFill>
            </a:endParaRPr>
          </a:p>
        </p:txBody>
      </p:sp>
      <p:sp>
        <p:nvSpPr>
          <p:cNvPr id="17" name="矩形 16"/>
          <p:cNvSpPr/>
          <p:nvPr/>
        </p:nvSpPr>
        <p:spPr>
          <a:xfrm>
            <a:off x="9385968" y="3230541"/>
            <a:ext cx="2040415" cy="342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ysClr val="windowText" lastClr="000000"/>
                </a:solidFill>
              </a:rPr>
              <a:t>最高得標</a:t>
            </a:r>
            <a:r>
              <a:rPr lang="en-US" altLang="zh-TW" sz="1400" dirty="0" smtClean="0">
                <a:solidFill>
                  <a:sysClr val="windowText" lastClr="000000"/>
                </a:solidFill>
              </a:rPr>
              <a:t>%</a:t>
            </a:r>
            <a:r>
              <a:rPr lang="zh-TW" altLang="en-US" sz="1400" dirty="0" smtClean="0">
                <a:solidFill>
                  <a:sysClr val="windowText" lastClr="000000"/>
                </a:solidFill>
              </a:rPr>
              <a:t>分布</a:t>
            </a:r>
            <a:r>
              <a:rPr lang="en-US" altLang="zh-TW" sz="1400" dirty="0" smtClean="0">
                <a:solidFill>
                  <a:sysClr val="windowText" lastClr="000000"/>
                </a:solidFill>
              </a:rPr>
              <a:t>(0-1%)</a:t>
            </a:r>
            <a:endParaRPr lang="zh-TW" altLang="en-US" sz="1400" dirty="0">
              <a:solidFill>
                <a:sysClr val="windowText" lastClr="000000"/>
              </a:solidFill>
            </a:endParaRPr>
          </a:p>
        </p:txBody>
      </p:sp>
    </p:spTree>
    <p:extLst>
      <p:ext uri="{BB962C8B-B14F-4D97-AF65-F5344CB8AC3E}">
        <p14:creationId xmlns:p14="http://schemas.microsoft.com/office/powerpoint/2010/main" val="1045360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37</a:t>
            </a:fld>
            <a:endParaRPr lang="zh-TW" altLang="en-US"/>
          </a:p>
        </p:txBody>
      </p:sp>
      <mc:AlternateContent xmlns:mc="http://schemas.openxmlformats.org/markup-compatibility/2006" xmlns:a14="http://schemas.microsoft.com/office/drawing/2010/main">
        <mc:Choice Requires="a14">
          <p:sp>
            <p:nvSpPr>
              <p:cNvPr id="14" name="矩形 13"/>
              <p:cNvSpPr/>
              <p:nvPr/>
            </p:nvSpPr>
            <p:spPr>
              <a:xfrm>
                <a:off x="2839453" y="4295520"/>
                <a:ext cx="8631728" cy="1826141"/>
              </a:xfrm>
              <a:prstGeom prst="rect">
                <a:avLst/>
              </a:prstGeom>
            </p:spPr>
            <p:txBody>
              <a:bodyPr wrap="square">
                <a:spAutoFit/>
              </a:bodyPr>
              <a:lstStyle/>
              <a:p>
                <a:pPr marL="342900" indent="-342900">
                  <a:spcBef>
                    <a:spcPts val="1000"/>
                  </a:spcBef>
                  <a:buFont typeface="Arial" panose="020B0604020202020204" pitchFamily="34" charset="0"/>
                  <a:buChar char="•"/>
                </a:pPr>
                <a14:m>
                  <m:oMath xmlns:m="http://schemas.openxmlformats.org/officeDocument/2006/math">
                    <m:r>
                      <m:rPr>
                        <m:nor/>
                      </m:rPr>
                      <a:rPr lang="zh-TW" altLang="en-US" sz="2400" dirty="0">
                        <a:latin typeface="+mn-ea"/>
                      </a:rPr>
                      <m:t>預測得標</m:t>
                    </m:r>
                    <m:r>
                      <m:rPr>
                        <m:nor/>
                      </m:rPr>
                      <a:rPr lang="en-US" altLang="zh-TW" sz="2400" dirty="0">
                        <a:latin typeface="+mn-ea"/>
                      </a:rPr>
                      <m:t>%</m:t>
                    </m:r>
                    <m:r>
                      <a:rPr lang="zh-TW" altLang="en-US" sz="2400" i="1" dirty="0" smtClean="0">
                        <a:latin typeface="Cambria Math" panose="02040503050406030204" pitchFamily="18" charset="0"/>
                      </a:rPr>
                      <m:t> </m:t>
                    </m:r>
                  </m:oMath>
                </a14:m>
                <a:r>
                  <a:rPr lang="en-US" altLang="zh-TW" sz="2400" dirty="0" smtClean="0">
                    <a:latin typeface="+mn-ea"/>
                  </a:rPr>
                  <a:t>=</a:t>
                </a:r>
                <a:r>
                  <a:rPr lang="zh-TW" altLang="en-US" sz="2400" dirty="0" smtClean="0">
                    <a:latin typeface="+mn-ea"/>
                  </a:rPr>
                  <a:t> 預測區間上下界平均  </a:t>
                </a:r>
                <a:endParaRPr lang="en-US" altLang="zh-TW" sz="2400" dirty="0" smtClean="0">
                  <a:latin typeface="+mn-ea"/>
                </a:endParaRPr>
              </a:p>
              <a:p>
                <a:pPr marL="342900" indent="-342900">
                  <a:spcBef>
                    <a:spcPts val="1000"/>
                  </a:spcBef>
                  <a:buFont typeface="Arial" panose="020B0604020202020204" pitchFamily="34" charset="0"/>
                  <a:buChar char="•"/>
                </a:pPr>
                <a:r>
                  <a:rPr lang="zh-TW" altLang="en-US" sz="2400" dirty="0" smtClean="0">
                    <a:latin typeface="+mn-ea"/>
                  </a:rPr>
                  <a:t>但若預測得標</a:t>
                </a:r>
                <a:r>
                  <a:rPr lang="en-US" altLang="zh-TW" sz="2400" dirty="0" smtClean="0">
                    <a:latin typeface="+mn-ea"/>
                  </a:rPr>
                  <a:t>%</a:t>
                </a:r>
                <a:r>
                  <a:rPr lang="zh-TW" altLang="en-US" sz="2400" dirty="0" smtClean="0">
                    <a:latin typeface="+mn-ea"/>
                  </a:rPr>
                  <a:t>大於實際最高得標</a:t>
                </a:r>
                <a:r>
                  <a:rPr lang="en-US" altLang="zh-TW" sz="2400" dirty="0" smtClean="0">
                    <a:latin typeface="+mn-ea"/>
                  </a:rPr>
                  <a:t>%</a:t>
                </a:r>
                <a:r>
                  <a:rPr lang="zh-TW" altLang="en-US" sz="2400" dirty="0" smtClean="0">
                    <a:latin typeface="+mn-ea"/>
                  </a:rPr>
                  <a:t>且無不足數量，則設為</a:t>
                </a:r>
                <a:r>
                  <a:rPr lang="en-US" altLang="zh-TW" sz="2400" dirty="0" smtClean="0">
                    <a:latin typeface="+mn-ea"/>
                  </a:rPr>
                  <a:t>0</a:t>
                </a:r>
                <a:r>
                  <a:rPr lang="zh-TW" altLang="en-US" sz="2400" dirty="0" smtClean="0">
                    <a:latin typeface="+mn-ea"/>
                  </a:rPr>
                  <a:t>。</a:t>
                </a:r>
                <a:endParaRPr lang="en-US" altLang="zh-TW" sz="2400" dirty="0">
                  <a:latin typeface="+mn-ea"/>
                </a:endParaRPr>
              </a:p>
              <a:p>
                <a:pPr marL="342900" indent="-342900">
                  <a:spcBef>
                    <a:spcPts val="1000"/>
                  </a:spcBef>
                  <a:buFont typeface="Arial" panose="020B0604020202020204" pitchFamily="34" charset="0"/>
                  <a:buChar char="•"/>
                </a:pPr>
                <a:r>
                  <a:rPr lang="zh-TW" altLang="en-US" sz="2400" dirty="0" smtClean="0">
                    <a:latin typeface="+mn-ea"/>
                  </a:rPr>
                  <a:t>若預測得標</a:t>
                </a:r>
                <a:r>
                  <a:rPr lang="en-US" altLang="zh-TW" sz="2400" dirty="0" smtClean="0">
                    <a:latin typeface="+mn-ea"/>
                  </a:rPr>
                  <a:t>%</a:t>
                </a:r>
                <a:r>
                  <a:rPr lang="zh-TW" altLang="en-US" sz="2400" dirty="0" smtClean="0">
                    <a:latin typeface="+mn-ea"/>
                  </a:rPr>
                  <a:t>大於實際最高得標</a:t>
                </a:r>
                <a:r>
                  <a:rPr lang="en-US" altLang="zh-TW" sz="2400" dirty="0" smtClean="0">
                    <a:latin typeface="+mn-ea"/>
                  </a:rPr>
                  <a:t>%</a:t>
                </a:r>
                <a:r>
                  <a:rPr lang="zh-TW" altLang="en-US" sz="2400" dirty="0" smtClean="0">
                    <a:latin typeface="+mn-ea"/>
                  </a:rPr>
                  <a:t>但有得標則要重新計算平均得標比率與金額。</a:t>
                </a:r>
                <a:endParaRPr lang="en-US" altLang="zh-TW" sz="2400" dirty="0">
                  <a:latin typeface="+mn-ea"/>
                </a:endParaRPr>
              </a:p>
            </p:txBody>
          </p:sp>
        </mc:Choice>
        <mc:Fallback xmlns="">
          <p:sp>
            <p:nvSpPr>
              <p:cNvPr id="14" name="矩形 13"/>
              <p:cNvSpPr>
                <a:spLocks noRot="1" noChangeAspect="1" noMove="1" noResize="1" noEditPoints="1" noAdjustHandles="1" noChangeArrowheads="1" noChangeShapeType="1" noTextEdit="1"/>
              </p:cNvSpPr>
              <p:nvPr/>
            </p:nvSpPr>
            <p:spPr>
              <a:xfrm>
                <a:off x="2839453" y="4295520"/>
                <a:ext cx="8631728" cy="1826141"/>
              </a:xfrm>
              <a:prstGeom prst="rect">
                <a:avLst/>
              </a:prstGeom>
              <a:blipFill>
                <a:blip r:embed="rId3"/>
                <a:stretch>
                  <a:fillRect l="-989" t="-2341" r="-3672" b="-7023"/>
                </a:stretch>
              </a:blipFill>
            </p:spPr>
            <p:txBody>
              <a:bodyPr/>
              <a:lstStyle/>
              <a:p>
                <a:r>
                  <a:rPr lang="zh-TW" altLang="en-US">
                    <a:noFill/>
                  </a:rPr>
                  <a:t> </a:t>
                </a:r>
              </a:p>
            </p:txBody>
          </p:sp>
        </mc:Fallback>
      </mc:AlternateContent>
      <p:grpSp>
        <p:nvGrpSpPr>
          <p:cNvPr id="12" name="群組 11"/>
          <p:cNvGrpSpPr/>
          <p:nvPr/>
        </p:nvGrpSpPr>
        <p:grpSpPr>
          <a:xfrm>
            <a:off x="489284" y="330930"/>
            <a:ext cx="4672263" cy="1234066"/>
            <a:chOff x="5864833" y="240031"/>
            <a:chExt cx="3679656" cy="1522153"/>
          </a:xfrm>
        </p:grpSpPr>
        <p:sp>
          <p:nvSpPr>
            <p:cNvPr id="13" name="圓角矩形 12"/>
            <p:cNvSpPr/>
            <p:nvPr/>
          </p:nvSpPr>
          <p:spPr>
            <a:xfrm>
              <a:off x="6573868" y="240031"/>
              <a:ext cx="2970621" cy="1276794"/>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回測評斷</a:t>
              </a:r>
              <a:r>
                <a:rPr lang="zh-TW" altLang="en-US" sz="3600" b="1" dirty="0" smtClean="0"/>
                <a:t>方法</a:t>
              </a:r>
              <a:endParaRPr lang="zh-TW" altLang="en-US" sz="3600" b="1" dirty="0"/>
            </a:p>
          </p:txBody>
        </p:sp>
        <p:sp>
          <p:nvSpPr>
            <p:cNvPr id="16" name="圓角矩形 15"/>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grpSp>
        <p:nvGrpSpPr>
          <p:cNvPr id="5" name="群組 4"/>
          <p:cNvGrpSpPr/>
          <p:nvPr/>
        </p:nvGrpSpPr>
        <p:grpSpPr>
          <a:xfrm>
            <a:off x="634823" y="2096639"/>
            <a:ext cx="10946422" cy="1862593"/>
            <a:chOff x="625926" y="4249449"/>
            <a:chExt cx="10946422" cy="1862593"/>
          </a:xfrm>
        </p:grpSpPr>
        <p:sp>
          <p:nvSpPr>
            <p:cNvPr id="20" name="圓角矩形 19"/>
            <p:cNvSpPr/>
            <p:nvPr/>
          </p:nvSpPr>
          <p:spPr>
            <a:xfrm>
              <a:off x="4701238" y="4249449"/>
              <a:ext cx="6871110" cy="660587"/>
            </a:xfrm>
            <a:prstGeom prst="roundRect">
              <a:avLst/>
            </a:prstGeom>
            <a:solidFill>
              <a:schemeClr val="bg1"/>
            </a:solidFill>
            <a:ln w="1270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圓角矩形 18"/>
            <p:cNvSpPr/>
            <p:nvPr/>
          </p:nvSpPr>
          <p:spPr>
            <a:xfrm>
              <a:off x="4111443" y="4922068"/>
              <a:ext cx="7460905" cy="1189974"/>
            </a:xfrm>
            <a:prstGeom prst="roundRect">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圓角矩形 2"/>
            <p:cNvSpPr/>
            <p:nvPr/>
          </p:nvSpPr>
          <p:spPr>
            <a:xfrm>
              <a:off x="1217717" y="4249449"/>
              <a:ext cx="2683042" cy="660587"/>
            </a:xfrm>
            <a:prstGeom prst="roundRect">
              <a:avLst/>
            </a:prstGeom>
            <a:noFill/>
            <a:ln w="1270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圓角矩形 17"/>
            <p:cNvSpPr/>
            <p:nvPr/>
          </p:nvSpPr>
          <p:spPr>
            <a:xfrm>
              <a:off x="627922" y="4922068"/>
              <a:ext cx="3272837" cy="1189974"/>
            </a:xfrm>
            <a:prstGeom prst="roundRect">
              <a:avLst/>
            </a:prstGeom>
            <a:no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 name="矩形 5"/>
                <p:cNvSpPr/>
                <p:nvPr/>
              </p:nvSpPr>
              <p:spPr>
                <a:xfrm>
                  <a:off x="1433409" y="4868937"/>
                  <a:ext cx="2335107" cy="1152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f>
                          <m:fPr>
                            <m:ctrlPr>
                              <a:rPr lang="en-US" altLang="zh-TW" sz="2000" b="0" i="1" smtClean="0">
                                <a:solidFill>
                                  <a:schemeClr val="tx1"/>
                                </a:solidFill>
                                <a:latin typeface="Cambria Math" panose="02040503050406030204" pitchFamily="18" charset="0"/>
                                <a:ea typeface="微軟正黑體" panose="020B0604030504040204" pitchFamily="34" charset="-120"/>
                              </a:rPr>
                            </m:ctrlPr>
                          </m:fPr>
                          <m:num>
                            <m:r>
                              <m:rPr>
                                <m:nor/>
                              </m:rPr>
                              <a:rPr lang="el-GR" altLang="zh-TW" sz="2400" b="1" dirty="0">
                                <a:solidFill>
                                  <a:schemeClr val="tx1"/>
                                </a:solidFill>
                                <a:latin typeface="微軟正黑體" panose="020B0604030504040204" pitchFamily="34" charset="-120"/>
                                <a:ea typeface="微軟正黑體" panose="020B0604030504040204" pitchFamily="34" charset="-120"/>
                              </a:rPr>
                              <m:t>Σ</m:t>
                            </m:r>
                            <m:r>
                              <m:rPr>
                                <m:nor/>
                              </m:rPr>
                              <a:rPr lang="zh-TW" altLang="en-US" sz="2000" dirty="0">
                                <a:solidFill>
                                  <a:schemeClr val="tx1"/>
                                </a:solidFill>
                                <a:latin typeface="微軟正黑體" panose="020B0604030504040204" pitchFamily="34" charset="-120"/>
                                <a:ea typeface="微軟正黑體" panose="020B0604030504040204" pitchFamily="34" charset="-120"/>
                              </a:rPr>
                              <m:t>預測得標</m:t>
                            </m:r>
                            <m:r>
                              <m:rPr>
                                <m:nor/>
                              </m:rPr>
                              <a:rPr lang="en-US" altLang="zh-TW" sz="2000" dirty="0">
                                <a:solidFill>
                                  <a:schemeClr val="tx1"/>
                                </a:solidFill>
                                <a:latin typeface="微軟正黑體" panose="020B0604030504040204" pitchFamily="34" charset="-120"/>
                                <a:ea typeface="微軟正黑體" panose="020B0604030504040204" pitchFamily="34" charset="-120"/>
                              </a:rPr>
                              <m:t>%</m:t>
                            </m:r>
                          </m:num>
                          <m:den>
                            <m:r>
                              <m:rPr>
                                <m:nor/>
                              </m:rPr>
                              <a:rPr lang="el-GR" altLang="zh-TW" sz="2400" b="1" dirty="0">
                                <a:solidFill>
                                  <a:schemeClr val="tx1"/>
                                </a:solidFill>
                                <a:latin typeface="微軟正黑體" panose="020B0604030504040204" pitchFamily="34" charset="-120"/>
                                <a:ea typeface="微軟正黑體" panose="020B0604030504040204" pitchFamily="34" charset="-120"/>
                              </a:rPr>
                              <m:t>Σ</m:t>
                            </m:r>
                            <m:r>
                              <m:rPr>
                                <m:nor/>
                              </m:rPr>
                              <a:rPr lang="zh-TW" altLang="en-US" sz="2000" dirty="0">
                                <a:solidFill>
                                  <a:schemeClr val="tx1"/>
                                </a:solidFill>
                                <a:latin typeface="微軟正黑體" panose="020B0604030504040204" pitchFamily="34" charset="-120"/>
                                <a:ea typeface="微軟正黑體" panose="020B0604030504040204" pitchFamily="34" charset="-120"/>
                              </a:rPr>
                              <m:t>實際平均得標</m:t>
                            </m:r>
                            <m:r>
                              <m:rPr>
                                <m:nor/>
                              </m:rPr>
                              <a:rPr lang="en-US" altLang="zh-TW" sz="2000" dirty="0">
                                <a:solidFill>
                                  <a:schemeClr val="tx1"/>
                                </a:solidFill>
                                <a:latin typeface="微軟正黑體" panose="020B0604030504040204" pitchFamily="34" charset="-120"/>
                                <a:ea typeface="微軟正黑體" panose="020B0604030504040204" pitchFamily="34" charset="-120"/>
                              </a:rPr>
                              <m:t>%</m:t>
                            </m:r>
                          </m:den>
                        </m:f>
                      </m:oMath>
                    </m:oMathPara>
                  </a14:m>
                  <a:endParaRPr lang="en-US" altLang="zh-TW" dirty="0" smtClean="0">
                    <a:solidFill>
                      <a:schemeClr val="tx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1433409" y="4868937"/>
                  <a:ext cx="2335107" cy="1152159"/>
                </a:xfrm>
                <a:prstGeom prst="rect">
                  <a:avLst/>
                </a:prstGeom>
                <a:blipFill>
                  <a:blip r:embed="rId4"/>
                  <a:stretch>
                    <a:fillRect/>
                  </a:stretch>
                </a:blipFill>
                <a:ln>
                  <a:noFill/>
                </a:ln>
              </p:spPr>
              <p:txBody>
                <a:bodyPr/>
                <a:lstStyle/>
                <a:p>
                  <a:r>
                    <a:rPr lang="zh-TW" altLang="en-US">
                      <a:noFill/>
                    </a:rPr>
                    <a:t> </a:t>
                  </a:r>
                </a:p>
              </p:txBody>
            </p:sp>
          </mc:Fallback>
        </mc:AlternateContent>
        <p:sp>
          <p:nvSpPr>
            <p:cNvPr id="8" name="矩形 7"/>
            <p:cNvSpPr/>
            <p:nvPr/>
          </p:nvSpPr>
          <p:spPr>
            <a:xfrm>
              <a:off x="1489872" y="4360943"/>
              <a:ext cx="2857527" cy="461665"/>
            </a:xfrm>
            <a:prstGeom prst="rect">
              <a:avLst/>
            </a:prstGeom>
          </p:spPr>
          <p:txBody>
            <a:bodyPr wrap="square">
              <a:spAutoFit/>
            </a:bodyPr>
            <a:lstStyle/>
            <a:p>
              <a:r>
                <a:rPr lang="zh-TW" altLang="en-US" sz="2400" b="1" dirty="0"/>
                <a:t>得標總費率</a:t>
              </a:r>
              <a:r>
                <a:rPr lang="zh-TW" altLang="en-US" sz="2400" b="1" dirty="0" smtClean="0"/>
                <a:t>比較</a:t>
              </a:r>
              <a:endParaRPr lang="en-US" altLang="zh-TW" sz="2400" b="1" dirty="0"/>
            </a:p>
          </p:txBody>
        </p:sp>
        <mc:AlternateContent xmlns:mc="http://schemas.openxmlformats.org/markup-compatibility/2006" xmlns:a14="http://schemas.microsoft.com/office/drawing/2010/main">
          <mc:Choice Requires="a14">
            <p:sp>
              <p:nvSpPr>
                <p:cNvPr id="9" name="矩形 8"/>
                <p:cNvSpPr/>
                <p:nvPr/>
              </p:nvSpPr>
              <p:spPr>
                <a:xfrm>
                  <a:off x="5077323" y="4879535"/>
                  <a:ext cx="6495025" cy="11415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f>
                        <m:fPr>
                          <m:ctrlPr>
                            <a:rPr lang="en-US" altLang="zh-TW" i="1" smtClean="0">
                              <a:solidFill>
                                <a:schemeClr val="tx1"/>
                              </a:solidFill>
                              <a:latin typeface="Cambria Math" panose="02040503050406030204" pitchFamily="18" charset="0"/>
                              <a:ea typeface="微軟正黑體" panose="020B0604030504040204" pitchFamily="34" charset="-120"/>
                            </a:rPr>
                          </m:ctrlPr>
                        </m:fPr>
                        <m:num>
                          <m:r>
                            <m:rPr>
                              <m:nor/>
                            </m:rPr>
                            <a:rPr lang="el-GR" altLang="zh-TW" sz="2000" b="1" dirty="0">
                              <a:solidFill>
                                <a:schemeClr val="tx1"/>
                              </a:solidFill>
                              <a:latin typeface="微軟正黑體" panose="020B0604030504040204" pitchFamily="34" charset="-120"/>
                              <a:ea typeface="微軟正黑體" panose="020B0604030504040204" pitchFamily="34" charset="-120"/>
                            </a:rPr>
                            <m:t>Σ</m:t>
                          </m:r>
                          <m:r>
                            <m:rPr>
                              <m:nor/>
                            </m:rPr>
                            <a:rPr lang="zh-TW" altLang="en-US" dirty="0">
                              <a:solidFill>
                                <a:schemeClr val="tx1"/>
                              </a:solidFill>
                              <a:latin typeface="微軟正黑體" panose="020B0604030504040204" pitchFamily="34" charset="-120"/>
                              <a:ea typeface="微軟正黑體" panose="020B0604030504040204" pitchFamily="34" charset="-120"/>
                            </a:rPr>
                            <m:t>預測得標</m:t>
                          </m:r>
                          <m:r>
                            <a:rPr lang="zh-TW" altLang="en-US" i="1" dirty="0">
                              <a:solidFill>
                                <a:schemeClr val="tx1"/>
                              </a:solidFill>
                              <a:latin typeface="Cambria Math" panose="02040503050406030204" pitchFamily="18" charset="0"/>
                              <a:ea typeface="微軟正黑體" panose="020B0604030504040204" pitchFamily="34" charset="-120"/>
                            </a:rPr>
                            <m:t>金額</m:t>
                          </m:r>
                        </m:num>
                        <m:den>
                          <m:r>
                            <m:rPr>
                              <m:nor/>
                            </m:rPr>
                            <a:rPr lang="el-GR" altLang="zh-TW" sz="2000" b="1" dirty="0">
                              <a:solidFill>
                                <a:schemeClr val="tx1"/>
                              </a:solidFill>
                              <a:latin typeface="微軟正黑體" panose="020B0604030504040204" pitchFamily="34" charset="-120"/>
                              <a:ea typeface="微軟正黑體" panose="020B0604030504040204" pitchFamily="34" charset="-120"/>
                            </a:rPr>
                            <m:t>Σ</m:t>
                          </m:r>
                          <m:r>
                            <m:rPr>
                              <m:nor/>
                            </m:rPr>
                            <a:rPr lang="zh-TW" altLang="en-US" dirty="0">
                              <a:solidFill>
                                <a:schemeClr val="tx1"/>
                              </a:solidFill>
                              <a:latin typeface="微軟正黑體" panose="020B0604030504040204" pitchFamily="34" charset="-120"/>
                              <a:ea typeface="微軟正黑體" panose="020B0604030504040204" pitchFamily="34" charset="-120"/>
                            </a:rPr>
                            <m:t>實際平均得標</m:t>
                          </m:r>
                          <m:r>
                            <a:rPr lang="zh-TW" altLang="en-US" i="1" dirty="0">
                              <a:solidFill>
                                <a:schemeClr val="tx1"/>
                              </a:solidFill>
                              <a:latin typeface="Cambria Math" panose="02040503050406030204" pitchFamily="18" charset="0"/>
                              <a:ea typeface="微軟正黑體" panose="020B0604030504040204" pitchFamily="34" charset="-120"/>
                            </a:rPr>
                            <m:t>金額</m:t>
                          </m:r>
                        </m:den>
                      </m:f>
                      <m:r>
                        <a:rPr lang="en-US" altLang="zh-TW" b="0" i="1" dirty="0" smtClean="0">
                          <a:solidFill>
                            <a:schemeClr val="tx1"/>
                          </a:solidFill>
                          <a:latin typeface="Cambria Math" panose="02040503050406030204" pitchFamily="18" charset="0"/>
                          <a:ea typeface="微軟正黑體" panose="020B0604030504040204" pitchFamily="34" charset="-120"/>
                        </a:rPr>
                        <m:t>=</m:t>
                      </m:r>
                      <m:f>
                        <m:fPr>
                          <m:ctrlPr>
                            <a:rPr lang="en-US" altLang="zh-TW" b="0" i="1" dirty="0" smtClean="0">
                              <a:solidFill>
                                <a:schemeClr val="tx1"/>
                              </a:solidFill>
                              <a:latin typeface="Cambria Math" panose="02040503050406030204" pitchFamily="18" charset="0"/>
                              <a:ea typeface="微軟正黑體" panose="020B0604030504040204" pitchFamily="34" charset="-120"/>
                            </a:rPr>
                          </m:ctrlPr>
                        </m:fPr>
                        <m:num>
                          <m:r>
                            <m:rPr>
                              <m:nor/>
                            </m:rPr>
                            <a:rPr lang="el-GR" altLang="zh-TW" b="1" dirty="0">
                              <a:solidFill>
                                <a:schemeClr val="tx1"/>
                              </a:solidFill>
                              <a:latin typeface="微軟正黑體" panose="020B0604030504040204" pitchFamily="34" charset="-120"/>
                              <a:ea typeface="微軟正黑體" panose="020B0604030504040204" pitchFamily="34" charset="-120"/>
                            </a:rPr>
                            <m:t>Σ</m:t>
                          </m:r>
                          <m:r>
                            <a:rPr lang="zh-TW" altLang="en-US" b="1" i="1" dirty="0" smtClean="0">
                              <a:solidFill>
                                <a:schemeClr val="tx1"/>
                              </a:solidFill>
                              <a:latin typeface="Cambria Math" panose="02040503050406030204" pitchFamily="18" charset="0"/>
                              <a:ea typeface="微軟正黑體" panose="020B0604030504040204" pitchFamily="34" charset="-120"/>
                            </a:rPr>
                            <m:t> </m:t>
                          </m:r>
                          <m:r>
                            <a:rPr lang="zh-TW" altLang="en-US" b="1" i="1" dirty="0">
                              <a:solidFill>
                                <a:schemeClr val="tx1"/>
                              </a:solidFill>
                              <a:latin typeface="Cambria Math" panose="02040503050406030204" pitchFamily="18" charset="0"/>
                              <a:ea typeface="微軟正黑體" panose="020B0604030504040204" pitchFamily="34" charset="-120"/>
                            </a:rPr>
                            <m:t> </m:t>
                          </m:r>
                          <m:r>
                            <a:rPr lang="zh-TW" altLang="en-US" i="1" dirty="0">
                              <a:solidFill>
                                <a:schemeClr val="tx1"/>
                              </a:solidFill>
                              <a:latin typeface="Cambria Math" panose="02040503050406030204" pitchFamily="18" charset="0"/>
                              <a:ea typeface="微軟正黑體" panose="020B0604030504040204" pitchFamily="34" charset="-120"/>
                            </a:rPr>
                            <m:t>預測</m:t>
                          </m:r>
                          <m:r>
                            <m:rPr>
                              <m:nor/>
                            </m:rPr>
                            <a:rPr lang="zh-TW" altLang="en-US" dirty="0">
                              <a:solidFill>
                                <a:schemeClr val="tx1"/>
                              </a:solidFill>
                              <a:latin typeface="微軟正黑體" panose="020B0604030504040204" pitchFamily="34" charset="-120"/>
                              <a:ea typeface="微軟正黑體" panose="020B0604030504040204" pitchFamily="34" charset="-120"/>
                            </a:rPr>
                            <m:t>得標</m:t>
                          </m:r>
                          <m:r>
                            <m:rPr>
                              <m:nor/>
                            </m:rPr>
                            <a:rPr lang="en-US" altLang="zh-TW" dirty="0">
                              <a:solidFill>
                                <a:schemeClr val="tx1"/>
                              </a:solidFill>
                              <a:latin typeface="微軟正黑體" panose="020B0604030504040204" pitchFamily="34" charset="-120"/>
                              <a:ea typeface="微軟正黑體" panose="020B0604030504040204" pitchFamily="34" charset="-120"/>
                            </a:rPr>
                            <m:t>%</m:t>
                          </m:r>
                          <m:r>
                            <a:rPr lang="zh-TW" altLang="en-US" i="1" dirty="0" smtClean="0">
                              <a:solidFill>
                                <a:schemeClr val="tx1"/>
                              </a:solidFill>
                              <a:latin typeface="Cambria Math" panose="02040503050406030204" pitchFamily="18" charset="0"/>
                              <a:ea typeface="微軟正黑體" panose="020B0604030504040204" pitchFamily="34" charset="-120"/>
                            </a:rPr>
                            <m:t> </m:t>
                          </m:r>
                          <m:r>
                            <a:rPr lang="zh-TW" altLang="en-US" i="1" dirty="0">
                              <a:solidFill>
                                <a:schemeClr val="tx1"/>
                              </a:solidFill>
                              <a:latin typeface="Cambria Math" panose="02040503050406030204" pitchFamily="18" charset="0"/>
                              <a:ea typeface="微軟正黑體" panose="020B0604030504040204" pitchFamily="34" charset="-120"/>
                            </a:rPr>
                            <m:t>×</m:t>
                          </m:r>
                          <m:r>
                            <a:rPr lang="zh-TW" altLang="en-US" i="1" dirty="0" smtClean="0">
                              <a:solidFill>
                                <a:schemeClr val="tx1"/>
                              </a:solidFill>
                              <a:latin typeface="Cambria Math" panose="02040503050406030204" pitchFamily="18" charset="0"/>
                              <a:ea typeface="微軟正黑體" panose="020B0604030504040204" pitchFamily="34" charset="-120"/>
                            </a:rPr>
                            <m:t> </m:t>
                          </m:r>
                          <m:r>
                            <a:rPr lang="zh-TW" altLang="en-US" i="1" dirty="0">
                              <a:solidFill>
                                <a:schemeClr val="tx1"/>
                              </a:solidFill>
                              <a:latin typeface="Cambria Math" panose="02040503050406030204" pitchFamily="18" charset="0"/>
                              <a:ea typeface="微軟正黑體" panose="020B0604030504040204" pitchFamily="34" charset="-120"/>
                            </a:rPr>
                            <m:t>收</m:t>
                          </m:r>
                          <m:r>
                            <a:rPr lang="zh-TW" altLang="en-US" i="1" dirty="0" smtClean="0">
                              <a:solidFill>
                                <a:schemeClr val="tx1"/>
                              </a:solidFill>
                              <a:latin typeface="Cambria Math" panose="02040503050406030204" pitchFamily="18" charset="0"/>
                              <a:ea typeface="微軟正黑體" panose="020B0604030504040204" pitchFamily="34" charset="-120"/>
                            </a:rPr>
                            <m:t>盤價</m:t>
                          </m:r>
                          <m:r>
                            <a:rPr lang="en-US" altLang="zh-TW" i="1" dirty="0" smtClean="0">
                              <a:solidFill>
                                <a:schemeClr val="tx1"/>
                              </a:solidFill>
                              <a:latin typeface="Cambria Math" panose="02040503050406030204" pitchFamily="18" charset="0"/>
                              <a:ea typeface="Cambria Math" panose="02040503050406030204" pitchFamily="18" charset="0"/>
                            </a:rPr>
                            <m:t>×</m:t>
                          </m:r>
                          <m:r>
                            <a:rPr lang="zh-TW" altLang="en-US" i="1" dirty="0">
                              <a:solidFill>
                                <a:schemeClr val="tx1"/>
                              </a:solidFill>
                              <a:latin typeface="Cambria Math" panose="02040503050406030204" pitchFamily="18" charset="0"/>
                              <a:ea typeface="Cambria Math" panose="02040503050406030204" pitchFamily="18" charset="0"/>
                            </a:rPr>
                            <m:t>標借</m:t>
                          </m:r>
                          <m:r>
                            <a:rPr lang="zh-TW" altLang="en-US" i="1" dirty="0" smtClean="0">
                              <a:solidFill>
                                <a:schemeClr val="tx1"/>
                              </a:solidFill>
                              <a:latin typeface="Cambria Math" panose="02040503050406030204" pitchFamily="18" charset="0"/>
                              <a:ea typeface="Cambria Math" panose="02040503050406030204" pitchFamily="18" charset="0"/>
                            </a:rPr>
                            <m:t>張數</m:t>
                          </m:r>
                          <m:r>
                            <a:rPr lang="en-US" altLang="zh-TW" b="0" i="1" dirty="0" smtClean="0">
                              <a:solidFill>
                                <a:schemeClr val="tx1"/>
                              </a:solidFill>
                              <a:latin typeface="Cambria Math" panose="02040503050406030204" pitchFamily="18" charset="0"/>
                              <a:ea typeface="Cambria Math" panose="02040503050406030204" pitchFamily="18" charset="0"/>
                            </a:rPr>
                            <m:t> × </m:t>
                          </m:r>
                          <m:r>
                            <a:rPr lang="en-US" altLang="zh-TW" i="1" dirty="0">
                              <a:solidFill>
                                <a:schemeClr val="tx1"/>
                              </a:solidFill>
                              <a:latin typeface="Cambria Math" panose="02040503050406030204" pitchFamily="18" charset="0"/>
                              <a:ea typeface="Cambria Math" panose="02040503050406030204" pitchFamily="18" charset="0"/>
                            </a:rPr>
                            <m:t>1</m:t>
                          </m:r>
                          <m:r>
                            <a:rPr lang="en-US" altLang="zh-TW" i="1" dirty="0" smtClean="0">
                              <a:solidFill>
                                <a:schemeClr val="tx1"/>
                              </a:solidFill>
                              <a:latin typeface="Cambria Math" panose="02040503050406030204" pitchFamily="18" charset="0"/>
                              <a:ea typeface="Cambria Math" panose="02040503050406030204" pitchFamily="18" charset="0"/>
                            </a:rPr>
                            <m:t>0</m:t>
                          </m:r>
                          <m:r>
                            <a:rPr lang="en-US" altLang="zh-TW" i="1" dirty="0">
                              <a:solidFill>
                                <a:schemeClr val="tx1"/>
                              </a:solidFill>
                              <a:latin typeface="Cambria Math" panose="02040503050406030204" pitchFamily="18" charset="0"/>
                              <a:ea typeface="Cambria Math" panose="02040503050406030204" pitchFamily="18" charset="0"/>
                            </a:rPr>
                            <m:t>0</m:t>
                          </m:r>
                          <m:r>
                            <a:rPr lang="en-US" altLang="zh-TW" i="1" dirty="0" smtClean="0">
                              <a:solidFill>
                                <a:schemeClr val="tx1"/>
                              </a:solidFill>
                              <a:latin typeface="Cambria Math" panose="02040503050406030204" pitchFamily="18" charset="0"/>
                              <a:ea typeface="Cambria Math" panose="02040503050406030204" pitchFamily="18" charset="0"/>
                            </a:rPr>
                            <m:t>0</m:t>
                          </m:r>
                        </m:num>
                        <m:den>
                          <m:r>
                            <m:rPr>
                              <m:nor/>
                            </m:rPr>
                            <a:rPr lang="el-GR" altLang="zh-TW" b="1" dirty="0">
                              <a:solidFill>
                                <a:schemeClr val="tx1"/>
                              </a:solidFill>
                              <a:latin typeface="微軟正黑體" panose="020B0604030504040204" pitchFamily="34" charset="-120"/>
                              <a:ea typeface="微軟正黑體" panose="020B0604030504040204" pitchFamily="34" charset="-120"/>
                            </a:rPr>
                            <m:t>Σ</m:t>
                          </m:r>
                          <m:r>
                            <a:rPr lang="zh-TW" altLang="en-US" b="1" i="1" dirty="0" smtClean="0">
                              <a:solidFill>
                                <a:schemeClr val="tx1"/>
                              </a:solidFill>
                              <a:latin typeface="Cambria Math" panose="02040503050406030204" pitchFamily="18" charset="0"/>
                              <a:ea typeface="微軟正黑體" panose="020B0604030504040204" pitchFamily="34" charset="-120"/>
                            </a:rPr>
                            <m:t> </m:t>
                          </m:r>
                          <m:r>
                            <a:rPr lang="zh-TW" altLang="en-US" b="1" i="1" dirty="0">
                              <a:solidFill>
                                <a:schemeClr val="tx1"/>
                              </a:solidFill>
                              <a:latin typeface="Cambria Math" panose="02040503050406030204" pitchFamily="18" charset="0"/>
                              <a:ea typeface="微軟正黑體" panose="020B0604030504040204" pitchFamily="34" charset="-120"/>
                            </a:rPr>
                            <m:t> </m:t>
                          </m:r>
                          <m:r>
                            <a:rPr lang="zh-TW" altLang="en-US" i="1" dirty="0">
                              <a:solidFill>
                                <a:schemeClr val="tx1"/>
                              </a:solidFill>
                              <a:latin typeface="Cambria Math" panose="02040503050406030204" pitchFamily="18" charset="0"/>
                              <a:ea typeface="微軟正黑體" panose="020B0604030504040204" pitchFamily="34" charset="-120"/>
                            </a:rPr>
                            <m:t>平均</m:t>
                          </m:r>
                          <m:r>
                            <a:rPr lang="zh-TW" altLang="en-US" i="1" dirty="0" smtClean="0">
                              <a:solidFill>
                                <a:schemeClr val="tx1"/>
                              </a:solidFill>
                              <a:latin typeface="Cambria Math" panose="02040503050406030204" pitchFamily="18" charset="0"/>
                              <a:ea typeface="微軟正黑體" panose="020B0604030504040204" pitchFamily="34" charset="-120"/>
                            </a:rPr>
                            <m:t>得標</m:t>
                          </m:r>
                          <m:r>
                            <a:rPr lang="zh-TW" altLang="en-US" i="1" dirty="0">
                              <a:solidFill>
                                <a:schemeClr val="tx1"/>
                              </a:solidFill>
                              <a:latin typeface="Cambria Math" panose="02040503050406030204" pitchFamily="18" charset="0"/>
                              <a:ea typeface="微軟正黑體" panose="020B0604030504040204" pitchFamily="34" charset="-120"/>
                            </a:rPr>
                            <m:t>單價</m:t>
                          </m:r>
                          <m:r>
                            <a:rPr lang="zh-TW" altLang="en-US" i="1" dirty="0" smtClean="0">
                              <a:solidFill>
                                <a:schemeClr val="tx1"/>
                              </a:solidFill>
                              <a:latin typeface="Cambria Math" panose="02040503050406030204" pitchFamily="18" charset="0"/>
                              <a:ea typeface="微軟正黑體" panose="020B0604030504040204" pitchFamily="34" charset="-120"/>
                            </a:rPr>
                            <m:t> </m:t>
                          </m:r>
                          <m:r>
                            <a:rPr lang="en-US" altLang="zh-TW" i="1" dirty="0" smtClean="0">
                              <a:solidFill>
                                <a:schemeClr val="tx1"/>
                              </a:solidFill>
                              <a:latin typeface="Cambria Math" panose="02040503050406030204" pitchFamily="18" charset="0"/>
                              <a:ea typeface="Cambria Math" panose="02040503050406030204" pitchFamily="18" charset="0"/>
                            </a:rPr>
                            <m:t>×</m:t>
                          </m:r>
                          <m:r>
                            <a:rPr lang="zh-TW" altLang="en-US" i="1" dirty="0">
                              <a:solidFill>
                                <a:schemeClr val="tx1"/>
                              </a:solidFill>
                              <a:latin typeface="Cambria Math" panose="02040503050406030204" pitchFamily="18" charset="0"/>
                              <a:ea typeface="Cambria Math" panose="02040503050406030204" pitchFamily="18" charset="0"/>
                            </a:rPr>
                            <m:t> </m:t>
                          </m:r>
                          <m:r>
                            <a:rPr lang="zh-TW" altLang="en-US" i="1" dirty="0" smtClean="0">
                              <a:solidFill>
                                <a:schemeClr val="tx1"/>
                              </a:solidFill>
                              <a:latin typeface="Cambria Math" panose="02040503050406030204" pitchFamily="18" charset="0"/>
                              <a:ea typeface="Cambria Math" panose="02040503050406030204" pitchFamily="18" charset="0"/>
                            </a:rPr>
                            <m:t>標借張數</m:t>
                          </m:r>
                          <m:r>
                            <a:rPr lang="zh-TW" altLang="en-US" i="1" dirty="0">
                              <a:solidFill>
                                <a:schemeClr val="tx1"/>
                              </a:solidFill>
                              <a:latin typeface="Cambria Math" panose="02040503050406030204" pitchFamily="18" charset="0"/>
                              <a:ea typeface="Cambria Math" panose="02040503050406030204" pitchFamily="18" charset="0"/>
                            </a:rPr>
                            <m:t> </m:t>
                          </m:r>
                          <m:r>
                            <a:rPr lang="en-US" altLang="zh-TW" i="1" dirty="0" smtClean="0">
                              <a:solidFill>
                                <a:schemeClr val="tx1"/>
                              </a:solidFill>
                              <a:latin typeface="Cambria Math" panose="02040503050406030204" pitchFamily="18" charset="0"/>
                              <a:ea typeface="Cambria Math" panose="02040503050406030204" pitchFamily="18" charset="0"/>
                            </a:rPr>
                            <m:t>×</m:t>
                          </m:r>
                          <m:r>
                            <a:rPr lang="zh-TW" altLang="en-US" i="1" dirty="0">
                              <a:solidFill>
                                <a:schemeClr val="tx1"/>
                              </a:solidFill>
                              <a:latin typeface="Cambria Math" panose="02040503050406030204" pitchFamily="18" charset="0"/>
                              <a:ea typeface="Cambria Math" panose="02040503050406030204" pitchFamily="18" charset="0"/>
                            </a:rPr>
                            <m:t> </m:t>
                          </m:r>
                          <m:r>
                            <a:rPr lang="en-US" altLang="zh-TW" i="1" dirty="0" smtClean="0">
                              <a:solidFill>
                                <a:schemeClr val="tx1"/>
                              </a:solidFill>
                              <a:latin typeface="Cambria Math" panose="02040503050406030204" pitchFamily="18" charset="0"/>
                              <a:ea typeface="Cambria Math" panose="02040503050406030204" pitchFamily="18" charset="0"/>
                            </a:rPr>
                            <m:t>1</m:t>
                          </m:r>
                          <m:r>
                            <a:rPr lang="en-US" altLang="zh-TW" i="1" dirty="0">
                              <a:solidFill>
                                <a:schemeClr val="tx1"/>
                              </a:solidFill>
                              <a:latin typeface="Cambria Math" panose="02040503050406030204" pitchFamily="18" charset="0"/>
                              <a:ea typeface="Cambria Math" panose="02040503050406030204" pitchFamily="18" charset="0"/>
                            </a:rPr>
                            <m:t>0</m:t>
                          </m:r>
                          <m:r>
                            <a:rPr lang="en-US" altLang="zh-TW" i="1" dirty="0" smtClean="0">
                              <a:solidFill>
                                <a:schemeClr val="tx1"/>
                              </a:solidFill>
                              <a:latin typeface="Cambria Math" panose="02040503050406030204" pitchFamily="18" charset="0"/>
                              <a:ea typeface="Cambria Math" panose="02040503050406030204" pitchFamily="18" charset="0"/>
                            </a:rPr>
                            <m:t>0</m:t>
                          </m:r>
                          <m:r>
                            <a:rPr lang="en-US" altLang="zh-TW" i="1" dirty="0">
                              <a:solidFill>
                                <a:schemeClr val="tx1"/>
                              </a:solidFill>
                              <a:latin typeface="Cambria Math" panose="02040503050406030204" pitchFamily="18" charset="0"/>
                              <a:ea typeface="Cambria Math" panose="02040503050406030204" pitchFamily="18" charset="0"/>
                            </a:rPr>
                            <m:t>0</m:t>
                          </m:r>
                        </m:den>
                      </m:f>
                    </m:oMath>
                  </a14:m>
                  <a:r>
                    <a:rPr lang="zh-TW" altLang="en-US" dirty="0" smtClean="0">
                      <a:solidFill>
                        <a:schemeClr val="tx1"/>
                      </a:solidFill>
                    </a:rPr>
                    <a:t> </a:t>
                  </a:r>
                  <a:endParaRPr lang="en-US" altLang="zh-TW" dirty="0" smtClean="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5077323" y="4879535"/>
                  <a:ext cx="6495025" cy="1141561"/>
                </a:xfrm>
                <a:prstGeom prst="rect">
                  <a:avLst/>
                </a:prstGeom>
                <a:blipFill>
                  <a:blip r:embed="rId5"/>
                  <a:stretch>
                    <a:fillRect/>
                  </a:stretch>
                </a:blipFill>
                <a:ln>
                  <a:noFill/>
                </a:ln>
              </p:spPr>
              <p:txBody>
                <a:bodyPr/>
                <a:lstStyle/>
                <a:p>
                  <a:r>
                    <a:rPr lang="zh-TW" altLang="en-US">
                      <a:noFill/>
                    </a:rPr>
                    <a:t> </a:t>
                  </a:r>
                </a:p>
              </p:txBody>
            </p:sp>
          </mc:Fallback>
        </mc:AlternateContent>
        <p:sp>
          <p:nvSpPr>
            <p:cNvPr id="11" name="矩形 10"/>
            <p:cNvSpPr/>
            <p:nvPr/>
          </p:nvSpPr>
          <p:spPr>
            <a:xfrm>
              <a:off x="4990115" y="4360943"/>
              <a:ext cx="2031325" cy="830997"/>
            </a:xfrm>
            <a:prstGeom prst="rect">
              <a:avLst/>
            </a:prstGeom>
          </p:spPr>
          <p:txBody>
            <a:bodyPr wrap="none">
              <a:spAutoFit/>
            </a:bodyPr>
            <a:lstStyle/>
            <a:p>
              <a:r>
                <a:rPr lang="zh-TW" altLang="en-US" sz="2400" b="1" dirty="0" smtClean="0"/>
                <a:t>得標</a:t>
              </a:r>
              <a:r>
                <a:rPr lang="zh-TW" altLang="en-US" sz="2400" b="1" dirty="0"/>
                <a:t>總價比較</a:t>
              </a:r>
              <a:endParaRPr lang="en-US" altLang="zh-TW" sz="2400" b="1" dirty="0"/>
            </a:p>
            <a:p>
              <a:endParaRPr lang="en-US" altLang="zh-TW" sz="2400" b="1" dirty="0"/>
            </a:p>
          </p:txBody>
        </p:sp>
        <p:sp>
          <p:nvSpPr>
            <p:cNvPr id="2" name="橢圓 1"/>
            <p:cNvSpPr/>
            <p:nvPr/>
          </p:nvSpPr>
          <p:spPr>
            <a:xfrm>
              <a:off x="625926" y="4505296"/>
              <a:ext cx="809479" cy="809479"/>
            </a:xfrm>
            <a:prstGeom prst="ellipse">
              <a:avLst/>
            </a:prstGeom>
            <a:solidFill>
              <a:srgbClr val="EC61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smtClean="0">
                  <a:latin typeface="Arial Narrow" panose="020B0606020202030204" pitchFamily="34" charset="0"/>
                </a:rPr>
                <a:t>1</a:t>
              </a:r>
              <a:endParaRPr lang="zh-TW" altLang="en-US" b="1" dirty="0">
                <a:latin typeface="Arial Narrow" panose="020B0606020202030204" pitchFamily="34" charset="0"/>
              </a:endParaRPr>
            </a:p>
          </p:txBody>
        </p:sp>
        <p:sp>
          <p:nvSpPr>
            <p:cNvPr id="17" name="橢圓 16"/>
            <p:cNvSpPr/>
            <p:nvPr/>
          </p:nvSpPr>
          <p:spPr>
            <a:xfrm>
              <a:off x="4122473" y="4511313"/>
              <a:ext cx="809479" cy="809479"/>
            </a:xfrm>
            <a:prstGeom prst="ellipse">
              <a:avLst/>
            </a:prstGeom>
            <a:solidFill>
              <a:srgbClr val="EC61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latin typeface="Arial Narrow" panose="020B0606020202030204" pitchFamily="34" charset="0"/>
                </a:rPr>
                <a:t>2</a:t>
              </a:r>
              <a:endParaRPr lang="zh-TW" altLang="en-US" sz="2800" b="1" dirty="0">
                <a:latin typeface="Arial Narrow" panose="020B0606020202030204" pitchFamily="34" charset="0"/>
              </a:endParaRPr>
            </a:p>
          </p:txBody>
        </p:sp>
      </p:grpSp>
      <p:sp>
        <p:nvSpPr>
          <p:cNvPr id="10" name="圓角矩形 9"/>
          <p:cNvSpPr/>
          <p:nvPr/>
        </p:nvSpPr>
        <p:spPr>
          <a:xfrm>
            <a:off x="634823" y="4283124"/>
            <a:ext cx="1807588" cy="818265"/>
          </a:xfrm>
          <a:prstGeom prst="roundRect">
            <a:avLst/>
          </a:prstGeom>
          <a:solidFill>
            <a:srgbClr val="007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t>預測得標判定</a:t>
            </a:r>
            <a:endParaRPr lang="zh-TW" altLang="en-US" sz="2000" b="1" dirty="0"/>
          </a:p>
        </p:txBody>
      </p:sp>
    </p:spTree>
    <p:extLst>
      <p:ext uri="{BB962C8B-B14F-4D97-AF65-F5344CB8AC3E}">
        <p14:creationId xmlns:p14="http://schemas.microsoft.com/office/powerpoint/2010/main" val="245026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32" y="957"/>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389584" y="2020759"/>
            <a:ext cx="9354616" cy="4005389"/>
          </a:xfrm>
        </p:spPr>
        <p:txBody>
          <a:bodyPr>
            <a:normAutofit/>
          </a:bodyPr>
          <a:lstStyle/>
          <a:p>
            <a:pPr>
              <a:spcBef>
                <a:spcPts val="1600"/>
              </a:spcBef>
            </a:pPr>
            <a:r>
              <a:rPr lang="zh-TW" altLang="en-US" sz="2400" dirty="0" smtClean="0">
                <a:latin typeface="Arial Narrow" panose="020B0606020202030204" pitchFamily="34" charset="0"/>
              </a:rPr>
              <a:t>樣本內</a:t>
            </a:r>
            <a:r>
              <a:rPr lang="en-US" altLang="zh-TW" sz="2400" dirty="0" smtClean="0">
                <a:latin typeface="Arial Narrow" panose="020B0606020202030204" pitchFamily="34" charset="0"/>
              </a:rPr>
              <a:t>:</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2021 1/1 ~</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2022 12/30</a:t>
            </a:r>
            <a:r>
              <a:rPr lang="zh-TW" altLang="en-US" sz="2400" dirty="0" smtClean="0">
                <a:latin typeface="Arial Narrow" panose="020B0606020202030204" pitchFamily="34" charset="0"/>
              </a:rPr>
              <a:t>  樣本外</a:t>
            </a:r>
            <a:r>
              <a:rPr lang="en-US" altLang="zh-TW" sz="2400" dirty="0" smtClean="0">
                <a:latin typeface="Arial Narrow" panose="020B0606020202030204" pitchFamily="34" charset="0"/>
              </a:rPr>
              <a:t>: 2023 1/1 ~ 6/30</a:t>
            </a:r>
          </a:p>
          <a:p>
            <a:pPr>
              <a:spcBef>
                <a:spcPts val="1600"/>
              </a:spcBef>
            </a:pPr>
            <a:r>
              <a:rPr lang="en-US" altLang="zh-TW" sz="2400" dirty="0" smtClean="0"/>
              <a:t>X: </a:t>
            </a:r>
            <a:r>
              <a:rPr lang="zh-TW" altLang="en-US" sz="2400" dirty="0" smtClean="0"/>
              <a:t>標借前一交易日</a:t>
            </a:r>
            <a:endParaRPr lang="en-US" altLang="zh-TW" sz="2400" dirty="0" smtClean="0"/>
          </a:p>
          <a:p>
            <a:pPr lvl="1">
              <a:lnSpc>
                <a:spcPct val="120000"/>
              </a:lnSpc>
              <a:spcBef>
                <a:spcPts val="1600"/>
              </a:spcBef>
            </a:pPr>
            <a:r>
              <a:rPr lang="en-US" altLang="zh-TW" sz="2000" dirty="0" smtClean="0"/>
              <a:t>5</a:t>
            </a:r>
            <a:r>
              <a:rPr lang="zh-TW" altLang="en-US" sz="2000" dirty="0" smtClean="0"/>
              <a:t>日漲幅、券資比、</a:t>
            </a:r>
            <a:r>
              <a:rPr lang="en-US" altLang="zh-TW" sz="2000" dirty="0" smtClean="0"/>
              <a:t>20</a:t>
            </a:r>
            <a:r>
              <a:rPr lang="zh-TW" altLang="en-US" sz="2000" dirty="0" smtClean="0"/>
              <a:t>日新高、融資維持率</a:t>
            </a:r>
            <a:r>
              <a:rPr lang="en-US" altLang="zh-TW" sz="2000" dirty="0" smtClean="0"/>
              <a:t>(%)</a:t>
            </a:r>
            <a:r>
              <a:rPr lang="zh-TW" altLang="en-US" sz="2000" dirty="0" smtClean="0"/>
              <a:t>、當沖比率、相對前日成交量、上次標借數</a:t>
            </a:r>
            <a:r>
              <a:rPr lang="en-US" altLang="zh-TW" sz="2000" dirty="0" smtClean="0"/>
              <a:t>N</a:t>
            </a:r>
            <a:r>
              <a:rPr lang="zh-TW" altLang="en-US" sz="2000" dirty="0" smtClean="0"/>
              <a:t>倍、近月發行單位差異數、近月初次出現、有高於</a:t>
            </a:r>
            <a:r>
              <a:rPr lang="en-US" altLang="zh-TW" sz="2000" dirty="0" smtClean="0"/>
              <a:t>1%</a:t>
            </a:r>
            <a:r>
              <a:rPr lang="zh-TW" altLang="en-US" sz="2000" dirty="0" smtClean="0"/>
              <a:t>歷史案例、</a:t>
            </a:r>
            <a:r>
              <a:rPr lang="en-US" altLang="zh-TW" sz="2000" dirty="0" smtClean="0"/>
              <a:t>5</a:t>
            </a:r>
            <a:r>
              <a:rPr lang="zh-TW" altLang="en-US" sz="2000" dirty="0" smtClean="0"/>
              <a:t>日漲幅、</a:t>
            </a:r>
            <a:r>
              <a:rPr lang="zh-TW" altLang="en-US" sz="2000" dirty="0" smtClean="0">
                <a:latin typeface="微軟正黑體" panose="020B0604030504040204" pitchFamily="34" charset="-120"/>
                <a:ea typeface="微軟正黑體" panose="020B0604030504040204" pitchFamily="34" charset="-120"/>
              </a:rPr>
              <a:t>成交量近</a:t>
            </a:r>
            <a:r>
              <a:rPr lang="en-US" altLang="zh-TW" sz="2000" dirty="0" smtClean="0">
                <a:latin typeface="微軟正黑體" panose="020B0604030504040204" pitchFamily="34" charset="-120"/>
                <a:ea typeface="微軟正黑體" panose="020B0604030504040204" pitchFamily="34" charset="-120"/>
              </a:rPr>
              <a:t>20</a:t>
            </a:r>
            <a:r>
              <a:rPr lang="zh-TW" altLang="en-US" sz="2000" dirty="0" smtClean="0">
                <a:latin typeface="微軟正黑體" panose="020B0604030504040204" pitchFamily="34" charset="-120"/>
                <a:ea typeface="微軟正黑體" panose="020B0604030504040204" pitchFamily="34" charset="-120"/>
              </a:rPr>
              <a:t>日</a:t>
            </a:r>
            <a:r>
              <a:rPr lang="en-US" altLang="zh-TW" sz="2000" dirty="0" smtClean="0">
                <a:latin typeface="微軟正黑體" panose="020B0604030504040204" pitchFamily="34" charset="-120"/>
                <a:ea typeface="微軟正黑體" panose="020B0604030504040204" pitchFamily="34" charset="-120"/>
              </a:rPr>
              <a:t>Rank </a:t>
            </a:r>
            <a:r>
              <a:rPr lang="zh-TW" altLang="en-US" sz="2000" dirty="0" smtClean="0"/>
              <a:t>、</a:t>
            </a:r>
            <a:r>
              <a:rPr lang="zh-TW" altLang="en-US" sz="2000" dirty="0">
                <a:latin typeface="微軟正黑體" panose="020B0604030504040204" pitchFamily="34" charset="-120"/>
                <a:ea typeface="微軟正黑體" panose="020B0604030504040204" pitchFamily="34" charset="-120"/>
              </a:rPr>
              <a:t>資增減近</a:t>
            </a:r>
            <a:r>
              <a:rPr lang="en-US" altLang="zh-TW" sz="2000" dirty="0">
                <a:latin typeface="微軟正黑體" panose="020B0604030504040204" pitchFamily="34" charset="-120"/>
                <a:ea typeface="微軟正黑體" panose="020B0604030504040204" pitchFamily="34" charset="-120"/>
              </a:rPr>
              <a:t>20</a:t>
            </a:r>
            <a:r>
              <a:rPr lang="zh-TW" altLang="en-US" sz="2000" dirty="0">
                <a:latin typeface="微軟正黑體" panose="020B0604030504040204" pitchFamily="34" charset="-120"/>
                <a:ea typeface="微軟正黑體" panose="020B0604030504040204" pitchFamily="34" charset="-120"/>
              </a:rPr>
              <a:t>日</a:t>
            </a:r>
            <a:r>
              <a:rPr lang="en-US" altLang="zh-TW" sz="2000" dirty="0" smtClean="0">
                <a:latin typeface="微軟正黑體" panose="020B0604030504040204" pitchFamily="34" charset="-120"/>
                <a:ea typeface="微軟正黑體" panose="020B0604030504040204" pitchFamily="34" charset="-120"/>
              </a:rPr>
              <a:t>Rank</a:t>
            </a:r>
            <a:r>
              <a:rPr lang="zh-TW" altLang="en-US" sz="2000" dirty="0" smtClean="0"/>
              <a:t>、券資比、當沖比率、</a:t>
            </a:r>
            <a:r>
              <a:rPr lang="en-US" altLang="zh-TW" sz="2000" dirty="0" smtClean="0"/>
              <a:t>20</a:t>
            </a:r>
            <a:r>
              <a:rPr lang="zh-TW" altLang="en-US" sz="2000" dirty="0" smtClean="0"/>
              <a:t>日漲幅、</a:t>
            </a:r>
            <a:r>
              <a:rPr lang="en-US" altLang="zh-TW" sz="2000" dirty="0" smtClean="0"/>
              <a:t>20</a:t>
            </a:r>
            <a:r>
              <a:rPr lang="zh-TW" altLang="en-US" sz="2000" dirty="0" smtClean="0"/>
              <a:t>日新高、融券維持率</a:t>
            </a:r>
            <a:r>
              <a:rPr lang="en-US" altLang="zh-TW" sz="2000" dirty="0" smtClean="0"/>
              <a:t>(%)</a:t>
            </a:r>
            <a:r>
              <a:rPr lang="zh-TW" altLang="en-US" sz="2000" dirty="0" smtClean="0"/>
              <a:t>、上次標借數</a:t>
            </a:r>
            <a:r>
              <a:rPr lang="en-US" altLang="zh-TW" sz="2000" dirty="0" smtClean="0"/>
              <a:t>N</a:t>
            </a:r>
            <a:r>
              <a:rPr lang="zh-TW" altLang="en-US" sz="2000" dirty="0" smtClean="0"/>
              <a:t>倍</a:t>
            </a:r>
            <a:endParaRPr lang="en-US" altLang="zh-TW" sz="2000" dirty="0" smtClean="0"/>
          </a:p>
          <a:p>
            <a:pPr>
              <a:spcBef>
                <a:spcPts val="1600"/>
              </a:spcBef>
            </a:pPr>
            <a:r>
              <a:rPr lang="en-US" altLang="zh-TW" sz="2400" dirty="0" smtClean="0"/>
              <a:t>Y: </a:t>
            </a:r>
            <a:r>
              <a:rPr lang="zh-TW" altLang="en-US" sz="2400" dirty="0" smtClean="0"/>
              <a:t>個股</a:t>
            </a:r>
            <a:r>
              <a:rPr lang="zh-TW" altLang="en-US" sz="2400" dirty="0"/>
              <a:t>最高得標</a:t>
            </a:r>
            <a:r>
              <a:rPr lang="en-US" altLang="zh-TW" sz="2400" dirty="0" smtClean="0"/>
              <a:t>%</a:t>
            </a:r>
          </a:p>
          <a:p>
            <a:pPr>
              <a:spcBef>
                <a:spcPts val="1600"/>
              </a:spcBef>
            </a:pPr>
            <a:r>
              <a:rPr lang="zh-TW" altLang="en-US" sz="2400" dirty="0" smtClean="0"/>
              <a:t>樣本數</a:t>
            </a:r>
            <a:r>
              <a:rPr lang="en-US" altLang="zh-TW" sz="2400" dirty="0" smtClean="0"/>
              <a:t>: </a:t>
            </a:r>
            <a:r>
              <a:rPr lang="zh-TW" altLang="en-US" sz="2400" dirty="0" smtClean="0"/>
              <a:t> 全樣本</a:t>
            </a:r>
            <a:r>
              <a:rPr lang="en-US" altLang="zh-TW" sz="2400" dirty="0"/>
              <a:t>(</a:t>
            </a:r>
            <a:r>
              <a:rPr lang="en-US" altLang="zh-TW" sz="2400" dirty="0" smtClean="0"/>
              <a:t>4878)</a:t>
            </a:r>
            <a:r>
              <a:rPr lang="zh-TW" altLang="en-US" sz="2400" dirty="0" smtClean="0"/>
              <a:t>    </a:t>
            </a:r>
            <a:r>
              <a:rPr lang="en-US" altLang="zh-TW" sz="2400" dirty="0" smtClean="0"/>
              <a:t>≥1%</a:t>
            </a:r>
            <a:r>
              <a:rPr lang="zh-TW" altLang="en-US" sz="2400" dirty="0" smtClean="0"/>
              <a:t>樣本</a:t>
            </a:r>
            <a:r>
              <a:rPr lang="en-US" altLang="zh-TW" sz="2400" dirty="0"/>
              <a:t>(</a:t>
            </a:r>
            <a:r>
              <a:rPr lang="en-US" altLang="zh-TW" sz="2400" dirty="0" smtClean="0"/>
              <a:t>335)</a:t>
            </a:r>
            <a:endParaRPr lang="zh-TW" altLang="en-US" sz="2400" dirty="0" smtClean="0"/>
          </a:p>
          <a:p>
            <a:pPr lvl="1"/>
            <a:endParaRPr lang="en-US" altLang="zh-TW" dirty="0" smtClean="0"/>
          </a:p>
          <a:p>
            <a:pPr lvl="1"/>
            <a:endParaRPr lang="en-US" altLang="zh-TW"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38</a:t>
            </a:fld>
            <a:endParaRPr lang="zh-TW" altLang="en-US"/>
          </a:p>
        </p:txBody>
      </p:sp>
      <p:grpSp>
        <p:nvGrpSpPr>
          <p:cNvPr id="13" name="群組 12"/>
          <p:cNvGrpSpPr/>
          <p:nvPr/>
        </p:nvGrpSpPr>
        <p:grpSpPr>
          <a:xfrm>
            <a:off x="489283" y="330930"/>
            <a:ext cx="4551948" cy="1234066"/>
            <a:chOff x="5864833" y="240031"/>
            <a:chExt cx="3584902" cy="1522153"/>
          </a:xfrm>
        </p:grpSpPr>
        <p:sp>
          <p:nvSpPr>
            <p:cNvPr id="14" name="圓角矩形 13"/>
            <p:cNvSpPr/>
            <p:nvPr/>
          </p:nvSpPr>
          <p:spPr>
            <a:xfrm>
              <a:off x="6573868" y="240031"/>
              <a:ext cx="2875867" cy="1276794"/>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a:t>資料蒐集</a:t>
              </a:r>
            </a:p>
          </p:txBody>
        </p:sp>
        <p:sp>
          <p:nvSpPr>
            <p:cNvPr id="15" name="圓角矩形 14"/>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1566598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39</a:t>
            </a:fld>
            <a:endParaRPr lang="zh-TW" altLang="en-US" dirty="0"/>
          </a:p>
        </p:txBody>
      </p:sp>
      <p:sp>
        <p:nvSpPr>
          <p:cNvPr id="8" name="文字方塊 7"/>
          <p:cNvSpPr txBox="1"/>
          <p:nvPr/>
        </p:nvSpPr>
        <p:spPr>
          <a:xfrm>
            <a:off x="1602915" y="1929719"/>
            <a:ext cx="3907910" cy="2031325"/>
          </a:xfrm>
          <a:prstGeom prst="rect">
            <a:avLst/>
          </a:prstGeom>
          <a:noFill/>
        </p:spPr>
        <p:txBody>
          <a:bodyPr wrap="square" rtlCol="0">
            <a:spAutoFit/>
          </a:bodyPr>
          <a:lstStyle/>
          <a:p>
            <a:pPr lvl="1"/>
            <a:r>
              <a:rPr lang="en-US" altLang="zh-TW" dirty="0" smtClean="0"/>
              <a:t>Ensemble Model</a:t>
            </a:r>
          </a:p>
          <a:p>
            <a:pPr marL="742950" lvl="1" indent="-285750">
              <a:buFont typeface="Arial" panose="020B0604020202020204" pitchFamily="34" charset="0"/>
              <a:buChar char="•"/>
            </a:pPr>
            <a:r>
              <a:rPr lang="en-US" altLang="zh-TW" dirty="0" smtClean="0"/>
              <a:t>K-nearest neighbors</a:t>
            </a:r>
          </a:p>
          <a:p>
            <a:pPr marL="742950" lvl="1" indent="-285750">
              <a:buFont typeface="Arial" panose="020B0604020202020204" pitchFamily="34" charset="0"/>
              <a:buChar char="•"/>
            </a:pPr>
            <a:r>
              <a:rPr lang="en-US" altLang="zh-TW" dirty="0" smtClean="0"/>
              <a:t>Random Forest</a:t>
            </a:r>
          </a:p>
          <a:p>
            <a:pPr marL="742950" lvl="1" indent="-285750">
              <a:buFont typeface="Arial" panose="020B0604020202020204" pitchFamily="34" charset="0"/>
              <a:buChar char="•"/>
            </a:pPr>
            <a:r>
              <a:rPr lang="en-US" altLang="zh-TW" dirty="0" smtClean="0"/>
              <a:t>Gaussian </a:t>
            </a:r>
            <a:r>
              <a:rPr lang="en-US" altLang="zh-TW" dirty="0"/>
              <a:t>Naïve Bayes</a:t>
            </a:r>
          </a:p>
          <a:p>
            <a:pPr lvl="1"/>
            <a:r>
              <a:rPr lang="en-US" altLang="zh-TW" dirty="0"/>
              <a:t>Hard voting</a:t>
            </a:r>
          </a:p>
          <a:p>
            <a:pPr lvl="1"/>
            <a:r>
              <a:rPr lang="en-US" altLang="zh-TW" dirty="0"/>
              <a:t>Class 0 : &lt;1%</a:t>
            </a:r>
            <a:r>
              <a:rPr lang="zh-TW" altLang="en-US" dirty="0"/>
              <a:t> </a:t>
            </a:r>
            <a:r>
              <a:rPr lang="en-US" altLang="zh-TW" dirty="0"/>
              <a:t> </a:t>
            </a:r>
            <a:r>
              <a:rPr lang="en-US" altLang="zh-TW" dirty="0" smtClean="0"/>
              <a:t>/ Class </a:t>
            </a:r>
            <a:r>
              <a:rPr lang="en-US" altLang="zh-TW" dirty="0"/>
              <a:t>1: ≥ 1% </a:t>
            </a:r>
          </a:p>
          <a:p>
            <a:endParaRPr lang="zh-TW" altLang="en-US" dirty="0"/>
          </a:p>
        </p:txBody>
      </p:sp>
      <p:sp>
        <p:nvSpPr>
          <p:cNvPr id="41" name="文字方塊 40"/>
          <p:cNvSpPr txBox="1"/>
          <p:nvPr/>
        </p:nvSpPr>
        <p:spPr>
          <a:xfrm>
            <a:off x="1602915" y="3949104"/>
            <a:ext cx="5506174" cy="2154436"/>
          </a:xfrm>
          <a:prstGeom prst="rect">
            <a:avLst/>
          </a:prstGeom>
          <a:noFill/>
        </p:spPr>
        <p:txBody>
          <a:bodyPr wrap="square" rtlCol="0">
            <a:spAutoFit/>
          </a:bodyPr>
          <a:lstStyle/>
          <a:p>
            <a:pPr lvl="1"/>
            <a:r>
              <a:rPr lang="en-US" altLang="zh-TW" dirty="0" smtClean="0"/>
              <a:t>Random Forest</a:t>
            </a:r>
          </a:p>
          <a:p>
            <a:pPr marL="742950" lvl="1" indent="-285750">
              <a:buFont typeface="Arial" panose="020B0604020202020204" pitchFamily="34" charset="0"/>
              <a:buChar char="•"/>
            </a:pPr>
            <a:r>
              <a:rPr lang="zh-TW" altLang="en-US" dirty="0" smtClean="0">
                <a:latin typeface="Arial" panose="020B0604020202020204" pitchFamily="34" charset="0"/>
                <a:ea typeface="微軟正黑體" panose="020B0604030504040204" pitchFamily="34" charset="-120"/>
                <a:cs typeface="Arial" panose="020B0604020202020204" pitchFamily="34" charset="0"/>
                <a:sym typeface="Wingdings" panose="05000000000000000000" pitchFamily="2" charset="2"/>
              </a:rPr>
              <a:t>重複</a:t>
            </a:r>
            <a:r>
              <a:rPr lang="en-US" altLang="zh-TW" dirty="0" smtClean="0">
                <a:latin typeface="Arial" panose="020B0604020202020204" pitchFamily="34" charset="0"/>
                <a:ea typeface="微軟正黑體" panose="020B0604030504040204" pitchFamily="34" charset="-120"/>
                <a:cs typeface="Arial" panose="020B0604020202020204" pitchFamily="34" charset="0"/>
                <a:sym typeface="Wingdings" panose="05000000000000000000" pitchFamily="2" charset="2"/>
              </a:rPr>
              <a:t>6</a:t>
            </a:r>
            <a:r>
              <a:rPr lang="zh-TW" altLang="en-US" dirty="0" smtClean="0">
                <a:latin typeface="Arial" panose="020B0604020202020204" pitchFamily="34" charset="0"/>
                <a:ea typeface="微軟正黑體" panose="020B0604030504040204" pitchFamily="34" charset="-120"/>
                <a:cs typeface="Arial" panose="020B0604020202020204" pitchFamily="34" charset="0"/>
                <a:sym typeface="Wingdings" panose="05000000000000000000" pitchFamily="2" charset="2"/>
              </a:rPr>
              <a:t>次試驗，分別預測落在各區間</a:t>
            </a:r>
            <a:r>
              <a:rPr lang="zh-TW" altLang="en-US" dirty="0" smtClean="0">
                <a:latin typeface="Arial" panose="020B0604020202020204" pitchFamily="34" charset="0"/>
                <a:ea typeface="微軟正黑體" panose="020B0604030504040204" pitchFamily="34" charset="-120"/>
                <a:cs typeface="Arial" panose="020B0604020202020204" pitchFamily="34" charset="0"/>
              </a:rPr>
              <a:t>的機率</a:t>
            </a:r>
            <a:endParaRPr lang="en-US" altLang="zh-TW" dirty="0" smtClean="0">
              <a:latin typeface="Arial" panose="020B0604020202020204" pitchFamily="34" charset="0"/>
              <a:ea typeface="微軟正黑體" panose="020B0604030504040204" pitchFamily="34" charset="-120"/>
              <a:cs typeface="Arial" panose="020B0604020202020204" pitchFamily="34" charset="0"/>
            </a:endParaRPr>
          </a:p>
          <a:p>
            <a:pPr marL="742950" lvl="1" indent="-285750">
              <a:buFont typeface="Arial" panose="020B0604020202020204" pitchFamily="34" charset="0"/>
              <a:buChar char="•"/>
            </a:pPr>
            <a:r>
              <a:rPr lang="zh-TW" altLang="en-US" dirty="0" smtClean="0">
                <a:latin typeface="Arial" panose="020B0604020202020204" pitchFamily="34" charset="0"/>
                <a:ea typeface="微軟正黑體" panose="020B0604030504040204" pitchFamily="34" charset="-120"/>
                <a:cs typeface="Arial" panose="020B0604020202020204" pitchFamily="34" charset="0"/>
              </a:rPr>
              <a:t>取預測與實際差距最大者</a:t>
            </a:r>
            <a:endParaRPr lang="en-US" altLang="zh-TW" dirty="0" smtClean="0">
              <a:latin typeface="Arial" panose="020B0604020202020204" pitchFamily="34" charset="0"/>
              <a:cs typeface="Arial" panose="020B0604020202020204" pitchFamily="34" charset="0"/>
            </a:endParaRPr>
          </a:p>
          <a:p>
            <a:pPr lvl="1"/>
            <a:r>
              <a:rPr lang="en-US" altLang="zh-TW" dirty="0" smtClean="0"/>
              <a:t>K-nearest neighbors</a:t>
            </a:r>
          </a:p>
          <a:p>
            <a:pPr marL="742950" lvl="1" indent="-285750">
              <a:buFont typeface="Arial" panose="020B0604020202020204" pitchFamily="34" charset="0"/>
              <a:buChar char="•"/>
            </a:pPr>
            <a:r>
              <a:rPr lang="zh-TW" altLang="en-US" dirty="0">
                <a:latin typeface="Arial" panose="020B0604020202020204" pitchFamily="34" charset="0"/>
                <a:ea typeface="微軟正黑體" panose="020B0604030504040204" pitchFamily="34" charset="-120"/>
                <a:cs typeface="Arial" panose="020B0604020202020204" pitchFamily="34" charset="0"/>
              </a:rPr>
              <a:t>直接</a:t>
            </a:r>
            <a:r>
              <a:rPr lang="zh-TW" altLang="en-US" dirty="0" smtClean="0">
                <a:latin typeface="Arial" panose="020B0604020202020204" pitchFamily="34" charset="0"/>
                <a:ea typeface="微軟正黑體" panose="020B0604030504040204" pitchFamily="34" charset="-120"/>
                <a:cs typeface="Arial" panose="020B0604020202020204" pitchFamily="34" charset="0"/>
              </a:rPr>
              <a:t>預測區間</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marL="742950" lvl="1" indent="-285750">
              <a:buFont typeface="Arial" panose="020B0604020202020204" pitchFamily="34" charset="0"/>
              <a:buChar char="•"/>
            </a:pPr>
            <a:endParaRPr lang="en-US" altLang="zh-TW" sz="800" dirty="0" smtClean="0">
              <a:latin typeface="Arial" panose="020B0604020202020204" pitchFamily="34" charset="0"/>
              <a:ea typeface="微軟正黑體" panose="020B0604030504040204" pitchFamily="34" charset="-120"/>
              <a:cs typeface="Arial" panose="020B0604020202020204" pitchFamily="34" charset="0"/>
            </a:endParaRPr>
          </a:p>
          <a:p>
            <a:pPr lvl="1"/>
            <a:r>
              <a:rPr lang="zh-TW" altLang="en-US" b="1" dirty="0" smtClean="0"/>
              <a:t>兩個模型預測結果取平均</a:t>
            </a:r>
            <a:endParaRPr lang="en-US" altLang="zh-TW" b="1" dirty="0" smtClean="0"/>
          </a:p>
          <a:p>
            <a:pPr lvl="1"/>
            <a:r>
              <a:rPr lang="en-US" altLang="zh-TW" dirty="0" smtClean="0"/>
              <a:t>Class : </a:t>
            </a:r>
            <a:r>
              <a:rPr lang="zh-TW" altLang="en-US" dirty="0" smtClean="0"/>
              <a:t>區間</a:t>
            </a:r>
            <a:r>
              <a:rPr lang="en-US" altLang="zh-TW" dirty="0" smtClean="0"/>
              <a:t>1-6</a:t>
            </a:r>
            <a:r>
              <a:rPr lang="zh-TW" altLang="en-US" dirty="0" smtClean="0"/>
              <a:t>  </a:t>
            </a:r>
            <a:r>
              <a:rPr lang="en-US" altLang="zh-TW" dirty="0" smtClean="0"/>
              <a:t>(Ex: </a:t>
            </a:r>
            <a:r>
              <a:rPr lang="zh-TW" altLang="en-US" dirty="0" smtClean="0"/>
              <a:t>區間</a:t>
            </a:r>
            <a:r>
              <a:rPr lang="en-US" altLang="zh-TW" dirty="0" smtClean="0"/>
              <a:t>1 = 1% ~ 2% )</a:t>
            </a:r>
            <a:endParaRPr lang="en-US" altLang="zh-TW" dirty="0"/>
          </a:p>
        </p:txBody>
      </p:sp>
      <p:grpSp>
        <p:nvGrpSpPr>
          <p:cNvPr id="47" name="群組 46"/>
          <p:cNvGrpSpPr/>
          <p:nvPr/>
        </p:nvGrpSpPr>
        <p:grpSpPr>
          <a:xfrm>
            <a:off x="7441502" y="571564"/>
            <a:ext cx="3980145" cy="5341726"/>
            <a:chOff x="7489627" y="571564"/>
            <a:chExt cx="3980145" cy="5341726"/>
          </a:xfrm>
        </p:grpSpPr>
        <p:sp>
          <p:nvSpPr>
            <p:cNvPr id="3" name="圓角矩形 2"/>
            <p:cNvSpPr/>
            <p:nvPr/>
          </p:nvSpPr>
          <p:spPr>
            <a:xfrm>
              <a:off x="8542666" y="571564"/>
              <a:ext cx="1769148" cy="815770"/>
            </a:xfrm>
            <a:prstGeom prst="roundRect">
              <a:avLst>
                <a:gd name="adj" fmla="val 13717"/>
              </a:avLst>
            </a:prstGeom>
            <a:ln w="38100">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sz="2000" b="1" dirty="0" smtClean="0"/>
                <a:t>資料處理</a:t>
              </a:r>
              <a:endParaRPr lang="zh-TW" altLang="en-US" sz="2000" b="1" dirty="0"/>
            </a:p>
          </p:txBody>
        </p:sp>
        <p:sp>
          <p:nvSpPr>
            <p:cNvPr id="27" name="圓角矩形 26"/>
            <p:cNvSpPr/>
            <p:nvPr/>
          </p:nvSpPr>
          <p:spPr>
            <a:xfrm>
              <a:off x="7489627" y="1694922"/>
              <a:ext cx="3961070" cy="1016941"/>
            </a:xfrm>
            <a:prstGeom prst="roundRect">
              <a:avLst>
                <a:gd name="adj" fmla="val 2376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t>將標的以</a:t>
              </a:r>
              <a:r>
                <a:rPr lang="en-US" altLang="zh-TW" sz="2000" dirty="0"/>
                <a:t>1%</a:t>
              </a:r>
              <a:r>
                <a:rPr lang="zh-TW" altLang="en-US" sz="2000" dirty="0"/>
                <a:t>區分</a:t>
              </a:r>
              <a:endParaRPr lang="en-US" altLang="zh-TW" sz="2000" dirty="0"/>
            </a:p>
            <a:p>
              <a:pPr algn="ctr"/>
              <a:r>
                <a:rPr lang="en-US" altLang="zh-TW" sz="2000" dirty="0"/>
                <a:t>Ensemble Model</a:t>
              </a:r>
            </a:p>
          </p:txBody>
        </p:sp>
        <p:sp>
          <p:nvSpPr>
            <p:cNvPr id="29" name="圓角矩形 28"/>
            <p:cNvSpPr/>
            <p:nvPr/>
          </p:nvSpPr>
          <p:spPr>
            <a:xfrm>
              <a:off x="7548646" y="3528851"/>
              <a:ext cx="1878594" cy="881389"/>
            </a:xfrm>
            <a:prstGeom prst="roundRect">
              <a:avLst>
                <a:gd name="adj" fmla="val 27934"/>
              </a:avLst>
            </a:prstGeom>
            <a:solidFill>
              <a:srgbClr val="0F4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t>預測</a:t>
              </a:r>
              <a:r>
                <a:rPr lang="en-US" altLang="zh-TW" sz="2000" dirty="0"/>
                <a:t>0% ~ 1</a:t>
              </a:r>
              <a:r>
                <a:rPr lang="en-US" altLang="zh-TW" sz="2000" dirty="0" smtClean="0"/>
                <a:t>%</a:t>
              </a:r>
              <a:endParaRPr lang="en-US" altLang="zh-TW" sz="2000" dirty="0"/>
            </a:p>
          </p:txBody>
        </p:sp>
        <p:sp>
          <p:nvSpPr>
            <p:cNvPr id="30" name="圓角矩形 29"/>
            <p:cNvSpPr/>
            <p:nvPr/>
          </p:nvSpPr>
          <p:spPr>
            <a:xfrm>
              <a:off x="9583157" y="5031901"/>
              <a:ext cx="1867539" cy="881389"/>
            </a:xfrm>
            <a:prstGeom prst="roundRect">
              <a:avLst>
                <a:gd name="adj" fmla="val 30988"/>
              </a:avLst>
            </a:prstGeom>
            <a:solidFill>
              <a:srgbClr val="0F4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t>預測</a:t>
              </a:r>
              <a:r>
                <a:rPr lang="en-US" altLang="zh-TW" sz="2000" dirty="0"/>
                <a:t>1% ~ 7</a:t>
              </a:r>
              <a:r>
                <a:rPr lang="en-US" altLang="zh-TW" sz="2000" dirty="0" smtClean="0"/>
                <a:t>%</a:t>
              </a:r>
              <a:endParaRPr lang="en-US" altLang="zh-TW" sz="2000" dirty="0"/>
            </a:p>
          </p:txBody>
        </p:sp>
        <p:sp>
          <p:nvSpPr>
            <p:cNvPr id="31" name="圓角矩形 30"/>
            <p:cNvSpPr/>
            <p:nvPr/>
          </p:nvSpPr>
          <p:spPr>
            <a:xfrm>
              <a:off x="9583158" y="3530071"/>
              <a:ext cx="1878594" cy="539351"/>
            </a:xfrm>
            <a:prstGeom prst="roundRect">
              <a:avLst/>
            </a:prstGeom>
            <a:solidFill>
              <a:srgbClr val="007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Random Forest</a:t>
              </a:r>
              <a:endParaRPr lang="zh-TW" altLang="en-US" sz="2000" dirty="0"/>
            </a:p>
          </p:txBody>
        </p:sp>
        <p:sp>
          <p:nvSpPr>
            <p:cNvPr id="32" name="圓角矩形 31"/>
            <p:cNvSpPr/>
            <p:nvPr/>
          </p:nvSpPr>
          <p:spPr>
            <a:xfrm>
              <a:off x="9583158" y="4228645"/>
              <a:ext cx="1886614" cy="530928"/>
            </a:xfrm>
            <a:prstGeom prst="roundRect">
              <a:avLst/>
            </a:prstGeom>
            <a:solidFill>
              <a:srgbClr val="007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KNN</a:t>
              </a:r>
              <a:endParaRPr lang="zh-TW" altLang="en-US" sz="2000" dirty="0"/>
            </a:p>
          </p:txBody>
        </p:sp>
        <p:sp>
          <p:nvSpPr>
            <p:cNvPr id="5" name="橢圓 4"/>
            <p:cNvSpPr/>
            <p:nvPr/>
          </p:nvSpPr>
          <p:spPr>
            <a:xfrm>
              <a:off x="8127207" y="2972642"/>
              <a:ext cx="721471" cy="705199"/>
            </a:xfrm>
            <a:prstGeom prst="ellipse">
              <a:avLst/>
            </a:prstGeom>
            <a:solidFill>
              <a:srgbClr val="EC61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&lt;1</a:t>
              </a:r>
              <a:endParaRPr lang="zh-TW" altLang="en-US" dirty="0"/>
            </a:p>
          </p:txBody>
        </p:sp>
        <p:sp>
          <p:nvSpPr>
            <p:cNvPr id="28" name="橢圓 27"/>
            <p:cNvSpPr/>
            <p:nvPr/>
          </p:nvSpPr>
          <p:spPr>
            <a:xfrm>
              <a:off x="10161719" y="2972642"/>
              <a:ext cx="721471" cy="702870"/>
            </a:xfrm>
            <a:prstGeom prst="ellipse">
              <a:avLst/>
            </a:prstGeom>
            <a:solidFill>
              <a:srgbClr val="EC61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t>
              </a:r>
              <a:r>
                <a:rPr lang="en-US" altLang="zh-TW" dirty="0" smtClean="0"/>
                <a:t>1</a:t>
              </a:r>
              <a:endParaRPr lang="zh-TW" altLang="en-US" dirty="0"/>
            </a:p>
          </p:txBody>
        </p:sp>
        <p:sp>
          <p:nvSpPr>
            <p:cNvPr id="39" name="等腰三角形 38"/>
            <p:cNvSpPr/>
            <p:nvPr/>
          </p:nvSpPr>
          <p:spPr>
            <a:xfrm flipV="1">
              <a:off x="10427280" y="4794617"/>
              <a:ext cx="192344" cy="200229"/>
            </a:xfrm>
            <a:prstGeom prst="triangle">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圓角矩形 6"/>
          <p:cNvSpPr/>
          <p:nvPr/>
        </p:nvSpPr>
        <p:spPr>
          <a:xfrm>
            <a:off x="1395488" y="2030468"/>
            <a:ext cx="458041" cy="1347537"/>
          </a:xfrm>
          <a:prstGeom prst="roundRect">
            <a:avLst/>
          </a:prstGeom>
          <a:solidFill>
            <a:srgbClr val="EC61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分類</a:t>
            </a:r>
            <a:r>
              <a:rPr lang="zh-TW" altLang="en-US" dirty="0"/>
              <a:t>模型</a:t>
            </a:r>
          </a:p>
        </p:txBody>
      </p:sp>
      <p:sp>
        <p:nvSpPr>
          <p:cNvPr id="42" name="圓角矩形 41"/>
          <p:cNvSpPr/>
          <p:nvPr/>
        </p:nvSpPr>
        <p:spPr>
          <a:xfrm>
            <a:off x="1395488" y="4072231"/>
            <a:ext cx="458041" cy="1347537"/>
          </a:xfrm>
          <a:prstGeom prst="roundRect">
            <a:avLst/>
          </a:prstGeom>
          <a:solidFill>
            <a:srgbClr val="EC61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預測落點</a:t>
            </a:r>
            <a:endParaRPr lang="zh-TW" altLang="en-US" dirty="0"/>
          </a:p>
        </p:txBody>
      </p:sp>
      <p:grpSp>
        <p:nvGrpSpPr>
          <p:cNvPr id="43" name="群組 42"/>
          <p:cNvGrpSpPr/>
          <p:nvPr/>
        </p:nvGrpSpPr>
        <p:grpSpPr>
          <a:xfrm>
            <a:off x="489283" y="330930"/>
            <a:ext cx="4551948" cy="1234066"/>
            <a:chOff x="5864833" y="240031"/>
            <a:chExt cx="3584902" cy="1522153"/>
          </a:xfrm>
        </p:grpSpPr>
        <p:sp>
          <p:nvSpPr>
            <p:cNvPr id="44" name="圓角矩形 43"/>
            <p:cNvSpPr/>
            <p:nvPr/>
          </p:nvSpPr>
          <p:spPr>
            <a:xfrm>
              <a:off x="6573868" y="240031"/>
              <a:ext cx="2875867" cy="1276794"/>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t>預測方法</a:t>
              </a:r>
              <a:endParaRPr lang="zh-TW" altLang="en-US" sz="4000" b="1" dirty="0"/>
            </a:p>
          </p:txBody>
        </p:sp>
        <p:sp>
          <p:nvSpPr>
            <p:cNvPr id="45" name="圓角矩形 44"/>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cxnSp>
        <p:nvCxnSpPr>
          <p:cNvPr id="46" name="直線接點 45"/>
          <p:cNvCxnSpPr/>
          <p:nvPr/>
        </p:nvCxnSpPr>
        <p:spPr>
          <a:xfrm>
            <a:off x="1389584" y="3824092"/>
            <a:ext cx="5287942"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flipV="1">
            <a:off x="10379155" y="2734038"/>
            <a:ext cx="192344" cy="200229"/>
          </a:xfrm>
          <a:prstGeom prst="triangle">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等腰三角形 33"/>
          <p:cNvSpPr/>
          <p:nvPr/>
        </p:nvSpPr>
        <p:spPr>
          <a:xfrm flipV="1">
            <a:off x="8343645" y="2735466"/>
            <a:ext cx="192344" cy="200229"/>
          </a:xfrm>
          <a:prstGeom prst="triangle">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等腰三角形 34"/>
          <p:cNvSpPr/>
          <p:nvPr/>
        </p:nvSpPr>
        <p:spPr>
          <a:xfrm flipV="1">
            <a:off x="9325865" y="1455578"/>
            <a:ext cx="192344" cy="200229"/>
          </a:xfrm>
          <a:prstGeom prst="triangle">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00660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809902" y="2292350"/>
            <a:ext cx="8628323" cy="2895599"/>
          </a:xfrm>
        </p:spPr>
        <p:txBody>
          <a:bodyPr>
            <a:normAutofit/>
          </a:bodyPr>
          <a:lstStyle/>
          <a:p>
            <a:pPr marL="0" indent="0">
              <a:lnSpc>
                <a:spcPct val="150000"/>
              </a:lnSpc>
              <a:buNone/>
            </a:pPr>
            <a:r>
              <a:rPr lang="zh-TW" altLang="en-US" b="1" dirty="0" smtClean="0">
                <a:solidFill>
                  <a:schemeClr val="accent1">
                    <a:lumMod val="50000"/>
                  </a:schemeClr>
                </a:solidFill>
              </a:rPr>
              <a:t>了解重大</a:t>
            </a:r>
            <a:r>
              <a:rPr lang="zh-TW" altLang="en-US" b="1" dirty="0">
                <a:solidFill>
                  <a:schemeClr val="accent1">
                    <a:lumMod val="50000"/>
                  </a:schemeClr>
                </a:solidFill>
              </a:rPr>
              <a:t>訊息</a:t>
            </a:r>
            <a:r>
              <a:rPr lang="zh-TW" altLang="en-US" b="1" dirty="0" smtClean="0">
                <a:solidFill>
                  <a:schemeClr val="accent1">
                    <a:lumMod val="50000"/>
                  </a:schemeClr>
                </a:solidFill>
              </a:rPr>
              <a:t>公告與媒體新聞對公司</a:t>
            </a:r>
            <a:r>
              <a:rPr lang="zh-TW" altLang="en-US" b="1" dirty="0">
                <a:solidFill>
                  <a:schemeClr val="accent1">
                    <a:lumMod val="50000"/>
                  </a:schemeClr>
                </a:solidFill>
              </a:rPr>
              <a:t>股價影響</a:t>
            </a:r>
            <a:endParaRPr lang="en-US" altLang="zh-TW" b="1" dirty="0">
              <a:solidFill>
                <a:schemeClr val="accent1">
                  <a:lumMod val="50000"/>
                </a:schemeClr>
              </a:solidFill>
            </a:endParaRPr>
          </a:p>
          <a:p>
            <a:pPr>
              <a:lnSpc>
                <a:spcPct val="150000"/>
              </a:lnSpc>
            </a:pPr>
            <a:r>
              <a:rPr lang="zh-TW" altLang="en-US" dirty="0" smtClean="0"/>
              <a:t>找出有</a:t>
            </a:r>
            <a:r>
              <a:rPr lang="zh-TW" altLang="en-US" b="1" dirty="0" smtClean="0"/>
              <a:t>明顯影響力</a:t>
            </a:r>
            <a:r>
              <a:rPr lang="zh-TW" altLang="en-US" dirty="0" smtClean="0"/>
              <a:t>的公告和新聞類別或是</a:t>
            </a:r>
            <a:r>
              <a:rPr lang="zh-TW" altLang="en-US" b="1" dirty="0" smtClean="0"/>
              <a:t>標題關鍵字</a:t>
            </a:r>
            <a:endParaRPr lang="en-US" altLang="zh-TW" b="1" dirty="0"/>
          </a:p>
          <a:p>
            <a:pPr>
              <a:lnSpc>
                <a:spcPct val="150000"/>
              </a:lnSpc>
            </a:pPr>
            <a:r>
              <a:rPr lang="zh-TW" altLang="en-US" dirty="0" smtClean="0"/>
              <a:t>未</a:t>
            </a:r>
            <a:r>
              <a:rPr lang="zh-TW" altLang="en-US" dirty="0"/>
              <a:t>來</a:t>
            </a:r>
            <a:r>
              <a:rPr lang="zh-TW" altLang="en-US" dirty="0" smtClean="0"/>
              <a:t>能</a:t>
            </a:r>
            <a:r>
              <a:rPr lang="zh-TW" altLang="en-US" dirty="0"/>
              <a:t>在消息公佈後快速做出相對應</a:t>
            </a:r>
            <a:r>
              <a:rPr lang="zh-TW" altLang="en-US" dirty="0" smtClean="0"/>
              <a:t>的交易策略</a:t>
            </a:r>
            <a:endParaRPr lang="en-US" altLang="zh-TW"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4</a:t>
            </a:fld>
            <a:endParaRPr lang="zh-TW" altLang="en-US"/>
          </a:p>
        </p:txBody>
      </p:sp>
      <p:sp>
        <p:nvSpPr>
          <p:cNvPr id="9" name="圓角矩形 8"/>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p:cNvGrpSpPr/>
          <p:nvPr/>
        </p:nvGrpSpPr>
        <p:grpSpPr>
          <a:xfrm>
            <a:off x="1193800" y="763588"/>
            <a:ext cx="3302000" cy="1065212"/>
            <a:chOff x="838200" y="534988"/>
            <a:chExt cx="3302000" cy="1065212"/>
          </a:xfrm>
        </p:grpSpPr>
        <p:sp>
          <p:nvSpPr>
            <p:cNvPr id="11" name="圓角矩形 10"/>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a:t>研究</a:t>
              </a:r>
              <a:r>
                <a:rPr lang="zh-TW" altLang="en-US" sz="4400" b="1" dirty="0" smtClean="0"/>
                <a:t>動機</a:t>
              </a:r>
              <a:endParaRPr lang="zh-TW" altLang="en-US" sz="4400" b="1" dirty="0"/>
            </a:p>
          </p:txBody>
        </p:sp>
      </p:grpSp>
    </p:spTree>
    <p:extLst>
      <p:ext uri="{BB962C8B-B14F-4D97-AF65-F5344CB8AC3E}">
        <p14:creationId xmlns:p14="http://schemas.microsoft.com/office/powerpoint/2010/main" val="9951213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40</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2768931355"/>
              </p:ext>
            </p:extLst>
          </p:nvPr>
        </p:nvGraphicFramePr>
        <p:xfrm>
          <a:off x="4102765" y="888756"/>
          <a:ext cx="7495677" cy="1604188"/>
        </p:xfrm>
        <a:graphic>
          <a:graphicData uri="http://schemas.openxmlformats.org/drawingml/2006/table">
            <a:tbl>
              <a:tblPr firstRow="1" bandRow="1">
                <a:tableStyleId>{5C22544A-7EE6-4342-B048-85BDC9FD1C3A}</a:tableStyleId>
              </a:tblPr>
              <a:tblGrid>
                <a:gridCol w="2596859">
                  <a:extLst>
                    <a:ext uri="{9D8B030D-6E8A-4147-A177-3AD203B41FA5}">
                      <a16:colId xmlns:a16="http://schemas.microsoft.com/office/drawing/2014/main" val="3646181787"/>
                    </a:ext>
                  </a:extLst>
                </a:gridCol>
                <a:gridCol w="1387696">
                  <a:extLst>
                    <a:ext uri="{9D8B030D-6E8A-4147-A177-3AD203B41FA5}">
                      <a16:colId xmlns:a16="http://schemas.microsoft.com/office/drawing/2014/main" val="1419374041"/>
                    </a:ext>
                  </a:extLst>
                </a:gridCol>
                <a:gridCol w="1061713">
                  <a:extLst>
                    <a:ext uri="{9D8B030D-6E8A-4147-A177-3AD203B41FA5}">
                      <a16:colId xmlns:a16="http://schemas.microsoft.com/office/drawing/2014/main" val="3950740114"/>
                    </a:ext>
                  </a:extLst>
                </a:gridCol>
                <a:gridCol w="1387696">
                  <a:extLst>
                    <a:ext uri="{9D8B030D-6E8A-4147-A177-3AD203B41FA5}">
                      <a16:colId xmlns:a16="http://schemas.microsoft.com/office/drawing/2014/main" val="447741213"/>
                    </a:ext>
                  </a:extLst>
                </a:gridCol>
                <a:gridCol w="1061713">
                  <a:extLst>
                    <a:ext uri="{9D8B030D-6E8A-4147-A177-3AD203B41FA5}">
                      <a16:colId xmlns:a16="http://schemas.microsoft.com/office/drawing/2014/main" val="3790321575"/>
                    </a:ext>
                  </a:extLst>
                </a:gridCol>
              </a:tblGrid>
              <a:tr h="401047">
                <a:tc>
                  <a:txBody>
                    <a:bodyPr/>
                    <a:lstStyle/>
                    <a:p>
                      <a:pPr algn="l"/>
                      <a:r>
                        <a:rPr lang="en-US" altLang="zh-TW" dirty="0" smtClean="0"/>
                        <a:t>2021</a:t>
                      </a:r>
                      <a:endParaRPr lang="zh-TW" altLang="en-US" dirty="0">
                        <a:solidFill>
                          <a:schemeClr val="bg1">
                            <a:lumMod val="75000"/>
                          </a:schemeClr>
                        </a:solidFill>
                      </a:endParaRPr>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zh-TW" altLang="en-US" dirty="0" smtClean="0"/>
                        <a:t>全樣本</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en-US" altLang="zh-TW" dirty="0" smtClean="0"/>
                        <a:t>≥1%</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zh-TW" altLang="en-US" dirty="0" smtClean="0"/>
                        <a:t>全樣本</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en-US" altLang="zh-TW" dirty="0" smtClean="0"/>
                        <a:t>≥1%</a:t>
                      </a:r>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extLst>
                  <a:ext uri="{0D108BD9-81ED-4DB2-BD59-A6C34878D82A}">
                    <a16:rowId xmlns:a16="http://schemas.microsoft.com/office/drawing/2014/main" val="3857161018"/>
                  </a:ext>
                </a:extLst>
              </a:tr>
              <a:tr h="401047">
                <a:tc>
                  <a:txBody>
                    <a:bodyPr/>
                    <a:lstStyle/>
                    <a:p>
                      <a:pPr algn="l"/>
                      <a:r>
                        <a:rPr lang="zh-TW" altLang="en-US" dirty="0" smtClean="0"/>
                        <a:t>原模型</a:t>
                      </a:r>
                      <a:endParaRPr lang="zh-TW" altLang="en-US" dirty="0"/>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0.22</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0.18</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0.28</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0.21</a:t>
                      </a:r>
                      <a:endParaRPr lang="zh-TW" altLang="en-US" dirty="0"/>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22099374"/>
                  </a:ext>
                </a:extLst>
              </a:tr>
              <a:tr h="401047">
                <a:tc>
                  <a:txBody>
                    <a:bodyPr/>
                    <a:lstStyle/>
                    <a:p>
                      <a:pPr algn="l"/>
                      <a:r>
                        <a:rPr lang="zh-TW" altLang="en-US" dirty="0" smtClean="0"/>
                        <a:t>原模型 </a:t>
                      </a:r>
                      <a:r>
                        <a:rPr lang="en-US" altLang="zh-TW" dirty="0" smtClean="0"/>
                        <a:t>(ETF</a:t>
                      </a:r>
                      <a:r>
                        <a:rPr lang="zh-TW" altLang="en-US" dirty="0" smtClean="0"/>
                        <a:t>訓練集</a:t>
                      </a:r>
                      <a:r>
                        <a:rPr lang="en-US" altLang="zh-TW" baseline="0" dirty="0" smtClean="0"/>
                        <a:t>)</a:t>
                      </a:r>
                      <a:endParaRPr lang="zh-TW" altLang="en-US" dirty="0"/>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0.52</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0.54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0.63</a:t>
                      </a:r>
                      <a:endParaRPr lang="zh-TW" altLang="en-US" dirty="0"/>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223331082"/>
                  </a:ext>
                </a:extLst>
              </a:tr>
              <a:tr h="401047">
                <a:tc>
                  <a:txBody>
                    <a:bodyPr/>
                    <a:lstStyle/>
                    <a:p>
                      <a:pPr algn="l"/>
                      <a:r>
                        <a:rPr lang="en-US" altLang="zh-TW" dirty="0" smtClean="0"/>
                        <a:t>ETF</a:t>
                      </a:r>
                      <a:r>
                        <a:rPr lang="zh-TW" altLang="en-US" dirty="0" smtClean="0"/>
                        <a:t>模型</a:t>
                      </a:r>
                      <a:endParaRPr lang="en-US" altLang="zh-TW" dirty="0" smtClean="0"/>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0.5</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0.7</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0.64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0.85</a:t>
                      </a:r>
                      <a:endParaRPr lang="zh-TW" altLang="en-US" dirty="0"/>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690256259"/>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110251864"/>
              </p:ext>
            </p:extLst>
          </p:nvPr>
        </p:nvGraphicFramePr>
        <p:xfrm>
          <a:off x="4102765" y="2566049"/>
          <a:ext cx="7495677" cy="1604188"/>
        </p:xfrm>
        <a:graphic>
          <a:graphicData uri="http://schemas.openxmlformats.org/drawingml/2006/table">
            <a:tbl>
              <a:tblPr firstRow="1" bandRow="1">
                <a:tableStyleId>{5C22544A-7EE6-4342-B048-85BDC9FD1C3A}</a:tableStyleId>
              </a:tblPr>
              <a:tblGrid>
                <a:gridCol w="2596859">
                  <a:extLst>
                    <a:ext uri="{9D8B030D-6E8A-4147-A177-3AD203B41FA5}">
                      <a16:colId xmlns:a16="http://schemas.microsoft.com/office/drawing/2014/main" val="2530223071"/>
                    </a:ext>
                  </a:extLst>
                </a:gridCol>
                <a:gridCol w="1387696">
                  <a:extLst>
                    <a:ext uri="{9D8B030D-6E8A-4147-A177-3AD203B41FA5}">
                      <a16:colId xmlns:a16="http://schemas.microsoft.com/office/drawing/2014/main" val="2821471860"/>
                    </a:ext>
                  </a:extLst>
                </a:gridCol>
                <a:gridCol w="1061713">
                  <a:extLst>
                    <a:ext uri="{9D8B030D-6E8A-4147-A177-3AD203B41FA5}">
                      <a16:colId xmlns:a16="http://schemas.microsoft.com/office/drawing/2014/main" val="3466345762"/>
                    </a:ext>
                  </a:extLst>
                </a:gridCol>
                <a:gridCol w="1387696">
                  <a:extLst>
                    <a:ext uri="{9D8B030D-6E8A-4147-A177-3AD203B41FA5}">
                      <a16:colId xmlns:a16="http://schemas.microsoft.com/office/drawing/2014/main" val="3622951836"/>
                    </a:ext>
                  </a:extLst>
                </a:gridCol>
                <a:gridCol w="1061713">
                  <a:extLst>
                    <a:ext uri="{9D8B030D-6E8A-4147-A177-3AD203B41FA5}">
                      <a16:colId xmlns:a16="http://schemas.microsoft.com/office/drawing/2014/main" val="4262785531"/>
                    </a:ext>
                  </a:extLst>
                </a:gridCol>
              </a:tblGrid>
              <a:tr h="401047">
                <a:tc>
                  <a:txBody>
                    <a:bodyPr/>
                    <a:lstStyle/>
                    <a:p>
                      <a:r>
                        <a:rPr lang="en-US" altLang="zh-TW" dirty="0" smtClean="0"/>
                        <a:t>2022</a:t>
                      </a:r>
                      <a:endParaRPr lang="zh-TW" altLang="en-US" dirty="0">
                        <a:solidFill>
                          <a:schemeClr val="bg1">
                            <a:lumMod val="75000"/>
                          </a:schemeClr>
                        </a:solidFill>
                      </a:endParaRPr>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zh-TW" altLang="en-US" dirty="0" smtClean="0"/>
                        <a:t>全樣本</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en-US" altLang="zh-TW" dirty="0" smtClean="0"/>
                        <a:t>≥1%</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zh-TW" altLang="en-US" dirty="0" smtClean="0"/>
                        <a:t>全樣本</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tc>
                  <a:txBody>
                    <a:bodyPr/>
                    <a:lstStyle/>
                    <a:p>
                      <a:pPr algn="ctr"/>
                      <a:r>
                        <a:rPr lang="en-US" altLang="zh-TW" dirty="0" smtClean="0"/>
                        <a:t>≥1%</a:t>
                      </a:r>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62B3"/>
                    </a:solidFill>
                  </a:tcPr>
                </a:tc>
                <a:extLst>
                  <a:ext uri="{0D108BD9-81ED-4DB2-BD59-A6C34878D82A}">
                    <a16:rowId xmlns:a16="http://schemas.microsoft.com/office/drawing/2014/main" val="3810797453"/>
                  </a:ext>
                </a:extLst>
              </a:tr>
              <a:tr h="401047">
                <a:tc>
                  <a:txBody>
                    <a:bodyPr/>
                    <a:lstStyle/>
                    <a:p>
                      <a:r>
                        <a:rPr lang="zh-TW" altLang="en-US" dirty="0" smtClean="0"/>
                        <a:t>原模型</a:t>
                      </a:r>
                      <a:endParaRPr lang="zh-TW" altLang="en-US" dirty="0"/>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0.24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0.18</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0.34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0.24</a:t>
                      </a:r>
                      <a:endParaRPr lang="zh-TW" altLang="en-US" dirty="0"/>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38226711"/>
                  </a:ext>
                </a:extLst>
              </a:tr>
              <a:tr h="401047">
                <a:tc>
                  <a:txBody>
                    <a:bodyPr/>
                    <a:lstStyle/>
                    <a:p>
                      <a:r>
                        <a:rPr lang="zh-TW" altLang="en-US" dirty="0" smtClean="0"/>
                        <a:t>原模型 </a:t>
                      </a:r>
                      <a:r>
                        <a:rPr lang="en-US" altLang="zh-TW" dirty="0" smtClean="0"/>
                        <a:t>(ETF</a:t>
                      </a:r>
                      <a:r>
                        <a:rPr lang="zh-TW" altLang="en-US" dirty="0" smtClean="0"/>
                        <a:t>訓練集</a:t>
                      </a:r>
                      <a:r>
                        <a:rPr lang="en-US" altLang="zh-TW" baseline="0" dirty="0" smtClean="0"/>
                        <a:t>)</a:t>
                      </a:r>
                      <a:endParaRPr lang="zh-TW" altLang="en-US" dirty="0"/>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0.43</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0.51</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0.44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0.55</a:t>
                      </a:r>
                      <a:endParaRPr lang="zh-TW" altLang="en-US" dirty="0"/>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955857437"/>
                  </a:ext>
                </a:extLst>
              </a:tr>
              <a:tr h="401047">
                <a:tc>
                  <a:txBody>
                    <a:bodyPr/>
                    <a:lstStyle/>
                    <a:p>
                      <a:r>
                        <a:rPr lang="en-US" altLang="zh-TW" dirty="0" smtClean="0"/>
                        <a:t>ETF</a:t>
                      </a:r>
                      <a:r>
                        <a:rPr lang="zh-TW" altLang="en-US" dirty="0" smtClean="0"/>
                        <a:t>模型</a:t>
                      </a:r>
                      <a:endParaRPr lang="en-US" altLang="zh-TW" dirty="0" smtClean="0"/>
                    </a:p>
                  </a:txBody>
                  <a:tcPr>
                    <a:lnL w="285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0.48</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0.65</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0.57</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TW" dirty="0" smtClean="0"/>
                        <a:t>0.83</a:t>
                      </a:r>
                      <a:endParaRPr lang="zh-TW" altLang="en-US" dirty="0"/>
                    </a:p>
                  </a:txBody>
                  <a:tcPr anchor="ctr">
                    <a:lnL w="381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934847321"/>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968325767"/>
              </p:ext>
            </p:extLst>
          </p:nvPr>
        </p:nvGraphicFramePr>
        <p:xfrm>
          <a:off x="4102765" y="4470535"/>
          <a:ext cx="7495677" cy="1604188"/>
        </p:xfrm>
        <a:graphic>
          <a:graphicData uri="http://schemas.openxmlformats.org/drawingml/2006/table">
            <a:tbl>
              <a:tblPr firstRow="1" bandRow="1">
                <a:tableStyleId>{0660B408-B3CF-4A94-85FC-2B1E0A45F4A2}</a:tableStyleId>
              </a:tblPr>
              <a:tblGrid>
                <a:gridCol w="2596859">
                  <a:extLst>
                    <a:ext uri="{9D8B030D-6E8A-4147-A177-3AD203B41FA5}">
                      <a16:colId xmlns:a16="http://schemas.microsoft.com/office/drawing/2014/main" val="2530223071"/>
                    </a:ext>
                  </a:extLst>
                </a:gridCol>
                <a:gridCol w="1387696">
                  <a:extLst>
                    <a:ext uri="{9D8B030D-6E8A-4147-A177-3AD203B41FA5}">
                      <a16:colId xmlns:a16="http://schemas.microsoft.com/office/drawing/2014/main" val="2821471860"/>
                    </a:ext>
                  </a:extLst>
                </a:gridCol>
                <a:gridCol w="1061713">
                  <a:extLst>
                    <a:ext uri="{9D8B030D-6E8A-4147-A177-3AD203B41FA5}">
                      <a16:colId xmlns:a16="http://schemas.microsoft.com/office/drawing/2014/main" val="3466345762"/>
                    </a:ext>
                  </a:extLst>
                </a:gridCol>
                <a:gridCol w="1387696">
                  <a:extLst>
                    <a:ext uri="{9D8B030D-6E8A-4147-A177-3AD203B41FA5}">
                      <a16:colId xmlns:a16="http://schemas.microsoft.com/office/drawing/2014/main" val="3622951836"/>
                    </a:ext>
                  </a:extLst>
                </a:gridCol>
                <a:gridCol w="1061713">
                  <a:extLst>
                    <a:ext uri="{9D8B030D-6E8A-4147-A177-3AD203B41FA5}">
                      <a16:colId xmlns:a16="http://schemas.microsoft.com/office/drawing/2014/main" val="4262785531"/>
                    </a:ext>
                  </a:extLst>
                </a:gridCol>
              </a:tblGrid>
              <a:tr h="401047">
                <a:tc>
                  <a:txBody>
                    <a:bodyPr/>
                    <a:lstStyle/>
                    <a:p>
                      <a:r>
                        <a:rPr lang="en-US" altLang="zh-TW" dirty="0" smtClean="0"/>
                        <a:t>2023</a:t>
                      </a:r>
                      <a:endParaRPr lang="zh-TW" altLang="en-US" dirty="0">
                        <a:solidFill>
                          <a:schemeClr val="bg1">
                            <a:lumMod val="75000"/>
                          </a:schemeClr>
                        </a:solidFill>
                      </a:endParaRPr>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E95D0B"/>
                    </a:solidFill>
                  </a:tcPr>
                </a:tc>
                <a:tc>
                  <a:txBody>
                    <a:bodyPr/>
                    <a:lstStyle/>
                    <a:p>
                      <a:pPr algn="ctr"/>
                      <a:r>
                        <a:rPr lang="zh-TW" altLang="en-US" dirty="0" smtClean="0"/>
                        <a:t>全樣本</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E95D0B"/>
                    </a:solidFill>
                  </a:tcPr>
                </a:tc>
                <a:tc>
                  <a:txBody>
                    <a:bodyPr/>
                    <a:lstStyle/>
                    <a:p>
                      <a:pPr algn="ctr"/>
                      <a:r>
                        <a:rPr lang="en-US" altLang="zh-TW" dirty="0" smtClean="0"/>
                        <a:t>≥1%</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E95D0B"/>
                    </a:solidFill>
                  </a:tcPr>
                </a:tc>
                <a:tc>
                  <a:txBody>
                    <a:bodyPr/>
                    <a:lstStyle/>
                    <a:p>
                      <a:pPr algn="ctr"/>
                      <a:r>
                        <a:rPr lang="zh-TW" altLang="en-US" dirty="0" smtClean="0"/>
                        <a:t>全樣本</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E95D0B"/>
                    </a:solidFill>
                  </a:tcPr>
                </a:tc>
                <a:tc>
                  <a:txBody>
                    <a:bodyPr/>
                    <a:lstStyle/>
                    <a:p>
                      <a:pPr algn="ctr"/>
                      <a:r>
                        <a:rPr lang="en-US" altLang="zh-TW" dirty="0" smtClean="0"/>
                        <a:t>≥1%</a:t>
                      </a:r>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E95D0B"/>
                    </a:solidFill>
                  </a:tcPr>
                </a:tc>
                <a:extLst>
                  <a:ext uri="{0D108BD9-81ED-4DB2-BD59-A6C34878D82A}">
                    <a16:rowId xmlns:a16="http://schemas.microsoft.com/office/drawing/2014/main" val="3810797453"/>
                  </a:ext>
                </a:extLst>
              </a:tr>
              <a:tr h="401047">
                <a:tc>
                  <a:txBody>
                    <a:bodyPr/>
                    <a:lstStyle/>
                    <a:p>
                      <a:r>
                        <a:rPr lang="zh-TW" altLang="en-US" dirty="0" smtClean="0"/>
                        <a:t>原模型</a:t>
                      </a:r>
                      <a:endParaRPr lang="zh-TW" altLang="en-US" dirty="0"/>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altLang="zh-TW" dirty="0" smtClean="0"/>
                        <a:t>0.25</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altLang="zh-TW" dirty="0" smtClean="0"/>
                        <a:t>0.19</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altLang="zh-TW" dirty="0" smtClean="0"/>
                        <a:t>0.29</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altLang="zh-TW" dirty="0" smtClean="0"/>
                        <a:t>0.22</a:t>
                      </a:r>
                      <a:endParaRPr lang="zh-TW" altLang="en-US"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38226711"/>
                  </a:ext>
                </a:extLst>
              </a:tr>
              <a:tr h="401047">
                <a:tc>
                  <a:txBody>
                    <a:bodyPr/>
                    <a:lstStyle/>
                    <a:p>
                      <a:r>
                        <a:rPr lang="zh-TW" altLang="en-US" dirty="0" smtClean="0"/>
                        <a:t>原模型 </a:t>
                      </a:r>
                      <a:r>
                        <a:rPr lang="en-US" altLang="zh-TW" dirty="0" smtClean="0"/>
                        <a:t>(ETF</a:t>
                      </a:r>
                      <a:r>
                        <a:rPr lang="zh-TW" altLang="en-US" dirty="0" smtClean="0"/>
                        <a:t>訓練集</a:t>
                      </a:r>
                      <a:r>
                        <a:rPr lang="en-US" altLang="zh-TW" baseline="0" dirty="0" smtClean="0"/>
                        <a:t>)</a:t>
                      </a:r>
                      <a:endParaRPr lang="zh-TW" altLang="en-US" dirty="0"/>
                    </a:p>
                  </a:txBody>
                  <a:tcPr>
                    <a:lnR w="38100" cap="flat" cmpd="sng" algn="ctr">
                      <a:solidFill>
                        <a:schemeClr val="bg1"/>
                      </a:solidFill>
                      <a:prstDash val="solid"/>
                      <a:round/>
                      <a:headEnd type="none" w="med" len="med"/>
                      <a:tailEnd type="none" w="med" len="med"/>
                    </a:lnR>
                  </a:tcPr>
                </a:tc>
                <a:tc>
                  <a:txBody>
                    <a:bodyPr/>
                    <a:lstStyle/>
                    <a:p>
                      <a:pPr algn="ctr"/>
                      <a:r>
                        <a:rPr lang="en-US" altLang="zh-TW" dirty="0" smtClean="0"/>
                        <a:t>0.35</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altLang="zh-TW" dirty="0" smtClean="0"/>
                        <a:t>0.43</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altLang="zh-TW" dirty="0" smtClean="0"/>
                        <a:t>0.24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altLang="zh-TW" dirty="0" smtClean="0"/>
                        <a:t>0.28</a:t>
                      </a:r>
                      <a:endParaRPr lang="zh-TW" altLang="en-US" dirty="0"/>
                    </a:p>
                  </a:txBody>
                  <a:tcPr anchor="ct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5857437"/>
                  </a:ext>
                </a:extLst>
              </a:tr>
              <a:tr h="401047">
                <a:tc>
                  <a:txBody>
                    <a:bodyPr/>
                    <a:lstStyle/>
                    <a:p>
                      <a:r>
                        <a:rPr lang="en-US" altLang="zh-TW" dirty="0" smtClean="0"/>
                        <a:t>ETF</a:t>
                      </a:r>
                      <a:r>
                        <a:rPr lang="zh-TW" altLang="en-US" dirty="0" smtClean="0"/>
                        <a:t>模型</a:t>
                      </a:r>
                      <a:endParaRPr lang="en-US" altLang="zh-TW" dirty="0" smtClean="0"/>
                    </a:p>
                  </a:txBody>
                  <a:tcPr>
                    <a:lnR w="38100" cap="flat" cmpd="sng" algn="ctr">
                      <a:solidFill>
                        <a:schemeClr val="bg1"/>
                      </a:solidFill>
                      <a:prstDash val="solid"/>
                      <a:round/>
                      <a:headEnd type="none" w="med" len="med"/>
                      <a:tailEnd type="none" w="med" len="med"/>
                    </a:lnR>
                  </a:tcPr>
                </a:tc>
                <a:tc>
                  <a:txBody>
                    <a:bodyPr/>
                    <a:lstStyle/>
                    <a:p>
                      <a:pPr algn="ctr"/>
                      <a:r>
                        <a:rPr lang="en-US" altLang="zh-TW" dirty="0" smtClean="0"/>
                        <a:t>0.44</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altLang="zh-TW" dirty="0" smtClean="0"/>
                        <a:t>0.6</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altLang="zh-TW" dirty="0" smtClean="0"/>
                        <a:t>0.31</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altLang="zh-TW" dirty="0" smtClean="0"/>
                        <a:t>0.42</a:t>
                      </a:r>
                      <a:endParaRPr lang="zh-TW" altLang="en-US" dirty="0"/>
                    </a:p>
                  </a:txBody>
                  <a:tcPr anchor="ct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34847321"/>
                  </a:ext>
                </a:extLst>
              </a:tr>
            </a:tbl>
          </a:graphicData>
        </a:graphic>
      </p:graphicFrame>
      <p:grpSp>
        <p:nvGrpSpPr>
          <p:cNvPr id="14" name="群組 13"/>
          <p:cNvGrpSpPr/>
          <p:nvPr/>
        </p:nvGrpSpPr>
        <p:grpSpPr>
          <a:xfrm>
            <a:off x="544673" y="786891"/>
            <a:ext cx="3177093" cy="1042942"/>
            <a:chOff x="645607" y="455658"/>
            <a:chExt cx="3177093" cy="1042942"/>
          </a:xfrm>
        </p:grpSpPr>
        <p:sp>
          <p:nvSpPr>
            <p:cNvPr id="15" name="圓角矩形 14"/>
            <p:cNvSpPr/>
            <p:nvPr/>
          </p:nvSpPr>
          <p:spPr>
            <a:xfrm>
              <a:off x="645607" y="455658"/>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研究結果</a:t>
              </a:r>
              <a:endParaRPr lang="zh-TW" altLang="en-US" sz="4400" b="1" dirty="0"/>
            </a:p>
          </p:txBody>
        </p:sp>
      </p:grpSp>
      <p:sp>
        <p:nvSpPr>
          <p:cNvPr id="17" name="圓角矩形 16"/>
          <p:cNvSpPr/>
          <p:nvPr/>
        </p:nvSpPr>
        <p:spPr>
          <a:xfrm>
            <a:off x="740606" y="2395966"/>
            <a:ext cx="2984500" cy="3678677"/>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963771" y="2730233"/>
            <a:ext cx="2363626" cy="646331"/>
          </a:xfrm>
          <a:prstGeom prst="rect">
            <a:avLst/>
          </a:prstGeom>
          <a:noFill/>
        </p:spPr>
        <p:txBody>
          <a:bodyPr wrap="square" rtlCol="0">
            <a:spAutoFit/>
          </a:bodyPr>
          <a:lstStyle/>
          <a:p>
            <a:r>
              <a:rPr lang="en-US" altLang="zh-TW" b="1" dirty="0" smtClean="0">
                <a:latin typeface="Arial Narrow" panose="020B0606020202030204" pitchFamily="34" charset="0"/>
              </a:rPr>
              <a:t>2023</a:t>
            </a:r>
          </a:p>
          <a:p>
            <a:r>
              <a:rPr lang="zh-TW" altLang="en-US" dirty="0" smtClean="0"/>
              <a:t>樣本外準確率提升 </a:t>
            </a:r>
            <a:endParaRPr lang="en-US" altLang="zh-TW" dirty="0" smtClean="0"/>
          </a:p>
        </p:txBody>
      </p:sp>
      <p:graphicFrame>
        <p:nvGraphicFramePr>
          <p:cNvPr id="8" name="表格 7"/>
          <p:cNvGraphicFramePr>
            <a:graphicFrameLocks noGrp="1"/>
          </p:cNvGraphicFramePr>
          <p:nvPr>
            <p:extLst>
              <p:ext uri="{D42A27DB-BD31-4B8C-83A1-F6EECF244321}">
                <p14:modId xmlns:p14="http://schemas.microsoft.com/office/powerpoint/2010/main" val="2318272165"/>
              </p:ext>
            </p:extLst>
          </p:nvPr>
        </p:nvGraphicFramePr>
        <p:xfrm>
          <a:off x="963771" y="3499619"/>
          <a:ext cx="2516032" cy="2180628"/>
        </p:xfrm>
        <a:graphic>
          <a:graphicData uri="http://schemas.openxmlformats.org/drawingml/2006/table">
            <a:tbl>
              <a:tblPr>
                <a:tableStyleId>{5C22544A-7EE6-4342-B048-85BDC9FD1C3A}</a:tableStyleId>
              </a:tblPr>
              <a:tblGrid>
                <a:gridCol w="1690875">
                  <a:extLst>
                    <a:ext uri="{9D8B030D-6E8A-4147-A177-3AD203B41FA5}">
                      <a16:colId xmlns:a16="http://schemas.microsoft.com/office/drawing/2014/main" val="278980422"/>
                    </a:ext>
                  </a:extLst>
                </a:gridCol>
                <a:gridCol w="825157">
                  <a:extLst>
                    <a:ext uri="{9D8B030D-6E8A-4147-A177-3AD203B41FA5}">
                      <a16:colId xmlns:a16="http://schemas.microsoft.com/office/drawing/2014/main" val="2050034410"/>
                    </a:ext>
                  </a:extLst>
                </a:gridCol>
              </a:tblGrid>
              <a:tr h="545157">
                <a:tc>
                  <a:txBody>
                    <a:bodyPr/>
                    <a:lstStyle/>
                    <a:p>
                      <a:pPr algn="l"/>
                      <a:r>
                        <a:rPr lang="zh-TW" altLang="en-US" dirty="0" smtClean="0"/>
                        <a:t>總費率</a:t>
                      </a:r>
                      <a:r>
                        <a:rPr lang="en-US" altLang="zh-TW" dirty="0" smtClean="0"/>
                        <a:t>(</a:t>
                      </a:r>
                      <a:r>
                        <a:rPr lang="zh-TW" altLang="en-US" baseline="0" dirty="0" smtClean="0"/>
                        <a:t>全樣本</a:t>
                      </a:r>
                      <a:r>
                        <a:rPr lang="en-US" altLang="zh-TW" baseline="0" dirty="0" smtClean="0"/>
                        <a:t>)</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TW" dirty="0" smtClean="0"/>
                        <a:t>7%</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7201170"/>
                  </a:ext>
                </a:extLst>
              </a:tr>
              <a:tr h="545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總費率</a:t>
                      </a:r>
                      <a:r>
                        <a:rPr lang="en-US" altLang="zh-TW" dirty="0" smtClean="0"/>
                        <a:t>(≥1%</a:t>
                      </a:r>
                      <a:r>
                        <a:rPr lang="en-US" altLang="zh-TW" baseline="0" dirty="0" smtClean="0"/>
                        <a:t>)</a:t>
                      </a:r>
                      <a:endParaRPr lang="zh-TW" altLang="en-US" dirty="0" smtClean="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TW" dirty="0" smtClean="0"/>
                        <a:t>91%</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004624695"/>
                  </a:ext>
                </a:extLst>
              </a:tr>
              <a:tr h="545157">
                <a:tc>
                  <a:txBody>
                    <a:bodyPr/>
                    <a:lstStyle/>
                    <a:p>
                      <a:pPr algn="l"/>
                      <a:r>
                        <a:rPr lang="zh-TW" altLang="en-US" dirty="0" smtClean="0"/>
                        <a:t>總價</a:t>
                      </a:r>
                      <a:r>
                        <a:rPr lang="en-US" altLang="zh-TW" dirty="0" smtClean="0"/>
                        <a:t>(</a:t>
                      </a:r>
                      <a:r>
                        <a:rPr lang="zh-TW" altLang="en-US" baseline="0" dirty="0" smtClean="0"/>
                        <a:t>全樣本</a:t>
                      </a:r>
                      <a:r>
                        <a:rPr lang="en-US" altLang="zh-TW" baseline="0" dirty="0" smtClean="0"/>
                        <a:t>)</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TW" dirty="0" smtClean="0"/>
                        <a:t>76%</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00313457"/>
                  </a:ext>
                </a:extLst>
              </a:tr>
              <a:tr h="545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總價</a:t>
                      </a:r>
                      <a:r>
                        <a:rPr lang="en-US" altLang="zh-TW" dirty="0" smtClean="0"/>
                        <a:t>(≥1%</a:t>
                      </a:r>
                      <a:r>
                        <a:rPr lang="en-US" altLang="zh-TW" baseline="0" dirty="0" smtClean="0"/>
                        <a:t>)</a:t>
                      </a:r>
                      <a:endParaRPr lang="zh-TW" altLang="en-US" dirty="0" smtClean="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TW" dirty="0" smtClean="0"/>
                        <a:t>216%</a:t>
                      </a:r>
                      <a:endParaRPr lang="zh-TW"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65563820"/>
                  </a:ext>
                </a:extLst>
              </a:tr>
            </a:tbl>
          </a:graphicData>
        </a:graphic>
      </p:graphicFrame>
      <p:sp>
        <p:nvSpPr>
          <p:cNvPr id="2" name="圓角矩形 1"/>
          <p:cNvSpPr/>
          <p:nvPr/>
        </p:nvSpPr>
        <p:spPr>
          <a:xfrm>
            <a:off x="6908803" y="442673"/>
            <a:ext cx="2054723" cy="409074"/>
          </a:xfrm>
          <a:prstGeom prst="roundRect">
            <a:avLst/>
          </a:prstGeom>
          <a:solidFill>
            <a:schemeClr val="bg1"/>
          </a:solidFill>
          <a:ln w="19050">
            <a:solidFill>
              <a:srgbClr val="0062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accent1">
                    <a:lumMod val="50000"/>
                  </a:schemeClr>
                </a:solidFill>
              </a:rPr>
              <a:t>得標總費率比較</a:t>
            </a:r>
            <a:endParaRPr lang="en-US" altLang="zh-TW" b="1" dirty="0">
              <a:solidFill>
                <a:schemeClr val="accent1">
                  <a:lumMod val="50000"/>
                </a:schemeClr>
              </a:solidFill>
            </a:endParaRPr>
          </a:p>
        </p:txBody>
      </p:sp>
      <p:sp>
        <p:nvSpPr>
          <p:cNvPr id="18" name="圓角矩形 17"/>
          <p:cNvSpPr/>
          <p:nvPr/>
        </p:nvSpPr>
        <p:spPr>
          <a:xfrm>
            <a:off x="9371267" y="450010"/>
            <a:ext cx="2054723" cy="409074"/>
          </a:xfrm>
          <a:prstGeom prst="roundRect">
            <a:avLst/>
          </a:prstGeom>
          <a:no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accent1">
                    <a:lumMod val="50000"/>
                  </a:schemeClr>
                </a:solidFill>
              </a:rPr>
              <a:t>得標總價比較</a:t>
            </a:r>
          </a:p>
        </p:txBody>
      </p:sp>
    </p:spTree>
    <p:extLst>
      <p:ext uri="{BB962C8B-B14F-4D97-AF65-F5344CB8AC3E}">
        <p14:creationId xmlns:p14="http://schemas.microsoft.com/office/powerpoint/2010/main" val="25594435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102871" y="2381040"/>
            <a:ext cx="4995761" cy="3115053"/>
          </a:xfrm>
        </p:spPr>
        <p:txBody>
          <a:bodyPr/>
          <a:lstStyle/>
          <a:p>
            <a:pPr>
              <a:spcBef>
                <a:spcPts val="1200"/>
              </a:spcBef>
            </a:pPr>
            <a:r>
              <a:rPr lang="zh-TW" altLang="en-US" dirty="0" smtClean="0"/>
              <a:t>結合信賴區</a:t>
            </a:r>
            <a:r>
              <a:rPr lang="zh-TW" altLang="en-US" dirty="0"/>
              <a:t>間</a:t>
            </a:r>
            <a:r>
              <a:rPr lang="zh-TW" altLang="en-US" dirty="0" smtClean="0"/>
              <a:t>的模型</a:t>
            </a:r>
            <a:endParaRPr lang="en-US" altLang="zh-TW" dirty="0" smtClean="0"/>
          </a:p>
          <a:p>
            <a:pPr>
              <a:spcBef>
                <a:spcPts val="1200"/>
              </a:spcBef>
            </a:pPr>
            <a:r>
              <a:rPr lang="zh-TW" altLang="en-US" dirty="0" smtClean="0"/>
              <a:t>加強對於</a:t>
            </a:r>
            <a:r>
              <a:rPr lang="en-US" altLang="zh-TW" dirty="0" smtClean="0"/>
              <a:t>0-1</a:t>
            </a:r>
            <a:r>
              <a:rPr lang="zh-TW" altLang="en-US" dirty="0" smtClean="0"/>
              <a:t>預測</a:t>
            </a:r>
            <a:endParaRPr lang="en-US" altLang="zh-TW" dirty="0" smtClean="0"/>
          </a:p>
          <a:p>
            <a:pPr>
              <a:spcBef>
                <a:spcPts val="1200"/>
              </a:spcBef>
            </a:pPr>
            <a:r>
              <a:rPr lang="zh-TW" altLang="en-US" dirty="0" smtClean="0"/>
              <a:t>對有效因子更好的解釋</a:t>
            </a:r>
            <a:endParaRPr lang="en-US" altLang="zh-TW" dirty="0" smtClean="0"/>
          </a:p>
          <a:p>
            <a:pPr>
              <a:spcBef>
                <a:spcPts val="1200"/>
              </a:spcBef>
            </a:pPr>
            <a:r>
              <a:rPr lang="zh-TW" altLang="en-US" dirty="0" smtClean="0"/>
              <a:t>折溢價和追蹤誤差計算</a:t>
            </a:r>
            <a:endParaRPr lang="en-US" altLang="zh-TW" dirty="0" smtClean="0"/>
          </a:p>
          <a:p>
            <a:pPr>
              <a:spcBef>
                <a:spcPts val="1200"/>
              </a:spcBef>
            </a:pPr>
            <a:endParaRPr lang="en-US" altLang="zh-TW" dirty="0" smtClean="0"/>
          </a:p>
          <a:p>
            <a:pPr>
              <a:spcBef>
                <a:spcPts val="1200"/>
              </a:spcBef>
            </a:pPr>
            <a:endParaRPr lang="en-US" altLang="zh-TW" dirty="0" smtClean="0"/>
          </a:p>
          <a:p>
            <a:endParaRPr lang="en-US" altLang="zh-TW"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41</a:t>
            </a:fld>
            <a:endParaRPr lang="zh-TW" altLang="en-US"/>
          </a:p>
        </p:txBody>
      </p:sp>
      <p:grpSp>
        <p:nvGrpSpPr>
          <p:cNvPr id="17" name="群組 16"/>
          <p:cNvGrpSpPr/>
          <p:nvPr/>
        </p:nvGrpSpPr>
        <p:grpSpPr>
          <a:xfrm>
            <a:off x="782071" y="466728"/>
            <a:ext cx="10571729" cy="5311772"/>
            <a:chOff x="838200" y="542928"/>
            <a:chExt cx="10571729" cy="5311772"/>
          </a:xfrm>
        </p:grpSpPr>
        <p:sp>
          <p:nvSpPr>
            <p:cNvPr id="18" name="圓角矩形 17"/>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9" name="群組 18"/>
            <p:cNvGrpSpPr/>
            <p:nvPr/>
          </p:nvGrpSpPr>
          <p:grpSpPr>
            <a:xfrm>
              <a:off x="1701800" y="542928"/>
              <a:ext cx="2984501" cy="1234862"/>
              <a:chOff x="774700" y="325651"/>
              <a:chExt cx="2984501" cy="1234862"/>
            </a:xfrm>
          </p:grpSpPr>
          <p:sp>
            <p:nvSpPr>
              <p:cNvPr id="20" name="圓角矩形 19"/>
              <p:cNvSpPr/>
              <p:nvPr/>
            </p:nvSpPr>
            <p:spPr>
              <a:xfrm>
                <a:off x="2019301" y="1048175"/>
                <a:ext cx="1739900"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p:cNvGrpSpPr/>
              <p:nvPr/>
            </p:nvGrpSpPr>
            <p:grpSpPr>
              <a:xfrm>
                <a:off x="774700" y="325651"/>
                <a:ext cx="2984500" cy="1027323"/>
                <a:chOff x="838200" y="471277"/>
                <a:chExt cx="2984500" cy="1027323"/>
              </a:xfrm>
            </p:grpSpPr>
            <p:sp>
              <p:nvSpPr>
                <p:cNvPr id="22" name="圓角矩形 21"/>
                <p:cNvSpPr/>
                <p:nvPr/>
              </p:nvSpPr>
              <p:spPr>
                <a:xfrm>
                  <a:off x="838200" y="471277"/>
                  <a:ext cx="1244602" cy="512338"/>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圓角矩形 22"/>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未來展望</a:t>
                  </a:r>
                  <a:endParaRPr lang="zh-TW" altLang="en-US" sz="4400" b="1" dirty="0"/>
                </a:p>
              </p:txBody>
            </p:sp>
          </p:grpSp>
        </p:grpSp>
      </p:grpSp>
    </p:spTree>
    <p:extLst>
      <p:ext uri="{BB962C8B-B14F-4D97-AF65-F5344CB8AC3E}">
        <p14:creationId xmlns:p14="http://schemas.microsoft.com/office/powerpoint/2010/main" val="18059425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838200" y="2879725"/>
            <a:ext cx="10515600" cy="1325563"/>
          </a:xfrm>
        </p:spPr>
        <p:txBody>
          <a:bodyPr>
            <a:normAutofit/>
          </a:bodyPr>
          <a:lstStyle/>
          <a:p>
            <a:pPr algn="ctr"/>
            <a:r>
              <a:rPr lang="zh-TW" altLang="en-US" b="1" dirty="0" smtClean="0"/>
              <a:t>感謝聆聽</a:t>
            </a:r>
            <a:endParaRPr lang="zh-TW" altLang="en-US" b="1"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42</a:t>
            </a:fld>
            <a:endParaRPr lang="zh-TW" altLang="en-US"/>
          </a:p>
        </p:txBody>
      </p:sp>
    </p:spTree>
    <p:extLst>
      <p:ext uri="{BB962C8B-B14F-4D97-AF65-F5344CB8AC3E}">
        <p14:creationId xmlns:p14="http://schemas.microsoft.com/office/powerpoint/2010/main" val="2333941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663156"/>
            <a:ext cx="10515600" cy="1325563"/>
          </a:xfrm>
        </p:spPr>
        <p:txBody>
          <a:bodyPr/>
          <a:lstStyle/>
          <a:p>
            <a:pPr algn="ctr"/>
            <a:r>
              <a:rPr lang="zh-TW" altLang="en-US" b="1" dirty="0" smtClean="0"/>
              <a:t>附錄</a:t>
            </a:r>
            <a:endParaRPr lang="zh-TW" altLang="en-US" b="1" dirty="0"/>
          </a:p>
        </p:txBody>
      </p:sp>
      <p:sp>
        <p:nvSpPr>
          <p:cNvPr id="3" name="投影片編號版面配置區 2"/>
          <p:cNvSpPr>
            <a:spLocks noGrp="1"/>
          </p:cNvSpPr>
          <p:nvPr>
            <p:ph type="sldNum" sz="quarter" idx="12"/>
          </p:nvPr>
        </p:nvSpPr>
        <p:spPr/>
        <p:txBody>
          <a:bodyPr/>
          <a:lstStyle/>
          <a:p>
            <a:fld id="{AD2A02FB-33D5-4D16-ABE6-729A0B3D225A}" type="slidenum">
              <a:rPr lang="zh-TW" altLang="en-US" smtClean="0"/>
              <a:pPr/>
              <a:t>43</a:t>
            </a:fld>
            <a:endParaRPr lang="zh-TW" altLang="en-US"/>
          </a:p>
        </p:txBody>
      </p:sp>
    </p:spTree>
    <p:extLst>
      <p:ext uri="{BB962C8B-B14F-4D97-AF65-F5344CB8AC3E}">
        <p14:creationId xmlns:p14="http://schemas.microsoft.com/office/powerpoint/2010/main" val="2780740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AD2A02FB-33D5-4D16-ABE6-729A0B3D225A}" type="slidenum">
              <a:rPr lang="zh-TW" altLang="en-US" smtClean="0"/>
              <a:pPr/>
              <a:t>44</a:t>
            </a:fld>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3182190444"/>
              </p:ext>
            </p:extLst>
          </p:nvPr>
        </p:nvGraphicFramePr>
        <p:xfrm>
          <a:off x="740448" y="582236"/>
          <a:ext cx="10729675" cy="5179633"/>
        </p:xfrm>
        <a:graphic>
          <a:graphicData uri="http://schemas.openxmlformats.org/drawingml/2006/table">
            <a:tbl>
              <a:tblPr firstRow="1" bandRow="1">
                <a:tableStyleId>{5C22544A-7EE6-4342-B048-85BDC9FD1C3A}</a:tableStyleId>
              </a:tblPr>
              <a:tblGrid>
                <a:gridCol w="2071762">
                  <a:extLst>
                    <a:ext uri="{9D8B030D-6E8A-4147-A177-3AD203B41FA5}">
                      <a16:colId xmlns:a16="http://schemas.microsoft.com/office/drawing/2014/main" val="2131282168"/>
                    </a:ext>
                  </a:extLst>
                </a:gridCol>
                <a:gridCol w="2220108">
                  <a:extLst>
                    <a:ext uri="{9D8B030D-6E8A-4147-A177-3AD203B41FA5}">
                      <a16:colId xmlns:a16="http://schemas.microsoft.com/office/drawing/2014/main" val="2351918260"/>
                    </a:ext>
                  </a:extLst>
                </a:gridCol>
                <a:gridCol w="2145935">
                  <a:extLst>
                    <a:ext uri="{9D8B030D-6E8A-4147-A177-3AD203B41FA5}">
                      <a16:colId xmlns:a16="http://schemas.microsoft.com/office/drawing/2014/main" val="674108457"/>
                    </a:ext>
                  </a:extLst>
                </a:gridCol>
                <a:gridCol w="2145935">
                  <a:extLst>
                    <a:ext uri="{9D8B030D-6E8A-4147-A177-3AD203B41FA5}">
                      <a16:colId xmlns:a16="http://schemas.microsoft.com/office/drawing/2014/main" val="3428879466"/>
                    </a:ext>
                  </a:extLst>
                </a:gridCol>
                <a:gridCol w="2145935">
                  <a:extLst>
                    <a:ext uri="{9D8B030D-6E8A-4147-A177-3AD203B41FA5}">
                      <a16:colId xmlns:a16="http://schemas.microsoft.com/office/drawing/2014/main" val="3692388155"/>
                    </a:ext>
                  </a:extLst>
                </a:gridCol>
              </a:tblGrid>
              <a:tr h="622282">
                <a:tc>
                  <a:txBody>
                    <a:bodyPr/>
                    <a:lstStyle/>
                    <a:p>
                      <a:pPr algn="ctr">
                        <a:lnSpc>
                          <a:spcPct val="150000"/>
                        </a:lnSpc>
                        <a:spcBef>
                          <a:spcPts val="100"/>
                        </a:spcBef>
                      </a:pPr>
                      <a:r>
                        <a:rPr lang="zh-TW" altLang="en-US" sz="2400" dirty="0" smtClean="0"/>
                        <a:t>隔日漲幅</a:t>
                      </a:r>
                      <a:endParaRPr lang="zh-TW" altLang="en-US" sz="2400" dirty="0"/>
                    </a:p>
                  </a:txBody>
                  <a:tcPr marL="92196" marR="92196" marT="46098" marB="46098"/>
                </a:tc>
                <a:tc>
                  <a:txBody>
                    <a:bodyPr/>
                    <a:lstStyle/>
                    <a:p>
                      <a:pPr algn="ctr">
                        <a:lnSpc>
                          <a:spcPct val="150000"/>
                        </a:lnSpc>
                      </a:pPr>
                      <a:r>
                        <a:rPr lang="zh-TW" altLang="en-US" sz="2400" dirty="0" smtClean="0"/>
                        <a:t>漲幅變動</a:t>
                      </a:r>
                      <a:endParaRPr lang="zh-TW" altLang="en-US" sz="2400" dirty="0"/>
                    </a:p>
                  </a:txBody>
                  <a:tcPr marL="92196" marR="92196" marT="46098" marB="46098"/>
                </a:tc>
                <a:tc>
                  <a:txBody>
                    <a:bodyPr/>
                    <a:lstStyle/>
                    <a:p>
                      <a:pPr algn="ctr">
                        <a:lnSpc>
                          <a:spcPct val="150000"/>
                        </a:lnSpc>
                      </a:pPr>
                      <a:r>
                        <a:rPr lang="zh-TW" altLang="en-US" sz="2400" dirty="0" smtClean="0"/>
                        <a:t>波動度</a:t>
                      </a:r>
                      <a:endParaRPr lang="zh-TW" altLang="en-US" sz="2400" dirty="0"/>
                    </a:p>
                  </a:txBody>
                  <a:tcPr marL="92196" marR="92196" marT="46098" marB="46098"/>
                </a:tc>
                <a:tc>
                  <a:txBody>
                    <a:bodyPr/>
                    <a:lstStyle/>
                    <a:p>
                      <a:pPr algn="ctr">
                        <a:lnSpc>
                          <a:spcPct val="150000"/>
                        </a:lnSpc>
                      </a:pPr>
                      <a:r>
                        <a:rPr lang="zh-TW" altLang="en-US" sz="2400" dirty="0" smtClean="0"/>
                        <a:t>移動平均</a:t>
                      </a:r>
                      <a:endParaRPr lang="zh-TW" altLang="en-US" sz="2400" dirty="0"/>
                    </a:p>
                  </a:txBody>
                  <a:tcPr marL="92196" marR="92196" marT="46098" marB="46098"/>
                </a:tc>
                <a:tc>
                  <a:txBody>
                    <a:bodyPr/>
                    <a:lstStyle/>
                    <a:p>
                      <a:pPr algn="ctr">
                        <a:lnSpc>
                          <a:spcPct val="150000"/>
                        </a:lnSpc>
                      </a:pPr>
                      <a:r>
                        <a:rPr lang="zh-TW" altLang="en-US" sz="2400" dirty="0" smtClean="0"/>
                        <a:t>標準差</a:t>
                      </a:r>
                      <a:endParaRPr lang="zh-TW" altLang="en-US" sz="2400" dirty="0"/>
                    </a:p>
                  </a:txBody>
                  <a:tcPr marL="92196" marR="92196" marT="46098" marB="46098"/>
                </a:tc>
                <a:extLst>
                  <a:ext uri="{0D108BD9-81ED-4DB2-BD59-A6C34878D82A}">
                    <a16:rowId xmlns:a16="http://schemas.microsoft.com/office/drawing/2014/main" val="693016528"/>
                  </a:ext>
                </a:extLst>
              </a:tr>
              <a:tr h="2259278">
                <a:tc>
                  <a:txBody>
                    <a:bodyPr/>
                    <a:lstStyle/>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成立審計委員會</a:t>
                      </a:r>
                      <a:endParaRPr lang="en-US" altLang="zh-TW" sz="1400" dirty="0" smtClean="0"/>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資金貸背書保證</a:t>
                      </a:r>
                      <a:endParaRPr lang="en-US" altLang="zh-TW" sz="1400" b="0" dirty="0" smtClean="0"/>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solidFill>
                            <a:schemeClr val="tx1">
                              <a:lumMod val="50000"/>
                              <a:lumOff val="50000"/>
                            </a:schemeClr>
                          </a:solidFill>
                        </a:rPr>
                        <a:t>依金管會停止招開股東會</a:t>
                      </a:r>
                      <a:endParaRPr lang="en-US" altLang="zh-TW" sz="1400" dirty="0" smtClean="0">
                        <a:solidFill>
                          <a:schemeClr val="tx1">
                            <a:lumMod val="50000"/>
                            <a:lumOff val="50000"/>
                          </a:schemeClr>
                        </a:solidFill>
                      </a:endParaRPr>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endParaRPr lang="zh-TW" altLang="en-US" sz="1400" b="0" dirty="0" smtClean="0"/>
                    </a:p>
                    <a:p>
                      <a:pPr marL="171450" indent="-171450">
                        <a:lnSpc>
                          <a:spcPct val="100000"/>
                        </a:lnSpc>
                        <a:spcBef>
                          <a:spcPts val="135"/>
                        </a:spcBef>
                        <a:buFont typeface="Arial" panose="020B0604020202020204" pitchFamily="34" charset="0"/>
                        <a:buChar char="•"/>
                      </a:pPr>
                      <a:endParaRPr lang="zh-TW" altLang="en-US" sz="1400" b="0" dirty="0">
                        <a:solidFill>
                          <a:schemeClr val="bg2">
                            <a:lumMod val="50000"/>
                          </a:schemeClr>
                        </a:solidFill>
                      </a:endParaRPr>
                    </a:p>
                  </a:txBody>
                  <a:tcPr/>
                </a:tc>
                <a:tc>
                  <a:txBody>
                    <a:bodyPr/>
                    <a:lstStyle/>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股務代理機構分割讓</a:t>
                      </a:r>
                      <a:endParaRPr lang="en-US" altLang="zh-TW" sz="140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盈餘轉增資發行新股</a:t>
                      </a:r>
                      <a:endParaRPr lang="en-US" altLang="zh-TW" sz="140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買回庫藏股</a:t>
                      </a:r>
                      <a:endParaRPr lang="en-US" altLang="zh-TW" sz="140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solidFill>
                            <a:schemeClr val="tx1">
                              <a:lumMod val="50000"/>
                              <a:lumOff val="50000"/>
                            </a:schemeClr>
                          </a:solidFill>
                        </a:rPr>
                        <a:t>依金管會停止招開股東會</a:t>
                      </a:r>
                      <a:endParaRPr lang="en-US" altLang="zh-TW" sz="1400" dirty="0" smtClean="0">
                        <a:solidFill>
                          <a:schemeClr val="tx1">
                            <a:lumMod val="50000"/>
                            <a:lumOff val="50000"/>
                          </a:schemeClr>
                        </a:solidFill>
                      </a:endParaRPr>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endParaRPr lang="en-US" altLang="zh-TW" sz="1400" b="0" dirty="0" smtClean="0"/>
                    </a:p>
                    <a:p>
                      <a:pPr marL="0" marR="0" lvl="0" indent="0" algn="l" defTabSz="914400" rtl="0" eaLnBrk="1" fontAlgn="auto" latinLnBrk="0" hangingPunct="1">
                        <a:lnSpc>
                          <a:spcPct val="100000"/>
                        </a:lnSpc>
                        <a:spcBef>
                          <a:spcPts val="135"/>
                        </a:spcBef>
                        <a:spcAft>
                          <a:spcPts val="0"/>
                        </a:spcAft>
                        <a:buClrTx/>
                        <a:buSzTx/>
                        <a:buFont typeface="Arial" panose="020B0604020202020204" pitchFamily="34" charset="0"/>
                        <a:buNone/>
                        <a:tabLst/>
                        <a:defRPr/>
                      </a:pPr>
                      <a:endParaRPr lang="zh-TW" altLang="en-US" sz="1400" b="0" dirty="0" smtClean="0"/>
                    </a:p>
                    <a:p>
                      <a:pPr marL="0" indent="0">
                        <a:lnSpc>
                          <a:spcPct val="100000"/>
                        </a:lnSpc>
                        <a:spcBef>
                          <a:spcPts val="135"/>
                        </a:spcBef>
                        <a:buFont typeface="Arial" panose="020B0604020202020204" pitchFamily="34" charset="0"/>
                        <a:buNone/>
                      </a:pPr>
                      <a:endParaRPr lang="zh-TW" altLang="en-US" sz="1400" b="0" dirty="0"/>
                    </a:p>
                  </a:txBody>
                  <a:tcPr/>
                </a:tc>
                <a:tc>
                  <a:txBody>
                    <a:bodyPr/>
                    <a:lstStyle/>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虧損</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成立審計委員會</a:t>
                      </a:r>
                      <a:endParaRPr lang="en-US" altLang="zh-TW" sz="1400" b="0" dirty="0" smtClean="0"/>
                    </a:p>
                    <a:p>
                      <a:pPr marL="285750" indent="-285750">
                        <a:lnSpc>
                          <a:spcPct val="100000"/>
                        </a:lnSpc>
                        <a:buFont typeface="Arial" panose="020B0604020202020204" pitchFamily="34" charset="0"/>
                        <a:buChar char="•"/>
                      </a:pPr>
                      <a:r>
                        <a:rPr lang="zh-TW" altLang="en-US" sz="1400" dirty="0" smtClean="0">
                          <a:solidFill>
                            <a:schemeClr val="tx1"/>
                          </a:solidFill>
                        </a:rPr>
                        <a:t>有價證券交易方式</a:t>
                      </a:r>
                      <a:endParaRPr lang="en-US" altLang="zh-TW" sz="1400" dirty="0" smtClean="0">
                        <a:solidFill>
                          <a:schemeClr val="tx1"/>
                        </a:solidFill>
                      </a:endParaRPr>
                    </a:p>
                    <a:p>
                      <a:pPr marL="0" indent="0">
                        <a:lnSpc>
                          <a:spcPct val="100000"/>
                        </a:lnSpc>
                        <a:spcBef>
                          <a:spcPts val="135"/>
                        </a:spcBef>
                        <a:buFont typeface="Arial" panose="020B0604020202020204" pitchFamily="34" charset="0"/>
                        <a:buNone/>
                      </a:pPr>
                      <a:endParaRPr lang="zh-TW" altLang="en-US" sz="1400" b="0" dirty="0"/>
                    </a:p>
                  </a:txBody>
                  <a:tcPr/>
                </a:tc>
                <a:tc>
                  <a:txBody>
                    <a:bodyPr/>
                    <a:lstStyle/>
                    <a:p>
                      <a:pPr marL="285750" indent="-285750">
                        <a:lnSpc>
                          <a:spcPct val="100000"/>
                        </a:lnSpc>
                        <a:spcBef>
                          <a:spcPts val="135"/>
                        </a:spcBef>
                        <a:buFont typeface="Arial" panose="020B0604020202020204" pitchFamily="34" charset="0"/>
                        <a:buChar char="•"/>
                      </a:pPr>
                      <a:r>
                        <a:rPr lang="zh-TW" altLang="en-US" sz="1400" b="0" dirty="0" smtClean="0"/>
                        <a:t>公布注意交易資訊</a:t>
                      </a:r>
                      <a:endParaRPr lang="en-US" altLang="zh-TW" sz="1400" b="0" dirty="0" smtClean="0"/>
                    </a:p>
                    <a:p>
                      <a:pPr marL="285750" indent="-285750">
                        <a:lnSpc>
                          <a:spcPct val="100000"/>
                        </a:lnSpc>
                        <a:spcBef>
                          <a:spcPts val="135"/>
                        </a:spcBef>
                        <a:buFont typeface="Arial" panose="020B0604020202020204" pitchFamily="34" charset="0"/>
                        <a:buChar char="•"/>
                      </a:pPr>
                      <a:r>
                        <a:rPr lang="zh-TW" altLang="en-US" sz="1400" dirty="0" smtClean="0"/>
                        <a:t>澄清報導</a:t>
                      </a:r>
                    </a:p>
                    <a:p>
                      <a:pPr marL="285750" indent="-285750">
                        <a:lnSpc>
                          <a:spcPct val="100000"/>
                        </a:lnSpc>
                        <a:spcBef>
                          <a:spcPts val="135"/>
                        </a:spcBef>
                        <a:buFont typeface="Arial" panose="020B0604020202020204" pitchFamily="34" charset="0"/>
                        <a:buChar char="•"/>
                      </a:pPr>
                      <a:r>
                        <a:rPr lang="zh-TW" altLang="en-US" sz="1400" b="0" dirty="0" smtClean="0"/>
                        <a:t>買回庫藏股</a:t>
                      </a:r>
                      <a:endParaRPr lang="en-US" altLang="zh-TW" sz="1400" b="0" dirty="0" smtClean="0"/>
                    </a:p>
                    <a:p>
                      <a:pPr marL="285750" indent="-285750">
                        <a:lnSpc>
                          <a:spcPct val="100000"/>
                        </a:lnSpc>
                        <a:spcBef>
                          <a:spcPts val="135"/>
                        </a:spcBef>
                        <a:buFont typeface="Arial" panose="020B0604020202020204" pitchFamily="34" charset="0"/>
                        <a:buChar char="•"/>
                      </a:pPr>
                      <a:r>
                        <a:rPr lang="zh-TW" altLang="en-US" sz="1400" b="0" dirty="0" smtClean="0"/>
                        <a:t>成立審計委員會</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盈餘轉增資發行新股</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股價異常</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股東會電子投票</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solidFill>
                            <a:schemeClr val="tx1">
                              <a:lumMod val="50000"/>
                              <a:lumOff val="50000"/>
                            </a:schemeClr>
                          </a:solidFill>
                        </a:rPr>
                        <a:t>依金管會停止招開股東會</a:t>
                      </a:r>
                      <a:endParaRPr lang="en-US" altLang="zh-TW" sz="1400" dirty="0" smtClean="0">
                        <a:solidFill>
                          <a:schemeClr val="tx1">
                            <a:lumMod val="50000"/>
                            <a:lumOff val="50000"/>
                          </a:schemeClr>
                        </a:solidFill>
                      </a:endParaRPr>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endParaRPr lang="en-US" altLang="zh-TW" sz="1400" b="0" dirty="0" smtClean="0"/>
                    </a:p>
                  </a:txBody>
                  <a:tcPr/>
                </a:tc>
                <a:tc>
                  <a:txBody>
                    <a:bodyPr/>
                    <a:lstStyle/>
                    <a:p>
                      <a:pPr marL="285750" indent="-285750">
                        <a:lnSpc>
                          <a:spcPct val="100000"/>
                        </a:lnSpc>
                        <a:spcBef>
                          <a:spcPts val="135"/>
                        </a:spcBef>
                        <a:buFont typeface="Arial" panose="020B0604020202020204" pitchFamily="34" charset="0"/>
                        <a:buChar char="•"/>
                      </a:pPr>
                      <a:r>
                        <a:rPr lang="zh-TW" altLang="en-US" sz="1400" b="0" dirty="0" smtClean="0"/>
                        <a:t>公布注意交易資訊</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澄清報導</a:t>
                      </a:r>
                      <a:endParaRPr lang="en-US" altLang="zh-TW" sz="1400" dirty="0" smtClean="0"/>
                    </a:p>
                    <a:p>
                      <a:pPr marL="285750" indent="-285750">
                        <a:lnSpc>
                          <a:spcPct val="100000"/>
                        </a:lnSpc>
                        <a:spcBef>
                          <a:spcPts val="135"/>
                        </a:spcBef>
                        <a:buFont typeface="Arial" panose="020B0604020202020204" pitchFamily="34" charset="0"/>
                        <a:buChar char="•"/>
                      </a:pPr>
                      <a:r>
                        <a:rPr lang="zh-TW" altLang="en-US" sz="1400" dirty="0" smtClean="0"/>
                        <a:t>盈餘轉增資發行新股</a:t>
                      </a:r>
                      <a:endParaRPr lang="en-US" altLang="zh-TW" sz="140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股價異常</a:t>
                      </a:r>
                      <a:endParaRPr lang="en-US" altLang="zh-TW" sz="1400" b="0" dirty="0" smtClean="0"/>
                    </a:p>
                    <a:p>
                      <a:pPr marL="0" indent="0">
                        <a:lnSpc>
                          <a:spcPct val="100000"/>
                        </a:lnSpc>
                        <a:spcBef>
                          <a:spcPts val="135"/>
                        </a:spcBef>
                        <a:buFont typeface="Arial" panose="020B0604020202020204" pitchFamily="34" charset="0"/>
                        <a:buNone/>
                      </a:pPr>
                      <a:endParaRPr lang="zh-TW" altLang="en-US" sz="1400" b="0" dirty="0"/>
                    </a:p>
                  </a:txBody>
                  <a:tcPr/>
                </a:tc>
                <a:extLst>
                  <a:ext uri="{0D108BD9-81ED-4DB2-BD59-A6C34878D82A}">
                    <a16:rowId xmlns:a16="http://schemas.microsoft.com/office/drawing/2014/main" val="480895711"/>
                  </a:ext>
                </a:extLst>
              </a:tr>
              <a:tr h="2212157">
                <a:tc>
                  <a:txBody>
                    <a:bodyPr/>
                    <a:lstStyle/>
                    <a:p>
                      <a:pPr marL="285750" indent="-285750">
                        <a:lnSpc>
                          <a:spcPct val="100000"/>
                        </a:lnSpc>
                        <a:spcBef>
                          <a:spcPts val="135"/>
                        </a:spcBef>
                        <a:buFont typeface="Arial" panose="020B0604020202020204" pitchFamily="34" charset="0"/>
                        <a:buChar char="•"/>
                      </a:pPr>
                      <a:r>
                        <a:rPr lang="zh-TW" altLang="en-US" sz="1400" dirty="0" smtClean="0"/>
                        <a:t>初次上市櫃現金增資</a:t>
                      </a:r>
                      <a:endParaRPr lang="en-US" altLang="zh-TW" sz="1400" dirty="0" smtClean="0"/>
                    </a:p>
                    <a:p>
                      <a:pPr marL="285750" indent="-285750">
                        <a:lnSpc>
                          <a:spcPct val="100000"/>
                        </a:lnSpc>
                        <a:spcBef>
                          <a:spcPts val="135"/>
                        </a:spcBef>
                        <a:buFont typeface="Arial" panose="020B0604020202020204" pitchFamily="34" charset="0"/>
                        <a:buChar char="•"/>
                      </a:pPr>
                      <a:r>
                        <a:rPr lang="zh-TW" altLang="en-US" sz="1400" b="0" dirty="0" smtClean="0"/>
                        <a:t>虧損</a:t>
                      </a:r>
                      <a:endParaRPr lang="en-US" altLang="zh-TW" sz="1400" b="0" dirty="0" smtClean="0"/>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新冠肺炎影響</a:t>
                      </a:r>
                      <a:endParaRPr lang="en-US" altLang="zh-TW" sz="1400" dirty="0" smtClean="0">
                        <a:solidFill>
                          <a:schemeClr val="tx1">
                            <a:lumMod val="50000"/>
                            <a:lumOff val="50000"/>
                          </a:schemeClr>
                        </a:solidFill>
                      </a:endParaRPr>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復工</a:t>
                      </a:r>
                      <a:endParaRPr lang="en-US" altLang="zh-TW" sz="1400" dirty="0" smtClean="0">
                        <a:solidFill>
                          <a:schemeClr val="tx1">
                            <a:lumMod val="50000"/>
                            <a:lumOff val="50000"/>
                          </a:schemeClr>
                        </a:solidFill>
                      </a:endParaRPr>
                    </a:p>
                  </a:txBody>
                  <a:tcPr/>
                </a:tc>
                <a:tc>
                  <a:txBody>
                    <a:bodyPr/>
                    <a:lstStyle/>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公布注意交易資訊</a:t>
                      </a:r>
                      <a:endParaRPr lang="en-US" altLang="zh-TW" sz="1400" dirty="0" smtClean="0"/>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虧損</a:t>
                      </a:r>
                      <a:endParaRPr lang="en-US" altLang="zh-TW" sz="1400" dirty="0" smtClean="0"/>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初次上市櫃</a:t>
                      </a:r>
                      <a:r>
                        <a:rPr lang="zh-TW" altLang="en-US" sz="1400" dirty="0" smtClean="0"/>
                        <a:t>現金增資</a:t>
                      </a:r>
                      <a:endParaRPr lang="en-US" altLang="zh-TW" sz="1400" dirty="0" smtClean="0"/>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股價異常</a:t>
                      </a:r>
                      <a:endParaRPr lang="en-US" altLang="zh-TW" sz="1400" b="0" dirty="0" smtClean="0"/>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澄清報導</a:t>
                      </a:r>
                      <a:endParaRPr lang="en-US" altLang="zh-TW" sz="1400" dirty="0" smtClean="0"/>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solidFill>
                            <a:schemeClr val="tx1">
                              <a:lumMod val="50000"/>
                              <a:lumOff val="50000"/>
                            </a:schemeClr>
                          </a:solidFill>
                        </a:rPr>
                        <a:t>新冠肺炎影響</a:t>
                      </a:r>
                      <a:endParaRPr lang="en-US" altLang="zh-TW" sz="1400" dirty="0" smtClean="0">
                        <a:solidFill>
                          <a:schemeClr val="tx1">
                            <a:lumMod val="50000"/>
                            <a:lumOff val="50000"/>
                          </a:schemeClr>
                        </a:solidFill>
                      </a:endParaRPr>
                    </a:p>
                    <a:p>
                      <a:pPr marL="171450" marR="0" lvl="0" indent="-1714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solidFill>
                            <a:schemeClr val="tx1">
                              <a:lumMod val="50000"/>
                              <a:lumOff val="50000"/>
                            </a:schemeClr>
                          </a:solidFill>
                        </a:rPr>
                        <a:t>復工</a:t>
                      </a:r>
                      <a:endParaRPr lang="en-US" altLang="zh-TW" sz="1400" dirty="0" smtClean="0"/>
                    </a:p>
                  </a:txBody>
                  <a:tcPr/>
                </a:tc>
                <a:tc>
                  <a:txBody>
                    <a:bodyPr/>
                    <a:lstStyle/>
                    <a:p>
                      <a:pPr marL="285750" indent="-285750">
                        <a:lnSpc>
                          <a:spcPct val="100000"/>
                        </a:lnSpc>
                        <a:spcBef>
                          <a:spcPts val="135"/>
                        </a:spcBef>
                        <a:buFont typeface="Arial" panose="020B0604020202020204" pitchFamily="34" charset="0"/>
                        <a:buChar char="•"/>
                      </a:pPr>
                      <a:r>
                        <a:rPr lang="zh-TW" altLang="en-US" sz="1400" b="0" dirty="0" smtClean="0"/>
                        <a:t>公布注意交易資訊</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股務代理機構分割讓</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股東會電子投票</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買回庫藏股</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盈餘轉增資發行新股</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b="0" dirty="0" smtClean="0"/>
                        <a:t>股價異常</a:t>
                      </a:r>
                      <a:endParaRPr lang="en-US" altLang="zh-TW" sz="1400" b="0" dirty="0" smtClean="0"/>
                    </a:p>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solidFill>
                            <a:schemeClr val="tx1">
                              <a:lumMod val="50000"/>
                              <a:lumOff val="50000"/>
                            </a:schemeClr>
                          </a:solidFill>
                        </a:rPr>
                        <a:t>依金管會停止招開股東會</a:t>
                      </a:r>
                      <a:endParaRPr lang="en-US" altLang="zh-TW" sz="1400" dirty="0" smtClean="0">
                        <a:solidFill>
                          <a:schemeClr val="tx1">
                            <a:lumMod val="50000"/>
                            <a:lumOff val="50000"/>
                          </a:schemeClr>
                        </a:solidFill>
                      </a:endParaRPr>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復工</a:t>
                      </a:r>
                    </a:p>
                  </a:txBody>
                  <a:tcPr/>
                </a:tc>
                <a:tc>
                  <a:txBody>
                    <a:bodyPr/>
                    <a:lstStyle/>
                    <a:p>
                      <a:pPr marL="285750" marR="0" lvl="0" indent="-285750" algn="l" defTabSz="914400" rtl="0" eaLnBrk="1" fontAlgn="auto" latinLnBrk="0" hangingPunct="1">
                        <a:lnSpc>
                          <a:spcPct val="100000"/>
                        </a:lnSpc>
                        <a:spcBef>
                          <a:spcPts val="135"/>
                        </a:spcBef>
                        <a:spcAft>
                          <a:spcPts val="0"/>
                        </a:spcAft>
                        <a:buClrTx/>
                        <a:buSzTx/>
                        <a:buFont typeface="Arial" panose="020B0604020202020204" pitchFamily="34" charset="0"/>
                        <a:buChar char="•"/>
                        <a:tabLst/>
                        <a:defRPr/>
                      </a:pPr>
                      <a:r>
                        <a:rPr lang="zh-TW" altLang="en-US" sz="1400" dirty="0" smtClean="0"/>
                        <a:t>初次上市櫃現金增資</a:t>
                      </a:r>
                      <a:endParaRPr lang="en-US" altLang="zh-TW" sz="1400" b="0" dirty="0" smtClean="0"/>
                    </a:p>
                    <a:p>
                      <a:pPr marL="285750" indent="-285750">
                        <a:lnSpc>
                          <a:spcPct val="100000"/>
                        </a:lnSpc>
                        <a:spcBef>
                          <a:spcPts val="135"/>
                        </a:spcBef>
                        <a:buFont typeface="Arial" panose="020B0604020202020204" pitchFamily="34" charset="0"/>
                        <a:buChar char="•"/>
                      </a:pPr>
                      <a:r>
                        <a:rPr lang="zh-TW" altLang="en-US" sz="1400" b="0" dirty="0" smtClean="0"/>
                        <a:t>減資彌補虧損</a:t>
                      </a:r>
                      <a:endParaRPr lang="en-US" altLang="zh-TW" sz="1400" b="0" dirty="0" smtClean="0"/>
                    </a:p>
                    <a:p>
                      <a:pPr marL="285750" indent="-285750">
                        <a:lnSpc>
                          <a:spcPct val="100000"/>
                        </a:lnSpc>
                        <a:spcBef>
                          <a:spcPts val="135"/>
                        </a:spcBef>
                        <a:buFont typeface="Arial" panose="020B0604020202020204" pitchFamily="34" charset="0"/>
                        <a:buChar char="•"/>
                      </a:pPr>
                      <a:r>
                        <a:rPr lang="zh-TW" altLang="en-US" sz="1400" b="0" dirty="0" smtClean="0"/>
                        <a:t>虧損</a:t>
                      </a:r>
                      <a:endParaRPr lang="en-US" altLang="zh-TW" sz="1400" b="0" dirty="0" smtClean="0"/>
                    </a:p>
                    <a:p>
                      <a:pPr marL="285750" indent="-285750">
                        <a:lnSpc>
                          <a:spcPct val="100000"/>
                        </a:lnSpc>
                        <a:spcBef>
                          <a:spcPts val="135"/>
                        </a:spcBef>
                        <a:buFont typeface="Arial" panose="020B0604020202020204" pitchFamily="34" charset="0"/>
                        <a:buChar char="•"/>
                      </a:pPr>
                      <a:r>
                        <a:rPr lang="zh-TW" altLang="en-US" sz="1400" dirty="0" smtClean="0"/>
                        <a:t>股務代理機構分割讓</a:t>
                      </a:r>
                      <a:endParaRPr lang="en-US" altLang="zh-TW" sz="1400" dirty="0" smtClean="0"/>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停工</a:t>
                      </a:r>
                      <a:endParaRPr lang="en-US" altLang="zh-TW" sz="1400" dirty="0" smtClean="0">
                        <a:solidFill>
                          <a:schemeClr val="tx1">
                            <a:lumMod val="50000"/>
                            <a:lumOff val="50000"/>
                          </a:schemeClr>
                        </a:solidFill>
                      </a:endParaRPr>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新冠肺炎</a:t>
                      </a:r>
                      <a:endParaRPr lang="en-US" altLang="zh-TW" sz="1400" dirty="0" smtClean="0">
                        <a:solidFill>
                          <a:schemeClr val="tx1">
                            <a:lumMod val="50000"/>
                            <a:lumOff val="50000"/>
                          </a:schemeClr>
                        </a:solidFill>
                      </a:endParaRPr>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復工</a:t>
                      </a:r>
                    </a:p>
                  </a:txBody>
                  <a:tcPr/>
                </a:tc>
                <a:tc>
                  <a:txBody>
                    <a:bodyPr/>
                    <a:lstStyle/>
                    <a:p>
                      <a:pPr marL="285750" indent="-285750">
                        <a:lnSpc>
                          <a:spcPct val="100000"/>
                        </a:lnSpc>
                        <a:spcBef>
                          <a:spcPts val="135"/>
                        </a:spcBef>
                        <a:buFont typeface="Arial" panose="020B0604020202020204" pitchFamily="34" charset="0"/>
                        <a:buChar char="•"/>
                      </a:pPr>
                      <a:r>
                        <a:rPr lang="zh-TW" altLang="en-US" sz="1400" dirty="0" smtClean="0"/>
                        <a:t>股務代理機構分割讓</a:t>
                      </a:r>
                      <a:endParaRPr lang="en-US" altLang="zh-TW" sz="1400" dirty="0" smtClean="0"/>
                    </a:p>
                    <a:p>
                      <a:pPr marL="285750" indent="-285750">
                        <a:lnSpc>
                          <a:spcPct val="100000"/>
                        </a:lnSpc>
                        <a:spcBef>
                          <a:spcPts val="135"/>
                        </a:spcBef>
                        <a:buFont typeface="Arial" panose="020B0604020202020204" pitchFamily="34" charset="0"/>
                        <a:buChar char="•"/>
                      </a:pPr>
                      <a:r>
                        <a:rPr lang="zh-TW" altLang="en-US" sz="1400" dirty="0" smtClean="0"/>
                        <a:t>虧損</a:t>
                      </a:r>
                      <a:endParaRPr lang="en-US" altLang="zh-TW" sz="1400" dirty="0" smtClean="0"/>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停工</a:t>
                      </a:r>
                      <a:endParaRPr lang="en-US" altLang="zh-TW" sz="1400" dirty="0" smtClean="0">
                        <a:solidFill>
                          <a:schemeClr val="tx1">
                            <a:lumMod val="50000"/>
                            <a:lumOff val="50000"/>
                          </a:schemeClr>
                        </a:solidFill>
                      </a:endParaRPr>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新冠肺炎</a:t>
                      </a:r>
                      <a:endParaRPr lang="en-US" altLang="zh-TW" sz="1400" dirty="0" smtClean="0">
                        <a:solidFill>
                          <a:schemeClr val="tx1">
                            <a:lumMod val="50000"/>
                            <a:lumOff val="50000"/>
                          </a:schemeClr>
                        </a:solidFill>
                      </a:endParaRPr>
                    </a:p>
                    <a:p>
                      <a:pPr marL="285750" indent="-285750">
                        <a:lnSpc>
                          <a:spcPct val="100000"/>
                        </a:lnSpc>
                        <a:buFont typeface="Arial" panose="020B0604020202020204" pitchFamily="34" charset="0"/>
                        <a:buChar char="•"/>
                      </a:pPr>
                      <a:r>
                        <a:rPr lang="zh-TW" altLang="en-US" sz="1400" dirty="0" smtClean="0">
                          <a:solidFill>
                            <a:schemeClr val="tx1">
                              <a:lumMod val="50000"/>
                              <a:lumOff val="50000"/>
                            </a:schemeClr>
                          </a:solidFill>
                        </a:rPr>
                        <a:t>復工</a:t>
                      </a:r>
                    </a:p>
                    <a:p>
                      <a:pPr marL="285750" indent="-285750">
                        <a:lnSpc>
                          <a:spcPct val="100000"/>
                        </a:lnSpc>
                        <a:spcBef>
                          <a:spcPts val="135"/>
                        </a:spcBef>
                        <a:buFont typeface="Arial" panose="020B0604020202020204" pitchFamily="34" charset="0"/>
                        <a:buChar char="•"/>
                      </a:pPr>
                      <a:endParaRPr lang="en-US" altLang="zh-TW" sz="1400" dirty="0" smtClean="0"/>
                    </a:p>
                  </a:txBody>
                  <a:tcPr/>
                </a:tc>
                <a:extLst>
                  <a:ext uri="{0D108BD9-81ED-4DB2-BD59-A6C34878D82A}">
                    <a16:rowId xmlns:a16="http://schemas.microsoft.com/office/drawing/2014/main" val="675847398"/>
                  </a:ext>
                </a:extLst>
              </a:tr>
            </a:tbl>
          </a:graphicData>
        </a:graphic>
      </p:graphicFrame>
    </p:spTree>
    <p:extLst>
      <p:ext uri="{BB962C8B-B14F-4D97-AF65-F5344CB8AC3E}">
        <p14:creationId xmlns:p14="http://schemas.microsoft.com/office/powerpoint/2010/main" val="4596648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AD2A02FB-33D5-4D16-ABE6-729A0B3D225A}" type="slidenum">
              <a:rPr lang="zh-TW" altLang="en-US" smtClean="0"/>
              <a:pPr/>
              <a:t>45</a:t>
            </a:fld>
            <a:endParaRPr lang="zh-TW" altLang="en-US"/>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958192849"/>
                  </p:ext>
                </p:extLst>
              </p:nvPr>
            </p:nvGraphicFramePr>
            <p:xfrm>
              <a:off x="1122189" y="506845"/>
              <a:ext cx="9956944" cy="5601187"/>
            </p:xfrm>
            <a:graphic>
              <a:graphicData uri="http://schemas.openxmlformats.org/drawingml/2006/table">
                <a:tbl>
                  <a:tblPr firstRow="1" bandRow="1">
                    <a:tableStyleId>{85BE263C-DBD7-4A20-BB59-AAB30ACAA65A}</a:tableStyleId>
                  </a:tblPr>
                  <a:tblGrid>
                    <a:gridCol w="1829742">
                      <a:extLst>
                        <a:ext uri="{9D8B030D-6E8A-4147-A177-3AD203B41FA5}">
                          <a16:colId xmlns:a16="http://schemas.microsoft.com/office/drawing/2014/main" val="3741115489"/>
                        </a:ext>
                      </a:extLst>
                    </a:gridCol>
                    <a:gridCol w="849879">
                      <a:extLst>
                        <a:ext uri="{9D8B030D-6E8A-4147-A177-3AD203B41FA5}">
                          <a16:colId xmlns:a16="http://schemas.microsoft.com/office/drawing/2014/main" val="2979215247"/>
                        </a:ext>
                      </a:extLst>
                    </a:gridCol>
                    <a:gridCol w="1079847">
                      <a:extLst>
                        <a:ext uri="{9D8B030D-6E8A-4147-A177-3AD203B41FA5}">
                          <a16:colId xmlns:a16="http://schemas.microsoft.com/office/drawing/2014/main" val="2990142281"/>
                        </a:ext>
                      </a:extLst>
                    </a:gridCol>
                    <a:gridCol w="1209829">
                      <a:extLst>
                        <a:ext uri="{9D8B030D-6E8A-4147-A177-3AD203B41FA5}">
                          <a16:colId xmlns:a16="http://schemas.microsoft.com/office/drawing/2014/main" val="912136046"/>
                        </a:ext>
                      </a:extLst>
                    </a:gridCol>
                    <a:gridCol w="1319812">
                      <a:extLst>
                        <a:ext uri="{9D8B030D-6E8A-4147-A177-3AD203B41FA5}">
                          <a16:colId xmlns:a16="http://schemas.microsoft.com/office/drawing/2014/main" val="2595068543"/>
                        </a:ext>
                      </a:extLst>
                    </a:gridCol>
                    <a:gridCol w="1334165">
                      <a:extLst>
                        <a:ext uri="{9D8B030D-6E8A-4147-A177-3AD203B41FA5}">
                          <a16:colId xmlns:a16="http://schemas.microsoft.com/office/drawing/2014/main" val="2617812155"/>
                        </a:ext>
                      </a:extLst>
                    </a:gridCol>
                    <a:gridCol w="2333670">
                      <a:extLst>
                        <a:ext uri="{9D8B030D-6E8A-4147-A177-3AD203B41FA5}">
                          <a16:colId xmlns:a16="http://schemas.microsoft.com/office/drawing/2014/main" val="2870749797"/>
                        </a:ext>
                      </a:extLst>
                    </a:gridCol>
                  </a:tblGrid>
                  <a:tr h="504531">
                    <a:tc>
                      <a:txBody>
                        <a:bodyPr/>
                        <a:lstStyle/>
                        <a:p>
                          <a:pPr algn="ctr"/>
                          <a:r>
                            <a:rPr lang="zh-TW" altLang="en-US" sz="1400" dirty="0" smtClean="0"/>
                            <a:t>主旨類別</a:t>
                          </a:r>
                          <a:endParaRPr lang="zh-TW" altLang="en-US" sz="1400" dirty="0"/>
                        </a:p>
                      </a:txBody>
                      <a:tcPr anchor="ctr"/>
                    </a:tc>
                    <a:tc>
                      <a:txBody>
                        <a:bodyPr/>
                        <a:lstStyle/>
                        <a:p>
                          <a:pPr algn="ctr"/>
                          <a:r>
                            <a:rPr lang="zh-TW" altLang="en-US" sz="1400" dirty="0" smtClean="0"/>
                            <a:t>樣本數</a:t>
                          </a:r>
                          <a:endParaRPr lang="en-US" altLang="zh-TW" sz="1400" dirty="0" smtClean="0"/>
                        </a:p>
                      </a:txBody>
                      <a:tcPr anchor="ctr"/>
                    </a:tc>
                    <a:tc>
                      <a:txBody>
                        <a:bodyPr/>
                        <a:lstStyle/>
                        <a:p>
                          <a:pPr algn="ctr"/>
                          <a:r>
                            <a:rPr lang="zh-TW" altLang="en-US" sz="1400" dirty="0" smtClean="0"/>
                            <a:t>公司比例</a:t>
                          </a:r>
                          <a:endParaRPr lang="zh-TW" altLang="en-US" sz="1400" dirty="0"/>
                        </a:p>
                      </a:txBody>
                      <a:tcPr anchor="ctr"/>
                    </a:tc>
                    <a:tc>
                      <a:txBody>
                        <a:bodyPr/>
                        <a:lstStyle/>
                        <a:p>
                          <a:pPr algn="ctr"/>
                          <a:r>
                            <a:rPr lang="zh-TW" altLang="en-US" sz="1400" dirty="0" smtClean="0"/>
                            <a:t>時間</a:t>
                          </a:r>
                          <a:endParaRPr lang="zh-TW"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smtClean="0"/>
                            <a:t>隔日漲幅 </a:t>
                          </a:r>
                          <a:r>
                            <a:rPr lang="en-US" altLang="zh-TW" sz="1400" dirty="0" smtClean="0"/>
                            <a:t>(%)</a:t>
                          </a:r>
                        </a:p>
                      </a:txBody>
                      <a:tcPr anchor="ctr"/>
                    </a:tc>
                    <a:tc>
                      <a:txBody>
                        <a:bodyPr/>
                        <a:lstStyle/>
                        <a:p>
                          <a:pPr algn="ctr"/>
                          <a:r>
                            <a:rPr lang="zh-TW" altLang="en-US" sz="1400" dirty="0" smtClean="0"/>
                            <a:t>移動平均 </a:t>
                          </a:r>
                          <a:r>
                            <a:rPr lang="en-US" altLang="zh-TW" sz="1400" dirty="0" smtClean="0"/>
                            <a:t>(%)</a:t>
                          </a:r>
                        </a:p>
                      </a:txBody>
                      <a:tcPr anchor="ctr"/>
                    </a:tc>
                    <a:tc>
                      <a:txBody>
                        <a:bodyPr/>
                        <a:lstStyle/>
                        <a:p>
                          <a:pPr algn="ctr"/>
                          <a:r>
                            <a:rPr lang="zh-TW" altLang="en-US" sz="1400" dirty="0" smtClean="0"/>
                            <a:t>主旨關鍵字</a:t>
                          </a:r>
                          <a:endParaRPr lang="zh-TW" altLang="en-US" sz="1400" dirty="0"/>
                        </a:p>
                      </a:txBody>
                      <a:tcPr anchor="ctr"/>
                    </a:tc>
                    <a:extLst>
                      <a:ext uri="{0D108BD9-81ED-4DB2-BD59-A6C34878D82A}">
                        <a16:rowId xmlns:a16="http://schemas.microsoft.com/office/drawing/2014/main" val="4013196710"/>
                      </a:ext>
                    </a:extLst>
                  </a:tr>
                  <a:tr h="534209">
                    <a:tc>
                      <a:txBody>
                        <a:bodyPr/>
                        <a:lstStyle/>
                        <a:p>
                          <a:pPr algn="ctr"/>
                          <a:r>
                            <a:rPr lang="zh-TW" altLang="en-US" sz="1200" dirty="0" smtClean="0"/>
                            <a:t>澄清報導</a:t>
                          </a:r>
                          <a:endParaRPr lang="zh-TW" altLang="en-US" sz="1200" dirty="0"/>
                        </a:p>
                      </a:txBody>
                      <a:tcPr anchor="ctr">
                        <a:solidFill>
                          <a:schemeClr val="bg1">
                            <a:lumMod val="95000"/>
                          </a:schemeClr>
                        </a:solidFill>
                      </a:tcPr>
                    </a:tc>
                    <a:tc>
                      <a:txBody>
                        <a:bodyPr/>
                        <a:lstStyle/>
                        <a:p>
                          <a:pPr algn="ctr"/>
                          <a:r>
                            <a:rPr lang="en-US" altLang="zh-TW" sz="1200" dirty="0" smtClean="0"/>
                            <a:t>2093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(1.3%)</a:t>
                          </a:r>
                          <a:endParaRPr lang="zh-TW" altLang="en-US" sz="1200" dirty="0" smtClean="0"/>
                        </a:p>
                      </a:txBody>
                      <a:tcPr anchor="ctr">
                        <a:solidFill>
                          <a:schemeClr val="bg1">
                            <a:lumMod val="95000"/>
                          </a:schemeClr>
                        </a:solidFill>
                      </a:tcPr>
                    </a:tc>
                    <a:tc>
                      <a:txBody>
                        <a:bodyPr/>
                        <a:lstStyle/>
                        <a:p>
                          <a:pPr algn="ctr"/>
                          <a:r>
                            <a:rPr lang="en-US" altLang="zh-TW" sz="1200" dirty="0" smtClean="0"/>
                            <a:t>0.40</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2020/01/02</a:t>
                          </a:r>
                          <a:r>
                            <a:rPr lang="en-US" altLang="zh-TW" sz="1200" baseline="0" dirty="0" smtClean="0">
                              <a:solidFill>
                                <a:schemeClr val="tx1"/>
                              </a:solidFill>
                            </a:rPr>
                            <a:t> – </a:t>
                          </a:r>
                        </a:p>
                        <a:p>
                          <a:pPr algn="ctr"/>
                          <a:r>
                            <a:rPr lang="en-US" altLang="zh-TW" sz="1200" baseline="0" dirty="0" smtClean="0">
                              <a:solidFill>
                                <a:schemeClr val="tx1"/>
                              </a:solidFill>
                            </a:rPr>
                            <a:t>2023/05/30</a:t>
                          </a:r>
                          <a:endParaRPr lang="zh-TW" altLang="en-US" sz="1200" dirty="0">
                            <a:solidFill>
                              <a:schemeClr val="tx1"/>
                            </a:solidFill>
                          </a:endParaRPr>
                        </a:p>
                      </a:txBody>
                      <a:tcPr anchor="ctr">
                        <a:solidFill>
                          <a:schemeClr val="bg1">
                            <a:lumMod val="95000"/>
                          </a:schemeClr>
                        </a:solidFill>
                      </a:tcPr>
                    </a:tc>
                    <a:tc>
                      <a:txBody>
                        <a:bodyPr/>
                        <a:lstStyle/>
                        <a:p>
                          <a:r>
                            <a:rPr lang="en-US" altLang="zh-TW" sz="1000" dirty="0" smtClean="0">
                              <a:solidFill>
                                <a:schemeClr val="tx1"/>
                              </a:solidFill>
                            </a:rPr>
                            <a:t>S=0.218</a:t>
                          </a:r>
                        </a:p>
                        <a:p>
                          <a:r>
                            <a:rPr lang="en-US" altLang="zh-TW" sz="1000" dirty="0" smtClean="0">
                              <a:solidFill>
                                <a:schemeClr val="tx1"/>
                              </a:solidFill>
                            </a:rPr>
                            <a:t>K=1.200</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=-0.356</a:t>
                          </a:r>
                          <a:endParaRPr lang="zh-TW" altLang="en-US" sz="1000" dirty="0">
                            <a:solidFill>
                              <a:schemeClr val="tx1"/>
                            </a:solidFill>
                          </a:endParaRPr>
                        </a:p>
                      </a:txBody>
                      <a:tcPr>
                        <a:solidFill>
                          <a:schemeClr val="bg1">
                            <a:lumMod val="95000"/>
                          </a:schemeClr>
                        </a:solidFill>
                      </a:tcPr>
                    </a:tc>
                    <a:tc>
                      <a:txBody>
                        <a:bodyPr/>
                        <a:lstStyle/>
                        <a:p>
                          <a:r>
                            <a:rPr lang="en-US" altLang="zh-TW" sz="1000" dirty="0" smtClean="0">
                              <a:solidFill>
                                <a:schemeClr val="tx1"/>
                              </a:solidFill>
                            </a:rPr>
                            <a:t>S=0.242</a:t>
                          </a:r>
                        </a:p>
                        <a:p>
                          <a:r>
                            <a:rPr lang="en-US" altLang="zh-TW" sz="1000" dirty="0" smtClean="0">
                              <a:solidFill>
                                <a:schemeClr val="tx1"/>
                              </a:solidFill>
                            </a:rPr>
                            <a:t>K=1.432</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=-0.260</a:t>
                          </a:r>
                          <a:endParaRPr lang="zh-TW" altLang="en-US" sz="1000" dirty="0">
                            <a:solidFill>
                              <a:schemeClr val="tx1"/>
                            </a:solidFill>
                          </a:endParaRPr>
                        </a:p>
                      </a:txBody>
                      <a:tcPr>
                        <a:solidFill>
                          <a:schemeClr val="bg1">
                            <a:lumMod val="95000"/>
                          </a:schemeClr>
                        </a:solidFill>
                      </a:tcPr>
                    </a:tc>
                    <a:tc>
                      <a:txBody>
                        <a:bodyPr/>
                        <a:lstStyle/>
                        <a:p>
                          <a:r>
                            <a:rPr lang="en-US" altLang="zh-TW" sz="1000" dirty="0" smtClean="0">
                              <a:solidFill>
                                <a:schemeClr val="tx1"/>
                              </a:solidFill>
                            </a:rPr>
                            <a:t>“</a:t>
                          </a:r>
                          <a:r>
                            <a:rPr lang="zh-TW" altLang="en-US" sz="1000" dirty="0" smtClean="0">
                              <a:solidFill>
                                <a:schemeClr val="tx1"/>
                              </a:solidFill>
                            </a:rPr>
                            <a:t>澄清</a:t>
                          </a:r>
                          <a:r>
                            <a:rPr lang="en-US" altLang="zh-TW" sz="1000" dirty="0" smtClean="0">
                              <a:solidFill>
                                <a:schemeClr val="tx1"/>
                              </a:solidFill>
                            </a:rPr>
                            <a:t>”</a:t>
                          </a:r>
                          <a:r>
                            <a:rPr lang="en-US" altLang="zh-TW" sz="1000" baseline="0" dirty="0" smtClean="0">
                              <a:solidFill>
                                <a:schemeClr val="tx1"/>
                              </a:solidFill>
                            </a:rPr>
                            <a:t>,</a:t>
                          </a:r>
                          <a:r>
                            <a:rPr lang="zh-TW" altLang="en-US" sz="1000" dirty="0" smtClean="0">
                              <a:solidFill>
                                <a:schemeClr val="tx1"/>
                              </a:solidFill>
                            </a:rPr>
                            <a:t> </a:t>
                          </a:r>
                          <a:r>
                            <a:rPr lang="en-US" altLang="zh-TW" sz="1000" dirty="0" smtClean="0">
                              <a:solidFill>
                                <a:schemeClr val="tx1"/>
                              </a:solidFill>
                            </a:rPr>
                            <a:t>“</a:t>
                          </a:r>
                          <a:r>
                            <a:rPr lang="zh-TW" altLang="en-US" sz="1000" dirty="0" smtClean="0">
                              <a:solidFill>
                                <a:schemeClr val="tx1"/>
                              </a:solidFill>
                            </a:rPr>
                            <a:t> 回應</a:t>
                          </a:r>
                          <a:r>
                            <a:rPr lang="en-US" altLang="zh-TW" sz="1000" dirty="0" smtClean="0">
                              <a:solidFill>
                                <a:schemeClr val="tx1"/>
                              </a:solidFill>
                            </a:rPr>
                            <a:t>”</a:t>
                          </a:r>
                          <a:r>
                            <a:rPr lang="zh-TW" altLang="en-US" sz="1000" dirty="0" smtClean="0">
                              <a:solidFill>
                                <a:schemeClr val="tx1"/>
                              </a:solidFill>
                            </a:rPr>
                            <a:t>  </a:t>
                          </a:r>
                          <a:endParaRPr lang="en-US" altLang="zh-TW" sz="1000" dirty="0" smtClean="0">
                            <a:solidFill>
                              <a:schemeClr val="tx1"/>
                            </a:solidFill>
                          </a:endParaRPr>
                        </a:p>
                      </a:txBody>
                      <a:tcPr>
                        <a:solidFill>
                          <a:schemeClr val="bg1">
                            <a:lumMod val="95000"/>
                          </a:schemeClr>
                        </a:solidFill>
                      </a:tcPr>
                    </a:tc>
                    <a:extLst>
                      <a:ext uri="{0D108BD9-81ED-4DB2-BD59-A6C34878D82A}">
                        <a16:rowId xmlns:a16="http://schemas.microsoft.com/office/drawing/2014/main" val="1999684886"/>
                      </a:ext>
                    </a:extLst>
                  </a:tr>
                  <a:tr h="5342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買回庫藏股</a:t>
                          </a:r>
                          <a:endParaRPr lang="en-US" altLang="zh-TW" sz="1200" dirty="0" smtClean="0"/>
                        </a:p>
                      </a:txBody>
                      <a:tcPr anchor="ctr">
                        <a:solidFill>
                          <a:schemeClr val="bg1">
                            <a:lumMod val="95000"/>
                          </a:schemeClr>
                        </a:solidFill>
                      </a:tcPr>
                    </a:tc>
                    <a:tc>
                      <a:txBody>
                        <a:bodyPr/>
                        <a:lstStyle/>
                        <a:p>
                          <a:pPr algn="ctr"/>
                          <a:r>
                            <a:rPr lang="en-US" altLang="zh-TW" sz="1200" dirty="0" smtClean="0"/>
                            <a:t>1315</a:t>
                          </a:r>
                        </a:p>
                        <a:p>
                          <a:pPr algn="ctr"/>
                          <a:r>
                            <a:rPr lang="en-US" altLang="zh-TW" sz="1200" dirty="0" smtClean="0"/>
                            <a:t>(0.8%)</a:t>
                          </a:r>
                          <a:endParaRPr lang="zh-TW" altLang="en-US" sz="1200" dirty="0"/>
                        </a:p>
                      </a:txBody>
                      <a:tcPr anchor="ctr">
                        <a:solidFill>
                          <a:schemeClr val="bg1">
                            <a:lumMod val="95000"/>
                          </a:schemeClr>
                        </a:solidFill>
                      </a:tcPr>
                    </a:tc>
                    <a:tc>
                      <a:txBody>
                        <a:bodyPr/>
                        <a:lstStyle/>
                        <a:p>
                          <a:pPr algn="ctr"/>
                          <a:r>
                            <a:rPr lang="en-US" altLang="zh-TW" sz="1200" dirty="0" smtClean="0"/>
                            <a:t>0.30</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2020/01/02</a:t>
                          </a:r>
                          <a:r>
                            <a:rPr lang="en-US" altLang="zh-TW" sz="1200" baseline="0" dirty="0" smtClean="0">
                              <a:solidFill>
                                <a:schemeClr val="tx1"/>
                              </a:solidFill>
                            </a:rPr>
                            <a:t> – 2023/05/24</a:t>
                          </a:r>
                          <a:endParaRPr lang="zh-TW" altLang="en-US" sz="1200" dirty="0">
                            <a:solidFill>
                              <a:schemeClr val="tx1"/>
                            </a:solidFill>
                          </a:endParaRPr>
                        </a:p>
                      </a:txBody>
                      <a:tcPr anchor="ctr">
                        <a:solidFill>
                          <a:schemeClr val="bg1">
                            <a:lumMod val="95000"/>
                          </a:schemeClr>
                        </a:solidFill>
                      </a:tcPr>
                    </a:tc>
                    <a:tc>
                      <a:txBody>
                        <a:bodyPr/>
                        <a:lstStyle/>
                        <a:p>
                          <a:r>
                            <a:rPr lang="en-US" altLang="zh-TW" sz="1000" dirty="0" smtClean="0">
                              <a:solidFill>
                                <a:schemeClr val="tx1"/>
                              </a:solidFill>
                            </a:rPr>
                            <a:t>S=0.412</a:t>
                          </a:r>
                        </a:p>
                        <a:p>
                          <a:r>
                            <a:rPr lang="en-US" altLang="zh-TW" sz="1000" dirty="0" smtClean="0">
                              <a:solidFill>
                                <a:schemeClr val="tx1"/>
                              </a:solidFill>
                            </a:rPr>
                            <a:t>K=1.214</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=0.101</a:t>
                          </a:r>
                          <a:endParaRPr lang="zh-TW" altLang="en-US" sz="1000" dirty="0">
                            <a:solidFill>
                              <a:schemeClr val="tx1"/>
                            </a:solidFill>
                          </a:endParaRPr>
                        </a:p>
                      </a:txBody>
                      <a:tcPr>
                        <a:solidFill>
                          <a:schemeClr val="bg1">
                            <a:lumMod val="95000"/>
                          </a:schemeClr>
                        </a:solidFill>
                      </a:tcPr>
                    </a:tc>
                    <a:tc>
                      <a:txBody>
                        <a:bodyPr/>
                        <a:lstStyle/>
                        <a:p>
                          <a:r>
                            <a:rPr lang="en-US" altLang="zh-TW" sz="1000" dirty="0" smtClean="0">
                              <a:solidFill>
                                <a:schemeClr val="tx1"/>
                              </a:solidFill>
                            </a:rPr>
                            <a:t>S=</a:t>
                          </a:r>
                          <a:r>
                            <a:rPr lang="en-US" altLang="zh-TW" sz="1000" dirty="0" smtClean="0">
                              <a:solidFill>
                                <a:srgbClr val="00B050"/>
                              </a:solidFill>
                            </a:rPr>
                            <a:t>0.573</a:t>
                          </a:r>
                        </a:p>
                        <a:p>
                          <a:r>
                            <a:rPr lang="en-US" altLang="zh-TW" sz="1000" dirty="0" smtClean="0">
                              <a:solidFill>
                                <a:schemeClr val="tx1"/>
                              </a:solidFill>
                            </a:rPr>
                            <a:t>K=1.515</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=0.242</a:t>
                          </a:r>
                          <a:endParaRPr lang="zh-TW" altLang="en-US" sz="1000" dirty="0">
                            <a:solidFill>
                              <a:schemeClr val="tx1"/>
                            </a:solidFill>
                          </a:endParaRPr>
                        </a:p>
                      </a:txBody>
                      <a:tcPr>
                        <a:solidFill>
                          <a:schemeClr val="accent6">
                            <a:lumMod val="20000"/>
                            <a:lumOff val="80000"/>
                          </a:schemeClr>
                        </a:solidFill>
                      </a:tcPr>
                    </a:tc>
                    <a:tc>
                      <a:txBody>
                        <a:bodyPr/>
                        <a:lstStyle/>
                        <a:p>
                          <a:r>
                            <a:rPr lang="en-US" altLang="zh-TW" sz="1000" dirty="0" smtClean="0"/>
                            <a:t>“</a:t>
                          </a:r>
                          <a:r>
                            <a:rPr lang="zh-TW" altLang="en-US" sz="1000" dirty="0" smtClean="0"/>
                            <a:t>庫藏股買回</a:t>
                          </a:r>
                          <a:r>
                            <a:rPr lang="en-US" altLang="zh-TW" sz="1000" dirty="0" smtClean="0"/>
                            <a:t>”</a:t>
                          </a:r>
                          <a:r>
                            <a:rPr lang="en-US" altLang="zh-TW" sz="1000" baseline="0" dirty="0" smtClean="0"/>
                            <a:t> ,</a:t>
                          </a:r>
                          <a:r>
                            <a:rPr lang="zh-TW" altLang="en-US" sz="1000" dirty="0" smtClean="0"/>
                            <a:t> </a:t>
                          </a:r>
                          <a:r>
                            <a:rPr lang="en-US" altLang="zh-TW" sz="1000" dirty="0" smtClean="0"/>
                            <a:t>“</a:t>
                          </a:r>
                          <a:r>
                            <a:rPr lang="zh-TW" altLang="en-US" sz="1000" dirty="0" smtClean="0"/>
                            <a:t>買回庫藏股</a:t>
                          </a:r>
                          <a:r>
                            <a:rPr lang="en-US" altLang="zh-TW" sz="1000" dirty="0" smtClean="0"/>
                            <a:t>”</a:t>
                          </a:r>
                          <a:r>
                            <a:rPr lang="zh-TW" altLang="en-US" sz="1000" dirty="0" smtClean="0"/>
                            <a:t> </a:t>
                          </a:r>
                          <a:r>
                            <a:rPr lang="en-US" altLang="zh-TW" sz="1000" dirty="0" smtClean="0"/>
                            <a:t>, “</a:t>
                          </a:r>
                          <a:r>
                            <a:rPr lang="zh-TW" altLang="en-US" sz="1000" dirty="0" smtClean="0"/>
                            <a:t>買回股份</a:t>
                          </a:r>
                          <a:r>
                            <a:rPr lang="en-US" altLang="zh-TW" sz="1000" dirty="0" smtClean="0"/>
                            <a:t>”</a:t>
                          </a:r>
                          <a:endParaRPr lang="zh-TW" altLang="en-US" sz="1000" dirty="0"/>
                        </a:p>
                      </a:txBody>
                      <a:tcPr>
                        <a:solidFill>
                          <a:schemeClr val="bg1">
                            <a:lumMod val="95000"/>
                          </a:schemeClr>
                        </a:solidFill>
                      </a:tcPr>
                    </a:tc>
                    <a:extLst>
                      <a:ext uri="{0D108BD9-81ED-4DB2-BD59-A6C34878D82A}">
                        <a16:rowId xmlns:a16="http://schemas.microsoft.com/office/drawing/2014/main" val="1848709118"/>
                      </a:ext>
                    </a:extLst>
                  </a:tr>
                  <a:tr h="5342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公布注意交易資訊</a:t>
                          </a:r>
                          <a:endParaRPr lang="en-US" altLang="zh-TW" sz="1200" dirty="0" smtClean="0"/>
                        </a:p>
                      </a:txBody>
                      <a:tcPr anchor="ctr">
                        <a:solidFill>
                          <a:schemeClr val="bg1">
                            <a:lumMod val="85000"/>
                          </a:schemeClr>
                        </a:solidFill>
                      </a:tcPr>
                    </a:tc>
                    <a:tc>
                      <a:txBody>
                        <a:bodyPr/>
                        <a:lstStyle/>
                        <a:p>
                          <a:pPr algn="ctr"/>
                          <a:r>
                            <a:rPr lang="en-US" altLang="zh-TW" sz="1200" dirty="0" smtClean="0"/>
                            <a:t>1078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(0.7%)</a:t>
                          </a:r>
                          <a:endParaRPr lang="zh-TW" altLang="en-US" sz="1200" dirty="0" smtClean="0"/>
                        </a:p>
                      </a:txBody>
                      <a:tcPr anchor="ctr">
                        <a:solidFill>
                          <a:schemeClr val="bg1">
                            <a:lumMod val="85000"/>
                          </a:schemeClr>
                        </a:solidFill>
                      </a:tcPr>
                    </a:tc>
                    <a:tc>
                      <a:txBody>
                        <a:bodyPr/>
                        <a:lstStyle/>
                        <a:p>
                          <a:pPr algn="ctr"/>
                          <a:r>
                            <a:rPr lang="en-US" altLang="zh-TW" sz="1200" dirty="0" smtClean="0"/>
                            <a:t>0.56</a:t>
                          </a:r>
                          <a:endParaRPr lang="zh-TW" altLang="en-US" sz="1200" dirty="0"/>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2020/01/03</a:t>
                          </a:r>
                          <a:r>
                            <a:rPr lang="zh-TW" altLang="en-US" sz="1200" baseline="0" dirty="0" smtClean="0">
                              <a:solidFill>
                                <a:schemeClr val="tx1"/>
                              </a:solidFill>
                            </a:rPr>
                            <a:t> </a:t>
                          </a:r>
                          <a:r>
                            <a:rPr lang="en-US" altLang="zh-TW" sz="1200" baseline="0" dirty="0" smtClean="0">
                              <a:solidFill>
                                <a:schemeClr val="tx1"/>
                              </a:solidFill>
                            </a:rPr>
                            <a:t>– </a:t>
                          </a:r>
                          <a:r>
                            <a:rPr lang="en-US" altLang="zh-TW" sz="1200" dirty="0" smtClean="0">
                              <a:solidFill>
                                <a:schemeClr val="tx1"/>
                              </a:solidFill>
                            </a:rPr>
                            <a:t>2023/05/30</a:t>
                          </a:r>
                          <a:endParaRPr lang="zh-TW" altLang="en-US" sz="1200" dirty="0" smtClean="0">
                            <a:solidFill>
                              <a:schemeClr val="tx1"/>
                            </a:solidFill>
                          </a:endParaRPr>
                        </a:p>
                      </a:txBody>
                      <a:tcPr anchor="ctr">
                        <a:solidFill>
                          <a:schemeClr val="bg1">
                            <a:lumMod val="85000"/>
                          </a:schemeClr>
                        </a:solidFill>
                      </a:tcPr>
                    </a:tc>
                    <a:tc>
                      <a:txBody>
                        <a:bodyPr/>
                        <a:lstStyle/>
                        <a:p>
                          <a:r>
                            <a:rPr lang="en-US" altLang="zh-TW" sz="1000" dirty="0" smtClean="0">
                              <a:solidFill>
                                <a:schemeClr val="tx1"/>
                              </a:solidFill>
                            </a:rPr>
                            <a:t>S=0.426</a:t>
                          </a:r>
                        </a:p>
                        <a:p>
                          <a:r>
                            <a:rPr lang="en-US" altLang="zh-TW" sz="1000" dirty="0" smtClean="0">
                              <a:solidFill>
                                <a:schemeClr val="tx1"/>
                              </a:solidFill>
                            </a:rPr>
                            <a:t>K=0.450</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=-0.493</a:t>
                          </a:r>
                          <a:endParaRPr lang="zh-TW" altLang="en-US" sz="1000" dirty="0">
                            <a:solidFill>
                              <a:schemeClr val="tx1"/>
                            </a:solidFill>
                          </a:endParaRPr>
                        </a:p>
                      </a:txBody>
                      <a:tcPr>
                        <a:solidFill>
                          <a:schemeClr val="bg1">
                            <a:lumMod val="85000"/>
                          </a:schemeClr>
                        </a:solidFill>
                      </a:tcPr>
                    </a:tc>
                    <a:tc>
                      <a:txBody>
                        <a:bodyPr/>
                        <a:lstStyle/>
                        <a:p>
                          <a:r>
                            <a:rPr lang="en-US" altLang="zh-TW" sz="1000" dirty="0" smtClean="0">
                              <a:solidFill>
                                <a:schemeClr val="tx1"/>
                              </a:solidFill>
                            </a:rPr>
                            <a:t>S=0.382</a:t>
                          </a:r>
                        </a:p>
                        <a:p>
                          <a:r>
                            <a:rPr lang="en-US" altLang="zh-TW" sz="1000" dirty="0" smtClean="0">
                              <a:solidFill>
                                <a:schemeClr val="tx1"/>
                              </a:solidFill>
                            </a:rPr>
                            <a:t>K=0.563</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a:t>
                          </a:r>
                          <a:r>
                            <a:rPr lang="en-US" altLang="zh-TW" sz="1000" dirty="0" smtClean="0">
                              <a:solidFill>
                                <a:srgbClr val="FF0000"/>
                              </a:solidFill>
                            </a:rPr>
                            <a:t>-0.582</a:t>
                          </a:r>
                          <a:endParaRPr lang="zh-TW" altLang="en-US" sz="1000" dirty="0">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solidFill>
                                <a:schemeClr val="tx1"/>
                              </a:solidFill>
                            </a:rPr>
                            <a:t>“</a:t>
                          </a:r>
                          <a:r>
                            <a:rPr lang="zh-TW" altLang="en-US" sz="1000" dirty="0" smtClean="0">
                              <a:solidFill>
                                <a:schemeClr val="tx1"/>
                              </a:solidFill>
                            </a:rPr>
                            <a:t>達公布注意交易資訊標準</a:t>
                          </a:r>
                          <a:r>
                            <a:rPr lang="en-US" altLang="zh-TW" sz="1000" dirty="0" smtClean="0">
                              <a:solidFill>
                                <a:schemeClr val="tx1"/>
                              </a:solidFill>
                            </a:rPr>
                            <a:t>”</a:t>
                          </a:r>
                          <a:r>
                            <a:rPr lang="zh-TW" altLang="en-US" sz="1000" dirty="0" smtClean="0">
                              <a:solidFill>
                                <a:schemeClr val="tx1"/>
                              </a:solidFill>
                            </a:rPr>
                            <a:t> </a:t>
                          </a:r>
                          <a:endParaRPr lang="en-US" altLang="zh-TW" sz="1000" dirty="0" smtClean="0">
                            <a:solidFill>
                              <a:schemeClr val="tx1"/>
                            </a:solidFill>
                          </a:endParaRPr>
                        </a:p>
                        <a:p>
                          <a:endParaRPr lang="zh-TW" altLang="en-US" sz="1000" dirty="0">
                            <a:solidFill>
                              <a:srgbClr val="00B050"/>
                            </a:solidFill>
                          </a:endParaRPr>
                        </a:p>
                      </a:txBody>
                      <a:tcPr>
                        <a:solidFill>
                          <a:schemeClr val="bg1">
                            <a:lumMod val="85000"/>
                          </a:schemeClr>
                        </a:solidFill>
                      </a:tcPr>
                    </a:tc>
                    <a:extLst>
                      <a:ext uri="{0D108BD9-81ED-4DB2-BD59-A6C34878D82A}">
                        <a16:rowId xmlns:a16="http://schemas.microsoft.com/office/drawing/2014/main" val="870262066"/>
                      </a:ext>
                    </a:extLst>
                  </a:tr>
                  <a:tr h="555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盈餘轉增資發行新股</a:t>
                          </a:r>
                          <a:endParaRPr lang="en-US" altLang="zh-TW" sz="1200" dirty="0" smtClean="0"/>
                        </a:p>
                      </a:txBody>
                      <a:tcPr anchor="ctr">
                        <a:solidFill>
                          <a:schemeClr val="bg1">
                            <a:lumMod val="95000"/>
                          </a:schemeClr>
                        </a:solidFill>
                      </a:tcPr>
                    </a:tc>
                    <a:tc>
                      <a:txBody>
                        <a:bodyPr/>
                        <a:lstStyle/>
                        <a:p>
                          <a:pPr algn="ctr"/>
                          <a:r>
                            <a:rPr lang="en-US" altLang="zh-TW" sz="1200" dirty="0" smtClean="0"/>
                            <a:t>549</a:t>
                          </a:r>
                          <a:r>
                            <a:rPr lang="zh-TW" altLang="en-US" sz="1200" dirty="0" smtClean="0"/>
                            <a:t> </a:t>
                          </a:r>
                          <a:endParaRPr lang="en-US" altLang="zh-TW" sz="1200" dirty="0" smtClean="0"/>
                        </a:p>
                        <a:p>
                          <a:pPr algn="ctr"/>
                          <a:r>
                            <a:rPr lang="en-US" altLang="zh-TW" sz="1200" dirty="0" smtClean="0"/>
                            <a:t>(0.3%)</a:t>
                          </a:r>
                          <a:endParaRPr lang="zh-TW" altLang="en-US" sz="1200" dirty="0"/>
                        </a:p>
                      </a:txBody>
                      <a:tcPr anchor="ctr">
                        <a:solidFill>
                          <a:schemeClr val="bg1">
                            <a:lumMod val="95000"/>
                          </a:schemeClr>
                        </a:solidFill>
                      </a:tcPr>
                    </a:tc>
                    <a:tc>
                      <a:txBody>
                        <a:bodyPr/>
                        <a:lstStyle/>
                        <a:p>
                          <a:pPr algn="ctr"/>
                          <a:r>
                            <a:rPr lang="en-US" altLang="zh-TW" sz="1200" dirty="0" smtClean="0"/>
                            <a:t>0.51</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2020/02/21</a:t>
                          </a:r>
                          <a:r>
                            <a:rPr lang="en-US" altLang="zh-TW" sz="1200" baseline="0" dirty="0" smtClean="0">
                              <a:solidFill>
                                <a:schemeClr val="tx1"/>
                              </a:solidFill>
                            </a:rPr>
                            <a:t> – </a:t>
                          </a:r>
                          <a:r>
                            <a:rPr lang="en-US" altLang="zh-TW" sz="1200" dirty="0" smtClean="0">
                              <a:solidFill>
                                <a:schemeClr val="tx1"/>
                              </a:solidFill>
                            </a:rPr>
                            <a:t>2023/05/24</a:t>
                          </a:r>
                          <a:endParaRPr lang="zh-TW" altLang="en-US" sz="1200" dirty="0">
                            <a:solidFill>
                              <a:schemeClr val="tx1"/>
                            </a:solidFill>
                          </a:endParaRPr>
                        </a:p>
                      </a:txBody>
                      <a:tcPr anchor="ctr">
                        <a:solidFill>
                          <a:schemeClr val="bg1">
                            <a:lumMod val="95000"/>
                          </a:schemeClr>
                        </a:solidFill>
                      </a:tcPr>
                    </a:tc>
                    <a:tc>
                      <a:txBody>
                        <a:bodyPr/>
                        <a:lstStyle/>
                        <a:p>
                          <a:r>
                            <a:rPr lang="en-US" altLang="zh-TW" sz="1000" dirty="0" smtClean="0">
                              <a:solidFill>
                                <a:schemeClr val="tx1"/>
                              </a:solidFill>
                            </a:rPr>
                            <a:t>S=0.253</a:t>
                          </a:r>
                        </a:p>
                        <a:p>
                          <a:r>
                            <a:rPr lang="en-US" altLang="zh-TW" sz="1000" dirty="0" smtClean="0">
                              <a:solidFill>
                                <a:schemeClr val="tx1"/>
                              </a:solidFill>
                            </a:rPr>
                            <a:t>K=0.939</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=0.404</a:t>
                          </a:r>
                          <a:endParaRPr lang="zh-TW" altLang="en-US" sz="1000" dirty="0">
                            <a:solidFill>
                              <a:schemeClr val="tx1"/>
                            </a:solidFill>
                          </a:endParaRPr>
                        </a:p>
                      </a:txBody>
                      <a:tcPr>
                        <a:solidFill>
                          <a:schemeClr val="bg1">
                            <a:lumMod val="95000"/>
                          </a:schemeClr>
                        </a:solidFill>
                      </a:tcPr>
                    </a:tc>
                    <a:tc>
                      <a:txBody>
                        <a:bodyPr/>
                        <a:lstStyle/>
                        <a:p>
                          <a:r>
                            <a:rPr lang="en-US" altLang="zh-TW" sz="1000" dirty="0" smtClean="0">
                              <a:solidFill>
                                <a:schemeClr val="tx1"/>
                              </a:solidFill>
                            </a:rPr>
                            <a:t>S=0.268</a:t>
                          </a:r>
                        </a:p>
                        <a:p>
                          <a:r>
                            <a:rPr lang="en-US" altLang="zh-TW" sz="1000" dirty="0" smtClean="0">
                              <a:solidFill>
                                <a:schemeClr val="tx1"/>
                              </a:solidFill>
                            </a:rPr>
                            <a:t>K=1.181</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a:t>
                          </a:r>
                          <a:r>
                            <a:rPr lang="en-US" altLang="zh-TW" sz="1000" dirty="0" smtClean="0">
                              <a:solidFill>
                                <a:srgbClr val="00B050"/>
                              </a:solidFill>
                            </a:rPr>
                            <a:t>0.600</a:t>
                          </a:r>
                          <a:endParaRPr lang="zh-TW" altLang="en-US" sz="1000" dirty="0">
                            <a:solidFill>
                              <a:srgbClr val="00B050"/>
                            </a:solidFill>
                          </a:endParaRPr>
                        </a:p>
                      </a:txBody>
                      <a:tcPr>
                        <a:solidFill>
                          <a:schemeClr val="accent6">
                            <a:lumMod val="20000"/>
                            <a:lumOff val="80000"/>
                          </a:schemeClr>
                        </a:solidFill>
                      </a:tcPr>
                    </a:tc>
                    <a:tc>
                      <a:txBody>
                        <a:bodyPr/>
                        <a:lstStyle/>
                        <a:p>
                          <a:r>
                            <a:rPr lang="en-US" altLang="zh-TW" sz="1000" dirty="0" smtClean="0">
                              <a:solidFill>
                                <a:schemeClr val="tx1"/>
                              </a:solidFill>
                            </a:rPr>
                            <a:t>“</a:t>
                          </a:r>
                          <a:r>
                            <a:rPr lang="zh-TW" altLang="en-US" sz="1000" dirty="0" smtClean="0"/>
                            <a:t>盈餘轉增資發行新股</a:t>
                          </a:r>
                          <a:r>
                            <a:rPr lang="en-US" altLang="zh-TW" sz="1000" dirty="0" smtClean="0"/>
                            <a:t>”</a:t>
                          </a:r>
                          <a:endParaRPr lang="zh-TW" altLang="en-US" sz="1000" dirty="0">
                            <a:solidFill>
                              <a:srgbClr val="00B050"/>
                            </a:solidFill>
                          </a:endParaRPr>
                        </a:p>
                      </a:txBody>
                      <a:tcPr>
                        <a:solidFill>
                          <a:schemeClr val="bg1">
                            <a:lumMod val="95000"/>
                          </a:schemeClr>
                        </a:solidFill>
                      </a:tcPr>
                    </a:tc>
                    <a:extLst>
                      <a:ext uri="{0D108BD9-81ED-4DB2-BD59-A6C34878D82A}">
                        <a16:rowId xmlns:a16="http://schemas.microsoft.com/office/drawing/2014/main" val="3506814649"/>
                      </a:ext>
                    </a:extLst>
                  </a:tr>
                  <a:tr h="534209">
                    <a:tc>
                      <a:txBody>
                        <a:bodyPr/>
                        <a:lstStyle/>
                        <a:p>
                          <a:pPr algn="ctr"/>
                          <a:r>
                            <a:rPr lang="zh-TW" altLang="en-US" sz="1200" dirty="0" smtClean="0"/>
                            <a:t>虧損</a:t>
                          </a:r>
                          <a:endParaRPr lang="zh-TW" altLang="en-US" sz="1200" dirty="0"/>
                        </a:p>
                      </a:txBody>
                      <a:tcPr anchor="ctr">
                        <a:solidFill>
                          <a:schemeClr val="bg1">
                            <a:lumMod val="95000"/>
                          </a:schemeClr>
                        </a:solidFill>
                      </a:tcPr>
                    </a:tc>
                    <a:tc>
                      <a:txBody>
                        <a:bodyPr/>
                        <a:lstStyle/>
                        <a:p>
                          <a:pPr algn="ctr"/>
                          <a:r>
                            <a:rPr lang="en-US" altLang="zh-TW" sz="1200" dirty="0" smtClean="0"/>
                            <a:t>413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(0.3%)</a:t>
                          </a:r>
                          <a:endParaRPr lang="zh-TW" altLang="en-US" sz="1200" dirty="0" smtClean="0"/>
                        </a:p>
                      </a:txBody>
                      <a:tcPr anchor="ctr">
                        <a:solidFill>
                          <a:schemeClr val="bg1">
                            <a:lumMod val="95000"/>
                          </a:schemeClr>
                        </a:solidFill>
                      </a:tcPr>
                    </a:tc>
                    <a:tc>
                      <a:txBody>
                        <a:bodyPr/>
                        <a:lstStyle/>
                        <a:p>
                          <a:pPr algn="ctr"/>
                          <a:r>
                            <a:rPr lang="en-US" altLang="zh-TW" sz="1200" dirty="0" smtClean="0"/>
                            <a:t>0.421</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2020/02/13 – 2023/05/30</a:t>
                          </a:r>
                          <a:endParaRPr lang="zh-TW" altLang="en-US" sz="1200" dirty="0">
                            <a:solidFill>
                              <a:schemeClr val="tx1"/>
                            </a:solidFill>
                          </a:endParaRPr>
                        </a:p>
                      </a:txBody>
                      <a:tcPr anchor="ctr">
                        <a:solidFill>
                          <a:schemeClr val="bg1">
                            <a:lumMod val="95000"/>
                          </a:schemeClr>
                        </a:solidFill>
                      </a:tcPr>
                    </a:tc>
                    <a:tc>
                      <a:txBody>
                        <a:bodyPr/>
                        <a:lstStyle/>
                        <a:p>
                          <a:r>
                            <a:rPr lang="en-US" altLang="zh-TW" sz="1000" dirty="0" smtClean="0">
                              <a:solidFill>
                                <a:schemeClr val="tx1"/>
                              </a:solidFill>
                            </a:rPr>
                            <a:t>S=-0.206</a:t>
                          </a:r>
                        </a:p>
                        <a:p>
                          <a:r>
                            <a:rPr lang="en-US" altLang="zh-TW" sz="1000" dirty="0" smtClean="0">
                              <a:solidFill>
                                <a:schemeClr val="tx1"/>
                              </a:solidFill>
                            </a:rPr>
                            <a:t>K=0.572</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a:t>
                          </a:r>
                          <a:r>
                            <a:rPr lang="en-US" altLang="zh-TW" sz="1000" dirty="0" smtClean="0">
                              <a:solidFill>
                                <a:srgbClr val="FF0000"/>
                              </a:solidFill>
                            </a:rPr>
                            <a:t>-1.201</a:t>
                          </a:r>
                          <a:endParaRPr lang="zh-TW" altLang="en-US" sz="1000" dirty="0">
                            <a:solidFill>
                              <a:schemeClr val="tx1"/>
                            </a:solidFill>
                          </a:endParaRPr>
                        </a:p>
                      </a:txBody>
                      <a:tcPr>
                        <a:solidFill>
                          <a:schemeClr val="accent2">
                            <a:lumMod val="20000"/>
                            <a:lumOff val="80000"/>
                          </a:schemeClr>
                        </a:solidFill>
                      </a:tcPr>
                    </a:tc>
                    <a:tc>
                      <a:txBody>
                        <a:bodyPr/>
                        <a:lstStyle/>
                        <a:p>
                          <a:r>
                            <a:rPr lang="en-US" altLang="zh-TW" sz="1000" dirty="0" smtClean="0">
                              <a:solidFill>
                                <a:schemeClr val="tx1"/>
                              </a:solidFill>
                            </a:rPr>
                            <a:t>S=0.263</a:t>
                          </a:r>
                        </a:p>
                        <a:p>
                          <a:r>
                            <a:rPr lang="en-US" altLang="zh-TW" sz="1000" dirty="0" smtClean="0">
                              <a:solidFill>
                                <a:schemeClr val="tx1"/>
                              </a:solidFill>
                            </a:rPr>
                            <a:t>K=1.435</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 </a:t>
                          </a:r>
                          <a:r>
                            <a:rPr lang="en-US" altLang="zh-TW" sz="1000" dirty="0" smtClean="0">
                              <a:solidFill>
                                <a:srgbClr val="FF0000"/>
                              </a:solidFill>
                            </a:rPr>
                            <a:t>-0.860</a:t>
                          </a:r>
                          <a:endParaRPr lang="zh-TW" altLang="en-US" sz="1000" dirty="0">
                            <a:solidFill>
                              <a:srgbClr val="FF0000"/>
                            </a:solidFill>
                          </a:endParaRPr>
                        </a:p>
                      </a:txBody>
                      <a:tcPr>
                        <a:solidFill>
                          <a:schemeClr val="accent2">
                            <a:lumMod val="20000"/>
                            <a:lumOff val="80000"/>
                          </a:schemeClr>
                        </a:solidFill>
                      </a:tcPr>
                    </a:tc>
                    <a:tc>
                      <a:txBody>
                        <a:bodyPr/>
                        <a:lstStyle/>
                        <a:p>
                          <a:r>
                            <a:rPr lang="en-US" altLang="zh-TW" sz="1000" dirty="0" smtClean="0">
                              <a:solidFill>
                                <a:schemeClr val="tx1"/>
                              </a:solidFill>
                            </a:rPr>
                            <a:t>“</a:t>
                          </a:r>
                          <a:r>
                            <a:rPr lang="zh-TW" altLang="en-US" sz="1000" dirty="0" smtClean="0">
                              <a:solidFill>
                                <a:schemeClr val="tx1"/>
                              </a:solidFill>
                            </a:rPr>
                            <a:t>虧損達實收資本額</a:t>
                          </a:r>
                          <a:r>
                            <a:rPr lang="en-US" altLang="zh-TW" sz="1000" dirty="0" smtClean="0">
                              <a:solidFill>
                                <a:schemeClr val="tx1"/>
                              </a:solidFill>
                            </a:rPr>
                            <a:t>”,</a:t>
                          </a:r>
                          <a:r>
                            <a:rPr lang="en-US" altLang="zh-TW" sz="1000" baseline="0" dirty="0" smtClean="0">
                              <a:solidFill>
                                <a:schemeClr val="tx1"/>
                              </a:solidFill>
                            </a:rPr>
                            <a:t> </a:t>
                          </a:r>
                          <a:r>
                            <a:rPr lang="en-US" altLang="zh-TW" sz="1000" dirty="0" smtClean="0">
                              <a:solidFill>
                                <a:schemeClr val="tx1"/>
                              </a:solidFill>
                            </a:rPr>
                            <a:t>”</a:t>
                          </a:r>
                          <a:r>
                            <a:rPr lang="zh-TW" altLang="en-US" sz="1000" dirty="0" smtClean="0">
                              <a:solidFill>
                                <a:schemeClr val="tx1"/>
                              </a:solidFill>
                            </a:rPr>
                            <a:t>減資彌補虧損</a:t>
                          </a:r>
                          <a:r>
                            <a:rPr lang="en-US" altLang="zh-TW" sz="1000" dirty="0" smtClean="0">
                              <a:solidFill>
                                <a:schemeClr val="tx1"/>
                              </a:solidFill>
                            </a:rPr>
                            <a:t>”</a:t>
                          </a:r>
                        </a:p>
                        <a:p>
                          <a:endParaRPr lang="zh-TW" altLang="en-US" sz="1000" dirty="0">
                            <a:solidFill>
                              <a:schemeClr val="tx1"/>
                            </a:solidFill>
                          </a:endParaRPr>
                        </a:p>
                      </a:txBody>
                      <a:tcPr>
                        <a:solidFill>
                          <a:schemeClr val="bg1">
                            <a:lumMod val="95000"/>
                          </a:schemeClr>
                        </a:solidFill>
                      </a:tcPr>
                    </a:tc>
                    <a:extLst>
                      <a:ext uri="{0D108BD9-81ED-4DB2-BD59-A6C34878D82A}">
                        <a16:rowId xmlns:a16="http://schemas.microsoft.com/office/drawing/2014/main" val="992083526"/>
                      </a:ext>
                    </a:extLst>
                  </a:tr>
                  <a:tr h="692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初次上市櫃現金增資</a:t>
                          </a:r>
                          <a:endParaRPr lang="en-US" altLang="zh-TW" sz="1200" dirty="0" smtClean="0"/>
                        </a:p>
                      </a:txBody>
                      <a:tcPr anchor="ctr">
                        <a:solidFill>
                          <a:schemeClr val="bg1">
                            <a:lumMod val="95000"/>
                          </a:schemeClr>
                        </a:solidFill>
                      </a:tcPr>
                    </a:tc>
                    <a:tc>
                      <a:txBody>
                        <a:bodyPr/>
                        <a:lstStyle/>
                        <a:p>
                          <a:pPr algn="ctr"/>
                          <a:r>
                            <a:rPr lang="en-US" altLang="zh-TW" sz="1200" dirty="0" smtClean="0"/>
                            <a:t>336</a:t>
                          </a:r>
                        </a:p>
                        <a:p>
                          <a:pPr algn="ctr"/>
                          <a:r>
                            <a:rPr lang="en-US" altLang="zh-TW" sz="1200" dirty="0" smtClean="0"/>
                            <a:t>(0.2%)</a:t>
                          </a:r>
                          <a:endParaRPr lang="zh-TW" altLang="en-US" sz="1200" dirty="0"/>
                        </a:p>
                      </a:txBody>
                      <a:tcPr anchor="ctr">
                        <a:solidFill>
                          <a:schemeClr val="bg1">
                            <a:lumMod val="95000"/>
                          </a:schemeClr>
                        </a:solidFill>
                      </a:tcPr>
                    </a:tc>
                    <a:tc>
                      <a:txBody>
                        <a:bodyPr/>
                        <a:lstStyle/>
                        <a:p>
                          <a:pPr algn="ctr"/>
                          <a:r>
                            <a:rPr lang="en-US" altLang="zh-TW" sz="1200" dirty="0" smtClean="0"/>
                            <a:t>0.532</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20200103 – 2023/05/23</a:t>
                          </a:r>
                          <a:endParaRPr lang="zh-TW" altLang="en-US" sz="1200" dirty="0">
                            <a:solidFill>
                              <a:schemeClr val="tx1"/>
                            </a:solidFill>
                          </a:endParaRPr>
                        </a:p>
                      </a:txBody>
                      <a:tcPr anchor="ctr">
                        <a:solidFill>
                          <a:schemeClr val="bg1">
                            <a:lumMod val="95000"/>
                          </a:schemeClr>
                        </a:solidFill>
                      </a:tcPr>
                    </a:tc>
                    <a:tc>
                      <a:txBody>
                        <a:bodyPr/>
                        <a:lstStyle/>
                        <a:p>
                          <a:r>
                            <a:rPr lang="en-US" altLang="zh-TW" sz="1000" dirty="0" smtClean="0">
                              <a:solidFill>
                                <a:schemeClr val="tx1"/>
                              </a:solidFill>
                            </a:rPr>
                            <a:t>S=</a:t>
                          </a:r>
                          <a:r>
                            <a:rPr lang="en-US" altLang="zh-TW" sz="1000" dirty="0" smtClean="0">
                              <a:solidFill>
                                <a:srgbClr val="00B050"/>
                              </a:solidFill>
                            </a:rPr>
                            <a:t>0.809</a:t>
                          </a:r>
                        </a:p>
                        <a:p>
                          <a:r>
                            <a:rPr lang="en-US" altLang="zh-TW" sz="1000" dirty="0" smtClean="0">
                              <a:solidFill>
                                <a:schemeClr val="tx1"/>
                              </a:solidFill>
                            </a:rPr>
                            <a:t>K=1.346</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=0.459</a:t>
                          </a:r>
                          <a:endParaRPr lang="zh-TW" altLang="en-US" sz="1000" dirty="0">
                            <a:solidFill>
                              <a:schemeClr val="tx1"/>
                            </a:solidFill>
                          </a:endParaRPr>
                        </a:p>
                      </a:txBody>
                      <a:tcPr>
                        <a:solidFill>
                          <a:schemeClr val="accent6">
                            <a:lumMod val="20000"/>
                            <a:lumOff val="80000"/>
                          </a:schemeClr>
                        </a:solidFill>
                      </a:tcPr>
                    </a:tc>
                    <a:tc>
                      <a:txBody>
                        <a:bodyPr/>
                        <a:lstStyle/>
                        <a:p>
                          <a:r>
                            <a:rPr lang="en-US" altLang="zh-TW" sz="1000" dirty="0" smtClean="0">
                              <a:solidFill>
                                <a:schemeClr val="tx1"/>
                              </a:solidFill>
                            </a:rPr>
                            <a:t>S=</a:t>
                          </a:r>
                          <a:r>
                            <a:rPr lang="zh-TW" altLang="en-US" sz="1000" dirty="0" smtClean="0">
                              <a:solidFill>
                                <a:schemeClr val="tx1"/>
                              </a:solidFill>
                            </a:rPr>
                            <a:t> </a:t>
                          </a:r>
                          <a:r>
                            <a:rPr lang="en-US" altLang="zh-TW" sz="1000" dirty="0" smtClean="0">
                              <a:solidFill>
                                <a:schemeClr val="tx1"/>
                              </a:solidFill>
                            </a:rPr>
                            <a:t>0.813</a:t>
                          </a:r>
                        </a:p>
                        <a:p>
                          <a:r>
                            <a:rPr lang="en-US" altLang="zh-TW" sz="1000" dirty="0" smtClean="0">
                              <a:solidFill>
                                <a:schemeClr val="tx1"/>
                              </a:solidFill>
                            </a:rPr>
                            <a:t>K=0.772</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a:t>
                          </a:r>
                          <a:r>
                            <a:rPr lang="en-US" altLang="zh-TW" sz="1000" dirty="0" smtClean="0">
                              <a:solidFill>
                                <a:srgbClr val="00B050"/>
                              </a:solidFill>
                            </a:rPr>
                            <a:t>1.400</a:t>
                          </a:r>
                          <a:endParaRPr lang="zh-TW" altLang="en-US" sz="1000" dirty="0">
                            <a:solidFill>
                              <a:srgbClr val="00B050"/>
                            </a:solidFill>
                          </a:endParaRPr>
                        </a:p>
                      </a:txBody>
                      <a:tcPr>
                        <a:solidFill>
                          <a:schemeClr val="accent6">
                            <a:lumMod val="20000"/>
                            <a:lumOff val="80000"/>
                          </a:schemeClr>
                        </a:solidFill>
                      </a:tcPr>
                    </a:tc>
                    <a:tc>
                      <a:txBody>
                        <a:bodyPr/>
                        <a:lstStyle/>
                        <a:p>
                          <a:r>
                            <a:rPr lang="en-US" altLang="zh-TW" sz="1000" dirty="0" smtClean="0"/>
                            <a:t>“</a:t>
                          </a:r>
                          <a:r>
                            <a:rPr lang="zh-TW" altLang="en-US" sz="1000" dirty="0" smtClean="0"/>
                            <a:t>初次上市現金增資</a:t>
                          </a:r>
                          <a:r>
                            <a:rPr lang="en-US" altLang="zh-TW" sz="1000" dirty="0" smtClean="0"/>
                            <a:t>”</a:t>
                          </a:r>
                          <a:r>
                            <a:rPr lang="en-US" altLang="zh-TW" sz="1000" baseline="0" dirty="0" smtClean="0"/>
                            <a:t>,</a:t>
                          </a:r>
                          <a:r>
                            <a:rPr lang="zh-TW" altLang="en-US" sz="1000" dirty="0" smtClean="0"/>
                            <a:t> </a:t>
                          </a:r>
                          <a:r>
                            <a:rPr lang="en-US" altLang="zh-TW" sz="1000" dirty="0" smtClean="0"/>
                            <a:t>“</a:t>
                          </a:r>
                          <a:r>
                            <a:rPr lang="zh-TW" altLang="en-US" sz="1000" dirty="0" smtClean="0"/>
                            <a:t>初次上櫃現金增資</a:t>
                          </a:r>
                          <a:r>
                            <a:rPr lang="en-US" altLang="zh-TW" sz="1000" dirty="0" smtClean="0"/>
                            <a:t>”,</a:t>
                          </a:r>
                          <a:r>
                            <a:rPr lang="zh-TW" altLang="en-US" sz="1000" baseline="0" dirty="0" smtClean="0"/>
                            <a:t> </a:t>
                          </a:r>
                          <a:r>
                            <a:rPr lang="en-US" altLang="zh-TW" sz="1000" baseline="0" dirty="0" smtClean="0"/>
                            <a:t>“</a:t>
                          </a:r>
                          <a:r>
                            <a:rPr lang="zh-TW" altLang="en-US" sz="1000" baseline="0" dirty="0" smtClean="0"/>
                            <a:t>前現金增資</a:t>
                          </a:r>
                          <a:r>
                            <a:rPr lang="en-US" altLang="zh-TW" sz="1000" baseline="0" dirty="0" smtClean="0"/>
                            <a:t>”,</a:t>
                          </a:r>
                          <a:r>
                            <a:rPr lang="zh-TW" altLang="en-US" sz="1000" baseline="0" dirty="0" smtClean="0"/>
                            <a:t> </a:t>
                          </a:r>
                          <a:r>
                            <a:rPr lang="en-US" altLang="zh-TW" sz="1000" baseline="0" dirty="0" smtClean="0"/>
                            <a:t>“</a:t>
                          </a:r>
                          <a:r>
                            <a:rPr lang="zh-TW" altLang="en-US" sz="1000" baseline="0" dirty="0" smtClean="0"/>
                            <a:t>掛牌首五個營業日</a:t>
                          </a:r>
                          <a:r>
                            <a:rPr lang="en-US" altLang="zh-TW" sz="1000" baseline="0" dirty="0" smtClean="0"/>
                            <a:t>”,</a:t>
                          </a:r>
                          <a:r>
                            <a:rPr lang="zh-TW" altLang="en-US" sz="1000" baseline="0" dirty="0" smtClean="0"/>
                            <a:t> </a:t>
                          </a:r>
                          <a:r>
                            <a:rPr lang="en-US" altLang="zh-TW" sz="1000" baseline="0" dirty="0" smtClean="0"/>
                            <a:t>“</a:t>
                          </a:r>
                          <a:r>
                            <a:rPr lang="zh-TW" altLang="en-US" sz="1000" baseline="0" dirty="0" smtClean="0"/>
                            <a:t>初次上櫃過額配售</a:t>
                          </a:r>
                          <a:r>
                            <a:rPr lang="en-US" altLang="zh-TW" sz="1000" baseline="0" dirty="0" smtClean="0"/>
                            <a:t>”,</a:t>
                          </a:r>
                          <a:r>
                            <a:rPr lang="zh-TW" altLang="en-US" sz="1000" baseline="0" dirty="0" smtClean="0"/>
                            <a:t> </a:t>
                          </a:r>
                          <a:r>
                            <a:rPr lang="en-US" altLang="zh-TW" sz="1000" baseline="0" dirty="0" smtClean="0"/>
                            <a:t>“</a:t>
                          </a:r>
                          <a:r>
                            <a:rPr lang="zh-TW" altLang="en-US" sz="1000" baseline="0" dirty="0" smtClean="0"/>
                            <a:t>初次上市過額配售</a:t>
                          </a:r>
                          <a:r>
                            <a:rPr lang="en-US" altLang="zh-TW" sz="1000" baseline="0" dirty="0" smtClean="0"/>
                            <a:t>”</a:t>
                          </a:r>
                        </a:p>
                      </a:txBody>
                      <a:tcPr>
                        <a:solidFill>
                          <a:schemeClr val="bg1">
                            <a:lumMod val="95000"/>
                          </a:schemeClr>
                        </a:solidFill>
                      </a:tcPr>
                    </a:tc>
                    <a:extLst>
                      <a:ext uri="{0D108BD9-81ED-4DB2-BD59-A6C34878D82A}">
                        <a16:rowId xmlns:a16="http://schemas.microsoft.com/office/drawing/2014/main" val="1996438661"/>
                      </a:ext>
                    </a:extLst>
                  </a:tr>
                  <a:tr h="5342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成立審計委員會</a:t>
                          </a:r>
                          <a:endParaRPr lang="en-US" altLang="zh-TW" sz="1200" b="0" dirty="0" smtClean="0"/>
                        </a:p>
                      </a:txBody>
                      <a:tcPr anchor="ctr">
                        <a:solidFill>
                          <a:schemeClr val="bg1">
                            <a:lumMod val="95000"/>
                          </a:schemeClr>
                        </a:solidFill>
                      </a:tcPr>
                    </a:tc>
                    <a:tc>
                      <a:txBody>
                        <a:bodyPr/>
                        <a:lstStyle/>
                        <a:p>
                          <a:pPr algn="ctr"/>
                          <a:r>
                            <a:rPr lang="en-US" altLang="zh-TW" sz="1200" dirty="0" smtClean="0"/>
                            <a:t>150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(0.09%)</a:t>
                          </a:r>
                          <a:endParaRPr lang="zh-TW" altLang="en-US" sz="1200" dirty="0" smtClean="0"/>
                        </a:p>
                      </a:txBody>
                      <a:tcPr anchor="ctr">
                        <a:solidFill>
                          <a:schemeClr val="bg1">
                            <a:lumMod val="95000"/>
                          </a:schemeClr>
                        </a:solidFill>
                      </a:tcPr>
                    </a:tc>
                    <a:tc>
                      <a:txBody>
                        <a:bodyPr/>
                        <a:lstStyle/>
                        <a:p>
                          <a:pPr algn="ctr"/>
                          <a:r>
                            <a:rPr lang="en-US" altLang="zh-TW" sz="1200" dirty="0" smtClean="0"/>
                            <a:t>0.95</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2020/02/20</a:t>
                          </a:r>
                          <a:r>
                            <a:rPr lang="en-US" altLang="zh-TW" sz="1200" baseline="0" dirty="0" smtClean="0">
                              <a:solidFill>
                                <a:schemeClr val="tx1"/>
                              </a:solidFill>
                            </a:rPr>
                            <a:t> – 2022/08/12</a:t>
                          </a:r>
                          <a:endParaRPr lang="zh-TW" altLang="en-US" sz="1200" dirty="0">
                            <a:solidFill>
                              <a:schemeClr val="tx1"/>
                            </a:solidFill>
                          </a:endParaRPr>
                        </a:p>
                      </a:txBody>
                      <a:tcPr anchor="ctr">
                        <a:solidFill>
                          <a:schemeClr val="bg1">
                            <a:lumMod val="95000"/>
                          </a:schemeClr>
                        </a:solidFill>
                      </a:tcPr>
                    </a:tc>
                    <a:tc>
                      <a:txBody>
                        <a:bodyPr/>
                        <a:lstStyle/>
                        <a:p>
                          <a:r>
                            <a:rPr lang="en-US" altLang="zh-TW" sz="1000" dirty="0" smtClean="0">
                              <a:solidFill>
                                <a:schemeClr val="tx1"/>
                              </a:solidFill>
                            </a:rPr>
                            <a:t>S=</a:t>
                          </a:r>
                          <a:r>
                            <a:rPr lang="zh-TW" altLang="en-US" sz="1000" dirty="0" smtClean="0">
                              <a:solidFill>
                                <a:schemeClr val="tx1"/>
                              </a:solidFill>
                            </a:rPr>
                            <a:t> </a:t>
                          </a:r>
                          <a:r>
                            <a:rPr lang="en-US" altLang="zh-TW" sz="1000" dirty="0" smtClean="0">
                              <a:solidFill>
                                <a:srgbClr val="00B050"/>
                              </a:solidFill>
                            </a:rPr>
                            <a:t>0.762</a:t>
                          </a:r>
                        </a:p>
                        <a:p>
                          <a:r>
                            <a:rPr lang="en-US" altLang="zh-TW" sz="1000" dirty="0" smtClean="0">
                              <a:solidFill>
                                <a:schemeClr val="tx1"/>
                              </a:solidFill>
                            </a:rPr>
                            <a:t>K=1.733</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=0.374</a:t>
                          </a:r>
                          <a:endParaRPr lang="zh-TW" altLang="en-US" sz="1000" dirty="0">
                            <a:solidFill>
                              <a:schemeClr val="tx1"/>
                            </a:solidFill>
                          </a:endParaRPr>
                        </a:p>
                      </a:txBody>
                      <a:tcPr>
                        <a:solidFill>
                          <a:schemeClr val="accent6">
                            <a:lumMod val="20000"/>
                            <a:lumOff val="80000"/>
                          </a:schemeClr>
                        </a:solidFill>
                      </a:tcPr>
                    </a:tc>
                    <a:tc>
                      <a:txBody>
                        <a:bodyPr/>
                        <a:lstStyle/>
                        <a:p>
                          <a:r>
                            <a:rPr lang="en-US" altLang="zh-TW" sz="1000" dirty="0" smtClean="0">
                              <a:solidFill>
                                <a:schemeClr val="tx1"/>
                              </a:solidFill>
                            </a:rPr>
                            <a:t>S=</a:t>
                          </a:r>
                          <a:r>
                            <a:rPr lang="zh-TW" altLang="en-US" sz="1000" dirty="0" smtClean="0">
                              <a:solidFill>
                                <a:schemeClr val="tx1"/>
                              </a:solidFill>
                            </a:rPr>
                            <a:t> </a:t>
                          </a:r>
                          <a:r>
                            <a:rPr lang="en-US" altLang="zh-TW" sz="1000" dirty="0" smtClean="0">
                              <a:solidFill>
                                <a:srgbClr val="00B050"/>
                              </a:solidFill>
                            </a:rPr>
                            <a:t>0.882</a:t>
                          </a:r>
                        </a:p>
                        <a:p>
                          <a:r>
                            <a:rPr lang="en-US" altLang="zh-TW" sz="1000" dirty="0" smtClean="0">
                              <a:solidFill>
                                <a:schemeClr val="tx1"/>
                              </a:solidFill>
                            </a:rPr>
                            <a:t>K=2.475</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=0.224</a:t>
                          </a:r>
                          <a:endParaRPr lang="zh-TW" altLang="en-US" sz="1000" dirty="0">
                            <a:solidFill>
                              <a:schemeClr val="tx1"/>
                            </a:solidFill>
                          </a:endParaRP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a:t>
                          </a:r>
                          <a:r>
                            <a:rPr lang="zh-TW" altLang="en-US" sz="1000" dirty="0" smtClean="0"/>
                            <a:t>成立審計委員會</a:t>
                          </a:r>
                          <a:r>
                            <a:rPr lang="en-US" altLang="zh-TW" sz="1000" dirty="0" smtClean="0"/>
                            <a:t>”</a:t>
                          </a:r>
                          <a:endParaRPr lang="en-US" altLang="zh-TW" sz="1000" b="0" dirty="0" smtClean="0"/>
                        </a:p>
                      </a:txBody>
                      <a:tcPr>
                        <a:solidFill>
                          <a:schemeClr val="bg1">
                            <a:lumMod val="95000"/>
                          </a:schemeClr>
                        </a:solidFill>
                      </a:tcPr>
                    </a:tc>
                    <a:extLst>
                      <a:ext uri="{0D108BD9-81ED-4DB2-BD59-A6C34878D82A}">
                        <a16:rowId xmlns:a16="http://schemas.microsoft.com/office/drawing/2014/main" val="3801458708"/>
                      </a:ext>
                    </a:extLst>
                  </a:tr>
                  <a:tr h="4161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股東會電子投票</a:t>
                          </a:r>
                          <a:endParaRPr lang="en-US" altLang="zh-TW" sz="1200" b="0" dirty="0" smtClean="0"/>
                        </a:p>
                      </a:txBody>
                      <a:tcPr anchor="ctr">
                        <a:solidFill>
                          <a:schemeClr val="bg1">
                            <a:lumMod val="95000"/>
                          </a:schemeClr>
                        </a:solidFill>
                      </a:tcPr>
                    </a:tc>
                    <a:tc>
                      <a:txBody>
                        <a:bodyPr/>
                        <a:lstStyle/>
                        <a:p>
                          <a:pPr algn="ctr"/>
                          <a:r>
                            <a:rPr lang="en-US" altLang="zh-TW" sz="1200" dirty="0" smtClean="0"/>
                            <a:t>141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(0.09%)</a:t>
                          </a:r>
                          <a:endParaRPr lang="zh-TW" altLang="en-US" sz="1200" dirty="0" smtClean="0"/>
                        </a:p>
                      </a:txBody>
                      <a:tcPr anchor="ctr">
                        <a:solidFill>
                          <a:schemeClr val="bg1">
                            <a:lumMod val="95000"/>
                          </a:schemeClr>
                        </a:solidFill>
                      </a:tcPr>
                    </a:tc>
                    <a:tc>
                      <a:txBody>
                        <a:bodyPr/>
                        <a:lstStyle/>
                        <a:p>
                          <a:pPr algn="ctr"/>
                          <a:r>
                            <a:rPr lang="en-US" altLang="zh-TW" sz="1200" dirty="0" smtClean="0"/>
                            <a:t>0.73</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2020/03/05 – 2023/03/24</a:t>
                          </a:r>
                          <a:endParaRPr lang="zh-TW" altLang="en-US" sz="1200" dirty="0">
                            <a:solidFill>
                              <a:schemeClr val="tx1"/>
                            </a:solidFill>
                          </a:endParaRPr>
                        </a:p>
                      </a:txBody>
                      <a:tcPr anchor="ctr">
                        <a:solidFill>
                          <a:schemeClr val="bg1">
                            <a:lumMod val="95000"/>
                          </a:schemeClr>
                        </a:solidFill>
                      </a:tcPr>
                    </a:tc>
                    <a:tc>
                      <a:txBody>
                        <a:bodyPr/>
                        <a:lstStyle/>
                        <a:p>
                          <a:r>
                            <a:rPr lang="en-US" altLang="zh-TW" sz="1000" dirty="0" smtClean="0">
                              <a:solidFill>
                                <a:schemeClr val="tx1"/>
                              </a:solidFill>
                            </a:rPr>
                            <a:t>S=0.491</a:t>
                          </a:r>
                        </a:p>
                        <a:p>
                          <a:r>
                            <a:rPr lang="en-US" altLang="zh-TW" sz="1000" dirty="0" smtClean="0">
                              <a:solidFill>
                                <a:schemeClr val="tx1"/>
                              </a:solidFill>
                            </a:rPr>
                            <a:t>K=1.189</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=0.256</a:t>
                          </a:r>
                          <a:endParaRPr lang="zh-TW" altLang="en-US" sz="1000" dirty="0">
                            <a:solidFill>
                              <a:schemeClr val="tx1"/>
                            </a:solidFill>
                          </a:endParaRPr>
                        </a:p>
                      </a:txBody>
                      <a:tcPr>
                        <a:solidFill>
                          <a:schemeClr val="bg1">
                            <a:lumMod val="95000"/>
                          </a:schemeClr>
                        </a:solidFill>
                      </a:tcPr>
                    </a:tc>
                    <a:tc>
                      <a:txBody>
                        <a:bodyPr/>
                        <a:lstStyle/>
                        <a:p>
                          <a:r>
                            <a:rPr lang="en-US" altLang="zh-TW" sz="1000" dirty="0" smtClean="0">
                              <a:solidFill>
                                <a:schemeClr val="tx1"/>
                              </a:solidFill>
                            </a:rPr>
                            <a:t>S=0.118</a:t>
                          </a:r>
                        </a:p>
                        <a:p>
                          <a:r>
                            <a:rPr lang="en-US" altLang="zh-TW" sz="1000" dirty="0" smtClean="0">
                              <a:solidFill>
                                <a:schemeClr val="tx1"/>
                              </a:solidFill>
                            </a:rPr>
                            <a:t>K=1.064</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=0.355</a:t>
                          </a:r>
                          <a:endParaRPr lang="zh-TW" altLang="en-US" sz="1000" dirty="0">
                            <a:solidFill>
                              <a:schemeClr val="tx1"/>
                            </a:solidFill>
                          </a:endParaRPr>
                        </a:p>
                      </a:txBody>
                      <a:tcPr>
                        <a:solidFill>
                          <a:schemeClr val="bg1">
                            <a:lumMod val="95000"/>
                          </a:schemeClr>
                        </a:solidFill>
                      </a:tcPr>
                    </a:tc>
                    <a:tc>
                      <a:txBody>
                        <a:bodyPr/>
                        <a:lstStyle/>
                        <a:p>
                          <a:r>
                            <a:rPr lang="en-US" altLang="zh-TW" sz="1000" dirty="0" smtClean="0"/>
                            <a:t>“</a:t>
                          </a:r>
                          <a:r>
                            <a:rPr lang="zh-TW" altLang="en-US" sz="1000" dirty="0" smtClean="0"/>
                            <a:t>電子投票</a:t>
                          </a:r>
                          <a:r>
                            <a:rPr lang="en-US" altLang="zh-TW" sz="1000" dirty="0" smtClean="0"/>
                            <a:t>”,</a:t>
                          </a:r>
                          <a:r>
                            <a:rPr lang="zh-TW" altLang="en-US" sz="1000" dirty="0" smtClean="0"/>
                            <a:t> </a:t>
                          </a:r>
                          <a:r>
                            <a:rPr lang="en-US" altLang="zh-TW" sz="1000" dirty="0" smtClean="0"/>
                            <a:t>“</a:t>
                          </a:r>
                          <a:r>
                            <a:rPr lang="zh-TW" altLang="en-US" sz="1000" dirty="0" smtClean="0"/>
                            <a:t>股東紀念品</a:t>
                          </a:r>
                          <a:r>
                            <a:rPr lang="en-US" altLang="zh-TW" sz="1000" dirty="0" smtClean="0"/>
                            <a:t>”</a:t>
                          </a:r>
                        </a:p>
                      </a:txBody>
                      <a:tcPr>
                        <a:solidFill>
                          <a:schemeClr val="bg1">
                            <a:lumMod val="95000"/>
                          </a:schemeClr>
                        </a:solidFill>
                      </a:tcPr>
                    </a:tc>
                    <a:extLst>
                      <a:ext uri="{0D108BD9-81ED-4DB2-BD59-A6C34878D82A}">
                        <a16:rowId xmlns:a16="http://schemas.microsoft.com/office/drawing/2014/main" val="2894124328"/>
                      </a:ext>
                    </a:extLst>
                  </a:tr>
                  <a:tr h="5342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股價異常</a:t>
                          </a:r>
                          <a:endParaRPr lang="en-US" altLang="zh-TW" sz="1200" b="0" dirty="0" smtClean="0"/>
                        </a:p>
                      </a:txBody>
                      <a:tcPr anchor="ctr">
                        <a:solidFill>
                          <a:schemeClr val="bg1">
                            <a:lumMod val="85000"/>
                          </a:schemeClr>
                        </a:solidFill>
                      </a:tcPr>
                    </a:tc>
                    <a:tc>
                      <a:txBody>
                        <a:bodyPr/>
                        <a:lstStyle/>
                        <a:p>
                          <a:pPr algn="ctr"/>
                          <a:r>
                            <a:rPr lang="en-US" altLang="zh-TW" sz="1200" dirty="0" smtClean="0"/>
                            <a:t>87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(0.05%)</a:t>
                          </a:r>
                          <a:endParaRPr lang="zh-TW" altLang="en-US" sz="1200" dirty="0" smtClean="0"/>
                        </a:p>
                      </a:txBody>
                      <a:tcPr anchor="ctr">
                        <a:solidFill>
                          <a:schemeClr val="bg1">
                            <a:lumMod val="85000"/>
                          </a:schemeClr>
                        </a:solidFill>
                      </a:tcPr>
                    </a:tc>
                    <a:tc>
                      <a:txBody>
                        <a:bodyPr/>
                        <a:lstStyle/>
                        <a:p>
                          <a:pPr algn="ctr"/>
                          <a:r>
                            <a:rPr lang="en-US" altLang="zh-TW" sz="1200" dirty="0" smtClean="0"/>
                            <a:t>0.97</a:t>
                          </a:r>
                          <a:endParaRPr lang="zh-TW" altLang="en-US" sz="1200" dirty="0"/>
                        </a:p>
                      </a:txBody>
                      <a:tcPr anchor="ctr">
                        <a:solidFill>
                          <a:schemeClr val="bg1">
                            <a:lumMod val="85000"/>
                          </a:schemeClr>
                        </a:solidFill>
                      </a:tcPr>
                    </a:tc>
                    <a:tc>
                      <a:txBody>
                        <a:bodyPr/>
                        <a:lstStyle/>
                        <a:p>
                          <a:pPr algn="ctr"/>
                          <a:r>
                            <a:rPr lang="en-US" altLang="zh-TW" sz="1200" dirty="0" smtClean="0">
                              <a:solidFill>
                                <a:schemeClr val="tx1"/>
                              </a:solidFill>
                            </a:rPr>
                            <a:t>2020/01/13 – 2023/05/24</a:t>
                          </a:r>
                          <a:endParaRPr lang="zh-TW" altLang="en-US" sz="1200" dirty="0">
                            <a:solidFill>
                              <a:schemeClr val="tx1"/>
                            </a:solidFill>
                          </a:endParaRPr>
                        </a:p>
                      </a:txBody>
                      <a:tcPr anchor="ctr">
                        <a:solidFill>
                          <a:schemeClr val="bg1">
                            <a:lumMod val="85000"/>
                          </a:schemeClr>
                        </a:solidFill>
                      </a:tcPr>
                    </a:tc>
                    <a:tc>
                      <a:txBody>
                        <a:bodyPr/>
                        <a:lstStyle/>
                        <a:p>
                          <a:r>
                            <a:rPr lang="en-US" altLang="zh-TW" sz="1000" dirty="0" smtClean="0">
                              <a:solidFill>
                                <a:schemeClr val="tx1"/>
                              </a:solidFill>
                            </a:rPr>
                            <a:t>S=0.099</a:t>
                          </a:r>
                        </a:p>
                        <a:p>
                          <a:r>
                            <a:rPr lang="en-US" altLang="zh-TW" sz="1000" dirty="0" smtClean="0">
                              <a:solidFill>
                                <a:schemeClr val="tx1"/>
                              </a:solidFill>
                            </a:rPr>
                            <a:t>K=-0.310</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a:t>
                          </a:r>
                          <a:r>
                            <a:rPr lang="en-US" altLang="zh-TW" sz="1000" dirty="0" smtClean="0">
                              <a:solidFill>
                                <a:srgbClr val="FF0000"/>
                              </a:solidFill>
                            </a:rPr>
                            <a:t>-1.240</a:t>
                          </a:r>
                          <a:endParaRPr lang="zh-TW" altLang="en-US" sz="1000" dirty="0">
                            <a:solidFill>
                              <a:schemeClr val="tx1"/>
                            </a:solidFill>
                          </a:endParaRPr>
                        </a:p>
                      </a:txBody>
                      <a:tcPr>
                        <a:solidFill>
                          <a:schemeClr val="bg1">
                            <a:lumMod val="85000"/>
                          </a:schemeClr>
                        </a:solidFill>
                      </a:tcPr>
                    </a:tc>
                    <a:tc>
                      <a:txBody>
                        <a:bodyPr/>
                        <a:lstStyle/>
                        <a:p>
                          <a:r>
                            <a:rPr lang="en-US" altLang="zh-TW" sz="1000" dirty="0" smtClean="0">
                              <a:solidFill>
                                <a:schemeClr val="tx1"/>
                              </a:solidFill>
                            </a:rPr>
                            <a:t>S=0.116</a:t>
                          </a:r>
                        </a:p>
                        <a:p>
                          <a:r>
                            <a:rPr lang="en-US" altLang="zh-TW" sz="1000" dirty="0" smtClean="0">
                              <a:solidFill>
                                <a:schemeClr val="tx1"/>
                              </a:solidFill>
                            </a:rPr>
                            <a:t>K=0.366</a:t>
                          </a:r>
                        </a:p>
                        <a:p>
                          <a14:m>
                            <m:oMath xmlns:m="http://schemas.openxmlformats.org/officeDocument/2006/math">
                              <m:r>
                                <a:rPr lang="zh-TW" altLang="en-US" sz="1000" smtClean="0">
                                  <a:solidFill>
                                    <a:schemeClr val="tx1"/>
                                  </a:solidFill>
                                  <a:latin typeface="Cambria Math" panose="02040503050406030204" pitchFamily="18" charset="0"/>
                                </a:rPr>
                                <m:t>𝜇</m:t>
                              </m:r>
                            </m:oMath>
                          </a14:m>
                          <a:r>
                            <a:rPr lang="en-US" altLang="zh-TW" sz="1000" dirty="0" smtClean="0">
                              <a:solidFill>
                                <a:schemeClr val="tx1"/>
                              </a:solidFill>
                            </a:rPr>
                            <a:t>=</a:t>
                          </a:r>
                          <a:r>
                            <a:rPr lang="en-US" altLang="zh-TW" sz="1000" dirty="0" smtClean="0">
                              <a:solidFill>
                                <a:srgbClr val="FF0000"/>
                              </a:solidFill>
                            </a:rPr>
                            <a:t>-1.310</a:t>
                          </a:r>
                          <a:endParaRPr lang="zh-TW" altLang="en-US" sz="1000" dirty="0">
                            <a:solidFill>
                              <a:srgbClr val="FF0000"/>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solidFill>
                                <a:schemeClr val="tx1"/>
                              </a:solidFill>
                            </a:rPr>
                            <a:t>“</a:t>
                          </a:r>
                          <a:r>
                            <a:rPr lang="zh-TW" altLang="en-US" sz="1000" dirty="0" smtClean="0">
                              <a:solidFill>
                                <a:schemeClr val="tx1"/>
                              </a:solidFill>
                            </a:rPr>
                            <a:t>股價異常</a:t>
                          </a:r>
                          <a:r>
                            <a:rPr lang="en-US" altLang="zh-TW" sz="1000" dirty="0" smtClean="0">
                              <a:solidFill>
                                <a:schemeClr val="tx1"/>
                              </a:solidFill>
                            </a:rPr>
                            <a:t>”</a:t>
                          </a:r>
                          <a:endParaRPr lang="en-US" altLang="zh-TW" sz="1000" b="0" dirty="0" smtClean="0">
                            <a:solidFill>
                              <a:schemeClr val="tx1"/>
                            </a:solidFill>
                          </a:endParaRPr>
                        </a:p>
                      </a:txBody>
                      <a:tcPr>
                        <a:solidFill>
                          <a:schemeClr val="bg1">
                            <a:lumMod val="85000"/>
                          </a:schemeClr>
                        </a:solidFill>
                      </a:tcPr>
                    </a:tc>
                    <a:extLst>
                      <a:ext uri="{0D108BD9-81ED-4DB2-BD59-A6C34878D82A}">
                        <a16:rowId xmlns:a16="http://schemas.microsoft.com/office/drawing/2014/main" val="232676416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958192849"/>
                  </p:ext>
                </p:extLst>
              </p:nvPr>
            </p:nvGraphicFramePr>
            <p:xfrm>
              <a:off x="1122189" y="506845"/>
              <a:ext cx="9956944" cy="5601187"/>
            </p:xfrm>
            <a:graphic>
              <a:graphicData uri="http://schemas.openxmlformats.org/drawingml/2006/table">
                <a:tbl>
                  <a:tblPr firstRow="1" bandRow="1">
                    <a:tableStyleId>{85BE263C-DBD7-4A20-BB59-AAB30ACAA65A}</a:tableStyleId>
                  </a:tblPr>
                  <a:tblGrid>
                    <a:gridCol w="1829742">
                      <a:extLst>
                        <a:ext uri="{9D8B030D-6E8A-4147-A177-3AD203B41FA5}">
                          <a16:colId xmlns:a16="http://schemas.microsoft.com/office/drawing/2014/main" val="3741115489"/>
                        </a:ext>
                      </a:extLst>
                    </a:gridCol>
                    <a:gridCol w="849879">
                      <a:extLst>
                        <a:ext uri="{9D8B030D-6E8A-4147-A177-3AD203B41FA5}">
                          <a16:colId xmlns:a16="http://schemas.microsoft.com/office/drawing/2014/main" val="2979215247"/>
                        </a:ext>
                      </a:extLst>
                    </a:gridCol>
                    <a:gridCol w="1079847">
                      <a:extLst>
                        <a:ext uri="{9D8B030D-6E8A-4147-A177-3AD203B41FA5}">
                          <a16:colId xmlns:a16="http://schemas.microsoft.com/office/drawing/2014/main" val="2990142281"/>
                        </a:ext>
                      </a:extLst>
                    </a:gridCol>
                    <a:gridCol w="1209829">
                      <a:extLst>
                        <a:ext uri="{9D8B030D-6E8A-4147-A177-3AD203B41FA5}">
                          <a16:colId xmlns:a16="http://schemas.microsoft.com/office/drawing/2014/main" val="912136046"/>
                        </a:ext>
                      </a:extLst>
                    </a:gridCol>
                    <a:gridCol w="1319812">
                      <a:extLst>
                        <a:ext uri="{9D8B030D-6E8A-4147-A177-3AD203B41FA5}">
                          <a16:colId xmlns:a16="http://schemas.microsoft.com/office/drawing/2014/main" val="2595068543"/>
                        </a:ext>
                      </a:extLst>
                    </a:gridCol>
                    <a:gridCol w="1334165">
                      <a:extLst>
                        <a:ext uri="{9D8B030D-6E8A-4147-A177-3AD203B41FA5}">
                          <a16:colId xmlns:a16="http://schemas.microsoft.com/office/drawing/2014/main" val="2617812155"/>
                        </a:ext>
                      </a:extLst>
                    </a:gridCol>
                    <a:gridCol w="2333670">
                      <a:extLst>
                        <a:ext uri="{9D8B030D-6E8A-4147-A177-3AD203B41FA5}">
                          <a16:colId xmlns:a16="http://schemas.microsoft.com/office/drawing/2014/main" val="2870749797"/>
                        </a:ext>
                      </a:extLst>
                    </a:gridCol>
                  </a:tblGrid>
                  <a:tr h="504531">
                    <a:tc>
                      <a:txBody>
                        <a:bodyPr/>
                        <a:lstStyle/>
                        <a:p>
                          <a:pPr algn="ctr"/>
                          <a:r>
                            <a:rPr lang="zh-TW" altLang="en-US" sz="1400" dirty="0" smtClean="0"/>
                            <a:t>主旨類別</a:t>
                          </a:r>
                          <a:endParaRPr lang="zh-TW" altLang="en-US" sz="1400" dirty="0"/>
                        </a:p>
                      </a:txBody>
                      <a:tcPr anchor="ctr"/>
                    </a:tc>
                    <a:tc>
                      <a:txBody>
                        <a:bodyPr/>
                        <a:lstStyle/>
                        <a:p>
                          <a:pPr algn="ctr"/>
                          <a:r>
                            <a:rPr lang="zh-TW" altLang="en-US" sz="1400" dirty="0" smtClean="0"/>
                            <a:t>樣本數</a:t>
                          </a:r>
                          <a:endParaRPr lang="en-US" altLang="zh-TW" sz="1400" dirty="0" smtClean="0"/>
                        </a:p>
                      </a:txBody>
                      <a:tcPr anchor="ctr"/>
                    </a:tc>
                    <a:tc>
                      <a:txBody>
                        <a:bodyPr/>
                        <a:lstStyle/>
                        <a:p>
                          <a:pPr algn="ctr"/>
                          <a:r>
                            <a:rPr lang="zh-TW" altLang="en-US" sz="1400" dirty="0" smtClean="0"/>
                            <a:t>公司比例</a:t>
                          </a:r>
                          <a:endParaRPr lang="zh-TW" altLang="en-US" sz="1400" dirty="0"/>
                        </a:p>
                      </a:txBody>
                      <a:tcPr anchor="ctr"/>
                    </a:tc>
                    <a:tc>
                      <a:txBody>
                        <a:bodyPr/>
                        <a:lstStyle/>
                        <a:p>
                          <a:pPr algn="ctr"/>
                          <a:r>
                            <a:rPr lang="zh-TW" altLang="en-US" sz="1400" dirty="0" smtClean="0"/>
                            <a:t>時間</a:t>
                          </a:r>
                          <a:endParaRPr lang="zh-TW"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smtClean="0"/>
                            <a:t>隔日漲幅 </a:t>
                          </a:r>
                          <a:r>
                            <a:rPr lang="en-US" altLang="zh-TW" sz="1400" dirty="0" smtClean="0"/>
                            <a:t>(%)</a:t>
                          </a:r>
                        </a:p>
                      </a:txBody>
                      <a:tcPr anchor="ctr"/>
                    </a:tc>
                    <a:tc>
                      <a:txBody>
                        <a:bodyPr/>
                        <a:lstStyle/>
                        <a:p>
                          <a:pPr algn="ctr"/>
                          <a:r>
                            <a:rPr lang="zh-TW" altLang="en-US" sz="1400" dirty="0" smtClean="0"/>
                            <a:t>移動平均 </a:t>
                          </a:r>
                          <a:r>
                            <a:rPr lang="en-US" altLang="zh-TW" sz="1400" dirty="0" smtClean="0"/>
                            <a:t>(%)</a:t>
                          </a:r>
                        </a:p>
                      </a:txBody>
                      <a:tcPr anchor="ctr"/>
                    </a:tc>
                    <a:tc>
                      <a:txBody>
                        <a:bodyPr/>
                        <a:lstStyle/>
                        <a:p>
                          <a:pPr algn="ctr"/>
                          <a:r>
                            <a:rPr lang="zh-TW" altLang="en-US" sz="1400" dirty="0" smtClean="0"/>
                            <a:t>主旨關鍵字</a:t>
                          </a:r>
                          <a:endParaRPr lang="zh-TW" altLang="en-US" sz="1400" dirty="0"/>
                        </a:p>
                      </a:txBody>
                      <a:tcPr anchor="ctr"/>
                    </a:tc>
                    <a:extLst>
                      <a:ext uri="{0D108BD9-81ED-4DB2-BD59-A6C34878D82A}">
                        <a16:rowId xmlns:a16="http://schemas.microsoft.com/office/drawing/2014/main" val="4013196710"/>
                      </a:ext>
                    </a:extLst>
                  </a:tr>
                  <a:tr h="548640">
                    <a:tc>
                      <a:txBody>
                        <a:bodyPr/>
                        <a:lstStyle/>
                        <a:p>
                          <a:pPr algn="ctr"/>
                          <a:r>
                            <a:rPr lang="zh-TW" altLang="en-US" sz="1200" dirty="0" smtClean="0"/>
                            <a:t>澄清報導</a:t>
                          </a:r>
                          <a:endParaRPr lang="zh-TW" altLang="en-US" sz="1200" dirty="0"/>
                        </a:p>
                      </a:txBody>
                      <a:tcPr anchor="ctr">
                        <a:solidFill>
                          <a:schemeClr val="bg1">
                            <a:lumMod val="95000"/>
                          </a:schemeClr>
                        </a:solidFill>
                      </a:tcPr>
                    </a:tc>
                    <a:tc>
                      <a:txBody>
                        <a:bodyPr/>
                        <a:lstStyle/>
                        <a:p>
                          <a:pPr algn="ctr"/>
                          <a:r>
                            <a:rPr lang="en-US" altLang="zh-TW" sz="1200" dirty="0" smtClean="0"/>
                            <a:t>2093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(1.3%)</a:t>
                          </a:r>
                          <a:endParaRPr lang="zh-TW" altLang="en-US" sz="1200" dirty="0" smtClean="0"/>
                        </a:p>
                      </a:txBody>
                      <a:tcPr anchor="ctr">
                        <a:solidFill>
                          <a:schemeClr val="bg1">
                            <a:lumMod val="95000"/>
                          </a:schemeClr>
                        </a:solidFill>
                      </a:tcPr>
                    </a:tc>
                    <a:tc>
                      <a:txBody>
                        <a:bodyPr/>
                        <a:lstStyle/>
                        <a:p>
                          <a:pPr algn="ctr"/>
                          <a:r>
                            <a:rPr lang="en-US" altLang="zh-TW" sz="1200" dirty="0" smtClean="0"/>
                            <a:t>0.40</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2020/01/02</a:t>
                          </a:r>
                          <a:r>
                            <a:rPr lang="en-US" altLang="zh-TW" sz="1200" baseline="0" dirty="0" smtClean="0">
                              <a:solidFill>
                                <a:schemeClr val="tx1"/>
                              </a:solidFill>
                            </a:rPr>
                            <a:t> – </a:t>
                          </a:r>
                        </a:p>
                        <a:p>
                          <a:pPr algn="ctr"/>
                          <a:r>
                            <a:rPr lang="en-US" altLang="zh-TW" sz="1200" baseline="0" dirty="0" smtClean="0">
                              <a:solidFill>
                                <a:schemeClr val="tx1"/>
                              </a:solidFill>
                            </a:rPr>
                            <a:t>2023/05/30</a:t>
                          </a:r>
                          <a:endParaRPr lang="zh-TW" altLang="en-US" sz="1200" dirty="0">
                            <a:solidFill>
                              <a:schemeClr val="tx1"/>
                            </a:solidFill>
                          </a:endParaRPr>
                        </a:p>
                      </a:txBody>
                      <a:tcPr anchor="ctr">
                        <a:solidFill>
                          <a:schemeClr val="bg1">
                            <a:lumMod val="95000"/>
                          </a:schemeClr>
                        </a:solidFill>
                      </a:tcPr>
                    </a:tc>
                    <a:tc>
                      <a:txBody>
                        <a:bodyPr/>
                        <a:lstStyle/>
                        <a:p>
                          <a:endParaRPr lang="zh-TW"/>
                        </a:p>
                      </a:txBody>
                      <a:tcPr>
                        <a:blipFill>
                          <a:blip r:embed="rId2"/>
                          <a:stretch>
                            <a:fillRect l="-375576" t="-94444" r="-278341" b="-834444"/>
                          </a:stretch>
                        </a:blipFill>
                      </a:tcPr>
                    </a:tc>
                    <a:tc>
                      <a:txBody>
                        <a:bodyPr/>
                        <a:lstStyle/>
                        <a:p>
                          <a:endParaRPr lang="zh-TW"/>
                        </a:p>
                      </a:txBody>
                      <a:tcPr>
                        <a:blipFill>
                          <a:blip r:embed="rId2"/>
                          <a:stretch>
                            <a:fillRect l="-471233" t="-94444" r="-175799" b="-834444"/>
                          </a:stretch>
                        </a:blipFill>
                      </a:tcPr>
                    </a:tc>
                    <a:tc>
                      <a:txBody>
                        <a:bodyPr/>
                        <a:lstStyle/>
                        <a:p>
                          <a:r>
                            <a:rPr lang="en-US" altLang="zh-TW" sz="1000" dirty="0" smtClean="0">
                              <a:solidFill>
                                <a:schemeClr val="tx1"/>
                              </a:solidFill>
                            </a:rPr>
                            <a:t>“</a:t>
                          </a:r>
                          <a:r>
                            <a:rPr lang="zh-TW" altLang="en-US" sz="1000" dirty="0" smtClean="0">
                              <a:solidFill>
                                <a:schemeClr val="tx1"/>
                              </a:solidFill>
                            </a:rPr>
                            <a:t>澄清</a:t>
                          </a:r>
                          <a:r>
                            <a:rPr lang="en-US" altLang="zh-TW" sz="1000" dirty="0" smtClean="0">
                              <a:solidFill>
                                <a:schemeClr val="tx1"/>
                              </a:solidFill>
                            </a:rPr>
                            <a:t>”</a:t>
                          </a:r>
                          <a:r>
                            <a:rPr lang="en-US" altLang="zh-TW" sz="1000" baseline="0" dirty="0" smtClean="0">
                              <a:solidFill>
                                <a:schemeClr val="tx1"/>
                              </a:solidFill>
                            </a:rPr>
                            <a:t>,</a:t>
                          </a:r>
                          <a:r>
                            <a:rPr lang="zh-TW" altLang="en-US" sz="1000" dirty="0" smtClean="0">
                              <a:solidFill>
                                <a:schemeClr val="tx1"/>
                              </a:solidFill>
                            </a:rPr>
                            <a:t> </a:t>
                          </a:r>
                          <a:r>
                            <a:rPr lang="en-US" altLang="zh-TW" sz="1000" dirty="0" smtClean="0">
                              <a:solidFill>
                                <a:schemeClr val="tx1"/>
                              </a:solidFill>
                            </a:rPr>
                            <a:t>“</a:t>
                          </a:r>
                          <a:r>
                            <a:rPr lang="zh-TW" altLang="en-US" sz="1000" dirty="0" smtClean="0">
                              <a:solidFill>
                                <a:schemeClr val="tx1"/>
                              </a:solidFill>
                            </a:rPr>
                            <a:t> 回應</a:t>
                          </a:r>
                          <a:r>
                            <a:rPr lang="en-US" altLang="zh-TW" sz="1000" dirty="0" smtClean="0">
                              <a:solidFill>
                                <a:schemeClr val="tx1"/>
                              </a:solidFill>
                            </a:rPr>
                            <a:t>”</a:t>
                          </a:r>
                          <a:r>
                            <a:rPr lang="zh-TW" altLang="en-US" sz="1000" dirty="0" smtClean="0">
                              <a:solidFill>
                                <a:schemeClr val="tx1"/>
                              </a:solidFill>
                            </a:rPr>
                            <a:t>  </a:t>
                          </a:r>
                          <a:endParaRPr lang="en-US" altLang="zh-TW" sz="1000" dirty="0" smtClean="0">
                            <a:solidFill>
                              <a:schemeClr val="tx1"/>
                            </a:solidFill>
                          </a:endParaRPr>
                        </a:p>
                      </a:txBody>
                      <a:tcPr>
                        <a:solidFill>
                          <a:schemeClr val="bg1">
                            <a:lumMod val="95000"/>
                          </a:schemeClr>
                        </a:solidFill>
                      </a:tcPr>
                    </a:tc>
                    <a:extLst>
                      <a:ext uri="{0D108BD9-81ED-4DB2-BD59-A6C34878D82A}">
                        <a16:rowId xmlns:a16="http://schemas.microsoft.com/office/drawing/2014/main" val="1999684886"/>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買回庫藏股</a:t>
                          </a:r>
                          <a:endParaRPr lang="en-US" altLang="zh-TW" sz="1200" dirty="0" smtClean="0"/>
                        </a:p>
                      </a:txBody>
                      <a:tcPr anchor="ctr">
                        <a:solidFill>
                          <a:schemeClr val="bg1">
                            <a:lumMod val="95000"/>
                          </a:schemeClr>
                        </a:solidFill>
                      </a:tcPr>
                    </a:tc>
                    <a:tc>
                      <a:txBody>
                        <a:bodyPr/>
                        <a:lstStyle/>
                        <a:p>
                          <a:pPr algn="ctr"/>
                          <a:r>
                            <a:rPr lang="en-US" altLang="zh-TW" sz="1200" dirty="0" smtClean="0"/>
                            <a:t>1315</a:t>
                          </a:r>
                        </a:p>
                        <a:p>
                          <a:pPr algn="ctr"/>
                          <a:r>
                            <a:rPr lang="en-US" altLang="zh-TW" sz="1200" dirty="0" smtClean="0"/>
                            <a:t>(0.8%)</a:t>
                          </a:r>
                          <a:endParaRPr lang="zh-TW" altLang="en-US" sz="1200" dirty="0"/>
                        </a:p>
                      </a:txBody>
                      <a:tcPr anchor="ctr">
                        <a:solidFill>
                          <a:schemeClr val="bg1">
                            <a:lumMod val="95000"/>
                          </a:schemeClr>
                        </a:solidFill>
                      </a:tcPr>
                    </a:tc>
                    <a:tc>
                      <a:txBody>
                        <a:bodyPr/>
                        <a:lstStyle/>
                        <a:p>
                          <a:pPr algn="ctr"/>
                          <a:r>
                            <a:rPr lang="en-US" altLang="zh-TW" sz="1200" dirty="0" smtClean="0"/>
                            <a:t>0.30</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2020/01/02</a:t>
                          </a:r>
                          <a:r>
                            <a:rPr lang="en-US" altLang="zh-TW" sz="1200" baseline="0" dirty="0" smtClean="0">
                              <a:solidFill>
                                <a:schemeClr val="tx1"/>
                              </a:solidFill>
                            </a:rPr>
                            <a:t> – 2023/05/24</a:t>
                          </a:r>
                          <a:endParaRPr lang="zh-TW" altLang="en-US" sz="1200" dirty="0">
                            <a:solidFill>
                              <a:schemeClr val="tx1"/>
                            </a:solidFill>
                          </a:endParaRPr>
                        </a:p>
                      </a:txBody>
                      <a:tcPr anchor="ctr">
                        <a:solidFill>
                          <a:schemeClr val="bg1">
                            <a:lumMod val="95000"/>
                          </a:schemeClr>
                        </a:solidFill>
                      </a:tcPr>
                    </a:tc>
                    <a:tc>
                      <a:txBody>
                        <a:bodyPr/>
                        <a:lstStyle/>
                        <a:p>
                          <a:endParaRPr lang="zh-TW"/>
                        </a:p>
                      </a:txBody>
                      <a:tcPr>
                        <a:blipFill>
                          <a:blip r:embed="rId2"/>
                          <a:stretch>
                            <a:fillRect l="-375576" t="-194444" r="-278341" b="-734444"/>
                          </a:stretch>
                        </a:blipFill>
                      </a:tcPr>
                    </a:tc>
                    <a:tc>
                      <a:txBody>
                        <a:bodyPr/>
                        <a:lstStyle/>
                        <a:p>
                          <a:endParaRPr lang="zh-TW"/>
                        </a:p>
                      </a:txBody>
                      <a:tcPr>
                        <a:blipFill>
                          <a:blip r:embed="rId2"/>
                          <a:stretch>
                            <a:fillRect l="-471233" t="-194444" r="-175799" b="-734444"/>
                          </a:stretch>
                        </a:blipFill>
                      </a:tcPr>
                    </a:tc>
                    <a:tc>
                      <a:txBody>
                        <a:bodyPr/>
                        <a:lstStyle/>
                        <a:p>
                          <a:r>
                            <a:rPr lang="en-US" altLang="zh-TW" sz="1000" dirty="0" smtClean="0"/>
                            <a:t>“</a:t>
                          </a:r>
                          <a:r>
                            <a:rPr lang="zh-TW" altLang="en-US" sz="1000" dirty="0" smtClean="0"/>
                            <a:t>庫藏股買回</a:t>
                          </a:r>
                          <a:r>
                            <a:rPr lang="en-US" altLang="zh-TW" sz="1000" dirty="0" smtClean="0"/>
                            <a:t>”</a:t>
                          </a:r>
                          <a:r>
                            <a:rPr lang="en-US" altLang="zh-TW" sz="1000" baseline="0" dirty="0" smtClean="0"/>
                            <a:t> ,</a:t>
                          </a:r>
                          <a:r>
                            <a:rPr lang="zh-TW" altLang="en-US" sz="1000" dirty="0" smtClean="0"/>
                            <a:t> </a:t>
                          </a:r>
                          <a:r>
                            <a:rPr lang="en-US" altLang="zh-TW" sz="1000" dirty="0" smtClean="0"/>
                            <a:t>“</a:t>
                          </a:r>
                          <a:r>
                            <a:rPr lang="zh-TW" altLang="en-US" sz="1000" dirty="0" smtClean="0"/>
                            <a:t>買回庫藏股</a:t>
                          </a:r>
                          <a:r>
                            <a:rPr lang="en-US" altLang="zh-TW" sz="1000" dirty="0" smtClean="0"/>
                            <a:t>”</a:t>
                          </a:r>
                          <a:r>
                            <a:rPr lang="zh-TW" altLang="en-US" sz="1000" dirty="0" smtClean="0"/>
                            <a:t> </a:t>
                          </a:r>
                          <a:r>
                            <a:rPr lang="en-US" altLang="zh-TW" sz="1000" dirty="0" smtClean="0"/>
                            <a:t>, “</a:t>
                          </a:r>
                          <a:r>
                            <a:rPr lang="zh-TW" altLang="en-US" sz="1000" dirty="0" smtClean="0"/>
                            <a:t>買回股份</a:t>
                          </a:r>
                          <a:r>
                            <a:rPr lang="en-US" altLang="zh-TW" sz="1000" dirty="0" smtClean="0"/>
                            <a:t>”</a:t>
                          </a:r>
                          <a:endParaRPr lang="zh-TW" altLang="en-US" sz="1000" dirty="0"/>
                        </a:p>
                      </a:txBody>
                      <a:tcPr>
                        <a:solidFill>
                          <a:schemeClr val="bg1">
                            <a:lumMod val="95000"/>
                          </a:schemeClr>
                        </a:solidFill>
                      </a:tcPr>
                    </a:tc>
                    <a:extLst>
                      <a:ext uri="{0D108BD9-81ED-4DB2-BD59-A6C34878D82A}">
                        <a16:rowId xmlns:a16="http://schemas.microsoft.com/office/drawing/2014/main" val="1848709118"/>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公布注意交易資訊</a:t>
                          </a:r>
                          <a:endParaRPr lang="en-US" altLang="zh-TW" sz="1200" dirty="0" smtClean="0"/>
                        </a:p>
                      </a:txBody>
                      <a:tcPr anchor="ctr">
                        <a:solidFill>
                          <a:schemeClr val="bg1">
                            <a:lumMod val="85000"/>
                          </a:schemeClr>
                        </a:solidFill>
                      </a:tcPr>
                    </a:tc>
                    <a:tc>
                      <a:txBody>
                        <a:bodyPr/>
                        <a:lstStyle/>
                        <a:p>
                          <a:pPr algn="ctr"/>
                          <a:r>
                            <a:rPr lang="en-US" altLang="zh-TW" sz="1200" dirty="0" smtClean="0"/>
                            <a:t>1078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(0.7%)</a:t>
                          </a:r>
                          <a:endParaRPr lang="zh-TW" altLang="en-US" sz="1200" dirty="0" smtClean="0"/>
                        </a:p>
                      </a:txBody>
                      <a:tcPr anchor="ctr">
                        <a:solidFill>
                          <a:schemeClr val="bg1">
                            <a:lumMod val="85000"/>
                          </a:schemeClr>
                        </a:solidFill>
                      </a:tcPr>
                    </a:tc>
                    <a:tc>
                      <a:txBody>
                        <a:bodyPr/>
                        <a:lstStyle/>
                        <a:p>
                          <a:pPr algn="ctr"/>
                          <a:r>
                            <a:rPr lang="en-US" altLang="zh-TW" sz="1200" dirty="0" smtClean="0"/>
                            <a:t>0.56</a:t>
                          </a:r>
                          <a:endParaRPr lang="zh-TW" altLang="en-US" sz="1200" dirty="0"/>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2020/01/03</a:t>
                          </a:r>
                          <a:r>
                            <a:rPr lang="zh-TW" altLang="en-US" sz="1200" baseline="0" dirty="0" smtClean="0">
                              <a:solidFill>
                                <a:schemeClr val="tx1"/>
                              </a:solidFill>
                            </a:rPr>
                            <a:t> </a:t>
                          </a:r>
                          <a:r>
                            <a:rPr lang="en-US" altLang="zh-TW" sz="1200" baseline="0" dirty="0" smtClean="0">
                              <a:solidFill>
                                <a:schemeClr val="tx1"/>
                              </a:solidFill>
                            </a:rPr>
                            <a:t>– </a:t>
                          </a:r>
                          <a:r>
                            <a:rPr lang="en-US" altLang="zh-TW" sz="1200" dirty="0" smtClean="0">
                              <a:solidFill>
                                <a:schemeClr val="tx1"/>
                              </a:solidFill>
                            </a:rPr>
                            <a:t>2023/05/30</a:t>
                          </a:r>
                          <a:endParaRPr lang="zh-TW" altLang="en-US" sz="1200" dirty="0" smtClean="0">
                            <a:solidFill>
                              <a:schemeClr val="tx1"/>
                            </a:solidFill>
                          </a:endParaRPr>
                        </a:p>
                      </a:txBody>
                      <a:tcPr anchor="ctr">
                        <a:solidFill>
                          <a:schemeClr val="bg1">
                            <a:lumMod val="85000"/>
                          </a:schemeClr>
                        </a:solidFill>
                      </a:tcPr>
                    </a:tc>
                    <a:tc>
                      <a:txBody>
                        <a:bodyPr/>
                        <a:lstStyle/>
                        <a:p>
                          <a:endParaRPr lang="zh-TW"/>
                        </a:p>
                      </a:txBody>
                      <a:tcPr>
                        <a:blipFill>
                          <a:blip r:embed="rId2"/>
                          <a:stretch>
                            <a:fillRect l="-375576" t="-294444" r="-278341" b="-634444"/>
                          </a:stretch>
                        </a:blipFill>
                      </a:tcPr>
                    </a:tc>
                    <a:tc>
                      <a:txBody>
                        <a:bodyPr/>
                        <a:lstStyle/>
                        <a:p>
                          <a:endParaRPr lang="zh-TW"/>
                        </a:p>
                      </a:txBody>
                      <a:tcPr>
                        <a:blipFill>
                          <a:blip r:embed="rId2"/>
                          <a:stretch>
                            <a:fillRect l="-471233" t="-294444" r="-175799" b="-63444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solidFill>
                                <a:schemeClr val="tx1"/>
                              </a:solidFill>
                            </a:rPr>
                            <a:t>“</a:t>
                          </a:r>
                          <a:r>
                            <a:rPr lang="zh-TW" altLang="en-US" sz="1000" dirty="0" smtClean="0">
                              <a:solidFill>
                                <a:schemeClr val="tx1"/>
                              </a:solidFill>
                            </a:rPr>
                            <a:t>達公布注意交易資訊標準</a:t>
                          </a:r>
                          <a:r>
                            <a:rPr lang="en-US" altLang="zh-TW" sz="1000" dirty="0" smtClean="0">
                              <a:solidFill>
                                <a:schemeClr val="tx1"/>
                              </a:solidFill>
                            </a:rPr>
                            <a:t>”</a:t>
                          </a:r>
                          <a:r>
                            <a:rPr lang="zh-TW" altLang="en-US" sz="1000" dirty="0" smtClean="0">
                              <a:solidFill>
                                <a:schemeClr val="tx1"/>
                              </a:solidFill>
                            </a:rPr>
                            <a:t> </a:t>
                          </a:r>
                          <a:endParaRPr lang="en-US" altLang="zh-TW" sz="1000" dirty="0" smtClean="0">
                            <a:solidFill>
                              <a:schemeClr val="tx1"/>
                            </a:solidFill>
                          </a:endParaRPr>
                        </a:p>
                        <a:p>
                          <a:endParaRPr lang="zh-TW" altLang="en-US" sz="1000" dirty="0">
                            <a:solidFill>
                              <a:srgbClr val="00B050"/>
                            </a:solidFill>
                          </a:endParaRPr>
                        </a:p>
                      </a:txBody>
                      <a:tcPr>
                        <a:solidFill>
                          <a:schemeClr val="bg1">
                            <a:lumMod val="85000"/>
                          </a:schemeClr>
                        </a:solidFill>
                      </a:tcPr>
                    </a:tc>
                    <a:extLst>
                      <a:ext uri="{0D108BD9-81ED-4DB2-BD59-A6C34878D82A}">
                        <a16:rowId xmlns:a16="http://schemas.microsoft.com/office/drawing/2014/main" val="870262066"/>
                      </a:ext>
                    </a:extLst>
                  </a:tr>
                  <a:tr h="555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盈餘轉增資發行新股</a:t>
                          </a:r>
                          <a:endParaRPr lang="en-US" altLang="zh-TW" sz="1200" dirty="0" smtClean="0"/>
                        </a:p>
                      </a:txBody>
                      <a:tcPr anchor="ctr">
                        <a:solidFill>
                          <a:schemeClr val="bg1">
                            <a:lumMod val="95000"/>
                          </a:schemeClr>
                        </a:solidFill>
                      </a:tcPr>
                    </a:tc>
                    <a:tc>
                      <a:txBody>
                        <a:bodyPr/>
                        <a:lstStyle/>
                        <a:p>
                          <a:pPr algn="ctr"/>
                          <a:r>
                            <a:rPr lang="en-US" altLang="zh-TW" sz="1200" dirty="0" smtClean="0"/>
                            <a:t>549</a:t>
                          </a:r>
                          <a:r>
                            <a:rPr lang="zh-TW" altLang="en-US" sz="1200" dirty="0" smtClean="0"/>
                            <a:t> </a:t>
                          </a:r>
                          <a:endParaRPr lang="en-US" altLang="zh-TW" sz="1200" dirty="0" smtClean="0"/>
                        </a:p>
                        <a:p>
                          <a:pPr algn="ctr"/>
                          <a:r>
                            <a:rPr lang="en-US" altLang="zh-TW" sz="1200" dirty="0" smtClean="0"/>
                            <a:t>(0.3%)</a:t>
                          </a:r>
                          <a:endParaRPr lang="zh-TW" altLang="en-US" sz="1200" dirty="0"/>
                        </a:p>
                      </a:txBody>
                      <a:tcPr anchor="ctr">
                        <a:solidFill>
                          <a:schemeClr val="bg1">
                            <a:lumMod val="95000"/>
                          </a:schemeClr>
                        </a:solidFill>
                      </a:tcPr>
                    </a:tc>
                    <a:tc>
                      <a:txBody>
                        <a:bodyPr/>
                        <a:lstStyle/>
                        <a:p>
                          <a:pPr algn="ctr"/>
                          <a:r>
                            <a:rPr lang="en-US" altLang="zh-TW" sz="1200" dirty="0" smtClean="0"/>
                            <a:t>0.51</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2020/02/21</a:t>
                          </a:r>
                          <a:r>
                            <a:rPr lang="en-US" altLang="zh-TW" sz="1200" baseline="0" dirty="0" smtClean="0">
                              <a:solidFill>
                                <a:schemeClr val="tx1"/>
                              </a:solidFill>
                            </a:rPr>
                            <a:t> – </a:t>
                          </a:r>
                          <a:r>
                            <a:rPr lang="en-US" altLang="zh-TW" sz="1200" dirty="0" smtClean="0">
                              <a:solidFill>
                                <a:schemeClr val="tx1"/>
                              </a:solidFill>
                            </a:rPr>
                            <a:t>2023/05/24</a:t>
                          </a:r>
                          <a:endParaRPr lang="zh-TW" altLang="en-US" sz="1200" dirty="0">
                            <a:solidFill>
                              <a:schemeClr val="tx1"/>
                            </a:solidFill>
                          </a:endParaRPr>
                        </a:p>
                      </a:txBody>
                      <a:tcPr anchor="ctr">
                        <a:solidFill>
                          <a:schemeClr val="bg1">
                            <a:lumMod val="95000"/>
                          </a:schemeClr>
                        </a:solidFill>
                      </a:tcPr>
                    </a:tc>
                    <a:tc>
                      <a:txBody>
                        <a:bodyPr/>
                        <a:lstStyle/>
                        <a:p>
                          <a:endParaRPr lang="zh-TW"/>
                        </a:p>
                      </a:txBody>
                      <a:tcPr>
                        <a:blipFill>
                          <a:blip r:embed="rId2"/>
                          <a:stretch>
                            <a:fillRect l="-375576" t="-390110" r="-278341" b="-527473"/>
                          </a:stretch>
                        </a:blipFill>
                      </a:tcPr>
                    </a:tc>
                    <a:tc>
                      <a:txBody>
                        <a:bodyPr/>
                        <a:lstStyle/>
                        <a:p>
                          <a:endParaRPr lang="zh-TW"/>
                        </a:p>
                      </a:txBody>
                      <a:tcPr>
                        <a:blipFill>
                          <a:blip r:embed="rId2"/>
                          <a:stretch>
                            <a:fillRect l="-471233" t="-390110" r="-175799" b="-527473"/>
                          </a:stretch>
                        </a:blipFill>
                      </a:tcPr>
                    </a:tc>
                    <a:tc>
                      <a:txBody>
                        <a:bodyPr/>
                        <a:lstStyle/>
                        <a:p>
                          <a:r>
                            <a:rPr lang="en-US" altLang="zh-TW" sz="1000" dirty="0" smtClean="0">
                              <a:solidFill>
                                <a:schemeClr val="tx1"/>
                              </a:solidFill>
                            </a:rPr>
                            <a:t>“</a:t>
                          </a:r>
                          <a:r>
                            <a:rPr lang="zh-TW" altLang="en-US" sz="1000" dirty="0" smtClean="0"/>
                            <a:t>盈餘轉增資發行新股</a:t>
                          </a:r>
                          <a:r>
                            <a:rPr lang="en-US" altLang="zh-TW" sz="1000" dirty="0" smtClean="0"/>
                            <a:t>”</a:t>
                          </a:r>
                          <a:endParaRPr lang="zh-TW" altLang="en-US" sz="1000" dirty="0">
                            <a:solidFill>
                              <a:srgbClr val="00B050"/>
                            </a:solidFill>
                          </a:endParaRPr>
                        </a:p>
                      </a:txBody>
                      <a:tcPr>
                        <a:solidFill>
                          <a:schemeClr val="bg1">
                            <a:lumMod val="95000"/>
                          </a:schemeClr>
                        </a:solidFill>
                      </a:tcPr>
                    </a:tc>
                    <a:extLst>
                      <a:ext uri="{0D108BD9-81ED-4DB2-BD59-A6C34878D82A}">
                        <a16:rowId xmlns:a16="http://schemas.microsoft.com/office/drawing/2014/main" val="3506814649"/>
                      </a:ext>
                    </a:extLst>
                  </a:tr>
                  <a:tr h="548640">
                    <a:tc>
                      <a:txBody>
                        <a:bodyPr/>
                        <a:lstStyle/>
                        <a:p>
                          <a:pPr algn="ctr"/>
                          <a:r>
                            <a:rPr lang="zh-TW" altLang="en-US" sz="1200" dirty="0" smtClean="0"/>
                            <a:t>虧損</a:t>
                          </a:r>
                          <a:endParaRPr lang="zh-TW" altLang="en-US" sz="1200" dirty="0"/>
                        </a:p>
                      </a:txBody>
                      <a:tcPr anchor="ctr">
                        <a:solidFill>
                          <a:schemeClr val="bg1">
                            <a:lumMod val="95000"/>
                          </a:schemeClr>
                        </a:solidFill>
                      </a:tcPr>
                    </a:tc>
                    <a:tc>
                      <a:txBody>
                        <a:bodyPr/>
                        <a:lstStyle/>
                        <a:p>
                          <a:pPr algn="ctr"/>
                          <a:r>
                            <a:rPr lang="en-US" altLang="zh-TW" sz="1200" dirty="0" smtClean="0"/>
                            <a:t>413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(0.3%)</a:t>
                          </a:r>
                          <a:endParaRPr lang="zh-TW" altLang="en-US" sz="1200" dirty="0" smtClean="0"/>
                        </a:p>
                      </a:txBody>
                      <a:tcPr anchor="ctr">
                        <a:solidFill>
                          <a:schemeClr val="bg1">
                            <a:lumMod val="95000"/>
                          </a:schemeClr>
                        </a:solidFill>
                      </a:tcPr>
                    </a:tc>
                    <a:tc>
                      <a:txBody>
                        <a:bodyPr/>
                        <a:lstStyle/>
                        <a:p>
                          <a:pPr algn="ctr"/>
                          <a:r>
                            <a:rPr lang="en-US" altLang="zh-TW" sz="1200" dirty="0" smtClean="0"/>
                            <a:t>0.421</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2020/02/13 – 2023/05/30</a:t>
                          </a:r>
                          <a:endParaRPr lang="zh-TW" altLang="en-US" sz="1200" dirty="0">
                            <a:solidFill>
                              <a:schemeClr val="tx1"/>
                            </a:solidFill>
                          </a:endParaRPr>
                        </a:p>
                      </a:txBody>
                      <a:tcPr anchor="ctr">
                        <a:solidFill>
                          <a:schemeClr val="bg1">
                            <a:lumMod val="95000"/>
                          </a:schemeClr>
                        </a:solidFill>
                      </a:tcPr>
                    </a:tc>
                    <a:tc>
                      <a:txBody>
                        <a:bodyPr/>
                        <a:lstStyle/>
                        <a:p>
                          <a:endParaRPr lang="zh-TW"/>
                        </a:p>
                      </a:txBody>
                      <a:tcPr>
                        <a:blipFill>
                          <a:blip r:embed="rId2"/>
                          <a:stretch>
                            <a:fillRect l="-375576" t="-495556" r="-278341" b="-433333"/>
                          </a:stretch>
                        </a:blipFill>
                      </a:tcPr>
                    </a:tc>
                    <a:tc>
                      <a:txBody>
                        <a:bodyPr/>
                        <a:lstStyle/>
                        <a:p>
                          <a:endParaRPr lang="zh-TW"/>
                        </a:p>
                      </a:txBody>
                      <a:tcPr>
                        <a:blipFill>
                          <a:blip r:embed="rId2"/>
                          <a:stretch>
                            <a:fillRect l="-471233" t="-495556" r="-175799" b="-433333"/>
                          </a:stretch>
                        </a:blipFill>
                      </a:tcPr>
                    </a:tc>
                    <a:tc>
                      <a:txBody>
                        <a:bodyPr/>
                        <a:lstStyle/>
                        <a:p>
                          <a:r>
                            <a:rPr lang="en-US" altLang="zh-TW" sz="1000" dirty="0" smtClean="0">
                              <a:solidFill>
                                <a:schemeClr val="tx1"/>
                              </a:solidFill>
                            </a:rPr>
                            <a:t>“</a:t>
                          </a:r>
                          <a:r>
                            <a:rPr lang="zh-TW" altLang="en-US" sz="1000" dirty="0" smtClean="0">
                              <a:solidFill>
                                <a:schemeClr val="tx1"/>
                              </a:solidFill>
                            </a:rPr>
                            <a:t>虧損達實收資本額</a:t>
                          </a:r>
                          <a:r>
                            <a:rPr lang="en-US" altLang="zh-TW" sz="1000" dirty="0" smtClean="0">
                              <a:solidFill>
                                <a:schemeClr val="tx1"/>
                              </a:solidFill>
                            </a:rPr>
                            <a:t>”,</a:t>
                          </a:r>
                          <a:r>
                            <a:rPr lang="en-US" altLang="zh-TW" sz="1000" baseline="0" dirty="0" smtClean="0">
                              <a:solidFill>
                                <a:schemeClr val="tx1"/>
                              </a:solidFill>
                            </a:rPr>
                            <a:t> </a:t>
                          </a:r>
                          <a:r>
                            <a:rPr lang="en-US" altLang="zh-TW" sz="1000" dirty="0" smtClean="0">
                              <a:solidFill>
                                <a:schemeClr val="tx1"/>
                              </a:solidFill>
                            </a:rPr>
                            <a:t>”</a:t>
                          </a:r>
                          <a:r>
                            <a:rPr lang="zh-TW" altLang="en-US" sz="1000" dirty="0" smtClean="0">
                              <a:solidFill>
                                <a:schemeClr val="tx1"/>
                              </a:solidFill>
                            </a:rPr>
                            <a:t>減資彌補虧損</a:t>
                          </a:r>
                          <a:r>
                            <a:rPr lang="en-US" altLang="zh-TW" sz="1000" dirty="0" smtClean="0">
                              <a:solidFill>
                                <a:schemeClr val="tx1"/>
                              </a:solidFill>
                            </a:rPr>
                            <a:t>”</a:t>
                          </a:r>
                        </a:p>
                        <a:p>
                          <a:endParaRPr lang="zh-TW" altLang="en-US" sz="1000" dirty="0">
                            <a:solidFill>
                              <a:schemeClr val="tx1"/>
                            </a:solidFill>
                          </a:endParaRPr>
                        </a:p>
                      </a:txBody>
                      <a:tcPr>
                        <a:solidFill>
                          <a:schemeClr val="bg1">
                            <a:lumMod val="95000"/>
                          </a:schemeClr>
                        </a:solidFill>
                      </a:tcPr>
                    </a:tc>
                    <a:extLst>
                      <a:ext uri="{0D108BD9-81ED-4DB2-BD59-A6C34878D82A}">
                        <a16:rowId xmlns:a16="http://schemas.microsoft.com/office/drawing/2014/main" val="992083526"/>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初次上市櫃現金增資</a:t>
                          </a:r>
                          <a:endParaRPr lang="en-US" altLang="zh-TW" sz="1200" dirty="0" smtClean="0"/>
                        </a:p>
                      </a:txBody>
                      <a:tcPr anchor="ctr">
                        <a:solidFill>
                          <a:schemeClr val="bg1">
                            <a:lumMod val="95000"/>
                          </a:schemeClr>
                        </a:solidFill>
                      </a:tcPr>
                    </a:tc>
                    <a:tc>
                      <a:txBody>
                        <a:bodyPr/>
                        <a:lstStyle/>
                        <a:p>
                          <a:pPr algn="ctr"/>
                          <a:r>
                            <a:rPr lang="en-US" altLang="zh-TW" sz="1200" dirty="0" smtClean="0"/>
                            <a:t>336</a:t>
                          </a:r>
                        </a:p>
                        <a:p>
                          <a:pPr algn="ctr"/>
                          <a:r>
                            <a:rPr lang="en-US" altLang="zh-TW" sz="1200" dirty="0" smtClean="0"/>
                            <a:t>(0.2%)</a:t>
                          </a:r>
                          <a:endParaRPr lang="zh-TW" altLang="en-US" sz="1200" dirty="0"/>
                        </a:p>
                      </a:txBody>
                      <a:tcPr anchor="ctr">
                        <a:solidFill>
                          <a:schemeClr val="bg1">
                            <a:lumMod val="95000"/>
                          </a:schemeClr>
                        </a:solidFill>
                      </a:tcPr>
                    </a:tc>
                    <a:tc>
                      <a:txBody>
                        <a:bodyPr/>
                        <a:lstStyle/>
                        <a:p>
                          <a:pPr algn="ctr"/>
                          <a:r>
                            <a:rPr lang="en-US" altLang="zh-TW" sz="1200" dirty="0" smtClean="0"/>
                            <a:t>0.532</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20200103 – 2023/05/23</a:t>
                          </a:r>
                          <a:endParaRPr lang="zh-TW" altLang="en-US" sz="1200" dirty="0">
                            <a:solidFill>
                              <a:schemeClr val="tx1"/>
                            </a:solidFill>
                          </a:endParaRPr>
                        </a:p>
                      </a:txBody>
                      <a:tcPr anchor="ctr">
                        <a:solidFill>
                          <a:schemeClr val="bg1">
                            <a:lumMod val="95000"/>
                          </a:schemeClr>
                        </a:solidFill>
                      </a:tcPr>
                    </a:tc>
                    <a:tc>
                      <a:txBody>
                        <a:bodyPr/>
                        <a:lstStyle/>
                        <a:p>
                          <a:endParaRPr lang="zh-TW"/>
                        </a:p>
                      </a:txBody>
                      <a:tcPr>
                        <a:blipFill>
                          <a:blip r:embed="rId2"/>
                          <a:stretch>
                            <a:fillRect l="-375576" t="-466087" r="-278341" b="-239130"/>
                          </a:stretch>
                        </a:blipFill>
                      </a:tcPr>
                    </a:tc>
                    <a:tc>
                      <a:txBody>
                        <a:bodyPr/>
                        <a:lstStyle/>
                        <a:p>
                          <a:endParaRPr lang="zh-TW"/>
                        </a:p>
                      </a:txBody>
                      <a:tcPr>
                        <a:blipFill>
                          <a:blip r:embed="rId2"/>
                          <a:stretch>
                            <a:fillRect l="-471233" t="-466087" r="-175799" b="-239130"/>
                          </a:stretch>
                        </a:blipFill>
                      </a:tcPr>
                    </a:tc>
                    <a:tc>
                      <a:txBody>
                        <a:bodyPr/>
                        <a:lstStyle/>
                        <a:p>
                          <a:r>
                            <a:rPr lang="en-US" altLang="zh-TW" sz="1000" dirty="0" smtClean="0"/>
                            <a:t>“</a:t>
                          </a:r>
                          <a:r>
                            <a:rPr lang="zh-TW" altLang="en-US" sz="1000" dirty="0" smtClean="0"/>
                            <a:t>初次上市現金增資</a:t>
                          </a:r>
                          <a:r>
                            <a:rPr lang="en-US" altLang="zh-TW" sz="1000" dirty="0" smtClean="0"/>
                            <a:t>”</a:t>
                          </a:r>
                          <a:r>
                            <a:rPr lang="en-US" altLang="zh-TW" sz="1000" baseline="0" dirty="0" smtClean="0"/>
                            <a:t>,</a:t>
                          </a:r>
                          <a:r>
                            <a:rPr lang="zh-TW" altLang="en-US" sz="1000" dirty="0" smtClean="0"/>
                            <a:t> </a:t>
                          </a:r>
                          <a:r>
                            <a:rPr lang="en-US" altLang="zh-TW" sz="1000" dirty="0" smtClean="0"/>
                            <a:t>“</a:t>
                          </a:r>
                          <a:r>
                            <a:rPr lang="zh-TW" altLang="en-US" sz="1000" dirty="0" smtClean="0"/>
                            <a:t>初次上櫃現金增資</a:t>
                          </a:r>
                          <a:r>
                            <a:rPr lang="en-US" altLang="zh-TW" sz="1000" dirty="0" smtClean="0"/>
                            <a:t>”,</a:t>
                          </a:r>
                          <a:r>
                            <a:rPr lang="zh-TW" altLang="en-US" sz="1000" baseline="0" dirty="0" smtClean="0"/>
                            <a:t> </a:t>
                          </a:r>
                          <a:r>
                            <a:rPr lang="en-US" altLang="zh-TW" sz="1000" baseline="0" dirty="0" smtClean="0"/>
                            <a:t>“</a:t>
                          </a:r>
                          <a:r>
                            <a:rPr lang="zh-TW" altLang="en-US" sz="1000" baseline="0" dirty="0" smtClean="0"/>
                            <a:t>前現金增資</a:t>
                          </a:r>
                          <a:r>
                            <a:rPr lang="en-US" altLang="zh-TW" sz="1000" baseline="0" dirty="0" smtClean="0"/>
                            <a:t>”,</a:t>
                          </a:r>
                          <a:r>
                            <a:rPr lang="zh-TW" altLang="en-US" sz="1000" baseline="0" dirty="0" smtClean="0"/>
                            <a:t> </a:t>
                          </a:r>
                          <a:r>
                            <a:rPr lang="en-US" altLang="zh-TW" sz="1000" baseline="0" dirty="0" smtClean="0"/>
                            <a:t>“</a:t>
                          </a:r>
                          <a:r>
                            <a:rPr lang="zh-TW" altLang="en-US" sz="1000" baseline="0" dirty="0" smtClean="0"/>
                            <a:t>掛牌首五個營業日</a:t>
                          </a:r>
                          <a:r>
                            <a:rPr lang="en-US" altLang="zh-TW" sz="1000" baseline="0" dirty="0" smtClean="0"/>
                            <a:t>”,</a:t>
                          </a:r>
                          <a:r>
                            <a:rPr lang="zh-TW" altLang="en-US" sz="1000" baseline="0" dirty="0" smtClean="0"/>
                            <a:t> </a:t>
                          </a:r>
                          <a:r>
                            <a:rPr lang="en-US" altLang="zh-TW" sz="1000" baseline="0" dirty="0" smtClean="0"/>
                            <a:t>“</a:t>
                          </a:r>
                          <a:r>
                            <a:rPr lang="zh-TW" altLang="en-US" sz="1000" baseline="0" dirty="0" smtClean="0"/>
                            <a:t>初次上櫃過額配售</a:t>
                          </a:r>
                          <a:r>
                            <a:rPr lang="en-US" altLang="zh-TW" sz="1000" baseline="0" dirty="0" smtClean="0"/>
                            <a:t>”,</a:t>
                          </a:r>
                          <a:r>
                            <a:rPr lang="zh-TW" altLang="en-US" sz="1000" baseline="0" dirty="0" smtClean="0"/>
                            <a:t> </a:t>
                          </a:r>
                          <a:r>
                            <a:rPr lang="en-US" altLang="zh-TW" sz="1000" baseline="0" dirty="0" smtClean="0"/>
                            <a:t>“</a:t>
                          </a:r>
                          <a:r>
                            <a:rPr lang="zh-TW" altLang="en-US" sz="1000" baseline="0" dirty="0" smtClean="0"/>
                            <a:t>初次上市過額配售</a:t>
                          </a:r>
                          <a:r>
                            <a:rPr lang="en-US" altLang="zh-TW" sz="1000" baseline="0" dirty="0" smtClean="0"/>
                            <a:t>”</a:t>
                          </a:r>
                        </a:p>
                      </a:txBody>
                      <a:tcPr>
                        <a:solidFill>
                          <a:schemeClr val="bg1">
                            <a:lumMod val="95000"/>
                          </a:schemeClr>
                        </a:solidFill>
                      </a:tcPr>
                    </a:tc>
                    <a:extLst>
                      <a:ext uri="{0D108BD9-81ED-4DB2-BD59-A6C34878D82A}">
                        <a16:rowId xmlns:a16="http://schemas.microsoft.com/office/drawing/2014/main" val="199643866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成立審計委員會</a:t>
                          </a:r>
                          <a:endParaRPr lang="en-US" altLang="zh-TW" sz="1200" b="0" dirty="0" smtClean="0"/>
                        </a:p>
                      </a:txBody>
                      <a:tcPr anchor="ctr">
                        <a:solidFill>
                          <a:schemeClr val="bg1">
                            <a:lumMod val="95000"/>
                          </a:schemeClr>
                        </a:solidFill>
                      </a:tcPr>
                    </a:tc>
                    <a:tc>
                      <a:txBody>
                        <a:bodyPr/>
                        <a:lstStyle/>
                        <a:p>
                          <a:pPr algn="ctr"/>
                          <a:r>
                            <a:rPr lang="en-US" altLang="zh-TW" sz="1200" dirty="0" smtClean="0"/>
                            <a:t>150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(0.09%)</a:t>
                          </a:r>
                          <a:endParaRPr lang="zh-TW" altLang="en-US" sz="1200" dirty="0" smtClean="0"/>
                        </a:p>
                      </a:txBody>
                      <a:tcPr anchor="ctr">
                        <a:solidFill>
                          <a:schemeClr val="bg1">
                            <a:lumMod val="95000"/>
                          </a:schemeClr>
                        </a:solidFill>
                      </a:tcPr>
                    </a:tc>
                    <a:tc>
                      <a:txBody>
                        <a:bodyPr/>
                        <a:lstStyle/>
                        <a:p>
                          <a:pPr algn="ctr"/>
                          <a:r>
                            <a:rPr lang="en-US" altLang="zh-TW" sz="1200" dirty="0" smtClean="0"/>
                            <a:t>0.95</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2020/02/20</a:t>
                          </a:r>
                          <a:r>
                            <a:rPr lang="en-US" altLang="zh-TW" sz="1200" baseline="0" dirty="0" smtClean="0">
                              <a:solidFill>
                                <a:schemeClr val="tx1"/>
                              </a:solidFill>
                            </a:rPr>
                            <a:t> – 2022/08/12</a:t>
                          </a:r>
                          <a:endParaRPr lang="zh-TW" altLang="en-US" sz="1200" dirty="0">
                            <a:solidFill>
                              <a:schemeClr val="tx1"/>
                            </a:solidFill>
                          </a:endParaRPr>
                        </a:p>
                      </a:txBody>
                      <a:tcPr anchor="ctr">
                        <a:solidFill>
                          <a:schemeClr val="bg1">
                            <a:lumMod val="95000"/>
                          </a:schemeClr>
                        </a:solidFill>
                      </a:tcPr>
                    </a:tc>
                    <a:tc>
                      <a:txBody>
                        <a:bodyPr/>
                        <a:lstStyle/>
                        <a:p>
                          <a:endParaRPr lang="zh-TW"/>
                        </a:p>
                      </a:txBody>
                      <a:tcPr>
                        <a:blipFill>
                          <a:blip r:embed="rId2"/>
                          <a:stretch>
                            <a:fillRect l="-375576" t="-723333" r="-278341" b="-205556"/>
                          </a:stretch>
                        </a:blipFill>
                      </a:tcPr>
                    </a:tc>
                    <a:tc>
                      <a:txBody>
                        <a:bodyPr/>
                        <a:lstStyle/>
                        <a:p>
                          <a:endParaRPr lang="zh-TW"/>
                        </a:p>
                      </a:txBody>
                      <a:tcPr>
                        <a:blipFill>
                          <a:blip r:embed="rId2"/>
                          <a:stretch>
                            <a:fillRect l="-471233" t="-723333" r="-175799" b="-20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a:t>
                          </a:r>
                          <a:r>
                            <a:rPr lang="zh-TW" altLang="en-US" sz="1000" dirty="0" smtClean="0"/>
                            <a:t>成立審計委員會</a:t>
                          </a:r>
                          <a:r>
                            <a:rPr lang="en-US" altLang="zh-TW" sz="1000" dirty="0" smtClean="0"/>
                            <a:t>”</a:t>
                          </a:r>
                          <a:endParaRPr lang="en-US" altLang="zh-TW" sz="1000" b="0" dirty="0" smtClean="0"/>
                        </a:p>
                      </a:txBody>
                      <a:tcPr>
                        <a:solidFill>
                          <a:schemeClr val="bg1">
                            <a:lumMod val="95000"/>
                          </a:schemeClr>
                        </a:solidFill>
                      </a:tcPr>
                    </a:tc>
                    <a:extLst>
                      <a:ext uri="{0D108BD9-81ED-4DB2-BD59-A6C34878D82A}">
                        <a16:rowId xmlns:a16="http://schemas.microsoft.com/office/drawing/2014/main" val="3801458708"/>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股東會電子投票</a:t>
                          </a:r>
                          <a:endParaRPr lang="en-US" altLang="zh-TW" sz="1200" b="0" dirty="0" smtClean="0"/>
                        </a:p>
                      </a:txBody>
                      <a:tcPr anchor="ctr">
                        <a:solidFill>
                          <a:schemeClr val="bg1">
                            <a:lumMod val="95000"/>
                          </a:schemeClr>
                        </a:solidFill>
                      </a:tcPr>
                    </a:tc>
                    <a:tc>
                      <a:txBody>
                        <a:bodyPr/>
                        <a:lstStyle/>
                        <a:p>
                          <a:pPr algn="ctr"/>
                          <a:r>
                            <a:rPr lang="en-US" altLang="zh-TW" sz="1200" dirty="0" smtClean="0"/>
                            <a:t>141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(0.09%)</a:t>
                          </a:r>
                          <a:endParaRPr lang="zh-TW" altLang="en-US" sz="1200" dirty="0" smtClean="0"/>
                        </a:p>
                      </a:txBody>
                      <a:tcPr anchor="ctr">
                        <a:solidFill>
                          <a:schemeClr val="bg1">
                            <a:lumMod val="95000"/>
                          </a:schemeClr>
                        </a:solidFill>
                      </a:tcPr>
                    </a:tc>
                    <a:tc>
                      <a:txBody>
                        <a:bodyPr/>
                        <a:lstStyle/>
                        <a:p>
                          <a:pPr algn="ctr"/>
                          <a:r>
                            <a:rPr lang="en-US" altLang="zh-TW" sz="1200" dirty="0" smtClean="0"/>
                            <a:t>0.73</a:t>
                          </a:r>
                          <a:endParaRPr lang="zh-TW" altLang="en-US" sz="1200" dirty="0"/>
                        </a:p>
                      </a:txBody>
                      <a:tcPr anchor="ctr">
                        <a:solidFill>
                          <a:schemeClr val="bg1">
                            <a:lumMod val="95000"/>
                          </a:schemeClr>
                        </a:solidFill>
                      </a:tcPr>
                    </a:tc>
                    <a:tc>
                      <a:txBody>
                        <a:bodyPr/>
                        <a:lstStyle/>
                        <a:p>
                          <a:pPr algn="ctr"/>
                          <a:r>
                            <a:rPr lang="en-US" altLang="zh-TW" sz="1200" dirty="0" smtClean="0">
                              <a:solidFill>
                                <a:schemeClr val="tx1"/>
                              </a:solidFill>
                            </a:rPr>
                            <a:t>2020/03/05 – 2023/03/24</a:t>
                          </a:r>
                          <a:endParaRPr lang="zh-TW" altLang="en-US" sz="1200" dirty="0">
                            <a:solidFill>
                              <a:schemeClr val="tx1"/>
                            </a:solidFill>
                          </a:endParaRPr>
                        </a:p>
                      </a:txBody>
                      <a:tcPr anchor="ctr">
                        <a:solidFill>
                          <a:schemeClr val="bg1">
                            <a:lumMod val="95000"/>
                          </a:schemeClr>
                        </a:solidFill>
                      </a:tcPr>
                    </a:tc>
                    <a:tc>
                      <a:txBody>
                        <a:bodyPr/>
                        <a:lstStyle/>
                        <a:p>
                          <a:endParaRPr lang="zh-TW"/>
                        </a:p>
                      </a:txBody>
                      <a:tcPr>
                        <a:blipFill>
                          <a:blip r:embed="rId2"/>
                          <a:stretch>
                            <a:fillRect l="-375576" t="-823333" r="-278341" b="-105556"/>
                          </a:stretch>
                        </a:blipFill>
                      </a:tcPr>
                    </a:tc>
                    <a:tc>
                      <a:txBody>
                        <a:bodyPr/>
                        <a:lstStyle/>
                        <a:p>
                          <a:endParaRPr lang="zh-TW"/>
                        </a:p>
                      </a:txBody>
                      <a:tcPr>
                        <a:blipFill>
                          <a:blip r:embed="rId2"/>
                          <a:stretch>
                            <a:fillRect l="-471233" t="-823333" r="-175799" b="-105556"/>
                          </a:stretch>
                        </a:blipFill>
                      </a:tcPr>
                    </a:tc>
                    <a:tc>
                      <a:txBody>
                        <a:bodyPr/>
                        <a:lstStyle/>
                        <a:p>
                          <a:r>
                            <a:rPr lang="en-US" altLang="zh-TW" sz="1000" dirty="0" smtClean="0"/>
                            <a:t>“</a:t>
                          </a:r>
                          <a:r>
                            <a:rPr lang="zh-TW" altLang="en-US" sz="1000" dirty="0" smtClean="0"/>
                            <a:t>電子投票</a:t>
                          </a:r>
                          <a:r>
                            <a:rPr lang="en-US" altLang="zh-TW" sz="1000" dirty="0" smtClean="0"/>
                            <a:t>”,</a:t>
                          </a:r>
                          <a:r>
                            <a:rPr lang="zh-TW" altLang="en-US" sz="1000" dirty="0" smtClean="0"/>
                            <a:t> </a:t>
                          </a:r>
                          <a:r>
                            <a:rPr lang="en-US" altLang="zh-TW" sz="1000" dirty="0" smtClean="0"/>
                            <a:t>“</a:t>
                          </a:r>
                          <a:r>
                            <a:rPr lang="zh-TW" altLang="en-US" sz="1000" dirty="0" smtClean="0"/>
                            <a:t>股東紀念品</a:t>
                          </a:r>
                          <a:r>
                            <a:rPr lang="en-US" altLang="zh-TW" sz="1000" dirty="0" smtClean="0"/>
                            <a:t>”</a:t>
                          </a:r>
                        </a:p>
                      </a:txBody>
                      <a:tcPr>
                        <a:solidFill>
                          <a:schemeClr val="bg1">
                            <a:lumMod val="95000"/>
                          </a:schemeClr>
                        </a:solidFill>
                      </a:tcPr>
                    </a:tc>
                    <a:extLst>
                      <a:ext uri="{0D108BD9-81ED-4DB2-BD59-A6C34878D82A}">
                        <a16:rowId xmlns:a16="http://schemas.microsoft.com/office/drawing/2014/main" val="2894124328"/>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smtClean="0"/>
                            <a:t>股價異常</a:t>
                          </a:r>
                          <a:endParaRPr lang="en-US" altLang="zh-TW" sz="1200" b="0" dirty="0" smtClean="0"/>
                        </a:p>
                      </a:txBody>
                      <a:tcPr anchor="ctr">
                        <a:solidFill>
                          <a:schemeClr val="bg1">
                            <a:lumMod val="85000"/>
                          </a:schemeClr>
                        </a:solidFill>
                      </a:tcPr>
                    </a:tc>
                    <a:tc>
                      <a:txBody>
                        <a:bodyPr/>
                        <a:lstStyle/>
                        <a:p>
                          <a:pPr algn="ctr"/>
                          <a:r>
                            <a:rPr lang="en-US" altLang="zh-TW" sz="1200" dirty="0" smtClean="0"/>
                            <a:t>87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(0.05%)</a:t>
                          </a:r>
                          <a:endParaRPr lang="zh-TW" altLang="en-US" sz="1200" dirty="0" smtClean="0"/>
                        </a:p>
                      </a:txBody>
                      <a:tcPr anchor="ctr">
                        <a:solidFill>
                          <a:schemeClr val="bg1">
                            <a:lumMod val="85000"/>
                          </a:schemeClr>
                        </a:solidFill>
                      </a:tcPr>
                    </a:tc>
                    <a:tc>
                      <a:txBody>
                        <a:bodyPr/>
                        <a:lstStyle/>
                        <a:p>
                          <a:pPr algn="ctr"/>
                          <a:r>
                            <a:rPr lang="en-US" altLang="zh-TW" sz="1200" dirty="0" smtClean="0"/>
                            <a:t>0.97</a:t>
                          </a:r>
                          <a:endParaRPr lang="zh-TW" altLang="en-US" sz="1200" dirty="0"/>
                        </a:p>
                      </a:txBody>
                      <a:tcPr anchor="ctr">
                        <a:solidFill>
                          <a:schemeClr val="bg1">
                            <a:lumMod val="85000"/>
                          </a:schemeClr>
                        </a:solidFill>
                      </a:tcPr>
                    </a:tc>
                    <a:tc>
                      <a:txBody>
                        <a:bodyPr/>
                        <a:lstStyle/>
                        <a:p>
                          <a:pPr algn="ctr"/>
                          <a:r>
                            <a:rPr lang="en-US" altLang="zh-TW" sz="1200" dirty="0" smtClean="0">
                              <a:solidFill>
                                <a:schemeClr val="tx1"/>
                              </a:solidFill>
                            </a:rPr>
                            <a:t>2020/01/13 – 2023/05/24</a:t>
                          </a:r>
                          <a:endParaRPr lang="zh-TW" altLang="en-US" sz="1200" dirty="0">
                            <a:solidFill>
                              <a:schemeClr val="tx1"/>
                            </a:solidFill>
                          </a:endParaRPr>
                        </a:p>
                      </a:txBody>
                      <a:tcPr anchor="ctr">
                        <a:solidFill>
                          <a:schemeClr val="bg1">
                            <a:lumMod val="85000"/>
                          </a:schemeClr>
                        </a:solidFill>
                      </a:tcPr>
                    </a:tc>
                    <a:tc>
                      <a:txBody>
                        <a:bodyPr/>
                        <a:lstStyle/>
                        <a:p>
                          <a:endParaRPr lang="zh-TW"/>
                        </a:p>
                      </a:txBody>
                      <a:tcPr>
                        <a:blipFill>
                          <a:blip r:embed="rId2"/>
                          <a:stretch>
                            <a:fillRect l="-375576" t="-923333" r="-278341" b="-5556"/>
                          </a:stretch>
                        </a:blipFill>
                      </a:tcPr>
                    </a:tc>
                    <a:tc>
                      <a:txBody>
                        <a:bodyPr/>
                        <a:lstStyle/>
                        <a:p>
                          <a:endParaRPr lang="zh-TW"/>
                        </a:p>
                      </a:txBody>
                      <a:tcPr>
                        <a:blipFill>
                          <a:blip r:embed="rId2"/>
                          <a:stretch>
                            <a:fillRect l="-471233" t="-923333" r="-175799" b="-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solidFill>
                                <a:schemeClr val="tx1"/>
                              </a:solidFill>
                            </a:rPr>
                            <a:t>“</a:t>
                          </a:r>
                          <a:r>
                            <a:rPr lang="zh-TW" altLang="en-US" sz="1000" dirty="0" smtClean="0">
                              <a:solidFill>
                                <a:schemeClr val="tx1"/>
                              </a:solidFill>
                            </a:rPr>
                            <a:t>股價異常</a:t>
                          </a:r>
                          <a:r>
                            <a:rPr lang="en-US" altLang="zh-TW" sz="1000" dirty="0" smtClean="0">
                              <a:solidFill>
                                <a:schemeClr val="tx1"/>
                              </a:solidFill>
                            </a:rPr>
                            <a:t>”</a:t>
                          </a:r>
                          <a:endParaRPr lang="en-US" altLang="zh-TW" sz="1000" b="0" dirty="0" smtClean="0">
                            <a:solidFill>
                              <a:schemeClr val="tx1"/>
                            </a:solidFill>
                          </a:endParaRPr>
                        </a:p>
                      </a:txBody>
                      <a:tcPr>
                        <a:solidFill>
                          <a:schemeClr val="bg1">
                            <a:lumMod val="85000"/>
                          </a:schemeClr>
                        </a:solidFill>
                      </a:tcPr>
                    </a:tc>
                    <a:extLst>
                      <a:ext uri="{0D108BD9-81ED-4DB2-BD59-A6C34878D82A}">
                        <a16:rowId xmlns:a16="http://schemas.microsoft.com/office/drawing/2014/main" val="2326764165"/>
                      </a:ext>
                    </a:extLst>
                  </a:tr>
                </a:tbl>
              </a:graphicData>
            </a:graphic>
          </p:graphicFrame>
        </mc:Fallback>
      </mc:AlternateContent>
    </p:spTree>
    <p:extLst>
      <p:ext uri="{BB962C8B-B14F-4D97-AF65-F5344CB8AC3E}">
        <p14:creationId xmlns:p14="http://schemas.microsoft.com/office/powerpoint/2010/main" val="12827804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AD2A02FB-33D5-4D16-ABE6-729A0B3D225A}" type="slidenum">
              <a:rPr lang="zh-TW" altLang="en-US" smtClean="0"/>
              <a:pPr/>
              <a:t>46</a:t>
            </a:fld>
            <a:endParaRPr lang="zh-TW" altLang="en-US"/>
          </a:p>
        </p:txBody>
      </p:sp>
      <p:pic>
        <p:nvPicPr>
          <p:cNvPr id="5" name="圖片 4"/>
          <p:cNvPicPr>
            <a:picLocks noChangeAspect="1"/>
          </p:cNvPicPr>
          <p:nvPr/>
        </p:nvPicPr>
        <p:blipFill>
          <a:blip r:embed="rId2"/>
          <a:stretch>
            <a:fillRect/>
          </a:stretch>
        </p:blipFill>
        <p:spPr>
          <a:xfrm>
            <a:off x="1696453" y="180474"/>
            <a:ext cx="8285747" cy="6004429"/>
          </a:xfrm>
          <a:prstGeom prst="rect">
            <a:avLst/>
          </a:prstGeom>
        </p:spPr>
      </p:pic>
    </p:spTree>
    <p:extLst>
      <p:ext uri="{BB962C8B-B14F-4D97-AF65-F5344CB8AC3E}">
        <p14:creationId xmlns:p14="http://schemas.microsoft.com/office/powerpoint/2010/main" val="869535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AD2A02FB-33D5-4D16-ABE6-729A0B3D225A}" type="slidenum">
              <a:rPr lang="zh-TW" altLang="en-US" smtClean="0"/>
              <a:pPr/>
              <a:t>47</a:t>
            </a:fld>
            <a:endParaRPr lang="zh-TW" altLang="en-US"/>
          </a:p>
        </p:txBody>
      </p:sp>
      <p:pic>
        <p:nvPicPr>
          <p:cNvPr id="4" name="圖片 3"/>
          <p:cNvPicPr>
            <a:picLocks noChangeAspect="1"/>
          </p:cNvPicPr>
          <p:nvPr/>
        </p:nvPicPr>
        <p:blipFill>
          <a:blip r:embed="rId2"/>
          <a:stretch>
            <a:fillRect/>
          </a:stretch>
        </p:blipFill>
        <p:spPr>
          <a:xfrm>
            <a:off x="1566509" y="97552"/>
            <a:ext cx="8649907" cy="6258798"/>
          </a:xfrm>
          <a:prstGeom prst="rect">
            <a:avLst/>
          </a:prstGeom>
        </p:spPr>
      </p:pic>
    </p:spTree>
    <p:extLst>
      <p:ext uri="{BB962C8B-B14F-4D97-AF65-F5344CB8AC3E}">
        <p14:creationId xmlns:p14="http://schemas.microsoft.com/office/powerpoint/2010/main" val="40220025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AD2A02FB-33D5-4D16-ABE6-729A0B3D225A}" type="slidenum">
              <a:rPr lang="zh-TW" altLang="en-US" smtClean="0"/>
              <a:pPr/>
              <a:t>48</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808" y="319406"/>
            <a:ext cx="6994605" cy="5893706"/>
          </a:xfrm>
          <a:prstGeom prst="rect">
            <a:avLst/>
          </a:prstGeom>
        </p:spPr>
      </p:pic>
    </p:spTree>
    <p:extLst>
      <p:ext uri="{BB962C8B-B14F-4D97-AF65-F5344CB8AC3E}">
        <p14:creationId xmlns:p14="http://schemas.microsoft.com/office/powerpoint/2010/main" val="3739206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888108" y="2528304"/>
            <a:ext cx="8471912" cy="2361364"/>
          </a:xfrm>
        </p:spPr>
        <p:txBody>
          <a:bodyPr>
            <a:noAutofit/>
          </a:bodyPr>
          <a:lstStyle/>
          <a:p>
            <a:pPr>
              <a:lnSpc>
                <a:spcPct val="150000"/>
              </a:lnSpc>
            </a:pPr>
            <a:r>
              <a:rPr lang="zh-TW" altLang="en-US" dirty="0" smtClean="0"/>
              <a:t>單純</a:t>
            </a:r>
            <a:r>
              <a:rPr lang="zh-TW" altLang="en-US" dirty="0"/>
              <a:t>透過公告類別難</a:t>
            </a:r>
            <a:r>
              <a:rPr lang="zh-TW" altLang="en-US" dirty="0" smtClean="0"/>
              <a:t>判定是否</a:t>
            </a:r>
            <a:r>
              <a:rPr lang="zh-TW" altLang="en-US" dirty="0"/>
              <a:t>對</a:t>
            </a:r>
            <a:r>
              <a:rPr lang="zh-TW" altLang="en-US" dirty="0" smtClean="0"/>
              <a:t>股價有明顯影響</a:t>
            </a:r>
            <a:endParaRPr lang="en-US" altLang="zh-TW" dirty="0" smtClean="0"/>
          </a:p>
          <a:p>
            <a:pPr>
              <a:lnSpc>
                <a:spcPct val="150000"/>
              </a:lnSpc>
            </a:pPr>
            <a:r>
              <a:rPr lang="zh-TW" altLang="en-US" dirty="0" smtClean="0"/>
              <a:t>重大訊息主旨和</a:t>
            </a:r>
            <a:r>
              <a:rPr lang="zh-TW" altLang="en-US" dirty="0"/>
              <a:t>媒體新聞標題</a:t>
            </a:r>
            <a:r>
              <a:rPr lang="zh-TW" altLang="en-US" dirty="0" smtClean="0"/>
              <a:t>中的</a:t>
            </a:r>
            <a:r>
              <a:rPr lang="zh-TW" altLang="en-US" b="1" dirty="0"/>
              <a:t>特定</a:t>
            </a:r>
            <a:r>
              <a:rPr lang="zh-TW" altLang="en-US" b="1" dirty="0" smtClean="0"/>
              <a:t>關鍵字</a:t>
            </a:r>
            <a:r>
              <a:rPr lang="zh-TW" altLang="en-US" dirty="0" smtClean="0"/>
              <a:t>對股價有</a:t>
            </a:r>
            <a:r>
              <a:rPr lang="zh-TW" altLang="en-US" b="1" dirty="0" smtClean="0"/>
              <a:t>明顯影響</a:t>
            </a:r>
            <a:r>
              <a:rPr lang="zh-TW" altLang="en-US" dirty="0"/>
              <a:t>且</a:t>
            </a:r>
            <a:r>
              <a:rPr lang="zh-TW" altLang="en-US" dirty="0" smtClean="0"/>
              <a:t>有</a:t>
            </a:r>
            <a:r>
              <a:rPr lang="zh-TW" altLang="en-US" dirty="0"/>
              <a:t>幫助預測股價短期走勢的</a:t>
            </a:r>
            <a:r>
              <a:rPr lang="zh-TW" altLang="en-US" dirty="0" smtClean="0"/>
              <a:t>可能</a:t>
            </a:r>
            <a:endParaRPr lang="en-US" altLang="zh-TW" u="sng"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5</a:t>
            </a:fld>
            <a:endParaRPr lang="zh-TW" altLang="en-US"/>
          </a:p>
        </p:txBody>
      </p:sp>
      <p:grpSp>
        <p:nvGrpSpPr>
          <p:cNvPr id="13" name="群組 12"/>
          <p:cNvGrpSpPr/>
          <p:nvPr/>
        </p:nvGrpSpPr>
        <p:grpSpPr>
          <a:xfrm>
            <a:off x="838200" y="763588"/>
            <a:ext cx="10571729" cy="5091112"/>
            <a:chOff x="838200" y="763588"/>
            <a:chExt cx="10571729" cy="5091112"/>
          </a:xfrm>
        </p:grpSpPr>
        <p:sp>
          <p:nvSpPr>
            <p:cNvPr id="12" name="圓角矩形 11"/>
            <p:cNvSpPr/>
            <p:nvPr/>
          </p:nvSpPr>
          <p:spPr>
            <a:xfrm>
              <a:off x="838200" y="1093789"/>
              <a:ext cx="10571729" cy="4760911"/>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 name="群組 8"/>
            <p:cNvGrpSpPr/>
            <p:nvPr/>
          </p:nvGrpSpPr>
          <p:grpSpPr>
            <a:xfrm>
              <a:off x="1193800" y="763588"/>
              <a:ext cx="3302000" cy="1065212"/>
              <a:chOff x="838200" y="534988"/>
              <a:chExt cx="3302000" cy="1065212"/>
            </a:xfrm>
          </p:grpSpPr>
          <p:sp>
            <p:nvSpPr>
              <p:cNvPr id="10" name="圓角矩形 9"/>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結論預覽</a:t>
                </a:r>
                <a:endParaRPr lang="zh-TW" altLang="en-US" sz="4400" b="1" dirty="0"/>
              </a:p>
            </p:txBody>
          </p:sp>
        </p:grpSp>
      </p:grpSp>
    </p:spTree>
    <p:extLst>
      <p:ext uri="{BB962C8B-B14F-4D97-AF65-F5344CB8AC3E}">
        <p14:creationId xmlns:p14="http://schemas.microsoft.com/office/powerpoint/2010/main" val="4169067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2A02FB-33D5-4D16-ABE6-729A0B3D225A}" type="slidenum">
              <a:rPr lang="zh-TW" altLang="en-US" smtClean="0"/>
              <a:pPr/>
              <a:t>6</a:t>
            </a:fld>
            <a:endParaRPr lang="zh-TW" altLang="en-US"/>
          </a:p>
        </p:txBody>
      </p:sp>
      <p:grpSp>
        <p:nvGrpSpPr>
          <p:cNvPr id="42" name="群組 41"/>
          <p:cNvGrpSpPr/>
          <p:nvPr/>
        </p:nvGrpSpPr>
        <p:grpSpPr>
          <a:xfrm>
            <a:off x="850231" y="643271"/>
            <a:ext cx="10491538" cy="5284699"/>
            <a:chOff x="838200" y="643271"/>
            <a:chExt cx="10515084" cy="5284699"/>
          </a:xfrm>
        </p:grpSpPr>
        <p:sp>
          <p:nvSpPr>
            <p:cNvPr id="5" name="圓角矩形 4"/>
            <p:cNvSpPr/>
            <p:nvPr/>
          </p:nvSpPr>
          <p:spPr>
            <a:xfrm>
              <a:off x="838200" y="973472"/>
              <a:ext cx="6633411" cy="1240337"/>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1193799" y="643271"/>
              <a:ext cx="5146843" cy="1065212"/>
              <a:chOff x="838200" y="534988"/>
              <a:chExt cx="3302000" cy="1065212"/>
            </a:xfrm>
          </p:grpSpPr>
          <p:sp>
            <p:nvSpPr>
              <p:cNvPr id="7" name="圓角矩形 6"/>
              <p:cNvSpPr/>
              <p:nvPr/>
            </p:nvSpPr>
            <p:spPr>
              <a:xfrm>
                <a:off x="1473200" y="852489"/>
                <a:ext cx="2667000" cy="747711"/>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838200" y="534988"/>
                <a:ext cx="2984500" cy="963612"/>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b="1" dirty="0" smtClean="0"/>
                  <a:t>新聞類研究方式</a:t>
                </a:r>
                <a:endParaRPr lang="zh-TW" altLang="en-US" sz="4400" b="1" dirty="0"/>
              </a:p>
            </p:txBody>
          </p:sp>
        </p:grpSp>
        <p:sp>
          <p:nvSpPr>
            <p:cNvPr id="12" name="圓角矩形 11"/>
            <p:cNvSpPr/>
            <p:nvPr/>
          </p:nvSpPr>
          <p:spPr>
            <a:xfrm>
              <a:off x="2159513" y="2213809"/>
              <a:ext cx="6633411" cy="1240337"/>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圓角矩形 12"/>
            <p:cNvSpPr/>
            <p:nvPr/>
          </p:nvSpPr>
          <p:spPr>
            <a:xfrm>
              <a:off x="3447705" y="3447297"/>
              <a:ext cx="6633411" cy="1240337"/>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圓角矩形 13"/>
            <p:cNvSpPr/>
            <p:nvPr/>
          </p:nvSpPr>
          <p:spPr>
            <a:xfrm>
              <a:off x="4764505" y="4687633"/>
              <a:ext cx="6588779" cy="1240337"/>
            </a:xfrm>
            <a:prstGeom prst="roundRect">
              <a:avLst/>
            </a:prstGeom>
            <a:noFill/>
            <a:ln w="19050">
              <a:solidFill>
                <a:srgbClr val="008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6284636" y="2648451"/>
              <a:ext cx="368015" cy="427064"/>
            </a:xfrm>
            <a:prstGeom prst="rightArrow">
              <a:avLst>
                <a:gd name="adj1" fmla="val 60000"/>
                <a:gd name="adj2" fmla="val 50000"/>
              </a:avLst>
            </a:prstGeom>
            <a:solidFill>
              <a:srgbClr val="EC610C"/>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43" name="圓角矩形 42"/>
          <p:cNvSpPr/>
          <p:nvPr/>
        </p:nvSpPr>
        <p:spPr>
          <a:xfrm>
            <a:off x="2358190" y="2405797"/>
            <a:ext cx="625642" cy="880942"/>
          </a:xfrm>
          <a:prstGeom prst="roundRect">
            <a:avLst>
              <a:gd name="adj" fmla="val 20513"/>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smtClean="0">
                <a:solidFill>
                  <a:srgbClr val="002060"/>
                </a:solidFill>
                <a:latin typeface="Arial" panose="020B0604020202020204" pitchFamily="34" charset="0"/>
                <a:cs typeface="Arial" panose="020B0604020202020204" pitchFamily="34" charset="0"/>
              </a:rPr>
              <a:t>1</a:t>
            </a:r>
            <a:endParaRPr lang="zh-TW" altLang="en-US" sz="3200" b="1" dirty="0">
              <a:solidFill>
                <a:srgbClr val="002060"/>
              </a:solidFill>
              <a:latin typeface="Arial" panose="020B0604020202020204" pitchFamily="34" charset="0"/>
              <a:cs typeface="Arial" panose="020B0604020202020204" pitchFamily="34" charset="0"/>
            </a:endParaRPr>
          </a:p>
        </p:txBody>
      </p:sp>
      <p:sp>
        <p:nvSpPr>
          <p:cNvPr id="44" name="圓角矩形 43"/>
          <p:cNvSpPr/>
          <p:nvPr/>
        </p:nvSpPr>
        <p:spPr>
          <a:xfrm>
            <a:off x="3648499" y="3653254"/>
            <a:ext cx="625642" cy="880942"/>
          </a:xfrm>
          <a:prstGeom prst="roundRect">
            <a:avLst>
              <a:gd name="adj" fmla="val 20513"/>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rgbClr val="002060"/>
                </a:solidFill>
                <a:latin typeface="Arial" panose="020B0604020202020204" pitchFamily="34" charset="0"/>
                <a:cs typeface="Arial" panose="020B0604020202020204" pitchFamily="34" charset="0"/>
              </a:rPr>
              <a:t>2</a:t>
            </a:r>
            <a:endParaRPr lang="zh-TW" altLang="en-US" sz="3200" b="1" dirty="0">
              <a:solidFill>
                <a:srgbClr val="002060"/>
              </a:solidFill>
              <a:latin typeface="Arial" panose="020B0604020202020204" pitchFamily="34" charset="0"/>
              <a:cs typeface="Arial" panose="020B0604020202020204" pitchFamily="34" charset="0"/>
            </a:endParaRPr>
          </a:p>
        </p:txBody>
      </p:sp>
      <p:sp>
        <p:nvSpPr>
          <p:cNvPr id="45" name="圓角矩形 44"/>
          <p:cNvSpPr/>
          <p:nvPr/>
        </p:nvSpPr>
        <p:spPr>
          <a:xfrm>
            <a:off x="4974552" y="4895643"/>
            <a:ext cx="625642" cy="880942"/>
          </a:xfrm>
          <a:prstGeom prst="roundRect">
            <a:avLst>
              <a:gd name="adj" fmla="val 20513"/>
            </a:avLst>
          </a:prstGeom>
          <a:solidFill>
            <a:schemeClr val="bg1"/>
          </a:solidFill>
          <a:ln w="19050">
            <a:solidFill>
              <a:srgbClr val="0F4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rgbClr val="002060"/>
                </a:solidFill>
                <a:latin typeface="Arial" panose="020B0604020202020204" pitchFamily="34" charset="0"/>
                <a:cs typeface="Arial" panose="020B0604020202020204" pitchFamily="34" charset="0"/>
              </a:rPr>
              <a:t>3</a:t>
            </a:r>
            <a:endParaRPr lang="zh-TW" altLang="en-US" sz="3200" b="1" dirty="0">
              <a:solidFill>
                <a:srgbClr val="002060"/>
              </a:solidFill>
              <a:latin typeface="Arial" panose="020B0604020202020204" pitchFamily="34" charset="0"/>
              <a:cs typeface="Arial" panose="020B0604020202020204" pitchFamily="34" charset="0"/>
            </a:endParaRPr>
          </a:p>
        </p:txBody>
      </p:sp>
      <p:sp>
        <p:nvSpPr>
          <p:cNvPr id="46" name="圓角矩形 45"/>
          <p:cNvSpPr/>
          <p:nvPr/>
        </p:nvSpPr>
        <p:spPr>
          <a:xfrm>
            <a:off x="4320556" y="2387933"/>
            <a:ext cx="1793445" cy="90737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t>取得資</a:t>
            </a:r>
            <a:r>
              <a:rPr lang="zh-TW" altLang="en-US" sz="2400" dirty="0"/>
              <a:t>料</a:t>
            </a:r>
            <a:endParaRPr lang="en-US" altLang="zh-TW" sz="2400" dirty="0" smtClean="0"/>
          </a:p>
        </p:txBody>
      </p:sp>
      <p:sp>
        <p:nvSpPr>
          <p:cNvPr id="47" name="圓角矩形 46"/>
          <p:cNvSpPr/>
          <p:nvPr/>
        </p:nvSpPr>
        <p:spPr>
          <a:xfrm>
            <a:off x="6809274" y="2394780"/>
            <a:ext cx="1793445" cy="90737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t>清</a:t>
            </a:r>
            <a:r>
              <a:rPr lang="zh-TW" altLang="en-US" sz="2400" dirty="0"/>
              <a:t>理</a:t>
            </a:r>
            <a:r>
              <a:rPr lang="zh-TW" altLang="en-US" sz="2400" dirty="0" smtClean="0"/>
              <a:t>資料</a:t>
            </a:r>
            <a:endParaRPr lang="en-US" altLang="zh-TW" sz="2400" dirty="0" smtClean="0"/>
          </a:p>
        </p:txBody>
      </p:sp>
      <p:sp>
        <p:nvSpPr>
          <p:cNvPr id="48" name="圓角矩形 47"/>
          <p:cNvSpPr/>
          <p:nvPr/>
        </p:nvSpPr>
        <p:spPr>
          <a:xfrm>
            <a:off x="5386014" y="3628269"/>
            <a:ext cx="2510882" cy="90737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t>取得股價變動</a:t>
            </a:r>
            <a:endParaRPr lang="en-US" altLang="zh-TW" sz="2400" dirty="0" smtClean="0"/>
          </a:p>
        </p:txBody>
      </p:sp>
      <p:sp>
        <p:nvSpPr>
          <p:cNvPr id="49" name="圓角矩形 48"/>
          <p:cNvSpPr/>
          <p:nvPr/>
        </p:nvSpPr>
        <p:spPr>
          <a:xfrm>
            <a:off x="8091477" y="3628268"/>
            <a:ext cx="1793445" cy="90737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smtClean="0"/>
              <a:t>資料分群</a:t>
            </a:r>
            <a:endParaRPr lang="en-US" altLang="zh-TW" sz="2400" dirty="0" smtClean="0"/>
          </a:p>
        </p:txBody>
      </p:sp>
      <p:sp>
        <p:nvSpPr>
          <p:cNvPr id="54" name="圓角矩形 53"/>
          <p:cNvSpPr/>
          <p:nvPr/>
        </p:nvSpPr>
        <p:spPr>
          <a:xfrm>
            <a:off x="8787143" y="4886476"/>
            <a:ext cx="2366028" cy="90737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844550">
              <a:lnSpc>
                <a:spcPct val="90000"/>
              </a:lnSpc>
              <a:spcBef>
                <a:spcPct val="0"/>
              </a:spcBef>
              <a:spcAft>
                <a:spcPct val="35000"/>
              </a:spcAft>
            </a:pPr>
            <a:r>
              <a:rPr lang="zh-TW" altLang="en-US" sz="2400" dirty="0"/>
              <a:t>股價變動分析</a:t>
            </a:r>
          </a:p>
        </p:txBody>
      </p:sp>
    </p:spTree>
    <p:extLst>
      <p:ext uri="{BB962C8B-B14F-4D97-AF65-F5344CB8AC3E}">
        <p14:creationId xmlns:p14="http://schemas.microsoft.com/office/powerpoint/2010/main" val="1408060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325672" y="1975675"/>
            <a:ext cx="4821105" cy="1814754"/>
          </a:xfrm>
        </p:spPr>
        <p:txBody>
          <a:bodyPr>
            <a:normAutofit lnSpcReduction="10000"/>
          </a:bodyPr>
          <a:lstStyle/>
          <a:p>
            <a:pPr marL="0" indent="0">
              <a:lnSpc>
                <a:spcPct val="100000"/>
              </a:lnSpc>
              <a:buNone/>
            </a:pPr>
            <a:r>
              <a:rPr lang="zh-TW" altLang="en-US" sz="2400" dirty="0" smtClean="0">
                <a:latin typeface="Arial Narrow" panose="020B0606020202030204" pitchFamily="34" charset="0"/>
              </a:rPr>
              <a:t>區間</a:t>
            </a:r>
            <a:r>
              <a:rPr lang="en-US" altLang="zh-TW" sz="2400" dirty="0" smtClean="0">
                <a:latin typeface="Arial Narrow" panose="020B0606020202030204" pitchFamily="34" charset="0"/>
              </a:rPr>
              <a:t>:</a:t>
            </a:r>
            <a:r>
              <a:rPr lang="en-US" altLang="zh-TW" sz="2400" dirty="0">
                <a:latin typeface="Arial Narrow" panose="020B0606020202030204" pitchFamily="34" charset="0"/>
              </a:rPr>
              <a:t>	</a:t>
            </a:r>
            <a:r>
              <a:rPr lang="en-US" altLang="zh-TW" sz="2400" dirty="0" smtClean="0">
                <a:latin typeface="Arial Narrow" panose="020B0606020202030204" pitchFamily="34" charset="0"/>
              </a:rPr>
              <a:t>2020</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1/1</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a:t>
            </a:r>
            <a:r>
              <a:rPr lang="zh-TW" altLang="en-US" sz="2400" dirty="0" smtClean="0">
                <a:latin typeface="Arial Narrow" panose="020B0606020202030204" pitchFamily="34" charset="0"/>
              </a:rPr>
              <a:t> </a:t>
            </a:r>
            <a:r>
              <a:rPr lang="en-US" altLang="zh-TW" sz="2400" dirty="0" smtClean="0">
                <a:latin typeface="Arial Narrow" panose="020B0606020202030204" pitchFamily="34" charset="0"/>
              </a:rPr>
              <a:t>2023 6/30 </a:t>
            </a:r>
          </a:p>
          <a:p>
            <a:pPr marL="0" indent="0">
              <a:lnSpc>
                <a:spcPct val="100000"/>
              </a:lnSpc>
              <a:spcBef>
                <a:spcPts val="600"/>
              </a:spcBef>
              <a:buNone/>
            </a:pPr>
            <a:r>
              <a:rPr lang="zh-TW" altLang="en-US" sz="2400" dirty="0" smtClean="0">
                <a:latin typeface="Arial Narrow" panose="020B0606020202030204" pitchFamily="34" charset="0"/>
              </a:rPr>
              <a:t>來源</a:t>
            </a:r>
            <a:r>
              <a:rPr lang="en-US" altLang="zh-TW" sz="2400" dirty="0" smtClean="0">
                <a:latin typeface="Arial Narrow" panose="020B0606020202030204" pitchFamily="34" charset="0"/>
              </a:rPr>
              <a:t>:	</a:t>
            </a:r>
            <a:r>
              <a:rPr lang="zh-TW" altLang="en-US" sz="2400" dirty="0" smtClean="0">
                <a:latin typeface="Arial Narrow" panose="020B0606020202030204" pitchFamily="34" charset="0"/>
              </a:rPr>
              <a:t>公開資訊觀測站</a:t>
            </a:r>
            <a:endParaRPr lang="en-US" altLang="zh-TW" sz="2400" dirty="0">
              <a:latin typeface="Arial Narrow" panose="020B0606020202030204" pitchFamily="34" charset="0"/>
            </a:endParaRPr>
          </a:p>
          <a:p>
            <a:pPr marL="0" indent="0">
              <a:lnSpc>
                <a:spcPct val="100000"/>
              </a:lnSpc>
              <a:spcBef>
                <a:spcPts val="600"/>
              </a:spcBef>
              <a:buNone/>
            </a:pPr>
            <a:r>
              <a:rPr lang="en-US" altLang="zh-TW" sz="2400" dirty="0">
                <a:latin typeface="Arial Narrow" panose="020B0606020202030204" pitchFamily="34" charset="0"/>
              </a:rPr>
              <a:t>	</a:t>
            </a:r>
            <a:r>
              <a:rPr lang="en-US" altLang="zh-TW" sz="2400" dirty="0" err="1" smtClean="0">
                <a:latin typeface="Arial Narrow" panose="020B0606020202030204" pitchFamily="34" charset="0"/>
              </a:rPr>
              <a:t>CMoney</a:t>
            </a:r>
            <a:endParaRPr lang="en-US" altLang="zh-TW" sz="2400" dirty="0" smtClean="0">
              <a:latin typeface="Arial Narrow" panose="020B0606020202030204" pitchFamily="34" charset="0"/>
            </a:endParaRPr>
          </a:p>
          <a:p>
            <a:pPr marL="0" indent="0">
              <a:lnSpc>
                <a:spcPct val="100000"/>
              </a:lnSpc>
              <a:buNone/>
            </a:pPr>
            <a:r>
              <a:rPr lang="zh-TW" altLang="en-US" sz="2400" dirty="0" smtClean="0">
                <a:latin typeface="Arial Narrow" panose="020B0606020202030204" pitchFamily="34" charset="0"/>
              </a:rPr>
              <a:t>公司</a:t>
            </a:r>
            <a:r>
              <a:rPr lang="en-US" altLang="zh-TW" sz="2400" dirty="0" smtClean="0">
                <a:latin typeface="Arial Narrow" panose="020B0606020202030204" pitchFamily="34" charset="0"/>
              </a:rPr>
              <a:t>:	</a:t>
            </a:r>
            <a:r>
              <a:rPr lang="zh-TW" altLang="en-US" sz="2400" dirty="0" smtClean="0">
                <a:latin typeface="Arial Narrow" panose="020B0606020202030204" pitchFamily="34" charset="0"/>
              </a:rPr>
              <a:t>台灣上市櫃公司</a:t>
            </a:r>
            <a:endParaRPr lang="en-US" altLang="zh-TW" sz="2400" dirty="0" smtClean="0">
              <a:latin typeface="Arial Narrow" panose="020B0606020202030204" pitchFamily="34" charset="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7</a:t>
            </a:fld>
            <a:endParaRPr lang="zh-TW" altLang="en-US"/>
          </a:p>
        </p:txBody>
      </p:sp>
      <p:sp>
        <p:nvSpPr>
          <p:cNvPr id="5" name="文字方塊 4"/>
          <p:cNvSpPr txBox="1"/>
          <p:nvPr/>
        </p:nvSpPr>
        <p:spPr>
          <a:xfrm>
            <a:off x="6177203" y="1981642"/>
            <a:ext cx="5453298" cy="2015936"/>
          </a:xfrm>
          <a:prstGeom prst="rect">
            <a:avLst/>
          </a:prstGeom>
          <a:noFill/>
        </p:spPr>
        <p:txBody>
          <a:bodyPr wrap="square" rtlCol="0">
            <a:spAutoFit/>
          </a:bodyPr>
          <a:lstStyle/>
          <a:p>
            <a:pPr marL="914400" lvl="1" indent="-457200">
              <a:spcBef>
                <a:spcPts val="600"/>
              </a:spcBef>
              <a:buAutoNum type="arabicPeriod"/>
            </a:pPr>
            <a:r>
              <a:rPr lang="zh-TW" altLang="en-US" sz="2400" dirty="0" smtClean="0">
                <a:latin typeface="+mn-ea"/>
              </a:rPr>
              <a:t>主旨翻譯</a:t>
            </a:r>
            <a:r>
              <a:rPr lang="en-US" altLang="zh-TW" sz="2400" dirty="0" smtClean="0">
                <a:latin typeface="+mn-ea"/>
              </a:rPr>
              <a:t>: </a:t>
            </a:r>
            <a:r>
              <a:rPr lang="en-US" altLang="zh-TW" sz="2400" dirty="0" err="1" smtClean="0">
                <a:latin typeface="+mn-ea"/>
              </a:rPr>
              <a:t>GoogleTrans</a:t>
            </a:r>
            <a:endParaRPr lang="en-US" altLang="zh-TW" sz="2400" dirty="0">
              <a:latin typeface="+mn-ea"/>
            </a:endParaRPr>
          </a:p>
          <a:p>
            <a:pPr marL="914400" lvl="1" indent="-457200">
              <a:spcBef>
                <a:spcPts val="600"/>
              </a:spcBef>
              <a:buAutoNum type="arabicPeriod"/>
            </a:pPr>
            <a:r>
              <a:rPr lang="zh-TW" altLang="en-US" sz="2400" dirty="0" smtClean="0">
                <a:latin typeface="+mn-ea"/>
              </a:rPr>
              <a:t>詞</a:t>
            </a:r>
            <a:r>
              <a:rPr lang="zh-TW" altLang="en-US" sz="2400" dirty="0">
                <a:latin typeface="+mn-ea"/>
              </a:rPr>
              <a:t>嵌入</a:t>
            </a:r>
            <a:r>
              <a:rPr lang="en-US" altLang="zh-TW" sz="2400" dirty="0">
                <a:latin typeface="+mn-ea"/>
              </a:rPr>
              <a:t>: </a:t>
            </a:r>
            <a:r>
              <a:rPr lang="en-US" altLang="zh-TW" sz="2400" dirty="0" err="1" smtClean="0">
                <a:latin typeface="+mn-ea"/>
              </a:rPr>
              <a:t>TfidfVectorizer</a:t>
            </a:r>
            <a:r>
              <a:rPr lang="en-US" altLang="zh-TW" sz="2400" dirty="0" smtClean="0">
                <a:latin typeface="+mn-ea"/>
              </a:rPr>
              <a:t> </a:t>
            </a:r>
          </a:p>
          <a:p>
            <a:pPr marL="914400" lvl="1" indent="-457200">
              <a:spcBef>
                <a:spcPts val="600"/>
              </a:spcBef>
              <a:buAutoNum type="arabicPeriod"/>
            </a:pPr>
            <a:r>
              <a:rPr lang="zh-TW" altLang="en-US" sz="2400" dirty="0" smtClean="0">
                <a:latin typeface="+mn-ea"/>
              </a:rPr>
              <a:t>分類：</a:t>
            </a:r>
            <a:r>
              <a:rPr lang="en-US" altLang="zh-TW" sz="2400" dirty="0" smtClean="0">
                <a:latin typeface="+mn-ea"/>
              </a:rPr>
              <a:t>K-means</a:t>
            </a:r>
            <a:r>
              <a:rPr lang="zh-TW" altLang="en-US" sz="2400" dirty="0" smtClean="0">
                <a:latin typeface="+mn-ea"/>
              </a:rPr>
              <a:t>非監督式聚類</a:t>
            </a:r>
            <a:endParaRPr lang="en-US" altLang="zh-TW" sz="2400" dirty="0" smtClean="0">
              <a:latin typeface="+mn-ea"/>
            </a:endParaRPr>
          </a:p>
          <a:p>
            <a:pPr marL="1257300" lvl="2" indent="-342900">
              <a:spcBef>
                <a:spcPts val="600"/>
              </a:spcBef>
              <a:buFont typeface="Arial" panose="020B0604020202020204" pitchFamily="34" charset="0"/>
              <a:buChar char="•"/>
            </a:pPr>
            <a:r>
              <a:rPr lang="zh-TW" altLang="en-US" sz="2000" dirty="0" smtClean="0">
                <a:latin typeface="+mn-ea"/>
              </a:rPr>
              <a:t>分群</a:t>
            </a:r>
            <a:r>
              <a:rPr lang="en-US" altLang="zh-TW" sz="2000" dirty="0" smtClean="0">
                <a:latin typeface="+mn-ea"/>
              </a:rPr>
              <a:t>:</a:t>
            </a:r>
            <a:r>
              <a:rPr lang="zh-TW" altLang="en-US" sz="2000" dirty="0" smtClean="0">
                <a:latin typeface="+mn-ea"/>
              </a:rPr>
              <a:t> 測試</a:t>
            </a:r>
            <a:r>
              <a:rPr lang="en-US" altLang="zh-TW" sz="2000" dirty="0" smtClean="0">
                <a:latin typeface="+mn-ea"/>
              </a:rPr>
              <a:t>15</a:t>
            </a:r>
            <a:r>
              <a:rPr lang="zh-TW" altLang="en-US" sz="2000" dirty="0" smtClean="0">
                <a:latin typeface="+mn-ea"/>
              </a:rPr>
              <a:t>至</a:t>
            </a:r>
            <a:r>
              <a:rPr lang="en-US" altLang="zh-TW" sz="2000" dirty="0" smtClean="0">
                <a:latin typeface="+mn-ea"/>
              </a:rPr>
              <a:t>400</a:t>
            </a:r>
            <a:r>
              <a:rPr lang="zh-TW" altLang="en-US" sz="2000" dirty="0" smtClean="0">
                <a:latin typeface="+mn-ea"/>
              </a:rPr>
              <a:t>組 </a:t>
            </a:r>
            <a:endParaRPr lang="en-US" altLang="zh-TW" sz="2800" dirty="0" smtClean="0"/>
          </a:p>
          <a:p>
            <a:endParaRPr lang="zh-TW" altLang="en-US" dirty="0"/>
          </a:p>
        </p:txBody>
      </p:sp>
      <p:sp>
        <p:nvSpPr>
          <p:cNvPr id="6" name="向右箭號 5"/>
          <p:cNvSpPr/>
          <p:nvPr/>
        </p:nvSpPr>
        <p:spPr>
          <a:xfrm>
            <a:off x="2970565" y="5349851"/>
            <a:ext cx="296001" cy="278283"/>
          </a:xfrm>
          <a:prstGeom prst="rightArrow">
            <a:avLst>
              <a:gd name="adj1" fmla="val 46991"/>
              <a:gd name="adj2" fmla="val 61711"/>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30537651"/>
              </p:ext>
            </p:extLst>
          </p:nvPr>
        </p:nvGraphicFramePr>
        <p:xfrm>
          <a:off x="356387" y="4937813"/>
          <a:ext cx="2530444" cy="1102360"/>
        </p:xfrm>
        <a:graphic>
          <a:graphicData uri="http://schemas.openxmlformats.org/drawingml/2006/table">
            <a:tbl>
              <a:tblPr>
                <a:tableStyleId>{0660B408-B3CF-4A94-85FC-2B1E0A45F4A2}</a:tableStyleId>
              </a:tblPr>
              <a:tblGrid>
                <a:gridCol w="2530444">
                  <a:extLst>
                    <a:ext uri="{9D8B030D-6E8A-4147-A177-3AD203B41FA5}">
                      <a16:colId xmlns:a16="http://schemas.microsoft.com/office/drawing/2014/main" val="566793126"/>
                    </a:ext>
                  </a:extLst>
                </a:gridCol>
              </a:tblGrid>
              <a:tr h="306653">
                <a:tc>
                  <a:txBody>
                    <a:bodyPr/>
                    <a:lstStyle/>
                    <a:p>
                      <a:r>
                        <a:rPr lang="zh-TW" altLang="en-US" dirty="0" smtClean="0"/>
                        <a:t>澄清媒體報導</a:t>
                      </a:r>
                      <a:endParaRPr lang="zh-TW" altLang="en-US" dirty="0"/>
                    </a:p>
                  </a:txBody>
                  <a:tcPr>
                    <a:lnB w="3175" cap="flat" cmpd="sng" algn="ctr">
                      <a:solidFill>
                        <a:schemeClr val="tx2"/>
                      </a:solidFill>
                      <a:prstDash val="sysDot"/>
                      <a:round/>
                      <a:headEnd type="none" w="med" len="med"/>
                      <a:tailEnd type="none" w="med" len="med"/>
                    </a:lnB>
                    <a:solidFill>
                      <a:srgbClr val="EAEFF7">
                        <a:alpha val="69804"/>
                      </a:srgbClr>
                    </a:solidFill>
                  </a:tcPr>
                </a:tc>
                <a:extLst>
                  <a:ext uri="{0D108BD9-81ED-4DB2-BD59-A6C34878D82A}">
                    <a16:rowId xmlns:a16="http://schemas.microsoft.com/office/drawing/2014/main" val="2138427402"/>
                  </a:ext>
                </a:extLst>
              </a:tr>
              <a:tr h="370840">
                <a:tc>
                  <a:txBody>
                    <a:bodyPr/>
                    <a:lstStyle/>
                    <a:p>
                      <a:r>
                        <a:rPr lang="zh-TW" altLang="en-US" dirty="0" smtClean="0"/>
                        <a:t>除息基準日</a:t>
                      </a:r>
                      <a:endParaRPr lang="zh-TW" altLang="en-US" dirty="0"/>
                    </a:p>
                  </a:txBody>
                  <a:tcPr>
                    <a:lnT w="3175" cap="flat" cmpd="sng" algn="ctr">
                      <a:solidFill>
                        <a:schemeClr val="tx2"/>
                      </a:solidFill>
                      <a:prstDash val="sysDot"/>
                      <a:round/>
                      <a:headEnd type="none" w="med" len="med"/>
                      <a:tailEnd type="none" w="med" len="med"/>
                    </a:lnT>
                    <a:lnB w="3175" cap="flat" cmpd="sng" algn="ctr">
                      <a:solidFill>
                        <a:schemeClr val="tx2"/>
                      </a:solidFill>
                      <a:prstDash val="sysDot"/>
                      <a:round/>
                      <a:headEnd type="none" w="med" len="med"/>
                      <a:tailEnd type="none" w="med" len="med"/>
                    </a:lnB>
                    <a:solidFill>
                      <a:srgbClr val="EAEFF7">
                        <a:alpha val="69804"/>
                      </a:srgbClr>
                    </a:solidFill>
                  </a:tcPr>
                </a:tc>
                <a:extLst>
                  <a:ext uri="{0D108BD9-81ED-4DB2-BD59-A6C34878D82A}">
                    <a16:rowId xmlns:a16="http://schemas.microsoft.com/office/drawing/2014/main" val="2740182117"/>
                  </a:ext>
                </a:extLst>
              </a:tr>
              <a:tr h="277556">
                <a:tc>
                  <a:txBody>
                    <a:bodyPr/>
                    <a:lstStyle/>
                    <a:p>
                      <a:r>
                        <a:rPr lang="zh-TW" altLang="en-US" dirty="0" smtClean="0"/>
                        <a:t>年股東常會決議事項</a:t>
                      </a:r>
                      <a:endParaRPr lang="zh-TW" altLang="en-US" dirty="0"/>
                    </a:p>
                  </a:txBody>
                  <a:tcPr>
                    <a:lnT w="3175" cap="flat" cmpd="sng" algn="ctr">
                      <a:solidFill>
                        <a:schemeClr val="tx2"/>
                      </a:solidFill>
                      <a:prstDash val="sysDot"/>
                      <a:round/>
                      <a:headEnd type="none" w="med" len="med"/>
                      <a:tailEnd type="none" w="med" len="med"/>
                    </a:lnT>
                    <a:solidFill>
                      <a:srgbClr val="EAEFF7">
                        <a:alpha val="69804"/>
                      </a:srgbClr>
                    </a:solidFill>
                  </a:tcPr>
                </a:tc>
                <a:extLst>
                  <a:ext uri="{0D108BD9-81ED-4DB2-BD59-A6C34878D82A}">
                    <a16:rowId xmlns:a16="http://schemas.microsoft.com/office/drawing/2014/main" val="67949125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205948569"/>
              </p:ext>
            </p:extLst>
          </p:nvPr>
        </p:nvGraphicFramePr>
        <p:xfrm>
          <a:off x="3350301" y="4932424"/>
          <a:ext cx="2879679" cy="1097280"/>
        </p:xfrm>
        <a:graphic>
          <a:graphicData uri="http://schemas.openxmlformats.org/drawingml/2006/table">
            <a:tbl>
              <a:tblPr>
                <a:tableStyleId>{0660B408-B3CF-4A94-85FC-2B1E0A45F4A2}</a:tableStyleId>
              </a:tblPr>
              <a:tblGrid>
                <a:gridCol w="2879679">
                  <a:extLst>
                    <a:ext uri="{9D8B030D-6E8A-4147-A177-3AD203B41FA5}">
                      <a16:colId xmlns:a16="http://schemas.microsoft.com/office/drawing/2014/main" val="566793126"/>
                    </a:ext>
                  </a:extLst>
                </a:gridCol>
              </a:tblGrid>
              <a:tr h="280463">
                <a:tc>
                  <a:txBody>
                    <a:bodyPr/>
                    <a:lstStyle/>
                    <a:p>
                      <a:r>
                        <a:rPr lang="en-US" altLang="zh-TW" baseline="0" dirty="0" smtClean="0"/>
                        <a:t>Media coverage clarification</a:t>
                      </a:r>
                      <a:endParaRPr lang="zh-TW" altLang="en-US" dirty="0"/>
                    </a:p>
                  </a:txBody>
                  <a:tcPr>
                    <a:lnB w="3175" cap="flat" cmpd="sng" algn="ctr">
                      <a:solidFill>
                        <a:schemeClr val="tx2"/>
                      </a:solidFill>
                      <a:prstDash val="sysDot"/>
                      <a:round/>
                      <a:headEnd type="none" w="med" len="med"/>
                      <a:tailEnd type="none" w="med" len="med"/>
                    </a:lnB>
                    <a:solidFill>
                      <a:srgbClr val="EAEFF7">
                        <a:alpha val="69804"/>
                      </a:srgbClr>
                    </a:solidFill>
                  </a:tcPr>
                </a:tc>
                <a:extLst>
                  <a:ext uri="{0D108BD9-81ED-4DB2-BD59-A6C34878D82A}">
                    <a16:rowId xmlns:a16="http://schemas.microsoft.com/office/drawing/2014/main" val="2138427402"/>
                  </a:ext>
                </a:extLst>
              </a:tr>
              <a:tr h="280463">
                <a:tc>
                  <a:txBody>
                    <a:bodyPr/>
                    <a:lstStyle/>
                    <a:p>
                      <a:r>
                        <a:rPr lang="en-US" altLang="zh-TW" dirty="0" smtClean="0"/>
                        <a:t>Ex-Dividend Date</a:t>
                      </a:r>
                      <a:endParaRPr lang="zh-TW" altLang="en-US" dirty="0"/>
                    </a:p>
                  </a:txBody>
                  <a:tcPr>
                    <a:lnT w="3175" cap="flat" cmpd="sng" algn="ctr">
                      <a:solidFill>
                        <a:schemeClr val="tx2"/>
                      </a:solidFill>
                      <a:prstDash val="sysDot"/>
                      <a:round/>
                      <a:headEnd type="none" w="med" len="med"/>
                      <a:tailEnd type="none" w="med" len="med"/>
                    </a:lnT>
                    <a:lnB w="3175" cap="flat" cmpd="sng" algn="ctr">
                      <a:solidFill>
                        <a:schemeClr val="tx2"/>
                      </a:solidFill>
                      <a:prstDash val="sysDot"/>
                      <a:round/>
                      <a:headEnd type="none" w="med" len="med"/>
                      <a:tailEnd type="none" w="med" len="med"/>
                    </a:lnB>
                    <a:solidFill>
                      <a:srgbClr val="EAEFF7">
                        <a:alpha val="69804"/>
                      </a:srgbClr>
                    </a:solidFill>
                  </a:tcPr>
                </a:tc>
                <a:extLst>
                  <a:ext uri="{0D108BD9-81ED-4DB2-BD59-A6C34878D82A}">
                    <a16:rowId xmlns:a16="http://schemas.microsoft.com/office/drawing/2014/main" val="2740182117"/>
                  </a:ext>
                </a:extLst>
              </a:tr>
              <a:tr h="313246">
                <a:tc>
                  <a:txBody>
                    <a:bodyPr/>
                    <a:lstStyle/>
                    <a:p>
                      <a:r>
                        <a:rPr lang="en-US" altLang="zh-TW" dirty="0" smtClean="0"/>
                        <a:t>Resolutions of</a:t>
                      </a:r>
                      <a:r>
                        <a:rPr lang="en-US" altLang="zh-TW" baseline="0" dirty="0" smtClean="0"/>
                        <a:t> AGM</a:t>
                      </a:r>
                      <a:endParaRPr lang="zh-TW" altLang="en-US" dirty="0"/>
                    </a:p>
                  </a:txBody>
                  <a:tcPr>
                    <a:lnT w="3175" cap="flat" cmpd="sng" algn="ctr">
                      <a:solidFill>
                        <a:schemeClr val="tx2"/>
                      </a:solidFill>
                      <a:prstDash val="sysDot"/>
                      <a:round/>
                      <a:headEnd type="none" w="med" len="med"/>
                      <a:tailEnd type="none" w="med" len="med"/>
                    </a:lnT>
                    <a:solidFill>
                      <a:srgbClr val="EAEFF7">
                        <a:alpha val="69804"/>
                      </a:srgbClr>
                    </a:solidFill>
                  </a:tcPr>
                </a:tc>
                <a:extLst>
                  <a:ext uri="{0D108BD9-81ED-4DB2-BD59-A6C34878D82A}">
                    <a16:rowId xmlns:a16="http://schemas.microsoft.com/office/drawing/2014/main" val="679491253"/>
                  </a:ext>
                </a:extLst>
              </a:tr>
            </a:tbl>
          </a:graphicData>
        </a:graphic>
      </p:graphicFrame>
      <p:sp>
        <p:nvSpPr>
          <p:cNvPr id="9" name="左右中括弧 8"/>
          <p:cNvSpPr/>
          <p:nvPr/>
        </p:nvSpPr>
        <p:spPr>
          <a:xfrm>
            <a:off x="6693450" y="4932423"/>
            <a:ext cx="2544794" cy="1097281"/>
          </a:xfrm>
          <a:prstGeom prst="bracketPair">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TW" altLang="en-US"/>
          </a:p>
        </p:txBody>
      </p:sp>
      <p:sp>
        <p:nvSpPr>
          <p:cNvPr id="10" name="文字方塊 9"/>
          <p:cNvSpPr txBox="1"/>
          <p:nvPr/>
        </p:nvSpPr>
        <p:spPr>
          <a:xfrm>
            <a:off x="6852892" y="4893932"/>
            <a:ext cx="2269458" cy="369332"/>
          </a:xfrm>
          <a:prstGeom prst="rect">
            <a:avLst/>
          </a:prstGeom>
          <a:noFill/>
        </p:spPr>
        <p:txBody>
          <a:bodyPr wrap="square" rtlCol="0">
            <a:spAutoFit/>
          </a:bodyPr>
          <a:lstStyle/>
          <a:p>
            <a:r>
              <a:rPr lang="en-US" altLang="zh-TW" dirty="0" smtClean="0">
                <a:latin typeface="Courier New" panose="02070309020205020404" pitchFamily="49" charset="0"/>
                <a:cs typeface="Courier New" panose="02070309020205020404" pitchFamily="49" charset="0"/>
              </a:rPr>
              <a:t>0.577,...,0.224</a:t>
            </a:r>
            <a:endParaRPr lang="zh-TW" altLang="en-US" dirty="0">
              <a:latin typeface="Courier New" panose="02070309020205020404" pitchFamily="49" charset="0"/>
              <a:cs typeface="Courier New" panose="02070309020205020404" pitchFamily="49" charset="0"/>
            </a:endParaRPr>
          </a:p>
        </p:txBody>
      </p:sp>
      <p:sp>
        <p:nvSpPr>
          <p:cNvPr id="11" name="文字方塊 10"/>
          <p:cNvSpPr txBox="1"/>
          <p:nvPr/>
        </p:nvSpPr>
        <p:spPr>
          <a:xfrm>
            <a:off x="6852892" y="5670841"/>
            <a:ext cx="2269457" cy="369332"/>
          </a:xfrm>
          <a:prstGeom prst="rect">
            <a:avLst/>
          </a:prstGeom>
          <a:noFill/>
        </p:spPr>
        <p:txBody>
          <a:bodyPr wrap="square" rtlCol="0">
            <a:spAutoFit/>
          </a:bodyPr>
          <a:lstStyle/>
          <a:p>
            <a:r>
              <a:rPr lang="zh-TW" altLang="en-US" dirty="0">
                <a:latin typeface="Courier New" panose="02070309020205020404" pitchFamily="49" charset="0"/>
                <a:cs typeface="Courier New" panose="02070309020205020404" pitchFamily="49" charset="0"/>
              </a:rPr>
              <a:t> </a:t>
            </a:r>
            <a:r>
              <a:rPr lang="zh-TW" altLang="en-US" dirty="0" smtClean="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0 </a:t>
            </a:r>
            <a:r>
              <a:rPr lang="zh-TW" altLang="en-US" dirty="0" smtClean="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,...,0.577</a:t>
            </a:r>
            <a:endParaRPr lang="zh-TW" altLang="en-US" dirty="0">
              <a:latin typeface="Courier New" panose="02070309020205020404" pitchFamily="49" charset="0"/>
              <a:cs typeface="Courier New" panose="02070309020205020404" pitchFamily="49" charset="0"/>
            </a:endParaRPr>
          </a:p>
        </p:txBody>
      </p:sp>
      <p:sp>
        <p:nvSpPr>
          <p:cNvPr id="12" name="文字方塊 11"/>
          <p:cNvSpPr txBox="1"/>
          <p:nvPr/>
        </p:nvSpPr>
        <p:spPr>
          <a:xfrm>
            <a:off x="6852892" y="5291673"/>
            <a:ext cx="2269457" cy="369332"/>
          </a:xfrm>
          <a:prstGeom prst="rect">
            <a:avLst/>
          </a:prstGeom>
          <a:noFill/>
        </p:spPr>
        <p:txBody>
          <a:bodyPr wrap="square" rtlCol="0">
            <a:spAutoFit/>
          </a:bodyPr>
          <a:lstStyle/>
          <a:p>
            <a:r>
              <a:rPr lang="en-US" altLang="zh-TW" dirty="0" smtClean="0">
                <a:latin typeface="Courier New" panose="02070309020205020404" pitchFamily="49" charset="0"/>
                <a:cs typeface="Courier New" panose="02070309020205020404" pitchFamily="49" charset="0"/>
              </a:rPr>
              <a:t>0.707,...,0.707</a:t>
            </a:r>
            <a:endParaRPr lang="zh-TW" altLang="en-US" dirty="0">
              <a:latin typeface="Courier New" panose="02070309020205020404" pitchFamily="49" charset="0"/>
              <a:cs typeface="Courier New" panose="02070309020205020404" pitchFamily="49" charset="0"/>
            </a:endParaRPr>
          </a:p>
        </p:txBody>
      </p:sp>
      <p:sp>
        <p:nvSpPr>
          <p:cNvPr id="13" name="文字方塊 12"/>
          <p:cNvSpPr txBox="1"/>
          <p:nvPr/>
        </p:nvSpPr>
        <p:spPr>
          <a:xfrm>
            <a:off x="356387" y="4430115"/>
            <a:ext cx="11461801" cy="369332"/>
          </a:xfrm>
          <a:prstGeom prst="rect">
            <a:avLst/>
          </a:prstGeom>
          <a:noFill/>
        </p:spPr>
        <p:txBody>
          <a:bodyPr wrap="square" rtlCol="0">
            <a:spAutoFit/>
          </a:bodyPr>
          <a:lstStyle/>
          <a:p>
            <a:r>
              <a:rPr lang="zh-TW" altLang="en-US" b="1" dirty="0" smtClean="0">
                <a:solidFill>
                  <a:srgbClr val="0062B3"/>
                </a:solidFill>
              </a:rPr>
              <a:t>原主旨</a:t>
            </a:r>
            <a:r>
              <a:rPr lang="zh-TW" altLang="en-US" b="1" dirty="0">
                <a:solidFill>
                  <a:srgbClr val="0062B3"/>
                </a:solidFill>
              </a:rPr>
              <a:t> </a:t>
            </a:r>
            <a:r>
              <a:rPr lang="en-US" altLang="zh-TW" b="1" dirty="0" smtClean="0">
                <a:solidFill>
                  <a:srgbClr val="0062B3"/>
                </a:solidFill>
              </a:rPr>
              <a:t>			</a:t>
            </a:r>
            <a:r>
              <a:rPr lang="zh-TW" altLang="en-US" b="1" dirty="0" smtClean="0">
                <a:solidFill>
                  <a:srgbClr val="0062B3"/>
                </a:solidFill>
              </a:rPr>
              <a:t>    英文主旨</a:t>
            </a:r>
            <a:r>
              <a:rPr lang="zh-TW" altLang="en-US" b="1" dirty="0">
                <a:solidFill>
                  <a:srgbClr val="0062B3"/>
                </a:solidFill>
              </a:rPr>
              <a:t> </a:t>
            </a:r>
            <a:r>
              <a:rPr lang="en-US" altLang="zh-TW" b="1" dirty="0" smtClean="0">
                <a:solidFill>
                  <a:srgbClr val="0062B3"/>
                </a:solidFill>
              </a:rPr>
              <a:t>		</a:t>
            </a:r>
            <a:r>
              <a:rPr lang="zh-TW" altLang="en-US" b="1" dirty="0" smtClean="0">
                <a:solidFill>
                  <a:srgbClr val="0062B3"/>
                </a:solidFill>
              </a:rPr>
              <a:t>            稀疏矩陣</a:t>
            </a:r>
            <a:r>
              <a:rPr lang="zh-TW" altLang="en-US" b="1" dirty="0">
                <a:solidFill>
                  <a:srgbClr val="0062B3"/>
                </a:solidFill>
              </a:rPr>
              <a:t> </a:t>
            </a:r>
            <a:r>
              <a:rPr lang="en-US" altLang="zh-TW" b="1" dirty="0">
                <a:solidFill>
                  <a:srgbClr val="0062B3"/>
                </a:solidFill>
              </a:rPr>
              <a:t>	</a:t>
            </a:r>
            <a:r>
              <a:rPr lang="en-US" altLang="zh-TW" b="1" dirty="0" smtClean="0">
                <a:solidFill>
                  <a:srgbClr val="0062B3"/>
                </a:solidFill>
              </a:rPr>
              <a:t>	</a:t>
            </a:r>
            <a:r>
              <a:rPr lang="zh-TW" altLang="en-US" b="1" dirty="0" smtClean="0">
                <a:solidFill>
                  <a:srgbClr val="0062B3"/>
                </a:solidFill>
              </a:rPr>
              <a:t>                  分群</a:t>
            </a:r>
            <a:endParaRPr lang="en-US" altLang="zh-TW" b="1" dirty="0" smtClean="0">
              <a:solidFill>
                <a:srgbClr val="0062B3"/>
              </a:solidFill>
            </a:endParaRPr>
          </a:p>
        </p:txBody>
      </p:sp>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6761" y="4769358"/>
            <a:ext cx="2198588" cy="1413961"/>
          </a:xfrm>
          <a:prstGeom prst="rect">
            <a:avLst/>
          </a:prstGeom>
        </p:spPr>
      </p:pic>
      <p:cxnSp>
        <p:nvCxnSpPr>
          <p:cNvPr id="16" name="直線單箭頭接點 15"/>
          <p:cNvCxnSpPr/>
          <p:nvPr/>
        </p:nvCxnSpPr>
        <p:spPr>
          <a:xfrm>
            <a:off x="9468385" y="5128816"/>
            <a:ext cx="1002765" cy="9874"/>
          </a:xfrm>
          <a:prstGeom prst="straightConnector1">
            <a:avLst/>
          </a:prstGeom>
          <a:ln>
            <a:solidFill>
              <a:srgbClr val="0062B3"/>
            </a:solidFill>
            <a:tailEnd type="triangle"/>
          </a:ln>
        </p:spPr>
        <p:style>
          <a:lnRef idx="3">
            <a:schemeClr val="dk1"/>
          </a:lnRef>
          <a:fillRef idx="0">
            <a:schemeClr val="dk1"/>
          </a:fillRef>
          <a:effectRef idx="2">
            <a:schemeClr val="dk1"/>
          </a:effectRef>
          <a:fontRef idx="minor">
            <a:schemeClr val="tx1"/>
          </a:fontRef>
        </p:style>
      </p:cxnSp>
      <p:cxnSp>
        <p:nvCxnSpPr>
          <p:cNvPr id="17" name="直線單箭頭接點 16"/>
          <p:cNvCxnSpPr/>
          <p:nvPr/>
        </p:nvCxnSpPr>
        <p:spPr>
          <a:xfrm>
            <a:off x="9468385" y="5829584"/>
            <a:ext cx="1136115" cy="9163"/>
          </a:xfrm>
          <a:prstGeom prst="straightConnector1">
            <a:avLst/>
          </a:prstGeom>
          <a:ln>
            <a:solidFill>
              <a:srgbClr val="0062B3"/>
            </a:solidFill>
            <a:tailEnd type="triangle"/>
          </a:ln>
        </p:spPr>
        <p:style>
          <a:lnRef idx="3">
            <a:schemeClr val="dk1"/>
          </a:lnRef>
          <a:fillRef idx="0">
            <a:schemeClr val="dk1"/>
          </a:fillRef>
          <a:effectRef idx="2">
            <a:schemeClr val="dk1"/>
          </a:effectRef>
          <a:fontRef idx="minor">
            <a:schemeClr val="tx1"/>
          </a:fontRef>
        </p:style>
      </p:cxnSp>
      <p:cxnSp>
        <p:nvCxnSpPr>
          <p:cNvPr id="18" name="直線單箭頭接點 17"/>
          <p:cNvCxnSpPr/>
          <p:nvPr/>
        </p:nvCxnSpPr>
        <p:spPr>
          <a:xfrm flipV="1">
            <a:off x="9468385" y="5459220"/>
            <a:ext cx="702256" cy="2392"/>
          </a:xfrm>
          <a:prstGeom prst="straightConnector1">
            <a:avLst/>
          </a:prstGeom>
          <a:ln>
            <a:solidFill>
              <a:srgbClr val="0062B3"/>
            </a:solidFill>
            <a:tailEnd type="triangle"/>
          </a:ln>
        </p:spPr>
        <p:style>
          <a:lnRef idx="3">
            <a:schemeClr val="dk1"/>
          </a:lnRef>
          <a:fillRef idx="0">
            <a:schemeClr val="dk1"/>
          </a:fillRef>
          <a:effectRef idx="2">
            <a:schemeClr val="dk1"/>
          </a:effectRef>
          <a:fontRef idx="minor">
            <a:schemeClr val="tx1"/>
          </a:fontRef>
        </p:style>
      </p:cxnSp>
      <p:grpSp>
        <p:nvGrpSpPr>
          <p:cNvPr id="25" name="群組 24"/>
          <p:cNvGrpSpPr/>
          <p:nvPr/>
        </p:nvGrpSpPr>
        <p:grpSpPr>
          <a:xfrm>
            <a:off x="616637" y="411637"/>
            <a:ext cx="5953355" cy="1091758"/>
            <a:chOff x="5864833" y="415560"/>
            <a:chExt cx="5953355" cy="1346624"/>
          </a:xfrm>
        </p:grpSpPr>
        <p:sp>
          <p:nvSpPr>
            <p:cNvPr id="22" name="圓角矩形 21"/>
            <p:cNvSpPr/>
            <p:nvPr/>
          </p:nvSpPr>
          <p:spPr>
            <a:xfrm>
              <a:off x="6573868" y="415560"/>
              <a:ext cx="5244320" cy="1101263"/>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公開資訊公告</a:t>
              </a:r>
              <a:r>
                <a:rPr lang="zh-TW" altLang="en-US" sz="3600" b="1" dirty="0" smtClean="0"/>
                <a:t>分類</a:t>
              </a:r>
              <a:endParaRPr lang="zh-TW" altLang="en-US" sz="3600" b="1" dirty="0"/>
            </a:p>
          </p:txBody>
        </p:sp>
        <p:sp>
          <p:nvSpPr>
            <p:cNvPr id="21" name="圓角矩形 20"/>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
        <p:nvSpPr>
          <p:cNvPr id="27" name="圓角矩形 26"/>
          <p:cNvSpPr/>
          <p:nvPr/>
        </p:nvSpPr>
        <p:spPr>
          <a:xfrm>
            <a:off x="5806030" y="1981642"/>
            <a:ext cx="649128" cy="181475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2400" b="1" dirty="0" smtClean="0"/>
              <a:t>主旨分</a:t>
            </a:r>
            <a:r>
              <a:rPr lang="zh-TW" altLang="en-US" sz="2400" b="1" dirty="0"/>
              <a:t>群</a:t>
            </a:r>
          </a:p>
        </p:txBody>
      </p:sp>
      <p:sp>
        <p:nvSpPr>
          <p:cNvPr id="29" name="向右箭號 28"/>
          <p:cNvSpPr/>
          <p:nvPr/>
        </p:nvSpPr>
        <p:spPr>
          <a:xfrm>
            <a:off x="6334841" y="5349851"/>
            <a:ext cx="296001" cy="278283"/>
          </a:xfrm>
          <a:prstGeom prst="rightArrow">
            <a:avLst>
              <a:gd name="adj1" fmla="val 46991"/>
              <a:gd name="adj2" fmla="val 61711"/>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4405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062" y="0"/>
            <a:ext cx="7060307" cy="6316580"/>
          </a:xfrm>
          <a:prstGeom prst="rect">
            <a:avLst/>
          </a:prstGeom>
          <a:gradFill flip="none" rotWithShape="1">
            <a:gsLst>
              <a:gs pos="31000">
                <a:srgbClr val="EDF1F9"/>
              </a:gs>
              <a:gs pos="20000">
                <a:schemeClr val="accent1">
                  <a:lumMod val="20000"/>
                  <a:lumOff val="80000"/>
                </a:schemeClr>
              </a:gs>
              <a:gs pos="12000">
                <a:srgbClr val="C7D5ED"/>
              </a:gs>
              <a:gs pos="0">
                <a:schemeClr val="accent1">
                  <a:lumMod val="60000"/>
                  <a:lumOff val="40000"/>
                </a:schemeClr>
              </a:gs>
              <a:gs pos="48000">
                <a:schemeClr val="bg1"/>
              </a:gs>
              <a:gs pos="100000">
                <a:schemeClr val="bg1"/>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8</a:t>
            </a:fld>
            <a:endParaRPr lang="zh-TW" altLang="en-US"/>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1332201085"/>
                  </p:ext>
                </p:extLst>
              </p:nvPr>
            </p:nvGraphicFramePr>
            <p:xfrm>
              <a:off x="850903" y="1625600"/>
              <a:ext cx="10502900" cy="4596003"/>
            </p:xfrm>
            <a:graphic>
              <a:graphicData uri="http://schemas.openxmlformats.org/drawingml/2006/table">
                <a:tbl>
                  <a:tblPr firstRow="1" bandRow="1">
                    <a:tableStyleId>{5C22544A-7EE6-4342-B048-85BDC9FD1C3A}</a:tableStyleId>
                  </a:tblPr>
                  <a:tblGrid>
                    <a:gridCol w="2100580">
                      <a:extLst>
                        <a:ext uri="{9D8B030D-6E8A-4147-A177-3AD203B41FA5}">
                          <a16:colId xmlns:a16="http://schemas.microsoft.com/office/drawing/2014/main" val="3225233001"/>
                        </a:ext>
                      </a:extLst>
                    </a:gridCol>
                    <a:gridCol w="2100580">
                      <a:extLst>
                        <a:ext uri="{9D8B030D-6E8A-4147-A177-3AD203B41FA5}">
                          <a16:colId xmlns:a16="http://schemas.microsoft.com/office/drawing/2014/main" val="1429485036"/>
                        </a:ext>
                      </a:extLst>
                    </a:gridCol>
                    <a:gridCol w="2100580">
                      <a:extLst>
                        <a:ext uri="{9D8B030D-6E8A-4147-A177-3AD203B41FA5}">
                          <a16:colId xmlns:a16="http://schemas.microsoft.com/office/drawing/2014/main" val="751241655"/>
                        </a:ext>
                      </a:extLst>
                    </a:gridCol>
                    <a:gridCol w="2100580">
                      <a:extLst>
                        <a:ext uri="{9D8B030D-6E8A-4147-A177-3AD203B41FA5}">
                          <a16:colId xmlns:a16="http://schemas.microsoft.com/office/drawing/2014/main" val="776613667"/>
                        </a:ext>
                      </a:extLst>
                    </a:gridCol>
                    <a:gridCol w="2100580">
                      <a:extLst>
                        <a:ext uri="{9D8B030D-6E8A-4147-A177-3AD203B41FA5}">
                          <a16:colId xmlns:a16="http://schemas.microsoft.com/office/drawing/2014/main" val="862521902"/>
                        </a:ext>
                      </a:extLst>
                    </a:gridCol>
                  </a:tblGrid>
                  <a:tr h="550620">
                    <a:tc>
                      <a:txBody>
                        <a:bodyPr/>
                        <a:lstStyle/>
                        <a:p>
                          <a:pPr algn="ctr">
                            <a:lnSpc>
                              <a:spcPct val="150000"/>
                            </a:lnSpc>
                            <a:spcBef>
                              <a:spcPts val="100"/>
                            </a:spcBef>
                          </a:pPr>
                          <a:r>
                            <a:rPr lang="zh-TW" altLang="en-US" sz="2000" dirty="0" smtClean="0"/>
                            <a:t>隔日漲幅</a:t>
                          </a:r>
                          <a:endParaRPr lang="zh-TW" altLang="en-US" sz="2000" dirty="0"/>
                        </a:p>
                      </a:txBody>
                      <a:tcPr marL="92196" marR="92196" marT="46098" marB="46098">
                        <a:lnL w="12700" cmpd="sng">
                          <a:noFill/>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zh-TW" altLang="en-US" sz="2000" dirty="0" smtClean="0"/>
                            <a:t>漲幅變動</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zh-TW" altLang="en-US" sz="2000" dirty="0" smtClean="0"/>
                            <a:t>波動度</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zh-TW" altLang="en-US" sz="2000" dirty="0" smtClean="0"/>
                            <a:t>移動平均</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en-US" altLang="zh-TW" sz="2000" dirty="0" smtClean="0"/>
                            <a:t>Z-Score</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12700" cmpd="sng">
                          <a:noFill/>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extLst>
                      <a:ext uri="{0D108BD9-81ED-4DB2-BD59-A6C34878D82A}">
                        <a16:rowId xmlns:a16="http://schemas.microsoft.com/office/drawing/2014/main" val="4197638588"/>
                      </a:ext>
                    </a:extLst>
                  </a:tr>
                  <a:tr h="1313294">
                    <a:tc>
                      <a:txBody>
                        <a:bodyPr/>
                        <a:lstStyle/>
                        <a:p>
                          <a:pPr marL="0" indent="0" algn="ctr">
                            <a:buFont typeface="Arial" panose="020B0604020202020204" pitchFamily="34" charset="0"/>
                            <a:buNone/>
                          </a:pPr>
                          <a:r>
                            <a:rPr lang="zh-TW" altLang="en-US" sz="1600" dirty="0" smtClean="0"/>
                            <a:t>股價直接變動</a:t>
                          </a:r>
                          <a:endParaRPr lang="zh-TW" altLang="en-US" sz="1600" dirty="0"/>
                        </a:p>
                      </a:txBody>
                      <a:tcPr marL="92196" marR="92196" marT="46098" marB="46098" anchor="ctr">
                        <a:lnL w="6350" cap="flat" cmpd="sng" algn="ctr">
                          <a:no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l">
                            <a:buFont typeface="Arial" panose="020B0604020202020204" pitchFamily="34" charset="0"/>
                            <a:buNone/>
                          </a:pPr>
                          <a:r>
                            <a:rPr lang="zh-TW" altLang="en-US" sz="1600" dirty="0" smtClean="0"/>
                            <a:t>公告後的股價漲幅是否改變公告前的漲幅趨勢</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l">
                            <a:buFont typeface="Arial" panose="020B0604020202020204" pitchFamily="34" charset="0"/>
                            <a:buNone/>
                          </a:pPr>
                          <a:r>
                            <a:rPr lang="zh-TW" altLang="en-US" sz="1600" dirty="0" smtClean="0"/>
                            <a:t>公告後是否降低或提高公告前的股價波動度，影響走勢</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600" dirty="0" smtClean="0"/>
                            <a:t>為降低瞬間波動的影響，比較新聞發生前後平均股價的改變</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zh-TW" altLang="en-US" sz="1600" dirty="0" smtClean="0"/>
                            <a:t>了解公告後的股價在公告前的近期股價分布的位置，與公告前平均值的距離</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109186422"/>
                      </a:ext>
                    </a:extLst>
                  </a:tr>
                  <a:tr h="1664912">
                    <a:tc>
                      <a:txBody>
                        <a:bodyPr/>
                        <a:lstStyle/>
                        <a:p>
                          <a:pPr marL="0" indent="0">
                            <a:lnSpc>
                              <a:spcPct val="150000"/>
                            </a:lnSpc>
                            <a:buFont typeface="Arial" panose="020B0604020202020204" pitchFamily="34" charset="0"/>
                            <a:buNone/>
                          </a:pP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𝐷</m:t>
                                  </m:r>
                                </m:e>
                                <m:sub>
                                  <m:r>
                                    <a:rPr lang="en-US" altLang="zh-TW" sz="1600" b="0" i="1" smtClean="0">
                                      <a:latin typeface="Cambria Math" panose="02040503050406030204" pitchFamily="18" charset="0"/>
                                      <a:ea typeface="Cambria Math" panose="02040503050406030204" pitchFamily="18" charset="0"/>
                                    </a:rPr>
                                    <m:t>1</m:t>
                                  </m:r>
                                </m:sub>
                              </m:sSub>
                            </m:oMath>
                          </a14:m>
                          <a:r>
                            <a:rPr lang="en-US" altLang="zh-TW" sz="1600" baseline="0" dirty="0" smtClean="0"/>
                            <a:t>=</a:t>
                          </a:r>
                          <a:r>
                            <a:rPr lang="zh-TW" altLang="en-US" sz="1600" baseline="0" dirty="0" smtClean="0"/>
                            <a:t> 明日開盤價</a:t>
                          </a:r>
                          <a:endParaRPr lang="en-US" altLang="zh-TW" sz="1600" baseline="0" dirty="0" smtClean="0"/>
                        </a:p>
                        <a:p>
                          <a:pPr marL="0" indent="0">
                            <a:lnSpc>
                              <a:spcPct val="150000"/>
                            </a:lnSpc>
                            <a:buFont typeface="Arial" panose="020B0604020202020204" pitchFamily="34" charset="0"/>
                            <a:buNone/>
                          </a:pP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𝐷</m:t>
                                  </m:r>
                                </m:e>
                                <m:sub>
                                  <m:r>
                                    <a:rPr lang="en-US" altLang="zh-TW" sz="1600" b="0" i="1" smtClean="0">
                                      <a:latin typeface="Cambria Math" panose="02040503050406030204" pitchFamily="18" charset="0"/>
                                      <a:ea typeface="Cambria Math" panose="02040503050406030204" pitchFamily="18" charset="0"/>
                                    </a:rPr>
                                    <m:t>2</m:t>
                                  </m:r>
                                </m:sub>
                              </m:sSub>
                            </m:oMath>
                          </a14:m>
                          <a:r>
                            <a:rPr lang="en-US" altLang="zh-TW" sz="1600" baseline="0" dirty="0" smtClean="0"/>
                            <a:t>=</a:t>
                          </a:r>
                          <a:r>
                            <a:rPr lang="zh-TW" altLang="en-US" sz="1600" baseline="0" dirty="0" smtClean="0"/>
                            <a:t> 後天收盤價</a:t>
                          </a:r>
                          <a:endParaRPr lang="en-US" altLang="zh-TW" sz="1600" baseline="0" dirty="0" smtClean="0"/>
                        </a:p>
                        <a:p>
                          <a:endParaRPr lang="en-US" altLang="zh-TW" sz="1600" baseline="0" dirty="0" smtClean="0"/>
                        </a:p>
                      </a:txBody>
                      <a:tcPr marL="92196" marR="92196" marT="46098" marB="46098">
                        <a:lnL w="6350" cap="flat" cmpd="sng" algn="ctr">
                          <a:no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600" dirty="0" smtClean="0"/>
                            <a:t>E=</a:t>
                          </a:r>
                          <a:r>
                            <a:rPr lang="zh-TW" altLang="en-US" sz="1600" dirty="0" smtClean="0"/>
                            <a:t> 前五天平均漲幅</a:t>
                          </a:r>
                          <a:endParaRPr lang="en-US" altLang="zh-TW" sz="1600" dirty="0" smtClean="0"/>
                        </a:p>
                        <a:p>
                          <a:endParaRPr lang="en-US" altLang="zh-TW" sz="800" dirty="0" smtClean="0"/>
                        </a:p>
                        <a:p>
                          <a14:m>
                            <m:oMath xmlns:m="http://schemas.openxmlformats.org/officeDocument/2006/math">
                              <m:sSub>
                                <m:sSubPr>
                                  <m:ctrlPr>
                                    <a:rPr lang="el-GR" altLang="zh-TW" sz="140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𝐷</m:t>
                                  </m:r>
                                </m:e>
                                <m:sub>
                                  <m:r>
                                    <a:rPr lang="en-US" altLang="zh-TW" sz="1400" b="0" i="1" smtClean="0">
                                      <a:latin typeface="Cambria Math" panose="02040503050406030204" pitchFamily="18" charset="0"/>
                                      <a:ea typeface="Cambria Math" panose="02040503050406030204" pitchFamily="18" charset="0"/>
                                    </a:rPr>
                                    <m:t>1</m:t>
                                  </m:r>
                                </m:sub>
                              </m:sSub>
                            </m:oMath>
                          </a14:m>
                          <a:r>
                            <a:rPr lang="en-US" altLang="zh-TW" sz="1600" dirty="0" smtClean="0"/>
                            <a:t>,</a:t>
                          </a:r>
                          <a:r>
                            <a:rPr lang="el-GR" altLang="zh-TW" sz="1400" dirty="0" smtClean="0">
                              <a:ea typeface="Cambria Math" panose="02040503050406030204" pitchFamily="18" charset="0"/>
                            </a:rPr>
                            <a:t> </a:t>
                          </a:r>
                          <a14:m>
                            <m:oMath xmlns:m="http://schemas.openxmlformats.org/officeDocument/2006/math">
                              <m:sSub>
                                <m:sSubPr>
                                  <m:ctrlPr>
                                    <a:rPr lang="el-GR" altLang="zh-TW" sz="140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𝐷</m:t>
                                  </m:r>
                                </m:e>
                                <m:sub>
                                  <m:r>
                                    <a:rPr lang="en-US" altLang="zh-TW" sz="1400" b="0" i="1" smtClean="0">
                                      <a:latin typeface="Cambria Math" panose="02040503050406030204" pitchFamily="18" charset="0"/>
                                      <a:ea typeface="Cambria Math" panose="02040503050406030204" pitchFamily="18" charset="0"/>
                                    </a:rPr>
                                    <m:t>2</m:t>
                                  </m:r>
                                </m:sub>
                              </m:sSub>
                            </m:oMath>
                          </a14:m>
                          <a:r>
                            <a:rPr lang="en-US" altLang="zh-TW" sz="1600" dirty="0" smtClean="0"/>
                            <a:t>,</a:t>
                          </a:r>
                          <a14:m>
                            <m:oMath xmlns:m="http://schemas.openxmlformats.org/officeDocument/2006/math">
                              <m:sSub>
                                <m:sSubPr>
                                  <m:ctrlPr>
                                    <a:rPr lang="el-GR" altLang="zh-TW" sz="140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𝐷</m:t>
                                  </m:r>
                                </m:e>
                                <m:sub>
                                  <m:r>
                                    <a:rPr lang="en-US" altLang="zh-TW" sz="1400" b="0" i="1" smtClean="0">
                                      <a:latin typeface="Cambria Math" panose="02040503050406030204" pitchFamily="18" charset="0"/>
                                      <a:ea typeface="Cambria Math" panose="02040503050406030204" pitchFamily="18" charset="0"/>
                                    </a:rPr>
                                    <m:t>3</m:t>
                                  </m:r>
                                </m:sub>
                              </m:sSub>
                            </m:oMath>
                          </a14:m>
                          <a:r>
                            <a:rPr lang="en-US" altLang="zh-TW" sz="1600" dirty="0" smtClean="0"/>
                            <a:t>=</a:t>
                          </a:r>
                        </a:p>
                        <a:p>
                          <a:r>
                            <a:rPr lang="zh-TW" altLang="en-US" sz="1600" dirty="0" smtClean="0"/>
                            <a:t>後三天實際漲幅</a:t>
                          </a:r>
                          <a:endParaRPr lang="en-US" altLang="zh-TW" sz="1600" dirty="0" smtClean="0"/>
                        </a:p>
                        <a:p>
                          <a:endParaRPr lang="en-US" altLang="zh-TW" sz="800" dirty="0" smtClean="0"/>
                        </a:p>
                        <a:p>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𝑤</m:t>
                                  </m:r>
                                </m:e>
                                <m:sub>
                                  <m:r>
                                    <a:rPr lang="en-US" altLang="zh-TW" sz="1600" b="0" i="1" smtClean="0">
                                      <a:latin typeface="Cambria Math" panose="02040503050406030204" pitchFamily="18" charset="0"/>
                                      <a:ea typeface="Cambria Math" panose="02040503050406030204" pitchFamily="18" charset="0"/>
                                    </a:rPr>
                                    <m:t>1</m:t>
                                  </m:r>
                                </m:sub>
                              </m:sSub>
                            </m:oMath>
                          </a14:m>
                          <a:r>
                            <a:rPr lang="en-US" altLang="zh-TW" sz="1600" dirty="0" smtClean="0"/>
                            <a:t>,</a:t>
                          </a:r>
                          <a:r>
                            <a:rPr lang="el-GR" altLang="zh-TW" sz="1600" dirty="0" smtClean="0">
                              <a:ea typeface="Cambria Math" panose="02040503050406030204" pitchFamily="18" charset="0"/>
                            </a:rPr>
                            <a:t> </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𝑤</m:t>
                                  </m:r>
                                </m:e>
                                <m:sub>
                                  <m:r>
                                    <a:rPr lang="en-US" altLang="zh-TW" sz="1600" b="0" i="1" smtClean="0">
                                      <a:latin typeface="Cambria Math" panose="02040503050406030204" pitchFamily="18" charset="0"/>
                                      <a:ea typeface="Cambria Math" panose="02040503050406030204" pitchFamily="18" charset="0"/>
                                    </a:rPr>
                                    <m:t>2</m:t>
                                  </m:r>
                                </m:sub>
                              </m:sSub>
                            </m:oMath>
                          </a14:m>
                          <a:r>
                            <a:rPr lang="en-US" altLang="zh-TW" sz="1600" dirty="0" smtClean="0"/>
                            <a:t>,</a:t>
                          </a:r>
                          <a:r>
                            <a:rPr lang="el-GR" altLang="zh-TW" sz="1600" dirty="0" smtClean="0">
                              <a:ea typeface="Cambria Math" panose="02040503050406030204" pitchFamily="18" charset="0"/>
                            </a:rPr>
                            <a:t> </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𝑤</m:t>
                                  </m:r>
                                </m:e>
                                <m:sub>
                                  <m:r>
                                    <a:rPr lang="en-US" altLang="zh-TW" sz="1600" b="0" i="1" smtClean="0">
                                      <a:latin typeface="Cambria Math" panose="02040503050406030204" pitchFamily="18" charset="0"/>
                                      <a:ea typeface="Cambria Math" panose="02040503050406030204" pitchFamily="18" charset="0"/>
                                    </a:rPr>
                                    <m:t>3</m:t>
                                  </m:r>
                                </m:sub>
                              </m:sSub>
                            </m:oMath>
                          </a14:m>
                          <a:r>
                            <a:rPr lang="en-US" altLang="zh-TW" sz="1600" dirty="0" smtClean="0"/>
                            <a:t>=</a:t>
                          </a:r>
                        </a:p>
                        <a:p>
                          <a:r>
                            <a:rPr lang="en-US" altLang="zh-TW" sz="1600" dirty="0" smtClean="0"/>
                            <a:t>0.5</a:t>
                          </a:r>
                          <a:r>
                            <a:rPr lang="en-US" altLang="zh-TW" sz="1600" baseline="0" dirty="0" smtClean="0"/>
                            <a:t>,</a:t>
                          </a:r>
                          <a:r>
                            <a:rPr lang="zh-TW" altLang="en-US" sz="1600" baseline="0" dirty="0" smtClean="0"/>
                            <a:t> </a:t>
                          </a:r>
                          <a:r>
                            <a:rPr lang="en-US" altLang="zh-TW" sz="1600" baseline="0" dirty="0" smtClean="0"/>
                            <a:t>0.3,</a:t>
                          </a:r>
                          <a:r>
                            <a:rPr lang="zh-TW" altLang="en-US" sz="1600" baseline="0" dirty="0" smtClean="0"/>
                            <a:t> </a:t>
                          </a:r>
                          <a:r>
                            <a:rPr lang="en-US" altLang="zh-TW" sz="1600" baseline="0" dirty="0" smtClean="0"/>
                            <a:t>0.2</a:t>
                          </a:r>
                          <a:endParaRPr lang="zh-TW" altLang="en-US" sz="16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zh-TW" altLang="el-GR" sz="1600" i="1" smtClean="0">
                                      <a:latin typeface="Cambria Math" panose="02040503050406030204" pitchFamily="18" charset="0"/>
                                      <a:ea typeface="Cambria Math" panose="02040503050406030204" pitchFamily="18" charset="0"/>
                                    </a:rPr>
                                    <m:t>𝜎</m:t>
                                  </m:r>
                                </m:e>
                                <m:sub>
                                  <m:r>
                                    <a:rPr lang="en-US" altLang="zh-TW" sz="1600" b="0" i="1" smtClean="0">
                                      <a:latin typeface="Cambria Math" panose="02040503050406030204" pitchFamily="18" charset="0"/>
                                      <a:ea typeface="Cambria Math" panose="02040503050406030204" pitchFamily="18" charset="0"/>
                                    </a:rPr>
                                    <m:t>1</m:t>
                                  </m:r>
                                </m:sub>
                              </m:sSub>
                            </m:oMath>
                          </a14:m>
                          <a:r>
                            <a:rPr lang="en-US" altLang="zh-TW" sz="1600" dirty="0" smtClean="0"/>
                            <a:t>,</a:t>
                          </a:r>
                          <a:r>
                            <a:rPr lang="el-GR" altLang="zh-TW" sz="1600" dirty="0" smtClean="0"/>
                            <a:t> </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zh-TW" altLang="el-GR" sz="1600" i="1" smtClean="0">
                                      <a:latin typeface="Cambria Math" panose="02040503050406030204" pitchFamily="18" charset="0"/>
                                      <a:ea typeface="Cambria Math" panose="02040503050406030204" pitchFamily="18" charset="0"/>
                                    </a:rPr>
                                    <m:t>𝜎</m:t>
                                  </m:r>
                                </m:e>
                                <m:sub>
                                  <m:r>
                                    <a:rPr lang="en-US" altLang="zh-TW" sz="1600" b="0" i="1" smtClean="0">
                                      <a:latin typeface="Cambria Math" panose="02040503050406030204" pitchFamily="18" charset="0"/>
                                      <a:ea typeface="Cambria Math" panose="02040503050406030204" pitchFamily="18" charset="0"/>
                                    </a:rPr>
                                    <m:t>2</m:t>
                                  </m:r>
                                </m:sub>
                              </m:sSub>
                            </m:oMath>
                          </a14:m>
                          <a:r>
                            <a:rPr lang="en-US" altLang="zh-TW" sz="1600" dirty="0" smtClean="0"/>
                            <a:t>=</a:t>
                          </a:r>
                          <a:r>
                            <a:rPr lang="zh-TW" altLang="en-US" sz="1600" dirty="0" smtClean="0"/>
                            <a:t> </a:t>
                          </a:r>
                          <a:endParaRPr lang="en-US" altLang="zh-TW" sz="1600" dirty="0" smtClean="0"/>
                        </a:p>
                        <a:p>
                          <a:r>
                            <a:rPr lang="zh-TW" altLang="en-US" sz="1600" dirty="0" smtClean="0"/>
                            <a:t>前後</a:t>
                          </a:r>
                          <a:r>
                            <a:rPr lang="en-US" altLang="zh-TW" sz="1600" dirty="0" smtClean="0"/>
                            <a:t>20</a:t>
                          </a:r>
                          <a:r>
                            <a:rPr lang="zh-TW" altLang="en-US" sz="1600" dirty="0" smtClean="0"/>
                            <a:t>天</a:t>
                          </a:r>
                          <a:r>
                            <a:rPr lang="zh-TW" altLang="en-US" sz="1600" baseline="0" dirty="0" smtClean="0"/>
                            <a:t>漲幅標準差</a:t>
                          </a:r>
                          <a:endParaRPr lang="en-US" altLang="zh-TW" sz="1600" baseline="0" dirty="0" smtClean="0"/>
                        </a:p>
                        <a:p>
                          <a:endParaRPr lang="en-US" altLang="zh-TW" sz="8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1600" b="0" i="1" smtClean="0">
                                  <a:latin typeface="Cambria Math" panose="02040503050406030204" pitchFamily="18" charset="0"/>
                                  <a:ea typeface="Cambria Math" panose="02040503050406030204" pitchFamily="18" charset="0"/>
                                </a:rPr>
                                <m:t>𝑇</m:t>
                              </m:r>
                            </m:oMath>
                          </a14:m>
                          <a:r>
                            <a:rPr lang="en-US" altLang="zh-TW" sz="1600" baseline="0" dirty="0" smtClean="0"/>
                            <a:t>=</a:t>
                          </a:r>
                          <a:r>
                            <a:rPr lang="zh-TW" altLang="en-US" sz="1600" baseline="0" dirty="0" smtClean="0"/>
                            <a:t> </a:t>
                          </a:r>
                          <a:r>
                            <a:rPr lang="en-US" altLang="zh-TW" sz="1600" baseline="0" dirty="0" smtClean="0"/>
                            <a:t>20</a:t>
                          </a:r>
                          <a:r>
                            <a:rPr lang="zh-TW" altLang="en-US" sz="1600" baseline="0" dirty="0" smtClean="0"/>
                            <a:t>天</a:t>
                          </a:r>
                          <a:endParaRPr lang="el-GR" altLang="zh-TW" sz="1600" dirty="0" smtClean="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14:m>
                            <m:oMath xmlns:m="http://schemas.openxmlformats.org/officeDocument/2006/math">
                              <m:sSub>
                                <m:sSubPr>
                                  <m:ctrlPr>
                                    <a:rPr lang="en-US" altLang="zh-TW" sz="1600" i="1" smtClean="0">
                                      <a:latin typeface="Cambria Math" panose="02040503050406030204" pitchFamily="18" charset="0"/>
                                    </a:rPr>
                                  </m:ctrlPr>
                                </m:sSubPr>
                                <m:e>
                                  <m:r>
                                    <m:rPr>
                                      <m:sty m:val="p"/>
                                    </m:rPr>
                                    <a:rPr lang="en-US" altLang="zh-TW" sz="1600" i="1" smtClean="0">
                                      <a:latin typeface="Cambria Math" panose="02040503050406030204" pitchFamily="18" charset="0"/>
                                    </a:rPr>
                                    <m:t>D</m:t>
                                  </m:r>
                                </m:e>
                                <m:sub>
                                  <m:r>
                                    <a:rPr lang="en-US" altLang="zh-TW" sz="1600" b="0" i="1" smtClean="0">
                                      <a:latin typeface="Cambria Math" panose="02040503050406030204" pitchFamily="18" charset="0"/>
                                    </a:rPr>
                                    <m:t>1</m:t>
                                  </m:r>
                                </m:sub>
                              </m:sSub>
                            </m:oMath>
                          </a14:m>
                          <a:r>
                            <a:rPr lang="en-US" altLang="zh-TW" sz="1600" dirty="0" smtClean="0"/>
                            <a:t>=</a:t>
                          </a:r>
                          <a:r>
                            <a:rPr lang="en-US" altLang="zh-TW" sz="1600" baseline="0" dirty="0" smtClean="0"/>
                            <a:t> </a:t>
                          </a:r>
                        </a:p>
                        <a:p>
                          <a:r>
                            <a:rPr lang="zh-TW" altLang="en-US" sz="1600" baseline="0" dirty="0" smtClean="0"/>
                            <a:t>當日收盤價</a:t>
                          </a:r>
                          <a:endParaRPr lang="en-US" altLang="zh-TW" sz="1600" baseline="0" dirty="0" smtClean="0"/>
                        </a:p>
                        <a:p>
                          <a:endParaRPr lang="en-US" altLang="zh-TW" sz="800" baseline="0" dirty="0" smtClean="0"/>
                        </a:p>
                        <a:p>
                          <a14:m>
                            <m:oMath xmlns:m="http://schemas.openxmlformats.org/officeDocument/2006/math">
                              <m:sSub>
                                <m:sSubPr>
                                  <m:ctrlPr>
                                    <a:rPr lang="en-US" altLang="zh-TW" sz="1600" i="1" smtClean="0">
                                      <a:latin typeface="Cambria Math" panose="02040503050406030204" pitchFamily="18" charset="0"/>
                                    </a:rPr>
                                  </m:ctrlPr>
                                </m:sSubPr>
                                <m:e>
                                  <m:r>
                                    <a:rPr lang="zh-TW" altLang="en-US" sz="1600" i="1" smtClean="0">
                                      <a:latin typeface="Cambria Math" panose="02040503050406030204" pitchFamily="18" charset="0"/>
                                    </a:rPr>
                                    <m:t>𝜇</m:t>
                                  </m:r>
                                </m:e>
                                <m:sub>
                                  <m:r>
                                    <a:rPr lang="en-US" altLang="zh-TW" sz="1600" b="0" i="1" smtClean="0">
                                      <a:latin typeface="Cambria Math" panose="02040503050406030204" pitchFamily="18" charset="0"/>
                                    </a:rPr>
                                    <m:t>𝑝𝑜𝑠𝑡</m:t>
                                  </m:r>
                                </m:sub>
                              </m:sSub>
                            </m:oMath>
                          </a14:m>
                          <a:r>
                            <a:rPr lang="en-US" altLang="zh-TW" sz="1600" baseline="0" dirty="0" smtClean="0"/>
                            <a:t>=</a:t>
                          </a:r>
                        </a:p>
                        <a:p>
                          <a:r>
                            <a:rPr lang="zh-TW" altLang="en-US" sz="1600" baseline="0" dirty="0" smtClean="0"/>
                            <a:t>後五天平均收盤</a:t>
                          </a:r>
                          <a:endParaRPr lang="zh-TW" altLang="en-US" sz="16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14:m>
                            <m:oMath xmlns:m="http://schemas.openxmlformats.org/officeDocument/2006/math">
                              <m:sSub>
                                <m:sSubPr>
                                  <m:ctrlPr>
                                    <a:rPr lang="en-US" altLang="zh-TW" sz="1600" i="1" smtClean="0">
                                      <a:latin typeface="Cambria Math" panose="02040503050406030204" pitchFamily="18" charset="0"/>
                                    </a:rPr>
                                  </m:ctrlPr>
                                </m:sSubPr>
                                <m:e>
                                  <m:r>
                                    <a:rPr lang="zh-TW" altLang="en-US" sz="1600" i="1" smtClean="0">
                                      <a:latin typeface="Cambria Math" panose="02040503050406030204" pitchFamily="18" charset="0"/>
                                    </a:rPr>
                                    <m:t>𝜇</m:t>
                                  </m:r>
                                </m:e>
                                <m:sub>
                                  <m:r>
                                    <a:rPr lang="en-US" altLang="zh-TW" sz="1600" b="0" i="1" smtClean="0">
                                      <a:latin typeface="Cambria Math" panose="02040503050406030204" pitchFamily="18" charset="0"/>
                                    </a:rPr>
                                    <m:t>𝑝𝑜𝑠𝑡</m:t>
                                  </m:r>
                                </m:sub>
                              </m:sSub>
                            </m:oMath>
                          </a14:m>
                          <a:r>
                            <a:rPr lang="en-US" altLang="zh-TW" sz="1600" dirty="0" smtClean="0"/>
                            <a:t>= </a:t>
                          </a:r>
                        </a:p>
                        <a:p>
                          <a:r>
                            <a:rPr lang="zh-TW" altLang="en-US" sz="1600" dirty="0" smtClean="0"/>
                            <a:t>後三天平均收盤</a:t>
                          </a:r>
                          <a:endParaRPr lang="en-US" altLang="zh-TW" sz="1600" dirty="0" smtClean="0"/>
                        </a:p>
                        <a:p>
                          <a14:m>
                            <m:oMath xmlns:m="http://schemas.openxmlformats.org/officeDocument/2006/math">
                              <m:sSub>
                                <m:sSubPr>
                                  <m:ctrlPr>
                                    <a:rPr lang="en-US" altLang="zh-TW" sz="1600" i="1" smtClean="0">
                                      <a:latin typeface="Cambria Math" panose="02040503050406030204" pitchFamily="18" charset="0"/>
                                    </a:rPr>
                                  </m:ctrlPr>
                                </m:sSubPr>
                                <m:e>
                                  <m:r>
                                    <a:rPr lang="zh-TW" altLang="en-US" sz="1600" i="1" smtClean="0">
                                      <a:latin typeface="Cambria Math" panose="02040503050406030204" pitchFamily="18" charset="0"/>
                                    </a:rPr>
                                    <m:t>𝜇</m:t>
                                  </m:r>
                                </m:e>
                                <m:sub>
                                  <m:r>
                                    <a:rPr lang="en-US" altLang="zh-TW" sz="1600" b="0" i="1" smtClean="0">
                                      <a:latin typeface="Cambria Math" panose="02040503050406030204" pitchFamily="18" charset="0"/>
                                    </a:rPr>
                                    <m:t>𝑝𝑟𝑒</m:t>
                                  </m:r>
                                </m:sub>
                              </m:sSub>
                            </m:oMath>
                          </a14:m>
                          <a:r>
                            <a:rPr lang="en-US" altLang="zh-TW" sz="1600" dirty="0" smtClean="0"/>
                            <a:t>=</a:t>
                          </a:r>
                        </a:p>
                        <a:p>
                          <a:r>
                            <a:rPr lang="zh-TW" altLang="en-US" sz="1600" dirty="0" smtClean="0"/>
                            <a:t>前</a:t>
                          </a:r>
                          <a:r>
                            <a:rPr lang="en-US" altLang="zh-TW" sz="1600" dirty="0" smtClean="0"/>
                            <a:t>15</a:t>
                          </a:r>
                          <a:r>
                            <a:rPr lang="zh-TW" altLang="en-US" sz="1600" dirty="0" smtClean="0"/>
                            <a:t>天平均收盤價</a:t>
                          </a:r>
                          <a:endParaRPr lang="en-US" altLang="zh-TW" sz="1600" dirty="0" smtClean="0"/>
                        </a:p>
                        <a:p>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zh-TW" altLang="el-GR" sz="1600" i="1" smtClean="0">
                                      <a:latin typeface="Cambria Math" panose="02040503050406030204" pitchFamily="18" charset="0"/>
                                      <a:ea typeface="Cambria Math" panose="02040503050406030204" pitchFamily="18" charset="0"/>
                                    </a:rPr>
                                    <m:t>𝜎</m:t>
                                  </m:r>
                                </m:e>
                                <m:sub>
                                  <m:r>
                                    <a:rPr lang="en-US" altLang="zh-TW" sz="1600" b="0" i="1" smtClean="0">
                                      <a:latin typeface="Cambria Math" panose="02040503050406030204" pitchFamily="18" charset="0"/>
                                      <a:ea typeface="Cambria Math" panose="02040503050406030204" pitchFamily="18" charset="0"/>
                                    </a:rPr>
                                    <m:t>𝑝𝑟𝑒</m:t>
                                  </m:r>
                                </m:sub>
                              </m:sSub>
                            </m:oMath>
                          </a14:m>
                          <a:r>
                            <a:rPr lang="en-US" altLang="zh-TW" sz="1600" dirty="0" smtClean="0"/>
                            <a:t>=</a:t>
                          </a:r>
                        </a:p>
                        <a:p>
                          <a:r>
                            <a:rPr lang="zh-TW" altLang="en-US" sz="1600" dirty="0" smtClean="0"/>
                            <a:t>前</a:t>
                          </a:r>
                          <a:r>
                            <a:rPr lang="en-US" altLang="zh-TW" sz="1600" dirty="0" smtClean="0"/>
                            <a:t>15</a:t>
                          </a:r>
                          <a:r>
                            <a:rPr lang="zh-TW" altLang="en-US" sz="1600" dirty="0" smtClean="0"/>
                            <a:t>天標準差</a:t>
                          </a:r>
                          <a:endParaRPr lang="en-US" altLang="zh-TW" sz="1600" dirty="0" smtClean="0"/>
                        </a:p>
                      </a:txBody>
                      <a:tcPr marL="92196" marR="92196" marT="46098" marB="46098">
                        <a:lnL w="6350" cap="flat" cmpd="sng" algn="ctr">
                          <a:solidFill>
                            <a:srgbClr val="EC610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863919"/>
                      </a:ext>
                    </a:extLst>
                  </a:tr>
                  <a:tr h="1067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aseline="0" dirty="0" smtClean="0"/>
                            <a:t>Δ$ = (</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𝐷</m:t>
                                  </m:r>
                                </m:e>
                                <m:sub>
                                  <m:r>
                                    <a:rPr lang="en-US" altLang="zh-TW" sz="1600" b="0" i="1" smtClean="0">
                                      <a:latin typeface="Cambria Math" panose="02040503050406030204" pitchFamily="18" charset="0"/>
                                      <a:ea typeface="Cambria Math" panose="02040503050406030204" pitchFamily="18" charset="0"/>
                                    </a:rPr>
                                    <m:t>2</m:t>
                                  </m:r>
                                </m:sub>
                              </m:sSub>
                            </m:oMath>
                          </a14:m>
                          <a:r>
                            <a:rPr lang="en-US" altLang="zh-TW" sz="1600" baseline="0" dirty="0" smtClean="0"/>
                            <a:t>-</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𝐷</m:t>
                                  </m:r>
                                </m:e>
                                <m:sub>
                                  <m:r>
                                    <a:rPr lang="en-US" altLang="zh-TW" sz="1600" b="0" i="1" smtClean="0">
                                      <a:latin typeface="Cambria Math" panose="02040503050406030204" pitchFamily="18" charset="0"/>
                                      <a:ea typeface="Cambria Math" panose="02040503050406030204" pitchFamily="18" charset="0"/>
                                    </a:rPr>
                                    <m:t>1</m:t>
                                  </m:r>
                                </m:sub>
                              </m:sSub>
                            </m:oMath>
                          </a14:m>
                          <a:r>
                            <a:rPr lang="en-US" altLang="zh-TW" sz="1600" baseline="0" dirty="0" smtClean="0"/>
                            <a:t>)/ </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𝐷</m:t>
                                  </m:r>
                                </m:e>
                                <m:sub>
                                  <m:r>
                                    <a:rPr lang="en-US" altLang="zh-TW" sz="1600" b="0" i="1" smtClean="0">
                                      <a:latin typeface="Cambria Math" panose="02040503050406030204" pitchFamily="18" charset="0"/>
                                      <a:ea typeface="Cambria Math" panose="02040503050406030204" pitchFamily="18" charset="0"/>
                                    </a:rPr>
                                    <m:t>1</m:t>
                                  </m:r>
                                </m:sub>
                              </m:sSub>
                            </m:oMath>
                          </a14:m>
                          <a:endParaRPr lang="zh-TW" altLang="en-US" sz="1600" dirty="0"/>
                        </a:p>
                      </a:txBody>
                      <a:tcPr marL="92196" marR="92196" marT="46098" marB="46098">
                        <a:lnL w="6350" cap="flat" cmpd="sng" algn="ctr">
                          <a:no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600" baseline="0" dirty="0" smtClean="0"/>
                            <a:t>Δ% =</a:t>
                          </a:r>
                        </a:p>
                        <a:p>
                          <a:r>
                            <a:rPr lang="en-US" altLang="zh-TW" sz="1600" dirty="0" smtClean="0"/>
                            <a:t>w1*(D1-E)+w2*(D2-E)</a:t>
                          </a:r>
                          <a:r>
                            <a:rPr lang="zh-TW" altLang="en-US" sz="1600" dirty="0" smtClean="0"/>
                            <a:t> </a:t>
                          </a:r>
                          <a:r>
                            <a:rPr lang="en-US" altLang="zh-TW" sz="1600" dirty="0" smtClean="0"/>
                            <a:t>+w3*(D3-E)</a:t>
                          </a:r>
                          <a:endParaRPr lang="zh-TW" altLang="en-US" sz="16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600" baseline="0" dirty="0" smtClean="0"/>
                            <a:t>ΔV=</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zh-TW" altLang="el-GR" sz="1600" i="1" smtClean="0">
                                      <a:latin typeface="Cambria Math" panose="02040503050406030204" pitchFamily="18" charset="0"/>
                                      <a:ea typeface="Cambria Math" panose="02040503050406030204" pitchFamily="18" charset="0"/>
                                    </a:rPr>
                                    <m:t>𝜎</m:t>
                                  </m:r>
                                </m:e>
                                <m:sub>
                                  <m:r>
                                    <a:rPr lang="en-US" altLang="zh-TW" sz="1600" b="0" i="1" smtClean="0">
                                      <a:latin typeface="Cambria Math" panose="02040503050406030204" pitchFamily="18" charset="0"/>
                                      <a:ea typeface="Cambria Math" panose="02040503050406030204" pitchFamily="18" charset="0"/>
                                    </a:rPr>
                                    <m:t>2</m:t>
                                  </m:r>
                                </m:sub>
                              </m:sSub>
                              <m:r>
                                <a:rPr lang="en-US" altLang="zh-TW" sz="160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𝑇</m:t>
                              </m:r>
                            </m:oMath>
                          </a14:m>
                          <a:r>
                            <a:rPr lang="en-US" altLang="zh-TW" sz="1600" dirty="0" smtClean="0"/>
                            <a:t>-</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zh-TW" altLang="el-GR" sz="1600" i="1" smtClean="0">
                                      <a:latin typeface="Cambria Math" panose="02040503050406030204" pitchFamily="18" charset="0"/>
                                      <a:ea typeface="Cambria Math" panose="02040503050406030204" pitchFamily="18" charset="0"/>
                                    </a:rPr>
                                    <m:t>𝜎</m:t>
                                  </m:r>
                                </m:e>
                                <m:sub>
                                  <m:r>
                                    <a:rPr lang="en-US" altLang="zh-TW" sz="1600" b="0" i="1" smtClean="0">
                                      <a:latin typeface="Cambria Math" panose="02040503050406030204" pitchFamily="18" charset="0"/>
                                      <a:ea typeface="Cambria Math" panose="02040503050406030204" pitchFamily="18" charset="0"/>
                                    </a:rPr>
                                    <m:t>1</m:t>
                                  </m:r>
                                </m:sub>
                              </m:sSub>
                              <m:r>
                                <a:rPr lang="en-US" altLang="zh-TW" sz="160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𝑇</m:t>
                              </m:r>
                            </m:oMath>
                          </a14:m>
                          <a:endParaRPr lang="zh-TW" altLang="en-US" sz="16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600" baseline="0" dirty="0" smtClean="0"/>
                            <a:t>ΔMA= </a:t>
                          </a:r>
                        </a:p>
                        <a:p>
                          <a14:m>
                            <m:oMath xmlns:m="http://schemas.openxmlformats.org/officeDocument/2006/math">
                              <m:sSub>
                                <m:sSubPr>
                                  <m:ctrlPr>
                                    <a:rPr lang="en-US" altLang="zh-TW" sz="1600" i="1" smtClean="0">
                                      <a:latin typeface="Cambria Math" panose="02040503050406030204" pitchFamily="18" charset="0"/>
                                    </a:rPr>
                                  </m:ctrlPr>
                                </m:sSubPr>
                                <m:e>
                                  <m:r>
                                    <a:rPr lang="en-US" altLang="zh-TW" sz="1600" i="1" smtClean="0">
                                      <a:latin typeface="Cambria Math" panose="02040503050406030204" pitchFamily="18" charset="0"/>
                                    </a:rPr>
                                    <m:t>(</m:t>
                                  </m:r>
                                  <m:r>
                                    <a:rPr lang="zh-TW" altLang="en-US" sz="1600" i="1" smtClean="0">
                                      <a:latin typeface="Cambria Math" panose="02040503050406030204" pitchFamily="18" charset="0"/>
                                    </a:rPr>
                                    <m:t>𝜇</m:t>
                                  </m:r>
                                </m:e>
                                <m:sub>
                                  <m:r>
                                    <a:rPr lang="en-US" altLang="zh-TW" sz="1600" b="0" i="1" smtClean="0">
                                      <a:latin typeface="Cambria Math" panose="02040503050406030204" pitchFamily="18" charset="0"/>
                                    </a:rPr>
                                    <m:t>𝑝𝑜𝑠𝑡</m:t>
                                  </m:r>
                                </m:sub>
                              </m:sSub>
                            </m:oMath>
                          </a14:m>
                          <a:r>
                            <a:rPr lang="en-US" altLang="zh-TW" sz="1600" baseline="0" dirty="0" smtClean="0"/>
                            <a:t>-</a:t>
                          </a:r>
                          <a14:m>
                            <m:oMath xmlns:m="http://schemas.openxmlformats.org/officeDocument/2006/math">
                              <m:sSub>
                                <m:sSubPr>
                                  <m:ctrlPr>
                                    <a:rPr lang="en-US" altLang="zh-TW" sz="1600" i="1" smtClean="0">
                                      <a:latin typeface="Cambria Math" panose="02040503050406030204" pitchFamily="18" charset="0"/>
                                    </a:rPr>
                                  </m:ctrlPr>
                                </m:sSubPr>
                                <m:e>
                                  <m:r>
                                    <m:rPr>
                                      <m:sty m:val="p"/>
                                    </m:rPr>
                                    <a:rPr lang="en-US" altLang="zh-TW" sz="1600" i="1" smtClean="0">
                                      <a:latin typeface="Cambria Math" panose="02040503050406030204" pitchFamily="18" charset="0"/>
                                    </a:rPr>
                                    <m:t>D</m:t>
                                  </m:r>
                                </m:e>
                                <m:sub>
                                  <m:r>
                                    <a:rPr lang="en-US" altLang="zh-TW" sz="1600" b="0" i="1" smtClean="0">
                                      <a:latin typeface="Cambria Math" panose="02040503050406030204" pitchFamily="18" charset="0"/>
                                    </a:rPr>
                                    <m:t>1</m:t>
                                  </m:r>
                                </m:sub>
                              </m:sSub>
                              <m:r>
                                <a:rPr lang="en-US" altLang="zh-TW" sz="1600" b="0" i="1" smtClean="0">
                                  <a:latin typeface="Cambria Math" panose="02040503050406030204" pitchFamily="18" charset="0"/>
                                </a:rPr>
                                <m:t>)</m:t>
                              </m:r>
                            </m:oMath>
                          </a14:m>
                          <a:r>
                            <a:rPr lang="en-US" altLang="zh-TW" sz="1600" baseline="0" dirty="0" smtClean="0"/>
                            <a:t>/</a:t>
                          </a:r>
                          <a14:m>
                            <m:oMath xmlns:m="http://schemas.openxmlformats.org/officeDocument/2006/math">
                              <m:sSub>
                                <m:sSubPr>
                                  <m:ctrlPr>
                                    <a:rPr lang="en-US" altLang="zh-TW" sz="1600" i="1" smtClean="0">
                                      <a:latin typeface="Cambria Math" panose="02040503050406030204" pitchFamily="18" charset="0"/>
                                    </a:rPr>
                                  </m:ctrlPr>
                                </m:sSubPr>
                                <m:e>
                                  <m:r>
                                    <m:rPr>
                                      <m:sty m:val="p"/>
                                    </m:rPr>
                                    <a:rPr lang="en-US" altLang="zh-TW" sz="1600" i="1" smtClean="0">
                                      <a:latin typeface="Cambria Math" panose="02040503050406030204" pitchFamily="18" charset="0"/>
                                    </a:rPr>
                                    <m:t>D</m:t>
                                  </m:r>
                                </m:e>
                                <m:sub>
                                  <m:r>
                                    <a:rPr lang="en-US" altLang="zh-TW" sz="1600" b="0" i="1" smtClean="0">
                                      <a:latin typeface="Cambria Math" panose="02040503050406030204" pitchFamily="18" charset="0"/>
                                    </a:rPr>
                                    <m:t>1</m:t>
                                  </m:r>
                                </m:sub>
                              </m:sSub>
                            </m:oMath>
                          </a14:m>
                          <a:endParaRPr lang="zh-TW" altLang="en-US" sz="16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600" dirty="0" smtClean="0"/>
                            <a:t>Z-score=</a:t>
                          </a:r>
                          <a:r>
                            <a:rPr lang="en-US" altLang="zh-TW" sz="1600" baseline="0" dirty="0" smtClean="0"/>
                            <a:t> </a:t>
                          </a:r>
                        </a:p>
                        <a:p>
                          <a14:m>
                            <m:oMath xmlns:m="http://schemas.openxmlformats.org/officeDocument/2006/math">
                              <m:r>
                                <a:rPr lang="en-US" altLang="zh-TW" sz="1600" i="1" baseline="0" dirty="0" smtClean="0">
                                  <a:latin typeface="Cambria Math" panose="02040503050406030204" pitchFamily="18" charset="0"/>
                                </a:rPr>
                                <m:t>(</m:t>
                              </m:r>
                              <m:sSub>
                                <m:sSubPr>
                                  <m:ctrlPr>
                                    <a:rPr lang="en-US" altLang="zh-TW" sz="1600" i="1" smtClean="0">
                                      <a:latin typeface="Cambria Math" panose="02040503050406030204" pitchFamily="18" charset="0"/>
                                    </a:rPr>
                                  </m:ctrlPr>
                                </m:sSubPr>
                                <m:e>
                                  <m:r>
                                    <a:rPr lang="zh-TW" altLang="en-US" sz="1600" i="1" smtClean="0">
                                      <a:latin typeface="Cambria Math" panose="02040503050406030204" pitchFamily="18" charset="0"/>
                                    </a:rPr>
                                    <m:t>𝜇</m:t>
                                  </m:r>
                                </m:e>
                                <m:sub>
                                  <m:r>
                                    <a:rPr lang="en-US" altLang="zh-TW" sz="1600" b="0" i="1" smtClean="0">
                                      <a:latin typeface="Cambria Math" panose="02040503050406030204" pitchFamily="18" charset="0"/>
                                    </a:rPr>
                                    <m:t>𝑝𝑜𝑠𝑡</m:t>
                                  </m:r>
                                </m:sub>
                              </m:sSub>
                              <m:r>
                                <a:rPr lang="en-US" altLang="zh-TW" sz="1600" b="0" i="0" smtClean="0">
                                  <a:latin typeface="Cambria Math" panose="02040503050406030204" pitchFamily="18" charset="0"/>
                                </a:rPr>
                                <m:t>−</m:t>
                              </m:r>
                              <m:sSub>
                                <m:sSubPr>
                                  <m:ctrlPr>
                                    <a:rPr lang="en-US" altLang="zh-TW" sz="1600" i="1" smtClean="0">
                                      <a:latin typeface="Cambria Math" panose="02040503050406030204" pitchFamily="18" charset="0"/>
                                    </a:rPr>
                                  </m:ctrlPr>
                                </m:sSubPr>
                                <m:e>
                                  <m:r>
                                    <a:rPr lang="zh-TW" altLang="en-US" sz="1600" i="1" smtClean="0">
                                      <a:latin typeface="Cambria Math" panose="02040503050406030204" pitchFamily="18" charset="0"/>
                                    </a:rPr>
                                    <m:t>𝜇</m:t>
                                  </m:r>
                                </m:e>
                                <m:sub>
                                  <m:r>
                                    <a:rPr lang="en-US" altLang="zh-TW" sz="1600" b="0" i="1" smtClean="0">
                                      <a:latin typeface="Cambria Math" panose="02040503050406030204" pitchFamily="18" charset="0"/>
                                    </a:rPr>
                                    <m:t>𝑝𝑟𝑒</m:t>
                                  </m:r>
                                </m:sub>
                              </m:sSub>
                              <m:r>
                                <a:rPr lang="en-US" altLang="zh-TW" sz="1600" b="0" i="1" smtClean="0">
                                  <a:latin typeface="Cambria Math" panose="02040503050406030204" pitchFamily="18" charset="0"/>
                                </a:rPr>
                                <m:t>)</m:t>
                              </m:r>
                            </m:oMath>
                          </a14:m>
                          <a:r>
                            <a:rPr lang="en-US" altLang="zh-TW" sz="1600" dirty="0" smtClean="0"/>
                            <a:t>/</a:t>
                          </a:r>
                          <a14:m>
                            <m:oMath xmlns:m="http://schemas.openxmlformats.org/officeDocument/2006/math">
                              <m:sSub>
                                <m:sSubPr>
                                  <m:ctrlPr>
                                    <a:rPr lang="el-GR" altLang="zh-TW" sz="1600" i="1" smtClean="0">
                                      <a:latin typeface="Cambria Math" panose="02040503050406030204" pitchFamily="18" charset="0"/>
                                      <a:ea typeface="Cambria Math" panose="02040503050406030204" pitchFamily="18" charset="0"/>
                                    </a:rPr>
                                  </m:ctrlPr>
                                </m:sSubPr>
                                <m:e>
                                  <m:r>
                                    <a:rPr lang="zh-TW" altLang="el-GR" sz="1600" i="1" smtClean="0">
                                      <a:latin typeface="Cambria Math" panose="02040503050406030204" pitchFamily="18" charset="0"/>
                                      <a:ea typeface="Cambria Math" panose="02040503050406030204" pitchFamily="18" charset="0"/>
                                    </a:rPr>
                                    <m:t>𝜎</m:t>
                                  </m:r>
                                </m:e>
                                <m:sub>
                                  <m:r>
                                    <a:rPr lang="en-US" altLang="zh-TW" sz="1600" b="0" i="1" smtClean="0">
                                      <a:latin typeface="Cambria Math" panose="02040503050406030204" pitchFamily="18" charset="0"/>
                                      <a:ea typeface="Cambria Math" panose="02040503050406030204" pitchFamily="18" charset="0"/>
                                    </a:rPr>
                                    <m:t>𝑝𝑟𝑒</m:t>
                                  </m:r>
                                </m:sub>
                              </m:sSub>
                            </m:oMath>
                          </a14:m>
                          <a:endParaRPr lang="zh-TW" altLang="en-US" sz="1600" dirty="0"/>
                        </a:p>
                      </a:txBody>
                      <a:tcPr marL="92196" marR="92196" marT="46098" marB="46098">
                        <a:lnL w="6350" cap="flat" cmpd="sng" algn="ctr">
                          <a:solidFill>
                            <a:srgbClr val="EC610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5584801"/>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332201085"/>
                  </p:ext>
                </p:extLst>
              </p:nvPr>
            </p:nvGraphicFramePr>
            <p:xfrm>
              <a:off x="850903" y="1625600"/>
              <a:ext cx="10502900" cy="4596003"/>
            </p:xfrm>
            <a:graphic>
              <a:graphicData uri="http://schemas.openxmlformats.org/drawingml/2006/table">
                <a:tbl>
                  <a:tblPr firstRow="1" bandRow="1">
                    <a:tableStyleId>{5C22544A-7EE6-4342-B048-85BDC9FD1C3A}</a:tableStyleId>
                  </a:tblPr>
                  <a:tblGrid>
                    <a:gridCol w="2100580">
                      <a:extLst>
                        <a:ext uri="{9D8B030D-6E8A-4147-A177-3AD203B41FA5}">
                          <a16:colId xmlns:a16="http://schemas.microsoft.com/office/drawing/2014/main" val="3225233001"/>
                        </a:ext>
                      </a:extLst>
                    </a:gridCol>
                    <a:gridCol w="2100580">
                      <a:extLst>
                        <a:ext uri="{9D8B030D-6E8A-4147-A177-3AD203B41FA5}">
                          <a16:colId xmlns:a16="http://schemas.microsoft.com/office/drawing/2014/main" val="1429485036"/>
                        </a:ext>
                      </a:extLst>
                    </a:gridCol>
                    <a:gridCol w="2100580">
                      <a:extLst>
                        <a:ext uri="{9D8B030D-6E8A-4147-A177-3AD203B41FA5}">
                          <a16:colId xmlns:a16="http://schemas.microsoft.com/office/drawing/2014/main" val="751241655"/>
                        </a:ext>
                      </a:extLst>
                    </a:gridCol>
                    <a:gridCol w="2100580">
                      <a:extLst>
                        <a:ext uri="{9D8B030D-6E8A-4147-A177-3AD203B41FA5}">
                          <a16:colId xmlns:a16="http://schemas.microsoft.com/office/drawing/2014/main" val="776613667"/>
                        </a:ext>
                      </a:extLst>
                    </a:gridCol>
                    <a:gridCol w="2100580">
                      <a:extLst>
                        <a:ext uri="{9D8B030D-6E8A-4147-A177-3AD203B41FA5}">
                          <a16:colId xmlns:a16="http://schemas.microsoft.com/office/drawing/2014/main" val="862521902"/>
                        </a:ext>
                      </a:extLst>
                    </a:gridCol>
                  </a:tblGrid>
                  <a:tr h="550620">
                    <a:tc>
                      <a:txBody>
                        <a:bodyPr/>
                        <a:lstStyle/>
                        <a:p>
                          <a:pPr algn="ctr">
                            <a:lnSpc>
                              <a:spcPct val="150000"/>
                            </a:lnSpc>
                            <a:spcBef>
                              <a:spcPts val="100"/>
                            </a:spcBef>
                          </a:pPr>
                          <a:r>
                            <a:rPr lang="zh-TW" altLang="en-US" sz="2000" dirty="0" smtClean="0"/>
                            <a:t>隔日漲幅</a:t>
                          </a:r>
                          <a:endParaRPr lang="zh-TW" altLang="en-US" sz="2000" dirty="0"/>
                        </a:p>
                      </a:txBody>
                      <a:tcPr marL="92196" marR="92196" marT="46098" marB="46098">
                        <a:lnL w="12700" cmpd="sng">
                          <a:noFill/>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zh-TW" altLang="en-US" sz="2000" dirty="0" smtClean="0"/>
                            <a:t>漲幅變動</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zh-TW" altLang="en-US" sz="2000" dirty="0" smtClean="0"/>
                            <a:t>波動度</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zh-TW" altLang="en-US" sz="2000" dirty="0" smtClean="0"/>
                            <a:t>移動平均</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tc>
                      <a:txBody>
                        <a:bodyPr/>
                        <a:lstStyle/>
                        <a:p>
                          <a:pPr algn="ctr">
                            <a:lnSpc>
                              <a:spcPct val="150000"/>
                            </a:lnSpc>
                          </a:pPr>
                          <a:r>
                            <a:rPr lang="en-US" altLang="zh-TW" sz="2000" dirty="0" smtClean="0"/>
                            <a:t>Z-Score</a:t>
                          </a:r>
                          <a:endParaRPr lang="zh-TW" altLang="en-US" sz="2000" dirty="0"/>
                        </a:p>
                      </a:txBody>
                      <a:tcPr marL="92196" marR="92196" marT="46098" marB="46098">
                        <a:lnL w="6350" cap="flat" cmpd="sng" algn="ctr">
                          <a:solidFill>
                            <a:srgbClr val="EC610C"/>
                          </a:solidFill>
                          <a:prstDash val="solid"/>
                          <a:round/>
                          <a:headEnd type="none" w="med" len="med"/>
                          <a:tailEnd type="none" w="med" len="med"/>
                        </a:lnL>
                        <a:lnR w="12700" cmpd="sng">
                          <a:noFill/>
                        </a:lnR>
                        <a:lnT w="12700" cmpd="sng">
                          <a:noFill/>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rgbClr val="0062B3"/>
                        </a:solidFill>
                      </a:tcPr>
                    </a:tc>
                    <a:extLst>
                      <a:ext uri="{0D108BD9-81ED-4DB2-BD59-A6C34878D82A}">
                        <a16:rowId xmlns:a16="http://schemas.microsoft.com/office/drawing/2014/main" val="4197638588"/>
                      </a:ext>
                    </a:extLst>
                  </a:tr>
                  <a:tr h="1313294">
                    <a:tc>
                      <a:txBody>
                        <a:bodyPr/>
                        <a:lstStyle/>
                        <a:p>
                          <a:pPr marL="0" indent="0" algn="ctr">
                            <a:buFont typeface="Arial" panose="020B0604020202020204" pitchFamily="34" charset="0"/>
                            <a:buNone/>
                          </a:pPr>
                          <a:r>
                            <a:rPr lang="zh-TW" altLang="en-US" sz="1600" dirty="0" smtClean="0"/>
                            <a:t>股價直接變動</a:t>
                          </a:r>
                          <a:endParaRPr lang="zh-TW" altLang="en-US" sz="1600" dirty="0"/>
                        </a:p>
                      </a:txBody>
                      <a:tcPr marL="92196" marR="92196" marT="46098" marB="46098" anchor="ctr">
                        <a:lnL w="6350" cap="flat" cmpd="sng" algn="ctr">
                          <a:no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l">
                            <a:buFont typeface="Arial" panose="020B0604020202020204" pitchFamily="34" charset="0"/>
                            <a:buNone/>
                          </a:pPr>
                          <a:r>
                            <a:rPr lang="zh-TW" altLang="en-US" sz="1600" dirty="0" smtClean="0"/>
                            <a:t>公告後的股價漲幅是否改變公告前的漲幅趨勢</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l">
                            <a:buFont typeface="Arial" panose="020B0604020202020204" pitchFamily="34" charset="0"/>
                            <a:buNone/>
                          </a:pPr>
                          <a:r>
                            <a:rPr lang="zh-TW" altLang="en-US" sz="1600" dirty="0" smtClean="0"/>
                            <a:t>公告後是否降低或提高公告前的股價波動度，影響走勢</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600" dirty="0" smtClean="0"/>
                            <a:t>為降低瞬間波動的影響，比較新聞發生前後平均股價的改變</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zh-TW" altLang="en-US" sz="1600" dirty="0" smtClean="0"/>
                            <a:t>了解公告後的股價在公告前的近期股價分布的位置，與公告前平均值的距離</a:t>
                          </a:r>
                          <a:endParaRPr lang="en-US" altLang="zh-TW" sz="1600" dirty="0" smtClean="0"/>
                        </a:p>
                      </a:txBody>
                      <a:tcPr marL="92196" marR="92196" marT="46098" marB="46098" anchor="ctr">
                        <a:lnL w="6350" cap="flat" cmpd="sng" algn="ctr">
                          <a:solidFill>
                            <a:srgbClr val="EC610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109186422"/>
                      </a:ext>
                    </a:extLst>
                  </a:tr>
                  <a:tr h="1664912">
                    <a:tc>
                      <a:txBody>
                        <a:bodyPr/>
                        <a:lstStyle/>
                        <a:p>
                          <a:endParaRPr lang="zh-TW"/>
                        </a:p>
                      </a:txBody>
                      <a:tcPr marL="92196" marR="92196" marT="46098" marB="46098">
                        <a:lnL w="6350" cap="flat" cmpd="sng" algn="ctr">
                          <a:no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blipFill>
                          <a:blip r:embed="rId3"/>
                          <a:stretch>
                            <a:fillRect t="-111679" r="-400000" b="-64234"/>
                          </a:stretch>
                        </a:blipFill>
                      </a:tcPr>
                    </a:tc>
                    <a:tc>
                      <a:txBody>
                        <a:bodyPr/>
                        <a:lstStyle/>
                        <a:p>
                          <a:endParaRPr lang="zh-TW"/>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111679" r="-300000" b="-64234"/>
                          </a:stretch>
                        </a:blipFill>
                      </a:tcPr>
                    </a:tc>
                    <a:tc>
                      <a:txBody>
                        <a:bodyPr/>
                        <a:lstStyle/>
                        <a:p>
                          <a:endParaRPr lang="zh-TW"/>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blipFill>
                          <a:blip r:embed="rId3"/>
                          <a:stretch>
                            <a:fillRect l="-200581" t="-111679" r="-200872" b="-64234"/>
                          </a:stretch>
                        </a:blipFill>
                      </a:tcPr>
                    </a:tc>
                    <a:tc>
                      <a:txBody>
                        <a:bodyPr/>
                        <a:lstStyle/>
                        <a:p>
                          <a:endParaRPr lang="zh-TW"/>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blipFill>
                          <a:blip r:embed="rId3"/>
                          <a:stretch>
                            <a:fillRect l="-299710" t="-111679" r="-100290" b="-64234"/>
                          </a:stretch>
                        </a:blipFill>
                      </a:tcPr>
                    </a:tc>
                    <a:tc>
                      <a:txBody>
                        <a:bodyPr/>
                        <a:lstStyle/>
                        <a:p>
                          <a:endParaRPr lang="zh-TW"/>
                        </a:p>
                      </a:txBody>
                      <a:tcPr marL="92196" marR="92196" marT="46098" marB="46098">
                        <a:lnL w="6350" cap="flat" cmpd="sng" algn="ctr">
                          <a:solidFill>
                            <a:srgbClr val="EC610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solidFill>
                            <a:srgbClr val="EC610C"/>
                          </a:solidFill>
                          <a:prstDash val="solid"/>
                          <a:round/>
                          <a:headEnd type="none" w="med" len="med"/>
                          <a:tailEnd type="none" w="med" len="med"/>
                        </a:lnB>
                        <a:lnTlToBr w="12700" cmpd="sng">
                          <a:noFill/>
                          <a:prstDash val="solid"/>
                        </a:lnTlToBr>
                        <a:lnBlToTr w="12700" cmpd="sng">
                          <a:noFill/>
                          <a:prstDash val="solid"/>
                        </a:lnBlToTr>
                        <a:blipFill>
                          <a:blip r:embed="rId3"/>
                          <a:stretch>
                            <a:fillRect l="-399710" t="-111679" r="-290" b="-64234"/>
                          </a:stretch>
                        </a:blipFill>
                      </a:tcPr>
                    </a:tc>
                    <a:extLst>
                      <a:ext uri="{0D108BD9-81ED-4DB2-BD59-A6C34878D82A}">
                        <a16:rowId xmlns:a16="http://schemas.microsoft.com/office/drawing/2014/main" val="844863919"/>
                      </a:ext>
                    </a:extLst>
                  </a:tr>
                  <a:tr h="1067177">
                    <a:tc>
                      <a:txBody>
                        <a:bodyPr/>
                        <a:lstStyle/>
                        <a:p>
                          <a:endParaRPr lang="zh-TW"/>
                        </a:p>
                      </a:txBody>
                      <a:tcPr marL="92196" marR="92196" marT="46098" marB="46098">
                        <a:lnL w="6350" cap="flat" cmpd="sng" algn="ctr">
                          <a:no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31429" r="-400000" b="-571"/>
                          </a:stretch>
                        </a:blipFill>
                      </a:tcPr>
                    </a:tc>
                    <a:tc>
                      <a:txBody>
                        <a:bodyPr/>
                        <a:lstStyle/>
                        <a:p>
                          <a:r>
                            <a:rPr lang="en-US" altLang="zh-TW" sz="1600" baseline="0" dirty="0" smtClean="0"/>
                            <a:t>Δ% =</a:t>
                          </a:r>
                        </a:p>
                        <a:p>
                          <a:r>
                            <a:rPr lang="en-US" altLang="zh-TW" sz="1600" dirty="0" smtClean="0"/>
                            <a:t>w1*(D1-E)+w2*(D2-E)</a:t>
                          </a:r>
                          <a:r>
                            <a:rPr lang="zh-TW" altLang="en-US" sz="1600" dirty="0" smtClean="0"/>
                            <a:t> </a:t>
                          </a:r>
                          <a:r>
                            <a:rPr lang="en-US" altLang="zh-TW" sz="1600" dirty="0" smtClean="0"/>
                            <a:t>+w3*(D3-E)</a:t>
                          </a:r>
                          <a:endParaRPr lang="zh-TW" altLang="en-US" sz="1600" dirty="0"/>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581" t="-331429" r="-200872" b="-571"/>
                          </a:stretch>
                        </a:blipFill>
                      </a:tcPr>
                    </a:tc>
                    <a:tc>
                      <a:txBody>
                        <a:bodyPr/>
                        <a:lstStyle/>
                        <a:p>
                          <a:endParaRPr lang="zh-TW"/>
                        </a:p>
                      </a:txBody>
                      <a:tcPr marL="92196" marR="92196" marT="46098" marB="46098">
                        <a:lnL w="6350" cap="flat" cmpd="sng" algn="ctr">
                          <a:solidFill>
                            <a:srgbClr val="EC610C"/>
                          </a:solidFill>
                          <a:prstDash val="solid"/>
                          <a:round/>
                          <a:headEnd type="none" w="med" len="med"/>
                          <a:tailEnd type="none" w="med" len="med"/>
                        </a:lnL>
                        <a:lnR w="6350" cap="flat" cmpd="sng" algn="ctr">
                          <a:solidFill>
                            <a:srgbClr val="EC610C"/>
                          </a:solid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99710" t="-331429" r="-100290" b="-571"/>
                          </a:stretch>
                        </a:blipFill>
                      </a:tcPr>
                    </a:tc>
                    <a:tc>
                      <a:txBody>
                        <a:bodyPr/>
                        <a:lstStyle/>
                        <a:p>
                          <a:endParaRPr lang="zh-TW"/>
                        </a:p>
                      </a:txBody>
                      <a:tcPr marL="92196" marR="92196" marT="46098" marB="46098">
                        <a:lnL w="6350" cap="flat" cmpd="sng" algn="ctr">
                          <a:solidFill>
                            <a:srgbClr val="EC610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EC610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99710" t="-331429" r="-290" b="-571"/>
                          </a:stretch>
                        </a:blipFill>
                      </a:tcPr>
                    </a:tc>
                    <a:extLst>
                      <a:ext uri="{0D108BD9-81ED-4DB2-BD59-A6C34878D82A}">
                        <a16:rowId xmlns:a16="http://schemas.microsoft.com/office/drawing/2014/main" val="2115584801"/>
                      </a:ext>
                    </a:extLst>
                  </a:tr>
                </a:tbl>
              </a:graphicData>
            </a:graphic>
          </p:graphicFrame>
        </mc:Fallback>
      </mc:AlternateContent>
      <p:grpSp>
        <p:nvGrpSpPr>
          <p:cNvPr id="16" name="群組 15"/>
          <p:cNvGrpSpPr/>
          <p:nvPr/>
        </p:nvGrpSpPr>
        <p:grpSpPr>
          <a:xfrm>
            <a:off x="850903" y="307387"/>
            <a:ext cx="5259649" cy="1062863"/>
            <a:chOff x="5864833" y="240031"/>
            <a:chExt cx="5953355" cy="1522153"/>
          </a:xfrm>
        </p:grpSpPr>
        <p:sp>
          <p:nvSpPr>
            <p:cNvPr id="17" name="圓角矩形 16"/>
            <p:cNvSpPr/>
            <p:nvPr/>
          </p:nvSpPr>
          <p:spPr>
            <a:xfrm>
              <a:off x="6573868" y="240031"/>
              <a:ext cx="5244320" cy="1276793"/>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t>股價計算標準</a:t>
              </a:r>
              <a:r>
                <a:rPr lang="zh-TW" altLang="en-US" sz="3600" b="1" dirty="0"/>
                <a:t>影響</a:t>
              </a:r>
            </a:p>
          </p:txBody>
        </p:sp>
        <p:sp>
          <p:nvSpPr>
            <p:cNvPr id="19" name="圓角矩形 18"/>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Tree>
    <p:extLst>
      <p:ext uri="{BB962C8B-B14F-4D97-AF65-F5344CB8AC3E}">
        <p14:creationId xmlns:p14="http://schemas.microsoft.com/office/powerpoint/2010/main" val="2407159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753" y="618640"/>
            <a:ext cx="3198892" cy="740186"/>
          </a:xfrm>
        </p:spPr>
        <p:txBody>
          <a:bodyPr>
            <a:normAutofit/>
          </a:bodyPr>
          <a:lstStyle/>
          <a:p>
            <a:pPr marL="0" indent="0">
              <a:lnSpc>
                <a:spcPct val="100000"/>
              </a:lnSpc>
              <a:spcBef>
                <a:spcPts val="0"/>
              </a:spcBef>
              <a:buNone/>
            </a:pPr>
            <a:r>
              <a:rPr lang="zh-TW" altLang="en-US" sz="2000" dirty="0" smtClean="0"/>
              <a:t>偏度 峰度 平均數 標準差</a:t>
            </a:r>
            <a:endParaRPr lang="en-US" altLang="zh-TW" sz="2000" dirty="0" smtClean="0"/>
          </a:p>
          <a:p>
            <a:pPr marL="0" indent="0">
              <a:lnSpc>
                <a:spcPct val="100000"/>
              </a:lnSpc>
              <a:spcBef>
                <a:spcPts val="0"/>
              </a:spcBef>
              <a:buNone/>
            </a:pPr>
            <a:r>
              <a:rPr lang="zh-TW" altLang="en-US" sz="2000" dirty="0" smtClean="0"/>
              <a:t>公司重複值 時間區間   </a:t>
            </a:r>
            <a:endParaRPr lang="en-US" altLang="zh-TW" sz="2000" dirty="0" smtClean="0"/>
          </a:p>
          <a:p>
            <a:pPr>
              <a:lnSpc>
                <a:spcPct val="150000"/>
              </a:lnSpc>
            </a:pPr>
            <a:endParaRPr lang="en-US" altLang="zh-TW" sz="2000" dirty="0"/>
          </a:p>
        </p:txBody>
      </p:sp>
      <p:sp>
        <p:nvSpPr>
          <p:cNvPr id="4" name="投影片編號版面配置區 3"/>
          <p:cNvSpPr>
            <a:spLocks noGrp="1"/>
          </p:cNvSpPr>
          <p:nvPr>
            <p:ph type="sldNum" sz="quarter" idx="12"/>
          </p:nvPr>
        </p:nvSpPr>
        <p:spPr/>
        <p:txBody>
          <a:bodyPr/>
          <a:lstStyle/>
          <a:p>
            <a:fld id="{AD2A02FB-33D5-4D16-ABE6-729A0B3D225A}" type="slidenum">
              <a:rPr lang="zh-TW" altLang="en-US" smtClean="0"/>
              <a:pPr/>
              <a:t>9</a:t>
            </a:fld>
            <a:endParaRPr lang="zh-TW" altLang="en-US"/>
          </a:p>
        </p:txBody>
      </p:sp>
      <p:grpSp>
        <p:nvGrpSpPr>
          <p:cNvPr id="9" name="群組 8"/>
          <p:cNvGrpSpPr/>
          <p:nvPr/>
        </p:nvGrpSpPr>
        <p:grpSpPr>
          <a:xfrm>
            <a:off x="1211728" y="2237689"/>
            <a:ext cx="9913471" cy="4118661"/>
            <a:chOff x="750678" y="2273144"/>
            <a:chExt cx="10934604" cy="4366823"/>
          </a:xfrm>
        </p:grpSpPr>
        <p:pic>
          <p:nvPicPr>
            <p:cNvPr id="5"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78" y="2531021"/>
              <a:ext cx="5414482" cy="4108946"/>
            </a:xfrm>
            <a:prstGeom prst="rect">
              <a:avLst/>
            </a:prstGeom>
          </p:spPr>
        </p:pic>
        <p:sp>
          <p:nvSpPr>
            <p:cNvPr id="6" name="直線圖說文字 1 5"/>
            <p:cNvSpPr/>
            <p:nvPr/>
          </p:nvSpPr>
          <p:spPr>
            <a:xfrm>
              <a:off x="7133924" y="2273144"/>
              <a:ext cx="4551358" cy="4026141"/>
            </a:xfrm>
            <a:prstGeom prst="borderCallout1">
              <a:avLst>
                <a:gd name="adj1" fmla="val 11115"/>
                <a:gd name="adj2" fmla="val -94"/>
                <a:gd name="adj3" fmla="val 27716"/>
                <a:gd name="adj4" fmla="val -3838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279" y="2355948"/>
              <a:ext cx="4214649" cy="3943337"/>
            </a:xfrm>
            <a:prstGeom prst="rect">
              <a:avLst/>
            </a:prstGeom>
          </p:spPr>
        </p:pic>
      </p:grpSp>
      <p:grpSp>
        <p:nvGrpSpPr>
          <p:cNvPr id="10" name="群組 9"/>
          <p:cNvGrpSpPr/>
          <p:nvPr/>
        </p:nvGrpSpPr>
        <p:grpSpPr>
          <a:xfrm>
            <a:off x="955483" y="422089"/>
            <a:ext cx="4096754" cy="1029343"/>
            <a:chOff x="5864833" y="240031"/>
            <a:chExt cx="4741797" cy="1522153"/>
          </a:xfrm>
        </p:grpSpPr>
        <p:sp>
          <p:nvSpPr>
            <p:cNvPr id="11" name="圓角矩形 10"/>
            <p:cNvSpPr/>
            <p:nvPr/>
          </p:nvSpPr>
          <p:spPr>
            <a:xfrm>
              <a:off x="6573869" y="240031"/>
              <a:ext cx="4032761" cy="1276792"/>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t>分布</a:t>
              </a:r>
              <a:r>
                <a:rPr lang="zh-TW" altLang="en-US" sz="3600" b="1" dirty="0" smtClean="0"/>
                <a:t>分析</a:t>
              </a:r>
              <a:endParaRPr lang="zh-TW" altLang="en-US" sz="3600" b="1" dirty="0"/>
            </a:p>
          </p:txBody>
        </p:sp>
        <p:sp>
          <p:nvSpPr>
            <p:cNvPr id="13" name="圓角矩形 12"/>
            <p:cNvSpPr/>
            <p:nvPr/>
          </p:nvSpPr>
          <p:spPr>
            <a:xfrm>
              <a:off x="5864833" y="1094454"/>
              <a:ext cx="1104900" cy="667730"/>
            </a:xfrm>
            <a:prstGeom prst="roundRect">
              <a:avLst/>
            </a:prstGeom>
            <a:solidFill>
              <a:srgbClr val="006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t>過程</a:t>
              </a:r>
              <a:endParaRPr lang="zh-TW" altLang="en-US" sz="2800" b="1" dirty="0"/>
            </a:p>
          </p:txBody>
        </p:sp>
      </p:grpSp>
      <p:sp>
        <p:nvSpPr>
          <p:cNvPr id="14" name="圓角矩形 13"/>
          <p:cNvSpPr/>
          <p:nvPr/>
        </p:nvSpPr>
        <p:spPr>
          <a:xfrm>
            <a:off x="8730731" y="2315786"/>
            <a:ext cx="1124469" cy="245802"/>
          </a:xfrm>
          <a:prstGeom prst="round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t>財務報告</a:t>
            </a:r>
            <a:endParaRPr lang="zh-TW" altLang="en-US" sz="1600" dirty="0"/>
          </a:p>
        </p:txBody>
      </p:sp>
      <p:sp>
        <p:nvSpPr>
          <p:cNvPr id="15" name="圓角矩形 14"/>
          <p:cNvSpPr/>
          <p:nvPr/>
        </p:nvSpPr>
        <p:spPr>
          <a:xfrm>
            <a:off x="2991706" y="2372000"/>
            <a:ext cx="2378679" cy="243222"/>
          </a:xfrm>
          <a:prstGeom prst="round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t>新聞類別與股價漲幅</a:t>
            </a:r>
            <a:endParaRPr lang="zh-TW" altLang="en-US" sz="1600" dirty="0"/>
          </a:p>
        </p:txBody>
      </p:sp>
      <p:grpSp>
        <p:nvGrpSpPr>
          <p:cNvPr id="18" name="群組 17"/>
          <p:cNvGrpSpPr/>
          <p:nvPr/>
        </p:nvGrpSpPr>
        <p:grpSpPr>
          <a:xfrm>
            <a:off x="955483" y="1839660"/>
            <a:ext cx="2000506" cy="427988"/>
            <a:chOff x="1016600" y="2159000"/>
            <a:chExt cx="2000506" cy="427988"/>
          </a:xfrm>
        </p:grpSpPr>
        <p:sp>
          <p:nvSpPr>
            <p:cNvPr id="16" name="圓角矩形 15"/>
            <p:cNvSpPr/>
            <p:nvPr/>
          </p:nvSpPr>
          <p:spPr>
            <a:xfrm>
              <a:off x="1016600" y="2159000"/>
              <a:ext cx="705107" cy="425999"/>
            </a:xfrm>
            <a:prstGeom prst="roundRect">
              <a:avLst/>
            </a:prstGeom>
            <a:solidFill>
              <a:srgbClr val="E95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範例</a:t>
              </a:r>
              <a:endParaRPr lang="zh-TW" altLang="en-US" dirty="0"/>
            </a:p>
          </p:txBody>
        </p:sp>
        <p:sp>
          <p:nvSpPr>
            <p:cNvPr id="17" name="圓角矩形 16"/>
            <p:cNvSpPr/>
            <p:nvPr/>
          </p:nvSpPr>
          <p:spPr>
            <a:xfrm>
              <a:off x="1741285" y="2160989"/>
              <a:ext cx="1275821" cy="425999"/>
            </a:xfrm>
            <a:prstGeom prst="round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dirty="0" smtClean="0"/>
                <a:t>隔日漲幅</a:t>
              </a:r>
              <a:endParaRPr lang="zh-TW" altLang="en-US" dirty="0"/>
            </a:p>
          </p:txBody>
        </p:sp>
      </p:grpSp>
      <p:sp>
        <p:nvSpPr>
          <p:cNvPr id="19" name="圓角矩形 18"/>
          <p:cNvSpPr/>
          <p:nvPr/>
        </p:nvSpPr>
        <p:spPr>
          <a:xfrm>
            <a:off x="6993379" y="685230"/>
            <a:ext cx="1153597" cy="425999"/>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篩</a:t>
            </a:r>
            <a:r>
              <a:rPr lang="zh-TW" altLang="en-US" dirty="0" smtClean="0"/>
              <a:t>選標</a:t>
            </a:r>
            <a:r>
              <a:rPr lang="zh-TW" altLang="en-US" dirty="0"/>
              <a:t>準</a:t>
            </a:r>
          </a:p>
        </p:txBody>
      </p:sp>
      <p:sp>
        <p:nvSpPr>
          <p:cNvPr id="20" name="圓角矩形 19"/>
          <p:cNvSpPr/>
          <p:nvPr/>
        </p:nvSpPr>
        <p:spPr>
          <a:xfrm>
            <a:off x="6993378" y="1442558"/>
            <a:ext cx="1153597" cy="425999"/>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順序</a:t>
            </a:r>
            <a:endParaRPr lang="zh-TW" altLang="en-US" dirty="0"/>
          </a:p>
        </p:txBody>
      </p:sp>
      <p:sp>
        <p:nvSpPr>
          <p:cNvPr id="21" name="矩形 20"/>
          <p:cNvSpPr/>
          <p:nvPr/>
        </p:nvSpPr>
        <p:spPr>
          <a:xfrm>
            <a:off x="8382753" y="1283404"/>
            <a:ext cx="2170946" cy="519914"/>
          </a:xfrm>
          <a:prstGeom prst="rect">
            <a:avLst/>
          </a:prstGeom>
        </p:spPr>
        <p:txBody>
          <a:bodyPr wrap="square">
            <a:spAutoFit/>
          </a:bodyPr>
          <a:lstStyle/>
          <a:p>
            <a:pPr>
              <a:lnSpc>
                <a:spcPct val="150000"/>
              </a:lnSpc>
            </a:pPr>
            <a:r>
              <a:rPr lang="zh-TW" altLang="en-US" dirty="0"/>
              <a:t>由大分類至小分類</a:t>
            </a:r>
            <a:endParaRPr lang="en-US" altLang="zh-TW" dirty="0"/>
          </a:p>
        </p:txBody>
      </p:sp>
      <p:cxnSp>
        <p:nvCxnSpPr>
          <p:cNvPr id="23" name="直線接點 22"/>
          <p:cNvCxnSpPr/>
          <p:nvPr/>
        </p:nvCxnSpPr>
        <p:spPr>
          <a:xfrm>
            <a:off x="6993378" y="2052659"/>
            <a:ext cx="42715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372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2">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3823</TotalTime>
  <Words>4644</Words>
  <Application>Microsoft Office PowerPoint</Application>
  <PresentationFormat>寬螢幕</PresentationFormat>
  <Paragraphs>1068</Paragraphs>
  <Slides>48</Slides>
  <Notes>34</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48</vt:i4>
      </vt:variant>
    </vt:vector>
  </HeadingPairs>
  <TitlesOfParts>
    <vt:vector size="60" baseType="lpstr">
      <vt:lpstr>Noto Sans CJK TC Black</vt:lpstr>
      <vt:lpstr>微軟正黑體</vt:lpstr>
      <vt:lpstr>新細明體</vt:lpstr>
      <vt:lpstr>標楷體</vt:lpstr>
      <vt:lpstr>Arial</vt:lpstr>
      <vt:lpstr>Arial Narrow</vt:lpstr>
      <vt:lpstr>Calibri</vt:lpstr>
      <vt:lpstr>Cambria Math</vt:lpstr>
      <vt:lpstr>Courier New</vt:lpstr>
      <vt:lpstr>Times New Roman</vt:lpstr>
      <vt:lpstr>Wingdings</vt:lpstr>
      <vt:lpstr>1_Office 佈景主題</vt:lpstr>
      <vt:lpstr>元大證券計量交易部實習期末報告</vt:lpstr>
      <vt:lpstr>PowerPoint 簡報</vt:lpstr>
      <vt:lpstr>新聞對股價影響</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新聞標題情緒分數</vt:lpstr>
      <vt:lpstr>PowerPoint 簡報</vt:lpstr>
      <vt:lpstr>PowerPoint 簡報</vt:lpstr>
      <vt:lpstr>PowerPoint 簡報</vt:lpstr>
      <vt:lpstr>PowerPoint 簡報</vt:lpstr>
      <vt:lpstr>現金增資期間股價趨勢與新聞影響</vt:lpstr>
      <vt:lpstr>PowerPoint 簡報</vt:lpstr>
      <vt:lpstr>PowerPoint 簡報</vt:lpstr>
      <vt:lpstr>PowerPoint 簡報</vt:lpstr>
      <vt:lpstr>PowerPoint 簡報</vt:lpstr>
      <vt:lpstr>PowerPoint 簡報</vt:lpstr>
      <vt:lpstr> 找出能幫助預測增資期間未來股價走勢的新聞標題 </vt:lpstr>
      <vt:lpstr>PowerPoint 簡報</vt:lpstr>
      <vt:lpstr>PowerPoint 簡報</vt:lpstr>
      <vt:lpstr>PowerPoint 簡報</vt:lpstr>
      <vt:lpstr>ETF標借費率預測</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感謝聆聽</vt:lpstr>
      <vt:lpstr>附錄</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元大證券計量交易部實習期末報告</dc:title>
  <dc:creator>user</dc:creator>
  <cp:lastModifiedBy>user3</cp:lastModifiedBy>
  <cp:revision>254</cp:revision>
  <dcterms:created xsi:type="dcterms:W3CDTF">2023-07-26T06:26:28Z</dcterms:created>
  <dcterms:modified xsi:type="dcterms:W3CDTF">2024-08-22T09:03:14Z</dcterms:modified>
</cp:coreProperties>
</file>