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328" r:id="rId3"/>
    <p:sldId id="350" r:id="rId4"/>
    <p:sldId id="334" r:id="rId5"/>
    <p:sldId id="344" r:id="rId6"/>
    <p:sldId id="345" r:id="rId7"/>
    <p:sldId id="337" r:id="rId8"/>
    <p:sldId id="352" r:id="rId9"/>
    <p:sldId id="347" r:id="rId10"/>
    <p:sldId id="338" r:id="rId11"/>
    <p:sldId id="348" r:id="rId12"/>
    <p:sldId id="351" r:id="rId13"/>
    <p:sldId id="343" r:id="rId14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1pPr>
    <a:lvl2pPr marL="457200" lvl="1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2pPr>
    <a:lvl3pPr marL="914400" lvl="2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3pPr>
    <a:lvl4pPr marL="1371600" lvl="3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4pPr>
    <a:lvl5pPr marL="1828800" lvl="4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5pPr>
    <a:lvl6pPr marL="2286000" lvl="5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6pPr>
    <a:lvl7pPr marL="2743200" lvl="6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7pPr>
    <a:lvl8pPr marL="3200400" lvl="7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8pPr>
    <a:lvl9pPr marL="3657600" lvl="8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A52"/>
    <a:srgbClr val="0A0D23"/>
    <a:srgbClr val="E79B70"/>
    <a:srgbClr val="F5E4D0"/>
    <a:srgbClr val="99B7FF"/>
    <a:srgbClr val="C2C2C2"/>
    <a:srgbClr val="F3DEC5"/>
    <a:srgbClr val="E9C293"/>
    <a:srgbClr val="24A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6"/>
    <p:restoredTop sz="94660"/>
  </p:normalViewPr>
  <p:slideViewPr>
    <p:cSldViewPr snapToGrid="0">
      <p:cViewPr varScale="1">
        <p:scale>
          <a:sx n="97" d="100"/>
          <a:sy n="97" d="100"/>
        </p:scale>
        <p:origin x="64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A4C802-F27B-4652-B9C4-565BE50020B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7E6924-58BB-47A9-8248-8D562E2E521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259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7E6924-58BB-47A9-8248-8D562E2E521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18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85198E-B1B9-40AB-9444-D199D6DD0B7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A51919-383E-4281-8D0C-B0361217714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85198E-B1B9-40AB-9444-D199D6DD0B7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A51919-383E-4281-8D0C-B0361217714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85198E-B1B9-40AB-9444-D199D6DD0B7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A51919-383E-4281-8D0C-B0361217714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85198E-B1B9-40AB-9444-D199D6DD0B7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A51919-383E-4281-8D0C-B0361217714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85198E-B1B9-40AB-9444-D199D6DD0B7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A51919-383E-4281-8D0C-B0361217714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85198E-B1B9-40AB-9444-D199D6DD0B7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A51919-383E-4281-8D0C-B0361217714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85198E-B1B9-40AB-9444-D199D6DD0B7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A51919-383E-4281-8D0C-B0361217714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85198E-B1B9-40AB-9444-D199D6DD0B7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A51919-383E-4281-8D0C-B0361217714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85198E-B1B9-40AB-9444-D199D6DD0B7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A51919-383E-4281-8D0C-B0361217714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85198E-B1B9-40AB-9444-D199D6DD0B7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A51919-383E-4281-8D0C-B0361217714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85198E-B1B9-40AB-9444-D199D6DD0B7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A51919-383E-4281-8D0C-B0361217714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85198E-B1B9-40AB-9444-D199D6DD0B7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15/12/25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A51919-383E-4281-8D0C-B0361217714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42975" y="1822450"/>
            <a:ext cx="657225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项目</a:t>
            </a:r>
            <a:r>
              <a:rPr kumimoji="0" lang="zh-CN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实践展示</a:t>
            </a:r>
            <a:endParaRPr lang="zh-CN" dirty="0"/>
          </a:p>
        </p:txBody>
      </p:sp>
      <p:sp>
        <p:nvSpPr>
          <p:cNvPr id="9" name="Rounded Rectangle 8"/>
          <p:cNvSpPr/>
          <p:nvPr/>
        </p:nvSpPr>
        <p:spPr>
          <a:xfrm>
            <a:off x="1792288" y="2979033"/>
            <a:ext cx="5961063" cy="346075"/>
          </a:xfrm>
          <a:prstGeom prst="roundRect">
            <a:avLst>
              <a:gd name="adj" fmla="val 3093"/>
            </a:avLst>
          </a:prstGeom>
          <a:solidFill>
            <a:schemeClr val="tx1">
              <a:alpha val="33000"/>
            </a:schemeClr>
          </a:solidFill>
          <a:ln>
            <a:noFill/>
          </a:ln>
          <a:scene3d>
            <a:camera prst="orthographicFront"/>
            <a:lightRig rig="threePt" dir="t"/>
          </a:scene3d>
          <a:sp3d contourW="12700" prstMaterial="clear">
            <a:bevelB/>
            <a:contourClr>
              <a:schemeClr val="tx1">
                <a:lumMod val="75000"/>
                <a:lumOff val="25000"/>
              </a:schemeClr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20" tIns="60960" rIns="121920" bIns="60960" anchor="ctr"/>
          <a:lstStyle/>
          <a:p>
            <a:pPr lvl="0" algn="ctr" eaLnBrk="1" hangingPunct="1"/>
            <a:endParaRPr lang="en-US" altLang="zh-CN" sz="4200" dirty="0">
              <a:solidFill>
                <a:schemeClr val="bg1"/>
              </a:solidFill>
              <a:latin typeface="Open Sans Light"/>
              <a:ea typeface="Open Sans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31813" y="238125"/>
            <a:ext cx="1260475" cy="1260475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lvl="0" algn="ctr" eaLnBrk="1" hangingPunct="1"/>
            <a:endParaRPr lang="zh-CN" altLang="en-US" sz="4200" dirty="0">
              <a:solidFill>
                <a:schemeClr val="bg1"/>
              </a:solidFill>
              <a:latin typeface="Open Sans Light"/>
              <a:ea typeface="Open Sans Light"/>
            </a:endParaRPr>
          </a:p>
        </p:txBody>
      </p:sp>
      <p:grpSp>
        <p:nvGrpSpPr>
          <p:cNvPr id="8196" name="组合 36"/>
          <p:cNvGrpSpPr/>
          <p:nvPr/>
        </p:nvGrpSpPr>
        <p:grpSpPr>
          <a:xfrm>
            <a:off x="531813" y="710549"/>
            <a:ext cx="5006954" cy="929770"/>
            <a:chOff x="4384250" y="561091"/>
            <a:chExt cx="5006797" cy="929471"/>
          </a:xfrm>
        </p:grpSpPr>
        <p:sp>
          <p:nvSpPr>
            <p:cNvPr id="24" name="文本框 16"/>
            <p:cNvSpPr>
              <a:spLocks noChangeArrowheads="1"/>
            </p:cNvSpPr>
            <p:nvPr/>
          </p:nvSpPr>
          <p:spPr bwMode="auto">
            <a:xfrm>
              <a:off x="5952651" y="561091"/>
              <a:ext cx="1210550" cy="64612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R="0" lvl="0" algn="ctr" defTabSz="914400" rtl="0" eaLnBrk="1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None/>
                <a:defRPr/>
              </a:pPr>
              <a:r>
                <a:rPr kumimoji="0" lang="zh-CN" altLang="en-US" sz="4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Open Sans Light"/>
                </a:rPr>
                <a:t>团队</a:t>
              </a:r>
            </a:p>
          </p:txBody>
        </p:sp>
        <p:pic>
          <p:nvPicPr>
            <p:cNvPr id="25" name="图片 22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947"/>
            <a:stretch>
              <a:fillRect/>
            </a:stretch>
          </p:blipFill>
          <p:spPr bwMode="auto">
            <a:xfrm>
              <a:off x="4384250" y="1207214"/>
              <a:ext cx="5006797" cy="283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矩形 25"/>
          <p:cNvSpPr/>
          <p:nvPr/>
        </p:nvSpPr>
        <p:spPr bwMode="auto">
          <a:xfrm>
            <a:off x="377825" y="484188"/>
            <a:ext cx="1568450" cy="8089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04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4" y="2286650"/>
            <a:ext cx="1800000" cy="18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67" y="2286650"/>
            <a:ext cx="1800000" cy="1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34" y="2286650"/>
            <a:ext cx="1800000" cy="18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101" y="2286650"/>
            <a:ext cx="1800000" cy="180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35504" y="4335807"/>
            <a:ext cx="142315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狄逸枫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27187" y="4335806"/>
            <a:ext cx="142315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李凯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29854" y="4335806"/>
            <a:ext cx="142315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傅林华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32521" y="4335806"/>
            <a:ext cx="142315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朴圣哲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分工</a:t>
            </a:r>
          </a:p>
        </p:txBody>
      </p:sp>
      <p:sp>
        <p:nvSpPr>
          <p:cNvPr id="15" name="燕尾形箭头 14"/>
          <p:cNvSpPr/>
          <p:nvPr/>
        </p:nvSpPr>
        <p:spPr>
          <a:xfrm>
            <a:off x="4843463" y="2600326"/>
            <a:ext cx="2300288" cy="1528762"/>
          </a:xfrm>
          <a:prstGeom prst="notchedRightArrow">
            <a:avLst/>
          </a:prstGeom>
          <a:solidFill>
            <a:srgbClr val="555A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泪滴形 15"/>
          <p:cNvSpPr/>
          <p:nvPr/>
        </p:nvSpPr>
        <p:spPr>
          <a:xfrm rot="13545191">
            <a:off x="681038" y="2829011"/>
            <a:ext cx="1090613" cy="1071563"/>
          </a:xfrm>
          <a:prstGeom prst="teardrop">
            <a:avLst/>
          </a:prstGeom>
          <a:solidFill>
            <a:srgbClr val="555A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空心弧 17"/>
          <p:cNvSpPr/>
          <p:nvPr/>
        </p:nvSpPr>
        <p:spPr>
          <a:xfrm rot="5400000">
            <a:off x="638175" y="2543176"/>
            <a:ext cx="2043112" cy="1643063"/>
          </a:xfrm>
          <a:prstGeom prst="blockArc">
            <a:avLst/>
          </a:prstGeom>
          <a:solidFill>
            <a:srgbClr val="555A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59731" y="2521744"/>
            <a:ext cx="2228850" cy="78581"/>
          </a:xfrm>
          <a:prstGeom prst="rect">
            <a:avLst/>
          </a:prstGeom>
          <a:solidFill>
            <a:srgbClr val="555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123985" y="3286126"/>
            <a:ext cx="2228850" cy="78581"/>
          </a:xfrm>
          <a:prstGeom prst="rect">
            <a:avLst/>
          </a:prstGeom>
          <a:solidFill>
            <a:srgbClr val="555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742983" y="4132574"/>
            <a:ext cx="2228850" cy="78581"/>
          </a:xfrm>
          <a:prstGeom prst="rect">
            <a:avLst/>
          </a:prstGeom>
          <a:solidFill>
            <a:srgbClr val="555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271668" y="2104582"/>
            <a:ext cx="201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界面  李凯 狄逸枫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81263" y="2915137"/>
            <a:ext cx="201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 李凯 狄逸枫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35916" y="3802532"/>
            <a:ext cx="229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 傅林华 朴圣哲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下箭头 24"/>
          <p:cNvSpPr/>
          <p:nvPr/>
        </p:nvSpPr>
        <p:spPr>
          <a:xfrm>
            <a:off x="8529638" y="1900238"/>
            <a:ext cx="800100" cy="3228975"/>
          </a:xfrm>
          <a:prstGeom prst="downArrow">
            <a:avLst/>
          </a:prstGeom>
          <a:solidFill>
            <a:srgbClr val="555A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391526" y="2521744"/>
            <a:ext cx="2228850" cy="78581"/>
          </a:xfrm>
          <a:prstGeom prst="rect">
            <a:avLst/>
          </a:prstGeom>
          <a:solidFill>
            <a:srgbClr val="555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391526" y="3284469"/>
            <a:ext cx="2228850" cy="78581"/>
          </a:xfrm>
          <a:prstGeom prst="rect">
            <a:avLst/>
          </a:prstGeom>
          <a:solidFill>
            <a:srgbClr val="555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391526" y="4132903"/>
            <a:ext cx="2228850" cy="78581"/>
          </a:xfrm>
          <a:prstGeom prst="rect">
            <a:avLst/>
          </a:prstGeom>
          <a:solidFill>
            <a:srgbClr val="555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208113" y="2101156"/>
            <a:ext cx="201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24872" y="2880956"/>
            <a:ext cx="201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 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224872" y="3760741"/>
            <a:ext cx="229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862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团队工作细节的总结</a:t>
            </a:r>
            <a:endParaRPr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8906" y="2104845"/>
            <a:ext cx="104048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结对编程，有一些效果，但大部分时间下都是浪费工作效率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放松总结，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每次都有码代码结束之余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的放松总结，提高团队和谐度，和平解决一天中讨论出现的矛盾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讨论过程，没有全身心投入，不时会突然开始扯犊子，讨论效率不高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团队交流，没有落到代码上的注释上，口头交流较多，修改没有书面记录，沟通不及时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45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47763" y="2613025"/>
            <a:ext cx="449580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谢谢观看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0" name="图片 22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947"/>
          <a:stretch>
            <a:fillRect/>
          </a:stretch>
        </p:blipFill>
        <p:spPr bwMode="auto">
          <a:xfrm>
            <a:off x="427851" y="3536355"/>
            <a:ext cx="5006954" cy="28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74662" y="200025"/>
            <a:ext cx="1260475" cy="1260475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lvl="0" algn="ctr" eaLnBrk="1" hangingPunct="1"/>
            <a:endParaRPr lang="zh-CN" altLang="en-US" sz="4200" dirty="0">
              <a:solidFill>
                <a:schemeClr val="bg1"/>
              </a:solidFill>
              <a:latin typeface="Open Sans Light"/>
              <a:ea typeface="Open Sans Light"/>
            </a:endParaRPr>
          </a:p>
        </p:txBody>
      </p:sp>
      <p:grpSp>
        <p:nvGrpSpPr>
          <p:cNvPr id="8196" name="组合 36"/>
          <p:cNvGrpSpPr/>
          <p:nvPr/>
        </p:nvGrpSpPr>
        <p:grpSpPr>
          <a:xfrm>
            <a:off x="542151" y="672449"/>
            <a:ext cx="5006954" cy="929771"/>
            <a:chOff x="3927878" y="550297"/>
            <a:chExt cx="5006797" cy="929471"/>
          </a:xfrm>
        </p:grpSpPr>
        <p:sp>
          <p:nvSpPr>
            <p:cNvPr id="24" name="文本框 16"/>
            <p:cNvSpPr>
              <a:spLocks noChangeArrowheads="1"/>
            </p:cNvSpPr>
            <p:nvPr/>
          </p:nvSpPr>
          <p:spPr bwMode="auto">
            <a:xfrm>
              <a:off x="5365909" y="550297"/>
              <a:ext cx="1210550" cy="64612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R="0" lvl="0" algn="ctr" defTabSz="914400" rtl="0" eaLnBrk="1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None/>
                <a:defRPr/>
              </a:pPr>
              <a:r>
                <a:rPr lang="zh-CN" altLang="en-US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文档</a:t>
              </a:r>
              <a:endParaRPr lang="zh-CN" dirty="0"/>
            </a:p>
          </p:txBody>
        </p:sp>
        <p:pic>
          <p:nvPicPr>
            <p:cNvPr id="25" name="图片 22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947"/>
            <a:stretch>
              <a:fillRect/>
            </a:stretch>
          </p:blipFill>
          <p:spPr bwMode="auto">
            <a:xfrm>
              <a:off x="3927878" y="1196420"/>
              <a:ext cx="5006797" cy="283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矩形 25"/>
          <p:cNvSpPr/>
          <p:nvPr/>
        </p:nvSpPr>
        <p:spPr bwMode="auto">
          <a:xfrm>
            <a:off x="320675" y="446088"/>
            <a:ext cx="1568450" cy="768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0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889125" y="1706563"/>
            <a:ext cx="5450404" cy="32445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优点： 模块设计明确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工具选择合适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合理运用模板</a:t>
            </a:r>
            <a:endParaRPr lang="zh-CN" altLang="en-US" sz="4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0227" y="1318780"/>
            <a:ext cx="10658475" cy="54260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缺点：部分文档理解不透彻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一些文档缺乏指导作用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接口制定考虑不周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对项目实践未进行深入研究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474662" y="200025"/>
            <a:ext cx="1260475" cy="1260475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lvl="0" algn="ctr" eaLnBrk="1" hangingPunct="1"/>
            <a:endParaRPr lang="zh-CN" altLang="en-US" sz="4200" dirty="0">
              <a:solidFill>
                <a:schemeClr val="bg1"/>
              </a:solidFill>
              <a:latin typeface="Open Sans Light"/>
              <a:ea typeface="Open Sans Light"/>
            </a:endParaRPr>
          </a:p>
        </p:txBody>
      </p:sp>
      <p:grpSp>
        <p:nvGrpSpPr>
          <p:cNvPr id="4" name="组合 36"/>
          <p:cNvGrpSpPr/>
          <p:nvPr/>
        </p:nvGrpSpPr>
        <p:grpSpPr>
          <a:xfrm>
            <a:off x="542151" y="672449"/>
            <a:ext cx="5006954" cy="929771"/>
            <a:chOff x="3927878" y="550297"/>
            <a:chExt cx="5006797" cy="929471"/>
          </a:xfrm>
        </p:grpSpPr>
        <p:sp>
          <p:nvSpPr>
            <p:cNvPr id="5" name="文本框 16"/>
            <p:cNvSpPr>
              <a:spLocks noChangeArrowheads="1"/>
            </p:cNvSpPr>
            <p:nvPr/>
          </p:nvSpPr>
          <p:spPr bwMode="auto">
            <a:xfrm>
              <a:off x="5365909" y="550297"/>
              <a:ext cx="1210550" cy="64612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R="0" lvl="0" algn="ctr" defTabSz="914400" rtl="0" eaLnBrk="1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None/>
                <a:defRPr/>
              </a:pPr>
              <a:r>
                <a:rPr lang="zh-CN" altLang="en-US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文档</a:t>
              </a:r>
              <a:endParaRPr lang="zh-CN" dirty="0"/>
            </a:p>
          </p:txBody>
        </p:sp>
        <p:pic>
          <p:nvPicPr>
            <p:cNvPr id="6" name="图片 22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947"/>
            <a:stretch>
              <a:fillRect/>
            </a:stretch>
          </p:blipFill>
          <p:spPr bwMode="auto">
            <a:xfrm>
              <a:off x="3927878" y="1196420"/>
              <a:ext cx="5006797" cy="283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矩形 6"/>
          <p:cNvSpPr/>
          <p:nvPr/>
        </p:nvSpPr>
        <p:spPr bwMode="auto">
          <a:xfrm>
            <a:off x="320675" y="446088"/>
            <a:ext cx="1568450" cy="768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0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93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14350" y="169902"/>
            <a:ext cx="1260475" cy="1260475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lvl="0" algn="ctr" eaLnBrk="1" hangingPunct="1"/>
            <a:endParaRPr lang="zh-CN" altLang="en-US" sz="4200" dirty="0">
              <a:solidFill>
                <a:schemeClr val="bg1"/>
              </a:solidFill>
              <a:latin typeface="Open Sans Light"/>
              <a:ea typeface="Open Sans Light"/>
            </a:endParaRPr>
          </a:p>
        </p:txBody>
      </p:sp>
      <p:grpSp>
        <p:nvGrpSpPr>
          <p:cNvPr id="14340" name="组合 36"/>
          <p:cNvGrpSpPr/>
          <p:nvPr/>
        </p:nvGrpSpPr>
        <p:grpSpPr>
          <a:xfrm>
            <a:off x="514350" y="672450"/>
            <a:ext cx="5006954" cy="880957"/>
            <a:chOff x="4481105" y="639925"/>
            <a:chExt cx="5006797" cy="880675"/>
          </a:xfrm>
        </p:grpSpPr>
        <p:sp>
          <p:nvSpPr>
            <p:cNvPr id="24" name="文本框 16"/>
            <p:cNvSpPr>
              <a:spLocks noChangeArrowheads="1"/>
            </p:cNvSpPr>
            <p:nvPr/>
          </p:nvSpPr>
          <p:spPr bwMode="auto">
            <a:xfrm>
              <a:off x="6049506" y="639925"/>
              <a:ext cx="1210550" cy="64612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R="0" lvl="0" algn="ctr" defTabSz="914400" rtl="0" eaLnBrk="1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None/>
                <a:defRPr/>
              </a:pPr>
              <a:r>
                <a:rPr lang="zh-CN" altLang="en-US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界面</a:t>
              </a:r>
              <a:endParaRPr lang="zh-CN" dirty="0"/>
            </a:p>
          </p:txBody>
        </p:sp>
        <p:pic>
          <p:nvPicPr>
            <p:cNvPr id="25" name="图片 22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947"/>
            <a:stretch>
              <a:fillRect/>
            </a:stretch>
          </p:blipFill>
          <p:spPr bwMode="auto">
            <a:xfrm>
              <a:off x="4481105" y="1237252"/>
              <a:ext cx="5006797" cy="283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矩形 25"/>
          <p:cNvSpPr/>
          <p:nvPr/>
        </p:nvSpPr>
        <p:spPr bwMode="auto">
          <a:xfrm>
            <a:off x="360363" y="415965"/>
            <a:ext cx="1568450" cy="768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02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8" name="图片 22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947"/>
          <a:stretch>
            <a:fillRect/>
          </a:stretch>
        </p:blipFill>
        <p:spPr bwMode="auto">
          <a:xfrm>
            <a:off x="542151" y="1281120"/>
            <a:ext cx="5006954" cy="28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6"/>
          <p:cNvSpPr>
            <a:spLocks noChangeArrowheads="1"/>
          </p:cNvSpPr>
          <p:nvPr/>
        </p:nvSpPr>
        <p:spPr bwMode="auto">
          <a:xfrm>
            <a:off x="3108797" y="2150924"/>
            <a:ext cx="1140056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R="0" lvl="0" algn="ctr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endParaRPr lang="zh-CN" dirty="0"/>
          </a:p>
        </p:txBody>
      </p:sp>
      <p:sp>
        <p:nvSpPr>
          <p:cNvPr id="12" name="文本框 16"/>
          <p:cNvSpPr>
            <a:spLocks noChangeArrowheads="1"/>
          </p:cNvSpPr>
          <p:nvPr/>
        </p:nvSpPr>
        <p:spPr bwMode="auto">
          <a:xfrm>
            <a:off x="3108797" y="3345961"/>
            <a:ext cx="1210588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R="0" lvl="0" algn="ctr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图表</a:t>
            </a:r>
            <a:endParaRPr lang="zh-CN" dirty="0"/>
          </a:p>
        </p:txBody>
      </p:sp>
      <p:sp>
        <p:nvSpPr>
          <p:cNvPr id="7" name="流程图: 决策 6"/>
          <p:cNvSpPr/>
          <p:nvPr/>
        </p:nvSpPr>
        <p:spPr>
          <a:xfrm>
            <a:off x="2345993" y="2245490"/>
            <a:ext cx="684202" cy="457200"/>
          </a:xfrm>
          <a:prstGeom prst="flowChartDecision">
            <a:avLst/>
          </a:prstGeom>
          <a:solidFill>
            <a:srgbClr val="555A5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决策 15"/>
          <p:cNvSpPr/>
          <p:nvPr/>
        </p:nvSpPr>
        <p:spPr>
          <a:xfrm>
            <a:off x="2361426" y="3440526"/>
            <a:ext cx="684202" cy="457200"/>
          </a:xfrm>
          <a:prstGeom prst="flowChartDecision">
            <a:avLst/>
          </a:prstGeom>
          <a:solidFill>
            <a:srgbClr val="555A5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7600"/>
            <a:ext cx="10958420" cy="288536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8400"/>
            <a:ext cx="2266667" cy="2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4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图表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3" t="11208" r="141" b="12767"/>
          <a:stretch/>
        </p:blipFill>
        <p:spPr>
          <a:xfrm>
            <a:off x="2073965" y="1226687"/>
            <a:ext cx="8044070" cy="521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07988" y="228600"/>
            <a:ext cx="1260475" cy="1260475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lvl="0" algn="ctr" eaLnBrk="1" hangingPunct="1"/>
            <a:endParaRPr lang="zh-CN" altLang="en-US" sz="4200" dirty="0">
              <a:solidFill>
                <a:schemeClr val="bg1"/>
              </a:solidFill>
              <a:latin typeface="Open Sans Light"/>
              <a:ea typeface="Open Sans Light"/>
            </a:endParaRPr>
          </a:p>
        </p:txBody>
      </p:sp>
      <p:grpSp>
        <p:nvGrpSpPr>
          <p:cNvPr id="19460" name="组合 36"/>
          <p:cNvGrpSpPr/>
          <p:nvPr/>
        </p:nvGrpSpPr>
        <p:grpSpPr>
          <a:xfrm>
            <a:off x="286216" y="639508"/>
            <a:ext cx="5006954" cy="972597"/>
            <a:chOff x="4260894" y="479281"/>
            <a:chExt cx="5006797" cy="972284"/>
          </a:xfrm>
        </p:grpSpPr>
        <p:sp>
          <p:nvSpPr>
            <p:cNvPr id="24" name="文本框 16"/>
            <p:cNvSpPr>
              <a:spLocks noChangeArrowheads="1"/>
            </p:cNvSpPr>
            <p:nvPr/>
          </p:nvSpPr>
          <p:spPr bwMode="auto">
            <a:xfrm>
              <a:off x="6023620" y="479281"/>
              <a:ext cx="1210550" cy="64612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lvl="0" algn="ctr" rtl="0" eaLnBrk="1" hangingPunct="1"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zh-CN" altLang="en-US" sz="4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Open Sans Light"/>
                </a:rPr>
                <a:t>代码</a:t>
              </a:r>
              <a:endParaRPr lang="zh-CN" altLang="zh-CN" sz="40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pic>
          <p:nvPicPr>
            <p:cNvPr id="25" name="图片 22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947"/>
            <a:stretch>
              <a:fillRect/>
            </a:stretch>
          </p:blipFill>
          <p:spPr bwMode="auto">
            <a:xfrm>
              <a:off x="4260894" y="1168217"/>
              <a:ext cx="5006797" cy="283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矩形 25"/>
          <p:cNvSpPr/>
          <p:nvPr/>
        </p:nvSpPr>
        <p:spPr bwMode="auto">
          <a:xfrm>
            <a:off x="254000" y="474663"/>
            <a:ext cx="1568450" cy="768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03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2345993" y="2245490"/>
            <a:ext cx="684202" cy="457200"/>
          </a:xfrm>
          <a:prstGeom prst="flowChartDecision">
            <a:avLst/>
          </a:prstGeom>
          <a:solidFill>
            <a:srgbClr val="555A5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决策 8"/>
          <p:cNvSpPr/>
          <p:nvPr/>
        </p:nvSpPr>
        <p:spPr>
          <a:xfrm>
            <a:off x="2345993" y="3523796"/>
            <a:ext cx="684202" cy="457200"/>
          </a:xfrm>
          <a:prstGeom prst="flowChartDecision">
            <a:avLst/>
          </a:prstGeom>
          <a:solidFill>
            <a:srgbClr val="555A5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6"/>
          <p:cNvSpPr>
            <a:spLocks noChangeArrowheads="1"/>
          </p:cNvSpPr>
          <p:nvPr/>
        </p:nvSpPr>
        <p:spPr bwMode="auto">
          <a:xfrm>
            <a:off x="3259585" y="2197502"/>
            <a:ext cx="2236510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ctr" rtl="0" eaLnBrk="1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功能展示</a:t>
            </a:r>
            <a:endParaRPr lang="zh-CN" altLang="zh-CN" sz="40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文本框 16"/>
          <p:cNvSpPr>
            <a:spLocks noChangeArrowheads="1"/>
          </p:cNvSpPr>
          <p:nvPr/>
        </p:nvSpPr>
        <p:spPr bwMode="auto">
          <a:xfrm>
            <a:off x="3259585" y="3429230"/>
            <a:ext cx="2236510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ctr" rtl="0" eaLnBrk="1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/>
              </a:rPr>
              <a:t>代码展示</a:t>
            </a:r>
            <a:endParaRPr lang="zh-CN" altLang="zh-CN" sz="40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功能展示</a:t>
            </a:r>
            <a:endParaRPr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司机信息管理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marL="0" indent="0">
              <a:buNone/>
            </a:pP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收件信息输入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88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代码展示</a:t>
            </a:r>
            <a:endParaRPr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体系结构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indent="0">
              <a:buNone/>
            </a:pP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部分代码展示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54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168</Words>
  <Application>Microsoft Macintosh PowerPoint</Application>
  <PresentationFormat>宽屏</PresentationFormat>
  <Paragraphs>55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Open Sans Light</vt:lpstr>
      <vt:lpstr>宋体</vt:lpstr>
      <vt:lpstr>微软雅黑</vt:lpstr>
      <vt:lpstr>Arial</vt:lpstr>
      <vt:lpstr>Office 主题</vt:lpstr>
      <vt:lpstr>PowerPoint 演示文稿</vt:lpstr>
      <vt:lpstr>PowerPoint 演示文稿</vt:lpstr>
      <vt:lpstr>缺点：部分文档理解不透彻            一些文档缺乏指导作用            接口制定考虑不周            对项目实践未进行深入研究          </vt:lpstr>
      <vt:lpstr>PowerPoint 演示文稿</vt:lpstr>
      <vt:lpstr>xml </vt:lpstr>
      <vt:lpstr>图表 </vt:lpstr>
      <vt:lpstr>PowerPoint 演示文稿</vt:lpstr>
      <vt:lpstr>功能展示</vt:lpstr>
      <vt:lpstr>代码展示</vt:lpstr>
      <vt:lpstr>PowerPoint 演示文稿</vt:lpstr>
      <vt:lpstr>分工</vt:lpstr>
      <vt:lpstr>团队工作细节的总结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占曼琼</dc:creator>
  <cp:lastModifiedBy>Youmu Konpaku</cp:lastModifiedBy>
  <cp:revision>40</cp:revision>
  <dcterms:created xsi:type="dcterms:W3CDTF">2015-12-07T05:27:56Z</dcterms:created>
  <dcterms:modified xsi:type="dcterms:W3CDTF">2015-12-25T06:30:59Z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