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  <p:sldMasterId id="2147483720" r:id="rId5"/>
  </p:sldMasterIdLst>
  <p:notesMasterIdLst>
    <p:notesMasterId r:id="rId103"/>
  </p:notesMasterIdLst>
  <p:sldIdLst>
    <p:sldId id="422" r:id="rId6"/>
    <p:sldId id="616" r:id="rId7"/>
    <p:sldId id="916" r:id="rId8"/>
    <p:sldId id="894" r:id="rId9"/>
    <p:sldId id="895" r:id="rId10"/>
    <p:sldId id="896" r:id="rId11"/>
    <p:sldId id="897" r:id="rId12"/>
    <p:sldId id="898" r:id="rId13"/>
    <p:sldId id="727" r:id="rId14"/>
    <p:sldId id="899" r:id="rId15"/>
    <p:sldId id="900" r:id="rId16"/>
    <p:sldId id="901" r:id="rId17"/>
    <p:sldId id="902" r:id="rId18"/>
    <p:sldId id="903" r:id="rId19"/>
    <p:sldId id="904" r:id="rId20"/>
    <p:sldId id="742" r:id="rId21"/>
    <p:sldId id="905" r:id="rId22"/>
    <p:sldId id="917" r:id="rId23"/>
    <p:sldId id="906" r:id="rId24"/>
    <p:sldId id="907" r:id="rId25"/>
    <p:sldId id="908" r:id="rId26"/>
    <p:sldId id="909" r:id="rId27"/>
    <p:sldId id="910" r:id="rId28"/>
    <p:sldId id="735" r:id="rId29"/>
    <p:sldId id="911" r:id="rId30"/>
    <p:sldId id="912" r:id="rId31"/>
    <p:sldId id="913" r:id="rId32"/>
    <p:sldId id="914" r:id="rId33"/>
    <p:sldId id="915" r:id="rId34"/>
    <p:sldId id="918" r:id="rId35"/>
    <p:sldId id="706" r:id="rId36"/>
    <p:sldId id="695" r:id="rId37"/>
    <p:sldId id="876" r:id="rId38"/>
    <p:sldId id="693" r:id="rId39"/>
    <p:sldId id="692" r:id="rId40"/>
    <p:sldId id="694" r:id="rId41"/>
    <p:sldId id="696" r:id="rId42"/>
    <p:sldId id="697" r:id="rId43"/>
    <p:sldId id="698" r:id="rId44"/>
    <p:sldId id="699" r:id="rId45"/>
    <p:sldId id="700" r:id="rId46"/>
    <p:sldId id="703" r:id="rId47"/>
    <p:sldId id="713" r:id="rId48"/>
    <p:sldId id="745" r:id="rId49"/>
    <p:sldId id="891" r:id="rId50"/>
    <p:sldId id="701" r:id="rId51"/>
    <p:sldId id="702" r:id="rId52"/>
    <p:sldId id="746" r:id="rId53"/>
    <p:sldId id="747" r:id="rId54"/>
    <p:sldId id="875" r:id="rId55"/>
    <p:sldId id="888" r:id="rId56"/>
    <p:sldId id="877" r:id="rId57"/>
    <p:sldId id="707" r:id="rId58"/>
    <p:sldId id="708" r:id="rId59"/>
    <p:sldId id="709" r:id="rId60"/>
    <p:sldId id="710" r:id="rId61"/>
    <p:sldId id="711" r:id="rId62"/>
    <p:sldId id="712" r:id="rId63"/>
    <p:sldId id="714" r:id="rId64"/>
    <p:sldId id="715" r:id="rId65"/>
    <p:sldId id="716" r:id="rId66"/>
    <p:sldId id="717" r:id="rId67"/>
    <p:sldId id="718" r:id="rId68"/>
    <p:sldId id="878" r:id="rId69"/>
    <p:sldId id="889" r:id="rId70"/>
    <p:sldId id="719" r:id="rId71"/>
    <p:sldId id="720" r:id="rId72"/>
    <p:sldId id="721" r:id="rId73"/>
    <p:sldId id="722" r:id="rId74"/>
    <p:sldId id="723" r:id="rId75"/>
    <p:sldId id="724" r:id="rId76"/>
    <p:sldId id="725" r:id="rId77"/>
    <p:sldId id="726" r:id="rId78"/>
    <p:sldId id="882" r:id="rId79"/>
    <p:sldId id="890" r:id="rId80"/>
    <p:sldId id="893" r:id="rId81"/>
    <p:sldId id="728" r:id="rId82"/>
    <p:sldId id="729" r:id="rId83"/>
    <p:sldId id="886" r:id="rId84"/>
    <p:sldId id="887" r:id="rId85"/>
    <p:sldId id="743" r:id="rId86"/>
    <p:sldId id="744" r:id="rId87"/>
    <p:sldId id="880" r:id="rId88"/>
    <p:sldId id="892" r:id="rId89"/>
    <p:sldId id="730" r:id="rId90"/>
    <p:sldId id="731" r:id="rId91"/>
    <p:sldId id="732" r:id="rId92"/>
    <p:sldId id="733" r:id="rId93"/>
    <p:sldId id="734" r:id="rId94"/>
    <p:sldId id="736" r:id="rId95"/>
    <p:sldId id="737" r:id="rId96"/>
    <p:sldId id="738" r:id="rId97"/>
    <p:sldId id="739" r:id="rId98"/>
    <p:sldId id="740" r:id="rId99"/>
    <p:sldId id="741" r:id="rId100"/>
    <p:sldId id="881" r:id="rId101"/>
    <p:sldId id="674" r:id="rId10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72B61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4660"/>
  </p:normalViewPr>
  <p:slideViewPr>
    <p:cSldViewPr snapToGrid="0">
      <p:cViewPr>
        <p:scale>
          <a:sx n="66" d="100"/>
          <a:sy n="66" d="100"/>
        </p:scale>
        <p:origin x="118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tableStyles" Target="tableStyles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10B98-78BE-4601-8AF5-C3AF3A5EE1D6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4C63-57F8-4C9E-B6C3-B81D0592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4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1458912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14774"/>
            <a:ext cx="6858000" cy="192405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0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0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1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1458912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14774"/>
            <a:ext cx="6858000" cy="192405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55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6356350"/>
            <a:ext cx="476250" cy="365125"/>
          </a:xfrm>
        </p:spPr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38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9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71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3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75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27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6356350"/>
            <a:ext cx="476250" cy="365125"/>
          </a:xfrm>
        </p:spPr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38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96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37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3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82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2076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635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10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65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548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2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701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6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841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559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082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348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835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79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127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770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7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527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521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144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716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966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38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948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463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1278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26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9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27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153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62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889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16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20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6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3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7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5101"/>
            <a:ext cx="7886700" cy="920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4450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6356351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5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72B6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Ø"/>
        <a:defRPr sz="2400" b="1" kern="1200">
          <a:solidFill>
            <a:srgbClr val="072B6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171700" indent="-3429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5101"/>
            <a:ext cx="7886700" cy="920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4450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6356351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72B6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Ø"/>
        <a:defRPr sz="2400" b="1" kern="1200">
          <a:solidFill>
            <a:srgbClr val="072B6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171700" indent="-3429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62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9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450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linear_model.html#logistic-regression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hyperlink" Target="http://scikit-learn.org/stable/modules/naive_bayes.html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ko-KR" sz="3600" dirty="0"/>
              <a:t>Day 2: Machine Learning Basics (Lab)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May 31, 2018</a:t>
            </a:r>
          </a:p>
          <a:p>
            <a:r>
              <a:rPr lang="en-US" altLang="ko-KR" dirty="0"/>
              <a:t>Prof. Jongwuk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89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906087" y="1893808"/>
            <a:ext cx="7331826" cy="4631055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class</a:t>
            </a:r>
            <a:r>
              <a:rPr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LinearRegression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():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dirty="0">
                <a:solidFill>
                  <a:srgbClr val="B200B2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__</a:t>
            </a:r>
            <a:r>
              <a:rPr lang="ko-KR" altLang="ko-KR" sz="1400" dirty="0" err="1">
                <a:solidFill>
                  <a:srgbClr val="B200B2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init</a:t>
            </a:r>
            <a:r>
              <a:rPr lang="ko-KR" altLang="ko-KR" sz="1400" dirty="0">
                <a:solidFill>
                  <a:srgbClr val="B200B2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__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 </a:t>
            </a:r>
            <a: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생성자</a:t>
            </a:r>
            <a:b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변수 초기화</a:t>
            </a:r>
            <a:b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.y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.num_data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.x.shape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.num_feature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.x.shape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np.zeros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((</a:t>
            </a:r>
            <a:r>
              <a:rPr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.num_feature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predict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#################################################</a:t>
            </a:r>
            <a:b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#  </a:t>
            </a:r>
            <a:r>
              <a:rPr lang="ko-KR" altLang="en-US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코드 작성</a:t>
            </a:r>
            <a:b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#################################################</a:t>
            </a:r>
            <a:b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result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lr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epoch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range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epoch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#################################################</a:t>
            </a:r>
            <a:b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#  </a:t>
            </a:r>
            <a:r>
              <a:rPr lang="ko-KR" altLang="en-US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코드 작성</a:t>
            </a:r>
            <a:b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#################################################</a:t>
            </a:r>
            <a:endParaRPr lang="ko-KR" altLang="ko-KR" sz="3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FCA9FF0-9D0A-4D11-BBD9-D92E80BAA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20A1BC9-1D95-4E56-9372-D62D333F3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872D48F-66C7-4611-9CE2-905993FF9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7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생성자를 이용한 변수 초기화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def __</a:t>
            </a:r>
            <a:r>
              <a:rPr lang="en-US" altLang="ko-KR" dirty="0" err="1"/>
              <a:t>init</a:t>
            </a:r>
            <a:r>
              <a:rPr lang="en-US" altLang="ko-KR" dirty="0"/>
              <a:t>__(): </a:t>
            </a:r>
            <a:r>
              <a:rPr lang="ko-KR" altLang="en-US" dirty="0"/>
              <a:t>클래스의 생성자</a:t>
            </a:r>
            <a:endParaRPr lang="en-US" altLang="ko-KR" dirty="0"/>
          </a:p>
          <a:p>
            <a:pPr lvl="1"/>
            <a:r>
              <a:rPr lang="en-US" altLang="ko-KR" dirty="0"/>
              <a:t>self: </a:t>
            </a:r>
            <a:r>
              <a:rPr lang="ko-KR" altLang="en-US" dirty="0"/>
              <a:t>해당 객체를 가리킴</a:t>
            </a:r>
            <a:r>
              <a:rPr lang="en-US" altLang="ko-KR" dirty="0"/>
              <a:t>(C++</a:t>
            </a:r>
            <a:r>
              <a:rPr lang="ko-KR" altLang="en-US" dirty="0"/>
              <a:t>의 </a:t>
            </a:r>
            <a:r>
              <a:rPr lang="en-US" altLang="ko-KR" dirty="0"/>
              <a:t>this</a:t>
            </a:r>
            <a:r>
              <a:rPr lang="ko-KR" altLang="en-US" dirty="0"/>
              <a:t>와 같음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x.shape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en-US" altLang="ko-KR" dirty="0"/>
              <a:t>x</a:t>
            </a:r>
            <a:r>
              <a:rPr lang="ko-KR" altLang="en-US" dirty="0"/>
              <a:t>의 차원 정보</a:t>
            </a:r>
            <a:endParaRPr lang="en-US" altLang="ko-KR" dirty="0"/>
          </a:p>
          <a:p>
            <a:pPr lvl="1"/>
            <a:r>
              <a:rPr lang="en-US" altLang="ko-KR" dirty="0" err="1"/>
              <a:t>np.zeros</a:t>
            </a:r>
            <a:r>
              <a:rPr lang="en-US" altLang="ko-KR" dirty="0"/>
              <a:t>(): 0</a:t>
            </a:r>
            <a:r>
              <a:rPr lang="ko-KR" altLang="en-US" dirty="0"/>
              <a:t>으로 된 </a:t>
            </a:r>
            <a:r>
              <a:rPr lang="en-US" altLang="ko-KR" dirty="0"/>
              <a:t>array</a:t>
            </a:r>
            <a:r>
              <a:rPr lang="ko-KR" altLang="en-US" dirty="0"/>
              <a:t>를 만듦</a:t>
            </a:r>
            <a:endParaRPr lang="en-US" altLang="ko-KR" dirty="0"/>
          </a:p>
          <a:p>
            <a:pPr lvl="1"/>
            <a:r>
              <a:rPr lang="en-US" altLang="ko-KR" dirty="0" err="1"/>
              <a:t>np.zeros</a:t>
            </a:r>
            <a:r>
              <a:rPr lang="en-US" altLang="ko-KR" dirty="0"/>
              <a:t>((x, y)): x</a:t>
            </a:r>
            <a:r>
              <a:rPr lang="ko-KR" altLang="en-US" dirty="0"/>
              <a:t>행 </a:t>
            </a:r>
            <a:r>
              <a:rPr lang="en-US" altLang="ko-KR" dirty="0"/>
              <a:t>y</a:t>
            </a:r>
            <a:r>
              <a:rPr lang="ko-KR" altLang="en-US" dirty="0"/>
              <a:t>열의 </a:t>
            </a:r>
            <a:r>
              <a:rPr lang="en-US" altLang="ko-KR" dirty="0"/>
              <a:t>array</a:t>
            </a:r>
            <a:r>
              <a:rPr lang="ko-KR" altLang="en-US" dirty="0"/>
              <a:t>를 만듦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906087" y="1970493"/>
            <a:ext cx="7331826" cy="1940957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dirty="0">
                <a:solidFill>
                  <a:srgbClr val="B200B2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__</a:t>
            </a:r>
            <a:r>
              <a:rPr lang="ko-KR" altLang="ko-KR" dirty="0" err="1">
                <a:solidFill>
                  <a:srgbClr val="B200B2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init</a:t>
            </a:r>
            <a:r>
              <a:rPr lang="ko-KR" altLang="ko-KR" dirty="0">
                <a:solidFill>
                  <a:srgbClr val="B200B2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__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 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생성자</a:t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변수 초기화</a:t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.y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.num_data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.x.shape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.num_feature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.x.shape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np.zeros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((</a:t>
            </a:r>
            <a:r>
              <a:rPr lang="ko-KR" altLang="ko-KR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.num_feature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endParaRPr lang="ko-KR" altLang="ko-KR" sz="4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4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predict()</a:t>
            </a:r>
            <a:r>
              <a:rPr lang="ko-KR" altLang="en-US" dirty="0"/>
              <a:t>를 이용한 예측과 </a:t>
            </a:r>
            <a:r>
              <a:rPr lang="en-US" altLang="ko-KR" dirty="0"/>
              <a:t>train()</a:t>
            </a:r>
            <a:r>
              <a:rPr lang="ko-KR" altLang="en-US" dirty="0"/>
              <a:t>을 이용한 모델 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predict(self, x): </a:t>
            </a:r>
            <a:r>
              <a:rPr lang="ko-KR" altLang="en-US" dirty="0"/>
              <a:t>입력 </a:t>
            </a:r>
            <a:r>
              <a:rPr lang="en-US" altLang="ko-KR" dirty="0"/>
              <a:t>x</a:t>
            </a:r>
            <a:r>
              <a:rPr lang="ko-KR" altLang="en-US" dirty="0"/>
              <a:t>에 대한 선형회귀 결과 </a:t>
            </a:r>
            <a:r>
              <a:rPr lang="en-US" altLang="ko-KR" dirty="0"/>
              <a:t>result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1"/>
            <a:r>
              <a:rPr lang="en-US" altLang="ko-KR" dirty="0"/>
              <a:t>train(self, </a:t>
            </a:r>
            <a:r>
              <a:rPr lang="en-US" altLang="ko-KR" dirty="0" err="1"/>
              <a:t>lr</a:t>
            </a:r>
            <a:r>
              <a:rPr lang="en-US" altLang="ko-KR" dirty="0"/>
              <a:t>, epoch): </a:t>
            </a:r>
            <a:r>
              <a:rPr lang="ko-KR" altLang="en-US" dirty="0"/>
              <a:t>생성자에서 초기화된 훈련 데이터 </a:t>
            </a:r>
            <a:r>
              <a:rPr lang="en-US" altLang="ko-KR" dirty="0" err="1"/>
              <a:t>self.x</a:t>
            </a:r>
            <a:r>
              <a:rPr lang="ko-KR" altLang="en-US" dirty="0"/>
              <a:t>와</a:t>
            </a:r>
            <a:br>
              <a:rPr lang="en-US" altLang="ko-KR" dirty="0"/>
            </a:br>
            <a:r>
              <a:rPr lang="en-US" altLang="ko-KR" dirty="0"/>
              <a:t>                                     </a:t>
            </a:r>
            <a:r>
              <a:rPr lang="en-US" altLang="ko-KR" dirty="0" err="1"/>
              <a:t>self.y</a:t>
            </a:r>
            <a:r>
              <a:rPr lang="ko-KR" altLang="en-US" dirty="0"/>
              <a:t>를 이용하여 모델을 학습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906087" y="1907431"/>
            <a:ext cx="7331826" cy="2247424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predict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#  </a:t>
            </a:r>
            <a:r>
              <a:rPr lang="ko-KR" altLang="en-US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코드 작성</a:t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result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lr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epoch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range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epoch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#  </a:t>
            </a:r>
            <a:r>
              <a:rPr lang="ko-KR" altLang="en-US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코드 작성</a:t>
            </a:r>
            <a:endParaRPr lang="ko-KR" altLang="ko-KR" sz="4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5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코드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9184C2-7F5A-44DB-9848-2ABE40B0E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eval </a:t>
                </a:r>
                <a:r>
                  <a:rPr lang="ko-KR" altLang="en-US" dirty="0"/>
                  <a:t>함수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eval(prediction, y): </a:t>
                </a:r>
                <a:r>
                  <a:rPr lang="ko-KR" altLang="en-US" dirty="0"/>
                  <a:t>예측 값 </a:t>
                </a:r>
                <a:r>
                  <a:rPr lang="en-US" altLang="ko-KR" dirty="0"/>
                  <a:t>prediction</a:t>
                </a:r>
                <a:r>
                  <a:rPr lang="ko-KR" altLang="en-US" dirty="0"/>
                  <a:t>과 </a:t>
                </a:r>
                <a:br>
                  <a:rPr lang="en-US" altLang="ko-KR" dirty="0"/>
                </a:br>
                <a:r>
                  <a:rPr lang="en-US" altLang="ko-KR" dirty="0"/>
                  <a:t>                                   </a:t>
                </a:r>
                <a:r>
                  <a:rPr lang="ko-KR" altLang="en-US" dirty="0"/>
                  <a:t>실제 값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를 이용하여 </a:t>
                </a:r>
                <a:r>
                  <a:rPr lang="en-US" altLang="ko-KR" dirty="0"/>
                  <a:t>RMSE</a:t>
                </a:r>
                <a:r>
                  <a:rPr lang="ko-KR" altLang="en-US" dirty="0"/>
                  <a:t>를 계산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np.power</a:t>
                </a:r>
                <a:r>
                  <a:rPr lang="en-US" altLang="ko-KR" dirty="0"/>
                  <a:t>(x, 2):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을 계산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np.sum</a:t>
                </a:r>
                <a:r>
                  <a:rPr lang="en-US" altLang="ko-KR" dirty="0"/>
                  <a:t>(x, axis): axis(0: </a:t>
                </a:r>
                <a:r>
                  <a:rPr lang="ko-KR" altLang="en-US" dirty="0"/>
                  <a:t>세로</a:t>
                </a:r>
                <a:r>
                  <a:rPr lang="en-US" altLang="ko-KR" dirty="0"/>
                  <a:t>, 1:</a:t>
                </a:r>
                <a:r>
                  <a:rPr lang="ko-KR" altLang="en-US" dirty="0"/>
                  <a:t>가로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기준으로 값을 더함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len</a:t>
                </a:r>
                <a:r>
                  <a:rPr lang="en-US" altLang="ko-KR" dirty="0"/>
                  <a:t>(y): y</a:t>
                </a:r>
                <a:r>
                  <a:rPr lang="ko-KR" altLang="en-US" dirty="0"/>
                  <a:t>의 길이</a:t>
                </a:r>
                <a:br>
                  <a:rPr lang="en-US" altLang="ko-KR" dirty="0"/>
                </a:b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9184C2-7F5A-44DB-9848-2ABE40B0E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906087" y="1893808"/>
            <a:ext cx="7331826" cy="1021556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lang="ko-KR" altLang="ko-KR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eval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prediction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inner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np.power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prediction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lang="ko-KR" altLang="ko-KR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np.sqrt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np.sum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inner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axis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/ </a:t>
            </a:r>
            <a:r>
              <a:rPr lang="ko-KR" altLang="ko-KR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lang="ko-KR" altLang="ko-KR" sz="40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FCA9FF0-9D0A-4D11-BBD9-D92E80BAA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20A1BC9-1D95-4E56-9372-D62D333F3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872D48F-66C7-4611-9CE2-905993FF9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8D4ACB2-2A5B-4CF3-8690-FB2E30E5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51BCB3-3198-47DA-8552-F81D2DBEE9D3}"/>
                  </a:ext>
                </a:extLst>
              </p:cNvPr>
              <p:cNvSpPr txBox="1"/>
              <p:nvPr/>
            </p:nvSpPr>
            <p:spPr>
              <a:xfrm>
                <a:off x="676776" y="5231258"/>
                <a:ext cx="3968885" cy="116993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𝑝𝑟𝑒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𝑡𝑟𝑢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51BCB3-3198-47DA-8552-F81D2DBEE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76" y="5231258"/>
                <a:ext cx="3968885" cy="1169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339FFF4-E48B-46EE-A78D-8F97D53F45B1}"/>
                  </a:ext>
                </a:extLst>
              </p:cNvPr>
              <p:cNvSpPr/>
              <p:nvPr/>
            </p:nvSpPr>
            <p:spPr>
              <a:xfrm>
                <a:off x="4928290" y="5338583"/>
                <a:ext cx="330443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데이터의 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𝑝𝑟𝑒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: k</a:t>
                </a:r>
                <a:r>
                  <a:rPr lang="ko-KR" altLang="en-US" dirty="0"/>
                  <a:t>번째 데이터의 예측 값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𝑡𝑟𝑢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: k</a:t>
                </a:r>
                <a:r>
                  <a:rPr lang="ko-KR" altLang="en-US" dirty="0"/>
                  <a:t>번째 데이터의 실제 값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339FFF4-E48B-46EE-A78D-8F97D53F45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290" y="5338583"/>
                <a:ext cx="3304431" cy="1200329"/>
              </a:xfrm>
              <a:prstGeom prst="rect">
                <a:avLst/>
              </a:prstGeom>
              <a:blipFill>
                <a:blip r:embed="rId4"/>
                <a:stretch>
                  <a:fillRect t="-3046" r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04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8DA7C-4D8C-4FF5-83EC-1C3C0D6C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구현에 유용한 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E3D78-6323-49A3-97B6-1D7A3C6C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enumerate(): for</a:t>
            </a:r>
            <a:r>
              <a:rPr lang="ko-KR" altLang="en-US" dirty="0"/>
              <a:t>문에서 사용되는 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DFCF47-207B-473A-BE70-9C9FCC47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67E63B34-E7C7-4752-8333-3BE0FB4F1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19234A4B-C377-4A44-8CB1-0607820E1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74B6860-D814-4FCE-9E25-947A0CF636FF}"/>
              </a:ext>
            </a:extLst>
          </p:cNvPr>
          <p:cNvSpPr/>
          <p:nvPr/>
        </p:nvSpPr>
        <p:spPr>
          <a:xfrm>
            <a:off x="4763312" y="2279917"/>
            <a:ext cx="4076460" cy="163449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lang="ko-KR" altLang="ko-KR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'일'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'이'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'삼'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'사'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'오'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lang="ko-KR" altLang="ko-KR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ko-KR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'인덱스:'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'요소:'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'-----------'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ko-KR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41ACF74A-8E5D-4C07-99B6-E56E6819A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B060BC9-89CB-4F15-89E5-BF71BF14CFA3}"/>
              </a:ext>
            </a:extLst>
          </p:cNvPr>
          <p:cNvSpPr/>
          <p:nvPr/>
        </p:nvSpPr>
        <p:spPr>
          <a:xfrm>
            <a:off x="304228" y="2279917"/>
            <a:ext cx="4076460" cy="13280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lang="ko-KR" altLang="ko-KR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'일'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'이'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'삼'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'사'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'오'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lang="ko-KR" altLang="ko-KR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ko-KR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a: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'요소:'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'-----------'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ko-KR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58277C5D-7CA3-457C-878D-3C13A8A71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C15FE3B-B0DE-4EED-9F14-755FE2549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69" y="3976688"/>
            <a:ext cx="804034" cy="17987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AE84033-455A-49B3-86B7-6A70A51E2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82" y="3976688"/>
            <a:ext cx="759197" cy="2744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68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8DA7C-4D8C-4FF5-83EC-1C3C0D6C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구현에 유용한 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E3D78-6323-49A3-97B6-1D7A3C6C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 err="1"/>
              <a:t>np.sum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DFCF47-207B-473A-BE70-9C9FCC47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059FFC-7A49-42C0-ADF7-29A8288CC62C}"/>
              </a:ext>
            </a:extLst>
          </p:cNvPr>
          <p:cNvSpPr/>
          <p:nvPr/>
        </p:nvSpPr>
        <p:spPr>
          <a:xfrm>
            <a:off x="1666492" y="184002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np.sum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axis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C19DC-215F-494C-A212-FC3618678207}"/>
              </a:ext>
            </a:extLst>
          </p:cNvPr>
          <p:cNvSpPr txBox="1"/>
          <p:nvPr/>
        </p:nvSpPr>
        <p:spPr>
          <a:xfrm>
            <a:off x="2500015" y="159682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]]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C26A1-DEE6-409F-A0E4-2219E6140B02}"/>
              </a:ext>
            </a:extLst>
          </p:cNvPr>
          <p:cNvSpPr/>
          <p:nvPr/>
        </p:nvSpPr>
        <p:spPr>
          <a:xfrm>
            <a:off x="1666492" y="2598292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np.sum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axis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33469-B987-47F7-BB06-FF5B0AC3BA2C}"/>
              </a:ext>
            </a:extLst>
          </p:cNvPr>
          <p:cNvSpPr txBox="1"/>
          <p:nvPr/>
        </p:nvSpPr>
        <p:spPr>
          <a:xfrm>
            <a:off x="2500015" y="23550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]]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B077B5-288C-4FA3-8855-A9B7D4E2B99E}"/>
              </a:ext>
            </a:extLst>
          </p:cNvPr>
          <p:cNvCxnSpPr>
            <a:cxnSpLocks/>
          </p:cNvCxnSpPr>
          <p:nvPr/>
        </p:nvCxnSpPr>
        <p:spPr>
          <a:xfrm>
            <a:off x="2960110" y="1660411"/>
            <a:ext cx="0" cy="534982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86CA6BF-A441-492E-B856-13C1FFA94B60}"/>
              </a:ext>
            </a:extLst>
          </p:cNvPr>
          <p:cNvCxnSpPr>
            <a:cxnSpLocks/>
          </p:cNvCxnSpPr>
          <p:nvPr/>
        </p:nvCxnSpPr>
        <p:spPr>
          <a:xfrm>
            <a:off x="3309117" y="1660411"/>
            <a:ext cx="0" cy="534982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04400C-3EAB-4F9A-8190-C6FA4171E644}"/>
              </a:ext>
            </a:extLst>
          </p:cNvPr>
          <p:cNvSpPr txBox="1"/>
          <p:nvPr/>
        </p:nvSpPr>
        <p:spPr>
          <a:xfrm>
            <a:off x="5311765" y="18743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51DE7-D47F-4BBA-AFAF-18F876FA3F3C}"/>
              </a:ext>
            </a:extLst>
          </p:cNvPr>
          <p:cNvSpPr txBox="1"/>
          <p:nvPr/>
        </p:nvSpPr>
        <p:spPr>
          <a:xfrm>
            <a:off x="5311765" y="261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3B41068-E047-476A-ADE5-9F23D0339F5B}"/>
              </a:ext>
            </a:extLst>
          </p:cNvPr>
          <p:cNvCxnSpPr>
            <a:cxnSpLocks/>
          </p:cNvCxnSpPr>
          <p:nvPr/>
        </p:nvCxnSpPr>
        <p:spPr>
          <a:xfrm>
            <a:off x="2783098" y="2674605"/>
            <a:ext cx="598535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871DCD7-777B-4987-B6CD-797608D1BDD6}"/>
              </a:ext>
            </a:extLst>
          </p:cNvPr>
          <p:cNvCxnSpPr>
            <a:cxnSpLocks/>
          </p:cNvCxnSpPr>
          <p:nvPr/>
        </p:nvCxnSpPr>
        <p:spPr>
          <a:xfrm>
            <a:off x="2783098" y="2946684"/>
            <a:ext cx="598535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BE6E5D-1D80-4EEF-BF17-2838D3B2C44A}"/>
              </a:ext>
            </a:extLst>
          </p:cNvPr>
          <p:cNvSpPr/>
          <p:nvPr/>
        </p:nvSpPr>
        <p:spPr>
          <a:xfrm>
            <a:off x="1666491" y="3739531"/>
            <a:ext cx="5125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np.sum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axis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keepdims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330D31-379F-414B-B8D5-640E181A4DB9}"/>
              </a:ext>
            </a:extLst>
          </p:cNvPr>
          <p:cNvSpPr txBox="1"/>
          <p:nvPr/>
        </p:nvSpPr>
        <p:spPr>
          <a:xfrm>
            <a:off x="2500015" y="34963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]]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EE1221-245A-4ED6-BA32-1116BC153D35}"/>
              </a:ext>
            </a:extLst>
          </p:cNvPr>
          <p:cNvSpPr/>
          <p:nvPr/>
        </p:nvSpPr>
        <p:spPr>
          <a:xfrm>
            <a:off x="1666492" y="4497802"/>
            <a:ext cx="5141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np.sum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axis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keepdims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86313D-EEE8-4FFC-A65A-B7723D55B2D3}"/>
              </a:ext>
            </a:extLst>
          </p:cNvPr>
          <p:cNvSpPr txBox="1"/>
          <p:nvPr/>
        </p:nvSpPr>
        <p:spPr>
          <a:xfrm>
            <a:off x="2500015" y="425460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]]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7716671-BA5B-4EC8-9E84-CF5CD923CE24}"/>
              </a:ext>
            </a:extLst>
          </p:cNvPr>
          <p:cNvCxnSpPr>
            <a:cxnSpLocks/>
          </p:cNvCxnSpPr>
          <p:nvPr/>
        </p:nvCxnSpPr>
        <p:spPr>
          <a:xfrm>
            <a:off x="2960110" y="3559921"/>
            <a:ext cx="0" cy="534982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B596F98-52D7-4E82-991B-BBF432DC3322}"/>
              </a:ext>
            </a:extLst>
          </p:cNvPr>
          <p:cNvCxnSpPr>
            <a:cxnSpLocks/>
          </p:cNvCxnSpPr>
          <p:nvPr/>
        </p:nvCxnSpPr>
        <p:spPr>
          <a:xfrm>
            <a:off x="3309117" y="3559921"/>
            <a:ext cx="0" cy="534982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623960-8557-4881-980B-F2514A14BD34}"/>
              </a:ext>
            </a:extLst>
          </p:cNvPr>
          <p:cNvSpPr txBox="1"/>
          <p:nvPr/>
        </p:nvSpPr>
        <p:spPr>
          <a:xfrm>
            <a:off x="6894623" y="3773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8F4A36-3A00-40A6-80AD-283C2868103C}"/>
              </a:ext>
            </a:extLst>
          </p:cNvPr>
          <p:cNvSpPr txBox="1"/>
          <p:nvPr/>
        </p:nvSpPr>
        <p:spPr>
          <a:xfrm>
            <a:off x="6897683" y="4517406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5C72755-EB89-41D9-B876-724271EC85A4}"/>
              </a:ext>
            </a:extLst>
          </p:cNvPr>
          <p:cNvCxnSpPr>
            <a:cxnSpLocks/>
          </p:cNvCxnSpPr>
          <p:nvPr/>
        </p:nvCxnSpPr>
        <p:spPr>
          <a:xfrm>
            <a:off x="2783098" y="4574115"/>
            <a:ext cx="598535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83B5D1E-DD5A-4640-B172-5EE68AB889FA}"/>
              </a:ext>
            </a:extLst>
          </p:cNvPr>
          <p:cNvCxnSpPr>
            <a:cxnSpLocks/>
          </p:cNvCxnSpPr>
          <p:nvPr/>
        </p:nvCxnSpPr>
        <p:spPr>
          <a:xfrm>
            <a:off x="2783098" y="4846194"/>
            <a:ext cx="598535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">
            <a:extLst>
              <a:ext uri="{FF2B5EF4-FFF2-40B4-BE49-F238E27FC236}">
                <a16:creationId xmlns:a16="http://schemas.microsoft.com/office/drawing/2014/main" id="{67E63B34-E7C7-4752-8333-3BE0FB4F1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8DA7C-4D8C-4FF5-83EC-1C3C0D6C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구현에 유용한 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E3D78-6323-49A3-97B6-1D7A3C6C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np.dot()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DFCF47-207B-473A-BE70-9C9FCC47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059FFC-7A49-42C0-ADF7-29A8288CC62C}"/>
              </a:ext>
            </a:extLst>
          </p:cNvPr>
          <p:cNvSpPr/>
          <p:nvPr/>
        </p:nvSpPr>
        <p:spPr>
          <a:xfrm>
            <a:off x="1666492" y="2443271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dot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,         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C19DC-215F-494C-A212-FC3618678207}"/>
              </a:ext>
            </a:extLst>
          </p:cNvPr>
          <p:cNvSpPr txBox="1"/>
          <p:nvPr/>
        </p:nvSpPr>
        <p:spPr>
          <a:xfrm>
            <a:off x="2500015" y="220007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]]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67E63B34-E7C7-4752-8333-3BE0FB4F1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6CB71B-460D-4129-8100-DF134806A9C7}"/>
              </a:ext>
            </a:extLst>
          </p:cNvPr>
          <p:cNvSpPr txBox="1"/>
          <p:nvPr/>
        </p:nvSpPr>
        <p:spPr>
          <a:xfrm>
            <a:off x="3605484" y="220007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]]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61B338-54C7-48F8-AEB7-A6103E185403}"/>
              </a:ext>
            </a:extLst>
          </p:cNvPr>
          <p:cNvSpPr txBox="1"/>
          <p:nvPr/>
        </p:nvSpPr>
        <p:spPr>
          <a:xfrm>
            <a:off x="5196348" y="220007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]]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CA4ADED-F9B9-4732-A243-6D3AEF9C231F}"/>
              </a:ext>
            </a:extLst>
          </p:cNvPr>
          <p:cNvCxnSpPr>
            <a:cxnSpLocks/>
          </p:cNvCxnSpPr>
          <p:nvPr/>
        </p:nvCxnSpPr>
        <p:spPr>
          <a:xfrm>
            <a:off x="2783098" y="2523236"/>
            <a:ext cx="598535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318FB4B-9F14-4B1D-A899-4984894B6FCA}"/>
              </a:ext>
            </a:extLst>
          </p:cNvPr>
          <p:cNvCxnSpPr>
            <a:cxnSpLocks/>
          </p:cNvCxnSpPr>
          <p:nvPr/>
        </p:nvCxnSpPr>
        <p:spPr>
          <a:xfrm flipV="1">
            <a:off x="4069212" y="2288943"/>
            <a:ext cx="0" cy="468586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57DC70-9491-4739-9697-04D5B90A2B58}"/>
              </a:ext>
            </a:extLst>
          </p:cNvPr>
          <p:cNvSpPr txBox="1"/>
          <p:nvPr/>
        </p:nvSpPr>
        <p:spPr>
          <a:xfrm>
            <a:off x="5420131" y="20154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v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FE7E6B7-D81C-4471-9C3A-4BEE9048F7E7}"/>
              </a:ext>
            </a:extLst>
          </p:cNvPr>
          <p:cNvCxnSpPr>
            <a:cxnSpLocks/>
          </p:cNvCxnSpPr>
          <p:nvPr/>
        </p:nvCxnSpPr>
        <p:spPr>
          <a:xfrm>
            <a:off x="2797634" y="2523236"/>
            <a:ext cx="598535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A9E599E-4607-467E-A0BE-5CB37D4E041A}"/>
              </a:ext>
            </a:extLst>
          </p:cNvPr>
          <p:cNvCxnSpPr>
            <a:cxnSpLocks/>
          </p:cNvCxnSpPr>
          <p:nvPr/>
        </p:nvCxnSpPr>
        <p:spPr>
          <a:xfrm flipV="1">
            <a:off x="4443036" y="2288943"/>
            <a:ext cx="0" cy="468586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FD6E202-8E13-4D62-AD88-8EE487BB2F9A}"/>
              </a:ext>
            </a:extLst>
          </p:cNvPr>
          <p:cNvSpPr txBox="1"/>
          <p:nvPr/>
        </p:nvSpPr>
        <p:spPr>
          <a:xfrm>
            <a:off x="5793955" y="20154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v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9D2C9EC-5344-49CC-B61D-C74B3ADCE654}"/>
              </a:ext>
            </a:extLst>
          </p:cNvPr>
          <p:cNvCxnSpPr>
            <a:cxnSpLocks/>
          </p:cNvCxnSpPr>
          <p:nvPr/>
        </p:nvCxnSpPr>
        <p:spPr>
          <a:xfrm>
            <a:off x="2783098" y="2776144"/>
            <a:ext cx="598535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D0CE0B-B042-4C62-8BCE-0039E0A8CAC5}"/>
              </a:ext>
            </a:extLst>
          </p:cNvPr>
          <p:cNvCxnSpPr>
            <a:cxnSpLocks/>
          </p:cNvCxnSpPr>
          <p:nvPr/>
        </p:nvCxnSpPr>
        <p:spPr>
          <a:xfrm flipV="1">
            <a:off x="4071185" y="2307558"/>
            <a:ext cx="0" cy="468586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34FB6A8-CEB8-4574-BD28-A55CD8DAC54E}"/>
              </a:ext>
            </a:extLst>
          </p:cNvPr>
          <p:cNvSpPr txBox="1"/>
          <p:nvPr/>
        </p:nvSpPr>
        <p:spPr>
          <a:xfrm>
            <a:off x="5423242" y="22960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v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1213999-214E-4ECB-BB84-BC561B0591DF}"/>
              </a:ext>
            </a:extLst>
          </p:cNvPr>
          <p:cNvCxnSpPr>
            <a:cxnSpLocks/>
          </p:cNvCxnSpPr>
          <p:nvPr/>
        </p:nvCxnSpPr>
        <p:spPr>
          <a:xfrm>
            <a:off x="2783098" y="2773191"/>
            <a:ext cx="598535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B5A2D27-2672-47DB-BBCB-AD4996F6EF61}"/>
              </a:ext>
            </a:extLst>
          </p:cNvPr>
          <p:cNvCxnSpPr>
            <a:cxnSpLocks/>
          </p:cNvCxnSpPr>
          <p:nvPr/>
        </p:nvCxnSpPr>
        <p:spPr>
          <a:xfrm flipV="1">
            <a:off x="4430725" y="2288943"/>
            <a:ext cx="0" cy="468586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8A87078-B480-477B-8571-960C00BE111A}"/>
              </a:ext>
            </a:extLst>
          </p:cNvPr>
          <p:cNvSpPr txBox="1"/>
          <p:nvPr/>
        </p:nvSpPr>
        <p:spPr>
          <a:xfrm>
            <a:off x="5793955" y="2327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v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2E44E2-1DA0-45C5-82F5-ECB47F80A038}"/>
              </a:ext>
            </a:extLst>
          </p:cNvPr>
          <p:cNvSpPr/>
          <p:nvPr/>
        </p:nvSpPr>
        <p:spPr>
          <a:xfrm>
            <a:off x="1666492" y="3847584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dot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,         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DC72F0-B8A5-4B34-B683-FB4097720ADE}"/>
              </a:ext>
            </a:extLst>
          </p:cNvPr>
          <p:cNvSpPr txBox="1"/>
          <p:nvPr/>
        </p:nvSpPr>
        <p:spPr>
          <a:xfrm>
            <a:off x="2500015" y="36043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]]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B18FD5-A151-4096-85B8-249F4502D511}"/>
              </a:ext>
            </a:extLst>
          </p:cNvPr>
          <p:cNvSpPr txBox="1"/>
          <p:nvPr/>
        </p:nvSpPr>
        <p:spPr>
          <a:xfrm>
            <a:off x="3768690" y="3847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CB6AB-2989-430B-9D78-8DD8F340DB78}"/>
              </a:ext>
            </a:extLst>
          </p:cNvPr>
          <p:cNvSpPr txBox="1"/>
          <p:nvPr/>
        </p:nvSpPr>
        <p:spPr>
          <a:xfrm>
            <a:off x="2039471" y="4740673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[[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[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]]</a:t>
            </a:r>
            <a:endParaRPr lang="ko-KR" altLang="ko-KR" sz="40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C6D1F1-FA42-4B06-BE58-A6E36D50F8A4}"/>
              </a:ext>
            </a:extLst>
          </p:cNvPr>
          <p:cNvSpPr txBox="1"/>
          <p:nvPr/>
        </p:nvSpPr>
        <p:spPr>
          <a:xfrm>
            <a:off x="3233172" y="47406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52DB3-C5F9-49C8-9E55-88F622C09AFA}"/>
              </a:ext>
            </a:extLst>
          </p:cNvPr>
          <p:cNvSpPr txBox="1"/>
          <p:nvPr/>
        </p:nvSpPr>
        <p:spPr>
          <a:xfrm>
            <a:off x="5505332" y="4740673"/>
            <a:ext cx="87716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lang="en-US" altLang="ko-KR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FEC419-A980-4D11-9D16-97DBED061746}"/>
              </a:ext>
            </a:extLst>
          </p:cNvPr>
          <p:cNvSpPr/>
          <p:nvPr/>
        </p:nvSpPr>
        <p:spPr>
          <a:xfrm>
            <a:off x="5505331" y="49954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lang="en-US" altLang="ko-KR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FFE3885-24E7-467F-9063-26E6527E9469}"/>
              </a:ext>
            </a:extLst>
          </p:cNvPr>
          <p:cNvCxnSpPr>
            <a:cxnSpLocks/>
          </p:cNvCxnSpPr>
          <p:nvPr/>
        </p:nvCxnSpPr>
        <p:spPr>
          <a:xfrm>
            <a:off x="2762473" y="5071891"/>
            <a:ext cx="598535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0141A61-5FFC-4C93-9279-1762057318FF}"/>
              </a:ext>
            </a:extLst>
          </p:cNvPr>
          <p:cNvCxnSpPr>
            <a:cxnSpLocks/>
          </p:cNvCxnSpPr>
          <p:nvPr/>
        </p:nvCxnSpPr>
        <p:spPr>
          <a:xfrm flipH="1">
            <a:off x="3801626" y="5071891"/>
            <a:ext cx="641410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DF33A14-299D-450E-81D8-F4328F09F017}"/>
              </a:ext>
            </a:extLst>
          </p:cNvPr>
          <p:cNvCxnSpPr>
            <a:cxnSpLocks/>
          </p:cNvCxnSpPr>
          <p:nvPr/>
        </p:nvCxnSpPr>
        <p:spPr>
          <a:xfrm>
            <a:off x="2797634" y="5364749"/>
            <a:ext cx="598535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226A0B8-604F-4324-8E51-AC17B42C46A9}"/>
              </a:ext>
            </a:extLst>
          </p:cNvPr>
          <p:cNvCxnSpPr>
            <a:cxnSpLocks/>
          </p:cNvCxnSpPr>
          <p:nvPr/>
        </p:nvCxnSpPr>
        <p:spPr>
          <a:xfrm flipH="1">
            <a:off x="3789315" y="5071891"/>
            <a:ext cx="641410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9D9D5E1-F2FD-472B-9EFE-7D4E8BE8B57D}"/>
              </a:ext>
            </a:extLst>
          </p:cNvPr>
          <p:cNvCxnSpPr>
            <a:cxnSpLocks/>
          </p:cNvCxnSpPr>
          <p:nvPr/>
        </p:nvCxnSpPr>
        <p:spPr>
          <a:xfrm flipH="1">
            <a:off x="5604498" y="5026819"/>
            <a:ext cx="699846" cy="0"/>
          </a:xfrm>
          <a:prstGeom prst="line">
            <a:avLst/>
          </a:prstGeom>
          <a:ln w="254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95FE06C-E433-42E9-9E82-03E29EA21979}"/>
              </a:ext>
            </a:extLst>
          </p:cNvPr>
          <p:cNvCxnSpPr>
            <a:cxnSpLocks/>
          </p:cNvCxnSpPr>
          <p:nvPr/>
        </p:nvCxnSpPr>
        <p:spPr>
          <a:xfrm flipH="1">
            <a:off x="5604499" y="5296829"/>
            <a:ext cx="695940" cy="546"/>
          </a:xfrm>
          <a:prstGeom prst="line">
            <a:avLst/>
          </a:prstGeom>
          <a:ln w="254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D1E9146-1B60-4156-9A13-B1D674411C4D}"/>
              </a:ext>
            </a:extLst>
          </p:cNvPr>
          <p:cNvSpPr txBox="1"/>
          <p:nvPr/>
        </p:nvSpPr>
        <p:spPr>
          <a:xfrm>
            <a:off x="5505332" y="3848121"/>
            <a:ext cx="87716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lang="en-US" altLang="ko-KR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34FD62-7ADC-4BC1-8CB3-1ECD5E40282D}"/>
              </a:ext>
            </a:extLst>
          </p:cNvPr>
          <p:cNvSpPr/>
          <p:nvPr/>
        </p:nvSpPr>
        <p:spPr>
          <a:xfrm>
            <a:off x="1666492" y="605288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dot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3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 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AE0D57-FDA9-4F2B-BC3A-9DE60F245914}"/>
              </a:ext>
            </a:extLst>
          </p:cNvPr>
          <p:cNvSpPr/>
          <p:nvPr/>
        </p:nvSpPr>
        <p:spPr>
          <a:xfrm>
            <a:off x="3651585" y="605288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41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5" grpId="0"/>
      <p:bldP spid="35" grpId="1"/>
      <p:bldP spid="41" grpId="0"/>
      <p:bldP spid="41" grpId="1"/>
      <p:bldP spid="44" grpId="0"/>
      <p:bldP spid="44" grpId="1"/>
      <p:bldP spid="60" grpId="0"/>
      <p:bldP spid="61" grpId="0"/>
      <p:bldP spid="62" grpId="0"/>
      <p:bldP spid="63" grpId="0"/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8DA7C-4D8C-4FF5-83EC-1C3C0D6C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구현에 유용한 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E3D78-6323-49A3-97B6-1D7A3C6C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 err="1"/>
              <a:t>np.where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DFCF47-207B-473A-BE70-9C9FCC47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059FFC-7A49-42C0-ADF7-29A8288CC62C}"/>
              </a:ext>
            </a:extLst>
          </p:cNvPr>
          <p:cNvSpPr/>
          <p:nvPr/>
        </p:nvSpPr>
        <p:spPr>
          <a:xfrm>
            <a:off x="1666492" y="292638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x &gt; 1 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C19DC-215F-494C-A212-FC3618678207}"/>
              </a:ext>
            </a:extLst>
          </p:cNvPr>
          <p:cNvSpPr txBox="1"/>
          <p:nvPr/>
        </p:nvSpPr>
        <p:spPr>
          <a:xfrm>
            <a:off x="1666492" y="215213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 = 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]]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67E63B34-E7C7-4752-8333-3BE0FB4F1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DD92B2-3F79-4C8C-8290-758E0A0902BD}"/>
              </a:ext>
            </a:extLst>
          </p:cNvPr>
          <p:cNvSpPr/>
          <p:nvPr/>
        </p:nvSpPr>
        <p:spPr>
          <a:xfrm>
            <a:off x="4181475" y="29263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(array([1, 1]), array([0, 1]))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0E4BAE-E154-4F51-B482-B1F1131381F8}"/>
              </a:ext>
            </a:extLst>
          </p:cNvPr>
          <p:cNvSpPr/>
          <p:nvPr/>
        </p:nvSpPr>
        <p:spPr>
          <a:xfrm>
            <a:off x="3911484" y="1935753"/>
            <a:ext cx="3148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x &gt; 1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만족하는 </a:t>
            </a:r>
            <a:r>
              <a:rPr lang="ko-KR" altLang="en-US" dirty="0">
                <a:latin typeface="+mn-ea"/>
              </a:rPr>
              <a:t>행 인덱스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2A7DE2-A18F-45E7-98B8-40A8AAAB99D0}"/>
              </a:ext>
            </a:extLst>
          </p:cNvPr>
          <p:cNvSpPr/>
          <p:nvPr/>
        </p:nvSpPr>
        <p:spPr>
          <a:xfrm>
            <a:off x="5272529" y="3822770"/>
            <a:ext cx="3148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x &gt; 1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만족하는 열</a:t>
            </a:r>
            <a:r>
              <a:rPr lang="ko-KR" altLang="en-US" dirty="0">
                <a:latin typeface="+mn-ea"/>
              </a:rPr>
              <a:t> 인덱스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B5B4BD6-4B39-4782-A65A-ECDFBEA59665}"/>
              </a:ext>
            </a:extLst>
          </p:cNvPr>
          <p:cNvSpPr/>
          <p:nvPr/>
        </p:nvSpPr>
        <p:spPr>
          <a:xfrm>
            <a:off x="1666492" y="5054635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x &gt; 0 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2532B1-2867-45F2-9787-452779165852}"/>
              </a:ext>
            </a:extLst>
          </p:cNvPr>
          <p:cNvSpPr txBox="1"/>
          <p:nvPr/>
        </p:nvSpPr>
        <p:spPr>
          <a:xfrm>
            <a:off x="1665103" y="45710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 = 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C9D4C3-56A6-4766-9E45-F7FE58FA4282}"/>
              </a:ext>
            </a:extLst>
          </p:cNvPr>
          <p:cNvSpPr/>
          <p:nvPr/>
        </p:nvSpPr>
        <p:spPr>
          <a:xfrm>
            <a:off x="4181475" y="50546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(array([1]))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613BC6-ADE3-4A8C-8DD0-21C0E4727370}"/>
              </a:ext>
            </a:extLst>
          </p:cNvPr>
          <p:cNvSpPr/>
          <p:nvPr/>
        </p:nvSpPr>
        <p:spPr>
          <a:xfrm>
            <a:off x="4268671" y="5485901"/>
            <a:ext cx="2917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x &gt; 1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만족하는</a:t>
            </a:r>
            <a:r>
              <a:rPr lang="ko-KR" altLang="en-US" dirty="0">
                <a:latin typeface="+mn-ea"/>
              </a:rPr>
              <a:t> 인덱스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D9E06E8-B65B-43A6-B43D-76A451DFF517}"/>
              </a:ext>
            </a:extLst>
          </p:cNvPr>
          <p:cNvCxnSpPr>
            <a:cxnSpLocks/>
          </p:cNvCxnSpPr>
          <p:nvPr/>
        </p:nvCxnSpPr>
        <p:spPr>
          <a:xfrm flipV="1">
            <a:off x="4955847" y="2350918"/>
            <a:ext cx="0" cy="57547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B6C731D-479B-46A2-AB2E-9487BF7F64B8}"/>
              </a:ext>
            </a:extLst>
          </p:cNvPr>
          <p:cNvCxnSpPr>
            <a:cxnSpLocks/>
          </p:cNvCxnSpPr>
          <p:nvPr/>
        </p:nvCxnSpPr>
        <p:spPr>
          <a:xfrm>
            <a:off x="6299484" y="3295720"/>
            <a:ext cx="0" cy="479326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9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D7ADE-E0EF-4E9C-9C4E-2BF65378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</a:t>
            </a:r>
            <a:r>
              <a:rPr lang="ko-KR" altLang="en-US" dirty="0"/>
              <a:t>선형 회귀</a:t>
            </a:r>
            <a:r>
              <a:rPr lang="en-US" altLang="ko-KR" dirty="0"/>
              <a:t>(Linear Regression)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0D821-AC73-4388-B7B3-CEF5C245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템플릿 코드의 비어 있는 부분을 채워서 선형회귀가 잘 동작 하는 코드 구현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혈압 예측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나이</a:t>
            </a:r>
            <a:r>
              <a:rPr lang="en-US" altLang="ko-KR" dirty="0"/>
              <a:t>(Age)</a:t>
            </a:r>
            <a:r>
              <a:rPr lang="ko-KR" altLang="en-US" dirty="0"/>
              <a:t>를 이용하여 혈압 예측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잘 구현된 경우의 </a:t>
            </a:r>
            <a:r>
              <a:rPr lang="en-US" altLang="ko-KR" dirty="0"/>
              <a:t>RMSE: 13.39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물고기 크기 예측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물고기의 나이</a:t>
            </a: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), </a:t>
            </a:r>
            <a:r>
              <a:rPr lang="ko-KR" altLang="en-US" dirty="0"/>
              <a:t>물의 온도를 이용하여 </a:t>
            </a:r>
            <a:br>
              <a:rPr lang="en-US" altLang="ko-KR" dirty="0"/>
            </a:br>
            <a:r>
              <a:rPr lang="en-US" altLang="ko-KR" dirty="0"/>
              <a:t>          </a:t>
            </a:r>
            <a:r>
              <a:rPr lang="ko-KR" altLang="en-US" dirty="0"/>
              <a:t>물고기의 크기를 예측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잘 구현된 경우 </a:t>
            </a:r>
            <a:r>
              <a:rPr lang="en-US" altLang="ko-KR" dirty="0"/>
              <a:t>RMSE: 571.01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90CF1-1DA6-4D28-BD0A-76E393E6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5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795338"/>
            <a:ext cx="7958579" cy="1458912"/>
          </a:xfrm>
        </p:spPr>
        <p:txBody>
          <a:bodyPr anchor="ctr" anchorCtr="0">
            <a:normAutofit/>
          </a:bodyPr>
          <a:lstStyle/>
          <a:p>
            <a:r>
              <a:rPr lang="ko-KR" altLang="en-US" sz="3600" dirty="0">
                <a:solidFill>
                  <a:schemeClr val="accent4"/>
                </a:solidFill>
              </a:rPr>
              <a:t>로지스틱 회귀</a:t>
            </a:r>
            <a:r>
              <a:rPr lang="en-US" altLang="ko-KR" sz="3600" dirty="0">
                <a:solidFill>
                  <a:schemeClr val="accent4"/>
                </a:solidFill>
              </a:rPr>
              <a:t>(Logistic Regression) </a:t>
            </a:r>
            <a:r>
              <a:rPr lang="ko-KR" altLang="en-US" sz="3600" dirty="0">
                <a:solidFill>
                  <a:schemeClr val="accent4"/>
                </a:solidFill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64731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07B81-8DBE-483A-9322-4385D7D9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F2892-4940-405A-AA26-58045DEA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선형 회귀</a:t>
            </a:r>
            <a:r>
              <a:rPr lang="en-US" altLang="ko-KR" dirty="0"/>
              <a:t>(Linear Regression)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로지스틱 회귀</a:t>
            </a:r>
            <a:r>
              <a:rPr lang="en-US" altLang="ko-KR" dirty="0"/>
              <a:t>(Logistic Regression)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선형 회귀</a:t>
            </a:r>
            <a:r>
              <a:rPr lang="en-US" altLang="ko-KR" dirty="0"/>
              <a:t>(Linear regression) </a:t>
            </a:r>
            <a:r>
              <a:rPr lang="ko-KR" altLang="en-US" dirty="0"/>
              <a:t>응용</a:t>
            </a:r>
            <a:endParaRPr lang="en-US" altLang="ko-KR" dirty="0"/>
          </a:p>
          <a:p>
            <a:pPr lvl="1"/>
            <a:r>
              <a:rPr lang="ko-KR" altLang="en-US" dirty="0"/>
              <a:t>세계 행복 지수 예측 </a:t>
            </a:r>
            <a:r>
              <a:rPr lang="en-US" altLang="ko-KR" dirty="0"/>
              <a:t>(</a:t>
            </a:r>
            <a:r>
              <a:rPr lang="ko-KR" altLang="en-US" dirty="0"/>
              <a:t>함께하기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데이터 읽기</a:t>
            </a:r>
            <a:endParaRPr lang="en-US" altLang="ko-KR" dirty="0"/>
          </a:p>
          <a:p>
            <a:pPr lvl="2"/>
            <a:r>
              <a:rPr lang="ko-KR" altLang="en-US" dirty="0"/>
              <a:t>모델 학습</a:t>
            </a:r>
            <a:endParaRPr lang="en-US" altLang="ko-KR" dirty="0"/>
          </a:p>
          <a:p>
            <a:pPr lvl="2"/>
            <a:r>
              <a:rPr lang="ko-KR" altLang="en-US" dirty="0"/>
              <a:t>모델 평가</a:t>
            </a:r>
            <a:endParaRPr lang="en-US" altLang="ko-KR" dirty="0"/>
          </a:p>
          <a:p>
            <a:pPr lvl="1"/>
            <a:r>
              <a:rPr lang="ko-KR" altLang="en-US" dirty="0" err="1"/>
              <a:t>도요자</a:t>
            </a:r>
            <a:r>
              <a:rPr lang="ko-KR" altLang="en-US" dirty="0"/>
              <a:t> 자동차 가격 예측 </a:t>
            </a:r>
            <a:r>
              <a:rPr lang="en-US" altLang="ko-KR" dirty="0"/>
              <a:t>(</a:t>
            </a:r>
            <a:r>
              <a:rPr lang="ko-KR" altLang="en-US" dirty="0"/>
              <a:t>직접 실습하기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집 가격 예측</a:t>
            </a:r>
            <a:r>
              <a:rPr lang="en-US" altLang="ko-KR" dirty="0"/>
              <a:t> (</a:t>
            </a:r>
            <a:r>
              <a:rPr lang="ko-KR" altLang="en-US" dirty="0"/>
              <a:t>직접 실습하기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분류 모델</a:t>
            </a:r>
            <a:r>
              <a:rPr lang="en-US" altLang="ko-KR" dirty="0"/>
              <a:t>(classification) </a:t>
            </a:r>
            <a:r>
              <a:rPr lang="ko-KR" altLang="en-US" dirty="0"/>
              <a:t>응용</a:t>
            </a:r>
            <a:endParaRPr lang="en-US" altLang="ko-KR" dirty="0"/>
          </a:p>
          <a:p>
            <a:pPr lvl="1"/>
            <a:r>
              <a:rPr lang="ko-KR" altLang="en-US" dirty="0"/>
              <a:t>로지스틱 회귀</a:t>
            </a:r>
            <a:r>
              <a:rPr lang="en-US" altLang="ko-KR" dirty="0"/>
              <a:t>(Logistic regression)</a:t>
            </a:r>
          </a:p>
          <a:p>
            <a:pPr lvl="1"/>
            <a:r>
              <a:rPr lang="ko-KR" altLang="en-US" dirty="0"/>
              <a:t>결정 트리</a:t>
            </a:r>
            <a:r>
              <a:rPr lang="en-US" altLang="ko-KR" dirty="0"/>
              <a:t>(Decision Tree)</a:t>
            </a:r>
          </a:p>
          <a:p>
            <a:pPr lvl="1"/>
            <a:r>
              <a:rPr lang="ko-KR" altLang="en-US" dirty="0" err="1"/>
              <a:t>나이브</a:t>
            </a:r>
            <a:r>
              <a:rPr lang="ko-KR" altLang="en-US" dirty="0"/>
              <a:t> 베이지안 분류</a:t>
            </a:r>
            <a:r>
              <a:rPr lang="en-US" altLang="ko-KR" dirty="0"/>
              <a:t>(Naive Bayesian Classification)</a:t>
            </a:r>
          </a:p>
          <a:p>
            <a:r>
              <a:rPr lang="ko-KR" altLang="en-US" dirty="0"/>
              <a:t>평가 방법</a:t>
            </a:r>
            <a:r>
              <a:rPr lang="en-US" altLang="ko-KR" dirty="0"/>
              <a:t>(Evaluation Metrics)</a:t>
            </a:r>
          </a:p>
          <a:p>
            <a:pPr lvl="1"/>
            <a:r>
              <a:rPr lang="ko-KR" altLang="en-US" dirty="0"/>
              <a:t>각 모델을 다양한 평가 방법으로 비교하기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731CA5-A06A-4439-B347-1DAB3086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7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906087" y="1998821"/>
            <a:ext cx="7331826" cy="2860358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X_train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Y_train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data_load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Iris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LogisticRegression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X_train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Y_train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0.0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learning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rate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epoch</a:t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X_test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Y_test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data_load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Iris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prediction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model.predict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X_test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accuracy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eval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prediction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Y_test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"%.2f"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% 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accuracy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endParaRPr lang="ko-KR" altLang="ko-KR" sz="4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9ECE4DD-AEA5-46E2-8DDA-E34493583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2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데이터를 이용하여 모델 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data_load</a:t>
            </a:r>
            <a:r>
              <a:rPr lang="en-US" altLang="ko-KR" dirty="0"/>
              <a:t>(): </a:t>
            </a:r>
            <a:r>
              <a:rPr lang="ko-KR" altLang="en-US" dirty="0"/>
              <a:t>데이터를 읽음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LogisticRegression</a:t>
            </a:r>
            <a:r>
              <a:rPr lang="en-US" altLang="ko-KR" dirty="0"/>
              <a:t>(): </a:t>
            </a:r>
            <a:r>
              <a:rPr lang="en-US" altLang="ko-KR" dirty="0" err="1"/>
              <a:t>LogisticRegression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LogisticRegression.train</a:t>
            </a:r>
            <a:r>
              <a:rPr lang="en-US" altLang="ko-KR" dirty="0"/>
              <a:t>():</a:t>
            </a:r>
            <a:r>
              <a:rPr lang="ko-KR" altLang="en-US" dirty="0"/>
              <a:t> </a:t>
            </a:r>
            <a:r>
              <a:rPr lang="en-US" altLang="ko-KR" dirty="0" err="1"/>
              <a:t>LogisticRegression</a:t>
            </a:r>
            <a:r>
              <a:rPr lang="en-US" altLang="ko-KR" dirty="0"/>
              <a:t> </a:t>
            </a:r>
            <a:r>
              <a:rPr lang="ko-KR" altLang="en-US" dirty="0"/>
              <a:t>모델을 학습함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1591314" y="1960604"/>
            <a:ext cx="5961372" cy="1021556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X_train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Y_train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data_load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Iris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LogisticRegression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X_train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Y_train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0.0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learning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rate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epoch</a:t>
            </a:r>
            <a:endParaRPr lang="ko-KR" altLang="ko-KR" sz="4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73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ko-KR" altLang="en-US" dirty="0"/>
              <a:t>테스트 데이터를 이용하여 모델 테스트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data_load</a:t>
            </a:r>
            <a:r>
              <a:rPr lang="en-US" altLang="ko-KR" dirty="0"/>
              <a:t>(): </a:t>
            </a:r>
            <a:r>
              <a:rPr lang="ko-KR" altLang="en-US" dirty="0"/>
              <a:t>데이터를 읽음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LogisticRegression.predict</a:t>
            </a:r>
            <a:r>
              <a:rPr lang="en-US" altLang="ko-KR" dirty="0"/>
              <a:t>(data):</a:t>
            </a:r>
            <a:r>
              <a:rPr lang="ko-KR" altLang="en-US" dirty="0"/>
              <a:t> 학습된 모델을 이용하여 </a:t>
            </a:r>
            <a:r>
              <a:rPr lang="en-US" altLang="ko-KR" dirty="0"/>
              <a:t>data</a:t>
            </a:r>
            <a:r>
              <a:rPr lang="ko-KR" altLang="en-US" dirty="0"/>
              <a:t>에 대해 로지스틱 회귀를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eval(): </a:t>
            </a:r>
            <a:r>
              <a:rPr lang="ko-KR" altLang="en-US" dirty="0" err="1"/>
              <a:t>예측값과</a:t>
            </a:r>
            <a:r>
              <a:rPr lang="ko-KR" altLang="en-US" dirty="0"/>
              <a:t> 실제 값의 </a:t>
            </a:r>
            <a:r>
              <a:rPr lang="en-US" altLang="ko-KR" dirty="0"/>
              <a:t>accuracy</a:t>
            </a:r>
            <a:r>
              <a:rPr lang="ko-KR" altLang="en-US" dirty="0"/>
              <a:t>를 구함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1711132" y="1885189"/>
            <a:ext cx="5721736" cy="71508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X_test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Y_test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data_load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Iris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prediction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model.predict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X_test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lang="ko-KR" altLang="ko-KR" sz="4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6E90933-FA70-454F-BAB5-7B39E7F6CE9D}"/>
              </a:ext>
            </a:extLst>
          </p:cNvPr>
          <p:cNvSpPr/>
          <p:nvPr/>
        </p:nvSpPr>
        <p:spPr>
          <a:xfrm>
            <a:off x="2184098" y="4734193"/>
            <a:ext cx="4775805" cy="71508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accuracy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eval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prediction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Y_test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"%.2f"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% 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accuracy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endParaRPr lang="ko-KR" altLang="ko-KR" sz="4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61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data_load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836719" y="1698315"/>
            <a:ext cx="7331826" cy="5005626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data_load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dana_name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tr_te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[]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[]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dana_name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Iris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tr_te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'./</a:t>
            </a:r>
            <a:r>
              <a:rPr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iris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train.csv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b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elif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tr_te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'./</a:t>
            </a:r>
            <a:r>
              <a:rPr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iris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test.csv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b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with</a:t>
            </a:r>
            <a:r>
              <a:rPr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open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</a:t>
            </a:r>
            <a:r>
              <a:rPr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as</a:t>
            </a:r>
            <a:r>
              <a:rPr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csvfile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csv_reader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csv.reader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csvfile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next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csv_reader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head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건너 뜀</a:t>
            </a:r>
            <a:b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csv_reader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== 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Iris-setosa</a:t>
            </a:r>
            <a:r>
              <a:rPr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   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y.append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float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else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   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y.append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float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feature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편향(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Bias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)추가</a:t>
            </a:r>
            <a:b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feature.append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float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 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sepal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cm</a:t>
            </a:r>
            <a:b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feature.append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float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  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sepal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width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cm</a:t>
            </a:r>
            <a:b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feature.append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float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  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petal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cm</a:t>
            </a:r>
            <a:b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feature.append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float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  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petal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width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cm</a:t>
            </a:r>
            <a:b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x.append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feature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np.array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),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np.array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lang="ko-KR" altLang="ko-KR" sz="2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FCA9FF0-9D0A-4D11-BBD9-D92E80BAA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EF53EA9-E81B-40C7-8216-93F8F1D01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data_load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경로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함수의 인자에 알맞은 데이터 셋을 읽음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906087" y="2165985"/>
            <a:ext cx="7331826" cy="163449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dana_name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Iris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tr_te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'./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iris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train.csv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b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elif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tr_te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'./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iris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test.csv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endParaRPr lang="ko-KR" altLang="ko-KR" sz="4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61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data_load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49"/>
            <a:ext cx="7886700" cy="4890859"/>
          </a:xfrm>
        </p:spPr>
        <p:txBody>
          <a:bodyPr>
            <a:normAutofit/>
          </a:bodyPr>
          <a:lstStyle/>
          <a:p>
            <a:r>
              <a:rPr lang="en-US" altLang="ko-KR" dirty="0"/>
              <a:t>csv </a:t>
            </a:r>
            <a:r>
              <a:rPr lang="ko-KR" altLang="en-US" dirty="0"/>
              <a:t>라이브러리를 이용한 파일 읽기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csv.reader</a:t>
            </a:r>
            <a:r>
              <a:rPr lang="en-US" altLang="ko-KR" dirty="0"/>
              <a:t>(): csv</a:t>
            </a:r>
            <a:r>
              <a:rPr lang="ko-KR" altLang="en-US" dirty="0"/>
              <a:t>파일 읽기를 지원</a:t>
            </a:r>
            <a:endParaRPr lang="en-US" altLang="ko-KR" dirty="0"/>
          </a:p>
          <a:p>
            <a:pPr lvl="1"/>
            <a:r>
              <a:rPr lang="en-US" altLang="ko-KR" dirty="0"/>
              <a:t>next(): csv</a:t>
            </a:r>
            <a:r>
              <a:rPr lang="ko-KR" altLang="en-US" dirty="0"/>
              <a:t>파일의 첫 줄을 읽음</a:t>
            </a:r>
            <a:endParaRPr lang="en-US" altLang="ko-KR" dirty="0"/>
          </a:p>
          <a:p>
            <a:pPr lvl="1"/>
            <a:r>
              <a:rPr lang="en-US" altLang="ko-KR" dirty="0"/>
              <a:t>float():  float </a:t>
            </a:r>
            <a:r>
              <a:rPr lang="ko-KR" altLang="en-US" dirty="0"/>
              <a:t>형 데이터로 형 변환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906087" y="1869594"/>
            <a:ext cx="7331826" cy="272415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with</a:t>
            </a:r>
            <a:r>
              <a:rPr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open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1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</a:t>
            </a:r>
            <a:r>
              <a:rPr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</a:t>
            </a:r>
            <a:r>
              <a:rPr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as</a:t>
            </a:r>
            <a:r>
              <a:rPr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csvfile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csv_reader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csv.reader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csvfile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next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csv_reader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head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건너 뜀</a:t>
            </a:r>
            <a:b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csv_reader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== </a:t>
            </a:r>
            <a:r>
              <a:rPr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1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Iris-setosa</a:t>
            </a:r>
            <a:r>
              <a:rPr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    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y.append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float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else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    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y.append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float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feature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</a:t>
            </a:r>
            <a:r>
              <a:rPr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편향(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Bias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)추가</a:t>
            </a:r>
            <a:b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feature.append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float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 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sepal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cm</a:t>
            </a:r>
            <a:b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feature.append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float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  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sepal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width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cm</a:t>
            </a:r>
            <a:b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feature.append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float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  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petal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cm</a:t>
            </a:r>
            <a:b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feature.append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1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float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  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petal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width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cm</a:t>
            </a:r>
            <a:b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x.append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feature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lang="ko-KR" altLang="ko-KR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57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LogisticRegression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906087" y="1750219"/>
            <a:ext cx="7331826" cy="4392692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LogisticRegression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lang="ko-KR" altLang="ko-KR" sz="1200" dirty="0" err="1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</a:t>
            </a:r>
            <a:r>
              <a:rPr lang="ko-KR" altLang="ko-KR" sz="1200" dirty="0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2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2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.y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2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.num_data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2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.x.shape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2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.num_feature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2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.x.shape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2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np.np.zeros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lang="ko-KR" altLang="ko-KR" sz="12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.num_feature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sigmoid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 </a:t>
            </a:r>
            <a:r>
              <a:rPr lang="ko-KR" altLang="en-US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코드 작성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predict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2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 </a:t>
            </a:r>
            <a:r>
              <a:rPr lang="ko-KR" altLang="en-US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코드 작성</a:t>
            </a:r>
            <a:b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np.where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0.5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predic.shape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2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lr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epoch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epoch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 </a:t>
            </a:r>
            <a:r>
              <a:rPr lang="ko-KR" altLang="en-US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코드 작성</a:t>
            </a:r>
            <a:endParaRPr lang="ko-KR" altLang="ko-KR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FCA9FF0-9D0A-4D11-BBD9-D92E80BAA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20A1BC9-1D95-4E56-9372-D62D333F3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872D48F-66C7-4611-9CE2-905993FF9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6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LogisticRegression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생성자를 이용한 변수 초기화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def __</a:t>
            </a:r>
            <a:r>
              <a:rPr lang="en-US" altLang="ko-KR" dirty="0" err="1"/>
              <a:t>init</a:t>
            </a:r>
            <a:r>
              <a:rPr lang="en-US" altLang="ko-KR" dirty="0"/>
              <a:t>__(): </a:t>
            </a:r>
            <a:r>
              <a:rPr lang="ko-KR" altLang="en-US" dirty="0"/>
              <a:t>클래스의 생성자</a:t>
            </a:r>
            <a:endParaRPr lang="en-US" altLang="ko-KR" dirty="0"/>
          </a:p>
          <a:p>
            <a:pPr lvl="1"/>
            <a:r>
              <a:rPr lang="en-US" altLang="ko-KR" dirty="0"/>
              <a:t>self: </a:t>
            </a:r>
            <a:r>
              <a:rPr lang="ko-KR" altLang="en-US" dirty="0"/>
              <a:t>해당 객체를 가리킴</a:t>
            </a:r>
            <a:r>
              <a:rPr lang="en-US" altLang="ko-KR" dirty="0"/>
              <a:t>(C++</a:t>
            </a:r>
            <a:r>
              <a:rPr lang="ko-KR" altLang="en-US" dirty="0"/>
              <a:t>의 </a:t>
            </a:r>
            <a:r>
              <a:rPr lang="en-US" altLang="ko-KR" dirty="0"/>
              <a:t>this</a:t>
            </a:r>
            <a:r>
              <a:rPr lang="ko-KR" altLang="en-US" dirty="0"/>
              <a:t>와 같음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x.shape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en-US" altLang="ko-KR" dirty="0"/>
              <a:t>x</a:t>
            </a:r>
            <a:r>
              <a:rPr lang="ko-KR" altLang="en-US" dirty="0"/>
              <a:t>의 차원 정보</a:t>
            </a:r>
            <a:endParaRPr lang="en-US" altLang="ko-KR" dirty="0"/>
          </a:p>
          <a:p>
            <a:pPr lvl="1"/>
            <a:r>
              <a:rPr lang="en-US" altLang="ko-KR" dirty="0" err="1"/>
              <a:t>np.zeros</a:t>
            </a:r>
            <a:r>
              <a:rPr lang="en-US" altLang="ko-KR" dirty="0"/>
              <a:t>(): 0</a:t>
            </a:r>
            <a:r>
              <a:rPr lang="ko-KR" altLang="en-US" dirty="0"/>
              <a:t>으로 된 </a:t>
            </a:r>
            <a:r>
              <a:rPr lang="en-US" altLang="ko-KR" dirty="0"/>
              <a:t>array</a:t>
            </a:r>
            <a:r>
              <a:rPr lang="ko-KR" altLang="en-US" dirty="0"/>
              <a:t>를 만듦</a:t>
            </a:r>
            <a:endParaRPr lang="en-US" altLang="ko-KR" dirty="0"/>
          </a:p>
          <a:p>
            <a:pPr lvl="1"/>
            <a:r>
              <a:rPr lang="en-US" altLang="ko-KR" dirty="0" err="1"/>
              <a:t>np.zeros</a:t>
            </a:r>
            <a:r>
              <a:rPr lang="en-US" altLang="ko-KR" dirty="0"/>
              <a:t>((x, y)): x</a:t>
            </a:r>
            <a:r>
              <a:rPr lang="ko-KR" altLang="en-US" dirty="0"/>
              <a:t>행 </a:t>
            </a:r>
            <a:r>
              <a:rPr lang="en-US" altLang="ko-KR" dirty="0"/>
              <a:t>y</a:t>
            </a:r>
            <a:r>
              <a:rPr lang="ko-KR" altLang="en-US" dirty="0"/>
              <a:t>열의 </a:t>
            </a:r>
            <a:r>
              <a:rPr lang="en-US" altLang="ko-KR" dirty="0"/>
              <a:t>array</a:t>
            </a:r>
            <a:r>
              <a:rPr lang="ko-KR" altLang="en-US" dirty="0"/>
              <a:t>를 만듦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906087" y="1970493"/>
            <a:ext cx="7331826" cy="1940957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lang="ko-KR" altLang="ko-KR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lang="ko-KR" altLang="ko-KR" dirty="0" err="1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</a:t>
            </a:r>
            <a:r>
              <a:rPr lang="ko-KR" altLang="ko-KR" dirty="0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# </a:t>
            </a:r>
            <a:r>
              <a:rPr lang="ko-KR" altLang="en-US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생성자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ko-KR" altLang="en-US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변수 초기화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.y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.num_data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.x.shape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.num_feature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.x.shape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np.np.zeros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lang="ko-KR" altLang="ko-KR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.num_feature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lang="ko-KR" altLang="ko-KR" sz="4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42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LogisticRegression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5464722"/>
          </a:xfrm>
        </p:spPr>
        <p:txBody>
          <a:bodyPr>
            <a:normAutofit/>
          </a:bodyPr>
          <a:lstStyle/>
          <a:p>
            <a:r>
              <a:rPr lang="en-US" altLang="ko-KR" dirty="0"/>
              <a:t>predict()</a:t>
            </a:r>
            <a:r>
              <a:rPr lang="ko-KR" altLang="en-US" dirty="0"/>
              <a:t>를 이용한 예측과 </a:t>
            </a:r>
            <a:r>
              <a:rPr lang="en-US" altLang="ko-KR" dirty="0"/>
              <a:t>train()</a:t>
            </a:r>
            <a:r>
              <a:rPr lang="ko-KR" altLang="en-US" dirty="0"/>
              <a:t>을 이용한 모델 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_sigmoid(self, z): 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에 대한 </a:t>
            </a:r>
            <a:r>
              <a:rPr lang="en-US" altLang="ko-KR" dirty="0"/>
              <a:t>sigmoid </a:t>
            </a:r>
            <a:r>
              <a:rPr lang="ko-KR" altLang="en-US" dirty="0"/>
              <a:t>결과를 반환</a:t>
            </a:r>
            <a:endParaRPr lang="en-US" altLang="ko-KR" dirty="0"/>
          </a:p>
          <a:p>
            <a:pPr lvl="1"/>
            <a:r>
              <a:rPr lang="en-US" altLang="ko-KR" dirty="0"/>
              <a:t>predict(self, x): </a:t>
            </a:r>
            <a:r>
              <a:rPr lang="ko-KR" altLang="en-US" dirty="0"/>
              <a:t>입력 </a:t>
            </a:r>
            <a:r>
              <a:rPr lang="en-US" altLang="ko-KR" dirty="0"/>
              <a:t>x</a:t>
            </a:r>
            <a:r>
              <a:rPr lang="ko-KR" altLang="en-US" dirty="0"/>
              <a:t>에 대한 선형회귀 결과 </a:t>
            </a:r>
            <a:r>
              <a:rPr lang="en-US" altLang="ko-KR" dirty="0"/>
              <a:t>result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1"/>
            <a:r>
              <a:rPr lang="en-US" altLang="ko-KR" dirty="0"/>
              <a:t>train(self, </a:t>
            </a:r>
            <a:r>
              <a:rPr lang="en-US" altLang="ko-KR" dirty="0" err="1"/>
              <a:t>lr</a:t>
            </a:r>
            <a:r>
              <a:rPr lang="en-US" altLang="ko-KR" dirty="0"/>
              <a:t>, epoch): </a:t>
            </a:r>
            <a:r>
              <a:rPr lang="ko-KR" altLang="en-US" dirty="0"/>
              <a:t>생성자에서 초기화된 훈련 데이터 </a:t>
            </a:r>
            <a:r>
              <a:rPr lang="en-US" altLang="ko-KR" dirty="0" err="1"/>
              <a:t>self.x</a:t>
            </a:r>
            <a:r>
              <a:rPr lang="ko-KR" altLang="en-US" dirty="0"/>
              <a:t>와</a:t>
            </a:r>
            <a:br>
              <a:rPr lang="en-US" altLang="ko-KR" dirty="0"/>
            </a:br>
            <a:r>
              <a:rPr lang="en-US" altLang="ko-KR" dirty="0"/>
              <a:t>                                     </a:t>
            </a:r>
            <a:r>
              <a:rPr lang="en-US" altLang="ko-KR" dirty="0" err="1"/>
              <a:t>self.y</a:t>
            </a:r>
            <a:r>
              <a:rPr lang="ko-KR" altLang="en-US" dirty="0"/>
              <a:t>를 이용하여 모델을 학습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2300762" y="1907431"/>
            <a:ext cx="4542476" cy="3200876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sigmoid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 </a:t>
            </a:r>
            <a:r>
              <a:rPr lang="ko-KR" altLang="en-US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코드 작성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 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코드 작성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np.where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0.5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predic.shape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epoch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epoch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 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코드 작성</a:t>
            </a:r>
            <a:endParaRPr lang="ko-KR" altLang="ko-KR" sz="3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018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코드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9184C2-7F5A-44DB-9848-2ABE40B0E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eval </a:t>
                </a:r>
                <a:r>
                  <a:rPr lang="ko-KR" altLang="en-US" dirty="0"/>
                  <a:t>함수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eval(prediction, y): </a:t>
                </a:r>
                <a:r>
                  <a:rPr lang="ko-KR" altLang="en-US" dirty="0"/>
                  <a:t>예측 값 </a:t>
                </a:r>
                <a:r>
                  <a:rPr lang="en-US" altLang="ko-KR" dirty="0"/>
                  <a:t>prediction</a:t>
                </a:r>
                <a:r>
                  <a:rPr lang="ko-KR" altLang="en-US" dirty="0"/>
                  <a:t>과 </a:t>
                </a:r>
                <a:br>
                  <a:rPr lang="en-US" altLang="ko-KR" dirty="0"/>
                </a:br>
                <a:r>
                  <a:rPr lang="en-US" altLang="ko-KR" dirty="0"/>
                  <a:t>                                   </a:t>
                </a:r>
                <a:r>
                  <a:rPr lang="ko-KR" altLang="en-US" dirty="0"/>
                  <a:t>실제 값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를 이용하여 </a:t>
                </a:r>
                <a:r>
                  <a:rPr lang="en-US" altLang="ko-KR" dirty="0"/>
                  <a:t>accuracy</a:t>
                </a:r>
                <a:r>
                  <a:rPr lang="ko-KR" altLang="en-US" dirty="0"/>
                  <a:t>를 계산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enumerate(x): for</a:t>
                </a:r>
                <a:r>
                  <a:rPr lang="ko-KR" altLang="en-US" dirty="0"/>
                  <a:t>문에서 </a:t>
                </a:r>
                <a:r>
                  <a:rPr lang="en-US" altLang="ko-KR" dirty="0"/>
                  <a:t>index</a:t>
                </a:r>
                <a:r>
                  <a:rPr lang="ko-KR" altLang="en-US" dirty="0"/>
                  <a:t>와 값을 반환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len</a:t>
                </a:r>
                <a:r>
                  <a:rPr lang="en-US" altLang="ko-KR" dirty="0"/>
                  <a:t>(y): y</a:t>
                </a:r>
                <a:r>
                  <a:rPr lang="ko-KR" altLang="en-US" dirty="0"/>
                  <a:t>의 길이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h𝑖𝑡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9184C2-7F5A-44DB-9848-2ABE40B0E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2720125" y="1893808"/>
            <a:ext cx="3703751" cy="13280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eval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prediction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hit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b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enumerate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prediction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]: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hit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+= 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b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hit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lang="ko-KR" altLang="ko-KR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FCA9FF0-9D0A-4D11-BBD9-D92E80BAA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20A1BC9-1D95-4E56-9372-D62D333F3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872D48F-66C7-4611-9CE2-905993FF9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8D4ACB2-2A5B-4CF3-8690-FB2E30E5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242596B-78D0-4620-8DE5-CABCB3C01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BE7C2CC-E4FC-49C5-B706-996C43EC30B9}"/>
                  </a:ext>
                </a:extLst>
              </p:cNvPr>
              <p:cNvSpPr/>
              <p:nvPr/>
            </p:nvSpPr>
            <p:spPr>
              <a:xfrm>
                <a:off x="2374717" y="5251162"/>
                <a:ext cx="232326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h𝑖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예측과 정답이 같음</a:t>
                </a:r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데이터의 수</a:t>
                </a: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BE7C2CC-E4FC-49C5-B706-996C43EC3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17" y="5251162"/>
                <a:ext cx="2323265" cy="584775"/>
              </a:xfrm>
              <a:prstGeom prst="rect">
                <a:avLst/>
              </a:prstGeom>
              <a:blipFill>
                <a:blip r:embed="rId3"/>
                <a:stretch>
                  <a:fillRect t="-4167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5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95338"/>
            <a:ext cx="7772400" cy="1458912"/>
          </a:xfrm>
        </p:spPr>
        <p:txBody>
          <a:bodyPr anchor="ctr" anchorCtr="0">
            <a:normAutofit/>
          </a:bodyPr>
          <a:lstStyle/>
          <a:p>
            <a:r>
              <a:rPr lang="ko-KR" altLang="en-US" sz="3600" dirty="0">
                <a:solidFill>
                  <a:schemeClr val="accent4"/>
                </a:solidFill>
              </a:rPr>
              <a:t>선형 회귀</a:t>
            </a:r>
            <a:r>
              <a:rPr lang="en-US" altLang="ko-KR" sz="3600" dirty="0">
                <a:solidFill>
                  <a:schemeClr val="accent4"/>
                </a:solidFill>
              </a:rPr>
              <a:t>(Linear Regression) </a:t>
            </a:r>
            <a:r>
              <a:rPr lang="ko-KR" altLang="en-US" sz="3600" dirty="0">
                <a:solidFill>
                  <a:schemeClr val="accent4"/>
                </a:solidFill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063713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D7ADE-E0EF-4E9C-9C4E-2BF65378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:</a:t>
            </a:r>
            <a:r>
              <a:rPr lang="ko-KR" altLang="en-US" dirty="0"/>
              <a:t>로지스틱 회귀</a:t>
            </a:r>
            <a:r>
              <a:rPr lang="en-US" altLang="ko-KR" dirty="0"/>
              <a:t>(Logistic Regression) </a:t>
            </a:r>
            <a:br>
              <a:rPr lang="en-US" altLang="ko-KR" dirty="0"/>
            </a:br>
            <a:r>
              <a:rPr lang="en-US" altLang="ko-KR" dirty="0"/>
              <a:t>         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0D821-AC73-4388-B7B3-CEF5C245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템플릿 코드의 비어 있는 부분을 채워서 로지스틱 회귀가 잘 동작 하는 코드 구현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붓꽃 종류 분류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꽃받침의 너비</a:t>
            </a:r>
            <a:r>
              <a:rPr lang="en-US" altLang="ko-KR" dirty="0"/>
              <a:t>/</a:t>
            </a:r>
            <a:r>
              <a:rPr lang="ko-KR" altLang="en-US" dirty="0"/>
              <a:t>길이와 꽃잎의 너비</a:t>
            </a:r>
            <a:r>
              <a:rPr lang="en-US" altLang="ko-KR" dirty="0"/>
              <a:t>/</a:t>
            </a:r>
            <a:r>
              <a:rPr lang="ko-KR" altLang="en-US" dirty="0"/>
              <a:t>길이를 이용하여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  Iris-</a:t>
            </a:r>
            <a:r>
              <a:rPr lang="en-US" altLang="ko-KR" dirty="0" err="1"/>
              <a:t>setosa</a:t>
            </a:r>
            <a:r>
              <a:rPr lang="ko-KR" altLang="en-US" dirty="0"/>
              <a:t>와 </a:t>
            </a:r>
            <a:r>
              <a:rPr lang="en-US" altLang="ko-KR" dirty="0"/>
              <a:t>Iris-</a:t>
            </a:r>
            <a:r>
              <a:rPr lang="en-US" altLang="ko-KR" dirty="0" err="1"/>
              <a:t>setosa</a:t>
            </a:r>
            <a:r>
              <a:rPr lang="ko-KR" altLang="en-US" dirty="0"/>
              <a:t>가 아닌 종류를 분류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잘 구현된 경우의 </a:t>
            </a:r>
            <a:r>
              <a:rPr lang="en-US" altLang="ko-KR" dirty="0"/>
              <a:t>Accuracy: 1.0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타이타닉 생존자 분류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 </a:t>
            </a:r>
            <a:r>
              <a:rPr lang="ko-KR" altLang="en-US" dirty="0" err="1"/>
              <a:t>타이타닉호</a:t>
            </a:r>
            <a:r>
              <a:rPr lang="ko-KR" altLang="en-US" dirty="0"/>
              <a:t> 탑승자의 여객 등급</a:t>
            </a:r>
            <a:r>
              <a:rPr lang="en-US" altLang="ko-KR" dirty="0"/>
              <a:t>(</a:t>
            </a:r>
            <a:r>
              <a:rPr lang="en-US" altLang="ko-KR" dirty="0" err="1"/>
              <a:t>Pclass</a:t>
            </a:r>
            <a:r>
              <a:rPr lang="en-US" altLang="ko-KR" dirty="0"/>
              <a:t>),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      </a:t>
            </a:r>
            <a:r>
              <a:rPr lang="ko-KR" altLang="en-US" dirty="0"/>
              <a:t>사촌 탑승여부</a:t>
            </a:r>
            <a:r>
              <a:rPr lang="en-US" altLang="ko-KR" dirty="0"/>
              <a:t>, </a:t>
            </a:r>
            <a:r>
              <a:rPr lang="ko-KR" altLang="en-US" dirty="0"/>
              <a:t>가족 탑승여부</a:t>
            </a:r>
            <a:r>
              <a:rPr lang="en-US" altLang="ko-KR" dirty="0"/>
              <a:t>, </a:t>
            </a:r>
            <a:r>
              <a:rPr lang="ko-KR" altLang="en-US" dirty="0"/>
              <a:t>표 값을 이용하여 탑승자의 </a:t>
            </a:r>
            <a:br>
              <a:rPr lang="en-US" altLang="ko-KR" dirty="0"/>
            </a:br>
            <a:r>
              <a:rPr lang="en-US" altLang="ko-KR" dirty="0"/>
              <a:t>          </a:t>
            </a:r>
            <a:r>
              <a:rPr lang="ko-KR" altLang="en-US" dirty="0"/>
              <a:t>생존 여부 분류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잘 구현된 경우 </a:t>
            </a:r>
            <a:r>
              <a:rPr lang="en-US" altLang="ko-KR" dirty="0"/>
              <a:t>Accuracy: 0.82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90CF1-1DA6-4D28-BD0A-76E393E6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95338"/>
            <a:ext cx="7772400" cy="1458912"/>
          </a:xfrm>
        </p:spPr>
        <p:txBody>
          <a:bodyPr anchor="ctr" anchorCtr="0">
            <a:normAutofit/>
          </a:bodyPr>
          <a:lstStyle/>
          <a:p>
            <a:r>
              <a:rPr lang="ko-KR" altLang="en-US" sz="3600" dirty="0">
                <a:solidFill>
                  <a:schemeClr val="accent4"/>
                </a:solidFill>
              </a:rPr>
              <a:t>선형 회귀</a:t>
            </a:r>
            <a:r>
              <a:rPr lang="en-US" altLang="ko-KR" sz="3600" dirty="0">
                <a:solidFill>
                  <a:schemeClr val="accent4"/>
                </a:solidFill>
              </a:rPr>
              <a:t>(Linear Regression) </a:t>
            </a:r>
            <a:r>
              <a:rPr lang="ko-KR" altLang="en-US" sz="3600" dirty="0">
                <a:solidFill>
                  <a:schemeClr val="accent4"/>
                </a:solidFill>
              </a:rPr>
              <a:t>응용</a:t>
            </a:r>
          </a:p>
        </p:txBody>
      </p:sp>
    </p:spTree>
    <p:extLst>
      <p:ext uri="{BB962C8B-B14F-4D97-AF65-F5344CB8AC3E}">
        <p14:creationId xmlns:p14="http://schemas.microsoft.com/office/powerpoint/2010/main" val="2464462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Happiness </a:t>
            </a:r>
            <a:r>
              <a:rPr lang="ko-KR" altLang="en-US" dirty="0"/>
              <a:t>데이터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국가 별 각종 지표에 대한 정보 및 행복지수 포함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CE8392-843F-4081-A092-BE92C4247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50461"/>
            <a:ext cx="8595360" cy="23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Happiness </a:t>
            </a:r>
            <a:r>
              <a:rPr lang="ko-KR" altLang="en-US" dirty="0"/>
              <a:t>데이터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국가 별 각종 지표에 대한 정보 및 행복지수 포함</a:t>
            </a:r>
            <a:endParaRPr lang="en-US" altLang="ko-KR" dirty="0"/>
          </a:p>
          <a:p>
            <a:pPr lvl="1"/>
            <a:r>
              <a:rPr lang="ko-KR" altLang="en-US" dirty="0"/>
              <a:t>데이터 수 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157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(features)</a:t>
            </a:r>
          </a:p>
          <a:p>
            <a:pPr lvl="2"/>
            <a:r>
              <a:rPr lang="ko-KR" altLang="en-US" dirty="0"/>
              <a:t>독립 변수</a:t>
            </a:r>
            <a:r>
              <a:rPr lang="en-US" altLang="ko-KR" dirty="0"/>
              <a:t>: Economy (1</a:t>
            </a:r>
            <a:r>
              <a:rPr lang="ko-KR" altLang="en-US" dirty="0"/>
              <a:t>인당 </a:t>
            </a:r>
            <a:r>
              <a:rPr lang="en-US" altLang="ko-KR" dirty="0"/>
              <a:t>GDP), Family (</a:t>
            </a:r>
            <a:r>
              <a:rPr lang="ko-KR" altLang="en-US" dirty="0"/>
              <a:t>가족 수</a:t>
            </a:r>
            <a:r>
              <a:rPr lang="en-US" altLang="ko-KR" dirty="0"/>
              <a:t>), Health (</a:t>
            </a:r>
            <a:r>
              <a:rPr lang="ko-KR" altLang="en-US" dirty="0"/>
              <a:t>기대 수명</a:t>
            </a:r>
            <a:r>
              <a:rPr lang="en-US" altLang="ko-KR" dirty="0"/>
              <a:t>), Freedom (</a:t>
            </a:r>
            <a:r>
              <a:rPr lang="ko-KR" altLang="en-US" dirty="0"/>
              <a:t>자유</a:t>
            </a:r>
            <a:r>
              <a:rPr lang="en-US" altLang="ko-KR" dirty="0"/>
              <a:t>), Trust (</a:t>
            </a:r>
            <a:r>
              <a:rPr lang="ko-KR" altLang="en-US" dirty="0"/>
              <a:t>정부 신뢰도</a:t>
            </a:r>
            <a:r>
              <a:rPr lang="en-US" altLang="ko-KR" dirty="0"/>
              <a:t>), Generosity (</a:t>
            </a:r>
            <a:r>
              <a:rPr lang="ko-KR" altLang="en-US" dirty="0"/>
              <a:t>관대함</a:t>
            </a:r>
            <a:r>
              <a:rPr lang="en-US" altLang="ko-KR" dirty="0"/>
              <a:t>), Dystopia (</a:t>
            </a:r>
            <a:r>
              <a:rPr lang="ko-KR" altLang="en-US" dirty="0"/>
              <a:t>미래 불안 지수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종속 변수</a:t>
            </a:r>
            <a:r>
              <a:rPr lang="en-US" altLang="ko-KR" dirty="0"/>
              <a:t>: Happiness Score (</a:t>
            </a:r>
            <a:r>
              <a:rPr lang="ko-KR" altLang="en-US" dirty="0"/>
              <a:t>행복지수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실습 목표</a:t>
            </a:r>
            <a:endParaRPr lang="en-US" altLang="ko-KR" dirty="0"/>
          </a:p>
          <a:p>
            <a:pPr lvl="1"/>
            <a:r>
              <a:rPr lang="ko-KR" altLang="en-US" dirty="0"/>
              <a:t>각 국가 별로 관찰된 독립 변수를 바탕으로 그 국가의 행복지수를 예측하는 선형 회귀 모델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06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읽어 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0A805E3-CD81-4C46-9C96-40886AA31931}"/>
              </a:ext>
            </a:extLst>
          </p:cNvPr>
          <p:cNvSpPr/>
          <p:nvPr/>
        </p:nvSpPr>
        <p:spPr>
          <a:xfrm>
            <a:off x="906087" y="1649520"/>
            <a:ext cx="7331826" cy="4086225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pd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np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“Happiness_train.csv”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test_input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“Happiness_test.csv”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features = [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'Economy'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'Family'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'Health'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'Freedom'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'Trust'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'Generosity'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'Dystopia'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x_train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train_input</a:t>
            </a:r>
            <a:r>
              <a:rPr lang="en-US" altLang="ko-KR" dirty="0">
                <a:latin typeface="Consolas" panose="020B0609020204030204" pitchFamily="49" charset="0"/>
              </a:rPr>
              <a:t>[features])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y_train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train_input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‘Happiness Score’</a:t>
            </a:r>
            <a:r>
              <a:rPr lang="en-US" altLang="ko-KR" dirty="0"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x_test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test_input</a:t>
            </a:r>
            <a:r>
              <a:rPr lang="en-US" altLang="ko-KR" dirty="0">
                <a:latin typeface="Consolas" panose="020B0609020204030204" pitchFamily="49" charset="0"/>
              </a:rPr>
              <a:t>[features])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y_test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test_input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‘Happiness Score’</a:t>
            </a:r>
            <a:r>
              <a:rPr lang="en-US" altLang="ko-KR" dirty="0"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299624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읽어 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read_csv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파일을 읽어서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형태로 저장하는 </a:t>
            </a:r>
            <a:r>
              <a:rPr lang="en-US" altLang="ko-KR" dirty="0"/>
              <a:t>pandas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읽은 데이터가 어떤 구조를 이루는지 파악하기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DataFrame</a:t>
            </a:r>
            <a:r>
              <a:rPr lang="ko-KR" altLang="en-US" dirty="0"/>
              <a:t> 변수의 전체 데이터 중 앞부분 일부만 출력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B24662-411F-45E1-B885-03F47EFAD607}"/>
              </a:ext>
            </a:extLst>
          </p:cNvPr>
          <p:cNvSpPr/>
          <p:nvPr/>
        </p:nvSpPr>
        <p:spPr>
          <a:xfrm>
            <a:off x="906087" y="2375233"/>
            <a:ext cx="7331826" cy="71508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“Happiness_train.csv”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test_input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“Happiness_test.csv”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6119C7-B929-434F-99C3-8FBE7DEC838D}"/>
              </a:ext>
            </a:extLst>
          </p:cNvPr>
          <p:cNvGrpSpPr/>
          <p:nvPr/>
        </p:nvGrpSpPr>
        <p:grpSpPr>
          <a:xfrm>
            <a:off x="245268" y="5101421"/>
            <a:ext cx="8653463" cy="884257"/>
            <a:chOff x="245268" y="4042659"/>
            <a:chExt cx="8653463" cy="88425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853ED1E-A46C-4842-B8C5-81A866E8FD3F}"/>
                </a:ext>
              </a:extLst>
            </p:cNvPr>
            <p:cNvGrpSpPr/>
            <p:nvPr/>
          </p:nvGrpSpPr>
          <p:grpSpPr>
            <a:xfrm>
              <a:off x="245268" y="4042659"/>
              <a:ext cx="8653463" cy="789341"/>
              <a:chOff x="261937" y="3828721"/>
              <a:chExt cx="11888847" cy="113468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B95C5FC-0F1E-4E68-863D-8318245AE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937" y="3838246"/>
                <a:ext cx="4048125" cy="110490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38DD3AFA-1E5C-4E61-B802-2591F44A4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3609" y="3829933"/>
                <a:ext cx="4067175" cy="113347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1B2D17D-CF36-4011-BA86-1CC0E4C59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0784" y="3828721"/>
                <a:ext cx="3810000" cy="1114425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F1D8328-E890-4CEA-A34D-45FE7288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268" y="4832000"/>
              <a:ext cx="189832" cy="94916"/>
            </a:xfrm>
            <a:prstGeom prst="rect">
              <a:avLst/>
            </a:prstGeom>
          </p:spPr>
        </p:pic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0E7E72C-08C4-42D6-BF89-326B99110D36}"/>
              </a:ext>
            </a:extLst>
          </p:cNvPr>
          <p:cNvSpPr/>
          <p:nvPr/>
        </p:nvSpPr>
        <p:spPr>
          <a:xfrm>
            <a:off x="906087" y="3873397"/>
            <a:ext cx="7331826" cy="4086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train_input.head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818912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읽어 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파싱</a:t>
            </a:r>
            <a:endParaRPr lang="en-US" altLang="ko-KR" dirty="0"/>
          </a:p>
          <a:p>
            <a:pPr lvl="1"/>
            <a:r>
              <a:rPr lang="en-US" altLang="ko-KR" dirty="0" err="1"/>
              <a:t>DataFrame</a:t>
            </a:r>
            <a:r>
              <a:rPr lang="ko-KR" altLang="en-US" dirty="0"/>
              <a:t>에서 특정 </a:t>
            </a:r>
            <a:r>
              <a:rPr lang="en-US" altLang="ko-KR" dirty="0"/>
              <a:t>column</a:t>
            </a:r>
            <a:r>
              <a:rPr lang="ko-KR" altLang="en-US" dirty="0"/>
              <a:t>에 해당하는 데이터를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호출한 데이터를 </a:t>
            </a:r>
            <a:r>
              <a:rPr lang="en-US" altLang="ko-KR" dirty="0" err="1"/>
              <a:t>np.array</a:t>
            </a:r>
            <a:r>
              <a:rPr lang="ko-KR" altLang="en-US" dirty="0"/>
              <a:t>의 형태로 저장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변수를 </a:t>
            </a:r>
            <a:r>
              <a:rPr lang="en-US" altLang="ko-KR" dirty="0"/>
              <a:t>array</a:t>
            </a:r>
            <a:r>
              <a:rPr lang="ko-KR" altLang="en-US" dirty="0"/>
              <a:t>로 </a:t>
            </a:r>
            <a:r>
              <a:rPr lang="ko-KR" altLang="en-US" dirty="0" err="1"/>
              <a:t>형변환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B24662-411F-45E1-B885-03F47EFAD607}"/>
              </a:ext>
            </a:extLst>
          </p:cNvPr>
          <p:cNvSpPr/>
          <p:nvPr/>
        </p:nvSpPr>
        <p:spPr>
          <a:xfrm>
            <a:off x="906087" y="2123344"/>
            <a:ext cx="7331826" cy="4086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y_train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train_input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‘Happiness Score’</a:t>
            </a:r>
            <a:r>
              <a:rPr lang="en-US" altLang="ko-KR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6C5775F-266A-4C5D-B4A1-3C79E078B5D7}"/>
              </a:ext>
            </a:extLst>
          </p:cNvPr>
          <p:cNvSpPr/>
          <p:nvPr/>
        </p:nvSpPr>
        <p:spPr>
          <a:xfrm>
            <a:off x="906087" y="3536506"/>
            <a:ext cx="7331826" cy="4086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y_train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train_input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‘Happiness Score’</a:t>
            </a:r>
            <a:r>
              <a:rPr lang="en-US" altLang="ko-KR" dirty="0">
                <a:latin typeface="Consolas" panose="020B0609020204030204" pitchFamily="49" charset="0"/>
              </a:rPr>
              <a:t>])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0FF829-433F-420D-8386-1F74E06E63EE}"/>
              </a:ext>
            </a:extLst>
          </p:cNvPr>
          <p:cNvGrpSpPr/>
          <p:nvPr/>
        </p:nvGrpSpPr>
        <p:grpSpPr>
          <a:xfrm>
            <a:off x="245268" y="5239062"/>
            <a:ext cx="8653463" cy="884257"/>
            <a:chOff x="245268" y="4042659"/>
            <a:chExt cx="8653463" cy="88425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261A19A-F352-425F-AE5A-4028100C5216}"/>
                </a:ext>
              </a:extLst>
            </p:cNvPr>
            <p:cNvGrpSpPr/>
            <p:nvPr/>
          </p:nvGrpSpPr>
          <p:grpSpPr>
            <a:xfrm>
              <a:off x="245268" y="4042659"/>
              <a:ext cx="8653463" cy="789341"/>
              <a:chOff x="261937" y="3828721"/>
              <a:chExt cx="11888847" cy="1134687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B547B89-3BF2-491F-BF5E-FE9F7053B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937" y="3838246"/>
                <a:ext cx="4048125" cy="11049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3071F09-7B33-4408-BB33-9F0602EF6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3609" y="3829933"/>
                <a:ext cx="4067175" cy="1133475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88B5C858-4633-4F92-8C16-A64C6F869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0784" y="3828721"/>
                <a:ext cx="3810000" cy="1114425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BC2CCB0-90B3-442C-8F4E-ECF4305A3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268" y="4832000"/>
              <a:ext cx="189832" cy="94916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6173EC-70A9-4AF2-9DDE-B054F012A1E4}"/>
              </a:ext>
            </a:extLst>
          </p:cNvPr>
          <p:cNvSpPr/>
          <p:nvPr/>
        </p:nvSpPr>
        <p:spPr>
          <a:xfrm>
            <a:off x="3191752" y="5370021"/>
            <a:ext cx="681979" cy="6442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25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읽어 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파싱</a:t>
            </a:r>
            <a:endParaRPr lang="en-US" altLang="ko-KR" dirty="0"/>
          </a:p>
          <a:p>
            <a:pPr lvl="1"/>
            <a:r>
              <a:rPr lang="ko-KR" altLang="en-US" dirty="0"/>
              <a:t>참조하고자 하는 모든 변수</a:t>
            </a:r>
            <a:r>
              <a:rPr lang="en-US" altLang="ko-KR" dirty="0"/>
              <a:t> </a:t>
            </a:r>
            <a:r>
              <a:rPr lang="ko-KR" altLang="en-US" dirty="0"/>
              <a:t>명을 취합한</a:t>
            </a:r>
            <a:r>
              <a:rPr lang="en-US" altLang="ko-KR" dirty="0"/>
              <a:t> </a:t>
            </a:r>
            <a:r>
              <a:rPr lang="ko-KR" altLang="en-US" dirty="0"/>
              <a:t>리스트를 정의하여 데이터를 리스트</a:t>
            </a:r>
            <a:r>
              <a:rPr lang="en-US" altLang="ko-KR" dirty="0"/>
              <a:t> </a:t>
            </a:r>
            <a:r>
              <a:rPr lang="ko-KR" altLang="en-US" dirty="0"/>
              <a:t>단위로 호출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B24662-411F-45E1-B885-03F47EFAD607}"/>
              </a:ext>
            </a:extLst>
          </p:cNvPr>
          <p:cNvSpPr/>
          <p:nvPr/>
        </p:nvSpPr>
        <p:spPr>
          <a:xfrm>
            <a:off x="906087" y="2696923"/>
            <a:ext cx="7331826" cy="1021556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features = [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'Economy'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'Family'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'Health'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'Freedom'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'Trust'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'Generosity'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'Dystopia’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x_train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train_input</a:t>
            </a:r>
            <a:r>
              <a:rPr lang="en-US" altLang="ko-KR" dirty="0">
                <a:latin typeface="Consolas" panose="020B0609020204030204" pitchFamily="49" charset="0"/>
              </a:rPr>
              <a:t>[features])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285BC39-E30C-41CF-B202-C5B4749151B0}"/>
              </a:ext>
            </a:extLst>
          </p:cNvPr>
          <p:cNvGrpSpPr/>
          <p:nvPr/>
        </p:nvGrpSpPr>
        <p:grpSpPr>
          <a:xfrm>
            <a:off x="245268" y="4532481"/>
            <a:ext cx="8653463" cy="884257"/>
            <a:chOff x="245268" y="4042659"/>
            <a:chExt cx="8653463" cy="88425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820A50A-2E76-491C-A496-B6113C2EB2D4}"/>
                </a:ext>
              </a:extLst>
            </p:cNvPr>
            <p:cNvGrpSpPr/>
            <p:nvPr/>
          </p:nvGrpSpPr>
          <p:grpSpPr>
            <a:xfrm>
              <a:off x="245268" y="4042659"/>
              <a:ext cx="8653463" cy="789341"/>
              <a:chOff x="261937" y="3828721"/>
              <a:chExt cx="11888847" cy="1134687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E5116602-DB0D-4127-BBD8-5BCC92B58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937" y="3838246"/>
                <a:ext cx="4048125" cy="11049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9B37BF9A-93F8-4346-86F8-FB3CDE6B0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3609" y="3829933"/>
                <a:ext cx="4067175" cy="1133475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272EFAEB-4A14-45B8-AC69-30A10737D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0784" y="3828721"/>
                <a:ext cx="3810000" cy="1114425"/>
              </a:xfrm>
              <a:prstGeom prst="rect">
                <a:avLst/>
              </a:prstGeom>
            </p:spPr>
          </p:pic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3D0173A-3959-4377-BF1F-E5D7ECA79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268" y="4832000"/>
              <a:ext cx="189832" cy="94916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9D5EAF-A322-41B1-ADBE-512777327A32}"/>
              </a:ext>
            </a:extLst>
          </p:cNvPr>
          <p:cNvSpPr/>
          <p:nvPr/>
        </p:nvSpPr>
        <p:spPr>
          <a:xfrm>
            <a:off x="6125569" y="4663440"/>
            <a:ext cx="2773162" cy="6442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28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264F0E-7223-40CE-8B57-445536ED334F}"/>
              </a:ext>
            </a:extLst>
          </p:cNvPr>
          <p:cNvSpPr/>
          <p:nvPr/>
        </p:nvSpPr>
        <p:spPr>
          <a:xfrm>
            <a:off x="906087" y="2356101"/>
            <a:ext cx="7331826" cy="163449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sklearn.linear_model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LinearRegression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model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LinearRegression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모델 정의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model.fit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x_train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y_train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모델 학습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pred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model.predict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x_test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모델 예측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3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정의</a:t>
            </a:r>
            <a:endParaRPr lang="en-US" altLang="ko-KR" dirty="0"/>
          </a:p>
          <a:p>
            <a:pPr lvl="1"/>
            <a:r>
              <a:rPr lang="ko-KR" altLang="en-US" dirty="0"/>
              <a:t>선형 회귀</a:t>
            </a:r>
            <a:r>
              <a:rPr lang="en-US" altLang="ko-KR" dirty="0"/>
              <a:t> </a:t>
            </a:r>
            <a:r>
              <a:rPr lang="ko-KR" altLang="en-US" dirty="0"/>
              <a:t>학습을 진행하는 모델을 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LinearRegression</a:t>
            </a:r>
            <a:r>
              <a:rPr lang="en-US" altLang="ko-KR" dirty="0"/>
              <a:t>()</a:t>
            </a:r>
            <a:r>
              <a:rPr lang="ko-KR" altLang="en-US" dirty="0"/>
              <a:t>의 주요 파라미터</a:t>
            </a:r>
            <a:endParaRPr lang="en-US" altLang="ko-KR" dirty="0"/>
          </a:p>
          <a:p>
            <a:pPr lvl="1"/>
            <a:r>
              <a:rPr lang="en-US" altLang="ko-KR" dirty="0" err="1"/>
              <a:t>fit_intercept</a:t>
            </a:r>
            <a:r>
              <a:rPr lang="en-US" altLang="ko-KR" dirty="0"/>
              <a:t> (Boolean)</a:t>
            </a:r>
          </a:p>
          <a:p>
            <a:pPr lvl="2"/>
            <a:r>
              <a:rPr lang="ko-KR" altLang="en-US" dirty="0"/>
              <a:t>모델이 </a:t>
            </a:r>
            <a:r>
              <a:rPr lang="en-US" altLang="ko-KR" dirty="0"/>
              <a:t>intercept(</a:t>
            </a:r>
            <a:r>
              <a:rPr lang="ko-KR" altLang="en-US" dirty="0"/>
              <a:t>편향</a:t>
            </a:r>
            <a:r>
              <a:rPr lang="en-US" altLang="ko-KR" dirty="0"/>
              <a:t>) </a:t>
            </a:r>
            <a:r>
              <a:rPr lang="ko-KR" altLang="en-US" dirty="0"/>
              <a:t>변수를 추가하여 학습할 것인지를 결정</a:t>
            </a:r>
            <a:endParaRPr lang="en-US" altLang="ko-KR" dirty="0"/>
          </a:p>
          <a:p>
            <a:pPr lvl="2"/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264F0E-7223-40CE-8B57-445536ED334F}"/>
              </a:ext>
            </a:extLst>
          </p:cNvPr>
          <p:cNvSpPr/>
          <p:nvPr/>
        </p:nvSpPr>
        <p:spPr>
          <a:xfrm>
            <a:off x="906087" y="2173221"/>
            <a:ext cx="7331826" cy="4086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model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LinearRegression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A083B4-1D44-4C0B-AE28-5FEF7FB09DE4}"/>
              </a:ext>
            </a:extLst>
          </p:cNvPr>
          <p:cNvSpPr/>
          <p:nvPr/>
        </p:nvSpPr>
        <p:spPr>
          <a:xfrm>
            <a:off x="906087" y="4460114"/>
            <a:ext cx="7331826" cy="71508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model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LinearRegression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fit_intercept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파라미터 적용 예시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906087" y="1998821"/>
            <a:ext cx="7331826" cy="2860358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X_train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Y_train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data_load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BloodPressure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LinearRegression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X_train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Y_train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0.0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learning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rate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epoch</a:t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X_test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Y_test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data_load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BloodPressure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prediction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model.predict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X_test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rmse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eval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prediction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Y_test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"%.2f"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%(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rmse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endParaRPr lang="ko-KR" altLang="ko-KR" sz="4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6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  <a:r>
              <a:rPr lang="en-US" altLang="ko-KR" dirty="0"/>
              <a:t> (Fit)</a:t>
            </a:r>
          </a:p>
          <a:p>
            <a:pPr lvl="1"/>
            <a:r>
              <a:rPr lang="en-US" altLang="ko-KR" dirty="0"/>
              <a:t>Train data</a:t>
            </a:r>
            <a:r>
              <a:rPr lang="ko-KR" altLang="en-US" dirty="0"/>
              <a:t>에서 추출된 데이터들을 모델에 제공하여 학습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독립변수의 분포 </a:t>
            </a:r>
            <a:r>
              <a:rPr lang="en-US" altLang="ko-KR" dirty="0" err="1"/>
              <a:t>x_train</a:t>
            </a:r>
            <a:r>
              <a:rPr lang="ko-KR" altLang="en-US" dirty="0"/>
              <a:t>을 바탕으로 종속변수</a:t>
            </a:r>
            <a:r>
              <a:rPr lang="en-US" altLang="ko-KR" dirty="0"/>
              <a:t>(</a:t>
            </a:r>
            <a:r>
              <a:rPr lang="ko-KR" altLang="en-US" dirty="0"/>
              <a:t>행복 지수</a:t>
            </a:r>
            <a:r>
              <a:rPr lang="en-US" altLang="ko-KR" dirty="0"/>
              <a:t>) </a:t>
            </a:r>
            <a:r>
              <a:rPr lang="en-US" altLang="ko-KR" dirty="0" err="1"/>
              <a:t>y_train</a:t>
            </a:r>
            <a:r>
              <a:rPr lang="ko-KR" altLang="en-US" dirty="0"/>
              <a:t>을 예측하는 학습을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예측 </a:t>
            </a:r>
            <a:r>
              <a:rPr lang="en-US" altLang="ko-KR" dirty="0"/>
              <a:t>(Prediction)</a:t>
            </a:r>
          </a:p>
          <a:p>
            <a:pPr lvl="1"/>
            <a:r>
              <a:rPr lang="en-US" altLang="ko-KR" dirty="0"/>
              <a:t>Train data</a:t>
            </a:r>
            <a:r>
              <a:rPr lang="ko-KR" altLang="en-US" dirty="0"/>
              <a:t>로 주어지지 않은 </a:t>
            </a:r>
            <a:r>
              <a:rPr lang="en-US" altLang="ko-KR" dirty="0"/>
              <a:t>test </a:t>
            </a:r>
            <a:r>
              <a:rPr lang="ko-KR" altLang="en-US" dirty="0"/>
              <a:t>데이터에 대해 학습 완료된 모델을 이용하여 예측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264F0E-7223-40CE-8B57-445536ED334F}"/>
              </a:ext>
            </a:extLst>
          </p:cNvPr>
          <p:cNvSpPr/>
          <p:nvPr/>
        </p:nvSpPr>
        <p:spPr>
          <a:xfrm>
            <a:off x="906087" y="5340366"/>
            <a:ext cx="7331826" cy="4086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pred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model.predict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x_test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3A0B74-CC3F-487B-A71A-D5D17A27F3A1}"/>
              </a:ext>
            </a:extLst>
          </p:cNvPr>
          <p:cNvSpPr/>
          <p:nvPr/>
        </p:nvSpPr>
        <p:spPr>
          <a:xfrm>
            <a:off x="906087" y="2112987"/>
            <a:ext cx="7331826" cy="4086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model.fit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x_train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y_train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4694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 평가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FCF2FC-238D-4823-B4EF-930C3CB33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제곱 평균 제곱근 </a:t>
                </a:r>
                <a:r>
                  <a:rPr lang="en-US" altLang="ko-KR" dirty="0"/>
                  <a:t>(Root Mean Square Error, RMSE)</a:t>
                </a:r>
              </a:p>
              <a:p>
                <a:pPr lvl="1"/>
                <a:r>
                  <a:rPr lang="ko-KR" altLang="en-US" dirty="0"/>
                  <a:t>각 데이터의 오차의 제곱의 평균의 제곱근으로서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실제 값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과 추정 값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𝑝𝑟𝑒𝑑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평균적 오차를 확인하는 데 사용하는 지표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FCF2FC-238D-4823-B4EF-930C3CB33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FFE35D-0FDE-465E-9BF6-309FB2D91737}"/>
                  </a:ext>
                </a:extLst>
              </p:cNvPr>
              <p:cNvSpPr txBox="1"/>
              <p:nvPr/>
            </p:nvSpPr>
            <p:spPr>
              <a:xfrm>
                <a:off x="2587557" y="2630539"/>
                <a:ext cx="3968885" cy="116993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𝑝𝑟𝑒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𝑡𝑟𝑢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FFE35D-0FDE-465E-9BF6-309FB2D91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57" y="2630539"/>
                <a:ext cx="3968885" cy="1169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778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BF390-4F56-4CDF-AB9C-DFFFC4FB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7840C-E93E-4711-A505-A3E97AFF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평가 </a:t>
            </a:r>
            <a:r>
              <a:rPr lang="en-US" altLang="ko-KR" dirty="0"/>
              <a:t>(Evaluation)</a:t>
            </a:r>
          </a:p>
          <a:p>
            <a:pPr lvl="1"/>
            <a:r>
              <a:rPr lang="ko-KR" altLang="en-US" dirty="0"/>
              <a:t>모델이 예측한 값 </a:t>
            </a:r>
            <a:r>
              <a:rPr lang="en-US" altLang="ko-KR" dirty="0" err="1"/>
              <a:t>pred</a:t>
            </a:r>
            <a:r>
              <a:rPr lang="ko-KR" altLang="en-US" dirty="0"/>
              <a:t>와 실제 값인 </a:t>
            </a:r>
            <a:r>
              <a:rPr lang="en-US" altLang="ko-KR" dirty="0" err="1"/>
              <a:t>y_test</a:t>
            </a:r>
            <a:r>
              <a:rPr lang="en-US" altLang="ko-KR" dirty="0"/>
              <a:t> </a:t>
            </a:r>
            <a:r>
              <a:rPr lang="ko-KR" altLang="en-US" dirty="0"/>
              <a:t>사이의 오차를 계산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Result: 0.000266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96C97E-3C1A-45CE-9F7C-90C335EE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86CC20-C5B8-42F1-9DD9-978F1422F1E7}"/>
              </a:ext>
            </a:extLst>
          </p:cNvPr>
          <p:cNvSpPr/>
          <p:nvPr/>
        </p:nvSpPr>
        <p:spPr>
          <a:xfrm>
            <a:off x="906087" y="2504512"/>
            <a:ext cx="7331826" cy="163449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sklearn.metrics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mean_squared_error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rmse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math.sqrt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mean_squared_error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pred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y_test</a:t>
            </a:r>
            <a:r>
              <a:rPr lang="en-US" altLang="ko-KR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“%.6f” </a:t>
            </a:r>
            <a:r>
              <a:rPr lang="en-US" altLang="ko-KR" dirty="0">
                <a:latin typeface="Consolas" panose="020B0609020204030204" pitchFamily="49" charset="0"/>
              </a:rPr>
              <a:t>% </a:t>
            </a:r>
            <a:r>
              <a:rPr lang="en-US" altLang="ko-KR" dirty="0" err="1">
                <a:latin typeface="Consolas" panose="020B0609020204030204" pitchFamily="49" charset="0"/>
              </a:rPr>
              <a:t>rmse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5075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학습된 가중치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학습이 완료된 모델이 각 변수</a:t>
            </a:r>
            <a:r>
              <a:rPr lang="en-US" altLang="ko-KR" dirty="0"/>
              <a:t> </a:t>
            </a:r>
            <a:r>
              <a:rPr lang="ko-KR" altLang="en-US" dirty="0"/>
              <a:t>별로 측정한 가중치 값과 편향</a:t>
            </a:r>
            <a:r>
              <a:rPr lang="en-US" altLang="ko-KR" dirty="0"/>
              <a:t> </a:t>
            </a:r>
            <a:r>
              <a:rPr lang="ko-KR" altLang="en-US" dirty="0"/>
              <a:t>값을 확인하기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ED6D09-4F53-4EFD-9021-AAEA61EA7EE9}"/>
              </a:ext>
            </a:extLst>
          </p:cNvPr>
          <p:cNvSpPr/>
          <p:nvPr/>
        </p:nvSpPr>
        <p:spPr>
          <a:xfrm>
            <a:off x="906086" y="2754097"/>
            <a:ext cx="7331826" cy="71508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“weights:”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model.coef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_)   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변수 별 가중치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“intercept:”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model.intercept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_)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편향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4A4F9E-C249-4B68-B99F-C53C51B7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9" y="4020593"/>
            <a:ext cx="4762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41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FCF2FC-238D-4823-B4EF-930C3CB33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학습된 가중치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확인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학습된 모델로 테스트 진행 시 값을 어떻게 예측하는지 확인하기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np.dot(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): </a:t>
                </a:r>
                <a:r>
                  <a:rPr lang="ko-KR" altLang="en-US" dirty="0"/>
                  <a:t>동일한 크기의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차원 배열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의 각 요소의 곱을 전부 더한 값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배열의 크기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FCF2FC-238D-4823-B4EF-930C3CB33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 r="-618" b="-10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ED6D09-4F53-4EFD-9021-AAEA61EA7EE9}"/>
              </a:ext>
            </a:extLst>
          </p:cNvPr>
          <p:cNvSpPr/>
          <p:nvPr/>
        </p:nvSpPr>
        <p:spPr>
          <a:xfrm>
            <a:off x="906086" y="2587843"/>
            <a:ext cx="7331826" cy="163449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example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x_test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“example:”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example)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“calculation:”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np.dot(example,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model.coef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_) +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model.intercept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_)                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예측값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직접 계산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“prediction:”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    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예측값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추출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A8EB6-93EE-4BE3-883F-EC4B445F8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6" y="4663267"/>
            <a:ext cx="42767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18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학습된 가중치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학습이 완료된 모델이 각 변수</a:t>
            </a:r>
            <a:r>
              <a:rPr lang="en-US" altLang="ko-KR" dirty="0"/>
              <a:t> </a:t>
            </a:r>
            <a:r>
              <a:rPr lang="ko-KR" altLang="en-US" dirty="0"/>
              <a:t>별로 측정한 가중치 값과 편향</a:t>
            </a:r>
            <a:r>
              <a:rPr lang="en-US" altLang="ko-KR" dirty="0"/>
              <a:t> </a:t>
            </a:r>
            <a:r>
              <a:rPr lang="ko-KR" altLang="en-US" dirty="0"/>
              <a:t>값을 확인하기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68E9172-7A4F-4600-836A-FC935D053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497524"/>
                  </p:ext>
                </p:extLst>
              </p:nvPr>
            </p:nvGraphicFramePr>
            <p:xfrm>
              <a:off x="1055716" y="2544156"/>
              <a:ext cx="7032568" cy="3733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071">
                      <a:extLst>
                        <a:ext uri="{9D8B030D-6E8A-4147-A177-3AD203B41FA5}">
                          <a16:colId xmlns:a16="http://schemas.microsoft.com/office/drawing/2014/main" val="3580827668"/>
                        </a:ext>
                      </a:extLst>
                    </a:gridCol>
                    <a:gridCol w="879071">
                      <a:extLst>
                        <a:ext uri="{9D8B030D-6E8A-4147-A177-3AD203B41FA5}">
                          <a16:colId xmlns:a16="http://schemas.microsoft.com/office/drawing/2014/main" val="3774279592"/>
                        </a:ext>
                      </a:extLst>
                    </a:gridCol>
                    <a:gridCol w="879071">
                      <a:extLst>
                        <a:ext uri="{9D8B030D-6E8A-4147-A177-3AD203B41FA5}">
                          <a16:colId xmlns:a16="http://schemas.microsoft.com/office/drawing/2014/main" val="3093032525"/>
                        </a:ext>
                      </a:extLst>
                    </a:gridCol>
                    <a:gridCol w="879071">
                      <a:extLst>
                        <a:ext uri="{9D8B030D-6E8A-4147-A177-3AD203B41FA5}">
                          <a16:colId xmlns:a16="http://schemas.microsoft.com/office/drawing/2014/main" val="989921589"/>
                        </a:ext>
                      </a:extLst>
                    </a:gridCol>
                    <a:gridCol w="879071">
                      <a:extLst>
                        <a:ext uri="{9D8B030D-6E8A-4147-A177-3AD203B41FA5}">
                          <a16:colId xmlns:a16="http://schemas.microsoft.com/office/drawing/2014/main" val="2825667521"/>
                        </a:ext>
                      </a:extLst>
                    </a:gridCol>
                    <a:gridCol w="879071">
                      <a:extLst>
                        <a:ext uri="{9D8B030D-6E8A-4147-A177-3AD203B41FA5}">
                          <a16:colId xmlns:a16="http://schemas.microsoft.com/office/drawing/2014/main" val="2121332728"/>
                        </a:ext>
                      </a:extLst>
                    </a:gridCol>
                    <a:gridCol w="879071">
                      <a:extLst>
                        <a:ext uri="{9D8B030D-6E8A-4147-A177-3AD203B41FA5}">
                          <a16:colId xmlns:a16="http://schemas.microsoft.com/office/drawing/2014/main" val="656581380"/>
                        </a:ext>
                      </a:extLst>
                    </a:gridCol>
                    <a:gridCol w="879071">
                      <a:extLst>
                        <a:ext uri="{9D8B030D-6E8A-4147-A177-3AD203B41FA5}">
                          <a16:colId xmlns:a16="http://schemas.microsoft.com/office/drawing/2014/main" val="14294115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Economy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Family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Health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Freedom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Trust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Generosity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Dystopia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8464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테스트 케이스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1.24585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1.04685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0.69058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0.4519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0.055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0.14443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2.20035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5360270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1171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가중치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0.999950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0.999963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0.999973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1.000202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0.999735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1.000118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0.999960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4349834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88508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1.245787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1.046811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0.690561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0.451991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0.054985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0.144447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2.2200261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9424178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8999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편향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 gridSpan="7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0.000113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542433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539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최종 </a:t>
                          </a:r>
                          <a:r>
                            <a:rPr lang="ko-KR" altLang="en-US" sz="1000" dirty="0" err="1"/>
                            <a:t>예측값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7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5.834958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016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68E9172-7A4F-4600-836A-FC935D053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497524"/>
                  </p:ext>
                </p:extLst>
              </p:nvPr>
            </p:nvGraphicFramePr>
            <p:xfrm>
              <a:off x="1055716" y="2544156"/>
              <a:ext cx="7032568" cy="3733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071">
                      <a:extLst>
                        <a:ext uri="{9D8B030D-6E8A-4147-A177-3AD203B41FA5}">
                          <a16:colId xmlns:a16="http://schemas.microsoft.com/office/drawing/2014/main" val="3580827668"/>
                        </a:ext>
                      </a:extLst>
                    </a:gridCol>
                    <a:gridCol w="879071">
                      <a:extLst>
                        <a:ext uri="{9D8B030D-6E8A-4147-A177-3AD203B41FA5}">
                          <a16:colId xmlns:a16="http://schemas.microsoft.com/office/drawing/2014/main" val="3774279592"/>
                        </a:ext>
                      </a:extLst>
                    </a:gridCol>
                    <a:gridCol w="879071">
                      <a:extLst>
                        <a:ext uri="{9D8B030D-6E8A-4147-A177-3AD203B41FA5}">
                          <a16:colId xmlns:a16="http://schemas.microsoft.com/office/drawing/2014/main" val="3093032525"/>
                        </a:ext>
                      </a:extLst>
                    </a:gridCol>
                    <a:gridCol w="879071">
                      <a:extLst>
                        <a:ext uri="{9D8B030D-6E8A-4147-A177-3AD203B41FA5}">
                          <a16:colId xmlns:a16="http://schemas.microsoft.com/office/drawing/2014/main" val="989921589"/>
                        </a:ext>
                      </a:extLst>
                    </a:gridCol>
                    <a:gridCol w="879071">
                      <a:extLst>
                        <a:ext uri="{9D8B030D-6E8A-4147-A177-3AD203B41FA5}">
                          <a16:colId xmlns:a16="http://schemas.microsoft.com/office/drawing/2014/main" val="2825667521"/>
                        </a:ext>
                      </a:extLst>
                    </a:gridCol>
                    <a:gridCol w="879071">
                      <a:extLst>
                        <a:ext uri="{9D8B030D-6E8A-4147-A177-3AD203B41FA5}">
                          <a16:colId xmlns:a16="http://schemas.microsoft.com/office/drawing/2014/main" val="2121332728"/>
                        </a:ext>
                      </a:extLst>
                    </a:gridCol>
                    <a:gridCol w="879071">
                      <a:extLst>
                        <a:ext uri="{9D8B030D-6E8A-4147-A177-3AD203B41FA5}">
                          <a16:colId xmlns:a16="http://schemas.microsoft.com/office/drawing/2014/main" val="656581380"/>
                        </a:ext>
                      </a:extLst>
                    </a:gridCol>
                    <a:gridCol w="879071">
                      <a:extLst>
                        <a:ext uri="{9D8B030D-6E8A-4147-A177-3AD203B41FA5}">
                          <a16:colId xmlns:a16="http://schemas.microsoft.com/office/drawing/2014/main" val="14294115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Economy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Family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Health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Freedom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Trust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Generosity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Dystopia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84646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4" t="-95385" r="-704167" b="-7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1.24585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1.04685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0.69058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0.4519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0.055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0.14443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2.20035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5360270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7" t="-208197" r="-347" b="-7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1171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4" t="-308197" r="-704167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0.999950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0.999963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0.999973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1.000202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0.999735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1.000118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0.999960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4349834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7" t="-408197" r="-347" b="-5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88508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4" t="-516667" r="-704167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1.245787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1.046811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0.690561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0.451991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0.054985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0.144447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2.2200261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9424178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7" t="-606557" r="-347" b="-3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8999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4" t="-706557" r="-704167" b="-203279"/>
                          </a:stretch>
                        </a:blipFill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0.000113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542433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7" t="-806557" r="-347" b="-1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539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최종 </a:t>
                          </a:r>
                          <a:r>
                            <a:rPr lang="ko-KR" altLang="en-US" sz="1000" dirty="0" err="1"/>
                            <a:t>예측값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7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5.834958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0166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0543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독립변수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ko-KR" altLang="en-US" dirty="0"/>
              <a:t>입력으로 사용할 독립변수의 종류 및 수를 조절하여 성능 변화를 관찰</a:t>
            </a:r>
            <a:endParaRPr lang="en-US" altLang="ko-KR" dirty="0"/>
          </a:p>
          <a:p>
            <a:pPr lvl="2"/>
            <a:r>
              <a:rPr lang="ko-KR" altLang="en-US" dirty="0"/>
              <a:t>단일 변수를 선택 시</a:t>
            </a:r>
            <a:r>
              <a:rPr lang="en-US" altLang="ko-KR" dirty="0"/>
              <a:t>, </a:t>
            </a:r>
            <a:r>
              <a:rPr lang="ko-KR" altLang="en-US" dirty="0"/>
              <a:t>각 변수 별 영향력의 차이를 확인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46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C8E18AB-5405-46BF-A004-98CF3BBA4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8857"/>
              </p:ext>
            </p:extLst>
          </p:nvPr>
        </p:nvGraphicFramePr>
        <p:xfrm>
          <a:off x="3119699" y="3740321"/>
          <a:ext cx="2700000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33827610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073426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8541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Feature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Result: RMSE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98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Economy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0.6835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0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Family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0.8284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95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Health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0.6918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04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Freedom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0.8391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4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Trust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0.8967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18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Generosity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1.0045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5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Dystopia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0.8789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067466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ED6D09-4F53-4EFD-9021-AAEA61EA7EE9}"/>
              </a:ext>
            </a:extLst>
          </p:cNvPr>
          <p:cNvSpPr/>
          <p:nvPr/>
        </p:nvSpPr>
        <p:spPr>
          <a:xfrm>
            <a:off x="906086" y="2936978"/>
            <a:ext cx="7331826" cy="4086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features = [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'Economy’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독립변수 선택</a:t>
            </a:r>
            <a:endParaRPr lang="en-US" altLang="ko-KR" dirty="0"/>
          </a:p>
          <a:p>
            <a:pPr lvl="1"/>
            <a:r>
              <a:rPr lang="ko-KR" altLang="en-US" dirty="0"/>
              <a:t>입력으로 사용할 변수의 종류 및 수를 조절하여 성능 변화를 관찰</a:t>
            </a:r>
            <a:endParaRPr lang="en-US" altLang="ko-KR" dirty="0"/>
          </a:p>
          <a:p>
            <a:pPr lvl="2"/>
            <a:r>
              <a:rPr lang="ko-KR" altLang="en-US" dirty="0"/>
              <a:t>복수 변수를 선택 시</a:t>
            </a:r>
            <a:r>
              <a:rPr lang="en-US" altLang="ko-KR" dirty="0"/>
              <a:t>, </a:t>
            </a:r>
            <a:r>
              <a:rPr lang="ko-KR" altLang="en-US" dirty="0"/>
              <a:t>예측에 도움이 되는 변수의 조합을 판단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47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C8E18AB-5405-46BF-A004-98CF3BBA4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45720"/>
              </p:ext>
            </p:extLst>
          </p:nvPr>
        </p:nvGraphicFramePr>
        <p:xfrm>
          <a:off x="2411999" y="3630372"/>
          <a:ext cx="43200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33827610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1073426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8541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Feature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Result: RMSE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98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Economy, Health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0.6269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0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Freedom, Dystopia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0.7594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95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Freedom, Trust, Generosity, Dystopia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0.6658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5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Economy, Family, Generosity, Dystopia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0.1783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067466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ED6D09-4F53-4EFD-9021-AAEA61EA7EE9}"/>
              </a:ext>
            </a:extLst>
          </p:cNvPr>
          <p:cNvSpPr/>
          <p:nvPr/>
        </p:nvSpPr>
        <p:spPr>
          <a:xfrm>
            <a:off x="906086" y="2936976"/>
            <a:ext cx="7331826" cy="4086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features = [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'Economy’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 ‘Health’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98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확인</a:t>
            </a:r>
            <a:endParaRPr lang="en-US" altLang="ko-KR" dirty="0"/>
          </a:p>
          <a:p>
            <a:pPr lvl="1"/>
            <a:r>
              <a:rPr lang="ko-KR" altLang="en-US" dirty="0"/>
              <a:t>특정 </a:t>
            </a:r>
            <a:r>
              <a:rPr lang="en-US" altLang="ko-KR" dirty="0"/>
              <a:t>1</a:t>
            </a:r>
            <a:r>
              <a:rPr lang="ko-KR" altLang="en-US" dirty="0"/>
              <a:t>개의 변수로 학습 시</a:t>
            </a:r>
            <a:r>
              <a:rPr lang="en-US" altLang="ko-KR" dirty="0"/>
              <a:t>, </a:t>
            </a:r>
            <a:r>
              <a:rPr lang="ko-KR" altLang="en-US" dirty="0"/>
              <a:t>모델이 예측한 </a:t>
            </a:r>
            <a:r>
              <a:rPr lang="en-US" altLang="ko-KR" dirty="0"/>
              <a:t>1</a:t>
            </a:r>
            <a:r>
              <a:rPr lang="ko-KR" altLang="en-US" dirty="0"/>
              <a:t>차함수를 그래프로 그려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F6A496-078D-4734-856F-143364BF1340}"/>
              </a:ext>
            </a:extLst>
          </p:cNvPr>
          <p:cNvSpPr/>
          <p:nvPr/>
        </p:nvSpPr>
        <p:spPr>
          <a:xfrm>
            <a:off x="628650" y="2721861"/>
            <a:ext cx="7886700" cy="3166824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features = [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'Economy’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단일 변수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...                            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모델 학습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및 예측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plt.scatter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x_test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y_test</a:t>
            </a:r>
            <a:r>
              <a:rPr lang="en-US" altLang="ko-KR" dirty="0">
                <a:latin typeface="Consolas" panose="020B0609020204030204" pitchFamily="49" charset="0"/>
              </a:rPr>
              <a:t>)    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실제 데이터 산포도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plt.plot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x_test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pred</a:t>
            </a:r>
            <a:r>
              <a:rPr lang="en-US" altLang="ko-KR" dirty="0">
                <a:latin typeface="Consolas" panose="020B0609020204030204" pitchFamily="49" charset="0"/>
              </a:rPr>
              <a:t>, color=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‘red’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예측 데이터 선형그래프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plt.xlabel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‘Economy’</a:t>
            </a:r>
            <a:r>
              <a:rPr lang="en-US" altLang="ko-KR" dirty="0">
                <a:latin typeface="Consolas" panose="020B0609020204030204" pitchFamily="49" charset="0"/>
              </a:rPr>
              <a:t>)          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축 명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plt.ylabel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‘Happiness Score’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# y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축 명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그래프 출력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0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확인</a:t>
            </a:r>
            <a:endParaRPr lang="en-US" altLang="ko-KR" dirty="0"/>
          </a:p>
          <a:p>
            <a:pPr lvl="1"/>
            <a:r>
              <a:rPr lang="ko-KR" altLang="en-US" dirty="0"/>
              <a:t>특정 </a:t>
            </a:r>
            <a:r>
              <a:rPr lang="en-US" altLang="ko-KR" dirty="0"/>
              <a:t>1</a:t>
            </a:r>
            <a:r>
              <a:rPr lang="ko-KR" altLang="en-US" dirty="0"/>
              <a:t>개의 변수로 학습 시</a:t>
            </a:r>
            <a:r>
              <a:rPr lang="en-US" altLang="ko-KR" dirty="0"/>
              <a:t>, </a:t>
            </a:r>
            <a:r>
              <a:rPr lang="ko-KR" altLang="en-US" dirty="0"/>
              <a:t>모델이 예측한 </a:t>
            </a:r>
            <a:r>
              <a:rPr lang="en-US" altLang="ko-KR" dirty="0"/>
              <a:t>1</a:t>
            </a:r>
            <a:r>
              <a:rPr lang="ko-KR" altLang="en-US" dirty="0"/>
              <a:t>차함수를 그래프로 그려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28F363-7B41-4DBF-867C-D48D9D3F6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19" y="2460568"/>
            <a:ext cx="4922962" cy="36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6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데이터를 이용하여 모델 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data_load</a:t>
            </a:r>
            <a:r>
              <a:rPr lang="en-US" altLang="ko-KR" dirty="0"/>
              <a:t>(): </a:t>
            </a:r>
            <a:r>
              <a:rPr lang="ko-KR" altLang="en-US" dirty="0"/>
              <a:t>데이터를 </a:t>
            </a:r>
            <a:r>
              <a:rPr lang="ko-KR" altLang="en-US" dirty="0" err="1"/>
              <a:t>읽어옴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LinearRegression</a:t>
            </a:r>
            <a:r>
              <a:rPr lang="en-US" altLang="ko-KR" dirty="0"/>
              <a:t>(): </a:t>
            </a:r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LinearRegression.train</a:t>
            </a:r>
            <a:r>
              <a:rPr lang="en-US" altLang="ko-KR" dirty="0"/>
              <a:t>():</a:t>
            </a:r>
            <a:r>
              <a:rPr lang="ko-KR" altLang="en-US" dirty="0"/>
              <a:t> </a:t>
            </a:r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모델을 학습함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906087" y="1960604"/>
            <a:ext cx="7331826" cy="1021556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X_train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Y_train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data_load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BloodPressure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LinearRegression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X_train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Y_train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model.train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0.0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learning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rate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epoch</a:t>
            </a:r>
            <a:endParaRPr lang="ko-KR" altLang="ko-KR" sz="4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35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F0A8A-2451-4D5D-BFA1-77807559E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자동차들의 각 주어진 특징을 바탕으로 자동차의 가격을 예측하는 선형 회귀 모델을 작성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35056-E38F-4568-B936-6969EA4F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8DC825D-BFAA-4EF2-8218-804A9CF3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101"/>
            <a:ext cx="7886700" cy="920749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1: </a:t>
            </a:r>
            <a:r>
              <a:rPr lang="ko-KR" altLang="en-US" dirty="0" err="1"/>
              <a:t>도요타</a:t>
            </a:r>
            <a:r>
              <a:rPr lang="ko-KR" altLang="en-US" dirty="0"/>
              <a:t> 자동차 가격 예측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6D5CFB-0079-4F62-B4E7-0CEBD5CF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84" y="2368245"/>
            <a:ext cx="6683432" cy="3613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42F12-26B4-40D3-B945-29BEC5F84EBA}"/>
                  </a:ext>
                </a:extLst>
              </p:cNvPr>
              <p:cNvSpPr txBox="1"/>
              <p:nvPr/>
            </p:nvSpPr>
            <p:spPr>
              <a:xfrm>
                <a:off x="7913716" y="3882043"/>
                <a:ext cx="47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42F12-26B4-40D3-B945-29BEC5F8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716" y="3882043"/>
                <a:ext cx="4762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2D6C2E-069D-47B1-9715-34037F66E78D}"/>
                  </a:ext>
                </a:extLst>
              </p:cNvPr>
              <p:cNvSpPr txBox="1"/>
              <p:nvPr/>
            </p:nvSpPr>
            <p:spPr>
              <a:xfrm>
                <a:off x="4448961" y="6012180"/>
                <a:ext cx="47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2D6C2E-069D-47B1-9715-34037F66E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61" y="6012180"/>
                <a:ext cx="4762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99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F0A8A-2451-4D5D-BFA1-77807559E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참고 사항</a:t>
            </a:r>
            <a:endParaRPr lang="en-US" altLang="ko-KR" dirty="0"/>
          </a:p>
          <a:p>
            <a:pPr lvl="1"/>
            <a:r>
              <a:rPr lang="en-US" altLang="ko-KR" dirty="0" err="1"/>
              <a:t>DataFrame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명을 구체적으로 언급하는 대신 번호로 연속적인 범위를 지정함으로써 데이터 호출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변수 중 </a:t>
            </a:r>
            <a:r>
              <a:rPr lang="en-US" altLang="ko-KR" dirty="0"/>
              <a:t>‘</a:t>
            </a:r>
            <a:r>
              <a:rPr lang="en-US" altLang="ko-KR" dirty="0" err="1"/>
              <a:t>Fuel_Type</a:t>
            </a:r>
            <a:r>
              <a:rPr lang="en-US" altLang="ko-KR" dirty="0"/>
              <a:t>’ </a:t>
            </a:r>
            <a:r>
              <a:rPr lang="ko-KR" altLang="en-US" dirty="0"/>
              <a:t>변수</a:t>
            </a:r>
            <a:r>
              <a:rPr lang="en-US" altLang="ko-KR" dirty="0"/>
              <a:t>(H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는 정수가 아닌 문자열이다</a:t>
            </a:r>
            <a:r>
              <a:rPr lang="en-US" altLang="ko-KR" dirty="0"/>
              <a:t>. </a:t>
            </a:r>
            <a:r>
              <a:rPr lang="ko-KR" altLang="en-US" dirty="0"/>
              <a:t>이 변수는 </a:t>
            </a:r>
            <a:r>
              <a:rPr lang="en-US" altLang="ko-KR" dirty="0"/>
              <a:t>‘Diesel’ </a:t>
            </a:r>
            <a:r>
              <a:rPr lang="ko-KR" altLang="en-US" dirty="0"/>
              <a:t>또는 </a:t>
            </a:r>
            <a:r>
              <a:rPr lang="en-US" altLang="ko-KR" dirty="0"/>
              <a:t>‘Petrol’</a:t>
            </a:r>
            <a:r>
              <a:rPr lang="ko-KR" altLang="en-US" dirty="0"/>
              <a:t>을 값으로 포함하고 있으며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정수 값으로 치환한 후 모델을 학습시켜야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35056-E38F-4568-B936-6969EA4F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8DC825D-BFAA-4EF2-8218-804A9CF3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101"/>
            <a:ext cx="7886700" cy="920749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1: </a:t>
            </a:r>
            <a:r>
              <a:rPr lang="ko-KR" altLang="en-US" dirty="0" err="1"/>
              <a:t>도요타</a:t>
            </a:r>
            <a:r>
              <a:rPr lang="ko-KR" altLang="en-US" dirty="0"/>
              <a:t> 자동차 가격 예측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F58D24-9D3E-4FC2-BFEE-3BBD1F921BBC}"/>
              </a:ext>
            </a:extLst>
          </p:cNvPr>
          <p:cNvSpPr/>
          <p:nvPr/>
        </p:nvSpPr>
        <p:spPr>
          <a:xfrm>
            <a:off x="979480" y="2454845"/>
            <a:ext cx="7331826" cy="4086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x_train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train_input.iloc</a:t>
            </a:r>
            <a:r>
              <a:rPr lang="en-US" altLang="ko-KR" dirty="0">
                <a:latin typeface="Consolas" panose="020B0609020204030204" pitchFamily="49" charset="0"/>
              </a:rPr>
              <a:t>[:,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:])</a:t>
            </a:r>
          </a:p>
        </p:txBody>
      </p:sp>
    </p:spTree>
    <p:extLst>
      <p:ext uri="{BB962C8B-B14F-4D97-AF65-F5344CB8AC3E}">
        <p14:creationId xmlns:p14="http://schemas.microsoft.com/office/powerpoint/2010/main" val="3308996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16534-03BF-4B09-A784-E99CCEAE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2: </a:t>
            </a:r>
            <a:r>
              <a:rPr lang="ko-KR" altLang="en-US" dirty="0"/>
              <a:t>집 가격 예측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8F8C-2529-42F7-922C-428B4063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집들의 각 주어진 특징을 바탕으로 집의 가격을 예측하는 선형 회귀 모델을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AC176-BBD1-4301-AC8A-950A3AC2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361B9D-8381-43D5-955D-11950B8E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23" y="2357619"/>
            <a:ext cx="6500554" cy="3535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41A447-8607-46ED-A180-867DC6FBD722}"/>
                  </a:ext>
                </a:extLst>
              </p:cNvPr>
              <p:cNvSpPr txBox="1"/>
              <p:nvPr/>
            </p:nvSpPr>
            <p:spPr>
              <a:xfrm>
                <a:off x="7913716" y="3882043"/>
                <a:ext cx="47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41A447-8607-46ED-A180-867DC6FBD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716" y="3882043"/>
                <a:ext cx="4762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723444-5B1C-4CF5-BAA6-60D8E07572AF}"/>
                  </a:ext>
                </a:extLst>
              </p:cNvPr>
              <p:cNvSpPr txBox="1"/>
              <p:nvPr/>
            </p:nvSpPr>
            <p:spPr>
              <a:xfrm>
                <a:off x="4448961" y="6012180"/>
                <a:ext cx="47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723444-5B1C-4CF5-BAA6-60D8E0757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61" y="6012180"/>
                <a:ext cx="4762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4084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95338"/>
            <a:ext cx="7772400" cy="1458912"/>
          </a:xfrm>
        </p:spPr>
        <p:txBody>
          <a:bodyPr anchor="ctr" anchorCtr="0">
            <a:normAutofit/>
          </a:bodyPr>
          <a:lstStyle/>
          <a:p>
            <a:r>
              <a:rPr lang="ko-KR" altLang="en-US" sz="3600" b="1" dirty="0">
                <a:solidFill>
                  <a:schemeClr val="accent4"/>
                </a:solidFill>
              </a:rPr>
              <a:t>로지스틱 회귀</a:t>
            </a:r>
            <a:r>
              <a:rPr lang="en-US" altLang="ko-KR" sz="3600" b="1" dirty="0">
                <a:solidFill>
                  <a:schemeClr val="accent4"/>
                </a:solidFill>
              </a:rPr>
              <a:t>(Logistic Regression) </a:t>
            </a:r>
            <a:r>
              <a:rPr lang="ko-KR" altLang="en-US" sz="3600" b="1" dirty="0">
                <a:solidFill>
                  <a:schemeClr val="accent4"/>
                </a:solidFill>
              </a:rPr>
              <a:t>응용</a:t>
            </a:r>
          </a:p>
        </p:txBody>
      </p:sp>
    </p:spTree>
    <p:extLst>
      <p:ext uri="{BB962C8B-B14F-4D97-AF65-F5344CB8AC3E}">
        <p14:creationId xmlns:p14="http://schemas.microsoft.com/office/powerpoint/2010/main" val="673868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739F0-BDD4-4B0B-828F-0061E07B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WineQuality</a:t>
            </a:r>
            <a:r>
              <a:rPr lang="en-US" altLang="ko-KR" dirty="0"/>
              <a:t> </a:t>
            </a:r>
            <a:r>
              <a:rPr lang="ko-KR" altLang="en-US" dirty="0"/>
              <a:t>데이터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9DA4A-2001-48AB-8C54-2336F9EC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와인의 성분 및 그에 따른 등급 평가에 대한 정보를 포함</a:t>
            </a:r>
            <a:endParaRPr lang="en-US" altLang="ko-KR" dirty="0"/>
          </a:p>
          <a:p>
            <a:pPr lvl="1"/>
            <a:r>
              <a:rPr lang="ko-KR" altLang="en-US" dirty="0"/>
              <a:t>데이터 수 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1599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(features)</a:t>
            </a:r>
          </a:p>
          <a:p>
            <a:pPr lvl="2"/>
            <a:r>
              <a:rPr lang="ko-KR" altLang="en-US" dirty="0"/>
              <a:t>독립 변수</a:t>
            </a:r>
            <a:r>
              <a:rPr lang="en-US" altLang="ko-KR" dirty="0"/>
              <a:t>: fixed acidity, volatile acidity, citric acid, residual sugar, chlorides, free sulfur dioxide, total sulfur dioxide, density, pH, sulphates, alcohol</a:t>
            </a:r>
          </a:p>
          <a:p>
            <a:pPr lvl="2"/>
            <a:r>
              <a:rPr lang="ko-KR" altLang="en-US" dirty="0"/>
              <a:t>종속 변수</a:t>
            </a:r>
            <a:r>
              <a:rPr lang="en-US" altLang="ko-KR" dirty="0"/>
              <a:t>: quality (</a:t>
            </a:r>
            <a:r>
              <a:rPr lang="ko-KR" altLang="en-US" dirty="0"/>
              <a:t>등급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값</a:t>
            </a:r>
            <a:r>
              <a:rPr lang="en-US" altLang="ko-KR" dirty="0"/>
              <a:t>: [3, 4, 5, 6, 7, 8]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실습 목표</a:t>
            </a:r>
            <a:endParaRPr lang="en-US" altLang="ko-KR" dirty="0"/>
          </a:p>
          <a:p>
            <a:pPr lvl="1"/>
            <a:r>
              <a:rPr lang="ko-KR" altLang="en-US" dirty="0"/>
              <a:t>각 와인 별로 관찰된 성분을 바탕으로 와인의 등급을 분류하는 로지스틱 회귀 모델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B6F4D6-0886-4AAE-9E1E-031D7028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146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읽어 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0A805E3-CD81-4C46-9C96-40886AA31931}"/>
              </a:ext>
            </a:extLst>
          </p:cNvPr>
          <p:cNvSpPr/>
          <p:nvPr/>
        </p:nvSpPr>
        <p:spPr>
          <a:xfrm>
            <a:off x="906087" y="1649520"/>
            <a:ext cx="7331826" cy="3166824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pd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np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“WineQuality_train.csv”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test_input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“WineQuality_test.csv”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x_train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train_input.iloc</a:t>
            </a:r>
            <a:r>
              <a:rPr lang="en-US" altLang="ko-KR" dirty="0">
                <a:latin typeface="Consolas" panose="020B0609020204030204" pitchFamily="49" charset="0"/>
              </a:rPr>
              <a:t>[:,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ko-KR" dirty="0"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y_train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train_input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‘quality’</a:t>
            </a:r>
            <a:r>
              <a:rPr lang="en-US" altLang="ko-KR" dirty="0"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x_test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test_input.iloc</a:t>
            </a:r>
            <a:r>
              <a:rPr lang="en-US" altLang="ko-KR" dirty="0">
                <a:latin typeface="Consolas" panose="020B0609020204030204" pitchFamily="49" charset="0"/>
              </a:rPr>
              <a:t>[:,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ko-KR" dirty="0"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y_test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test_input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‘quality’</a:t>
            </a:r>
            <a:r>
              <a:rPr lang="en-US" altLang="ko-KR" dirty="0"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4055072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읽어 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파싱</a:t>
            </a:r>
            <a:endParaRPr lang="en-US" altLang="ko-KR" dirty="0"/>
          </a:p>
          <a:p>
            <a:pPr lvl="1"/>
            <a:r>
              <a:rPr lang="en-US" altLang="ko-KR" dirty="0" err="1"/>
              <a:t>DataFrame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명을 구체적으로 언급하는 대신 번호로 연속적인 범위를 지정함으로써 데이터 호출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iloc</a:t>
            </a:r>
            <a:r>
              <a:rPr lang="en-US" altLang="ko-KR" dirty="0"/>
              <a:t>[]: </a:t>
            </a:r>
            <a:r>
              <a:rPr lang="en-US" altLang="ko-KR" dirty="0" err="1"/>
              <a:t>DataFrame</a:t>
            </a:r>
            <a:r>
              <a:rPr lang="ko-KR" altLang="en-US" dirty="0"/>
              <a:t> 내 특정 위치</a:t>
            </a:r>
            <a:r>
              <a:rPr lang="en-US" altLang="ko-KR" dirty="0"/>
              <a:t>(</a:t>
            </a:r>
            <a:r>
              <a:rPr lang="ko-KR" altLang="en-US" dirty="0"/>
              <a:t>범위</a:t>
            </a:r>
            <a:r>
              <a:rPr lang="en-US" altLang="ko-KR" dirty="0"/>
              <a:t>)</a:t>
            </a:r>
            <a:r>
              <a:rPr lang="ko-KR" altLang="en-US" dirty="0"/>
              <a:t>의 데이터를 찾는 함수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B24662-411F-45E1-B885-03F47EFAD607}"/>
              </a:ext>
            </a:extLst>
          </p:cNvPr>
          <p:cNvSpPr/>
          <p:nvPr/>
        </p:nvSpPr>
        <p:spPr>
          <a:xfrm>
            <a:off x="979481" y="2413297"/>
            <a:ext cx="7331826" cy="4086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x_train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train_input.iloc</a:t>
            </a:r>
            <a:r>
              <a:rPr lang="en-US" altLang="ko-KR" dirty="0">
                <a:latin typeface="Consolas" panose="020B0609020204030204" pitchFamily="49" charset="0"/>
              </a:rPr>
              <a:t>[:,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ko-KR" dirty="0">
                <a:latin typeface="Consolas" panose="020B0609020204030204" pitchFamily="49" charset="0"/>
              </a:rPr>
              <a:t>])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3A55B94-FB7D-486F-9EC3-622FA9E599C7}"/>
              </a:ext>
            </a:extLst>
          </p:cNvPr>
          <p:cNvGrpSpPr/>
          <p:nvPr/>
        </p:nvGrpSpPr>
        <p:grpSpPr>
          <a:xfrm>
            <a:off x="323850" y="4517074"/>
            <a:ext cx="8496299" cy="1153677"/>
            <a:chOff x="180975" y="3555144"/>
            <a:chExt cx="9407524" cy="127740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EC6F9E2-EA15-48C7-A901-3A26609B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5" y="3555144"/>
              <a:ext cx="4391025" cy="11049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9413F95-2B52-40CF-91B8-8118CC8C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4375" y="3555144"/>
              <a:ext cx="3990975" cy="11049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EDB6A60-C9DF-4370-A56C-004A5E7FF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3599" y="3555144"/>
              <a:ext cx="1104900" cy="112395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2F03310-CA06-4F3D-B58B-25B881BD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975" y="4651577"/>
              <a:ext cx="295275" cy="180975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6173EC-70A9-4AF2-9DDE-B054F012A1E4}"/>
              </a:ext>
            </a:extLst>
          </p:cNvPr>
          <p:cNvSpPr/>
          <p:nvPr/>
        </p:nvSpPr>
        <p:spPr>
          <a:xfrm>
            <a:off x="479935" y="4690046"/>
            <a:ext cx="7831372" cy="8172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093A-A795-440D-976A-3388FC135D6A}"/>
              </a:ext>
            </a:extLst>
          </p:cNvPr>
          <p:cNvSpPr txBox="1"/>
          <p:nvPr/>
        </p:nvSpPr>
        <p:spPr>
          <a:xfrm>
            <a:off x="479935" y="4199473"/>
            <a:ext cx="834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  0                 1             2              3            4              5                    6                7      8       9        10     11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30811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264F0E-7223-40CE-8B57-445536ED334F}"/>
              </a:ext>
            </a:extLst>
          </p:cNvPr>
          <p:cNvSpPr/>
          <p:nvPr/>
        </p:nvSpPr>
        <p:spPr>
          <a:xfrm>
            <a:off x="906087" y="2356101"/>
            <a:ext cx="7331826" cy="1940957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sklearn.linear_model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LogisticRegression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model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LogisticRegression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1000.0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solver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‘newton-cg’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multi_class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‘multinomial’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max_iter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모델 정의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model.fit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x_train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y_train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모델 학습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pred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model.predict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x_test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모델 예측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262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모델 정의</a:t>
            </a:r>
            <a:endParaRPr lang="en-US" altLang="ko-KR" dirty="0"/>
          </a:p>
          <a:p>
            <a:pPr lvl="1"/>
            <a:r>
              <a:rPr lang="ko-KR" altLang="en-US" dirty="0"/>
              <a:t>로지스틱 회귀</a:t>
            </a:r>
            <a:r>
              <a:rPr lang="en-US" altLang="ko-KR" dirty="0"/>
              <a:t> </a:t>
            </a:r>
            <a:r>
              <a:rPr lang="ko-KR" altLang="en-US" dirty="0"/>
              <a:t>학습을 진행하는 모델을 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LogisticRegression</a:t>
            </a:r>
            <a:r>
              <a:rPr lang="en-US" altLang="ko-KR" dirty="0"/>
              <a:t>()</a:t>
            </a:r>
            <a:r>
              <a:rPr lang="ko-KR" altLang="en-US" dirty="0"/>
              <a:t>의 주요 파라미터</a:t>
            </a:r>
            <a:endParaRPr lang="en-US" altLang="ko-KR" dirty="0"/>
          </a:p>
          <a:p>
            <a:pPr lvl="1"/>
            <a:r>
              <a:rPr lang="en-US" altLang="ko-KR" dirty="0"/>
              <a:t>solver: {‘</a:t>
            </a:r>
            <a:r>
              <a:rPr lang="en-US" altLang="ko-KR" dirty="0" err="1"/>
              <a:t>liblinear</a:t>
            </a:r>
            <a:r>
              <a:rPr lang="en-US" altLang="ko-KR" dirty="0"/>
              <a:t>’, ‘newton-cg’, ‘</a:t>
            </a:r>
            <a:r>
              <a:rPr lang="en-US" altLang="ko-KR" dirty="0" err="1"/>
              <a:t>lbfgs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en-US" altLang="ko-KR" dirty="0"/>
              <a:t>‘sag’, ‘saga’}</a:t>
            </a:r>
          </a:p>
          <a:p>
            <a:pPr lvl="2"/>
            <a:r>
              <a:rPr lang="ko-KR" altLang="en-US" dirty="0"/>
              <a:t>학습에 사용할 알고리즘 선택</a:t>
            </a:r>
            <a:endParaRPr lang="en-US" altLang="ko-KR" dirty="0"/>
          </a:p>
          <a:p>
            <a:pPr lvl="2"/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‘</a:t>
            </a:r>
            <a:r>
              <a:rPr lang="en-US" altLang="ko-KR" dirty="0" err="1"/>
              <a:t>liblinear</a:t>
            </a:r>
            <a:r>
              <a:rPr lang="en-US" altLang="ko-KR" dirty="0"/>
              <a:t>’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주로 클래스가 </a:t>
            </a:r>
            <a:r>
              <a:rPr lang="en-US" altLang="ko-KR" dirty="0"/>
              <a:t>2</a:t>
            </a:r>
            <a:r>
              <a:rPr lang="ko-KR" altLang="en-US" dirty="0"/>
              <a:t>개인 이분법 학습에 사용됨</a:t>
            </a:r>
            <a:endParaRPr lang="en-US" altLang="ko-KR" dirty="0"/>
          </a:p>
          <a:p>
            <a:pPr lvl="2"/>
            <a:r>
              <a:rPr lang="ko-KR" altLang="en-US" dirty="0"/>
              <a:t>클래스가 </a:t>
            </a:r>
            <a:r>
              <a:rPr lang="en-US" altLang="ko-KR" dirty="0"/>
              <a:t>3</a:t>
            </a:r>
            <a:r>
              <a:rPr lang="ko-KR" altLang="en-US" dirty="0"/>
              <a:t>개 이상인 다중클래스</a:t>
            </a:r>
            <a:r>
              <a:rPr lang="en-US" altLang="ko-KR" dirty="0"/>
              <a:t> </a:t>
            </a:r>
            <a:r>
              <a:rPr lang="ko-KR" altLang="en-US" dirty="0"/>
              <a:t>학습을 진행하려면 다른 알고리즘을 선택하는 것을 권장</a:t>
            </a:r>
            <a:endParaRPr lang="en-US" altLang="ko-KR" dirty="0"/>
          </a:p>
          <a:p>
            <a:pPr lvl="2"/>
            <a:r>
              <a:rPr lang="ko-KR" altLang="en-US" dirty="0"/>
              <a:t>참고자료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sz="1600" dirty="0">
                <a:hlinkClick r:id="rId2"/>
              </a:rPr>
              <a:t>http://scikit-learn.org/stable/modules/linear_model.html#logistic-regression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264F0E-7223-40CE-8B57-445536ED334F}"/>
              </a:ext>
            </a:extLst>
          </p:cNvPr>
          <p:cNvSpPr/>
          <p:nvPr/>
        </p:nvSpPr>
        <p:spPr>
          <a:xfrm>
            <a:off x="906087" y="2173221"/>
            <a:ext cx="7331826" cy="4086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model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LogisticRegression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2994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LogisticRegression</a:t>
            </a:r>
            <a:r>
              <a:rPr lang="en-US" altLang="ko-KR" dirty="0"/>
              <a:t>()</a:t>
            </a:r>
            <a:r>
              <a:rPr lang="ko-KR" altLang="en-US" dirty="0"/>
              <a:t>의 주요 파라미터</a:t>
            </a:r>
            <a:endParaRPr lang="en-US" altLang="ko-KR" dirty="0"/>
          </a:p>
          <a:p>
            <a:pPr lvl="1"/>
            <a:r>
              <a:rPr lang="en-US" altLang="ko-KR" dirty="0"/>
              <a:t>C (Float)</a:t>
            </a:r>
          </a:p>
          <a:p>
            <a:pPr lvl="2"/>
            <a:r>
              <a:rPr lang="ko-KR" altLang="en-US" dirty="0"/>
              <a:t>모델의 정규화</a:t>
            </a:r>
            <a:r>
              <a:rPr lang="en-US" altLang="ko-KR" dirty="0"/>
              <a:t>(regularization) </a:t>
            </a:r>
            <a:r>
              <a:rPr lang="ko-KR" altLang="en-US" dirty="0"/>
              <a:t>비중의 역수 값으로</a:t>
            </a:r>
            <a:r>
              <a:rPr lang="en-US" altLang="ko-KR" dirty="0"/>
              <a:t>, 0</a:t>
            </a:r>
            <a:r>
              <a:rPr lang="ko-KR" altLang="en-US" dirty="0"/>
              <a:t>에 가깝게 작을 수록 정규화의 비중이 커짐</a:t>
            </a:r>
            <a:endParaRPr lang="en-US" altLang="ko-KR" dirty="0"/>
          </a:p>
          <a:p>
            <a:pPr lvl="2"/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1.0</a:t>
            </a:r>
          </a:p>
          <a:p>
            <a:pPr lvl="1"/>
            <a:r>
              <a:rPr lang="en-US" altLang="ko-KR" dirty="0" err="1"/>
              <a:t>multi_class</a:t>
            </a:r>
            <a:r>
              <a:rPr lang="en-US" altLang="ko-KR" dirty="0"/>
              <a:t>: {‘</a:t>
            </a:r>
            <a:r>
              <a:rPr lang="en-US" altLang="ko-KR" dirty="0" err="1"/>
              <a:t>ovr</a:t>
            </a:r>
            <a:r>
              <a:rPr lang="en-US" altLang="ko-KR" dirty="0"/>
              <a:t>’, ‘multinomial’}</a:t>
            </a:r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ovr</a:t>
            </a:r>
            <a:r>
              <a:rPr lang="en-US" altLang="ko-KR" dirty="0"/>
              <a:t>’: default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클래스가 </a:t>
            </a:r>
            <a:r>
              <a:rPr lang="en-US" altLang="ko-KR" dirty="0"/>
              <a:t>2</a:t>
            </a:r>
            <a:r>
              <a:rPr lang="ko-KR" altLang="en-US" dirty="0"/>
              <a:t>개인 이분법 학습을 적용</a:t>
            </a:r>
            <a:endParaRPr lang="en-US" altLang="ko-KR" dirty="0"/>
          </a:p>
          <a:p>
            <a:pPr lvl="2"/>
            <a:r>
              <a:rPr lang="en-US" altLang="ko-KR" dirty="0"/>
              <a:t>‘multinomial’: </a:t>
            </a:r>
            <a:r>
              <a:rPr lang="ko-KR" altLang="en-US" dirty="0"/>
              <a:t>클래스가 </a:t>
            </a:r>
            <a:r>
              <a:rPr lang="en-US" altLang="ko-KR" dirty="0"/>
              <a:t>3</a:t>
            </a:r>
            <a:r>
              <a:rPr lang="ko-KR" altLang="en-US" dirty="0"/>
              <a:t>개 이상인 다중클래스 학습을 적용</a:t>
            </a:r>
            <a:endParaRPr lang="en-US" altLang="ko-KR" dirty="0"/>
          </a:p>
          <a:p>
            <a:pPr lvl="3"/>
            <a:r>
              <a:rPr lang="en-US" altLang="ko-KR" dirty="0"/>
              <a:t>solver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en-US" altLang="ko-KR" dirty="0" err="1"/>
              <a:t>liblinear</a:t>
            </a:r>
            <a:r>
              <a:rPr lang="en-US" altLang="ko-KR" dirty="0"/>
              <a:t>’</a:t>
            </a:r>
            <a:r>
              <a:rPr lang="ko-KR" altLang="en-US" dirty="0"/>
              <a:t>로 설정했다면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multi_class</a:t>
            </a:r>
            <a:r>
              <a:rPr lang="ko-KR" altLang="en-US" dirty="0"/>
              <a:t>를 </a:t>
            </a:r>
            <a:r>
              <a:rPr lang="en-US" altLang="ko-KR" dirty="0"/>
              <a:t>‘multinomial’</a:t>
            </a:r>
            <a:r>
              <a:rPr lang="ko-KR" altLang="en-US" dirty="0"/>
              <a:t>로 설정할 수 없음</a:t>
            </a:r>
            <a:endParaRPr lang="en-US" altLang="ko-KR" dirty="0"/>
          </a:p>
          <a:p>
            <a:pPr lvl="1"/>
            <a:r>
              <a:rPr lang="en-US" altLang="ko-KR" dirty="0" err="1"/>
              <a:t>max_iter</a:t>
            </a:r>
            <a:r>
              <a:rPr lang="en-US" altLang="ko-KR" dirty="0"/>
              <a:t> (int)</a:t>
            </a:r>
          </a:p>
          <a:p>
            <a:pPr lvl="2"/>
            <a:r>
              <a:rPr lang="ko-KR" altLang="en-US" dirty="0"/>
              <a:t>모델의 최대 학습 회수에 대한 값으로</a:t>
            </a:r>
            <a:r>
              <a:rPr lang="en-US" altLang="ko-KR" dirty="0"/>
              <a:t>, default </a:t>
            </a:r>
            <a:r>
              <a:rPr lang="ko-KR" altLang="en-US" dirty="0"/>
              <a:t>값은 </a:t>
            </a:r>
            <a:r>
              <a:rPr lang="en-US" altLang="ko-KR" dirty="0"/>
              <a:t>100</a:t>
            </a:r>
          </a:p>
          <a:p>
            <a:pPr lvl="2"/>
            <a:r>
              <a:rPr lang="ko-KR" altLang="en-US" dirty="0"/>
              <a:t>만약 모델이 주어진 </a:t>
            </a:r>
            <a:r>
              <a:rPr lang="en-US" altLang="ko-KR" dirty="0" err="1"/>
              <a:t>max_iter</a:t>
            </a:r>
            <a:r>
              <a:rPr lang="en-US" altLang="ko-KR" dirty="0"/>
              <a:t> </a:t>
            </a:r>
            <a:r>
              <a:rPr lang="ko-KR" altLang="en-US" dirty="0"/>
              <a:t>회수 내에 학습을 완료하지 못한다면</a:t>
            </a:r>
            <a:r>
              <a:rPr lang="en-US" altLang="ko-KR" dirty="0"/>
              <a:t>, </a:t>
            </a:r>
            <a:r>
              <a:rPr lang="ko-KR" altLang="en-US" dirty="0"/>
              <a:t>이 값을 증가시켜줘야 함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A083B4-1D44-4C0B-AE28-5FEF7FB09DE4}"/>
              </a:ext>
            </a:extLst>
          </p:cNvPr>
          <p:cNvSpPr/>
          <p:nvPr/>
        </p:nvSpPr>
        <p:spPr>
          <a:xfrm>
            <a:off x="906087" y="5584211"/>
            <a:ext cx="7331826" cy="1021556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model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LogisticRegression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1000.0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solver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‘newton-cg’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multi_class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‘multinomial’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max_iter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파라미터 적용 예시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60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ko-KR" altLang="en-US" dirty="0"/>
              <a:t>테스트 데이터를 이용하여 모델 테스트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data_load</a:t>
            </a:r>
            <a:r>
              <a:rPr lang="en-US" altLang="ko-KR" dirty="0"/>
              <a:t>(): </a:t>
            </a:r>
            <a:r>
              <a:rPr lang="ko-KR" altLang="en-US" dirty="0"/>
              <a:t>데이터를 읽음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LinearRegression.predict</a:t>
            </a:r>
            <a:r>
              <a:rPr lang="en-US" altLang="ko-KR" dirty="0"/>
              <a:t>(data):</a:t>
            </a:r>
            <a:r>
              <a:rPr lang="ko-KR" altLang="en-US" dirty="0"/>
              <a:t> 학습된 모델을 이용하여 </a:t>
            </a:r>
            <a:r>
              <a:rPr lang="en-US" altLang="ko-KR" dirty="0"/>
              <a:t>data</a:t>
            </a:r>
            <a:r>
              <a:rPr lang="ko-KR" altLang="en-US" dirty="0"/>
              <a:t>에 대해 선형 회귀를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eval(): </a:t>
            </a:r>
            <a:r>
              <a:rPr lang="ko-KR" altLang="en-US" dirty="0" err="1"/>
              <a:t>예측값과</a:t>
            </a:r>
            <a:r>
              <a:rPr lang="ko-KR" altLang="en-US" dirty="0"/>
              <a:t> 실제 값의 </a:t>
            </a:r>
            <a:r>
              <a:rPr lang="en-US" altLang="ko-KR" dirty="0"/>
              <a:t>RMSE</a:t>
            </a:r>
            <a:r>
              <a:rPr lang="ko-KR" altLang="en-US" dirty="0"/>
              <a:t>를 구함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906087" y="1885189"/>
            <a:ext cx="7331826" cy="71508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X_test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Y_test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data_load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BloodPressure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prediction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model.predict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X_test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lang="ko-KR" altLang="ko-KR" sz="4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6E90933-FA70-454F-BAB5-7B39E7F6CE9D}"/>
              </a:ext>
            </a:extLst>
          </p:cNvPr>
          <p:cNvSpPr/>
          <p:nvPr/>
        </p:nvSpPr>
        <p:spPr>
          <a:xfrm>
            <a:off x="906087" y="4330156"/>
            <a:ext cx="7331826" cy="71508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rmse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eval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prediction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Y_test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"%.2f"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%(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rmse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endParaRPr lang="ko-KR" altLang="ko-KR" sz="4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3996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  <a:r>
              <a:rPr lang="en-US" altLang="ko-KR" dirty="0"/>
              <a:t> (Fit)</a:t>
            </a:r>
          </a:p>
          <a:p>
            <a:pPr lvl="1"/>
            <a:r>
              <a:rPr lang="en-US" altLang="ko-KR" dirty="0"/>
              <a:t>Train data</a:t>
            </a:r>
            <a:r>
              <a:rPr lang="ko-KR" altLang="en-US" dirty="0"/>
              <a:t>에서 추출된 데이터들을 모델에 제공하여 학습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모델은 </a:t>
            </a:r>
            <a:r>
              <a:rPr lang="en-US" altLang="ko-KR" dirty="0" err="1"/>
              <a:t>x_train</a:t>
            </a:r>
            <a:r>
              <a:rPr lang="ko-KR" altLang="en-US" dirty="0"/>
              <a:t>으로 제공된 와인 별 독립변수의 분포를 바탕으로 </a:t>
            </a:r>
            <a:r>
              <a:rPr lang="en-US" altLang="ko-KR" dirty="0" err="1"/>
              <a:t>y_train</a:t>
            </a:r>
            <a:r>
              <a:rPr lang="ko-KR" altLang="en-US" dirty="0"/>
              <a:t>으로 제공되는 종속변수</a:t>
            </a:r>
            <a:r>
              <a:rPr lang="en-US" altLang="ko-KR" dirty="0"/>
              <a:t>(</a:t>
            </a:r>
            <a:r>
              <a:rPr lang="ko-KR" altLang="en-US" dirty="0"/>
              <a:t>와인 등급</a:t>
            </a:r>
            <a:r>
              <a:rPr lang="en-US" altLang="ko-KR" dirty="0"/>
              <a:t>)</a:t>
            </a:r>
            <a:r>
              <a:rPr lang="ko-KR" altLang="en-US" dirty="0"/>
              <a:t>를 예측하는 학습을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예측 </a:t>
            </a:r>
            <a:r>
              <a:rPr lang="en-US" altLang="ko-KR" dirty="0"/>
              <a:t>(Prediction)</a:t>
            </a:r>
          </a:p>
          <a:p>
            <a:pPr lvl="1"/>
            <a:r>
              <a:rPr lang="en-US" altLang="ko-KR" dirty="0"/>
              <a:t>Train data</a:t>
            </a:r>
            <a:r>
              <a:rPr lang="ko-KR" altLang="en-US" dirty="0"/>
              <a:t>로 주어지지 않은 </a:t>
            </a:r>
            <a:r>
              <a:rPr lang="en-US" altLang="ko-KR" dirty="0"/>
              <a:t>test </a:t>
            </a:r>
            <a:r>
              <a:rPr lang="ko-KR" altLang="en-US" dirty="0"/>
              <a:t>데이터에 대해 학습 완료된 모델을 이용하여 예측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264F0E-7223-40CE-8B57-445536ED334F}"/>
              </a:ext>
            </a:extLst>
          </p:cNvPr>
          <p:cNvSpPr/>
          <p:nvPr/>
        </p:nvSpPr>
        <p:spPr>
          <a:xfrm>
            <a:off x="906087" y="5340366"/>
            <a:ext cx="7331826" cy="4086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pred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model.predict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x_test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3A0B74-CC3F-487B-A71A-D5D17A27F3A1}"/>
              </a:ext>
            </a:extLst>
          </p:cNvPr>
          <p:cNvSpPr/>
          <p:nvPr/>
        </p:nvSpPr>
        <p:spPr>
          <a:xfrm>
            <a:off x="906087" y="2112987"/>
            <a:ext cx="7331826" cy="4086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model.fit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x_train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y_train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1802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 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Accuracy_score</a:t>
            </a:r>
            <a:endParaRPr lang="en-US" altLang="ko-KR" dirty="0"/>
          </a:p>
          <a:p>
            <a:pPr lvl="1"/>
            <a:r>
              <a:rPr lang="ko-KR" altLang="en-US" dirty="0"/>
              <a:t>각 주어진 실제 클래스에 대해 모델이 성공적인 클래스 예측을 진행한 데이터의 비율을 평가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Result: 0.666667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61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3C76BE-59B3-4C81-A2EF-6EEC90BC6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328797"/>
              </p:ext>
            </p:extLst>
          </p:nvPr>
        </p:nvGraphicFramePr>
        <p:xfrm>
          <a:off x="6658495" y="2951019"/>
          <a:ext cx="2383332" cy="225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4">
                  <a:extLst>
                    <a:ext uri="{9D8B030D-6E8A-4147-A177-3AD203B41FA5}">
                      <a16:colId xmlns:a16="http://schemas.microsoft.com/office/drawing/2014/main" val="215694304"/>
                    </a:ext>
                  </a:extLst>
                </a:gridCol>
                <a:gridCol w="794444">
                  <a:extLst>
                    <a:ext uri="{9D8B030D-6E8A-4147-A177-3AD203B41FA5}">
                      <a16:colId xmlns:a16="http://schemas.microsoft.com/office/drawing/2014/main" val="3485816857"/>
                    </a:ext>
                  </a:extLst>
                </a:gridCol>
                <a:gridCol w="794444">
                  <a:extLst>
                    <a:ext uri="{9D8B030D-6E8A-4147-A177-3AD203B41FA5}">
                      <a16:colId xmlns:a16="http://schemas.microsoft.com/office/drawing/2014/main" val="2420105569"/>
                    </a:ext>
                  </a:extLst>
                </a:gridCol>
              </a:tblGrid>
              <a:tr h="321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예측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pred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실제 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정답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58397"/>
                  </a:ext>
                </a:extLst>
              </a:tr>
              <a:tr h="3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780078"/>
                  </a:ext>
                </a:extLst>
              </a:tr>
              <a:tr h="3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805201"/>
                  </a:ext>
                </a:extLst>
              </a:tr>
              <a:tr h="3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416084"/>
                  </a:ext>
                </a:extLst>
              </a:tr>
              <a:tr h="3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415545"/>
                  </a:ext>
                </a:extLst>
              </a:tr>
              <a:tr h="3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56407"/>
                  </a:ext>
                </a:extLst>
              </a:tr>
              <a:tr h="32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166007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8F577FB-513B-4D66-B24B-D469C8E36E60}"/>
              </a:ext>
            </a:extLst>
          </p:cNvPr>
          <p:cNvSpPr/>
          <p:nvPr/>
        </p:nvSpPr>
        <p:spPr>
          <a:xfrm>
            <a:off x="282632" y="2831001"/>
            <a:ext cx="6154277" cy="1940957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sklearn.metrics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accuracy_score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 = [0, 2, 2, 1, 1, 2]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 = [0, 1, 2, 2, 1, 2]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“%.6f” </a:t>
            </a:r>
            <a:r>
              <a:rPr lang="en-US" altLang="ko-KR" dirty="0">
                <a:latin typeface="Consolas" panose="020B0609020204030204" pitchFamily="49" charset="0"/>
              </a:rPr>
              <a:t>% </a:t>
            </a:r>
            <a:r>
              <a:rPr lang="en-US" altLang="ko-KR" dirty="0" err="1">
                <a:latin typeface="Consolas" panose="020B0609020204030204" pitchFamily="49" charset="0"/>
              </a:rPr>
              <a:t>accuracy_score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y_true</a:t>
            </a:r>
            <a:r>
              <a:rPr lang="en-US" altLang="ko-KR" dirty="0">
                <a:latin typeface="Consolas" panose="020B0609020204030204" pitchFamily="49" charset="0"/>
              </a:rPr>
              <a:t>=t,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y_pred</a:t>
            </a:r>
            <a:r>
              <a:rPr lang="en-US" altLang="ko-KR" dirty="0">
                <a:latin typeface="Consolas" panose="020B0609020204030204" pitchFamily="49" charset="0"/>
              </a:rPr>
              <a:t>=p)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682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BF390-4F56-4CDF-AB9C-DFFFC4FB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7840C-E93E-4711-A505-A3E97AFF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평가 </a:t>
            </a:r>
            <a:r>
              <a:rPr lang="en-US" altLang="ko-KR" dirty="0"/>
              <a:t>(Evaluation)</a:t>
            </a:r>
          </a:p>
          <a:p>
            <a:pPr lvl="1"/>
            <a:r>
              <a:rPr lang="ko-KR" altLang="en-US" dirty="0"/>
              <a:t>모델이 예측한 값 </a:t>
            </a:r>
            <a:r>
              <a:rPr lang="en-US" altLang="ko-KR" dirty="0" err="1"/>
              <a:t>pred</a:t>
            </a:r>
            <a:r>
              <a:rPr lang="ko-KR" altLang="en-US" dirty="0"/>
              <a:t>와 실제 값인 </a:t>
            </a:r>
            <a:r>
              <a:rPr lang="en-US" altLang="ko-KR" dirty="0" err="1"/>
              <a:t>y_test</a:t>
            </a:r>
            <a:r>
              <a:rPr lang="en-US" altLang="ko-KR" dirty="0"/>
              <a:t> </a:t>
            </a:r>
            <a:r>
              <a:rPr lang="ko-KR" altLang="en-US" dirty="0"/>
              <a:t>사이의 오차를 계산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Result: 0.626959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96C97E-3C1A-45CE-9F7C-90C335EE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86CC20-C5B8-42F1-9DD9-978F1422F1E7}"/>
              </a:ext>
            </a:extLst>
          </p:cNvPr>
          <p:cNvSpPr/>
          <p:nvPr/>
        </p:nvSpPr>
        <p:spPr>
          <a:xfrm>
            <a:off x="906087" y="2504512"/>
            <a:ext cx="7331826" cy="13280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sklearn.metrics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accuracy_score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“%.6f” </a:t>
            </a:r>
            <a:r>
              <a:rPr lang="en-US" altLang="ko-KR" dirty="0">
                <a:latin typeface="Consolas" panose="020B0609020204030204" pitchFamily="49" charset="0"/>
              </a:rPr>
              <a:t>% </a:t>
            </a:r>
            <a:r>
              <a:rPr lang="en-US" altLang="ko-KR" dirty="0" err="1">
                <a:latin typeface="Consolas" panose="020B0609020204030204" pitchFamily="49" charset="0"/>
              </a:rPr>
              <a:t>accuracy_score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y_true</a:t>
            </a:r>
            <a:r>
              <a:rPr lang="en-US" altLang="ko-KR" dirty="0"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latin typeface="Consolas" panose="020B0609020204030204" pitchFamily="49" charset="0"/>
              </a:rPr>
              <a:t>y_test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y_pred</a:t>
            </a:r>
            <a:r>
              <a:rPr lang="en-US" altLang="ko-KR" dirty="0"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latin typeface="Consolas" panose="020B0609020204030204" pitchFamily="49" charset="0"/>
              </a:rPr>
              <a:t>pred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37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BF390-4F56-4CDF-AB9C-DFFFC4FB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</a:t>
            </a:r>
            <a:r>
              <a:rPr lang="ko-KR" altLang="en-US" dirty="0"/>
              <a:t>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7840C-E93E-4711-A505-A3E97AFF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파라미터 변형</a:t>
            </a:r>
            <a:endParaRPr lang="en-US" altLang="ko-KR" dirty="0"/>
          </a:p>
          <a:p>
            <a:pPr lvl="1"/>
            <a:r>
              <a:rPr lang="en-US" altLang="ko-KR" dirty="0" err="1"/>
              <a:t>LogisicRegression</a:t>
            </a:r>
            <a:r>
              <a:rPr lang="en-US" altLang="ko-KR" dirty="0"/>
              <a:t>()</a:t>
            </a:r>
            <a:r>
              <a:rPr lang="ko-KR" altLang="en-US" dirty="0"/>
              <a:t>의 파라미터를 다양하게 적용시켜 성능 변화를 관찰</a:t>
            </a:r>
            <a:endParaRPr lang="en-US" altLang="ko-KR" dirty="0"/>
          </a:p>
          <a:p>
            <a:pPr lvl="2"/>
            <a:r>
              <a:rPr lang="ko-KR" altLang="en-US" dirty="0"/>
              <a:t>명시되지 않은 </a:t>
            </a:r>
            <a:r>
              <a:rPr lang="ko-KR" altLang="en-US" dirty="0" err="1"/>
              <a:t>파라미터들은</a:t>
            </a:r>
            <a:r>
              <a:rPr lang="ko-KR" altLang="en-US" dirty="0"/>
              <a:t> 각 </a:t>
            </a:r>
            <a:r>
              <a:rPr lang="ko-KR" altLang="en-US" dirty="0" err="1"/>
              <a:t>파라미터</a:t>
            </a:r>
            <a:r>
              <a:rPr lang="ko-KR" altLang="en-US" dirty="0"/>
              <a:t> 별 </a:t>
            </a:r>
            <a:r>
              <a:rPr lang="en-US" altLang="ko-KR" dirty="0"/>
              <a:t>default </a:t>
            </a:r>
            <a:r>
              <a:rPr lang="ko-KR" altLang="en-US" dirty="0"/>
              <a:t>값으로 설정됨</a:t>
            </a:r>
            <a:endParaRPr lang="en-US" altLang="ko-KR" dirty="0"/>
          </a:p>
          <a:p>
            <a:pPr lvl="3"/>
            <a:r>
              <a:rPr lang="ko-KR" altLang="en-US" dirty="0"/>
              <a:t> </a:t>
            </a:r>
            <a:r>
              <a:rPr lang="en-US" altLang="ko-KR" dirty="0" err="1"/>
              <a:t>LogisicRegression</a:t>
            </a:r>
            <a:r>
              <a:rPr lang="en-US" altLang="ko-KR" dirty="0"/>
              <a:t>(): </a:t>
            </a:r>
            <a:r>
              <a:rPr lang="ko-KR" altLang="en-US" dirty="0"/>
              <a:t>모든 </a:t>
            </a:r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en-US" altLang="ko-KR" dirty="0"/>
              <a:t>default</a:t>
            </a:r>
            <a:r>
              <a:rPr lang="ko-KR" altLang="en-US" dirty="0"/>
              <a:t>로 설정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96C97E-3C1A-45CE-9F7C-90C335EE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63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F72F0D-8AEE-4835-86F5-7C67383D2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08784"/>
              </p:ext>
            </p:extLst>
          </p:nvPr>
        </p:nvGraphicFramePr>
        <p:xfrm>
          <a:off x="1332000" y="3563872"/>
          <a:ext cx="64800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338276109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11073426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8541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모델 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Result: Accuracy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98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LogisticRegression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0.5925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0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LogisticRegression</a:t>
                      </a:r>
                      <a:r>
                        <a:rPr lang="en-US" altLang="ko-KR" sz="1000" dirty="0"/>
                        <a:t>(C=1000.0)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0.6144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95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LogisticRegression</a:t>
                      </a:r>
                      <a:r>
                        <a:rPr lang="en-US" altLang="ko-KR" sz="1000" dirty="0"/>
                        <a:t>(solver=‘newton-cg’, </a:t>
                      </a:r>
                      <a:r>
                        <a:rPr lang="en-US" altLang="ko-KR" sz="1000" dirty="0" err="1"/>
                        <a:t>multi_class</a:t>
                      </a:r>
                      <a:r>
                        <a:rPr lang="en-US" altLang="ko-KR" sz="1000" dirty="0"/>
                        <a:t>=‘multinomial’)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0.6113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5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LogisticRegression</a:t>
                      </a:r>
                      <a:r>
                        <a:rPr lang="en-US" altLang="ko-KR" sz="1000" dirty="0"/>
                        <a:t>(solver=‘</a:t>
                      </a:r>
                      <a:r>
                        <a:rPr lang="en-US" altLang="ko-KR" sz="1000" dirty="0" err="1"/>
                        <a:t>lbfgs</a:t>
                      </a:r>
                      <a:r>
                        <a:rPr lang="en-US" altLang="ko-KR" sz="1000" dirty="0"/>
                        <a:t>’, </a:t>
                      </a:r>
                      <a:r>
                        <a:rPr lang="en-US" altLang="ko-KR" sz="1000" dirty="0" err="1"/>
                        <a:t>multi_class</a:t>
                      </a:r>
                      <a:r>
                        <a:rPr lang="en-US" altLang="ko-KR" sz="1000" dirty="0"/>
                        <a:t>=‘multinomial’)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0.6019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06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LogisticRegression</a:t>
                      </a:r>
                      <a:r>
                        <a:rPr lang="en-US" altLang="ko-KR" sz="1000" dirty="0"/>
                        <a:t>(solver=‘saga’, </a:t>
                      </a:r>
                      <a:r>
                        <a:rPr lang="en-US" altLang="ko-KR" sz="1000" dirty="0" err="1"/>
                        <a:t>multi_class</a:t>
                      </a:r>
                      <a:r>
                        <a:rPr lang="en-US" altLang="ko-KR" sz="1000" dirty="0"/>
                        <a:t>=‘multinomial’, </a:t>
                      </a:r>
                      <a:r>
                        <a:rPr lang="en-US" altLang="ko-KR" sz="1000" dirty="0" err="1"/>
                        <a:t>max_iter</a:t>
                      </a:r>
                      <a:r>
                        <a:rPr lang="en-US" altLang="ko-KR" sz="1000" dirty="0"/>
                        <a:t>=5000)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0.6082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33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7297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16534-03BF-4B09-A784-E99CCEAE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대출 가능 여부 판단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8F8C-2529-42F7-922C-428B4063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고객들의 각 주어진 특징을 바탕으로 해당 고객이 대출 가능한 고객인지 판단하는 로지스틱 회귀 모델을 작성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AC176-BBD1-4301-AC8A-950A3AC2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5D7FF-1BED-4F7B-819A-B0AAB900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71" y="2242207"/>
            <a:ext cx="7614458" cy="3537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F6D182-6DFB-457E-82FE-38BB2CD52F50}"/>
                  </a:ext>
                </a:extLst>
              </p:cNvPr>
              <p:cNvSpPr txBox="1"/>
              <p:nvPr/>
            </p:nvSpPr>
            <p:spPr>
              <a:xfrm>
                <a:off x="4448961" y="6012180"/>
                <a:ext cx="47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F6D182-6DFB-457E-82FE-38BB2CD52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61" y="6012180"/>
                <a:ext cx="4762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1482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16534-03BF-4B09-A784-E99CCEAE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대출 가능 여부 판단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8F8C-2529-42F7-922C-428B4063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 사항</a:t>
            </a:r>
            <a:endParaRPr lang="en-US" altLang="ko-KR" dirty="0"/>
          </a:p>
          <a:p>
            <a:pPr lvl="1"/>
            <a:r>
              <a:rPr lang="ko-KR" altLang="en-US" dirty="0"/>
              <a:t>대출 가능 여부를 표시해주는 </a:t>
            </a:r>
            <a:r>
              <a:rPr lang="en-US" altLang="ko-KR" dirty="0"/>
              <a:t>‘Personal Loan’</a:t>
            </a:r>
            <a:r>
              <a:rPr lang="ko-KR" altLang="en-US" dirty="0"/>
              <a:t>은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 이루어진 이분법 클래스이다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타겟인 </a:t>
            </a:r>
            <a:r>
              <a:rPr lang="en-US" altLang="ko-KR" dirty="0"/>
              <a:t>‘Personal Loan’ </a:t>
            </a:r>
            <a:r>
              <a:rPr lang="ko-KR" altLang="en-US" dirty="0"/>
              <a:t>열이 표의 처음이나 끝이 아닌 중간</a:t>
            </a:r>
            <a:r>
              <a:rPr lang="en-US" altLang="ko-KR" dirty="0"/>
              <a:t>(J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에 존재하다</a:t>
            </a:r>
            <a:r>
              <a:rPr lang="en-US" altLang="ko-KR" dirty="0"/>
              <a:t>. </a:t>
            </a:r>
            <a:r>
              <a:rPr lang="ko-KR" altLang="en-US" dirty="0"/>
              <a:t>추출해야 하는 독립 변수가 한 범위에 있지 않고 분할 되어있다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추출하고자 하는 변수의 열 번호의 목록을 배열로 작성함으로써</a:t>
            </a:r>
            <a:r>
              <a:rPr lang="en-US" altLang="ko-KR" dirty="0"/>
              <a:t>, </a:t>
            </a:r>
            <a:r>
              <a:rPr lang="ko-KR" altLang="en-US" dirty="0"/>
              <a:t>연속적이지 않은 범위의 변수를 호출할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AC176-BBD1-4301-AC8A-950A3AC2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535DDF-41B7-45E2-86A0-E37EAC17049D}"/>
              </a:ext>
            </a:extLst>
          </p:cNvPr>
          <p:cNvSpPr/>
          <p:nvPr/>
        </p:nvSpPr>
        <p:spPr>
          <a:xfrm>
            <a:off x="979480" y="4283647"/>
            <a:ext cx="7331826" cy="71508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x_train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train_input.iloc</a:t>
            </a:r>
            <a:r>
              <a:rPr lang="en-US" altLang="ko-KR" dirty="0">
                <a:latin typeface="Consolas" panose="020B0609020204030204" pitchFamily="49" charset="0"/>
              </a:rPr>
              <a:t>[:,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2, 3, 4, 5, 6, 7, 8, 10, 11, 12, 13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154935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95338"/>
            <a:ext cx="7772400" cy="1458912"/>
          </a:xfrm>
        </p:spPr>
        <p:txBody>
          <a:bodyPr anchor="ctr" anchorCtr="0">
            <a:normAutofit/>
          </a:bodyPr>
          <a:lstStyle/>
          <a:p>
            <a:r>
              <a:rPr lang="ko-KR" altLang="en-US" sz="3600" b="1" dirty="0">
                <a:solidFill>
                  <a:schemeClr val="accent4"/>
                </a:solidFill>
              </a:rPr>
              <a:t>결정 트리</a:t>
            </a:r>
            <a:r>
              <a:rPr lang="en-US" altLang="ko-KR" sz="3600" b="1" dirty="0">
                <a:solidFill>
                  <a:schemeClr val="accent4"/>
                </a:solidFill>
              </a:rPr>
              <a:t>(Decision Tree) </a:t>
            </a:r>
            <a:r>
              <a:rPr lang="ko-KR" altLang="en-US" sz="3600" b="1" dirty="0">
                <a:solidFill>
                  <a:schemeClr val="accent4"/>
                </a:solidFill>
              </a:rPr>
              <a:t>응용</a:t>
            </a:r>
          </a:p>
        </p:txBody>
      </p:sp>
    </p:spTree>
    <p:extLst>
      <p:ext uri="{BB962C8B-B14F-4D97-AF65-F5344CB8AC3E}">
        <p14:creationId xmlns:p14="http://schemas.microsoft.com/office/powerpoint/2010/main" val="29802224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264F0E-7223-40CE-8B57-445536ED334F}"/>
              </a:ext>
            </a:extLst>
          </p:cNvPr>
          <p:cNvSpPr/>
          <p:nvPr/>
        </p:nvSpPr>
        <p:spPr>
          <a:xfrm>
            <a:off x="906087" y="2356101"/>
            <a:ext cx="7331826" cy="1940957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sklearn.tree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DecisionTreeClassifier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model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DecisionTreeClassifier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max_depth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max_features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random_state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      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모델 정의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model.fit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x_train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y_train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모델 학습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pred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model.predict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x_test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모델 예측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248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모델 정의</a:t>
            </a:r>
            <a:endParaRPr lang="en-US" altLang="ko-KR" dirty="0"/>
          </a:p>
          <a:p>
            <a:pPr lvl="1"/>
            <a:r>
              <a:rPr lang="ko-KR" altLang="en-US" dirty="0"/>
              <a:t>결정 트리 학습을 진행하는 모델을 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DecisionTreeClassifier</a:t>
            </a:r>
            <a:r>
              <a:rPr lang="en-US" altLang="ko-KR" dirty="0"/>
              <a:t>()</a:t>
            </a:r>
            <a:r>
              <a:rPr lang="ko-KR" altLang="en-US" dirty="0"/>
              <a:t>의 주요 파라미터</a:t>
            </a:r>
            <a:endParaRPr lang="en-US" altLang="ko-KR" dirty="0"/>
          </a:p>
          <a:p>
            <a:pPr lvl="1"/>
            <a:r>
              <a:rPr lang="en-US" altLang="ko-KR" dirty="0" err="1"/>
              <a:t>max_depth</a:t>
            </a:r>
            <a:r>
              <a:rPr lang="ko-KR" altLang="en-US" dirty="0"/>
              <a:t> </a:t>
            </a:r>
            <a:r>
              <a:rPr lang="en-US" altLang="ko-KR" dirty="0"/>
              <a:t>(int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None)</a:t>
            </a:r>
          </a:p>
          <a:p>
            <a:pPr lvl="2"/>
            <a:r>
              <a:rPr lang="ko-KR" altLang="en-US" dirty="0"/>
              <a:t>트리의 최대 깊이</a:t>
            </a:r>
            <a:endParaRPr lang="en-US" altLang="ko-KR" dirty="0"/>
          </a:p>
          <a:p>
            <a:pPr lvl="2"/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None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 경우에는 트리 생성에 깊이 제한이 없음</a:t>
            </a:r>
            <a:endParaRPr lang="en-US" altLang="ko-KR" dirty="0"/>
          </a:p>
          <a:p>
            <a:pPr lvl="1"/>
            <a:r>
              <a:rPr lang="en-US" altLang="ko-KR" dirty="0" err="1"/>
              <a:t>max_features</a:t>
            </a:r>
            <a:r>
              <a:rPr lang="en-US" altLang="ko-KR" dirty="0"/>
              <a:t> (int or None)</a:t>
            </a:r>
          </a:p>
          <a:p>
            <a:pPr lvl="2"/>
            <a:r>
              <a:rPr lang="ko-KR" altLang="en-US" dirty="0"/>
              <a:t>한번의 트리 분할에 고려하는 최대 변수</a:t>
            </a:r>
            <a:r>
              <a:rPr lang="en-US" altLang="ko-KR" dirty="0"/>
              <a:t>(feature) </a:t>
            </a:r>
            <a:r>
              <a:rPr lang="ko-KR" altLang="en-US" dirty="0"/>
              <a:t>수</a:t>
            </a:r>
            <a:endParaRPr lang="en-US" altLang="ko-KR" dirty="0"/>
          </a:p>
          <a:p>
            <a:pPr lvl="2"/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None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 경우에는 입력된 변수의 가짓수와 동일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264F0E-7223-40CE-8B57-445536ED334F}"/>
              </a:ext>
            </a:extLst>
          </p:cNvPr>
          <p:cNvSpPr/>
          <p:nvPr/>
        </p:nvSpPr>
        <p:spPr>
          <a:xfrm>
            <a:off x="906087" y="2173221"/>
            <a:ext cx="7331826" cy="4086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model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DecisionTreeClassifier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93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DecisionTreeClassifier</a:t>
            </a:r>
            <a:r>
              <a:rPr lang="en-US" altLang="ko-KR" dirty="0"/>
              <a:t>()</a:t>
            </a:r>
            <a:r>
              <a:rPr lang="ko-KR" altLang="en-US" dirty="0"/>
              <a:t>의 주요 파라미터</a:t>
            </a:r>
            <a:endParaRPr lang="en-US" altLang="ko-KR" dirty="0"/>
          </a:p>
          <a:p>
            <a:pPr lvl="1"/>
            <a:r>
              <a:rPr lang="en-US" altLang="ko-KR" dirty="0" err="1"/>
              <a:t>max_leaf_nodes</a:t>
            </a:r>
            <a:r>
              <a:rPr lang="en-US" altLang="ko-KR" dirty="0"/>
              <a:t> (int or None)</a:t>
            </a:r>
          </a:p>
          <a:p>
            <a:pPr lvl="2"/>
            <a:r>
              <a:rPr lang="ko-KR" altLang="en-US" dirty="0"/>
              <a:t>트리 생성 시 잎 노드 수의 개수 제한</a:t>
            </a:r>
            <a:endParaRPr lang="en-US" altLang="ko-KR" dirty="0"/>
          </a:p>
          <a:p>
            <a:pPr lvl="2"/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None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 경우에는 트리 생성에 잎 노드 제한이 없음</a:t>
            </a:r>
            <a:endParaRPr lang="en-US" altLang="ko-KR" dirty="0"/>
          </a:p>
          <a:p>
            <a:pPr lvl="1"/>
            <a:r>
              <a:rPr lang="en-US" altLang="ko-KR" dirty="0" err="1"/>
              <a:t>random_state</a:t>
            </a:r>
            <a:r>
              <a:rPr lang="en-US" altLang="ko-KR" dirty="0"/>
              <a:t> (int or None)</a:t>
            </a:r>
          </a:p>
          <a:p>
            <a:pPr lvl="2"/>
            <a:r>
              <a:rPr lang="ko-KR" altLang="en-US" dirty="0"/>
              <a:t>무작위 난수 생성에 사용할 </a:t>
            </a:r>
            <a:r>
              <a:rPr lang="en-US" altLang="ko-KR" dirty="0"/>
              <a:t>seed</a:t>
            </a:r>
          </a:p>
          <a:p>
            <a:pPr lvl="2"/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None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트리 생성을 매번 무작위로 진행</a:t>
            </a:r>
            <a:endParaRPr lang="en-US" altLang="ko-KR" dirty="0"/>
          </a:p>
          <a:p>
            <a:pPr lvl="2"/>
            <a:r>
              <a:rPr lang="ko-KR" altLang="en-US" dirty="0"/>
              <a:t>특정 정수 값</a:t>
            </a:r>
            <a:r>
              <a:rPr lang="en-US" altLang="ko-KR" dirty="0"/>
              <a:t>(0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입력할 경우</a:t>
            </a:r>
            <a:r>
              <a:rPr lang="en-US" altLang="ko-KR" dirty="0"/>
              <a:t>, </a:t>
            </a:r>
            <a:r>
              <a:rPr lang="ko-KR" altLang="en-US" dirty="0"/>
              <a:t>같은 값을 입력한 경우에 대해</a:t>
            </a:r>
            <a:r>
              <a:rPr lang="en-US" altLang="ko-KR" dirty="0"/>
              <a:t> </a:t>
            </a:r>
            <a:r>
              <a:rPr lang="ko-KR" altLang="en-US" dirty="0"/>
              <a:t>반복적인 테스트를 진행해도 동일한 결과를 얻을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9F6EE9-B2FD-48BA-BFCC-C4183D40CE4F}"/>
              </a:ext>
            </a:extLst>
          </p:cNvPr>
          <p:cNvSpPr/>
          <p:nvPr/>
        </p:nvSpPr>
        <p:spPr>
          <a:xfrm>
            <a:off x="906087" y="5326517"/>
            <a:ext cx="7331826" cy="71508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model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DecisionTreeClassifier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max_depth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max_features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random_state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파라미터 적용 예시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data_load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906087" y="1893808"/>
            <a:ext cx="7331826" cy="4631055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data_load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dana_name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tr_te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[]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[]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dana_name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BloodPressure</a:t>
            </a: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tr_te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</a:t>
            </a: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'./</a:t>
            </a:r>
            <a:r>
              <a:rPr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</a:t>
            </a: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bloodPressure</a:t>
            </a: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train.csv</a:t>
            </a: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b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elif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tr_te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'./</a:t>
            </a:r>
            <a:r>
              <a:rPr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</a:t>
            </a: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bloodPressure</a:t>
            </a: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test.csv</a:t>
            </a: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b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with</a:t>
            </a:r>
            <a:r>
              <a:rPr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open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</a:t>
            </a:r>
            <a:r>
              <a:rPr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</a:t>
            </a:r>
            <a:r>
              <a:rPr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as</a:t>
            </a:r>
            <a:r>
              <a:rPr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csvfile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csv_reader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csv.reader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csvfile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next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csv_reader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en-US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head </a:t>
            </a:r>
            <a:r>
              <a:rPr lang="ko-KR" altLang="en-US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건너 뜀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csv_reader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endParaRPr lang="en-US" altLang="ko-KR" sz="1400" i="1" dirty="0">
              <a:solidFill>
                <a:srgbClr val="80808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       </a:t>
            </a:r>
            <a: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lang="en-US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row[0]: Age, row[1]: Blood Pressure 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x.append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float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])])</a:t>
            </a:r>
            <a:r>
              <a:rPr lang="ko-KR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# </a:t>
            </a:r>
            <a:r>
              <a:rPr lang="ko-KR" altLang="en-US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편향</a:t>
            </a:r>
            <a:r>
              <a:rPr lang="en-US" altLang="ko-KR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(Bias)</a:t>
            </a:r>
            <a:r>
              <a:rPr lang="ko-KR" altLang="en-US" sz="14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추가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y.append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float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np.array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), 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np.array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lang="ko-KR" altLang="ko-KR" sz="3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FCA9FF0-9D0A-4D11-BBD9-D92E80BAA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942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BF390-4F56-4CDF-AB9C-DFFFC4FB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7840C-E93E-4711-A505-A3E97AFF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평가 </a:t>
            </a:r>
            <a:r>
              <a:rPr lang="en-US" altLang="ko-KR" dirty="0"/>
              <a:t>(Evaluation)</a:t>
            </a:r>
          </a:p>
          <a:p>
            <a:pPr lvl="1"/>
            <a:r>
              <a:rPr lang="ko-KR" altLang="en-US" dirty="0"/>
              <a:t>모델이 예측한 값 </a:t>
            </a:r>
            <a:r>
              <a:rPr lang="en-US" altLang="ko-KR" dirty="0" err="1"/>
              <a:t>pred</a:t>
            </a:r>
            <a:r>
              <a:rPr lang="ko-KR" altLang="en-US" dirty="0"/>
              <a:t>와 실제 값인 </a:t>
            </a:r>
            <a:r>
              <a:rPr lang="en-US" altLang="ko-KR" dirty="0" err="1"/>
              <a:t>y_test</a:t>
            </a:r>
            <a:r>
              <a:rPr lang="en-US" altLang="ko-KR" dirty="0"/>
              <a:t> </a:t>
            </a:r>
            <a:r>
              <a:rPr lang="ko-KR" altLang="en-US" dirty="0"/>
              <a:t>사이의 오차를 계산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Result: 0.658307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96C97E-3C1A-45CE-9F7C-90C335EE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86CC20-C5B8-42F1-9DD9-978F1422F1E7}"/>
              </a:ext>
            </a:extLst>
          </p:cNvPr>
          <p:cNvSpPr/>
          <p:nvPr/>
        </p:nvSpPr>
        <p:spPr>
          <a:xfrm>
            <a:off x="906087" y="2504512"/>
            <a:ext cx="7331826" cy="13280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sklearn.metrics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accuracy_score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“%.6f” </a:t>
            </a:r>
            <a:r>
              <a:rPr lang="en-US" altLang="ko-KR" dirty="0">
                <a:latin typeface="Consolas" panose="020B0609020204030204" pitchFamily="49" charset="0"/>
              </a:rPr>
              <a:t>% </a:t>
            </a:r>
            <a:r>
              <a:rPr lang="en-US" altLang="ko-KR" dirty="0" err="1">
                <a:latin typeface="Consolas" panose="020B0609020204030204" pitchFamily="49" charset="0"/>
              </a:rPr>
              <a:t>accuracy_score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y_true</a:t>
            </a:r>
            <a:r>
              <a:rPr lang="en-US" altLang="ko-KR" dirty="0"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latin typeface="Consolas" panose="020B0609020204030204" pitchFamily="49" charset="0"/>
              </a:rPr>
              <a:t>y_test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y_pred</a:t>
            </a:r>
            <a:r>
              <a:rPr lang="en-US" altLang="ko-KR" dirty="0"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latin typeface="Consolas" panose="020B0609020204030204" pitchFamily="49" charset="0"/>
              </a:rPr>
              <a:t>pred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693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BF390-4F56-4CDF-AB9C-DFFFC4FB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</a:t>
            </a:r>
            <a:r>
              <a:rPr lang="ko-KR" altLang="en-US" dirty="0"/>
              <a:t>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7840C-E93E-4711-A505-A3E97AFF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파라미터 변형</a:t>
            </a:r>
            <a:endParaRPr lang="en-US" altLang="ko-KR" dirty="0"/>
          </a:p>
          <a:p>
            <a:pPr lvl="1"/>
            <a:r>
              <a:rPr lang="en-US" altLang="ko-KR" dirty="0" err="1"/>
              <a:t>DecisionTreeClassifier</a:t>
            </a:r>
            <a:r>
              <a:rPr lang="en-US" altLang="ko-KR" dirty="0"/>
              <a:t>()</a:t>
            </a:r>
            <a:r>
              <a:rPr lang="ko-KR" altLang="en-US" dirty="0"/>
              <a:t>의 파라미터를 다양하게 적용시켜 성능 변화를 관찰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96C97E-3C1A-45CE-9F7C-90C335EE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71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F72F0D-8AEE-4835-86F5-7C67383D2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19961"/>
              </p:ext>
            </p:extLst>
          </p:nvPr>
        </p:nvGraphicFramePr>
        <p:xfrm>
          <a:off x="1332000" y="3563872"/>
          <a:ext cx="64800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338276109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11073426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8541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모델 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Result: Accuracy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98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DecisionTreeClassifier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random_state</a:t>
                      </a:r>
                      <a:r>
                        <a:rPr lang="en-US" altLang="ko-KR" sz="1000" dirty="0"/>
                        <a:t>=0)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0.6426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0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DecisionTreeClassifier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max_depth</a:t>
                      </a:r>
                      <a:r>
                        <a:rPr lang="en-US" altLang="ko-KR" sz="1000" dirty="0"/>
                        <a:t>=20, </a:t>
                      </a:r>
                      <a:r>
                        <a:rPr lang="en-US" altLang="ko-KR" sz="1000" dirty="0" err="1"/>
                        <a:t>random_state</a:t>
                      </a:r>
                      <a:r>
                        <a:rPr lang="en-US" altLang="ko-KR" sz="1000" dirty="0"/>
                        <a:t>=0)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0.6395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95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DecisionTreeClassifier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max_features</a:t>
                      </a:r>
                      <a:r>
                        <a:rPr lang="en-US" altLang="ko-KR" sz="1000" dirty="0"/>
                        <a:t>=6, </a:t>
                      </a:r>
                      <a:r>
                        <a:rPr lang="en-US" altLang="ko-KR" sz="1000" dirty="0" err="1"/>
                        <a:t>random_state</a:t>
                      </a:r>
                      <a:r>
                        <a:rPr lang="en-US" altLang="ko-KR" sz="1000" dirty="0"/>
                        <a:t>=0)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0.6583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5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DecisionTreeClassifier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max_leaf_nodes</a:t>
                      </a:r>
                      <a:r>
                        <a:rPr lang="en-US" altLang="ko-KR" sz="1000" dirty="0"/>
                        <a:t>=200,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random_state</a:t>
                      </a:r>
                      <a:r>
                        <a:rPr lang="en-US" altLang="ko-KR" sz="1000" dirty="0"/>
                        <a:t>=0)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0.6614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06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DecisionTreeClassifier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max_depth</a:t>
                      </a:r>
                      <a:r>
                        <a:rPr lang="en-US" altLang="ko-KR" sz="1000" dirty="0"/>
                        <a:t>=20, </a:t>
                      </a:r>
                      <a:r>
                        <a:rPr lang="en-US" altLang="ko-KR" sz="1000" dirty="0" err="1"/>
                        <a:t>max_leaf_nodes</a:t>
                      </a:r>
                      <a:r>
                        <a:rPr lang="en-US" altLang="ko-KR" sz="1000" dirty="0"/>
                        <a:t>=500,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random_state</a:t>
                      </a:r>
                      <a:r>
                        <a:rPr lang="en-US" altLang="ko-KR" sz="1000" dirty="0"/>
                        <a:t>=0)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0.6677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33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1042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BF390-4F56-4CDF-AB9C-DFFFC4FB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7840C-E93E-4711-A505-A3E97AFF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생성된 트리를 그래프로 관찰</a:t>
            </a:r>
            <a:endParaRPr lang="en-US" altLang="ko-KR" dirty="0"/>
          </a:p>
          <a:p>
            <a:pPr lvl="1"/>
            <a:r>
              <a:rPr lang="en-US" altLang="ko-KR" dirty="0" err="1"/>
              <a:t>graphviz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96C97E-3C1A-45CE-9F7C-90C335EE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8120EA7-3785-495C-9E69-4E2484F952DE}"/>
              </a:ext>
            </a:extLst>
          </p:cNvPr>
          <p:cNvSpPr/>
          <p:nvPr/>
        </p:nvSpPr>
        <p:spPr>
          <a:xfrm>
            <a:off x="906087" y="2126117"/>
            <a:ext cx="7331826" cy="4086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pip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install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python-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graphviz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7CC6A2F-F2E3-4B54-83BA-662DF61BB451}"/>
              </a:ext>
            </a:extLst>
          </p:cNvPr>
          <p:cNvSpPr/>
          <p:nvPr/>
        </p:nvSpPr>
        <p:spPr>
          <a:xfrm>
            <a:off x="906087" y="2883059"/>
            <a:ext cx="7331826" cy="3371136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sklearn.tree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export_graphviz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graphviz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model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DecisionTreeClassifier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max_depth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max_leaf_nodes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random_state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     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accuracy = 0.5925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model.fit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dot_data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export_graphviz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(model, </a:t>
            </a:r>
            <a:r>
              <a:rPr lang="en-US" altLang="ko-KR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out_file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feature_names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train_input.columns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dot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데이터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생성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graph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graphviz.Source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dot_data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      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그래프 데이터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생성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graph.format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png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’         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데이터 저장 포맷을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png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로 지정</a:t>
            </a:r>
            <a:endParaRPr lang="en-US" altLang="ko-K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graph.render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7030A0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‘tree’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#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그래프 데이터 저장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434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BF390-4F56-4CDF-AB9C-DFFFC4FB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7840C-E93E-4711-A505-A3E97AFF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생성된 트리를 그래프로 관찰</a:t>
            </a:r>
            <a:endParaRPr lang="en-US" altLang="ko-KR" dirty="0"/>
          </a:p>
          <a:p>
            <a:pPr lvl="1"/>
            <a:r>
              <a:rPr lang="en-US" altLang="ko-KR" dirty="0"/>
              <a:t>tree.png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96C97E-3C1A-45CE-9F7C-90C335EE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3E69A5-E401-4DBE-A5C2-871AA535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8" y="2227812"/>
            <a:ext cx="8797604" cy="3682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7EC8-856E-4C70-8DA2-61D0D3B4DD02}"/>
                  </a:ext>
                </a:extLst>
              </p:cNvPr>
              <p:cNvSpPr txBox="1"/>
              <p:nvPr/>
            </p:nvSpPr>
            <p:spPr>
              <a:xfrm>
                <a:off x="4448961" y="6012180"/>
                <a:ext cx="47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7EC8-856E-4C70-8DA2-61D0D3B4D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61" y="6012180"/>
                <a:ext cx="4762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30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8D30F-0ECD-445A-9E6A-E29A1475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스팸메일 판단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7CA9B-BAD0-43B0-82A7-518BBE17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메일의 단어 분포를 바탕으로 해당 메일이 스팸 메일인지 아닌지를 판단하는 결정 트리 모델을 작성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C5CE5-A800-4B6E-B98C-5BEB09E2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BB9DE4-80F9-447A-ADFF-CF117E7E74DC}"/>
              </a:ext>
            </a:extLst>
          </p:cNvPr>
          <p:cNvGrpSpPr/>
          <p:nvPr/>
        </p:nvGrpSpPr>
        <p:grpSpPr>
          <a:xfrm>
            <a:off x="1746928" y="2418460"/>
            <a:ext cx="5650144" cy="3364972"/>
            <a:chOff x="628650" y="1495425"/>
            <a:chExt cx="7772832" cy="46291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A417624-C31E-42FD-9861-0541B7344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495425"/>
              <a:ext cx="6515100" cy="46101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44BE8D9-DE9F-4837-A9CE-69D33A082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5207" y="1495425"/>
              <a:ext cx="676275" cy="46291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31F059-11D3-40AD-A2AA-9B4CD7758353}"/>
                  </a:ext>
                </a:extLst>
              </p:cNvPr>
              <p:cNvSpPr txBox="1"/>
              <p:nvPr/>
            </p:nvSpPr>
            <p:spPr>
              <a:xfrm>
                <a:off x="4448961" y="6012180"/>
                <a:ext cx="47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31F059-11D3-40AD-A2AA-9B4CD7758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61" y="6012180"/>
                <a:ext cx="4762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53CFC4-6A2E-48A4-8ABA-698B25B91F36}"/>
                  </a:ext>
                </a:extLst>
              </p:cNvPr>
              <p:cNvSpPr txBox="1"/>
              <p:nvPr/>
            </p:nvSpPr>
            <p:spPr>
              <a:xfrm>
                <a:off x="6456023" y="3992187"/>
                <a:ext cx="47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53CFC4-6A2E-48A4-8ABA-698B25B91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23" y="3992187"/>
                <a:ext cx="476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788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8D30F-0ECD-445A-9E6A-E29A1475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스팸메일 판단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7CA9B-BAD0-43B0-82A7-518BBE17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 사항</a:t>
            </a:r>
            <a:endParaRPr lang="en-US" altLang="ko-KR" dirty="0"/>
          </a:p>
          <a:p>
            <a:pPr lvl="1"/>
            <a:r>
              <a:rPr lang="ko-KR" altLang="en-US" dirty="0"/>
              <a:t>각 데이터 당 </a:t>
            </a:r>
            <a:r>
              <a:rPr lang="en-US" altLang="ko-KR" dirty="0"/>
              <a:t>58</a:t>
            </a:r>
            <a:r>
              <a:rPr lang="ko-KR" altLang="en-US" dirty="0"/>
              <a:t>개의 변수가 존재하는 방대한 데이터이다</a:t>
            </a:r>
            <a:r>
              <a:rPr lang="en-US" altLang="ko-KR" dirty="0"/>
              <a:t>. </a:t>
            </a:r>
            <a:r>
              <a:rPr lang="ko-KR" altLang="en-US" dirty="0"/>
              <a:t>마지막 변수인 </a:t>
            </a:r>
            <a:r>
              <a:rPr lang="en-US" altLang="ko-KR" dirty="0"/>
              <a:t>‘spam’</a:t>
            </a:r>
            <a:r>
              <a:rPr lang="ko-KR" altLang="en-US" dirty="0"/>
              <a:t>을 제외하고는 모두 독립변수인 점을 감안하여</a:t>
            </a:r>
            <a:r>
              <a:rPr lang="en-US" altLang="ko-KR" dirty="0"/>
              <a:t>, ‘spam’</a:t>
            </a:r>
            <a:r>
              <a:rPr lang="ko-KR" altLang="en-US" dirty="0"/>
              <a:t>을 제외한 모든 열을 검색하는 코드를 작성하는 것이 더 간편하다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loc[]: </a:t>
            </a:r>
            <a:r>
              <a:rPr lang="en-US" altLang="ko-KR" dirty="0" err="1"/>
              <a:t>DataFrame</a:t>
            </a:r>
            <a:r>
              <a:rPr lang="ko-KR" altLang="en-US" dirty="0"/>
              <a:t> 내 특정 열</a:t>
            </a:r>
            <a:r>
              <a:rPr lang="en-US" altLang="ko-KR" dirty="0"/>
              <a:t>(column) </a:t>
            </a:r>
            <a:r>
              <a:rPr lang="ko-KR" altLang="en-US" dirty="0"/>
              <a:t>이름을 가진 데이터를 찾는 함수</a:t>
            </a:r>
            <a:endParaRPr lang="en-US" altLang="ko-KR" dirty="0"/>
          </a:p>
          <a:p>
            <a:pPr lvl="2"/>
            <a:r>
              <a:rPr lang="en-US" altLang="ko-KR" dirty="0" err="1"/>
              <a:t>iloc</a:t>
            </a:r>
            <a:r>
              <a:rPr lang="en-US" altLang="ko-KR" dirty="0"/>
              <a:t>[]</a:t>
            </a:r>
            <a:r>
              <a:rPr lang="ko-KR" altLang="en-US" dirty="0"/>
              <a:t>은 열 번호를 입력한다는 점에서 차이를 보임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C5CE5-A800-4B6E-B98C-5BEB09E2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5B7534-083F-4F5D-908A-0124B577B8B7}"/>
              </a:ext>
            </a:extLst>
          </p:cNvPr>
          <p:cNvSpPr/>
          <p:nvPr/>
        </p:nvSpPr>
        <p:spPr>
          <a:xfrm>
            <a:off x="906087" y="2962189"/>
            <a:ext cx="7331826" cy="71508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x_train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np.array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train_input.loc</a:t>
            </a:r>
            <a:r>
              <a:rPr lang="en-US" altLang="ko-KR" dirty="0">
                <a:latin typeface="Consolas" panose="020B0609020204030204" pitchFamily="49" charset="0"/>
              </a:rPr>
              <a:t>[:,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train_input.columns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!=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‘spam’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1317558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95338"/>
            <a:ext cx="7772400" cy="1458912"/>
          </a:xfrm>
        </p:spPr>
        <p:txBody>
          <a:bodyPr anchor="ctr" anchorCtr="0">
            <a:normAutofit/>
          </a:bodyPr>
          <a:lstStyle/>
          <a:p>
            <a:r>
              <a:rPr lang="ko-KR" altLang="en-US" sz="3600" dirty="0" err="1">
                <a:solidFill>
                  <a:schemeClr val="accent4"/>
                </a:solidFill>
              </a:rPr>
              <a:t>나이브</a:t>
            </a:r>
            <a:r>
              <a:rPr lang="ko-KR" altLang="en-US" sz="3600" dirty="0">
                <a:solidFill>
                  <a:schemeClr val="accent4"/>
                </a:solidFill>
              </a:rPr>
              <a:t> 베이지안 분류 응용</a:t>
            </a:r>
            <a:br>
              <a:rPr lang="en-US" altLang="ko-KR" sz="3600" dirty="0">
                <a:solidFill>
                  <a:schemeClr val="accent4"/>
                </a:solidFill>
              </a:rPr>
            </a:br>
            <a:r>
              <a:rPr lang="en-US" altLang="ko-KR" sz="3600" dirty="0">
                <a:solidFill>
                  <a:schemeClr val="accent4"/>
                </a:solidFill>
              </a:rPr>
              <a:t>(Naive Bayesian Classification)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929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CE04D50-B10E-4821-AC44-29B1A0D7D53B}"/>
              </a:ext>
            </a:extLst>
          </p:cNvPr>
          <p:cNvSpPr/>
          <p:nvPr/>
        </p:nvSpPr>
        <p:spPr>
          <a:xfrm>
            <a:off x="906087" y="2356101"/>
            <a:ext cx="7331826" cy="163449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sklearn.naive_bayes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GaussianNB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model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GaussianNB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                 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모델 정의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model.fit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x_train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y_train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모델 학습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pred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model.predict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x_test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모델 예측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810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모델 정의</a:t>
            </a:r>
            <a:endParaRPr lang="en-US" altLang="ko-KR" dirty="0"/>
          </a:p>
          <a:p>
            <a:pPr lvl="1"/>
            <a:r>
              <a:rPr lang="ko-KR" altLang="en-US" dirty="0" err="1"/>
              <a:t>나이브</a:t>
            </a:r>
            <a:r>
              <a:rPr lang="ko-KR" altLang="en-US" dirty="0"/>
              <a:t> 베이지안 분류 학습을 진행하는 모델을 정의</a:t>
            </a:r>
            <a:endParaRPr lang="en-US" altLang="ko-KR" dirty="0"/>
          </a:p>
          <a:p>
            <a:pPr lvl="1"/>
            <a:r>
              <a:rPr lang="ko-KR" altLang="en-US" dirty="0"/>
              <a:t>확률 계산 알고리즘에 따라 </a:t>
            </a:r>
            <a:r>
              <a:rPr lang="en-US" altLang="ko-KR" dirty="0" err="1"/>
              <a:t>GaussianNB</a:t>
            </a:r>
            <a:r>
              <a:rPr lang="en-US" altLang="ko-KR" dirty="0"/>
              <a:t>, </a:t>
            </a:r>
            <a:r>
              <a:rPr lang="en-US" altLang="ko-KR" dirty="0" err="1"/>
              <a:t>MultinomialNB</a:t>
            </a:r>
            <a:r>
              <a:rPr lang="en-US" altLang="ko-KR" dirty="0"/>
              <a:t>, </a:t>
            </a:r>
            <a:r>
              <a:rPr lang="en-US" altLang="ko-KR" dirty="0" err="1"/>
              <a:t>BernoulliNB</a:t>
            </a:r>
            <a:r>
              <a:rPr lang="ko-KR" altLang="en-US" dirty="0"/>
              <a:t>가 존재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78</a:t>
            </a:fld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264F0E-7223-40CE-8B57-445536ED334F}"/>
              </a:ext>
            </a:extLst>
          </p:cNvPr>
          <p:cNvSpPr/>
          <p:nvPr/>
        </p:nvSpPr>
        <p:spPr>
          <a:xfrm>
            <a:off x="906087" y="3207278"/>
            <a:ext cx="7331826" cy="1940957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sklearn.naive_bayes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GaussianNB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MultinomialNB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BernoulliNB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model1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GaussianNB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model2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MultinomialNB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model3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BernoulliNB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683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FCF2FC-238D-4823-B4EF-930C3CB33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모델 정의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나이브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베이지안</a:t>
                </a:r>
                <a:r>
                  <a:rPr lang="ko-KR" altLang="en-US" dirty="0"/>
                  <a:t> 분류는 클래스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별 각 독립변수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의 발현 비율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dirty="0"/>
                  <a:t>를 구하는 것을 목적으로 한다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∙…∙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 err="1"/>
                  <a:t>GaussianNB</a:t>
                </a:r>
                <a:r>
                  <a:rPr lang="en-US" altLang="ko-KR" dirty="0"/>
                  <a:t>()</a:t>
                </a:r>
              </a:p>
              <a:p>
                <a:pPr lvl="2"/>
                <a:r>
                  <a:rPr lang="ko-KR" altLang="en-US" dirty="0"/>
                  <a:t>주어진 변수가 정규분포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평균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표준편차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이룬다고 가정하며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연속적인 값을 지닌 독립변수를 처리할 때 사용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FCF2FC-238D-4823-B4EF-930C3CB33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 r="-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3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data_load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경로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함수의 인자에 알맞은 데이터 셋을 읽음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906087" y="2165985"/>
            <a:ext cx="7331826" cy="163449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dana_name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BloodPressure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tr_te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'./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bloodPressure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train.csv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b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elif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tr_te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'./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bloodPressure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test.csv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endParaRPr lang="ko-KR" altLang="ko-KR" sz="4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5B215F8-5954-4379-ACFE-991EC21908F1}"/>
              </a:ext>
            </a:extLst>
          </p:cNvPr>
          <p:cNvSpPr txBox="1">
            <a:spLocks/>
          </p:cNvSpPr>
          <p:nvPr/>
        </p:nvSpPr>
        <p:spPr>
          <a:xfrm>
            <a:off x="1341031" y="2557463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Ø"/>
              <a:defRPr sz="2400" b="1" kern="1200">
                <a:solidFill>
                  <a:srgbClr val="072B6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1717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1191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FCF2FC-238D-4823-B4EF-930C3CB33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모델 정의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MultinomialNB</a:t>
                </a:r>
                <a:r>
                  <a:rPr lang="en-US" altLang="ko-KR" dirty="0"/>
                  <a:t>()</a:t>
                </a:r>
              </a:p>
              <a:p>
                <a:pPr lvl="2"/>
                <a:r>
                  <a:rPr lang="ko-KR" altLang="en-US" dirty="0"/>
                  <a:t>전체 데이터 대비 단순 출현 비율을 계산하는 모델이며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이산적인 값을 지닌 독립변수를 처리할 때 사용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값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재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err="1"/>
                  <a:t>BernoulliNB</a:t>
                </a:r>
                <a:r>
                  <a:rPr lang="en-US" altLang="ko-KR" dirty="0"/>
                  <a:t>()</a:t>
                </a:r>
              </a:p>
              <a:p>
                <a:pPr lvl="2"/>
                <a:r>
                  <a:rPr lang="ko-KR" altLang="en-US" dirty="0"/>
                  <a:t>주어진 변수가 </a:t>
                </a:r>
                <a:r>
                  <a:rPr lang="ko-KR" altLang="en-US" dirty="0" err="1"/>
                  <a:t>베르누이분포</a:t>
                </a:r>
                <a:r>
                  <a:rPr lang="en-US" altLang="ko-KR" dirty="0"/>
                  <a:t>(1</a:t>
                </a:r>
                <a:r>
                  <a:rPr lang="ko-KR" altLang="en-US" dirty="0"/>
                  <a:t>일 확률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이룬다고 가정하며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값이 </a:t>
                </a:r>
                <a:r>
                  <a:rPr lang="en-US" altLang="ko-KR" dirty="0"/>
                  <a:t>0 </a:t>
                </a:r>
                <a:r>
                  <a:rPr lang="ko-KR" altLang="en-US" dirty="0"/>
                  <a:t>혹은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만 존재하는 이분법 독립변수를 처리할 때 사용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mr>
                      <m:m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입력되는 변수가 이분법 데이터가 아닐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내부 </a:t>
                </a:r>
                <a:r>
                  <a:rPr lang="ko-KR" altLang="en-US" dirty="0" err="1"/>
                  <a:t>파라미터</a:t>
                </a:r>
                <a:r>
                  <a:rPr lang="ko-KR" altLang="en-US" dirty="0"/>
                  <a:t> 설정에 따라 강제로 이분법 데이터로 치환된다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참고자료</a:t>
                </a:r>
                <a:r>
                  <a:rPr lang="en-US" altLang="ko-KR" dirty="0"/>
                  <a:t>: </a:t>
                </a:r>
                <a:r>
                  <a:rPr lang="en-US" altLang="ko-KR" dirty="0">
                    <a:hlinkClick r:id="rId2"/>
                  </a:rPr>
                  <a:t>http://scikit-learn.org/stable/modules/naive_bayes.html</a:t>
                </a:r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99FCF2FC-238D-4823-B4EF-930C3CB33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41" t="-1963" r="-7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70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BF390-4F56-4CDF-AB9C-DFFFC4FB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7840C-E93E-4711-A505-A3E97AFF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평가 </a:t>
            </a:r>
            <a:r>
              <a:rPr lang="en-US" altLang="ko-KR" dirty="0"/>
              <a:t>(Evaluation)</a:t>
            </a:r>
          </a:p>
          <a:p>
            <a:pPr lvl="1"/>
            <a:r>
              <a:rPr lang="ko-KR" altLang="en-US" dirty="0"/>
              <a:t>모델이 예측한 값 </a:t>
            </a:r>
            <a:r>
              <a:rPr lang="en-US" altLang="ko-KR" dirty="0" err="1"/>
              <a:t>pred</a:t>
            </a:r>
            <a:r>
              <a:rPr lang="ko-KR" altLang="en-US" dirty="0"/>
              <a:t>와 실제 값인 </a:t>
            </a:r>
            <a:r>
              <a:rPr lang="en-US" altLang="ko-KR" dirty="0" err="1"/>
              <a:t>y_test</a:t>
            </a:r>
            <a:r>
              <a:rPr lang="en-US" altLang="ko-KR" dirty="0"/>
              <a:t> </a:t>
            </a:r>
            <a:r>
              <a:rPr lang="ko-KR" altLang="en-US" dirty="0"/>
              <a:t>사이의 오차를 계산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96C97E-3C1A-45CE-9F7C-90C335EE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81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86CC20-C5B8-42F1-9DD9-978F1422F1E7}"/>
              </a:ext>
            </a:extLst>
          </p:cNvPr>
          <p:cNvSpPr/>
          <p:nvPr/>
        </p:nvSpPr>
        <p:spPr>
          <a:xfrm>
            <a:off x="906087" y="2504512"/>
            <a:ext cx="7331826" cy="13280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sklearn.metrics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accuracy_score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“%.6f” </a:t>
            </a:r>
            <a:r>
              <a:rPr lang="en-US" altLang="ko-KR" dirty="0">
                <a:latin typeface="Consolas" panose="020B0609020204030204" pitchFamily="49" charset="0"/>
              </a:rPr>
              <a:t>% </a:t>
            </a:r>
            <a:r>
              <a:rPr lang="en-US" altLang="ko-KR" dirty="0" err="1">
                <a:latin typeface="Consolas" panose="020B0609020204030204" pitchFamily="49" charset="0"/>
              </a:rPr>
              <a:t>accuracy_score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y_true</a:t>
            </a:r>
            <a:r>
              <a:rPr lang="en-US" altLang="ko-KR" dirty="0"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latin typeface="Consolas" panose="020B0609020204030204" pitchFamily="49" charset="0"/>
              </a:rPr>
              <a:t>y_test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y_pred</a:t>
            </a:r>
            <a:r>
              <a:rPr lang="en-US" altLang="ko-KR" dirty="0"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latin typeface="Consolas" panose="020B0609020204030204" pitchFamily="49" charset="0"/>
              </a:rPr>
              <a:t>pred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36CCC6-C06F-45AF-92E3-FB19BFAF4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57336"/>
              </p:ext>
            </p:extLst>
          </p:nvPr>
        </p:nvGraphicFramePr>
        <p:xfrm>
          <a:off x="3383857" y="4419628"/>
          <a:ext cx="237628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Accuracy Score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/>
                        <a:t>GaussianNB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0.5737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/>
                        <a:t>MultinomialNB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0.4859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/>
                        <a:t>BernoulliNB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0.4201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5345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89493-36FB-474C-862D-A5675BC2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880A-0FD5-4D96-8264-62D8C94BA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확률 </a:t>
            </a:r>
            <a:r>
              <a:rPr lang="ko-KR" altLang="en-US" dirty="0" err="1"/>
              <a:t>예측값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/>
            <a:r>
              <a:rPr lang="ko-KR" altLang="en-US" dirty="0"/>
              <a:t>주어진 변수에 따라</a:t>
            </a:r>
            <a:r>
              <a:rPr lang="en-US" altLang="ko-KR" dirty="0"/>
              <a:t>, </a:t>
            </a:r>
            <a:r>
              <a:rPr lang="ko-KR" altLang="en-US" dirty="0"/>
              <a:t>각 클래스 별 확률이 어떻게 분포되는지 관찰</a:t>
            </a:r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en-US" altLang="ko-KR" dirty="0" err="1"/>
              <a:t>x_test</a:t>
            </a:r>
            <a:r>
              <a:rPr lang="en-US" altLang="ko-KR" dirty="0"/>
              <a:t>[0]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predict_proba</a:t>
            </a:r>
            <a:r>
              <a:rPr lang="en-US" altLang="ko-KR" dirty="0"/>
              <a:t>()</a:t>
            </a:r>
            <a:r>
              <a:rPr lang="ko-KR" altLang="en-US" dirty="0"/>
              <a:t>에 들어가는 변수는 반드시 </a:t>
            </a:r>
            <a:r>
              <a:rPr lang="en-US" altLang="ko-KR" dirty="0"/>
              <a:t>2</a:t>
            </a:r>
            <a:r>
              <a:rPr lang="ko-KR" altLang="en-US" dirty="0"/>
              <a:t>차원 배열이어야 한다</a:t>
            </a:r>
            <a:r>
              <a:rPr lang="en-US" altLang="ko-KR" dirty="0"/>
              <a:t>. 1</a:t>
            </a:r>
            <a:r>
              <a:rPr lang="ko-KR" altLang="en-US" dirty="0"/>
              <a:t>차원 배열을 사용하고 싶을 경우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reshape(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,-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사용함으로써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차원 배열로 만들 수 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0C79B-DBAA-4F42-877E-528CEE7B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11136D2-06CD-4066-87F8-6027E945A277}"/>
              </a:ext>
            </a:extLst>
          </p:cNvPr>
          <p:cNvSpPr/>
          <p:nvPr/>
        </p:nvSpPr>
        <p:spPr>
          <a:xfrm>
            <a:off x="3584170" y="2566076"/>
            <a:ext cx="4804757" cy="71508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model.predict_proba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x_test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].reshape(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,-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B2E28F4-6322-4496-80A3-A86D2C53A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13431"/>
              </p:ext>
            </p:extLst>
          </p:nvPr>
        </p:nvGraphicFramePr>
        <p:xfrm>
          <a:off x="3340029" y="3918701"/>
          <a:ext cx="542366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09">
                  <a:extLst>
                    <a:ext uri="{9D8B030D-6E8A-4147-A177-3AD203B41FA5}">
                      <a16:colId xmlns:a16="http://schemas.microsoft.com/office/drawing/2014/main" val="3080369214"/>
                    </a:ext>
                  </a:extLst>
                </a:gridCol>
                <a:gridCol w="774809">
                  <a:extLst>
                    <a:ext uri="{9D8B030D-6E8A-4147-A177-3AD203B41FA5}">
                      <a16:colId xmlns:a16="http://schemas.microsoft.com/office/drawing/2014/main" val="1467973486"/>
                    </a:ext>
                  </a:extLst>
                </a:gridCol>
                <a:gridCol w="774809">
                  <a:extLst>
                    <a:ext uri="{9D8B030D-6E8A-4147-A177-3AD203B41FA5}">
                      <a16:colId xmlns:a16="http://schemas.microsoft.com/office/drawing/2014/main" val="1492876402"/>
                    </a:ext>
                  </a:extLst>
                </a:gridCol>
                <a:gridCol w="774809">
                  <a:extLst>
                    <a:ext uri="{9D8B030D-6E8A-4147-A177-3AD203B41FA5}">
                      <a16:colId xmlns:a16="http://schemas.microsoft.com/office/drawing/2014/main" val="3739521686"/>
                    </a:ext>
                  </a:extLst>
                </a:gridCol>
                <a:gridCol w="774809">
                  <a:extLst>
                    <a:ext uri="{9D8B030D-6E8A-4147-A177-3AD203B41FA5}">
                      <a16:colId xmlns:a16="http://schemas.microsoft.com/office/drawing/2014/main" val="307750551"/>
                    </a:ext>
                  </a:extLst>
                </a:gridCol>
                <a:gridCol w="774809">
                  <a:extLst>
                    <a:ext uri="{9D8B030D-6E8A-4147-A177-3AD203B41FA5}">
                      <a16:colId xmlns:a16="http://schemas.microsoft.com/office/drawing/2014/main" val="43993859"/>
                    </a:ext>
                  </a:extLst>
                </a:gridCol>
                <a:gridCol w="774809">
                  <a:extLst>
                    <a:ext uri="{9D8B030D-6E8A-4147-A177-3AD203B41FA5}">
                      <a16:colId xmlns:a16="http://schemas.microsoft.com/office/drawing/2014/main" val="3446114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10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확률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4.2e-08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3.2e-03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7.3e-01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2.6e-01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1.2e-03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1.8e-04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69953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0221567-657B-46F6-98B6-11F296D2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31" y="2818563"/>
            <a:ext cx="1895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26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16534-03BF-4B09-A784-E99CCEAE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문장 긍정</a:t>
            </a:r>
            <a:r>
              <a:rPr lang="en-US" altLang="ko-KR" dirty="0"/>
              <a:t>/</a:t>
            </a:r>
            <a:r>
              <a:rPr lang="ko-KR" altLang="en-US" dirty="0"/>
              <a:t>부정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8F8C-2529-42F7-922C-428B4063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문장의 단어 분포를 바탕으로 해당 문장이 긍정 문장인지 부정 문장인지 분석하는 </a:t>
            </a:r>
            <a:r>
              <a:rPr lang="ko-KR" altLang="en-US" dirty="0" err="1"/>
              <a:t>나이브</a:t>
            </a:r>
            <a:r>
              <a:rPr lang="ko-KR" altLang="en-US" dirty="0"/>
              <a:t> 베이지안 모델을 작성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AC176-BBD1-4301-AC8A-950A3AC2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2790E4-B6FA-4CAE-B672-4B6606DE9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56" y="2408446"/>
            <a:ext cx="5935288" cy="3487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E71039-8BBB-41D5-806B-62B4CF971CB1}"/>
                  </a:ext>
                </a:extLst>
              </p:cNvPr>
              <p:cNvSpPr txBox="1"/>
              <p:nvPr/>
            </p:nvSpPr>
            <p:spPr>
              <a:xfrm>
                <a:off x="4448961" y="6012180"/>
                <a:ext cx="47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E71039-8BBB-41D5-806B-62B4CF971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61" y="6012180"/>
                <a:ext cx="4762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94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16534-03BF-4B09-A784-E99CCEAE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문장 긍정</a:t>
            </a:r>
            <a:r>
              <a:rPr lang="en-US" altLang="ko-KR" dirty="0"/>
              <a:t>/</a:t>
            </a:r>
            <a:r>
              <a:rPr lang="ko-KR" altLang="en-US" dirty="0"/>
              <a:t>부정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8F8C-2529-42F7-922C-428B4063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 사항</a:t>
            </a:r>
            <a:endParaRPr lang="en-US" altLang="ko-KR" dirty="0"/>
          </a:p>
          <a:p>
            <a:pPr lvl="1"/>
            <a:r>
              <a:rPr lang="ko-KR" altLang="en-US" dirty="0"/>
              <a:t>문장</a:t>
            </a:r>
            <a:r>
              <a:rPr lang="en-US" altLang="ko-KR" dirty="0"/>
              <a:t>(string)</a:t>
            </a:r>
            <a:r>
              <a:rPr lang="ko-KR" altLang="en-US" dirty="0"/>
              <a:t>으로 주어진 데이터를 분석하기 위해</a:t>
            </a:r>
            <a:r>
              <a:rPr lang="en-US" altLang="ko-KR" dirty="0"/>
              <a:t>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/>
              <a:t>분류를 선행하는 것을 권장한다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AC176-BBD1-4301-AC8A-950A3AC2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84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92C56B-92D3-4A84-B659-B81A9D7527D1}"/>
              </a:ext>
            </a:extLst>
          </p:cNvPr>
          <p:cNvSpPr/>
          <p:nvPr/>
        </p:nvSpPr>
        <p:spPr>
          <a:xfrm>
            <a:off x="947651" y="2478671"/>
            <a:ext cx="7248698" cy="3643551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sklearn.feature_extraction.text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TfidfVectorizer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np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“SentimentSentence_train.csv”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test_input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“SentimentSentence_test.csv”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x_train_input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np.array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train_input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‘sentence’</a:t>
            </a:r>
            <a:r>
              <a:rPr lang="en-US" altLang="ko-KR" sz="1600" dirty="0">
                <a:latin typeface="Consolas" panose="020B0609020204030204" pitchFamily="49" charset="0"/>
              </a:rPr>
              <a:t>]) 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x_test_input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np.array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test_input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‘sentence’</a:t>
            </a:r>
            <a:r>
              <a:rPr lang="en-US" altLang="ko-KR" sz="1600" dirty="0">
                <a:latin typeface="Consolas" panose="020B0609020204030204" pitchFamily="49" charset="0"/>
              </a:rPr>
              <a:t>])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tfidf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TfidfVectorizer</a:t>
            </a:r>
            <a:r>
              <a:rPr lang="en-US" altLang="ko-KR" sz="1600" dirty="0">
                <a:latin typeface="Consolas" panose="020B0609020204030204" pitchFamily="49" charset="0"/>
              </a:rPr>
              <a:t>()                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Tf-idf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계산 함수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tfidf.fit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x_train_input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x_train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tfidf.transform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x_train_input</a:t>
            </a:r>
            <a:r>
              <a:rPr lang="en-US" altLang="ko-KR" sz="1600" dirty="0">
                <a:latin typeface="Consolas" panose="020B0609020204030204" pitchFamily="49" charset="0"/>
              </a:rPr>
              <a:t>).</a:t>
            </a:r>
            <a:r>
              <a:rPr lang="en-US" altLang="ko-KR" sz="1600" dirty="0" err="1">
                <a:latin typeface="Consolas" panose="020B0609020204030204" pitchFamily="49" charset="0"/>
              </a:rPr>
              <a:t>toarray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x_test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tfidf.transform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x_test_input</a:t>
            </a:r>
            <a:r>
              <a:rPr lang="en-US" altLang="ko-KR" sz="1600" dirty="0">
                <a:latin typeface="Consolas" panose="020B0609020204030204" pitchFamily="49" charset="0"/>
              </a:rPr>
              <a:t>).</a:t>
            </a:r>
            <a:r>
              <a:rPr lang="en-US" altLang="ko-KR" sz="1600" dirty="0" err="1">
                <a:latin typeface="Consolas" panose="020B0609020204030204" pitchFamily="49" charset="0"/>
              </a:rPr>
              <a:t>toarray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057099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95338"/>
            <a:ext cx="7772400" cy="1458912"/>
          </a:xfrm>
        </p:spPr>
        <p:txBody>
          <a:bodyPr anchor="ctr" anchorCtr="0">
            <a:normAutofit/>
          </a:bodyPr>
          <a:lstStyle/>
          <a:p>
            <a:r>
              <a:rPr lang="ko-KR" altLang="en-US" sz="2800" b="1" dirty="0">
                <a:solidFill>
                  <a:schemeClr val="accent4"/>
                </a:solidFill>
              </a:rPr>
              <a:t>평가 방법</a:t>
            </a:r>
            <a:r>
              <a:rPr lang="en-US" altLang="ko-KR" sz="2800" b="1" dirty="0">
                <a:solidFill>
                  <a:schemeClr val="accent4"/>
                </a:solidFill>
              </a:rPr>
              <a:t>(Evaluation Metrics)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994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86</a:t>
            </a:fld>
            <a:endParaRPr lang="ko-KR" altLang="en-US"/>
          </a:p>
        </p:txBody>
      </p:sp>
      <p:sp>
        <p:nvSpPr>
          <p:cNvPr id="5" name="사각형: 둥근 모서리 8">
            <a:extLst>
              <a:ext uri="{FF2B5EF4-FFF2-40B4-BE49-F238E27FC236}">
                <a16:creationId xmlns:a16="http://schemas.microsoft.com/office/drawing/2014/main" id="{97CC6A2F-F2E3-4B54-83BA-662DF61BB451}"/>
              </a:ext>
            </a:extLst>
          </p:cNvPr>
          <p:cNvSpPr/>
          <p:nvPr/>
        </p:nvSpPr>
        <p:spPr>
          <a:xfrm>
            <a:off x="906087" y="1761625"/>
            <a:ext cx="7331826" cy="2281476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sklearn.metrics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precision_score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model = ...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model.fit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pred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model.predict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x_test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latin typeface="Consolas" panose="020B0609020204030204" pitchFamily="49" charset="0"/>
              </a:rPr>
              <a:t>precision_score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y_true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</a:rPr>
              <a:t>y_test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y_pred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</a:rPr>
              <a:t>pred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7030A0"/>
                </a:solidFill>
                <a:latin typeface="Consolas" panose="020B0609020204030204" pitchFamily="49" charset="0"/>
              </a:rPr>
              <a:t>average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858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>
            <a:normAutofit/>
          </a:bodyPr>
          <a:lstStyle/>
          <a:p>
            <a:r>
              <a:rPr lang="ko-KR" altLang="en-US" dirty="0"/>
              <a:t>정밀도 측정 예시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average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B050"/>
                </a:solidFill>
              </a:rPr>
              <a:t>‘binary’</a:t>
            </a:r>
          </a:p>
          <a:p>
            <a:pPr lvl="2"/>
            <a:r>
              <a:rPr lang="ko-KR" altLang="en-US" dirty="0"/>
              <a:t>클래스가</a:t>
            </a:r>
            <a:r>
              <a:rPr lang="en-US" altLang="ko-KR" dirty="0"/>
              <a:t> 2</a:t>
            </a:r>
            <a:r>
              <a:rPr lang="ko-KR" altLang="en-US" dirty="0"/>
              <a:t>개일 때 이분법으로 정밀도를 계산</a:t>
            </a:r>
            <a:endParaRPr lang="en-US" altLang="ko-KR" dirty="0"/>
          </a:p>
          <a:p>
            <a:pPr lvl="2"/>
            <a:r>
              <a:rPr lang="en-US" altLang="ko-KR" dirty="0"/>
              <a:t>default </a:t>
            </a:r>
            <a:r>
              <a:rPr lang="ko-KR" altLang="en-US" dirty="0"/>
              <a:t>값이기 때문에</a:t>
            </a:r>
            <a:r>
              <a:rPr lang="en-US" altLang="ko-KR" dirty="0"/>
              <a:t>, </a:t>
            </a:r>
            <a:r>
              <a:rPr lang="ko-KR" altLang="en-US" dirty="0"/>
              <a:t>다중클래스 문제를 다룰 경우 이 부분을 생략하면 안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average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00FF"/>
                </a:solidFill>
              </a:rPr>
              <a:t>None</a:t>
            </a:r>
          </a:p>
          <a:p>
            <a:pPr lvl="2"/>
            <a:r>
              <a:rPr lang="ko-KR" altLang="en-US" dirty="0"/>
              <a:t>각 클래스 별 정밀도의 계산 결과를 반환</a:t>
            </a:r>
            <a:endParaRPr lang="en-US" altLang="ko-KR" dirty="0"/>
          </a:p>
          <a:p>
            <a:pPr lvl="2"/>
            <a:r>
              <a:rPr lang="en-US" altLang="ko-KR" dirty="0"/>
              <a:t>Result: [ 0.5    0.6667    0.2 ]</a:t>
            </a:r>
          </a:p>
          <a:p>
            <a:pPr lvl="3"/>
            <a:r>
              <a:rPr lang="en-US" altLang="ko-KR" dirty="0"/>
              <a:t>0</a:t>
            </a:r>
            <a:r>
              <a:rPr lang="ko-KR" altLang="en-US" dirty="0"/>
              <a:t>으로 예측한 데이터 중 </a:t>
            </a:r>
            <a:r>
              <a:rPr lang="en-US" altLang="ko-KR" dirty="0"/>
              <a:t>50%</a:t>
            </a:r>
            <a:r>
              <a:rPr lang="ko-KR" altLang="en-US" dirty="0"/>
              <a:t>가 정답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로 예측한 데이터 중 </a:t>
            </a:r>
            <a:r>
              <a:rPr lang="en-US" altLang="ko-KR" dirty="0"/>
              <a:t>66.7%</a:t>
            </a:r>
            <a:r>
              <a:rPr lang="ko-KR" altLang="en-US" dirty="0"/>
              <a:t>가 정답</a:t>
            </a:r>
            <a:endParaRPr lang="en-US" altLang="ko-KR" dirty="0"/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로 예측한 데이터 중 </a:t>
            </a:r>
            <a:r>
              <a:rPr lang="en-US" altLang="ko-KR" dirty="0"/>
              <a:t>20%</a:t>
            </a:r>
            <a:r>
              <a:rPr lang="ko-KR" altLang="en-US" dirty="0"/>
              <a:t>가 정답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11656"/>
              </p:ext>
            </p:extLst>
          </p:nvPr>
        </p:nvGraphicFramePr>
        <p:xfrm>
          <a:off x="1524000" y="1767929"/>
          <a:ext cx="6096002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pred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true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0783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>
            <a:normAutofit/>
          </a:bodyPr>
          <a:lstStyle/>
          <a:p>
            <a:r>
              <a:rPr lang="ko-KR" altLang="en-US" dirty="0"/>
              <a:t>정밀도 측정 예시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average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B050"/>
                </a:solidFill>
              </a:rPr>
              <a:t>‘micro’</a:t>
            </a:r>
          </a:p>
          <a:p>
            <a:pPr lvl="2"/>
            <a:r>
              <a:rPr lang="ko-KR" altLang="en-US" dirty="0"/>
              <a:t>클래스 구분 없이 모든 데이터에 대해 정밀도를 반환</a:t>
            </a:r>
            <a:endParaRPr lang="en-US" altLang="ko-KR" dirty="0"/>
          </a:p>
          <a:p>
            <a:pPr lvl="2"/>
            <a:r>
              <a:rPr lang="en-US" altLang="ko-KR" dirty="0"/>
              <a:t>Result: 0.4</a:t>
            </a:r>
          </a:p>
          <a:p>
            <a:pPr lvl="3"/>
            <a:r>
              <a:rPr lang="ko-KR" altLang="en-US" dirty="0"/>
              <a:t>전체 </a:t>
            </a:r>
            <a:r>
              <a:rPr lang="en-US" altLang="ko-KR" dirty="0"/>
              <a:t>10</a:t>
            </a:r>
            <a:r>
              <a:rPr lang="ko-KR" altLang="en-US" dirty="0"/>
              <a:t>개 데이터 중 </a:t>
            </a:r>
            <a:r>
              <a:rPr lang="en-US" altLang="ko-KR" dirty="0"/>
              <a:t>40%</a:t>
            </a:r>
            <a:r>
              <a:rPr lang="ko-KR" altLang="en-US" dirty="0"/>
              <a:t>가 정답</a:t>
            </a:r>
            <a:endParaRPr lang="en-US" altLang="ko-KR" dirty="0"/>
          </a:p>
          <a:p>
            <a:pPr lvl="2"/>
            <a:r>
              <a:rPr lang="en-US" altLang="ko-KR" dirty="0" err="1"/>
              <a:t>accuracy_score</a:t>
            </a:r>
            <a:r>
              <a:rPr lang="en-US" altLang="ko-KR" dirty="0"/>
              <a:t>()</a:t>
            </a:r>
            <a:r>
              <a:rPr lang="ko-KR" altLang="en-US" dirty="0"/>
              <a:t>와 동일한 기능을 수행함</a:t>
            </a:r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average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B050"/>
                </a:solidFill>
              </a:rPr>
              <a:t>‘macro’</a:t>
            </a:r>
          </a:p>
          <a:p>
            <a:pPr lvl="2"/>
            <a:r>
              <a:rPr lang="ko-KR" altLang="en-US" dirty="0"/>
              <a:t>각 클래스 별 정밀도의 평균을 반환</a:t>
            </a:r>
            <a:endParaRPr lang="en-US" altLang="ko-KR" dirty="0"/>
          </a:p>
          <a:p>
            <a:pPr lvl="2"/>
            <a:r>
              <a:rPr lang="en-US" altLang="ko-KR" dirty="0"/>
              <a:t>Result: 0.4556</a:t>
            </a:r>
          </a:p>
          <a:p>
            <a:pPr lvl="3"/>
            <a:r>
              <a:rPr lang="ko-KR" altLang="en-US" dirty="0"/>
              <a:t>각 클래스에 대해 </a:t>
            </a:r>
            <a:r>
              <a:rPr lang="en-US" altLang="ko-KR" dirty="0"/>
              <a:t>[ 0.5    0.6667    0.2 ] </a:t>
            </a:r>
            <a:r>
              <a:rPr lang="ko-KR" altLang="en-US" dirty="0"/>
              <a:t>의 정밀도가 관찰되었을 때</a:t>
            </a:r>
            <a:r>
              <a:rPr lang="en-US" altLang="ko-KR" dirty="0"/>
              <a:t>, </a:t>
            </a:r>
            <a:r>
              <a:rPr lang="ko-KR" altLang="en-US" dirty="0"/>
              <a:t>이들의 평균값은 </a:t>
            </a:r>
            <a:r>
              <a:rPr lang="en-US" altLang="ko-KR" dirty="0"/>
              <a:t>0.4556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170005"/>
              </p:ext>
            </p:extLst>
          </p:nvPr>
        </p:nvGraphicFramePr>
        <p:xfrm>
          <a:off x="1524000" y="1767929"/>
          <a:ext cx="6096002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pred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true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4830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89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>
            <a:normAutofit/>
          </a:bodyPr>
          <a:lstStyle/>
          <a:p>
            <a:r>
              <a:rPr lang="ko-KR" altLang="en-US" dirty="0"/>
              <a:t>각 모델 별 정밀도 측정</a:t>
            </a:r>
            <a:endParaRPr lang="en-US" altLang="ko-KR" dirty="0"/>
          </a:p>
          <a:p>
            <a:pPr lvl="1"/>
            <a:r>
              <a:rPr lang="en-US" altLang="ko-KR" dirty="0" err="1"/>
              <a:t>WineQuality</a:t>
            </a:r>
            <a:r>
              <a:rPr lang="en-US" altLang="ko-KR" dirty="0"/>
              <a:t> </a:t>
            </a:r>
            <a:r>
              <a:rPr lang="ko-KR" altLang="en-US" dirty="0"/>
              <a:t>데이터를 학습한 각 모델에 대해 각 클래스 별 정밀도 측정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average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00FF"/>
                </a:solidFill>
              </a:rPr>
              <a:t>None</a:t>
            </a:r>
            <a:r>
              <a:rPr lang="en-US" altLang="ko-KR" dirty="0"/>
              <a:t>: </a:t>
            </a:r>
            <a:r>
              <a:rPr lang="ko-KR" altLang="en-US" dirty="0"/>
              <a:t>각 클래스 별 정밀도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average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B050"/>
                </a:solidFill>
              </a:rPr>
              <a:t>‘macro’</a:t>
            </a:r>
            <a:r>
              <a:rPr lang="en-US" altLang="ko-KR" dirty="0"/>
              <a:t>: </a:t>
            </a:r>
            <a:r>
              <a:rPr lang="ko-KR" altLang="en-US" dirty="0"/>
              <a:t>평균 정밀도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1E56980-576D-438E-9FE6-BEA1C35E4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73704"/>
              </p:ext>
            </p:extLst>
          </p:nvPr>
        </p:nvGraphicFramePr>
        <p:xfrm>
          <a:off x="759125" y="3475963"/>
          <a:ext cx="7625751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Accuracy Score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평균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정밀도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/>
                        <a:t>LogisticRegression</a:t>
                      </a:r>
                      <a:endParaRPr lang="en-US" altLang="ko-KR" sz="1000" dirty="0"/>
                    </a:p>
                    <a:p>
                      <a:pPr algn="l"/>
                      <a:r>
                        <a:rPr lang="en-US" altLang="ko-KR" sz="1000" dirty="0"/>
                        <a:t>(solver=‘newton-cg’, multiclass=‘multinomial’)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0.6113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0.6772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0.5548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0.4667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0.2682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/>
                        <a:t>LogisticRegression</a:t>
                      </a:r>
                      <a:endParaRPr lang="en-US" altLang="ko-KR" sz="1000" dirty="0"/>
                    </a:p>
                    <a:p>
                      <a:pPr algn="l"/>
                      <a:r>
                        <a:rPr lang="en-US" altLang="ko-KR" sz="1000" dirty="0"/>
                        <a:t>(solver=‘newton-cg’, multiclass=‘multinomial’, </a:t>
                      </a:r>
                      <a:r>
                        <a:rPr lang="en-US" altLang="ko-KR" sz="1000" dirty="0" err="1"/>
                        <a:t>class_weight</a:t>
                      </a:r>
                      <a:r>
                        <a:rPr lang="en-US" altLang="ko-KR" sz="1000" dirty="0"/>
                        <a:t>=‘balanced’)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0.4577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0.1515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0.6780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0.5652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0.3462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0.1111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0.3170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/>
                        <a:t>DecisionTreeClassifier</a:t>
                      </a:r>
                      <a:endParaRPr lang="en-US" altLang="ko-KR" sz="1000" dirty="0"/>
                    </a:p>
                    <a:p>
                      <a:pPr algn="l"/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max_depth</a:t>
                      </a:r>
                      <a:r>
                        <a:rPr lang="en-US" altLang="ko-KR" sz="1000" dirty="0"/>
                        <a:t>=30, </a:t>
                      </a:r>
                      <a:r>
                        <a:rPr lang="en-US" altLang="ko-KR" sz="1000" dirty="0" err="1"/>
                        <a:t>max_features</a:t>
                      </a:r>
                      <a:r>
                        <a:rPr lang="en-US" altLang="ko-KR" sz="1000" dirty="0"/>
                        <a:t>=6, </a:t>
                      </a:r>
                      <a:r>
                        <a:rPr lang="en-US" altLang="ko-KR" sz="1000" dirty="0" err="1"/>
                        <a:t>random_state</a:t>
                      </a:r>
                      <a:r>
                        <a:rPr lang="en-US" altLang="ko-KR" sz="1000" dirty="0"/>
                        <a:t>=0)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0.6583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0.1429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0.7113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0.6585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0.6047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0.3333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0.4084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/>
                        <a:t>GaussianNB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0.5737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0.6746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0.5390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0.5429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0.3427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50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F2B2-CF93-4071-8048-3F8648E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data_load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84C2-7F5A-44DB-9848-2ABE40B0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라이브러리를 이용한 파일 읽기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csv.reader</a:t>
            </a:r>
            <a:r>
              <a:rPr lang="en-US" altLang="ko-KR" dirty="0"/>
              <a:t>(): csv</a:t>
            </a:r>
            <a:r>
              <a:rPr lang="ko-KR" altLang="en-US" dirty="0"/>
              <a:t>파일 읽기를 지원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next(): csv</a:t>
            </a:r>
            <a:r>
              <a:rPr lang="ko-KR" altLang="en-US" dirty="0"/>
              <a:t>파일의 첫 줄을 읽음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float():  float </a:t>
            </a:r>
            <a:r>
              <a:rPr lang="ko-KR" altLang="en-US" dirty="0"/>
              <a:t>형 데이터로 형 변환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4FA18-61BC-4D56-8071-83A56FC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C7C53E-F88F-40DF-84C8-EC4EC4E48E56}"/>
              </a:ext>
            </a:extLst>
          </p:cNvPr>
          <p:cNvSpPr/>
          <p:nvPr/>
        </p:nvSpPr>
        <p:spPr>
          <a:xfrm>
            <a:off x="906087" y="1970493"/>
            <a:ext cx="7331826" cy="1940957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with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open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as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csvfile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csv_reader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csv.reader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csvfile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next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csv_reader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csv_reader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x.append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lang="ko-KR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float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])])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y.append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float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row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</a:t>
            </a:r>
            <a:endParaRPr lang="ko-KR" altLang="ko-KR" sz="4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F9D2A-AD24-4961-B240-29D5DD5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9690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90</a:t>
            </a:fld>
            <a:endParaRPr lang="ko-KR" altLang="en-US"/>
          </a:p>
        </p:txBody>
      </p:sp>
      <p:sp>
        <p:nvSpPr>
          <p:cNvPr id="7" name="사각형: 둥근 모서리 8">
            <a:extLst>
              <a:ext uri="{FF2B5EF4-FFF2-40B4-BE49-F238E27FC236}">
                <a16:creationId xmlns:a16="http://schemas.microsoft.com/office/drawing/2014/main" id="{97CC6A2F-F2E3-4B54-83BA-662DF61BB451}"/>
              </a:ext>
            </a:extLst>
          </p:cNvPr>
          <p:cNvSpPr/>
          <p:nvPr/>
        </p:nvSpPr>
        <p:spPr>
          <a:xfrm>
            <a:off x="906087" y="1761625"/>
            <a:ext cx="7331826" cy="2009061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sklearn.metrics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recall_score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model = ...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model.fit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pred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model.predict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x_test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latin typeface="Consolas" panose="020B0609020204030204" pitchFamily="49" charset="0"/>
              </a:rPr>
              <a:t>recall_score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y_true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</a:rPr>
              <a:t>y_test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y_pred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</a:rPr>
              <a:t>pred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7030A0"/>
                </a:solidFill>
                <a:latin typeface="Consolas" panose="020B0609020204030204" pitchFamily="49" charset="0"/>
              </a:rPr>
              <a:t>average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922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91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재현율</a:t>
            </a:r>
            <a:r>
              <a:rPr lang="ko-KR" altLang="en-US" dirty="0"/>
              <a:t> 측정 예시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average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B050"/>
                </a:solidFill>
              </a:rPr>
              <a:t>‘binary’</a:t>
            </a:r>
          </a:p>
          <a:p>
            <a:pPr lvl="2"/>
            <a:r>
              <a:rPr lang="ko-KR" altLang="en-US" dirty="0"/>
              <a:t>클래스가</a:t>
            </a:r>
            <a:r>
              <a:rPr lang="en-US" altLang="ko-KR" dirty="0"/>
              <a:t> 2</a:t>
            </a:r>
            <a:r>
              <a:rPr lang="ko-KR" altLang="en-US" dirty="0"/>
              <a:t>개일 때 이분법으로 </a:t>
            </a:r>
            <a:r>
              <a:rPr lang="ko-KR" altLang="en-US" dirty="0" err="1"/>
              <a:t>재현율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2"/>
            <a:r>
              <a:rPr lang="en-US" altLang="ko-KR" dirty="0"/>
              <a:t>default </a:t>
            </a:r>
            <a:r>
              <a:rPr lang="ko-KR" altLang="en-US" dirty="0"/>
              <a:t>값이기 때문에</a:t>
            </a:r>
            <a:r>
              <a:rPr lang="en-US" altLang="ko-KR" dirty="0"/>
              <a:t>, </a:t>
            </a:r>
            <a:r>
              <a:rPr lang="ko-KR" altLang="en-US" dirty="0"/>
              <a:t>다중클래스 문제를 다룰 경우 이 부분을 생략하면 안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average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00FF"/>
                </a:solidFill>
              </a:rPr>
              <a:t>None</a:t>
            </a:r>
          </a:p>
          <a:p>
            <a:pPr lvl="2"/>
            <a:r>
              <a:rPr lang="ko-KR" altLang="en-US" dirty="0"/>
              <a:t>각 클래스 별 </a:t>
            </a:r>
            <a:r>
              <a:rPr lang="ko-KR" altLang="en-US" dirty="0" err="1"/>
              <a:t>재현율의</a:t>
            </a:r>
            <a:r>
              <a:rPr lang="ko-KR" altLang="en-US" dirty="0"/>
              <a:t> 계산 결과를 반환</a:t>
            </a:r>
            <a:endParaRPr lang="en-US" altLang="ko-KR" dirty="0"/>
          </a:p>
          <a:p>
            <a:pPr lvl="2"/>
            <a:r>
              <a:rPr lang="en-US" altLang="ko-KR" dirty="0"/>
              <a:t>Result: [ 0.25    0.5    0.5 ]</a:t>
            </a:r>
          </a:p>
          <a:p>
            <a:pPr lvl="3"/>
            <a:r>
              <a:rPr lang="en-US" altLang="ko-KR" dirty="0"/>
              <a:t>0 </a:t>
            </a:r>
            <a:r>
              <a:rPr lang="ko-KR" altLang="en-US" dirty="0"/>
              <a:t>클래스의 데이터 중 </a:t>
            </a:r>
            <a:r>
              <a:rPr lang="en-US" altLang="ko-KR" dirty="0"/>
              <a:t>25%</a:t>
            </a:r>
            <a:r>
              <a:rPr lang="ko-KR" altLang="en-US" dirty="0"/>
              <a:t>를 정확히 예측함</a:t>
            </a:r>
            <a:endParaRPr lang="en-US" altLang="ko-KR" dirty="0"/>
          </a:p>
          <a:p>
            <a:pPr lvl="3"/>
            <a:r>
              <a:rPr lang="en-US" altLang="ko-KR" dirty="0"/>
              <a:t>1 </a:t>
            </a:r>
            <a:r>
              <a:rPr lang="ko-KR" altLang="en-US" dirty="0"/>
              <a:t>클래스의 데이터 중 </a:t>
            </a:r>
            <a:r>
              <a:rPr lang="en-US" altLang="ko-KR" dirty="0"/>
              <a:t>50%</a:t>
            </a:r>
            <a:r>
              <a:rPr lang="ko-KR" altLang="en-US" dirty="0"/>
              <a:t>를 정확히 예측함</a:t>
            </a:r>
            <a:endParaRPr lang="en-US" altLang="ko-KR" dirty="0"/>
          </a:p>
          <a:p>
            <a:pPr lvl="3"/>
            <a:r>
              <a:rPr lang="en-US" altLang="ko-KR" dirty="0"/>
              <a:t>2 </a:t>
            </a:r>
            <a:r>
              <a:rPr lang="ko-KR" altLang="en-US" dirty="0"/>
              <a:t>클래스의 데이터 중 </a:t>
            </a:r>
            <a:r>
              <a:rPr lang="en-US" altLang="ko-KR" dirty="0"/>
              <a:t>50%</a:t>
            </a:r>
            <a:r>
              <a:rPr lang="ko-KR" altLang="en-US" dirty="0"/>
              <a:t>를 정확히 예측함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24000" y="1767929"/>
          <a:ext cx="6096002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pred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true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334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92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재현율</a:t>
            </a:r>
            <a:r>
              <a:rPr lang="ko-KR" altLang="en-US" dirty="0"/>
              <a:t> 측정 예시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average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B050"/>
                </a:solidFill>
              </a:rPr>
              <a:t>‘micro’</a:t>
            </a:r>
          </a:p>
          <a:p>
            <a:pPr lvl="2"/>
            <a:r>
              <a:rPr lang="ko-KR" altLang="en-US" dirty="0"/>
              <a:t>클래스 구분 없이 모든 데이터에 대해 </a:t>
            </a:r>
            <a:r>
              <a:rPr lang="ko-KR" altLang="en-US" dirty="0" err="1"/>
              <a:t>재현율을</a:t>
            </a:r>
            <a:r>
              <a:rPr lang="ko-KR" altLang="en-US" dirty="0"/>
              <a:t> 반환</a:t>
            </a:r>
            <a:endParaRPr lang="en-US" altLang="ko-KR" dirty="0"/>
          </a:p>
          <a:p>
            <a:pPr lvl="2"/>
            <a:r>
              <a:rPr lang="en-US" altLang="ko-KR" dirty="0"/>
              <a:t>Result: 0.4</a:t>
            </a:r>
          </a:p>
          <a:p>
            <a:pPr lvl="3"/>
            <a:r>
              <a:rPr lang="ko-KR" altLang="en-US" dirty="0"/>
              <a:t>전체 </a:t>
            </a:r>
            <a:r>
              <a:rPr lang="en-US" altLang="ko-KR" dirty="0"/>
              <a:t>10</a:t>
            </a:r>
            <a:r>
              <a:rPr lang="ko-KR" altLang="en-US" dirty="0"/>
              <a:t>개 데이터 중 </a:t>
            </a:r>
            <a:r>
              <a:rPr lang="en-US" altLang="ko-KR" dirty="0"/>
              <a:t>40%</a:t>
            </a:r>
            <a:r>
              <a:rPr lang="ko-KR" altLang="en-US" dirty="0"/>
              <a:t>를 정확히 예측</a:t>
            </a:r>
            <a:endParaRPr lang="en-US" altLang="ko-KR" dirty="0"/>
          </a:p>
          <a:p>
            <a:pPr lvl="2"/>
            <a:r>
              <a:rPr lang="en-US" altLang="ko-KR" dirty="0" err="1"/>
              <a:t>accuracy_score</a:t>
            </a:r>
            <a:r>
              <a:rPr lang="en-US" altLang="ko-KR" dirty="0"/>
              <a:t>()</a:t>
            </a:r>
            <a:r>
              <a:rPr lang="ko-KR" altLang="en-US" dirty="0"/>
              <a:t>와 동일한 기능을 수행함</a:t>
            </a:r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average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B050"/>
                </a:solidFill>
              </a:rPr>
              <a:t>‘macro’</a:t>
            </a:r>
          </a:p>
          <a:p>
            <a:pPr lvl="2"/>
            <a:r>
              <a:rPr lang="ko-KR" altLang="en-US" dirty="0"/>
              <a:t>각 클래스 별 </a:t>
            </a:r>
            <a:r>
              <a:rPr lang="ko-KR" altLang="en-US" dirty="0" err="1"/>
              <a:t>재현율의</a:t>
            </a:r>
            <a:r>
              <a:rPr lang="ko-KR" altLang="en-US" dirty="0"/>
              <a:t> 평균을 반환</a:t>
            </a:r>
            <a:endParaRPr lang="en-US" altLang="ko-KR" dirty="0"/>
          </a:p>
          <a:p>
            <a:pPr lvl="2"/>
            <a:r>
              <a:rPr lang="en-US" altLang="ko-KR" dirty="0"/>
              <a:t>Result: 0.4167</a:t>
            </a:r>
          </a:p>
          <a:p>
            <a:pPr lvl="3"/>
            <a:r>
              <a:rPr lang="ko-KR" altLang="en-US" dirty="0"/>
              <a:t>각 클래스에 대해 </a:t>
            </a:r>
            <a:r>
              <a:rPr lang="en-US" altLang="ko-KR" dirty="0"/>
              <a:t>[ 0.25    0.5    0.5 ] </a:t>
            </a:r>
            <a:r>
              <a:rPr lang="ko-KR" altLang="en-US" dirty="0"/>
              <a:t>의 </a:t>
            </a:r>
            <a:r>
              <a:rPr lang="ko-KR" altLang="en-US" dirty="0" err="1"/>
              <a:t>재현율이</a:t>
            </a:r>
            <a:r>
              <a:rPr lang="ko-KR" altLang="en-US" dirty="0"/>
              <a:t> 관찰되었을 때</a:t>
            </a:r>
            <a:r>
              <a:rPr lang="en-US" altLang="ko-KR" dirty="0"/>
              <a:t>, </a:t>
            </a:r>
            <a:r>
              <a:rPr lang="ko-KR" altLang="en-US" dirty="0"/>
              <a:t>이들의 평균값은 </a:t>
            </a:r>
            <a:r>
              <a:rPr lang="en-US" altLang="ko-KR" dirty="0"/>
              <a:t>0.4167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24000" y="1767929"/>
          <a:ext cx="6096002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pred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true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7402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93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>
            <a:normAutofit/>
          </a:bodyPr>
          <a:lstStyle/>
          <a:p>
            <a:r>
              <a:rPr lang="ko-KR" altLang="en-US" dirty="0"/>
              <a:t>각 모델 별 </a:t>
            </a:r>
            <a:r>
              <a:rPr lang="ko-KR" altLang="en-US" dirty="0" err="1"/>
              <a:t>재현율</a:t>
            </a:r>
            <a:r>
              <a:rPr lang="ko-KR" altLang="en-US" dirty="0"/>
              <a:t> 측정</a:t>
            </a:r>
            <a:endParaRPr lang="en-US" altLang="ko-KR" dirty="0"/>
          </a:p>
          <a:p>
            <a:pPr lvl="1"/>
            <a:r>
              <a:rPr lang="en-US" altLang="ko-KR" dirty="0" err="1"/>
              <a:t>WineQuality</a:t>
            </a:r>
            <a:r>
              <a:rPr lang="en-US" altLang="ko-KR" dirty="0"/>
              <a:t> </a:t>
            </a:r>
            <a:r>
              <a:rPr lang="ko-KR" altLang="en-US" dirty="0"/>
              <a:t>데이터를 학습한 각 모델에 대해 각 클래스 별 </a:t>
            </a:r>
            <a:r>
              <a:rPr lang="ko-KR" altLang="en-US" dirty="0" err="1"/>
              <a:t>재현율</a:t>
            </a:r>
            <a:r>
              <a:rPr lang="ko-KR" altLang="en-US" dirty="0"/>
              <a:t> 측정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average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00FF"/>
                </a:solidFill>
              </a:rPr>
              <a:t>None</a:t>
            </a:r>
            <a:r>
              <a:rPr lang="en-US" altLang="ko-KR" dirty="0"/>
              <a:t>: </a:t>
            </a:r>
            <a:r>
              <a:rPr lang="ko-KR" altLang="en-US" dirty="0"/>
              <a:t>각 클래스 별 </a:t>
            </a:r>
            <a:r>
              <a:rPr lang="ko-KR" altLang="en-US" dirty="0" err="1"/>
              <a:t>재현율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average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B050"/>
                </a:solidFill>
              </a:rPr>
              <a:t>‘macro’</a:t>
            </a:r>
            <a:r>
              <a:rPr lang="en-US" altLang="ko-KR" dirty="0"/>
              <a:t>: </a:t>
            </a:r>
            <a:r>
              <a:rPr lang="ko-KR" altLang="en-US" dirty="0"/>
              <a:t>평균 </a:t>
            </a:r>
            <a:r>
              <a:rPr lang="ko-KR" altLang="en-US" dirty="0" err="1"/>
              <a:t>재현율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6765524-F93A-45A3-BDFA-7C474F01E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19705"/>
              </p:ext>
            </p:extLst>
          </p:nvPr>
        </p:nvGraphicFramePr>
        <p:xfrm>
          <a:off x="759125" y="3475963"/>
          <a:ext cx="7625751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Accuracy Score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평균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재현율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/>
                        <a:t>LogisticRegression</a:t>
                      </a:r>
                      <a:endParaRPr lang="en-US" altLang="ko-KR" sz="1000" dirty="0"/>
                    </a:p>
                    <a:p>
                      <a:pPr algn="l"/>
                      <a:r>
                        <a:rPr lang="en-US" altLang="ko-KR" sz="1000" dirty="0"/>
                        <a:t>(solver=‘newton-cg’, multiclass=‘multinomial’)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0.6113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0.7985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0.6480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0.1628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0.2682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/>
                        <a:t>LogisticRegression</a:t>
                      </a:r>
                      <a:endParaRPr lang="en-US" altLang="ko-KR" sz="1000" dirty="0"/>
                    </a:p>
                    <a:p>
                      <a:pPr algn="l"/>
                      <a:r>
                        <a:rPr lang="en-US" altLang="ko-KR" sz="1000" dirty="0"/>
                        <a:t>(solver=‘newton-cg’, multiclass=‘multinomial’, </a:t>
                      </a:r>
                      <a:r>
                        <a:rPr lang="en-US" altLang="ko-KR" sz="1000" dirty="0" err="1"/>
                        <a:t>class_weight</a:t>
                      </a:r>
                      <a:r>
                        <a:rPr lang="en-US" altLang="ko-KR" sz="1000" dirty="0"/>
                        <a:t>=‘balanced’)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0.4577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0.4167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0.5970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0.3120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0.4186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0.5407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/>
                        <a:t>DecisionTreeClassifier</a:t>
                      </a:r>
                      <a:endParaRPr lang="en-US" altLang="ko-KR" sz="1000" dirty="0"/>
                    </a:p>
                    <a:p>
                      <a:pPr algn="l"/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max_depth</a:t>
                      </a:r>
                      <a:r>
                        <a:rPr lang="en-US" altLang="ko-KR" sz="1000" dirty="0"/>
                        <a:t>=30, </a:t>
                      </a:r>
                      <a:r>
                        <a:rPr lang="en-US" altLang="ko-KR" sz="1000" dirty="0" err="1"/>
                        <a:t>max_features</a:t>
                      </a:r>
                      <a:r>
                        <a:rPr lang="en-US" altLang="ko-KR" sz="1000" dirty="0"/>
                        <a:t>=6, </a:t>
                      </a:r>
                      <a:r>
                        <a:rPr lang="en-US" altLang="ko-KR" sz="1000" dirty="0" err="1"/>
                        <a:t>random_state</a:t>
                      </a:r>
                      <a:r>
                        <a:rPr lang="en-US" altLang="ko-KR" sz="1000" dirty="0"/>
                        <a:t>=0)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0.6583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0.0833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0.7537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0.6480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0.6047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0.3333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0.4038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/>
                        <a:t>GaussianNB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0.5737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0.6343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0.6080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0.4419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0.3224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7281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/>
              <a:t>average </a:t>
            </a:r>
            <a:r>
              <a:rPr lang="ko-KR" altLang="en-US" dirty="0" err="1"/>
              <a:t>파라미터</a:t>
            </a:r>
            <a:r>
              <a:rPr lang="ko-KR" altLang="en-US" dirty="0"/>
              <a:t> 옵션은 앞의 정밀도 함수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재현율</a:t>
            </a:r>
            <a:r>
              <a:rPr lang="ko-KR" altLang="en-US" dirty="0"/>
              <a:t> 함수와 동일하다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 </a:t>
            </a:r>
            <a:r>
              <a:rPr lang="ko-KR" altLang="en-US" dirty="0"/>
              <a:t>점수</a:t>
            </a:r>
            <a:r>
              <a:rPr lang="en-US" altLang="ko-KR" dirty="0"/>
              <a:t>(F1 Score)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94</a:t>
            </a:fld>
            <a:endParaRPr lang="ko-KR" altLang="en-US"/>
          </a:p>
        </p:txBody>
      </p:sp>
      <p:sp>
        <p:nvSpPr>
          <p:cNvPr id="7" name="사각형: 둥근 모서리 8">
            <a:extLst>
              <a:ext uri="{FF2B5EF4-FFF2-40B4-BE49-F238E27FC236}">
                <a16:creationId xmlns:a16="http://schemas.microsoft.com/office/drawing/2014/main" id="{97CC6A2F-F2E3-4B54-83BA-662DF61BB451}"/>
              </a:ext>
            </a:extLst>
          </p:cNvPr>
          <p:cNvSpPr/>
          <p:nvPr/>
        </p:nvSpPr>
        <p:spPr>
          <a:xfrm>
            <a:off x="906087" y="1761625"/>
            <a:ext cx="7331826" cy="2009061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sklearn.metrics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f1_score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model = ...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model.fit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pred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model.predict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x_test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>
                <a:latin typeface="Consolas" panose="020B0609020204030204" pitchFamily="49" charset="0"/>
              </a:rPr>
              <a:t>f1_score(</a:t>
            </a:r>
            <a:r>
              <a:rPr lang="en-US" altLang="ko-KR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y_true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</a:rPr>
              <a:t>y_test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y_pred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</a:rPr>
              <a:t>pred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7030A0"/>
                </a:solidFill>
                <a:latin typeface="Consolas" panose="020B0609020204030204" pitchFamily="49" charset="0"/>
              </a:rPr>
              <a:t>average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944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960-8D78-43B9-85F6-928A526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 </a:t>
            </a:r>
            <a:r>
              <a:rPr lang="ko-KR" altLang="en-US" dirty="0"/>
              <a:t>점수</a:t>
            </a:r>
            <a:r>
              <a:rPr lang="en-US" altLang="ko-KR" dirty="0"/>
              <a:t>(F1 Score)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947E-82E8-447D-BD9E-A29500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95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FCF2FC-238D-4823-B4EF-930C3CB3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>
            <a:normAutofit/>
          </a:bodyPr>
          <a:lstStyle/>
          <a:p>
            <a:r>
              <a:rPr lang="ko-KR" altLang="en-US" dirty="0"/>
              <a:t>각 모델 별 </a:t>
            </a:r>
            <a:r>
              <a:rPr lang="en-US" altLang="ko-KR" dirty="0"/>
              <a:t>F1 </a:t>
            </a:r>
            <a:r>
              <a:rPr lang="ko-KR" altLang="en-US" dirty="0"/>
              <a:t>점수 측정</a:t>
            </a:r>
            <a:endParaRPr lang="en-US" altLang="ko-KR" dirty="0"/>
          </a:p>
          <a:p>
            <a:pPr lvl="1"/>
            <a:r>
              <a:rPr lang="en-US" altLang="ko-KR" dirty="0" err="1"/>
              <a:t>WineQuality</a:t>
            </a:r>
            <a:r>
              <a:rPr lang="en-US" altLang="ko-KR" dirty="0"/>
              <a:t> </a:t>
            </a:r>
            <a:r>
              <a:rPr lang="ko-KR" altLang="en-US" dirty="0"/>
              <a:t>데이터를 학습한 각 모델에 대해 각 클래스 별 </a:t>
            </a:r>
            <a:r>
              <a:rPr lang="en-US" altLang="ko-KR" dirty="0"/>
              <a:t>F1 </a:t>
            </a:r>
            <a:r>
              <a:rPr lang="ko-KR" altLang="en-US" dirty="0"/>
              <a:t>점수를 측정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average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00FF"/>
                </a:solidFill>
              </a:rPr>
              <a:t>None</a:t>
            </a:r>
            <a:r>
              <a:rPr lang="en-US" altLang="ko-KR" dirty="0"/>
              <a:t>: </a:t>
            </a:r>
            <a:r>
              <a:rPr lang="ko-KR" altLang="en-US" dirty="0"/>
              <a:t>각 클래스 별 </a:t>
            </a:r>
            <a:r>
              <a:rPr lang="en-US" altLang="ko-KR" dirty="0"/>
              <a:t>F1 </a:t>
            </a:r>
            <a:r>
              <a:rPr lang="ko-KR" altLang="en-US" dirty="0"/>
              <a:t>점수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average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B050"/>
                </a:solidFill>
              </a:rPr>
              <a:t>‘macro’</a:t>
            </a:r>
            <a:r>
              <a:rPr lang="en-US" altLang="ko-KR" dirty="0"/>
              <a:t>: </a:t>
            </a:r>
            <a:r>
              <a:rPr lang="ko-KR" altLang="en-US" dirty="0"/>
              <a:t>평균 </a:t>
            </a:r>
            <a:r>
              <a:rPr lang="en-US" altLang="ko-KR" dirty="0"/>
              <a:t>F1 </a:t>
            </a:r>
            <a:r>
              <a:rPr lang="ko-KR" altLang="en-US" dirty="0"/>
              <a:t>점수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89335"/>
              </p:ext>
            </p:extLst>
          </p:nvPr>
        </p:nvGraphicFramePr>
        <p:xfrm>
          <a:off x="759125" y="3475963"/>
          <a:ext cx="7625751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Accuracy Score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Class 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평균 </a:t>
                      </a:r>
                      <a:r>
                        <a:rPr lang="en-US" altLang="ko-KR" sz="1000" dirty="0"/>
                        <a:t>F1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/>
                        <a:t>LogisticRegression</a:t>
                      </a:r>
                      <a:endParaRPr lang="en-US" altLang="ko-KR" sz="1000" dirty="0"/>
                    </a:p>
                    <a:p>
                      <a:pPr algn="l"/>
                      <a:r>
                        <a:rPr lang="en-US" altLang="ko-KR" sz="1000" dirty="0"/>
                        <a:t>(solver=‘newton-cg’, multiclass=‘multinomial’)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0.6113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0.7329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0.5978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0.2414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0.2620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/>
                        <a:t>LogisticRegression</a:t>
                      </a:r>
                      <a:endParaRPr lang="en-US" altLang="ko-KR" sz="1000" dirty="0"/>
                    </a:p>
                    <a:p>
                      <a:pPr algn="l"/>
                      <a:r>
                        <a:rPr lang="en-US" altLang="ko-KR" sz="1000" dirty="0"/>
                        <a:t>(solver=‘newton-cg’, multiclass=‘multinomial’, </a:t>
                      </a:r>
                      <a:r>
                        <a:rPr lang="en-US" altLang="ko-KR" sz="1000" dirty="0" err="1"/>
                        <a:t>class_weight</a:t>
                      </a:r>
                      <a:r>
                        <a:rPr lang="en-US" altLang="ko-KR" sz="1000" dirty="0"/>
                        <a:t>=‘balanced’)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0.4577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0.0909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0.2222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0.6349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0.4021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0.3789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0.3215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/>
                        <a:t>DecisionTreeClassifier</a:t>
                      </a:r>
                      <a:endParaRPr lang="en-US" altLang="ko-KR" sz="1000" dirty="0"/>
                    </a:p>
                    <a:p>
                      <a:pPr algn="l"/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max_depth</a:t>
                      </a:r>
                      <a:r>
                        <a:rPr lang="en-US" altLang="ko-KR" sz="1000" dirty="0"/>
                        <a:t>=30, </a:t>
                      </a:r>
                      <a:r>
                        <a:rPr lang="en-US" altLang="ko-KR" sz="1000" dirty="0" err="1"/>
                        <a:t>max_features</a:t>
                      </a:r>
                      <a:r>
                        <a:rPr lang="en-US" altLang="ko-KR" sz="1000" dirty="0"/>
                        <a:t>=6, </a:t>
                      </a:r>
                      <a:r>
                        <a:rPr lang="en-US" altLang="ko-KR" sz="1000" dirty="0" err="1"/>
                        <a:t>random_state</a:t>
                      </a:r>
                      <a:r>
                        <a:rPr lang="en-US" altLang="ko-KR" sz="1000" dirty="0"/>
                        <a:t>=0)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0.6583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0.1053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0.7319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0.6532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0.6047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0.3333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0.4047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/>
                        <a:t>GaussianNB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0.5737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0.2727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0.6538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0.5714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0.4872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0.3309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7642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16534-03BF-4B09-A784-E99CCEAE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각 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8F8C-2529-42F7-922C-428B4063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실습한 </a:t>
            </a:r>
            <a:r>
              <a:rPr lang="en-US" altLang="ko-KR" dirty="0"/>
              <a:t>3</a:t>
            </a:r>
            <a:r>
              <a:rPr lang="ko-KR" altLang="en-US" dirty="0"/>
              <a:t>개의 데이터</a:t>
            </a:r>
            <a:r>
              <a:rPr lang="en-US" altLang="ko-KR" dirty="0"/>
              <a:t>(</a:t>
            </a:r>
            <a:r>
              <a:rPr lang="ko-KR" altLang="en-US" dirty="0"/>
              <a:t>대출 가능 여부 데이터</a:t>
            </a:r>
            <a:r>
              <a:rPr lang="en-US" altLang="ko-KR" dirty="0"/>
              <a:t>, </a:t>
            </a:r>
            <a:r>
              <a:rPr lang="ko-KR" altLang="en-US" dirty="0"/>
              <a:t>스팸 메일 데이터</a:t>
            </a:r>
            <a:r>
              <a:rPr lang="en-US" altLang="ko-KR" dirty="0"/>
              <a:t>, </a:t>
            </a:r>
            <a:r>
              <a:rPr lang="ko-KR" altLang="en-US" dirty="0"/>
              <a:t>문장 긍정</a:t>
            </a:r>
            <a:r>
              <a:rPr lang="en-US" altLang="ko-KR" dirty="0"/>
              <a:t>/</a:t>
            </a:r>
            <a:r>
              <a:rPr lang="ko-KR" altLang="en-US" dirty="0"/>
              <a:t>부정 데이터</a:t>
            </a:r>
            <a:r>
              <a:rPr lang="en-US" altLang="ko-KR" dirty="0"/>
              <a:t>)</a:t>
            </a:r>
            <a:r>
              <a:rPr lang="ko-KR" altLang="en-US" dirty="0"/>
              <a:t>를 분류하는 각 모델을 작성</a:t>
            </a:r>
            <a:endParaRPr lang="en-US" altLang="ko-KR" dirty="0"/>
          </a:p>
          <a:p>
            <a:r>
              <a:rPr lang="ko-KR" altLang="en-US" dirty="0"/>
              <a:t>각 모델의 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F1 </a:t>
            </a:r>
            <a:r>
              <a:rPr lang="ko-KR" altLang="en-US" dirty="0"/>
              <a:t>점수를 비교분석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AC176-BBD1-4301-AC8A-950A3AC2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01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1A5A2-04B7-46B1-9C9B-742C6837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97</a:t>
            </a:fld>
            <a:endParaRPr lang="ko-KR" altLang="en-US"/>
          </a:p>
        </p:txBody>
      </p:sp>
      <p:pic>
        <p:nvPicPr>
          <p:cNvPr id="5122" name="Picture 2" descr="Q&amp;Aì ëí ì´ë¯¸ì§ ê²ìê²°ê³¼">
            <a:extLst>
              <a:ext uri="{FF2B5EF4-FFF2-40B4-BE49-F238E27FC236}">
                <a16:creationId xmlns:a16="http://schemas.microsoft.com/office/drawing/2014/main" id="{30317956-390B-48C5-897A-271C1CA8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367952"/>
            <a:ext cx="53149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40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1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5.xml><?xml version="1.0" encoding="utf-8"?>
<a:theme xmlns:a="http://schemas.openxmlformats.org/drawingml/2006/main" name="3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6427</TotalTime>
  <Words>5847</Words>
  <Application>Microsoft Office PowerPoint</Application>
  <PresentationFormat>화면 슬라이드 쇼(4:3)</PresentationFormat>
  <Paragraphs>1381</Paragraphs>
  <Slides>97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97</vt:i4>
      </vt:variant>
    </vt:vector>
  </HeadingPairs>
  <TitlesOfParts>
    <vt:vector size="110" baseType="lpstr">
      <vt:lpstr>굴림체</vt:lpstr>
      <vt:lpstr>맑은 고딕</vt:lpstr>
      <vt:lpstr>Arial</vt:lpstr>
      <vt:lpstr>Calibri</vt:lpstr>
      <vt:lpstr>Calibri Light</vt:lpstr>
      <vt:lpstr>Cambria Math</vt:lpstr>
      <vt:lpstr>Consolas</vt:lpstr>
      <vt:lpstr>Wingdings</vt:lpstr>
      <vt:lpstr>Office 테마</vt:lpstr>
      <vt:lpstr>1_Office 테마</vt:lpstr>
      <vt:lpstr>Office Theme</vt:lpstr>
      <vt:lpstr>1_Office Theme</vt:lpstr>
      <vt:lpstr>3_Office Theme</vt:lpstr>
      <vt:lpstr>Day 2: Machine Learning Basics (Lab)</vt:lpstr>
      <vt:lpstr>Contents</vt:lpstr>
      <vt:lpstr>선형 회귀(Linear Regression) 구현</vt:lpstr>
      <vt:lpstr>템플릿 코드</vt:lpstr>
      <vt:lpstr>main 함수</vt:lpstr>
      <vt:lpstr>main 함수</vt:lpstr>
      <vt:lpstr>템플릿 코드</vt:lpstr>
      <vt:lpstr>data_load 함수</vt:lpstr>
      <vt:lpstr>data_load 함수</vt:lpstr>
      <vt:lpstr>템플릿 코드</vt:lpstr>
      <vt:lpstr>LinearRegression 클래스</vt:lpstr>
      <vt:lpstr>LinearRegression 클래스</vt:lpstr>
      <vt:lpstr>템플릿 코드</vt:lpstr>
      <vt:lpstr>구현에 유용한 함수 설명</vt:lpstr>
      <vt:lpstr>구현에 유용한 함수 설명</vt:lpstr>
      <vt:lpstr>구현에 유용한 함수 설명</vt:lpstr>
      <vt:lpstr>구현에 유용한 함수 설명</vt:lpstr>
      <vt:lpstr>실습:선형 회귀(Linear Regression) 구현</vt:lpstr>
      <vt:lpstr>로지스틱 회귀(Logistic Regression) 구현</vt:lpstr>
      <vt:lpstr>템플릿 코드</vt:lpstr>
      <vt:lpstr>main 함수</vt:lpstr>
      <vt:lpstr>main 함수</vt:lpstr>
      <vt:lpstr>템플릿 코드</vt:lpstr>
      <vt:lpstr>data_load 함수</vt:lpstr>
      <vt:lpstr>data_load 함수</vt:lpstr>
      <vt:lpstr>템플릿 코드</vt:lpstr>
      <vt:lpstr>LogisticRegression 클래스</vt:lpstr>
      <vt:lpstr>LogisticRegression 클래스</vt:lpstr>
      <vt:lpstr>템플릿 코드</vt:lpstr>
      <vt:lpstr>실습:로지스틱 회귀(Logistic Regression)            구현</vt:lpstr>
      <vt:lpstr>선형 회귀(Linear Regression) 응용</vt:lpstr>
      <vt:lpstr>Happiness 데이터 소개</vt:lpstr>
      <vt:lpstr>Happiness 데이터 소개</vt:lpstr>
      <vt:lpstr>데이터 읽어 오기</vt:lpstr>
      <vt:lpstr>데이터 읽어 오기</vt:lpstr>
      <vt:lpstr>데이터 읽어 오기</vt:lpstr>
      <vt:lpstr>데이터 읽어 오기</vt:lpstr>
      <vt:lpstr>모델 학습</vt:lpstr>
      <vt:lpstr>모델 학습</vt:lpstr>
      <vt:lpstr>모델 학습</vt:lpstr>
      <vt:lpstr>정확도 평가 방법</vt:lpstr>
      <vt:lpstr>정확도 평가</vt:lpstr>
      <vt:lpstr>모델 평가</vt:lpstr>
      <vt:lpstr>모델 분석</vt:lpstr>
      <vt:lpstr>모델 평가</vt:lpstr>
      <vt:lpstr>모델 분석</vt:lpstr>
      <vt:lpstr>모델 분석</vt:lpstr>
      <vt:lpstr>모델 분석</vt:lpstr>
      <vt:lpstr>모델 분석</vt:lpstr>
      <vt:lpstr>실습1: 도요타 자동차 가격 예측</vt:lpstr>
      <vt:lpstr>실습1: 도요타 자동차 가격 예측</vt:lpstr>
      <vt:lpstr>실습2: 집 가격 예측 </vt:lpstr>
      <vt:lpstr>로지스틱 회귀(Logistic Regression) 응용</vt:lpstr>
      <vt:lpstr>WineQuality 데이터 소개</vt:lpstr>
      <vt:lpstr>데이터 읽어 오기</vt:lpstr>
      <vt:lpstr>데이터 읽어 오기</vt:lpstr>
      <vt:lpstr>모델 학습</vt:lpstr>
      <vt:lpstr>모델 학습</vt:lpstr>
      <vt:lpstr>모델 학습</vt:lpstr>
      <vt:lpstr>모델 학습</vt:lpstr>
      <vt:lpstr>정확도 평가 방법</vt:lpstr>
      <vt:lpstr>정확도 평가</vt:lpstr>
      <vt:lpstr>모델 평가</vt:lpstr>
      <vt:lpstr>실습: 대출 가능 여부 판단</vt:lpstr>
      <vt:lpstr>실습: 대출 가능 여부 판단</vt:lpstr>
      <vt:lpstr>결정 트리(Decision Tree) 응용</vt:lpstr>
      <vt:lpstr>모델 학습</vt:lpstr>
      <vt:lpstr>모델 학습</vt:lpstr>
      <vt:lpstr>모델 학습</vt:lpstr>
      <vt:lpstr>정확도 평가</vt:lpstr>
      <vt:lpstr>모델 평가</vt:lpstr>
      <vt:lpstr>모델 분석</vt:lpstr>
      <vt:lpstr>모델 분석</vt:lpstr>
      <vt:lpstr>실습: 스팸메일 판단</vt:lpstr>
      <vt:lpstr>실습: 스팸메일 판단</vt:lpstr>
      <vt:lpstr>나이브 베이지안 분류 응용 (Naive Bayesian Classification)</vt:lpstr>
      <vt:lpstr>모델 학습</vt:lpstr>
      <vt:lpstr>모델 학습</vt:lpstr>
      <vt:lpstr>모델 학습</vt:lpstr>
      <vt:lpstr>모델 학습</vt:lpstr>
      <vt:lpstr>정확도 평가</vt:lpstr>
      <vt:lpstr>모델 분석</vt:lpstr>
      <vt:lpstr>실습: 문장 긍정/부정 분석</vt:lpstr>
      <vt:lpstr>실습: 문장 긍정/부정 분석</vt:lpstr>
      <vt:lpstr>평가 방법(Evaluation Metrics)</vt:lpstr>
      <vt:lpstr>정밀도(Precision)</vt:lpstr>
      <vt:lpstr>정밀도(Precision)</vt:lpstr>
      <vt:lpstr>정밀도(Precision)</vt:lpstr>
      <vt:lpstr>정밀도(Precision)</vt:lpstr>
      <vt:lpstr>재현율(Recall)</vt:lpstr>
      <vt:lpstr>재현율(Recall)</vt:lpstr>
      <vt:lpstr>재현율(Recall)</vt:lpstr>
      <vt:lpstr>재현율(Recall)</vt:lpstr>
      <vt:lpstr>F1 점수(F1 Score)</vt:lpstr>
      <vt:lpstr>F1 점수(F1 Score)</vt:lpstr>
      <vt:lpstr>실습: 각 데이터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julee_hufs</dc:creator>
  <cp:lastModifiedBy>user</cp:lastModifiedBy>
  <cp:revision>538</cp:revision>
  <dcterms:created xsi:type="dcterms:W3CDTF">2016-09-28T08:33:35Z</dcterms:created>
  <dcterms:modified xsi:type="dcterms:W3CDTF">2018-05-31T02:18:23Z</dcterms:modified>
</cp:coreProperties>
</file>