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65" r:id="rId17"/>
    <p:sldId id="340" r:id="rId18"/>
    <p:sldId id="347" r:id="rId19"/>
    <p:sldId id="348" r:id="rId20"/>
    <p:sldId id="352" r:id="rId21"/>
    <p:sldId id="353" r:id="rId22"/>
    <p:sldId id="361" r:id="rId23"/>
    <p:sldId id="362" r:id="rId24"/>
    <p:sldId id="363" r:id="rId25"/>
    <p:sldId id="364" r:id="rId26"/>
    <p:sldId id="341" r:id="rId27"/>
    <p:sldId id="342" r:id="rId28"/>
    <p:sldId id="343" r:id="rId2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5E5A35-5404-47B7-9136-36E9B05DB7CB}">
          <p14:sldIdLst>
            <p14:sldId id="256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65"/>
            <p14:sldId id="340"/>
            <p14:sldId id="347"/>
            <p14:sldId id="348"/>
            <p14:sldId id="352"/>
            <p14:sldId id="353"/>
            <p14:sldId id="361"/>
            <p14:sldId id="362"/>
            <p14:sldId id="363"/>
            <p14:sldId id="364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3774A-B320-4DB4-B35D-F52230CFE22D}" v="18" dt="2018-05-23T01:28:50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 varScale="1">
        <p:scale>
          <a:sx n="111" d="100"/>
          <a:sy n="111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</pc:docChgLst>
  <pc:docChgLst>
    <pc:chgData name="이 지형" userId="3d4594d6552e6340" providerId="LiveId" clId="{4F43774A-B320-4DB4-B35D-F52230CFE22D}"/>
    <pc:docChg chg="addSld delSld modSld modMainMaster modSection">
      <pc:chgData name="이 지형" userId="3d4594d6552e6340" providerId="LiveId" clId="{4F43774A-B320-4DB4-B35D-F52230CFE22D}" dt="2018-05-23T01:28:50.050" v="17"/>
      <pc:docMkLst>
        <pc:docMk/>
      </pc:docMkLst>
      <pc:sldChg chg="modSp">
        <pc:chgData name="이 지형" userId="3d4594d6552e6340" providerId="LiveId" clId="{4F43774A-B320-4DB4-B35D-F52230CFE22D}" dt="2018-05-23T01:28:50.050" v="17"/>
        <pc:sldMkLst>
          <pc:docMk/>
          <pc:sldMk cId="3514284364" sldId="326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514284364" sldId="326"/>
            <ac:spMk id="5" creationId="{9543304D-4F64-405F-9D19-951ED8CBC135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113486271" sldId="327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113486271" sldId="327"/>
            <ac:spMk id="5" creationId="{446A472A-B520-4CC1-8723-69E66945C077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609810638" sldId="328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609810638" sldId="328"/>
            <ac:spMk id="5" creationId="{2DA38A46-6E08-4519-A438-F342F03D922A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977800927" sldId="329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977800927" sldId="329"/>
            <ac:spMk id="5" creationId="{C1A3C4EE-D720-4DA3-88EC-8E018AC790E1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466317512" sldId="330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466317512" sldId="330"/>
            <ac:spMk id="5" creationId="{6D7E1651-1757-43C6-9B55-CBD2D8F12A5E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1150762802" sldId="331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1150762802" sldId="331"/>
            <ac:spMk id="5" creationId="{056F5372-9F35-4DEA-8AA3-7169DE528D02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1233987021" sldId="332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1233987021" sldId="332"/>
            <ac:spMk id="5" creationId="{94B511FC-C53B-48E8-8635-5B57A4531D3A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3515579469" sldId="333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515579469" sldId="333"/>
            <ac:spMk id="5" creationId="{8B4A6913-A892-4D2C-96A1-08C955381446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3521039904" sldId="334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521039904" sldId="334"/>
            <ac:spMk id="5" creationId="{3BBF6753-B9DF-482B-8178-7F8B449AEBDF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1788635733" sldId="335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1788635733" sldId="335"/>
            <ac:spMk id="5" creationId="{F7A54179-DC24-4E96-81F6-EBB63A89F2BA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770520093" sldId="336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770520093" sldId="336"/>
            <ac:spMk id="5" creationId="{1251A0BF-C001-4770-B016-096E90929E44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643039769" sldId="337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643039769" sldId="337"/>
            <ac:spMk id="5" creationId="{647985BE-5F05-43E3-B271-332AC50591FF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966340878" sldId="338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966340878" sldId="338"/>
            <ac:spMk id="5" creationId="{3AB31063-D1B7-43CF-8D1F-03DB5BA6B3B7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814431019" sldId="339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814431019" sldId="339"/>
            <ac:spMk id="5" creationId="{EEC540AC-693C-447F-9857-0330901C1FAA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70668984" sldId="340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70668984" sldId="340"/>
            <ac:spMk id="5" creationId="{790E8777-0C5D-42B9-8776-543410873B73}"/>
          </ac:spMkLst>
        </pc:spChg>
      </pc:sldChg>
      <pc:sldChg chg="del">
        <pc:chgData name="이 지형" userId="3d4594d6552e6340" providerId="LiveId" clId="{4F43774A-B320-4DB4-B35D-F52230CFE22D}" dt="2018-05-23T01:27:16.865" v="4" actId="2696"/>
        <pc:sldMkLst>
          <pc:docMk/>
          <pc:sldMk cId="2302998950" sldId="341"/>
        </pc:sldMkLst>
      </pc:sldChg>
      <pc:sldChg chg="modSp add">
        <pc:chgData name="이 지형" userId="3d4594d6552e6340" providerId="LiveId" clId="{4F43774A-B320-4DB4-B35D-F52230CFE22D}" dt="2018-05-23T01:28:50.050" v="17"/>
        <pc:sldMkLst>
          <pc:docMk/>
          <pc:sldMk cId="4093485934" sldId="341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4093485934" sldId="341"/>
            <ac:spMk id="5" creationId="{39BD2E6C-7295-460E-92AD-D909CD5950A8}"/>
          </ac:spMkLst>
        </pc:spChg>
      </pc:sldChg>
      <pc:sldChg chg="modSp add">
        <pc:chgData name="이 지형" userId="3d4594d6552e6340" providerId="LiveId" clId="{4F43774A-B320-4DB4-B35D-F52230CFE22D}" dt="2018-05-23T01:28:50.050" v="17"/>
        <pc:sldMkLst>
          <pc:docMk/>
          <pc:sldMk cId="2631457693" sldId="342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631457693" sldId="342"/>
            <ac:spMk id="5" creationId="{496719CB-7793-4BBE-86F5-6E88273F2AA3}"/>
          </ac:spMkLst>
        </pc:spChg>
      </pc:sldChg>
      <pc:sldChg chg="del">
        <pc:chgData name="이 지형" userId="3d4594d6552e6340" providerId="LiveId" clId="{4F43774A-B320-4DB4-B35D-F52230CFE22D}" dt="2018-05-23T01:27:16.889" v="5" actId="2696"/>
        <pc:sldMkLst>
          <pc:docMk/>
          <pc:sldMk cId="3561096083" sldId="342"/>
        </pc:sldMkLst>
      </pc:sldChg>
      <pc:sldChg chg="del">
        <pc:chgData name="이 지형" userId="3d4594d6552e6340" providerId="LiveId" clId="{4F43774A-B320-4DB4-B35D-F52230CFE22D}" dt="2018-05-23T01:27:16.907" v="6" actId="2696"/>
        <pc:sldMkLst>
          <pc:docMk/>
          <pc:sldMk cId="2880618786" sldId="343"/>
        </pc:sldMkLst>
      </pc:sldChg>
      <pc:sldChg chg="modSp add">
        <pc:chgData name="이 지형" userId="3d4594d6552e6340" providerId="LiveId" clId="{4F43774A-B320-4DB4-B35D-F52230CFE22D}" dt="2018-05-23T01:28:50.050" v="17"/>
        <pc:sldMkLst>
          <pc:docMk/>
          <pc:sldMk cId="3571865774" sldId="343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571865774" sldId="343"/>
            <ac:spMk id="5" creationId="{92F12D2B-7637-4115-92A5-68AC4F6BF251}"/>
          </ac:spMkLst>
        </pc:spChg>
      </pc:sldChg>
      <pc:sldChg chg="del">
        <pc:chgData name="이 지형" userId="3d4594d6552e6340" providerId="LiveId" clId="{4F43774A-B320-4DB4-B35D-F52230CFE22D}" dt="2018-05-23T01:22:02.922" v="0" actId="2696"/>
        <pc:sldMkLst>
          <pc:docMk/>
          <pc:sldMk cId="255744299" sldId="344"/>
        </pc:sldMkLst>
      </pc:sldChg>
      <pc:sldChg chg="del">
        <pc:chgData name="이 지형" userId="3d4594d6552e6340" providerId="LiveId" clId="{4F43774A-B320-4DB4-B35D-F52230CFE22D}" dt="2018-05-23T01:22:04.625" v="1" actId="2696"/>
        <pc:sldMkLst>
          <pc:docMk/>
          <pc:sldMk cId="3229741289" sldId="345"/>
        </pc:sldMkLst>
      </pc:sldChg>
      <pc:sldChg chg="del">
        <pc:chgData name="이 지형" userId="3d4594d6552e6340" providerId="LiveId" clId="{4F43774A-B320-4DB4-B35D-F52230CFE22D}" dt="2018-05-23T01:22:05.795" v="2" actId="2696"/>
        <pc:sldMkLst>
          <pc:docMk/>
          <pc:sldMk cId="3863347562" sldId="346"/>
        </pc:sldMkLst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463751928" sldId="347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463751928" sldId="347"/>
            <ac:spMk id="5" creationId="{7CF9B448-EDC7-435B-BAB7-BEA79421530A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354228873" sldId="348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54228873" sldId="348"/>
            <ac:spMk id="5" creationId="{E8061821-A0C8-4230-AEEC-CDD2CE440475}"/>
          </ac:spMkLst>
        </pc:spChg>
      </pc:sldChg>
      <pc:sldChg chg="del">
        <pc:chgData name="이 지형" userId="3d4594d6552e6340" providerId="LiveId" clId="{4F43774A-B320-4DB4-B35D-F52230CFE22D}" dt="2018-05-23T01:27:34.436" v="8" actId="2696"/>
        <pc:sldMkLst>
          <pc:docMk/>
          <pc:sldMk cId="1547590979" sldId="349"/>
        </pc:sldMkLst>
      </pc:sldChg>
      <pc:sldChg chg="del">
        <pc:chgData name="이 지형" userId="3d4594d6552e6340" providerId="LiveId" clId="{4F43774A-B320-4DB4-B35D-F52230CFE22D}" dt="2018-05-23T01:22:28.207" v="3" actId="2696"/>
        <pc:sldMkLst>
          <pc:docMk/>
          <pc:sldMk cId="2833292828" sldId="350"/>
        </pc:sldMkLst>
      </pc:sldChg>
      <pc:sldChg chg="del">
        <pc:chgData name="이 지형" userId="3d4594d6552e6340" providerId="LiveId" clId="{4F43774A-B320-4DB4-B35D-F52230CFE22D}" dt="2018-05-23T01:27:40.452" v="9" actId="2696"/>
        <pc:sldMkLst>
          <pc:docMk/>
          <pc:sldMk cId="4028910395" sldId="351"/>
        </pc:sldMkLst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3631611163" sldId="352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631611163" sldId="352"/>
            <ac:spMk id="5" creationId="{D6633429-CE14-43C9-9AAC-1CECD27DBC94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1816971298" sldId="353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1816971298" sldId="353"/>
            <ac:spMk id="5" creationId="{D2F2494A-0EC6-46DD-B622-A45126960E2B}"/>
          </ac:spMkLst>
        </pc:spChg>
      </pc:sldChg>
      <pc:sldChg chg="del">
        <pc:chgData name="이 지형" userId="3d4594d6552e6340" providerId="LiveId" clId="{4F43774A-B320-4DB4-B35D-F52230CFE22D}" dt="2018-05-23T01:27:53.903" v="10" actId="2696"/>
        <pc:sldMkLst>
          <pc:docMk/>
          <pc:sldMk cId="2626877477" sldId="354"/>
        </pc:sldMkLst>
      </pc:sldChg>
      <pc:sldChg chg="del">
        <pc:chgData name="이 지형" userId="3d4594d6552e6340" providerId="LiveId" clId="{4F43774A-B320-4DB4-B35D-F52230CFE22D}" dt="2018-05-23T01:28:03.542" v="11" actId="2696"/>
        <pc:sldMkLst>
          <pc:docMk/>
          <pc:sldMk cId="3702765993" sldId="355"/>
        </pc:sldMkLst>
      </pc:sldChg>
      <pc:sldChg chg="del">
        <pc:chgData name="이 지형" userId="3d4594d6552e6340" providerId="LiveId" clId="{4F43774A-B320-4DB4-B35D-F52230CFE22D}" dt="2018-05-23T01:28:12" v="12" actId="2696"/>
        <pc:sldMkLst>
          <pc:docMk/>
          <pc:sldMk cId="2949627805" sldId="357"/>
        </pc:sldMkLst>
      </pc:sldChg>
      <pc:sldChg chg="del">
        <pc:chgData name="이 지형" userId="3d4594d6552e6340" providerId="LiveId" clId="{4F43774A-B320-4DB4-B35D-F52230CFE22D}" dt="2018-05-23T01:28:14.449" v="13" actId="2696"/>
        <pc:sldMkLst>
          <pc:docMk/>
          <pc:sldMk cId="1450471095" sldId="359"/>
        </pc:sldMkLst>
      </pc:sldChg>
      <pc:sldChg chg="del">
        <pc:chgData name="이 지형" userId="3d4594d6552e6340" providerId="LiveId" clId="{4F43774A-B320-4DB4-B35D-F52230CFE22D}" dt="2018-05-23T01:28:16.929" v="14" actId="2696"/>
        <pc:sldMkLst>
          <pc:docMk/>
          <pc:sldMk cId="853010406" sldId="360"/>
        </pc:sldMkLst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3302259043" sldId="361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302259043" sldId="361"/>
            <ac:spMk id="5" creationId="{13A85492-F985-4355-94E6-CBE9532FE614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2075670931" sldId="362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2075670931" sldId="362"/>
            <ac:spMk id="5" creationId="{13A85492-F985-4355-94E6-CBE9532FE614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3435905955" sldId="363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3435905955" sldId="363"/>
            <ac:spMk id="5" creationId="{13A85492-F985-4355-94E6-CBE9532FE614}"/>
          </ac:spMkLst>
        </pc:spChg>
      </pc:sldChg>
      <pc:sldChg chg="modSp">
        <pc:chgData name="이 지형" userId="3d4594d6552e6340" providerId="LiveId" clId="{4F43774A-B320-4DB4-B35D-F52230CFE22D}" dt="2018-05-23T01:28:50.050" v="17"/>
        <pc:sldMkLst>
          <pc:docMk/>
          <pc:sldMk cId="1014842683" sldId="364"/>
        </pc:sldMkLst>
        <pc:spChg chg="mod">
          <ac:chgData name="이 지형" userId="3d4594d6552e6340" providerId="LiveId" clId="{4F43774A-B320-4DB4-B35D-F52230CFE22D}" dt="2018-05-23T01:28:50.050" v="17"/>
          <ac:spMkLst>
            <pc:docMk/>
            <pc:sldMk cId="1014842683" sldId="364"/>
            <ac:spMk id="5" creationId="{13A85492-F985-4355-94E6-CBE9532FE614}"/>
          </ac:spMkLst>
        </pc:spChg>
      </pc:sldChg>
      <pc:sldChg chg="del">
        <pc:chgData name="이 지형" userId="3d4594d6552e6340" providerId="LiveId" clId="{4F43774A-B320-4DB4-B35D-F52230CFE22D}" dt="2018-05-23T01:28:21.532" v="15" actId="2696"/>
        <pc:sldMkLst>
          <pc:docMk/>
          <pc:sldMk cId="2140848815" sldId="365"/>
        </pc:sldMkLst>
      </pc:sldChg>
      <pc:sldChg chg="del">
        <pc:chgData name="이 지형" userId="3d4594d6552e6340" providerId="LiveId" clId="{4F43774A-B320-4DB4-B35D-F52230CFE22D}" dt="2018-05-23T01:28:21.547" v="16" actId="2696"/>
        <pc:sldMkLst>
          <pc:docMk/>
          <pc:sldMk cId="3646840385" sldId="366"/>
        </pc:sldMkLst>
      </pc:sldChg>
      <pc:sldMasterChg chg="modSp modSldLayout">
        <pc:chgData name="이 지형" userId="3d4594d6552e6340" providerId="LiveId" clId="{4F43774A-B320-4DB4-B35D-F52230CFE22D}" dt="2018-05-23T01:28:50.050" v="17"/>
        <pc:sldMasterMkLst>
          <pc:docMk/>
          <pc:sldMasterMk cId="0" sldId="2147483651"/>
        </pc:sldMasterMkLst>
        <pc:spChg chg="mod">
          <ac:chgData name="이 지형" userId="3d4594d6552e6340" providerId="LiveId" clId="{4F43774A-B320-4DB4-B35D-F52230CFE22D}" dt="2018-05-23T01:28:50.050" v="17"/>
          <ac:spMkLst>
            <pc:docMk/>
            <pc:sldMasterMk cId="0" sldId="2147483651"/>
            <ac:spMk id="136199" creationId="{0CA7D3BD-18DE-9E4D-8F15-8F1866F25B39}"/>
          </ac:spMkLst>
        </pc:spChg>
        <pc:sldLayoutChg chg="modSp">
          <pc:chgData name="이 지형" userId="3d4594d6552e6340" providerId="LiveId" clId="{4F43774A-B320-4DB4-B35D-F52230CFE22D}" dt="2018-05-23T01:28:50.050" v="17"/>
          <pc:sldLayoutMkLst>
            <pc:docMk/>
            <pc:sldMasterMk cId="0" sldId="2147483651"/>
            <pc:sldLayoutMk cId="4008573890" sldId="2147483975"/>
          </pc:sldLayoutMkLst>
          <pc:spChg chg="mod">
            <ac:chgData name="이 지형" userId="3d4594d6552e6340" providerId="LiveId" clId="{4F43774A-B320-4DB4-B35D-F52230CFE22D}" dt="2018-05-23T01:28:50.050" v="17"/>
            <ac:spMkLst>
              <pc:docMk/>
              <pc:sldMasterMk cId="0" sldId="2147483651"/>
              <pc:sldLayoutMk cId="4008573890" sldId="2147483975"/>
              <ac:spMk id="5" creationId="{0841A600-0581-48D9-877D-6F623096AC2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8701-13A8-43E7-B182-6340A62F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C998-5C13-4388-A841-1D257C7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for mini-batch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Mini-batch</a:t>
            </a:r>
          </a:p>
          <a:p>
            <a:pPr lvl="2"/>
            <a:r>
              <a:rPr lang="en-US" altLang="ko-KR" dirty="0"/>
              <a:t>Weight update by using subset’s loss</a:t>
            </a:r>
          </a:p>
          <a:p>
            <a:pPr lvl="2"/>
            <a:r>
              <a:rPr lang="en-US" altLang="ko-KR" dirty="0"/>
              <a:t>Reduces the variance of the gradient</a:t>
            </a:r>
          </a:p>
          <a:p>
            <a:pPr lvl="2"/>
            <a:r>
              <a:rPr lang="en-US" altLang="ko-KR" dirty="0"/>
              <a:t>Avoids large memory usage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609B-7216-4180-996C-2DF0406DC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6753-B9DF-482B-8178-7F8B449A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/25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1553E-1C7C-440A-B0F4-87FD13EBF64A}"/>
              </a:ext>
            </a:extLst>
          </p:cNvPr>
          <p:cNvSpPr/>
          <p:nvPr/>
        </p:nvSpPr>
        <p:spPr>
          <a:xfrm>
            <a:off x="972000" y="1969676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mnist.train.num_examples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3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2C1CB-5379-45B4-AC8E-0B57689C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C98C82-0D97-40B4-8C30-8741F5088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</p:spPr>
            <p:txBody>
              <a:bodyPr/>
              <a:lstStyle/>
              <a:p>
                <a:r>
                  <a:rPr lang="en-US" altLang="ko-KR" dirty="0"/>
                  <a:t>Setup for Accuracy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is_correct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Are they equal between model and Y</a:t>
                </a:r>
              </a:p>
              <a:p>
                <a:pPr lvl="2"/>
                <a:r>
                  <a:rPr lang="en-US" altLang="ko-KR" dirty="0"/>
                  <a:t>For example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0, 0, 0, 1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=[0, 0, 0, 1]</m:t>
                    </m:r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𝑒𝑞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0, 0, 0, 1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=[0, 0, 1, 0]</m:t>
                    </m:r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𝑒𝑞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3, 2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C98C82-0D97-40B4-8C30-8741F5088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81444-92BE-4EBD-9247-BF4A56EC2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54179-DC24-4E96-81F6-EBB63A89F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98014-5426-4F2A-A985-C6C556AD156E}"/>
              </a:ext>
            </a:extLst>
          </p:cNvPr>
          <p:cNvSpPr/>
          <p:nvPr/>
        </p:nvSpPr>
        <p:spPr>
          <a:xfrm>
            <a:off x="972000" y="2032655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tf.equal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tf.reduce_mean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tf.cast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tf.float32))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63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2238-99F5-40D0-B33D-A50E9F19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4BEAA-1492-4DF7-9C9A-3C40F6AD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Model update by using mini-batch</a:t>
            </a:r>
          </a:p>
          <a:p>
            <a:pPr lvl="1"/>
            <a:r>
              <a:rPr lang="en-US" altLang="ko-KR" dirty="0"/>
              <a:t>Total epoch is 15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BBF4E-FF6C-4F2B-B86F-E742D1940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1A0BF-C001-4770-B016-096E90929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223313-1BF7-4658-BDFF-03C4540C78A1}"/>
              </a:ext>
            </a:extLst>
          </p:cNvPr>
          <p:cNvSpPr/>
          <p:nvPr/>
        </p:nvSpPr>
        <p:spPr>
          <a:xfrm>
            <a:off x="972000" y="1988840"/>
            <a:ext cx="7200000" cy="24622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15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mnist.train.next_batch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_,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'%04d'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% 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Avg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'{:.3f}'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format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52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94D4-C519-4348-901A-7DE52E1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54549-3C79-4856-8F76-C2C9E445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 for Test Dataset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E9048-E09E-4D1C-BCED-8C34A7C94C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985BE-5F05-43E3-B271-332AC5059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94F41D-0B92-4131-B2C3-6C99A81726CE}"/>
              </a:ext>
            </a:extLst>
          </p:cNvPr>
          <p:cNvSpPr/>
          <p:nvPr/>
        </p:nvSpPr>
        <p:spPr>
          <a:xfrm>
            <a:off x="972000" y="2032655"/>
            <a:ext cx="7200000" cy="95410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Training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Done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!'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 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srgbClr val="000000"/>
              </a:solidFill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sess.close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03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23A7-B6AF-47F7-B1A6-D432524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EA65D-5523-4281-8518-BC16F8A0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350AC-2A36-44D8-BAF0-BEB47F7EE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1063-D1B7-43CF-8D1F-03DB5BA6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3286D-325A-4BA3-938B-1B9B667678BC}"/>
              </a:ext>
            </a:extLst>
          </p:cNvPr>
          <p:cNvSpPr/>
          <p:nvPr/>
        </p:nvSpPr>
        <p:spPr>
          <a:xfrm>
            <a:off x="972000" y="1988840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0.602 Train Acc. = 0.921564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0.237 Train Acc. = 0.942364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0.183 Train Acc. = 0.956073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0.149 Train Acc. = 0.962818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0.124 Train Acc. = 0.970236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0.104 Train Acc. = 0.974636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0.089 Train Acc. = 0.978891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0.076 Train Acc. = 0.982455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0.066 Train Acc. = 0.9858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0.057 Train Acc. = 0.987036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0.049 Train Acc. = 0.989909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0.043 Train Acc. = 0.991382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0.037 Train Acc. = 0.992018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0.032 Train Acc. = 0.994618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0.027 Train Acc. = 0.995582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0.9784</a:t>
            </a:r>
          </a:p>
        </p:txBody>
      </p:sp>
    </p:spTree>
    <p:extLst>
      <p:ext uri="{BB962C8B-B14F-4D97-AF65-F5344CB8AC3E}">
        <p14:creationId xmlns:p14="http://schemas.microsoft.com/office/powerpoint/2010/main" val="296634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5FB9-79FB-4F5E-96D2-632D4FA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D56BA-1CE5-46D5-9F87-484D1D12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(1)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53520-942F-4811-8FEC-56C89427C8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540AC-693C-447F-9857-0330901C1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64F65-D8CC-45EB-A70D-62E527524F5E}"/>
              </a:ext>
            </a:extLst>
          </p:cNvPr>
          <p:cNvSpPr/>
          <p:nvPr/>
        </p:nvSpPr>
        <p:spPr>
          <a:xfrm>
            <a:off x="972000" y="1881446"/>
            <a:ext cx="7200000" cy="181588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tensorflow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os.environ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'CUDA_VISIBLE_DEVICES'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"0"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tf.ConfigProto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config.gpu_options.per_process_gpu_memory_fraction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0.4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tensorflow.examples.tutorials.mnist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input_data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input_data.read_data_sets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"./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dataset/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/"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one_hot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43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5FB9-79FB-4F5E-96D2-632D4FA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D56BA-1CE5-46D5-9F87-484D1D12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53520-942F-4811-8FEC-56C89427C8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540AC-693C-447F-9857-0330901C1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64F65-D8CC-45EB-A70D-62E527524F5E}"/>
              </a:ext>
            </a:extLst>
          </p:cNvPr>
          <p:cNvSpPr/>
          <p:nvPr/>
        </p:nvSpPr>
        <p:spPr>
          <a:xfrm>
            <a:off x="972000" y="1881446"/>
            <a:ext cx="7200000" cy="37548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sigmoid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W1) + B1)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tf.nn.softmax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tf.reduce_mean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(-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tf.reduce_sum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*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tf.log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tf.clip_by_value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1e-10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1.0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)), 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minimize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tf.global_variables_initializer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tf.Session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config=config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43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A0FC-B93E-4B83-A1E1-D8FE3983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C63E4-6E39-4AB3-8FEA-6B28F33B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71D41-E019-4EB0-A001-8CD62178C2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E8777-0C5D-42B9-8776-543410873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B621E5-C7E9-470E-9AEE-A3046B6528FF}"/>
              </a:ext>
            </a:extLst>
          </p:cNvPr>
          <p:cNvSpPr/>
          <p:nvPr/>
        </p:nvSpPr>
        <p:spPr>
          <a:xfrm>
            <a:off x="972000" y="1844020"/>
            <a:ext cx="7200000" cy="461664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mnist.train.num_examples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tf.equal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tf.reduce_mean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tf.cast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tf.float32))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15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mnist.train.next_batch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_,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'%04d'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% 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Avg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'{:.3f}'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format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Training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Done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!'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 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00"/>
                </a:solidFill>
                <a:latin typeface="Calibri" panose="020F0502020204030204"/>
                <a:ea typeface="굴림체" panose="020B0609000101010101" pitchFamily="49" charset="-127"/>
              </a:rPr>
              <a:t>sess.close</a:t>
            </a:r>
            <a:r>
              <a:rPr kumimoji="0" lang="en-US" altLang="ko-KR" sz="1400" kern="0" dirty="0">
                <a:solidFill>
                  <a:srgbClr val="000000"/>
                </a:solidFill>
                <a:latin typeface="Calibri" panose="020F0502020204030204"/>
                <a:ea typeface="굴림체" panose="020B0609000101010101" pitchFamily="49" charset="-127"/>
              </a:rPr>
              <a:t>()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2E15-DFD8-46D3-96FD-0E5A181A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7B7B68-A0A4-4B37-A554-00550AFD4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Rectified Linear 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Robust vanishing gradient!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7B7B68-A0A4-4B37-A554-00550AFD4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3AE28-21DC-4166-A9C0-CFC84CDC6D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9B448-EDC7-435B-BAB7-BEA794215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/25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0EFFB6-BACA-4180-9026-43DCA96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996952"/>
            <a:ext cx="6153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95E6A-3C1E-4F24-8C24-2AA38A90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E9445-9FD0-4EF1-8C2B-94CDAC36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 the model structure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A0DAB3-4038-41BA-915F-F5BF0CEBA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61821-A0C8-4230-AEEC-CDD2CE440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F29F3B-F3E7-4030-8EAC-745BB0F7507B}"/>
              </a:ext>
            </a:extLst>
          </p:cNvPr>
          <p:cNvSpPr/>
          <p:nvPr/>
        </p:nvSpPr>
        <p:spPr>
          <a:xfrm>
            <a:off x="972000" y="1988840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W1) + B1)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3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22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A430E-3C16-4F12-B1CA-B7DAA77A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Dense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65370-CC77-4332-AA02-551AFFA0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Dense Network?</a:t>
            </a:r>
          </a:p>
          <a:p>
            <a:pPr lvl="1"/>
            <a:r>
              <a:rPr lang="en-US" altLang="ko-KR" dirty="0"/>
              <a:t>Consists of multiple Dense layers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44F97-5B2C-47D4-96E4-74A795053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43304D-4F64-405F-9D19-951ED8CBC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/25</a:t>
            </a:r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90AF8D96-881A-425D-9C16-27FC27E7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1" y="2554280"/>
            <a:ext cx="6104317" cy="31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7DBE5-7D9C-4462-9D0C-F77134F3ABB9}"/>
              </a:ext>
            </a:extLst>
          </p:cNvPr>
          <p:cNvSpPr txBox="1"/>
          <p:nvPr/>
        </p:nvSpPr>
        <p:spPr>
          <a:xfrm>
            <a:off x="1358000" y="5817223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941AA-A8A9-4D65-8042-87DBA7E21886}"/>
              </a:ext>
            </a:extLst>
          </p:cNvPr>
          <p:cNvSpPr txBox="1"/>
          <p:nvPr/>
        </p:nvSpPr>
        <p:spPr>
          <a:xfrm>
            <a:off x="2653400" y="5817223"/>
            <a:ext cx="113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1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4F3-CFDE-4D2C-A336-8E9969B62AE6}"/>
              </a:ext>
            </a:extLst>
          </p:cNvPr>
          <p:cNvSpPr txBox="1"/>
          <p:nvPr/>
        </p:nvSpPr>
        <p:spPr>
          <a:xfrm>
            <a:off x="4070088" y="5817223"/>
            <a:ext cx="113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2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BDCAA-A490-4F7F-978C-D91427914121}"/>
              </a:ext>
            </a:extLst>
          </p:cNvPr>
          <p:cNvSpPr txBox="1"/>
          <p:nvPr/>
        </p:nvSpPr>
        <p:spPr>
          <a:xfrm>
            <a:off x="5496301" y="5817223"/>
            <a:ext cx="113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3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84A5F-E2DB-4578-98FF-ED5ED60531BC}"/>
              </a:ext>
            </a:extLst>
          </p:cNvPr>
          <p:cNvSpPr txBox="1"/>
          <p:nvPr/>
        </p:nvSpPr>
        <p:spPr>
          <a:xfrm>
            <a:off x="6982201" y="5817223"/>
            <a:ext cx="105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C4DA9-E470-4636-86EA-C99633ABD7F5}"/>
              </a:ext>
            </a:extLst>
          </p:cNvPr>
          <p:cNvSpPr/>
          <p:nvPr/>
        </p:nvSpPr>
        <p:spPr>
          <a:xfrm>
            <a:off x="2653400" y="2376298"/>
            <a:ext cx="3980071" cy="33766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2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E5D-2E68-489F-AF70-5086F7E5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12577-F008-438A-BB27-D35098B9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Modify the model structure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keep_prob</a:t>
            </a:r>
            <a:r>
              <a:rPr lang="en-US" altLang="ko-KR" dirty="0"/>
              <a:t>” is a placeholder for probability to keep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6A040-2077-456A-AF91-C0D4A5C45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33429-CE14-43C9-9AAC-1CECD27DB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367DEC-6B9C-470D-AEEA-B54925688CB0}"/>
              </a:ext>
            </a:extLst>
          </p:cNvPr>
          <p:cNvSpPr/>
          <p:nvPr/>
        </p:nvSpPr>
        <p:spPr>
          <a:xfrm>
            <a:off x="972000" y="2065229"/>
            <a:ext cx="7200000" cy="2677656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(tf.float32)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W1) + B1)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tf.nn.dropout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tf.nn.dropout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(L2,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L3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tf.nn.dropout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(L3,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61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0354-748D-447D-9A5E-8F5B4285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38E77-5A11-4DEC-8FE9-92A4D6E0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Feed the </a:t>
            </a:r>
            <a:r>
              <a:rPr lang="en-US" altLang="ko-KR" dirty="0" err="1"/>
              <a:t>keep_prob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Feeding the “</a:t>
            </a:r>
            <a:r>
              <a:rPr lang="en-US" altLang="ko-KR" dirty="0" err="1"/>
              <a:t>keep_prob</a:t>
            </a:r>
            <a:r>
              <a:rPr lang="en-US" altLang="ko-KR" dirty="0"/>
              <a:t>” when only training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934CD-69D7-4CA6-872D-E11ECE8F1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2494A-0EC6-46DD-B622-A45126960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47308C-4B6E-4729-9E75-6D698507D479}"/>
              </a:ext>
            </a:extLst>
          </p:cNvPr>
          <p:cNvSpPr/>
          <p:nvPr/>
        </p:nvSpPr>
        <p:spPr>
          <a:xfrm>
            <a:off x="972000" y="1988840"/>
            <a:ext cx="7200000" cy="24622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...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_,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5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'%04d'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% 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Avg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'{:.3f}'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format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1.0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Training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Done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!'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 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1.0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195912-5CF8-4E84-9C57-7EDC63C294D6}"/>
              </a:ext>
            </a:extLst>
          </p:cNvPr>
          <p:cNvSpPr/>
          <p:nvPr/>
        </p:nvSpPr>
        <p:spPr>
          <a:xfrm>
            <a:off x="6507458" y="2201802"/>
            <a:ext cx="1269560" cy="3311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1443E2-6A8F-4655-A74F-E076356C25A2}"/>
              </a:ext>
            </a:extLst>
          </p:cNvPr>
          <p:cNvSpPr/>
          <p:nvPr/>
        </p:nvSpPr>
        <p:spPr>
          <a:xfrm>
            <a:off x="1036652" y="3259368"/>
            <a:ext cx="1269560" cy="3311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639E76-D51B-4E0A-81E1-5217165FD350}"/>
              </a:ext>
            </a:extLst>
          </p:cNvPr>
          <p:cNvSpPr/>
          <p:nvPr/>
        </p:nvSpPr>
        <p:spPr>
          <a:xfrm>
            <a:off x="1036652" y="4110680"/>
            <a:ext cx="1269560" cy="3311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97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BD3C-35A2-4375-934A-C8992D3D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6D9A-F1AE-4694-8B48-A2C9A93D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(1)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18E43-660D-443D-B265-1181A2452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A85492-F985-4355-94E6-CBE9532FE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DEB264-AF9F-422F-A586-4C3223FBF500}"/>
              </a:ext>
            </a:extLst>
          </p:cNvPr>
          <p:cNvSpPr/>
          <p:nvPr/>
        </p:nvSpPr>
        <p:spPr>
          <a:xfrm>
            <a:off x="972000" y="1916832"/>
            <a:ext cx="7200000" cy="95410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X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tf.placeholder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(tf.float32, [None, 784])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Y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tf.placeholder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(tf.float32, [None, 10])</a:t>
            </a: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tf.placeholder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tf.bool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epsilon = 1e-3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0CFBAA-704F-41D2-8AF8-5BE5C28544F3}"/>
              </a:ext>
            </a:extLst>
          </p:cNvPr>
          <p:cNvSpPr/>
          <p:nvPr/>
        </p:nvSpPr>
        <p:spPr>
          <a:xfrm>
            <a:off x="997878" y="2375514"/>
            <a:ext cx="2613497" cy="27865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25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BD3C-35A2-4375-934A-C8992D3D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6D9A-F1AE-4694-8B48-A2C9A93D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(2)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18E43-660D-443D-B265-1181A2452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A85492-F985-4355-94E6-CBE9532FE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DEB264-AF9F-422F-A586-4C3223FBF500}"/>
              </a:ext>
            </a:extLst>
          </p:cNvPr>
          <p:cNvSpPr/>
          <p:nvPr/>
        </p:nvSpPr>
        <p:spPr>
          <a:xfrm>
            <a:off x="972000" y="1916832"/>
            <a:ext cx="7200000" cy="37548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W1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tf.Variable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tf.random_normal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([784, 1024],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stddev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=0.01))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L1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tf.matmul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(X, W1)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L1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tf.contrib.layers.batch_norm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(L1,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center=True, scale=True,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updates_collections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=None)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L1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tf.nn.sigmoid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(L1)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W2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tf.Variable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tf.random_normal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([1024, 512],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stddev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=0.01))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L2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tf.matmul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(L1, W2)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L2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tf.contrib.layers.batch_norm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(L2,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center=True, scale=True,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updates_collections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=None)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L2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tf.nn.sigmoid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(L2)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W3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tf.Variable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tf.random_normal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([512, 256],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stddev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=0.01))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L3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tf.matmul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(L2, W3)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L3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tf.contrib.layers.batch_norm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(L3,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center=True, scale=True,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updates_collections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=None)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L3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tf.nn.sigmoid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(L3)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40B78D-FA9E-40BA-B3B5-343BF8E7DEE8}"/>
              </a:ext>
            </a:extLst>
          </p:cNvPr>
          <p:cNvSpPr/>
          <p:nvPr/>
        </p:nvSpPr>
        <p:spPr>
          <a:xfrm>
            <a:off x="1016686" y="2390306"/>
            <a:ext cx="6435633" cy="4626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AFE976-C994-420A-A536-7698B56C1B32}"/>
              </a:ext>
            </a:extLst>
          </p:cNvPr>
          <p:cNvSpPr/>
          <p:nvPr/>
        </p:nvSpPr>
        <p:spPr>
          <a:xfrm>
            <a:off x="1016686" y="3645024"/>
            <a:ext cx="6435633" cy="4626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DE62E4-D3B7-4042-B19E-53EB7B84B210}"/>
              </a:ext>
            </a:extLst>
          </p:cNvPr>
          <p:cNvSpPr/>
          <p:nvPr/>
        </p:nvSpPr>
        <p:spPr>
          <a:xfrm>
            <a:off x="1016686" y="4909031"/>
            <a:ext cx="6435633" cy="4626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670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BD3C-35A2-4375-934A-C8992D3D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6D9A-F1AE-4694-8B48-A2C9A93D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(3)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18E43-660D-443D-B265-1181A2452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A85492-F985-4355-94E6-CBE9532FE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DEB264-AF9F-422F-A586-4C3223FBF500}"/>
              </a:ext>
            </a:extLst>
          </p:cNvPr>
          <p:cNvSpPr/>
          <p:nvPr/>
        </p:nvSpPr>
        <p:spPr>
          <a:xfrm>
            <a:off x="972000" y="1916832"/>
            <a:ext cx="7200000" cy="353943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W4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tf.Variable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tf.random_normal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([256, 10],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stddev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=0.01))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B4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tf.Variable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tf.random_normal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(shape=[10],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stddev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=0.01))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model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tf.nn.softmax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tf.matmul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(L3, W4) + B4)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cost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tf.reduce_mean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(-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tf.reduce_sum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(Y *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tf.log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tf.clip_by_value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(model, 1e-10, 1.0)), [1]))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optimizer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tf.train.AdamOptimizer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(0.001).minimize(cost)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init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tf.global_variables_initializer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()</a:t>
            </a: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sess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tf.Session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(config=config)</a:t>
            </a: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sess.run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init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batch_size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100</a:t>
            </a: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total_batch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mnist.train.num_examples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/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batch_size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is_correct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tf.equal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tf.argmax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(model, 1),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tf.argmax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(Y, 1))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accuracy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tf.reduce_mean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tf.cast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is_correct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tf.float32))</a:t>
            </a:r>
          </a:p>
        </p:txBody>
      </p:sp>
    </p:spTree>
    <p:extLst>
      <p:ext uri="{BB962C8B-B14F-4D97-AF65-F5344CB8AC3E}">
        <p14:creationId xmlns:p14="http://schemas.microsoft.com/office/powerpoint/2010/main" val="343590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BD3C-35A2-4375-934A-C8992D3D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6D9A-F1AE-4694-8B48-A2C9A93D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(4)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18E43-660D-443D-B265-1181A2452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A85492-F985-4355-94E6-CBE9532FE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DEB264-AF9F-422F-A586-4C3223FBF500}"/>
              </a:ext>
            </a:extLst>
          </p:cNvPr>
          <p:cNvSpPr/>
          <p:nvPr/>
        </p:nvSpPr>
        <p:spPr>
          <a:xfrm>
            <a:off x="467544" y="2192665"/>
            <a:ext cx="8342584" cy="332398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for epoch in range(15):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total_cost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0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   for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in range(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total_batch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):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batch_xs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batch_ys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mnist.train.next_batch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batch_size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       _,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cost_val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sess.run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([optimizer, cost],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feed_dict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={X: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batch_xs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Y: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batch_ys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FF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: True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})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total_cost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cost_val</a:t>
            </a:r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   print('Epoch:', '%04d' % (epoch + 1), 'Avg. cost =', '{:.3f}'.format(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total_cost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/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total_batch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), 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            'Train Acc. =',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sess.run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(accuracy,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feed_dict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={X: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mnist.train.images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Y: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mnist.train.labels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FF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: False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}))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print('Training Done!')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print('Test Acc. = ',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sess.run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(accuracy,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feed_dict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={X: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mnist.test.images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Y: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mnist.test.labels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en-US" altLang="ko-KR" sz="1400" dirty="0">
                <a:solidFill>
                  <a:srgbClr val="FF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: False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}))</a:t>
            </a: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sess.close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20E17-0619-4C56-9F3F-21B422181DB2}"/>
              </a:ext>
            </a:extLst>
          </p:cNvPr>
          <p:cNvSpPr/>
          <p:nvPr/>
        </p:nvSpPr>
        <p:spPr>
          <a:xfrm>
            <a:off x="323528" y="3471988"/>
            <a:ext cx="8568952" cy="17572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84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AE81-FA01-49B4-BCBA-DE546CCF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5-layer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8EAE-7916-4790-9B14-B90C61CB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Overview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7C5BF-E953-4A26-BD86-DB2E4070EE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D2E6C-7295-460E-92AD-D909CD595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26</a:t>
            </a:fld>
            <a:r>
              <a:rPr lang="en-US" altLang="ko-KR" dirty="0"/>
              <a:t>/25</a:t>
            </a:r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F7B3172D-CEC5-4B84-A6EF-E14BAFCC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1" y="2091080"/>
            <a:ext cx="6104317" cy="31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E1CDC-919E-42A6-BE23-A54DC8F732E1}"/>
              </a:ext>
            </a:extLst>
          </p:cNvPr>
          <p:cNvSpPr txBox="1"/>
          <p:nvPr/>
        </p:nvSpPr>
        <p:spPr>
          <a:xfrm>
            <a:off x="1358000" y="5354023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(784)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E1BBD-830D-414C-83AA-22B1C710EDDF}"/>
              </a:ext>
            </a:extLst>
          </p:cNvPr>
          <p:cNvSpPr txBox="1"/>
          <p:nvPr/>
        </p:nvSpPr>
        <p:spPr>
          <a:xfrm>
            <a:off x="2653400" y="5354023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1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(1024)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B8C6D-B497-4AEB-8A90-10B6EFE6D8D2}"/>
              </a:ext>
            </a:extLst>
          </p:cNvPr>
          <p:cNvSpPr txBox="1"/>
          <p:nvPr/>
        </p:nvSpPr>
        <p:spPr>
          <a:xfrm>
            <a:off x="4070088" y="5354023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2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(512)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F2877-68EF-4CF8-9385-578100A94C8C}"/>
              </a:ext>
            </a:extLst>
          </p:cNvPr>
          <p:cNvSpPr txBox="1"/>
          <p:nvPr/>
        </p:nvSpPr>
        <p:spPr>
          <a:xfrm>
            <a:off x="5496301" y="5354023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3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3D842-E0CE-40F2-A857-831397B2871B}"/>
              </a:ext>
            </a:extLst>
          </p:cNvPr>
          <p:cNvSpPr txBox="1"/>
          <p:nvPr/>
        </p:nvSpPr>
        <p:spPr>
          <a:xfrm>
            <a:off x="6999834" y="5354023"/>
            <a:ext cx="102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48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F4ED-09B7-417E-8535-14947B0A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5-layer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86048-237E-48F2-A344-66E05523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6A62-22C3-4783-A694-7F0AA6BCF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6719CB-7793-4BBE-86F5-6E88273F2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27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7145CF-03CD-466C-AFB2-6D3D7A91582A}"/>
              </a:ext>
            </a:extLst>
          </p:cNvPr>
          <p:cNvSpPr/>
          <p:nvPr/>
        </p:nvSpPr>
        <p:spPr>
          <a:xfrm>
            <a:off x="972000" y="1916832"/>
            <a:ext cx="7200000" cy="2677656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keep_prob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tf.placeholder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(tf.float32)</a:t>
            </a:r>
            <a:b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tf.placeholder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tf.bool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epsilon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1e-3</a:t>
            </a:r>
            <a:b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b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W1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tf.Variable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tf.random_normal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([</a:t>
            </a:r>
            <a: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784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256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], </a:t>
            </a:r>
            <a:r>
              <a:rPr kumimoji="0"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stddev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0.01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B1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tf.Variable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tf.random_normal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shape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=[</a:t>
            </a:r>
            <a: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256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], </a:t>
            </a:r>
            <a:r>
              <a:rPr kumimoji="0"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stddev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0.01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tf.matmul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W1) + B1</a:t>
            </a:r>
            <a:b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tf.contrib.layers.batch_norm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(L1, </a:t>
            </a:r>
            <a:r>
              <a:rPr kumimoji="0"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is_training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center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scale</a:t>
            </a:r>
            <a:r>
              <a:rPr kumimoji="0" lang="ko-KR" altLang="ko-KR" sz="1400" dirty="0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updates_collections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None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tf.nn.relu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(L1)</a:t>
            </a:r>
            <a:b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L1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tf.nn.dropout</a:t>
            </a:r>
            <a:r>
              <a:rPr kumimoji="0"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(L1, </a:t>
            </a:r>
            <a:r>
              <a:rPr kumimoji="0"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keep_prob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…</a:t>
            </a:r>
            <a:endParaRPr kumimoji="0" lang="ko-KR" altLang="ko-K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1A447D7-4F23-474B-96E9-065116F2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5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7BD5C-13D0-4CDE-B75A-3AA007D6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5-layer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047F6-BC4A-4890-9F9B-AB0ABE2F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FB71CE-8898-4B24-9F35-A71BA7790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F12D2B-7637-4115-92A5-68AC4F6BF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28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CE303-E07A-49BE-A0F8-F1C5229D22B7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</a:t>
            </a: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 0001 Avg. cost = 0.336 Train Acc. = 0.9554727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0.174 Train Acc. = 0.9654727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0.142 Train Acc. = 0.9807636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0.121 Train Acc. = 0.9831273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0.110 Train Acc. = 0.9839636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0.101 Train Acc. = 0.98521817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0.091 Train Acc. = 0.9876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0.085 Train Acc. = 0.9892182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0.079 Train Acc. = 0.99005455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0.073 Train Acc. = 0.9922182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0.072 Train Acc. = 0.99143636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0.066 Train Acc. = 0.9908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0.064 Train Acc. = 0.9928182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0.060 Train Acc. = 0.99521816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0.058 Train Acc. = 0.99416363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Test Acc. =  0.9803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F23853-5D3C-4BA8-9C8C-6B1BB55F67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2000" y="1471583"/>
          <a:ext cx="2160000" cy="648000"/>
        </p:xfrm>
        <a:graphic>
          <a:graphicData uri="http://schemas.openxmlformats.org/drawingml/2006/table">
            <a:tbl>
              <a:tblPr firstRow="1" band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0.9784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8376-D232-49F6-AECF-3FBC07D7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E9917-4FA6-4A3F-A1FA-B64DCA97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</a:p>
          <a:p>
            <a:pPr lvl="1"/>
            <a:r>
              <a:rPr lang="en-US" altLang="ko-KR" dirty="0"/>
              <a:t>Large data of handwritten digits that is commonly used for training various image processing systems and machine learning</a:t>
            </a:r>
          </a:p>
          <a:p>
            <a:pPr lvl="1"/>
            <a:r>
              <a:rPr lang="en-US" altLang="ko-KR" dirty="0"/>
              <a:t>It contains 60,000 training images and 10,000 testing images (28 X 28 pixel)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A5B5B-775F-4B8A-83D0-690E15E79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A472A-B520-4CC1-8723-69E66945C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/25</a:t>
            </a:r>
          </a:p>
        </p:txBody>
      </p:sp>
      <p:pic>
        <p:nvPicPr>
          <p:cNvPr id="6" name="Picture 2" descr="MNIST sample images.">
            <a:extLst>
              <a:ext uri="{FF2B5EF4-FFF2-40B4-BE49-F238E27FC236}">
                <a16:creationId xmlns:a16="http://schemas.microsoft.com/office/drawing/2014/main" id="{549F4CA3-5D9B-47B4-89E1-A8B442E6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678383"/>
            <a:ext cx="4000500" cy="2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F92AF-8932-43FE-AC45-09D306443DBB}"/>
              </a:ext>
            </a:extLst>
          </p:cNvPr>
          <p:cNvSpPr txBox="1"/>
          <p:nvPr/>
        </p:nvSpPr>
        <p:spPr>
          <a:xfrm>
            <a:off x="3202018" y="5976313"/>
            <a:ext cx="288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&lt;Sample images from MNIST test dataset&gt;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8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1D47-9570-4C9F-81D5-35F8AFA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9AA83-5A3B-477F-BD55-60880AE8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Overview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A32E9-90F4-436B-BDA9-1BB5FD459C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A38A46-6E08-4519-A438-F342F03D9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/25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6775DD-F9E7-4326-A214-65BE731AFE09}"/>
              </a:ext>
            </a:extLst>
          </p:cNvPr>
          <p:cNvSpPr/>
          <p:nvPr/>
        </p:nvSpPr>
        <p:spPr>
          <a:xfrm>
            <a:off x="1590674" y="201039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F07F71-290A-4042-9590-4AEA22885CEF}"/>
              </a:ext>
            </a:extLst>
          </p:cNvPr>
          <p:cNvSpPr/>
          <p:nvPr/>
        </p:nvSpPr>
        <p:spPr>
          <a:xfrm>
            <a:off x="1590674" y="250532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FF3DBA-C652-488B-9844-E9EB80AD36CD}"/>
              </a:ext>
            </a:extLst>
          </p:cNvPr>
          <p:cNvSpPr/>
          <p:nvPr/>
        </p:nvSpPr>
        <p:spPr>
          <a:xfrm>
            <a:off x="1590674" y="300026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307D8F-2C10-4293-AE26-968BF37A58DE}"/>
              </a:ext>
            </a:extLst>
          </p:cNvPr>
          <p:cNvSpPr/>
          <p:nvPr/>
        </p:nvSpPr>
        <p:spPr>
          <a:xfrm>
            <a:off x="1590674" y="4218964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BCC7D2-760E-440E-B07D-BC943C6EF9E9}"/>
              </a:ext>
            </a:extLst>
          </p:cNvPr>
          <p:cNvSpPr/>
          <p:nvPr/>
        </p:nvSpPr>
        <p:spPr>
          <a:xfrm>
            <a:off x="4392000" y="201039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C28ADE-4711-4620-8B28-40464D42890D}"/>
              </a:ext>
            </a:extLst>
          </p:cNvPr>
          <p:cNvSpPr/>
          <p:nvPr/>
        </p:nvSpPr>
        <p:spPr>
          <a:xfrm>
            <a:off x="4392000" y="250532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A63C47-0B5F-4A4F-B966-606EC1E62DE4}"/>
              </a:ext>
            </a:extLst>
          </p:cNvPr>
          <p:cNvSpPr/>
          <p:nvPr/>
        </p:nvSpPr>
        <p:spPr>
          <a:xfrm>
            <a:off x="4392000" y="300026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DC3A98-1BE4-4382-900C-A641BA7640AF}"/>
              </a:ext>
            </a:extLst>
          </p:cNvPr>
          <p:cNvSpPr/>
          <p:nvPr/>
        </p:nvSpPr>
        <p:spPr>
          <a:xfrm>
            <a:off x="4392000" y="4533289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D96953-5D7B-4206-84EB-BC537235AC93}"/>
              </a:ext>
            </a:extLst>
          </p:cNvPr>
          <p:cNvSpPr/>
          <p:nvPr/>
        </p:nvSpPr>
        <p:spPr>
          <a:xfrm>
            <a:off x="7193326" y="201039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7AEBCC-0B8C-45F0-8CD3-6427D307A0D1}"/>
              </a:ext>
            </a:extLst>
          </p:cNvPr>
          <p:cNvSpPr/>
          <p:nvPr/>
        </p:nvSpPr>
        <p:spPr>
          <a:xfrm>
            <a:off x="7193326" y="250532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84F462-5761-4D48-A8E7-965E2AA08528}"/>
              </a:ext>
            </a:extLst>
          </p:cNvPr>
          <p:cNvSpPr/>
          <p:nvPr/>
        </p:nvSpPr>
        <p:spPr>
          <a:xfrm>
            <a:off x="7193326" y="300026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657547-9C91-444A-9A43-C18323C281EF}"/>
              </a:ext>
            </a:extLst>
          </p:cNvPr>
          <p:cNvSpPr/>
          <p:nvPr/>
        </p:nvSpPr>
        <p:spPr>
          <a:xfrm>
            <a:off x="7193326" y="3952264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FE4558-CE3B-4F4E-AA33-75EB53184FBF}"/>
              </a:ext>
            </a:extLst>
          </p:cNvPr>
          <p:cNvSpPr txBox="1"/>
          <p:nvPr/>
        </p:nvSpPr>
        <p:spPr>
          <a:xfrm>
            <a:off x="1647884" y="3635803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E4B52-D884-4EA3-AB3E-E6A2796E9BF0}"/>
              </a:ext>
            </a:extLst>
          </p:cNvPr>
          <p:cNvSpPr txBox="1"/>
          <p:nvPr/>
        </p:nvSpPr>
        <p:spPr>
          <a:xfrm>
            <a:off x="4449210" y="3750103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F3080-A4A2-4D56-B545-283E6A351996}"/>
              </a:ext>
            </a:extLst>
          </p:cNvPr>
          <p:cNvSpPr txBox="1"/>
          <p:nvPr/>
        </p:nvSpPr>
        <p:spPr>
          <a:xfrm>
            <a:off x="7250536" y="3555219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4A697F-084A-40D1-8B82-06853F3D5303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950674" y="2190390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D8C633-EB89-436D-8D5D-CEB89A01E40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950674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6936B4F-AB3B-4DF3-8BEA-B9AF2F8BC94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950674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1915E87-2B16-4BEB-AEE3-5983CFF07CBC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950674" y="2190390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CA4723E-8122-4FE2-BEAD-234F553138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950674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7C9D83-A4B4-44C1-B6FF-2D279ABB336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950674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9B4697-130C-4BC6-BA49-D9510D8A137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950674" y="2685326"/>
            <a:ext cx="2441326" cy="17136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236681-7234-4EFD-9176-87EB4C05200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950674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39404C9-F075-4DF7-9F80-70628F011E0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950674" y="3180262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CEE6EE-43DA-4B1E-96BF-CBFCA4CE138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950674" y="3180262"/>
            <a:ext cx="2441326" cy="12187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BE1D045-78FC-4EEB-83BD-D16AF52363A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1950674" y="3180262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88CA855-6DF7-4FAF-AA57-F5E98D672372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1950674" y="4398964"/>
            <a:ext cx="2441326" cy="3143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FA9A25-80CE-4B29-9C99-6FC0B227A22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950674" y="2190390"/>
            <a:ext cx="2441326" cy="22085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1E6BDF-A61B-479B-89F9-ED86B6BA8BF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950674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02DC5D-CCAF-41EE-9B51-1A21B1CCECF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950674" y="2685326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239F378-6067-4AEA-84A1-4FD29F75D62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1950674" y="2685326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8112174-D755-44CB-BDED-C3484131EB85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4752000" y="2190390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C79985-6E32-4A48-83D9-86CA5B9D75A0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752000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8EEEDE3-343D-4B70-B339-67222C2B3411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4752000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419161A-A088-4F1D-9D39-3F55CB0220D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4752000" y="2190390"/>
            <a:ext cx="2441326" cy="19418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B5F296-5E2B-4440-BEEF-F2BC65E60F1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752000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4F00F-8402-44A9-9EAD-B055D083484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52000" y="2685326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13CDCD-E25A-45A8-972A-F744BDA344B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752000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C3AA5D-BC9E-4591-9C5F-2D014AE85ED1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4752000" y="2685326"/>
            <a:ext cx="2441326" cy="14469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BF30618-2CD7-461E-BE48-46D882E4046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4752000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F89EB2B-C455-4A68-BCBC-792F245AF13C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752000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4D60976-1D3D-484F-8F8F-ECC37288F6A4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52000" y="3180262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68BF492-C357-4FE1-A5CC-DB4493BE4A97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4752000" y="3180262"/>
            <a:ext cx="2441326" cy="9520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806F75-2273-4679-B782-DB610EC8445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4752000" y="2190390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2A619BF-B8C6-4657-82E9-C400AF3AF0B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4752000" y="2685326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1AD2C7F-8A3A-41F5-8A3D-B093CD2398E8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4752000" y="3180262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95A794F-686A-457F-AF18-EC5F2AE15F82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752000" y="4132264"/>
            <a:ext cx="2441326" cy="5810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C00A99-D637-4A67-A004-CB6BA741D2DA}"/>
              </a:ext>
            </a:extLst>
          </p:cNvPr>
          <p:cNvSpPr txBox="1"/>
          <p:nvPr/>
        </p:nvSpPr>
        <p:spPr>
          <a:xfrm>
            <a:off x="4060321" y="5680779"/>
            <a:ext cx="102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(800)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CA4CB8-2CB0-442E-A21E-E7A23FAB640F}"/>
              </a:ext>
            </a:extLst>
          </p:cNvPr>
          <p:cNvSpPr txBox="1"/>
          <p:nvPr/>
        </p:nvSpPr>
        <p:spPr>
          <a:xfrm>
            <a:off x="1278391" y="568077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(28*28=784)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4B952C-5AF1-4512-A48D-F14D0C217F28}"/>
              </a:ext>
            </a:extLst>
          </p:cNvPr>
          <p:cNvSpPr txBox="1"/>
          <p:nvPr/>
        </p:nvSpPr>
        <p:spPr>
          <a:xfrm>
            <a:off x="6863250" y="5680779"/>
            <a:ext cx="102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71B50AE-C1C0-43C3-B336-02CC88D4299F}"/>
              </a:ext>
            </a:extLst>
          </p:cNvPr>
          <p:cNvSpPr/>
          <p:nvPr/>
        </p:nvSpPr>
        <p:spPr>
          <a:xfrm>
            <a:off x="1590674" y="502461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80A032-05D4-43C7-9022-E63A615186E9}"/>
              </a:ext>
            </a:extLst>
          </p:cNvPr>
          <p:cNvSpPr/>
          <p:nvPr/>
        </p:nvSpPr>
        <p:spPr>
          <a:xfrm>
            <a:off x="4392000" y="502461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19A1F-3572-4B5B-98A7-E4B6EE9EE2CB}"/>
              </a:ext>
            </a:extLst>
          </p:cNvPr>
          <p:cNvSpPr/>
          <p:nvPr/>
        </p:nvSpPr>
        <p:spPr>
          <a:xfrm>
            <a:off x="1046206" y="4911815"/>
            <a:ext cx="4234248" cy="5704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9FB835-B1EA-4BBF-891E-BCE059A3DAA6}"/>
              </a:ext>
            </a:extLst>
          </p:cNvPr>
          <p:cNvSpPr txBox="1"/>
          <p:nvPr/>
        </p:nvSpPr>
        <p:spPr>
          <a:xfrm>
            <a:off x="517752" y="505853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Bias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AB4D973-B480-45B4-8868-96B23B1FC993}"/>
              </a:ext>
            </a:extLst>
          </p:cNvPr>
          <p:cNvCxnSpPr>
            <a:cxnSpLocks/>
            <a:stCxn id="56" idx="6"/>
            <a:endCxn id="10" idx="2"/>
          </p:cNvCxnSpPr>
          <p:nvPr/>
        </p:nvCxnSpPr>
        <p:spPr>
          <a:xfrm flipV="1">
            <a:off x="1950674" y="2190390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8DDB01C-8F6C-48F4-BDC0-EF5E775E09F0}"/>
              </a:ext>
            </a:extLst>
          </p:cNvPr>
          <p:cNvCxnSpPr>
            <a:cxnSpLocks/>
            <a:stCxn id="56" idx="6"/>
            <a:endCxn id="11" idx="2"/>
          </p:cNvCxnSpPr>
          <p:nvPr/>
        </p:nvCxnSpPr>
        <p:spPr>
          <a:xfrm flipV="1">
            <a:off x="1950674" y="2685326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EF7E023-14B6-4FDF-863A-90F2608ADFA4}"/>
              </a:ext>
            </a:extLst>
          </p:cNvPr>
          <p:cNvCxnSpPr>
            <a:cxnSpLocks/>
            <a:stCxn id="56" idx="6"/>
            <a:endCxn id="12" idx="2"/>
          </p:cNvCxnSpPr>
          <p:nvPr/>
        </p:nvCxnSpPr>
        <p:spPr>
          <a:xfrm flipV="1">
            <a:off x="1950674" y="3180262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1FDACA8-8CB8-467A-AB9F-CAD2A608FAE7}"/>
              </a:ext>
            </a:extLst>
          </p:cNvPr>
          <p:cNvCxnSpPr>
            <a:cxnSpLocks/>
            <a:stCxn id="56" idx="6"/>
            <a:endCxn id="13" idx="2"/>
          </p:cNvCxnSpPr>
          <p:nvPr/>
        </p:nvCxnSpPr>
        <p:spPr>
          <a:xfrm flipV="1">
            <a:off x="1950674" y="4713289"/>
            <a:ext cx="2441326" cy="49132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0F19601-C8D5-4805-9863-4AC13737B68E}"/>
              </a:ext>
            </a:extLst>
          </p:cNvPr>
          <p:cNvCxnSpPr>
            <a:cxnSpLocks/>
            <a:stCxn id="57" idx="6"/>
            <a:endCxn id="14" idx="2"/>
          </p:cNvCxnSpPr>
          <p:nvPr/>
        </p:nvCxnSpPr>
        <p:spPr>
          <a:xfrm flipV="1">
            <a:off x="4752000" y="2190390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7C3364-0136-4227-AFE7-043E17EBAB9A}"/>
              </a:ext>
            </a:extLst>
          </p:cNvPr>
          <p:cNvCxnSpPr>
            <a:cxnSpLocks/>
            <a:stCxn id="57" idx="6"/>
            <a:endCxn id="15" idx="2"/>
          </p:cNvCxnSpPr>
          <p:nvPr/>
        </p:nvCxnSpPr>
        <p:spPr>
          <a:xfrm flipV="1">
            <a:off x="4752000" y="2685326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0BA74AF-0054-4330-891B-E73017543305}"/>
              </a:ext>
            </a:extLst>
          </p:cNvPr>
          <p:cNvCxnSpPr>
            <a:cxnSpLocks/>
            <a:stCxn id="57" idx="6"/>
            <a:endCxn id="16" idx="2"/>
          </p:cNvCxnSpPr>
          <p:nvPr/>
        </p:nvCxnSpPr>
        <p:spPr>
          <a:xfrm flipV="1">
            <a:off x="4752000" y="3180262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D116C-8EAF-4DD1-9E05-2D2774D76817}"/>
              </a:ext>
            </a:extLst>
          </p:cNvPr>
          <p:cNvCxnSpPr>
            <a:cxnSpLocks/>
            <a:stCxn id="57" idx="6"/>
            <a:endCxn id="17" idx="2"/>
          </p:cNvCxnSpPr>
          <p:nvPr/>
        </p:nvCxnSpPr>
        <p:spPr>
          <a:xfrm flipV="1">
            <a:off x="4752000" y="4132264"/>
            <a:ext cx="2441326" cy="107234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098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Preparation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MNIST dataset download and load to </a:t>
            </a:r>
            <a:r>
              <a:rPr lang="en-US" altLang="ko-KR" dirty="0" err="1"/>
              <a:t>mnist</a:t>
            </a:r>
            <a:r>
              <a:rPr lang="en-US" altLang="ko-KR" dirty="0"/>
              <a:t> variable with </a:t>
            </a:r>
            <a:r>
              <a:rPr lang="en-US" altLang="ko-KR" dirty="0" err="1"/>
              <a:t>one_hot</a:t>
            </a:r>
            <a:r>
              <a:rPr lang="en-US" altLang="ko-KR" dirty="0"/>
              <a:t> label encoding</a:t>
            </a:r>
          </a:p>
          <a:p>
            <a:pPr lvl="2"/>
            <a:r>
              <a:rPr lang="en-US" altLang="ko-KR" dirty="0"/>
              <a:t>For example)</a:t>
            </a:r>
          </a:p>
          <a:p>
            <a:pPr lvl="3"/>
            <a:r>
              <a:rPr lang="en-US" altLang="ko-KR" dirty="0"/>
              <a:t>0 =&gt; &lt;1, 0, 0, 0, 0, 0, 0, 0, 0, 0&gt;</a:t>
            </a:r>
          </a:p>
          <a:p>
            <a:pPr lvl="3"/>
            <a:r>
              <a:rPr lang="en-US" altLang="ko-KR" dirty="0"/>
              <a:t>1 =&gt; &lt;0, 1, 0, 0, 0, 0, 0, 0, 0, 0&gt;</a:t>
            </a:r>
          </a:p>
          <a:p>
            <a:pPr lvl="3"/>
            <a:r>
              <a:rPr lang="en-US" altLang="ko-KR" dirty="0"/>
              <a:t>…</a:t>
            </a:r>
          </a:p>
          <a:p>
            <a:pPr lvl="3"/>
            <a:r>
              <a:rPr lang="en-US" altLang="ko-KR" dirty="0"/>
              <a:t>9 =&gt; &lt;0, 0, 0, 0, 0, 0, 0, 0, 0, 10&gt;</a:t>
            </a:r>
          </a:p>
          <a:p>
            <a:pPr lvl="2"/>
            <a:r>
              <a:rPr lang="en-US" altLang="ko-KR" dirty="0"/>
              <a:t>55,000 grayscale training and 10,000 grayscale test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181588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tensorflow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os.environ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'CUDA_VISIBLE_DEVICES'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"0"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tf.ConfigProto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config.gpu_options.per_process_gpu_memory_fraction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0.4</a:t>
            </a:r>
            <a:b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tensorflow.examples.tutorials.mnist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input_data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mnist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input_data.read_data_sets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"./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dataset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mnist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/"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one_hot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4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6F1AF4-0501-4E75-87F7-F7BC502F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0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27E5-BAAA-435B-8706-B110EF59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67B21-2706-44AA-A787-B968DF77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Placeholders for Data and Label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image consists of 784 pixels (28X28)</a:t>
            </a:r>
          </a:p>
          <a:p>
            <a:pPr lvl="1"/>
            <a:r>
              <a:rPr lang="en-US" altLang="ko-KR" dirty="0"/>
              <a:t>A label consists of 10 classes (0 – 9)</a:t>
            </a:r>
          </a:p>
          <a:p>
            <a:pPr lvl="1"/>
            <a:r>
              <a:rPr lang="en-US" altLang="ko-KR" dirty="0"/>
              <a:t>First dimension (None) will index the images in the mini-batch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41DD8-0AAE-4D19-BF41-4A0F9203F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7E1651-1757-43C6-9B55-CBD2D8F12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ADCB18-9F17-4F86-9B45-0FB118670846}"/>
              </a:ext>
            </a:extLst>
          </p:cNvPr>
          <p:cNvSpPr/>
          <p:nvPr/>
        </p:nvSpPr>
        <p:spPr>
          <a:xfrm>
            <a:off x="972000" y="2032655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31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DBFF-87FE-46C6-A0EC-9570478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46ED0-03CA-4B90-9D15-499F2A275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Setup Layers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Hidden layer 1 (L1) with sigmoid activation</a:t>
                </a:r>
              </a:p>
              <a:p>
                <a:pPr lvl="2"/>
                <a:r>
                  <a:rPr lang="en-US" altLang="ko-KR" dirty="0"/>
                  <a:t>It consists of 256 hidden nodes </a:t>
                </a:r>
              </a:p>
              <a:p>
                <a:pPr lvl="2"/>
                <a:r>
                  <a:rPr lang="en-US" altLang="ko-KR" dirty="0"/>
                  <a:t>Each weight is initialized by normal distribution with 0.01 standard deviation</a:t>
                </a:r>
              </a:p>
              <a:p>
                <a:pPr lvl="1"/>
                <a:r>
                  <a:rPr lang="en-US" altLang="ko-KR" dirty="0"/>
                  <a:t>Output layer (model) with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activation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softmax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46ED0-03CA-4B90-9D15-499F2A275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 b="-7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DBFA2-EA12-4CE7-BE51-3CAC95ABA6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6F5372-9F35-4DEA-8AA3-7169DE528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/25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7BCA5-4D24-472A-B360-9069CFDD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8" y="1844824"/>
            <a:ext cx="7230483" cy="1652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4EF6DE-C103-439C-8D10-E20544C33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5111841"/>
            <a:ext cx="2518204" cy="15936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6861ED-8E71-4AE5-9E15-D645051B37FB}"/>
              </a:ext>
            </a:extLst>
          </p:cNvPr>
          <p:cNvSpPr/>
          <p:nvPr/>
        </p:nvSpPr>
        <p:spPr>
          <a:xfrm>
            <a:off x="7499497" y="5027417"/>
            <a:ext cx="263610" cy="141079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2DE6BC-B16A-4AFA-8A95-C6A1D174D113}"/>
              </a:ext>
            </a:extLst>
          </p:cNvPr>
          <p:cNvSpPr/>
          <p:nvPr/>
        </p:nvSpPr>
        <p:spPr>
          <a:xfrm>
            <a:off x="8563530" y="5027418"/>
            <a:ext cx="263610" cy="111918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6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1EF07-B669-4D6A-8691-2D823D5C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266E8F-3E25-46E1-A9FA-6EC359EF5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Cost function and Optimizer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Cost function is defined by cross-entropy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Example)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Clip_by_value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en-US" altLang="ko-KR" dirty="0"/>
                  <a:t>Needs to avoid </a:t>
                </a:r>
                <a:r>
                  <a:rPr lang="en-US" altLang="ko-KR" dirty="0" err="1"/>
                  <a:t>NaN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266E8F-3E25-46E1-A9FA-6EC359EF5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 b="-5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115FF-167F-4B9B-B371-07474E62A4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B511FC-C53B-48E8-8635-5B57A4531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929653-6403-4247-A8A8-8D17524CD76C}"/>
              </a:ext>
            </a:extLst>
          </p:cNvPr>
          <p:cNvSpPr/>
          <p:nvPr/>
        </p:nvSpPr>
        <p:spPr>
          <a:xfrm>
            <a:off x="972000" y="2012713"/>
            <a:ext cx="7200000" cy="54316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cost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reduce_mean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4AA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-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reduce_sum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Y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4AA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*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tf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log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clip_by_value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model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,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1e-10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,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1.0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)),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]))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optimizer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train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AdamOptimizer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0.001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).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minimize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cost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8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DAB2-CEDF-4450-B0CB-C9D29A3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C470A-157D-4D34-9410-B6D3E9F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 function and Optimizer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Create an operation to initialize the variables</a:t>
            </a:r>
          </a:p>
          <a:p>
            <a:pPr lvl="1"/>
            <a:r>
              <a:rPr lang="en-US" altLang="ko-KR" dirty="0"/>
              <a:t>Launch the model in a Session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9E2FC-6589-4477-8F68-E8CD02604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A6913-A892-4D2C-96A1-08C955381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/25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A5A83-44D8-43B8-93E8-44D4B0C91B0F}"/>
              </a:ext>
            </a:extLst>
          </p:cNvPr>
          <p:cNvSpPr/>
          <p:nvPr/>
        </p:nvSpPr>
        <p:spPr>
          <a:xfrm>
            <a:off x="972000" y="1916832"/>
            <a:ext cx="7200000" cy="73866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tf.global_variables_initializer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tf.Session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config=config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579469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4518</TotalTime>
  <Words>2388</Words>
  <Application>Microsoft Office PowerPoint</Application>
  <PresentationFormat>화면 슬라이드 쇼(4:3)</PresentationFormat>
  <Paragraphs>353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굴림체</vt:lpstr>
      <vt:lpstr>맑은 고딕</vt:lpstr>
      <vt:lpstr>Arial</vt:lpstr>
      <vt:lpstr>Calibri</vt:lpstr>
      <vt:lpstr>Cambria Math</vt:lpstr>
      <vt:lpstr>Times New Roman</vt:lpstr>
      <vt:lpstr>Wingdings 2</vt:lpstr>
      <vt:lpstr>수묵 터치</vt:lpstr>
      <vt:lpstr>Deep Learning</vt:lpstr>
      <vt:lpstr>Dense Network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ReLU</vt:lpstr>
      <vt:lpstr>ReLU</vt:lpstr>
      <vt:lpstr>Dropout</vt:lpstr>
      <vt:lpstr>Dropout</vt:lpstr>
      <vt:lpstr>Batch Normalization</vt:lpstr>
      <vt:lpstr>Batch Normalization</vt:lpstr>
      <vt:lpstr>Batch Normalization</vt:lpstr>
      <vt:lpstr>Batch Normalization</vt:lpstr>
      <vt:lpstr>Practice: 5-layer DN for MNIST</vt:lpstr>
      <vt:lpstr>Practice: 5-layer DN for MNIST</vt:lpstr>
      <vt:lpstr>Practice: 5-layer DN for MNIST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240</cp:revision>
  <dcterms:created xsi:type="dcterms:W3CDTF">2004-03-24T09:34:53Z</dcterms:created>
  <dcterms:modified xsi:type="dcterms:W3CDTF">2018-06-20T12:46:18Z</dcterms:modified>
</cp:coreProperties>
</file>