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4"/>
  </p:notes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25E5A35-5404-47B7-9136-36E9B05DB7CB}">
          <p14:sldIdLst>
            <p14:sldId id="256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>
      <p:cViewPr varScale="1">
        <p:scale>
          <a:sx n="111" d="100"/>
          <a:sy n="111" d="100"/>
        </p:scale>
        <p:origin x="159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지형" userId="3d4594d6552e6340" providerId="LiveId" clId="{5199823B-C3DD-4214-86D3-D460FA7CE7F7}"/>
    <pc:docChg chg="modSld">
      <pc:chgData name="이지형" userId="3d4594d6552e6340" providerId="LiveId" clId="{5199823B-C3DD-4214-86D3-D460FA7CE7F7}" dt="2018-02-06T09:46:25.349" v="7" actId="20577"/>
      <pc:docMkLst>
        <pc:docMk/>
      </pc:docMkLst>
      <pc:sldChg chg="modSp">
        <pc:chgData name="이지형" userId="3d4594d6552e6340" providerId="LiveId" clId="{5199823B-C3DD-4214-86D3-D460FA7CE7F7}" dt="2018-02-06T09:46:25.349" v="7" actId="20577"/>
        <pc:sldMkLst>
          <pc:docMk/>
          <pc:sldMk cId="3915956067" sldId="305"/>
        </pc:sldMkLst>
        <pc:spChg chg="mod">
          <ac:chgData name="이지형" userId="3d4594d6552e6340" providerId="LiveId" clId="{5199823B-C3DD-4214-86D3-D460FA7CE7F7}" dt="2018-02-06T09:46:25.349" v="7" actId="20577"/>
          <ac:spMkLst>
            <pc:docMk/>
            <pc:sldMk cId="3915956067" sldId="305"/>
            <ac:spMk id="17411" creationId="{E8DFE511-9008-4182-848F-06D090C94C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D07A47F-6B3F-E346-8069-F6E9E99DBE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6DEA11A-2C43-B040-AEA2-391F1FF989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086EF9D-D620-4471-AD2A-87686C1852A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0F44BC39-0B7F-CF48-8960-AB638DFEC0F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E518362E-1A0D-0D44-910B-1E41BAFEB1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9" name="Rectangle 7">
            <a:extLst>
              <a:ext uri="{FF2B5EF4-FFF2-40B4-BE49-F238E27FC236}">
                <a16:creationId xmlns:a16="http://schemas.microsoft.com/office/drawing/2014/main" id="{5170064D-49A0-714E-8D30-C5288FB76C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12D0FE71-ADF9-4B52-8A58-07667E59AD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7DA9CA22-0FD8-486E-9F03-F1811BA3F81E}"/>
              </a:ext>
            </a:extLst>
          </p:cNvPr>
          <p:cNvSpPr>
            <a:spLocks/>
          </p:cNvSpPr>
          <p:nvPr/>
        </p:nvSpPr>
        <p:spPr bwMode="auto">
          <a:xfrm>
            <a:off x="838200" y="2273300"/>
            <a:ext cx="7772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48627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16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C314A6-A82B-4B00-AE58-AA20E9B15E2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79388" y="6453188"/>
            <a:ext cx="5840412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DDC4A14-9FB2-419D-9CEA-D9527B55C8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63D6D1-89E9-426B-B08B-8032EB608E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373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15B8C2-4D61-4AED-B785-C0F1F56960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7569B70-E7CF-46E6-A69A-7561E062B9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A7CBD3-C17E-4405-9A71-A42AC512E3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147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B128CD5-825A-42E0-81BE-62C5546C42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46B4DC9-988B-496A-9106-2ACB25FED3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E30EE9-67C2-46AE-959F-17F2BB4C62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74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AE158D-6DCF-4532-BDC6-52905AF443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7AD4F2D-7D82-428D-93DC-3CFABF4693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8BDB24-7CEE-47DE-AF20-30412808B2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618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90E99EA-7C5F-41EF-8C82-8554045C2A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841A600-0581-48D9-877D-6F623096AC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400857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780B5C4-0A98-4785-9DD0-89C6871CC8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498053B-FDED-4A48-B004-28A74E10D7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96618B-C570-4FC3-966B-7F8565E2F5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672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05B8AF4-03BA-492A-992B-20C0CCF200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0D5A211-BEDB-42FB-B8F6-49B74DEFC88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9C1747-7FF0-4FEE-8DD6-E0A3C4BC90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437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CC922B-F6EB-4F0E-B4B7-D55D81495DE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8D2A1-24AD-442D-80B6-5DC7211D60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B111C5-D2C1-4B20-B7C8-F4F378DEF8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563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09D7FD5-C4C3-46A2-98D4-B93DC1B95F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3AA0785-261E-42CB-B57E-628E8E257F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A5BEB7-15B6-453D-A66C-CC90F4B4D3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9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BA728BC6-F890-49C9-B3C4-914973050D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2D8E1CEC-AD05-4192-8214-011656FD3F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2B5933-034F-4581-902D-C06FE72B35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002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E2F0377-7813-4C7E-B770-CB80D510F7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9EAA244-1C15-4AA4-BCA3-5E3EA0C03C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169C79-6E43-4E80-9C8B-9B297AFA04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884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52FAF20-1102-44C3-86B0-593C84A0AB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C0F6FB5-DE22-4D28-8D84-5CFE27EEB3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D672E8-51EC-4E91-9053-E6E0048400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621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reeform 2">
            <a:extLst>
              <a:ext uri="{FF2B5EF4-FFF2-40B4-BE49-F238E27FC236}">
                <a16:creationId xmlns:a16="http://schemas.microsoft.com/office/drawing/2014/main" id="{39139EB2-D7B4-744E-BA5A-F1EB03B71883}"/>
              </a:ext>
            </a:extLst>
          </p:cNvPr>
          <p:cNvSpPr>
            <a:spLocks/>
          </p:cNvSpPr>
          <p:nvPr/>
        </p:nvSpPr>
        <p:spPr bwMode="auto">
          <a:xfrm>
            <a:off x="685800" y="228600"/>
            <a:ext cx="8153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39216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C6A9180-C06F-4CD8-AF1C-18B6847B3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C496F6C-F1FC-415C-8E17-B43283F58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6198" name="Rectangle 6">
            <a:extLst>
              <a:ext uri="{FF2B5EF4-FFF2-40B4-BE49-F238E27FC236}">
                <a16:creationId xmlns:a16="http://schemas.microsoft.com/office/drawing/2014/main" id="{A5A0793C-1FAF-FB43-B05E-B7F68880A65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3188"/>
            <a:ext cx="46434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136199" name="Rectangle 7">
            <a:extLst>
              <a:ext uri="{FF2B5EF4-FFF2-40B4-BE49-F238E27FC236}">
                <a16:creationId xmlns:a16="http://schemas.microsoft.com/office/drawing/2014/main" id="{0CA7D3BD-18DE-9E4D-8F15-8F1866F25B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6E1000E6-BDE0-4556-B494-67998C7F7C5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5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Blip>
          <a:blip r:embed="rId15"/>
        </a:buBlip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 2" panose="05020102010507070707" pitchFamily="18" charset="2"/>
        <a:buChar char=""/>
        <a:defRPr kumimoji="1" sz="20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 2" panose="05020102010507070707" pitchFamily="18" charset="2"/>
        <a:buChar char=""/>
        <a:defRPr kumimoji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"/>
        <a:defRPr kumimoji="1" sz="16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anose="05020102010507070707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5A7BB24-66FA-44F9-BBE0-BBE8250381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Convolutional Neural Networks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9C12360-97F8-4610-8EBA-29B10C89663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15364" name="슬라이드 번호 개체 틀 1">
            <a:extLst>
              <a:ext uri="{FF2B5EF4-FFF2-40B4-BE49-F238E27FC236}">
                <a16:creationId xmlns:a16="http://schemas.microsoft.com/office/drawing/2014/main" id="{F218DC29-881D-499D-A8DE-AFBEFEF48A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27E41E-85FE-4256-9DF7-172D2209F92A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ko-KR" sz="140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CED8324-4AF3-4F89-A2EE-D71C192D9A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D4DC9-8726-49DF-A756-E74C5F50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D90A99-E645-44A8-8342-56BEC9FB7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operate (2-2) - SAME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E80DB5-764C-46D7-A66D-AF160A6E98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31C712-01E7-4197-89FE-F0812826C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10</a:t>
            </a:fld>
            <a:r>
              <a:rPr lang="en-US" altLang="ko-KR" dirty="0"/>
              <a:t>/22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2B8F22-6691-4B82-A200-5DF79D87ECDE}"/>
              </a:ext>
            </a:extLst>
          </p:cNvPr>
          <p:cNvSpPr/>
          <p:nvPr/>
        </p:nvSpPr>
        <p:spPr>
          <a:xfrm>
            <a:off x="972000" y="1949060"/>
            <a:ext cx="7200000" cy="2492990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pool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tf.nn.max_pool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image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ksize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=[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],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strides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=[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],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padding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SAME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pool_img = pool.eval(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session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=sess)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print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'pool_img.shape'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pool.shape)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en-US" altLang="ko-KR" sz="1200" b="1" kern="0" dirty="0">
                <a:solidFill>
                  <a:srgbClr val="C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print(</a:t>
            </a:r>
            <a:r>
              <a:rPr kumimoji="0" lang="en-US" altLang="ko-KR" sz="1200" b="1" kern="0" dirty="0" err="1">
                <a:solidFill>
                  <a:srgbClr val="C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pool_img.reshape</a:t>
            </a:r>
            <a:r>
              <a:rPr kumimoji="0" lang="en-US" altLang="ko-KR" sz="1200" b="1" kern="0" dirty="0">
                <a:solidFill>
                  <a:srgbClr val="C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(3,3))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200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en-US" altLang="ko-KR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kumimoji="0" lang="ko-KR" altLang="ko-KR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 i, one_img in enumerate(pool_img):</a:t>
            </a:r>
            <a:br>
              <a:rPr kumimoji="0" lang="ko-KR" altLang="ko-KR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en-US" altLang="ko-KR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kumimoji="0" lang="ko-KR" altLang="ko-KR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print(one_img.reshape(pool_img.shape[1],pool_img.shape[2]))</a:t>
            </a:r>
            <a:br>
              <a:rPr kumimoji="0" lang="ko-KR" altLang="ko-KR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en-US" altLang="ko-KR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kumimoji="0" lang="ko-KR" altLang="ko-KR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plt.subplot(1, 2, i+1), plt.imshow(one_img.reshape(pool_img.shape[1],pool_img.shape[2]), cmap='Greys</a:t>
            </a:r>
            <a:r>
              <a:rPr kumimoji="0" lang="ko-KR" altLang="en-US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’</a:t>
            </a:r>
            <a:r>
              <a:rPr kumimoji="0" lang="ko-KR" altLang="ko-KR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en-US" altLang="ko-KR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kumimoji="0" lang="ko-KR" altLang="ko-KR" sz="1200" b="1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plt.show</a:t>
            </a:r>
            <a:r>
              <a:rPr kumimoji="0" lang="ko-KR" altLang="ko-KR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()</a:t>
            </a:r>
            <a:endParaRPr kumimoji="0" lang="en-US" altLang="ko-KR" sz="1200" b="1" kern="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ko-KR" sz="12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sess</a:t>
            </a:r>
            <a:r>
              <a:rPr kumimoji="0" lang="ko-KR" altLang="ko-KR" sz="1200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</a:t>
            </a:r>
            <a:r>
              <a:rPr kumimoji="0" lang="en-US" altLang="ko-KR" sz="1200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close</a:t>
            </a:r>
            <a:r>
              <a:rPr kumimoji="0" lang="ko-KR" altLang="ko-KR" sz="1200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en-US" altLang="ko-KR" sz="1200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endParaRPr kumimoji="0" lang="en-US" altLang="ko-KR" sz="1200" b="1" kern="0" dirty="0">
              <a:solidFill>
                <a:srgbClr val="C00000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AA40DA-6E15-4F69-9E43-266376B88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2" r="43845" b="16382"/>
          <a:stretch/>
        </p:blipFill>
        <p:spPr>
          <a:xfrm>
            <a:off x="4788024" y="3975576"/>
            <a:ext cx="3286304" cy="2881747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3884266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2DF0A-CBD7-435D-8DE1-322C82B5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01272-5284-444E-9F89-D003D1A3B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MNIST Dataset</a:t>
            </a:r>
          </a:p>
          <a:p>
            <a:pPr lvl="1"/>
            <a:r>
              <a:rPr lang="en-US" altLang="ko-KR" dirty="0"/>
              <a:t>Large data of handwritten digits that is commonly used for training various image processing systems and machine learning</a:t>
            </a:r>
          </a:p>
          <a:p>
            <a:pPr lvl="1"/>
            <a:r>
              <a:rPr lang="en-US" altLang="ko-KR" dirty="0"/>
              <a:t>It contains 60,000 training images and 10,000 testing images (28 X 28 pixel)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51F005-BF38-4103-B3DB-CCA87C0DBC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14A8EC-17AC-4610-A782-D09B0EF72F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11</a:t>
            </a:fld>
            <a:r>
              <a:rPr lang="en-US" altLang="ko-KR" dirty="0"/>
              <a:t>/22</a:t>
            </a:r>
          </a:p>
        </p:txBody>
      </p:sp>
      <p:pic>
        <p:nvPicPr>
          <p:cNvPr id="6" name="Picture 2" descr="MNIST sample images.">
            <a:extLst>
              <a:ext uri="{FF2B5EF4-FFF2-40B4-BE49-F238E27FC236}">
                <a16:creationId xmlns:a16="http://schemas.microsoft.com/office/drawing/2014/main" id="{0A5980D0-CB56-428C-8DB9-D7BFCCB20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3694883"/>
            <a:ext cx="4000500" cy="243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266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B6756-E5D3-456D-8346-4CC48A9F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AA32CA-C458-4C89-BDC8-881A98FB6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Preparation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MNIST dataset download and load to </a:t>
            </a:r>
            <a:r>
              <a:rPr lang="en-US" altLang="ko-KR" dirty="0" err="1"/>
              <a:t>mnist</a:t>
            </a:r>
            <a:r>
              <a:rPr lang="en-US" altLang="ko-KR" dirty="0"/>
              <a:t> variable with </a:t>
            </a:r>
            <a:r>
              <a:rPr lang="en-US" altLang="ko-KR" dirty="0" err="1"/>
              <a:t>one_hot</a:t>
            </a:r>
            <a:r>
              <a:rPr lang="en-US" altLang="ko-KR" dirty="0"/>
              <a:t> label encoding</a:t>
            </a:r>
          </a:p>
          <a:p>
            <a:pPr lvl="1"/>
            <a:r>
              <a:rPr lang="en-US" altLang="ko-KR" dirty="0"/>
              <a:t>A image consists of 784 pixels (28X28X1)</a:t>
            </a:r>
          </a:p>
          <a:p>
            <a:pPr lvl="1"/>
            <a:r>
              <a:rPr lang="en-US" altLang="ko-KR" dirty="0"/>
              <a:t>A label consists of 10 classes (0 – 9)</a:t>
            </a:r>
          </a:p>
          <a:p>
            <a:pPr lvl="1"/>
            <a:r>
              <a:rPr lang="en-US" altLang="ko-KR" dirty="0"/>
              <a:t>First dimension (None) will index the images in the mini-batch</a:t>
            </a:r>
            <a:endParaRPr lang="ko-KR" altLang="en-US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C9EE9E-A995-4325-95D8-8A7F5BE18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497651-095D-4E14-9676-77D0BC086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12</a:t>
            </a:fld>
            <a:r>
              <a:rPr lang="en-US" altLang="ko-KR" dirty="0"/>
              <a:t>/22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719AC2-C900-47E4-B1A7-64190A863B9B}"/>
              </a:ext>
            </a:extLst>
          </p:cNvPr>
          <p:cNvSpPr/>
          <p:nvPr/>
        </p:nvSpPr>
        <p:spPr>
          <a:xfrm>
            <a:off x="972000" y="1988840"/>
            <a:ext cx="7200000" cy="2123658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import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tensorflow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as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import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os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os.environ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'CUDA_VISIBLE_DEVICES'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 = 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"0"</a:t>
            </a:r>
            <a:b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config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tf.ConfigProto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config.gpu_options.per_process_gpu_memory_fraction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0.4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from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tensorflow.examples.tutorials.mnist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import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input_data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mnist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input_data.read_data_sets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"./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dataset/</a:t>
            </a:r>
            <a:r>
              <a:rPr kumimoji="0" lang="ko-KR" altLang="ko-K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mnist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/"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one_hot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True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X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tf.placeholder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(tf.float32, [</a:t>
            </a:r>
            <a:r>
              <a:rPr kumimoji="0" lang="ko-KR" altLang="ko-K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None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28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28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])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Y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tf.placeholder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(tf.float32, [</a:t>
            </a:r>
            <a:r>
              <a:rPr kumimoji="0" lang="ko-KR" altLang="ko-K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None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10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])</a:t>
            </a:r>
            <a:endParaRPr kumimoji="0" lang="ko-KR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6425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3D38C-7F2E-4166-A70D-551755B44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4FE48-5335-4859-9087-9A5F8F157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Convert Image format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A image consists of 784 pixels , but image format for CNNs is 28 X 28 X 1 (width X height X channels)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A7D9BA-4297-4CEB-B02B-DAC6057C64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B2D332-9EAA-4259-8F83-A68C9577C6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13</a:t>
            </a:fld>
            <a:r>
              <a:rPr lang="en-US" altLang="ko-KR" dirty="0"/>
              <a:t>/22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E3C6A3-8919-48D1-8CB5-DC3134FBA097}"/>
              </a:ext>
            </a:extLst>
          </p:cNvPr>
          <p:cNvSpPr/>
          <p:nvPr/>
        </p:nvSpPr>
        <p:spPr>
          <a:xfrm>
            <a:off x="972000" y="1906723"/>
            <a:ext cx="7200000" cy="276999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X_image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tf.reshape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X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[-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28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28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])</a:t>
            </a:r>
            <a:endParaRPr kumimoji="0" lang="ko-KR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99A5DB-3BA2-4BB1-93A7-AF3B9E47AF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762" b="18643"/>
          <a:stretch/>
        </p:blipFill>
        <p:spPr>
          <a:xfrm>
            <a:off x="2804160" y="3588312"/>
            <a:ext cx="3535680" cy="237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17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D7115-664D-4AA0-BDD6-ABC013A5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932C8-BBF1-43AD-94B7-A9BD50527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Layers (1)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Conv2d</a:t>
            </a:r>
          </a:p>
          <a:p>
            <a:pPr lvl="2"/>
            <a:r>
              <a:rPr lang="en-US" altLang="ko-KR" dirty="0"/>
              <a:t>Filter: 5X5X32</a:t>
            </a:r>
          </a:p>
          <a:p>
            <a:pPr lvl="2"/>
            <a:r>
              <a:rPr lang="en-US" altLang="ko-KR" dirty="0"/>
              <a:t>Strides: 1, Padding: Same</a:t>
            </a:r>
          </a:p>
          <a:p>
            <a:pPr lvl="1"/>
            <a:r>
              <a:rPr lang="en-US" altLang="ko-KR" dirty="0"/>
              <a:t>Pooling</a:t>
            </a:r>
          </a:p>
          <a:p>
            <a:pPr lvl="2"/>
            <a:r>
              <a:rPr lang="en-US" altLang="ko-KR" dirty="0"/>
              <a:t>Size: 2X2</a:t>
            </a:r>
          </a:p>
          <a:p>
            <a:pPr lvl="2"/>
            <a:r>
              <a:rPr lang="en-US" altLang="ko-KR" dirty="0"/>
              <a:t>Strides: 2, Padding: Same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20718E-4E59-4D23-9CBC-20B3288C61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ECA88D-2A17-437C-A3EF-01F841CA11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14</a:t>
            </a:fld>
            <a:r>
              <a:rPr lang="en-US" altLang="ko-KR" dirty="0"/>
              <a:t>/22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0278B8-00ED-4AD9-B215-D679EAFAEAD2}"/>
              </a:ext>
            </a:extLst>
          </p:cNvPr>
          <p:cNvSpPr/>
          <p:nvPr/>
        </p:nvSpPr>
        <p:spPr>
          <a:xfrm>
            <a:off x="972000" y="1838563"/>
            <a:ext cx="7200000" cy="830997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W1 =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tf.Variable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tf.random_normal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([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5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5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32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],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stddev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0.01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))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L1 =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tf.nn.relu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(tf.nn.conv2d(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X_image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filter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=W1,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strides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=[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],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padding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'SAME'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))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L1 =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tf.nn.max_pool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(L1,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ksize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=[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],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strides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=[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],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padding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'SAME'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endParaRPr kumimoji="0" lang="ko-KR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453881-2DB9-447C-9588-D1FF83F5D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36" b="4921"/>
          <a:stretch/>
        </p:blipFill>
        <p:spPr>
          <a:xfrm rot="16200000">
            <a:off x="5633159" y="2380019"/>
            <a:ext cx="2015893" cy="394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8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E889D-CAFD-4851-BD00-63A6D763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50ECDF-DFD6-4A05-BBA5-775EA89EA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Layers (2)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Conv2d</a:t>
            </a:r>
          </a:p>
          <a:p>
            <a:pPr lvl="2"/>
            <a:r>
              <a:rPr lang="en-US" altLang="ko-KR" dirty="0"/>
              <a:t>Filter: 5X5X64</a:t>
            </a:r>
          </a:p>
          <a:p>
            <a:pPr lvl="2"/>
            <a:r>
              <a:rPr lang="en-US" altLang="ko-KR" dirty="0"/>
              <a:t>Strides: 1, Padding: Same</a:t>
            </a:r>
          </a:p>
          <a:p>
            <a:pPr lvl="1"/>
            <a:r>
              <a:rPr lang="en-US" altLang="ko-KR" dirty="0"/>
              <a:t>Pooling</a:t>
            </a:r>
          </a:p>
          <a:p>
            <a:pPr lvl="2"/>
            <a:r>
              <a:rPr lang="en-US" altLang="ko-KR" dirty="0"/>
              <a:t>Size: 2X2</a:t>
            </a:r>
          </a:p>
          <a:p>
            <a:pPr lvl="2"/>
            <a:r>
              <a:rPr lang="en-US" altLang="ko-KR" dirty="0"/>
              <a:t>Strides: 2, Padding: Same</a:t>
            </a:r>
          </a:p>
          <a:p>
            <a:pPr lvl="1"/>
            <a:r>
              <a:rPr lang="en-US" altLang="ko-KR" dirty="0"/>
              <a:t>Reshape</a:t>
            </a:r>
          </a:p>
          <a:p>
            <a:pPr lvl="2"/>
            <a:r>
              <a:rPr lang="en-US" altLang="ko-KR" dirty="0"/>
              <a:t>7X7X64 to 3,136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334B74-64D0-465C-AD8B-399A3590FC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B9E6D3-BF1A-42B1-BE82-93D2F2F4ED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15</a:t>
            </a:fld>
            <a:r>
              <a:rPr lang="en-US" altLang="ko-KR" dirty="0"/>
              <a:t>/22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F91A2D-BF9B-4957-8D5A-D6163BC8DD56}"/>
              </a:ext>
            </a:extLst>
          </p:cNvPr>
          <p:cNvSpPr/>
          <p:nvPr/>
        </p:nvSpPr>
        <p:spPr>
          <a:xfrm>
            <a:off x="972000" y="1916832"/>
            <a:ext cx="7200000" cy="830997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W2 =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tf.Variable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tf.random_normal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([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5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5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32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64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],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stddev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0.01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))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L2 =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tf.nn.relu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(tf.nn.conv2d(L1,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filter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=W2,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strides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=[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],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padding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'SAME'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))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L2 =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tf.nn.max_pool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(L2,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ksize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=[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],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strides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=[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],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padding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'SAME'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L2 =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tf.reshape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(L2, [-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7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*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7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*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64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])</a:t>
            </a:r>
            <a:endParaRPr kumimoji="0" lang="ko-KR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E667F7-EFDA-4815-9C29-C0C690E20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36" b="4921"/>
          <a:stretch/>
        </p:blipFill>
        <p:spPr>
          <a:xfrm rot="16200000">
            <a:off x="5633159" y="2548096"/>
            <a:ext cx="2015893" cy="394335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0F397CA-F4C0-4A4E-9C0E-1F47155B1FF5}"/>
              </a:ext>
            </a:extLst>
          </p:cNvPr>
          <p:cNvSpPr/>
          <p:nvPr/>
        </p:nvSpPr>
        <p:spPr>
          <a:xfrm>
            <a:off x="6545309" y="3686379"/>
            <a:ext cx="2154552" cy="1841339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569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3E562-A664-49BE-B369-8A52011B1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77C924-4CE8-4EBD-9550-257B2B8EA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Layers (3)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Fully-connected Layer for Classification</a:t>
            </a:r>
          </a:p>
          <a:p>
            <a:pPr lvl="2"/>
            <a:r>
              <a:rPr lang="en-US" altLang="ko-KR" dirty="0"/>
              <a:t>512 nodes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BEE2F9-1D31-41BD-8E71-C34D317718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92FD6-4ACE-43EC-9D16-B0A5FD9F09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16</a:t>
            </a:fld>
            <a:r>
              <a:rPr lang="en-US" altLang="ko-KR" dirty="0"/>
              <a:t>/22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D72736-E540-4198-8D3C-CDFCFAEF4F1A}"/>
              </a:ext>
            </a:extLst>
          </p:cNvPr>
          <p:cNvSpPr/>
          <p:nvPr/>
        </p:nvSpPr>
        <p:spPr>
          <a:xfrm>
            <a:off x="972000" y="1916832"/>
            <a:ext cx="7200000" cy="1200329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W3 =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tf.Variable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tf.random_normal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([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7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*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7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*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64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512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],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stddev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0.01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))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L3 =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tf.nn.relu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tf.matmul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(L2, W3))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W4 =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tf.Variable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tf.random_normal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([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512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10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],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stddev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0.01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))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B4 =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tf.Variable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tf.random_normal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shape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=[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10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],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stddev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0.01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))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model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tf.nn.softmax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tf.matmul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(L3, W4) + B4)</a:t>
            </a:r>
            <a:endParaRPr kumimoji="0" lang="ko-KR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047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953BF-7472-4A01-B98E-04B246500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F11CA7-3EBD-4E3F-A887-82D04B7CB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Cost function and Optimizer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Initialize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594B60-C08E-460C-8CFB-5984BDECC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9D12EB-0D42-45EE-AA79-BF84389DC5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17</a:t>
            </a:fld>
            <a:r>
              <a:rPr lang="en-US" altLang="ko-KR" dirty="0"/>
              <a:t>/22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A4CF45-9848-416A-B31A-825A682A17DF}"/>
              </a:ext>
            </a:extLst>
          </p:cNvPr>
          <p:cNvSpPr/>
          <p:nvPr/>
        </p:nvSpPr>
        <p:spPr>
          <a:xfrm>
            <a:off x="972000" y="1916832"/>
            <a:ext cx="7200000" cy="675378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cost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=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tf</a:t>
            </a: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.</a:t>
            </a: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reduce_mean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4AADD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-</a:t>
            </a: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tf</a:t>
            </a: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.</a:t>
            </a: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reduce_sum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Y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4AADD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*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 tf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.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log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tf</a:t>
            </a: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.</a:t>
            </a: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clip_by_value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model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,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1e-10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,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1.0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)),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[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1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]))</a:t>
            </a:r>
            <a:endParaRPr kumimoji="0" lang="ko-KR" altLang="ko-KR" sz="1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defTabSz="4572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optimizer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=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tf</a:t>
            </a: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.</a:t>
            </a: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train</a:t>
            </a: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.</a:t>
            </a: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AdamOptimizer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0.001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).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minimize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cost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굴림체" panose="020B0609000101010101" pitchFamily="49" charset="-127"/>
              </a:rPr>
              <a:t>)</a:t>
            </a:r>
            <a:endParaRPr kumimoji="0" lang="ko-KR" altLang="ko-KR" sz="1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534233-D556-4C56-9B22-347AD2C94DAC}"/>
              </a:ext>
            </a:extLst>
          </p:cNvPr>
          <p:cNvSpPr/>
          <p:nvPr/>
        </p:nvSpPr>
        <p:spPr>
          <a:xfrm>
            <a:off x="972000" y="3554414"/>
            <a:ext cx="7200000" cy="646331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init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tf.global_variables_initializer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()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sess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tf.Session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config=config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sess.run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init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endParaRPr kumimoji="0" lang="ko-KR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8994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FD20D-CCC1-4663-B390-DA1C4434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F215D-FDCD-49F4-9E2B-E8D5AEE42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for mini-batch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Setup for Accuracy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D46219-D5F8-4EDE-AEA5-83145CD6D4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E99578-F82F-4656-8BB2-292A4A87CA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18</a:t>
            </a:fld>
            <a:r>
              <a:rPr lang="en-US" altLang="ko-KR" dirty="0"/>
              <a:t>/22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59D63F-AACE-4EC1-ACDB-6DFE9EF5DC20}"/>
              </a:ext>
            </a:extLst>
          </p:cNvPr>
          <p:cNvSpPr/>
          <p:nvPr/>
        </p:nvSpPr>
        <p:spPr>
          <a:xfrm>
            <a:off x="972000" y="1916832"/>
            <a:ext cx="7200000" cy="461665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batch_size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100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total_batch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int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mnist.train.num_examples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/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batch_size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endParaRPr kumimoji="0" lang="ko-KR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4CDB3-D171-4BC1-A2C5-7D77E12B829D}"/>
              </a:ext>
            </a:extLst>
          </p:cNvPr>
          <p:cNvSpPr/>
          <p:nvPr/>
        </p:nvSpPr>
        <p:spPr>
          <a:xfrm>
            <a:off x="972000" y="3204230"/>
            <a:ext cx="7200000" cy="461665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is_correct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tf.equal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tf.argmax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model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),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tf.argmax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Y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))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accuracy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tf.reduce_mean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tf.cast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is_correct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tf.float32))</a:t>
            </a:r>
            <a:endParaRPr kumimoji="0" lang="ko-KR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4261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435FD-024E-4B2F-AF13-A3530BEA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C8500-4A15-40FF-9F88-AC569A5A9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Training and Evaluation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B42682-A9AD-46CB-A70D-3C98EBF1D4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EB2811-12EC-48AD-9C3D-39DC6A7841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19</a:t>
            </a:fld>
            <a:r>
              <a:rPr lang="en-US" altLang="ko-KR" dirty="0"/>
              <a:t>/22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71AF82-0098-4CDA-97D6-6447ACCF03FB}"/>
              </a:ext>
            </a:extLst>
          </p:cNvPr>
          <p:cNvSpPr/>
          <p:nvPr/>
        </p:nvSpPr>
        <p:spPr>
          <a:xfrm>
            <a:off x="972000" y="1950026"/>
            <a:ext cx="7200000" cy="3231654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for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epoch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range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15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total_cost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for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i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range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total_batch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batch_xs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batch_ys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mnist.train.next_batch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batch_size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       _,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cost_val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sess.run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([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optimizer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cost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],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feed_dict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={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X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: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batch_xs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Y: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batch_ys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})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total_cost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+=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cost_val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print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kumimoji="0" lang="ko-KR" altLang="ko-K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Epoch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:'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'%04d'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% (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epoch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+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), 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kumimoji="0" lang="ko-KR" altLang="ko-K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Avg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. </a:t>
            </a:r>
            <a:r>
              <a:rPr kumimoji="0" lang="ko-KR" altLang="ko-K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cost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='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'{:.3f}'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.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format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total_cost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/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total_batch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))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print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kumimoji="0" lang="ko-KR" altLang="ko-K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Training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Done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!'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print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kumimoji="0" lang="ko-KR" altLang="ko-K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Test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Acc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. = '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sess.run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accuracy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feed_dict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={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X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: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mnist.test.images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Y: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mnist.test.labels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}))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ko-KR" sz="12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sess</a:t>
            </a:r>
            <a:r>
              <a:rPr kumimoji="0" lang="ko-KR" altLang="ko-KR" sz="1200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</a:t>
            </a:r>
            <a:r>
              <a:rPr kumimoji="0" lang="en-US" altLang="ko-KR" sz="1200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close</a:t>
            </a:r>
            <a:r>
              <a:rPr kumimoji="0" lang="ko-KR" altLang="ko-KR" sz="1200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en-US" altLang="ko-KR" sz="1200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endParaRPr kumimoji="0" lang="en-US" altLang="ko-KR" sz="1200" b="1" kern="0" dirty="0">
              <a:solidFill>
                <a:srgbClr val="C00000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20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55B9B-E48C-47F7-AB62-9175BA2B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 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FDF4A-0277-4F8F-9B8A-9D9DFF72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is the Convolutional Neural Network?</a:t>
            </a:r>
          </a:p>
          <a:p>
            <a:pPr lvl="1"/>
            <a:r>
              <a:rPr lang="en-US" altLang="ko-KR" dirty="0"/>
              <a:t>Consists of Convolution, Pooling layers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767C0D-1AB1-4600-9963-A7D371E349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D48A28-38C6-4503-8253-C6F84A4ACB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</a:t>
            </a:fld>
            <a:r>
              <a:rPr lang="en-US" altLang="ko-KR" dirty="0"/>
              <a:t>/22</a:t>
            </a:r>
          </a:p>
        </p:txBody>
      </p:sp>
      <p:pic>
        <p:nvPicPr>
          <p:cNvPr id="6" name="Picture 4" descr="https://upload.wikimedia.org/wikipedia/commons/6/63/Typical_cnn.png">
            <a:extLst>
              <a:ext uri="{FF2B5EF4-FFF2-40B4-BE49-F238E27FC236}">
                <a16:creationId xmlns:a16="http://schemas.microsoft.com/office/drawing/2014/main" id="{F9B28B0C-B92A-46C7-9B1B-608BF4315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16213"/>
            <a:ext cx="7924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324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0B4B0-9C06-4C8F-A060-04847289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68E649-80CA-4CA5-860B-F3FB59A39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Run!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CAD9B9-CD32-422A-992F-4229A5A88C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FFA696-187D-419F-8670-CEDAA9F9EC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20</a:t>
            </a:fld>
            <a:r>
              <a:rPr lang="en-US" altLang="ko-KR" dirty="0"/>
              <a:t>/22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970AA4-48CC-490B-BC69-53930B63B5BE}"/>
              </a:ext>
            </a:extLst>
          </p:cNvPr>
          <p:cNvSpPr/>
          <p:nvPr/>
        </p:nvSpPr>
        <p:spPr>
          <a:xfrm>
            <a:off x="972000" y="2254519"/>
            <a:ext cx="7200000" cy="375487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0001 Avg. cost = 0.235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0002 Avg. cost = 0.059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0003 Avg. cost = 0.040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0004 Avg. cost = 0.028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0005 Avg. cost = 0.022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0006 Avg. cost = 0.018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0007 Avg. cost = 0.014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0008 Avg. cost = 0.010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0009 Avg. cost = 0.009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0010 Avg. cost = 0.009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0011 Avg. cost = 0.009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0012 Avg. cost = 0.007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0013 Avg. cost = 0.007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0014 Avg. cost = 0.005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0015 Avg. cost = 0.004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Training Done!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Test Acc. =  0.991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5E753E0-C993-4D2B-9B85-EE1617A4D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138686"/>
              </p:ext>
            </p:extLst>
          </p:nvPr>
        </p:nvGraphicFramePr>
        <p:xfrm>
          <a:off x="4284000" y="1277423"/>
          <a:ext cx="3888000" cy="842160"/>
        </p:xfrm>
        <a:graphic>
          <a:graphicData uri="http://schemas.openxmlformats.org/drawingml/2006/table">
            <a:tbl>
              <a:tblPr firstRow="1" bandRow="1"/>
              <a:tblGrid>
                <a:gridCol w="1296000">
                  <a:extLst>
                    <a:ext uri="{9D8B030D-6E8A-4147-A177-3AD203B41FA5}">
                      <a16:colId xmlns:a16="http://schemas.microsoft.com/office/drawing/2014/main" val="2001342494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69686586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867472000"/>
                    </a:ext>
                  </a:extLst>
                </a:gridCol>
              </a:tblGrid>
              <a:tr h="32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Model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5-layer</a:t>
                      </a:r>
                    </a:p>
                    <a:p>
                      <a:pPr algn="ctr" latinLnBrk="1"/>
                      <a:r>
                        <a:rPr lang="en-US" altLang="ko-KR" sz="1400" dirty="0" err="1"/>
                        <a:t>ReLU+DO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5-layer</a:t>
                      </a:r>
                      <a:endParaRPr lang="ko-KR" altLang="en-US" sz="1400" dirty="0"/>
                    </a:p>
                    <a:p>
                      <a:pPr algn="ctr" latinLnBrk="1"/>
                      <a:r>
                        <a:rPr lang="en-US" altLang="ko-KR" sz="1400" dirty="0" err="1"/>
                        <a:t>ReLU+DO+BN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537808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Acc.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0.9836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0.9834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886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320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C4DF7-6FFE-461D-98DB-911A9242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Practice: Add Dropout and Compare the performance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3F17-A0FF-4C41-800B-D3718AE91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EFB2FE-0566-4430-8256-8E79218EB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84C69D-26C1-42B2-87B3-34A1552663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21</a:t>
            </a:fld>
            <a:r>
              <a:rPr lang="en-US" altLang="ko-KR" dirty="0"/>
              <a:t>/22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26AFC9-1B8B-4B3C-BDA1-09B1F600203A}"/>
              </a:ext>
            </a:extLst>
          </p:cNvPr>
          <p:cNvSpPr/>
          <p:nvPr/>
        </p:nvSpPr>
        <p:spPr>
          <a:xfrm>
            <a:off x="972000" y="2254519"/>
            <a:ext cx="7200000" cy="3046988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keep_prob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tf.placeholder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(tf.float32)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L1 =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tf.nn.dropout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(L1,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keep_prob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L2 =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tf.nn.dropout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(L2,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keep_prob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L3 =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tf.nn.dropout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(L3,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keep_prob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       _,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cost_val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sess.run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([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optimizer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cost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],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feed_dict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={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X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: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batch_xs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Y: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batch_ys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keep_prob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: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0.7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})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total_cost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+=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cost_val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print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kumimoji="0" lang="ko-KR" altLang="ko-K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Test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Acc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. = '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sess.run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accuracy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feed_dict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={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X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: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mnist.test.images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Y: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mnist.test.labels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keep_prob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: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1.0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}))</a:t>
            </a:r>
            <a:endParaRPr kumimoji="0" lang="ko-KR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7876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C764C-47A2-4E41-8050-F3D3DF6F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Practice: Add Dropout and Compare the performance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1459A6-E890-44BB-92D6-9355A8CFE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Run!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7E0F58-1F40-4B4E-8025-E09693D984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F1399D-0F18-42EB-9819-B20C222896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22</a:t>
            </a:fld>
            <a:r>
              <a:rPr lang="en-US" altLang="ko-KR" dirty="0"/>
              <a:t>/22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B12CB1-A3DE-4826-80AF-CDF7628BB1A1}"/>
              </a:ext>
            </a:extLst>
          </p:cNvPr>
          <p:cNvSpPr/>
          <p:nvPr/>
        </p:nvSpPr>
        <p:spPr>
          <a:xfrm>
            <a:off x="972000" y="2254519"/>
            <a:ext cx="7200000" cy="375487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0001 Avg. cost = 0.262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0002 Avg. cost = 0.078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0003 Avg. cost = 0.055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0004 Avg. cost = 0.045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0005 Avg. cost = 0.038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0006 Avg. cost = 0.033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0007 Avg. cost = 0.028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0008 Avg. cost = 0.026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0009 Avg. cost = 0.023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0010 Avg. cost = 0.022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0011 Avg. cost = 0.019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0012 Avg. cost = 0.018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0013 Avg. cost = 0.018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0014 Avg. cost = 0.017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0015 Avg. cost = 0.015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Training Done!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Test Acc. =  0.9936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E8A7347-FB1F-4C3B-9B7A-9F72C7237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492669"/>
              </p:ext>
            </p:extLst>
          </p:nvPr>
        </p:nvGraphicFramePr>
        <p:xfrm>
          <a:off x="3435927" y="1698503"/>
          <a:ext cx="5184000" cy="842160"/>
        </p:xfrm>
        <a:graphic>
          <a:graphicData uri="http://schemas.openxmlformats.org/drawingml/2006/table">
            <a:tbl>
              <a:tblPr firstRow="1" bandRow="1"/>
              <a:tblGrid>
                <a:gridCol w="1296000">
                  <a:extLst>
                    <a:ext uri="{9D8B030D-6E8A-4147-A177-3AD203B41FA5}">
                      <a16:colId xmlns:a16="http://schemas.microsoft.com/office/drawing/2014/main" val="2001342494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69686586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867472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61607204"/>
                    </a:ext>
                  </a:extLst>
                </a:gridCol>
              </a:tblGrid>
              <a:tr h="32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Model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5-layer</a:t>
                      </a:r>
                    </a:p>
                    <a:p>
                      <a:pPr algn="ctr" latinLnBrk="1"/>
                      <a:r>
                        <a:rPr lang="en-US" altLang="ko-KR" sz="1400" dirty="0" err="1"/>
                        <a:t>ReLU+DO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5-layer</a:t>
                      </a:r>
                      <a:endParaRPr lang="ko-KR" altLang="en-US" sz="1400" dirty="0"/>
                    </a:p>
                    <a:p>
                      <a:pPr algn="ctr" latinLnBrk="1"/>
                      <a:r>
                        <a:rPr lang="en-US" altLang="ko-KR" sz="1400" dirty="0" err="1"/>
                        <a:t>ReLU+DO+BN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CNN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w/o Dropout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537808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Acc.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0.9836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0.9834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0.9910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886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41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BAC3-EB0F-44E2-A514-763D061A9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0C2724-8744-4F2F-A196-7346714FE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operate (1)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C50EF3-2444-4F37-8843-991232CAF7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EB157B-D0C9-4F4C-980A-33210C5838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3</a:t>
            </a:fld>
            <a:r>
              <a:rPr lang="en-US" altLang="ko-KR" dirty="0"/>
              <a:t>/22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A93B1C-42CE-49DA-A09D-2133B93DE282}"/>
              </a:ext>
            </a:extLst>
          </p:cNvPr>
          <p:cNvSpPr/>
          <p:nvPr/>
        </p:nvSpPr>
        <p:spPr>
          <a:xfrm>
            <a:off x="972000" y="1916832"/>
            <a:ext cx="7200000" cy="3785652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import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tensorflow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as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import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os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os.environ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'CUDA_VISIBLE_DEVICES'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 = 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"0"</a:t>
            </a:r>
            <a:b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config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tf.ConfigProto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config.gpu_options.per_process_gpu_memory_fraction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0.4</a:t>
            </a:r>
            <a:b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import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numpy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as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np</a:t>
            </a:r>
            <a:endParaRPr kumimoji="0" lang="ko-KR" altLang="ko-KR" sz="1200" dirty="0"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#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import matplotlib.pyplot as plt</a:t>
            </a:r>
            <a:b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init = tf.global_variables_initializer()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sess = tf.Session()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sess.run(init)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image = np.array([[[[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9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], [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], [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]],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                  [[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9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], [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9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], [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9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]],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                  [[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9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], [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], [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]]]],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dtype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=np.float32)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print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'image.shape'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image.shape)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#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plt.imshow(image.reshape(3,3), cmap='Greys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’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#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plt.show()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kern="0" dirty="0">
                <a:solidFill>
                  <a:srgbClr val="C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print</a:t>
            </a:r>
            <a:r>
              <a:rPr kumimoji="0" lang="en-US" altLang="ko-KR" sz="1200" b="1" kern="0" dirty="0">
                <a:solidFill>
                  <a:srgbClr val="C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kumimoji="0" lang="en-US" altLang="ko-KR" sz="1200" b="1" kern="0" dirty="0" err="1">
                <a:solidFill>
                  <a:srgbClr val="C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image.reshape</a:t>
            </a:r>
            <a:r>
              <a:rPr kumimoji="0" lang="en-US" altLang="ko-KR" sz="1200" b="1" kern="0" dirty="0">
                <a:solidFill>
                  <a:srgbClr val="C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(3,3))</a:t>
            </a:r>
          </a:p>
        </p:txBody>
      </p:sp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BA5430D-165C-45C5-AEEA-D5B6ABAD2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1" r="13460"/>
          <a:stretch/>
        </p:blipFill>
        <p:spPr>
          <a:xfrm>
            <a:off x="5847856" y="2962479"/>
            <a:ext cx="3096344" cy="3088183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175432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E6A0A-101B-4D57-B39B-D8CF1996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81DFB2-E3EA-4EEC-99F8-873AAB6DF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operate (2-1) - VALID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8EC85D-E296-407C-AA45-1230E9DE7D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170991-EAD3-45D3-89AB-EC15F3D44F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4</a:t>
            </a:fld>
            <a:r>
              <a:rPr lang="en-US" altLang="ko-KR" dirty="0"/>
              <a:t>/22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87F416-C636-42F1-B05F-E2EBC59013F8}"/>
              </a:ext>
            </a:extLst>
          </p:cNvPr>
          <p:cNvSpPr/>
          <p:nvPr/>
        </p:nvSpPr>
        <p:spPr>
          <a:xfrm>
            <a:off x="972000" y="2254519"/>
            <a:ext cx="7200000" cy="3416320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weight = tf.constant([[[[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1.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]], [[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0.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]]],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                     [[[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1.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]], [[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0.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]]]])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print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'weight.shape'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weight.shape)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kern="0" dirty="0">
                <a:solidFill>
                  <a:srgbClr val="C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print(</a:t>
            </a:r>
            <a:r>
              <a:rPr kumimoji="0" lang="en-US" altLang="ko-KR" sz="1200" b="1" kern="0" dirty="0" err="1">
                <a:solidFill>
                  <a:srgbClr val="C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weight.eval</a:t>
            </a:r>
            <a:r>
              <a:rPr kumimoji="0" lang="en-US" altLang="ko-KR" sz="1200" b="1" kern="0" dirty="0">
                <a:solidFill>
                  <a:srgbClr val="C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(session=</a:t>
            </a:r>
            <a:r>
              <a:rPr kumimoji="0" lang="en-US" altLang="ko-KR" sz="1200" b="1" kern="0" dirty="0" err="1">
                <a:solidFill>
                  <a:srgbClr val="C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sess</a:t>
            </a:r>
            <a:r>
              <a:rPr kumimoji="0" lang="en-US" altLang="ko-KR" sz="1200" b="1" kern="0" dirty="0">
                <a:solidFill>
                  <a:srgbClr val="C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).reshape(2,2))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conv2d = tf.nn.conv2d(image, weight,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strides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=[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padding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'VALID'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conv2d_img = conv2d.eval(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session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=sess)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print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'conv2d_img.shape'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conv2d_img.shape)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en-US" altLang="ko-KR" sz="1200" b="1" kern="0" dirty="0">
                <a:solidFill>
                  <a:srgbClr val="C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print(conv2d_img.reshape(2,2))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#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for i, one_img in enumerate(conv2d_img):</a:t>
            </a:r>
            <a:b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#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   print(one_img.reshape(conv2d_img.shape[1],conv2d_img.shape[2]))</a:t>
            </a:r>
            <a:b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#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   plt.subplot(1, 2, i+1), plt.imshow(one_img.reshape(conv2d_img.shape[1],conv2d_img.shape[2]), cmap='Greys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’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#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plt.show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()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ko-KR" sz="12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sess</a:t>
            </a:r>
            <a:r>
              <a:rPr kumimoji="0" lang="ko-KR" altLang="ko-KR" sz="1200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</a:t>
            </a:r>
            <a:r>
              <a:rPr kumimoji="0" lang="en-US" altLang="ko-KR" sz="1200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close</a:t>
            </a:r>
            <a:r>
              <a:rPr kumimoji="0" lang="ko-KR" altLang="ko-KR" sz="1200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en-US" altLang="ko-KR" sz="1200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endParaRPr kumimoji="0" lang="en-US" altLang="ko-KR" sz="1200" b="1" kern="0" dirty="0">
              <a:solidFill>
                <a:srgbClr val="C00000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28EC20-E8B9-45C4-9E67-3F7B573704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13" r="43845" b="15331"/>
          <a:stretch/>
        </p:blipFill>
        <p:spPr>
          <a:xfrm>
            <a:off x="5746856" y="127000"/>
            <a:ext cx="3286304" cy="2881746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406670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B42FD-3F56-4895-81B0-23BE3932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D6E154-1AF8-4799-86B4-813403E8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operate (2-2) - SAME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94F155-3403-488D-BD2F-D4A2B3302B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EE9347-856B-4C40-B087-41DDB57619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5</a:t>
            </a:fld>
            <a:r>
              <a:rPr lang="en-US" altLang="ko-KR" dirty="0"/>
              <a:t>/22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69CC50-8926-45A7-9835-A3A1DEAFB175}"/>
              </a:ext>
            </a:extLst>
          </p:cNvPr>
          <p:cNvSpPr/>
          <p:nvPr/>
        </p:nvSpPr>
        <p:spPr>
          <a:xfrm>
            <a:off x="972000" y="2254519"/>
            <a:ext cx="7200000" cy="3416320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weight = tf.constant([[[[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1.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]], [[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0.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]]],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                     [[[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1.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]], [[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0.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]]]])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print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'weight.shape'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weight.shape)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>
                <a:solidFill>
                  <a:srgbClr val="C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print(</a:t>
            </a:r>
            <a:r>
              <a:rPr kumimoji="0" lang="en-US" altLang="ko-KR" sz="1200" b="1" kern="0" dirty="0" err="1">
                <a:solidFill>
                  <a:srgbClr val="C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weight.eval</a:t>
            </a:r>
            <a:r>
              <a:rPr kumimoji="0" lang="en-US" altLang="ko-KR" sz="1200" b="1" kern="0" dirty="0">
                <a:solidFill>
                  <a:srgbClr val="C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(session=</a:t>
            </a:r>
            <a:r>
              <a:rPr kumimoji="0" lang="en-US" altLang="ko-KR" sz="1200" b="1" kern="0" dirty="0" err="1">
                <a:solidFill>
                  <a:srgbClr val="C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sess</a:t>
            </a:r>
            <a:r>
              <a:rPr kumimoji="0" lang="en-US" altLang="ko-KR" sz="1200" b="1" kern="0" dirty="0">
                <a:solidFill>
                  <a:srgbClr val="C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).reshape(2,2))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conv2d = tf.nn.conv2d(image, weight,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strides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=[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padding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’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SAME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conv2d_img = conv2d.eval(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session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=sess)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print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'conv2d_img.shape'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conv2d_img.shape)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en-US" altLang="ko-KR" sz="1200" b="1" kern="0" dirty="0">
                <a:solidFill>
                  <a:srgbClr val="C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print(conv2d_img.reshape(3,3))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200" b="1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en-US" altLang="ko-KR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</a:t>
            </a:r>
            <a:r>
              <a:rPr kumimoji="0" lang="ko-KR" altLang="en-US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 i, one_img in enumerate(conv2d_img):</a:t>
            </a:r>
            <a:br>
              <a:rPr kumimoji="0" lang="ko-KR" altLang="ko-KR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en-US" altLang="ko-KR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</a:t>
            </a:r>
            <a:r>
              <a:rPr kumimoji="0" lang="ko-KR" altLang="en-US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print(one_img.reshape(conv2d_img.shape[1],conv2d_img.shape[2]))</a:t>
            </a:r>
            <a:br>
              <a:rPr kumimoji="0" lang="ko-KR" altLang="ko-KR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en-US" altLang="ko-KR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</a:t>
            </a:r>
            <a:r>
              <a:rPr kumimoji="0" lang="ko-KR" altLang="en-US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plt.subplot(1, 2, i+1), plt.imshow(one_img.reshape(conv2d_img.shape[1],conv2d_img.shape[2]), cmap='Greys</a:t>
            </a:r>
            <a:r>
              <a:rPr kumimoji="0" lang="ko-KR" altLang="en-US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’</a:t>
            </a:r>
            <a:r>
              <a:rPr kumimoji="0" lang="ko-KR" altLang="ko-KR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en-US" altLang="ko-KR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</a:t>
            </a:r>
            <a:r>
              <a:rPr kumimoji="0" lang="ko-KR" altLang="en-US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plt.show</a:t>
            </a:r>
            <a:r>
              <a:rPr kumimoji="0" lang="ko-KR" altLang="ko-KR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()</a:t>
            </a:r>
            <a:endParaRPr kumimoji="0" lang="en-US" altLang="ko-KR" sz="1200" b="1" kern="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ko-KR" sz="12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sess</a:t>
            </a:r>
            <a:r>
              <a:rPr kumimoji="0" lang="ko-KR" altLang="ko-KR" sz="1200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</a:t>
            </a:r>
            <a:r>
              <a:rPr kumimoji="0" lang="en-US" altLang="ko-KR" sz="1200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close</a:t>
            </a:r>
            <a:r>
              <a:rPr kumimoji="0" lang="ko-KR" altLang="ko-KR" sz="1200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en-US" altLang="ko-KR" sz="1200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endParaRPr kumimoji="0" lang="en-US" altLang="ko-KR" sz="1200" b="1" kern="0" dirty="0">
              <a:solidFill>
                <a:srgbClr val="C00000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6C5880-8158-42AC-B3DA-6C1B1EDC8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71" r="43845" b="16172"/>
          <a:stretch/>
        </p:blipFill>
        <p:spPr>
          <a:xfrm>
            <a:off x="5672965" y="164380"/>
            <a:ext cx="3286304" cy="2881746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428916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3B10B-AE12-423D-9252-BDF0E987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9483EC-AA64-415D-BF75-CC470BC88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Summary (1)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EB20F2-E030-4490-BF7A-FC47053AC5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C84748-DCC4-4B2C-B049-7239123F92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6</a:t>
            </a:fld>
            <a:r>
              <a:rPr lang="en-US" altLang="ko-KR" dirty="0"/>
              <a:t>/22</a:t>
            </a:r>
          </a:p>
        </p:txBody>
      </p:sp>
      <p:pic>
        <p:nvPicPr>
          <p:cNvPr id="6" name="Picture 2" descr="https://github.com/vdumoulin/conv_arithmetic/raw/master/gif/no_padding_no_strides.gif">
            <a:extLst>
              <a:ext uri="{FF2B5EF4-FFF2-40B4-BE49-F238E27FC236}">
                <a16:creationId xmlns:a16="http://schemas.microsoft.com/office/drawing/2014/main" id="{AB1E0804-F623-4BD8-AE80-9B94EDD048B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911" y="1916832"/>
            <a:ext cx="1729669" cy="18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github.com/vdumoulin/conv_arithmetic/raw/master/gif/no_padding_strides.gif">
            <a:extLst>
              <a:ext uri="{FF2B5EF4-FFF2-40B4-BE49-F238E27FC236}">
                <a16:creationId xmlns:a16="http://schemas.microsoft.com/office/drawing/2014/main" id="{D5DBBC24-A0F5-4E7D-B1B0-A01511CD5A4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858" y="4354733"/>
            <a:ext cx="1874250" cy="18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github.com/vdumoulin/conv_arithmetic/raw/master/gif/same_padding_no_strides.gif">
            <a:extLst>
              <a:ext uri="{FF2B5EF4-FFF2-40B4-BE49-F238E27FC236}">
                <a16:creationId xmlns:a16="http://schemas.microsoft.com/office/drawing/2014/main" id="{F3B715CB-0E7A-42D8-9118-6545F165BAA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475" y="1916832"/>
            <a:ext cx="1615192" cy="18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github.com/vdumoulin/conv_arithmetic/raw/master/gif/padding_strides.gif">
            <a:extLst>
              <a:ext uri="{FF2B5EF4-FFF2-40B4-BE49-F238E27FC236}">
                <a16:creationId xmlns:a16="http://schemas.microsoft.com/office/drawing/2014/main" id="{10F34042-6E58-416F-9EF4-4EBA8D6EFF7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906" y="4354733"/>
            <a:ext cx="1903463" cy="18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44B3C7-F0B3-441C-A2FD-36F86F293C55}"/>
              </a:ext>
            </a:extLst>
          </p:cNvPr>
          <p:cNvSpPr txBox="1"/>
          <p:nvPr/>
        </p:nvSpPr>
        <p:spPr>
          <a:xfrm>
            <a:off x="1214178" y="3684450"/>
            <a:ext cx="2689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Padding=‘VALID’, Strides=1</a:t>
            </a:r>
            <a:endParaRPr kumimoji="0" lang="ko-KR" altLang="en-US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F3C86-AB8B-44EF-B5A1-1C1CD5887E25}"/>
              </a:ext>
            </a:extLst>
          </p:cNvPr>
          <p:cNvSpPr txBox="1"/>
          <p:nvPr/>
        </p:nvSpPr>
        <p:spPr>
          <a:xfrm>
            <a:off x="1201416" y="6185143"/>
            <a:ext cx="2689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Padding=‘VALID’, Strides=2</a:t>
            </a:r>
            <a:endParaRPr kumimoji="0" lang="ko-KR" altLang="en-US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B45D30-0443-4616-81E1-044954FEBF04}"/>
              </a:ext>
            </a:extLst>
          </p:cNvPr>
          <p:cNvSpPr txBox="1"/>
          <p:nvPr/>
        </p:nvSpPr>
        <p:spPr>
          <a:xfrm>
            <a:off x="4761435" y="3684450"/>
            <a:ext cx="267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Padding=‘SAME’, Strides=1</a:t>
            </a:r>
            <a:endParaRPr kumimoji="0" lang="ko-KR" altLang="en-US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59C25-551B-406A-8B92-34C4157D3BEB}"/>
              </a:ext>
            </a:extLst>
          </p:cNvPr>
          <p:cNvSpPr txBox="1"/>
          <p:nvPr/>
        </p:nvSpPr>
        <p:spPr>
          <a:xfrm>
            <a:off x="4730070" y="6185143"/>
            <a:ext cx="2689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Padding=‘VALID’, Strides=2</a:t>
            </a:r>
            <a:endParaRPr kumimoji="0" lang="ko-KR" altLang="en-US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4F6771-6635-4079-B3DC-C8FE47DAF4FC}"/>
              </a:ext>
            </a:extLst>
          </p:cNvPr>
          <p:cNvSpPr/>
          <p:nvPr/>
        </p:nvSpPr>
        <p:spPr>
          <a:xfrm>
            <a:off x="5371894" y="57349"/>
            <a:ext cx="38367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https://github.com/vdumoulin/conv_arithmetic</a:t>
            </a:r>
          </a:p>
        </p:txBody>
      </p:sp>
    </p:spTree>
    <p:extLst>
      <p:ext uri="{BB962C8B-B14F-4D97-AF65-F5344CB8AC3E}">
        <p14:creationId xmlns:p14="http://schemas.microsoft.com/office/powerpoint/2010/main" val="382473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06BE4-E42C-44DA-B017-22E0E1F8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72EB5-B195-443B-A017-7A5EAE610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Summary (2)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7C4B6A-CE74-4CED-A5FE-EF7008D7A6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88A2EE-5927-4A3C-8E2A-3DE5F6B917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7</a:t>
            </a:fld>
            <a:r>
              <a:rPr lang="en-US" altLang="ko-KR" dirty="0"/>
              <a:t>/22</a:t>
            </a:r>
          </a:p>
        </p:txBody>
      </p:sp>
      <p:pic>
        <p:nvPicPr>
          <p:cNvPr id="6" name="Picture 2" descr="https://cdn-images-1.medium.com/max/800/1*_34EtrgYk6cQxlJ2br51HQ.gif">
            <a:extLst>
              <a:ext uri="{FF2B5EF4-FFF2-40B4-BE49-F238E27FC236}">
                <a16:creationId xmlns:a16="http://schemas.microsoft.com/office/drawing/2014/main" id="{2C6552D4-8317-46FA-B7BB-467545014BE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536" y="1990108"/>
            <a:ext cx="5138928" cy="425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BDB794D-C0B5-4DD1-A3AB-7760BAD4214A}"/>
              </a:ext>
            </a:extLst>
          </p:cNvPr>
          <p:cNvSpPr/>
          <p:nvPr/>
        </p:nvSpPr>
        <p:spPr>
          <a:xfrm>
            <a:off x="1745674" y="6547397"/>
            <a:ext cx="75091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https://medium.com/@phidaouss/convolutional-neural-networks-cnn-or-convnets-d7c688b0a207</a:t>
            </a:r>
            <a:endParaRPr kumimoji="0" lang="ko-KR" altLang="en-US" sz="14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33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E9798-48ED-469C-BF94-35A3185D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8A5332-D887-4990-BC89-357702831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operate (1)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8FF435-B945-4DE1-843D-A3DC68CD09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3BA93F-5318-4071-ABA5-E217DDA51B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8</a:t>
            </a:fld>
            <a:r>
              <a:rPr lang="en-US" altLang="ko-KR" dirty="0"/>
              <a:t>/22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5A0F1F-3881-44D8-8010-F9EBEC8DDFE7}"/>
              </a:ext>
            </a:extLst>
          </p:cNvPr>
          <p:cNvSpPr/>
          <p:nvPr/>
        </p:nvSpPr>
        <p:spPr>
          <a:xfrm>
            <a:off x="972000" y="2002750"/>
            <a:ext cx="7200000" cy="3600986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import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tensorflow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as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import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os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os.environ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'CUDA_VISIBLE_DEVICES'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 = 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"0"</a:t>
            </a:r>
            <a:b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config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tf.ConfigProto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config.gpu_options.per_process_gpu_memory_fraction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0.4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import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numpy 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as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np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en-US" altLang="ko-KR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</a:t>
            </a:r>
            <a:r>
              <a:rPr kumimoji="0" lang="ko-KR" altLang="en-US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import matplotlib.pyplot as plt</a:t>
            </a:r>
            <a:br>
              <a:rPr kumimoji="0" lang="ko-KR" altLang="ko-KR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init = tf.global_variables_initializer()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sess = tf.Session()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sess.run(init)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image = np.array([[[[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], [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], [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3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]],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                  [[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4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], [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5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], [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6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]],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                  [[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7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], [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8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], [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9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]]]],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dtype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=np.float32)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print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'image.shape'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image.shape)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</a:t>
            </a:r>
            <a:r>
              <a:rPr kumimoji="0" lang="ko-KR" altLang="en-US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plt.imshow(image.reshape(3,3), cmap='Greys</a:t>
            </a:r>
            <a:r>
              <a:rPr kumimoji="0" lang="ko-KR" altLang="en-US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’</a:t>
            </a:r>
            <a:r>
              <a:rPr kumimoji="0" lang="ko-KR" altLang="ko-KR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en-US" altLang="ko-KR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</a:t>
            </a:r>
            <a:r>
              <a:rPr kumimoji="0" lang="ko-KR" altLang="en-US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plt.show()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>
                <a:solidFill>
                  <a:srgbClr val="C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print</a:t>
            </a:r>
            <a:r>
              <a:rPr kumimoji="0" lang="en-US" altLang="ko-KR" sz="1200" b="1" kern="0" dirty="0">
                <a:solidFill>
                  <a:srgbClr val="C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kumimoji="0" lang="en-US" altLang="ko-KR" sz="1200" b="1" kern="0" dirty="0" err="1">
                <a:solidFill>
                  <a:srgbClr val="C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image.reshape</a:t>
            </a:r>
            <a:r>
              <a:rPr kumimoji="0" lang="en-US" altLang="ko-KR" sz="1200" b="1" kern="0" dirty="0">
                <a:solidFill>
                  <a:srgbClr val="C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(3,3))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84D01D-5F0B-45A5-AF62-CEDB67F89B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6" r="13167"/>
          <a:stretch/>
        </p:blipFill>
        <p:spPr>
          <a:xfrm>
            <a:off x="5940152" y="1351089"/>
            <a:ext cx="2952328" cy="3088800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188646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8EEAF-5203-42CE-A3CB-5E4EE105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93885-0E42-48DB-AFE3-C2DCA5459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operate (2-1) - VALID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E78758-6EE0-4491-A1D5-1F62A4CADF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F7D02C-33E7-4141-9AA7-6292993B61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9</a:t>
            </a:fld>
            <a:r>
              <a:rPr lang="en-US" altLang="ko-KR" dirty="0"/>
              <a:t>/22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44AE0E-4F3B-4273-AEDF-C5B9E5F4652F}"/>
              </a:ext>
            </a:extLst>
          </p:cNvPr>
          <p:cNvSpPr/>
          <p:nvPr/>
        </p:nvSpPr>
        <p:spPr>
          <a:xfrm>
            <a:off x="972000" y="1894469"/>
            <a:ext cx="7200000" cy="2492990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pool = tf.nn.max_pool(image,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ksize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=[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strides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=[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],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padding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'VALID'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pool_img = pool.eval(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session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=sess)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print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'pool_img.shape'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, pool.shape)</a:t>
            </a: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en-US" altLang="ko-KR" sz="1200" b="1" kern="0" dirty="0">
                <a:solidFill>
                  <a:srgbClr val="C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print(</a:t>
            </a:r>
            <a:r>
              <a:rPr kumimoji="0" lang="en-US" altLang="ko-KR" sz="1200" b="1" kern="0" dirty="0" err="1">
                <a:solidFill>
                  <a:srgbClr val="C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pool_img.reshape</a:t>
            </a:r>
            <a:r>
              <a:rPr kumimoji="0" lang="en-US" altLang="ko-KR" sz="1200" b="1" kern="0" dirty="0">
                <a:solidFill>
                  <a:srgbClr val="C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(2,2))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for i, one_img in enumerate(pool_img):</a:t>
            </a:r>
            <a:b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   print(one_img.reshape(pool_img.shape[1],pool_img.shape[2]))</a:t>
            </a:r>
            <a:b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    plt.subplot(1, 2, i+1), plt.imshow(one_img.reshape(pool_img.shape[1],pool_img.shape[2]), cmap='Greys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’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kumimoji="0" lang="ko-KR" altLang="ko-KR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plt.show</a:t>
            </a:r>
            <a:r>
              <a: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</a:rPr>
              <a:t>()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ko-KR" sz="12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sess</a:t>
            </a:r>
            <a:r>
              <a:rPr kumimoji="0" lang="ko-KR" altLang="ko-KR" sz="1200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</a:t>
            </a:r>
            <a:r>
              <a:rPr kumimoji="0" lang="en-US" altLang="ko-KR" sz="1200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close</a:t>
            </a:r>
            <a:r>
              <a:rPr kumimoji="0" lang="ko-KR" altLang="ko-KR" sz="1200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en-US" altLang="ko-KR" sz="1200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endParaRPr kumimoji="0" lang="en-US" altLang="ko-KR" sz="1200" b="1" kern="0" dirty="0">
              <a:solidFill>
                <a:srgbClr val="C00000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181E4C-CCB4-4214-9A3F-55B63EAEA8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4" r="43845" b="14699"/>
          <a:stretch/>
        </p:blipFill>
        <p:spPr>
          <a:xfrm>
            <a:off x="4788024" y="3976253"/>
            <a:ext cx="3286304" cy="2881747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2618881861"/>
      </p:ext>
    </p:extLst>
  </p:cSld>
  <p:clrMapOvr>
    <a:masterClrMapping/>
  </p:clrMapOvr>
</p:sld>
</file>

<file path=ppt/theme/theme1.xml><?xml version="1.0" encoding="utf-8"?>
<a:theme xmlns:a="http://schemas.openxmlformats.org/drawingml/2006/main" name="수묵 터치">
  <a:themeElements>
    <a:clrScheme name="수묵 터치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91BBB6"/>
      </a:accent1>
      <a:accent2>
        <a:srgbClr val="598779"/>
      </a:accent2>
      <a:accent3>
        <a:srgbClr val="FFFFFF"/>
      </a:accent3>
      <a:accent4>
        <a:srgbClr val="000000"/>
      </a:accent4>
      <a:accent5>
        <a:srgbClr val="C7DAD7"/>
      </a:accent5>
      <a:accent6>
        <a:srgbClr val="507A6D"/>
      </a:accent6>
      <a:hlink>
        <a:srgbClr val="657A56"/>
      </a:hlink>
      <a:folHlink>
        <a:srgbClr val="777777"/>
      </a:folHlink>
    </a:clrScheme>
    <a:fontScheme name="수묵 터치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수묵 터치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1BBB6"/>
        </a:accent1>
        <a:accent2>
          <a:srgbClr val="598779"/>
        </a:accent2>
        <a:accent3>
          <a:srgbClr val="FFFFFF"/>
        </a:accent3>
        <a:accent4>
          <a:srgbClr val="000000"/>
        </a:accent4>
        <a:accent5>
          <a:srgbClr val="C7DAD7"/>
        </a:accent5>
        <a:accent6>
          <a:srgbClr val="507A6D"/>
        </a:accent6>
        <a:hlink>
          <a:srgbClr val="657A56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EB2E8"/>
        </a:accent1>
        <a:accent2>
          <a:srgbClr val="80B5BC"/>
        </a:accent2>
        <a:accent3>
          <a:srgbClr val="FFFFFF"/>
        </a:accent3>
        <a:accent4>
          <a:srgbClr val="000000"/>
        </a:accent4>
        <a:accent5>
          <a:srgbClr val="C6D5F2"/>
        </a:accent5>
        <a:accent6>
          <a:srgbClr val="73A4AA"/>
        </a:accent6>
        <a:hlink>
          <a:srgbClr val="498CB9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9B80"/>
        </a:accent1>
        <a:accent2>
          <a:srgbClr val="D9AA5D"/>
        </a:accent2>
        <a:accent3>
          <a:srgbClr val="FFFFFF"/>
        </a:accent3>
        <a:accent4>
          <a:srgbClr val="000000"/>
        </a:accent4>
        <a:accent5>
          <a:srgbClr val="E9CBC0"/>
        </a:accent5>
        <a:accent6>
          <a:srgbClr val="C49A53"/>
        </a:accent6>
        <a:hlink>
          <a:srgbClr val="9A6C2E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B6D0"/>
        </a:accent1>
        <a:accent2>
          <a:srgbClr val="8D83D5"/>
        </a:accent2>
        <a:accent3>
          <a:srgbClr val="FFFFFF"/>
        </a:accent3>
        <a:accent4>
          <a:srgbClr val="000000"/>
        </a:accent4>
        <a:accent5>
          <a:srgbClr val="E9D7E4"/>
        </a:accent5>
        <a:accent6>
          <a:srgbClr val="7F76C1"/>
        </a:accent6>
        <a:hlink>
          <a:srgbClr val="9D59AD"/>
        </a:hlink>
        <a:folHlink>
          <a:srgbClr val="8A8A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5">
        <a:dk1>
          <a:srgbClr val="4F3903"/>
        </a:dk1>
        <a:lt1>
          <a:srgbClr val="FFFFFF"/>
        </a:lt1>
        <a:dk2>
          <a:srgbClr val="000000"/>
        </a:dk2>
        <a:lt2>
          <a:srgbClr val="C0C0C0"/>
        </a:lt2>
        <a:accent1>
          <a:srgbClr val="AFCA6C"/>
        </a:accent1>
        <a:accent2>
          <a:srgbClr val="929C44"/>
        </a:accent2>
        <a:accent3>
          <a:srgbClr val="FFFFFF"/>
        </a:accent3>
        <a:accent4>
          <a:srgbClr val="422F02"/>
        </a:accent4>
        <a:accent5>
          <a:srgbClr val="D4E1BA"/>
        </a:accent5>
        <a:accent6>
          <a:srgbClr val="848D3D"/>
        </a:accent6>
        <a:hlink>
          <a:srgbClr val="C3782D"/>
        </a:hlink>
        <a:folHlink>
          <a:srgbClr val="857D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80808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수묵 터치</Template>
  <TotalTime>5445</TotalTime>
  <Words>1291</Words>
  <Application>Microsoft Office PowerPoint</Application>
  <PresentationFormat>화면 슬라이드 쇼(4:3)</PresentationFormat>
  <Paragraphs>243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굴림</vt:lpstr>
      <vt:lpstr>굴림체</vt:lpstr>
      <vt:lpstr>맑은 고딕</vt:lpstr>
      <vt:lpstr>Arial</vt:lpstr>
      <vt:lpstr>Calibri</vt:lpstr>
      <vt:lpstr>Consolas</vt:lpstr>
      <vt:lpstr>Times New Roman</vt:lpstr>
      <vt:lpstr>Wingdings 2</vt:lpstr>
      <vt:lpstr>수묵 터치</vt:lpstr>
      <vt:lpstr>Convolutional Neural Networks</vt:lpstr>
      <vt:lpstr>Convolutional Neural Network</vt:lpstr>
      <vt:lpstr>Convolution</vt:lpstr>
      <vt:lpstr>Convolution</vt:lpstr>
      <vt:lpstr>Convolution</vt:lpstr>
      <vt:lpstr>Convolution</vt:lpstr>
      <vt:lpstr>Convolution</vt:lpstr>
      <vt:lpstr>Pooling</vt:lpstr>
      <vt:lpstr>Pooling</vt:lpstr>
      <vt:lpstr>Pooling</vt:lpstr>
      <vt:lpstr>CNN for MNIST</vt:lpstr>
      <vt:lpstr>CNN for MNIST</vt:lpstr>
      <vt:lpstr>CNN for MNIST</vt:lpstr>
      <vt:lpstr>CNN for MNIST</vt:lpstr>
      <vt:lpstr>CNN for MNIST</vt:lpstr>
      <vt:lpstr>CNN for MNIST</vt:lpstr>
      <vt:lpstr>CNN for MNIST</vt:lpstr>
      <vt:lpstr>CNN for MNIST</vt:lpstr>
      <vt:lpstr>CNN for MNIST</vt:lpstr>
      <vt:lpstr>CNN for MNIST</vt:lpstr>
      <vt:lpstr>Practice: Add Dropout and Compare the performance</vt:lpstr>
      <vt:lpstr>Practice: Add Dropout and Compare the performance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Tree,</dc:title>
  <dc:creator>Jeehyong Lee</dc:creator>
  <cp:lastModifiedBy>김 누리</cp:lastModifiedBy>
  <cp:revision>250</cp:revision>
  <dcterms:created xsi:type="dcterms:W3CDTF">2004-03-24T09:34:53Z</dcterms:created>
  <dcterms:modified xsi:type="dcterms:W3CDTF">2018-06-20T12:55:21Z</dcterms:modified>
</cp:coreProperties>
</file>