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330" r:id="rId2"/>
    <p:sldId id="322" r:id="rId3"/>
    <p:sldId id="363" r:id="rId4"/>
    <p:sldId id="360" r:id="rId5"/>
    <p:sldId id="385" r:id="rId6"/>
    <p:sldId id="362" r:id="rId7"/>
    <p:sldId id="365" r:id="rId8"/>
    <p:sldId id="361" r:id="rId9"/>
    <p:sldId id="367" r:id="rId10"/>
    <p:sldId id="38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8" r:id="rId19"/>
    <p:sldId id="380" r:id="rId20"/>
    <p:sldId id="381" r:id="rId21"/>
    <p:sldId id="382" r:id="rId22"/>
    <p:sldId id="376" r:id="rId23"/>
    <p:sldId id="375" r:id="rId24"/>
    <p:sldId id="384" r:id="rId25"/>
    <p:sldId id="386" r:id="rId26"/>
    <p:sldId id="377" r:id="rId27"/>
    <p:sldId id="383" r:id="rId28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>
      <p:cViewPr varScale="1">
        <p:scale>
          <a:sx n="111" d="100"/>
          <a:sy n="111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Neural Networks &amp; </a:t>
            </a:r>
            <a:br>
              <a:rPr lang="en-US" altLang="ko-KR" dirty="0"/>
            </a:br>
            <a:r>
              <a:rPr lang="en-US" altLang="ko-KR" dirty="0"/>
              <a:t>Convolutional 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683568" y="2132856"/>
            <a:ext cx="77768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get_train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get_val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A0908F-BC84-4E8E-AEE9-96484531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936005"/>
          </a:xfrm>
        </p:spPr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(3)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6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Add Embedding Layer</a:t>
            </a:r>
          </a:p>
          <a:p>
            <a:pPr lvl="1"/>
            <a:r>
              <a:rPr lang="en-US" altLang="ko-KR" dirty="0"/>
              <a:t>Setup Layers (DNN) </a:t>
            </a:r>
          </a:p>
          <a:p>
            <a:pPr lvl="1"/>
            <a:r>
              <a:rPr lang="en-US" altLang="ko-KR" dirty="0"/>
              <a:t>Make Loss and Optimization</a:t>
            </a:r>
          </a:p>
          <a:p>
            <a:pPr lvl="1"/>
            <a:r>
              <a:rPr lang="en-US" altLang="ko-KR" dirty="0"/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85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C16A2-34EE-4401-B0EC-11C4BA47BDC3}"/>
              </a:ext>
            </a:extLst>
          </p:cNvPr>
          <p:cNvSpPr txBox="1"/>
          <p:nvPr/>
        </p:nvSpPr>
        <p:spPr>
          <a:xfrm>
            <a:off x="179512" y="2420888"/>
            <a:ext cx="43924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“I thought the movie was incredible and inspiring”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B5719-3076-4094-8310-FE263CCF4DFF}"/>
              </a:ext>
            </a:extLst>
          </p:cNvPr>
          <p:cNvSpPr/>
          <p:nvPr/>
        </p:nvSpPr>
        <p:spPr bwMode="auto">
          <a:xfrm>
            <a:off x="4895650" y="3844878"/>
            <a:ext cx="1980605" cy="108002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tf.nn.</a:t>
            </a:r>
            <a:r>
              <a:rPr lang="en-US" altLang="ko-KR" sz="1200" b="1" dirty="0" err="1"/>
              <a:t>embedding_lookup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EC95D-615C-4755-BA57-4EEB33225E24}"/>
              </a:ext>
            </a:extLst>
          </p:cNvPr>
          <p:cNvSpPr/>
          <p:nvPr/>
        </p:nvSpPr>
        <p:spPr bwMode="auto">
          <a:xfrm>
            <a:off x="8096325" y="3865695"/>
            <a:ext cx="550019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0BC0C-6CCF-46D5-9E53-D7F4EC65372D}"/>
              </a:ext>
            </a:extLst>
          </p:cNvPr>
          <p:cNvSpPr txBox="1"/>
          <p:nvPr/>
        </p:nvSpPr>
        <p:spPr>
          <a:xfrm>
            <a:off x="107504" y="21034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Sequences</a:t>
            </a:r>
            <a:endParaRPr lang="ko-KR" altLang="en-US" sz="1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39756F-EAB9-4DD0-AE36-552A99CBC362}"/>
              </a:ext>
            </a:extLst>
          </p:cNvPr>
          <p:cNvGrpSpPr/>
          <p:nvPr/>
        </p:nvGrpSpPr>
        <p:grpSpPr>
          <a:xfrm>
            <a:off x="107504" y="3151007"/>
            <a:ext cx="3806617" cy="639337"/>
            <a:chOff x="107504" y="2905929"/>
            <a:chExt cx="3806617" cy="6393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68EEE-AE80-4B46-AEBA-CC4421AF526A}"/>
                </a:ext>
              </a:extLst>
            </p:cNvPr>
            <p:cNvSpPr txBox="1"/>
            <p:nvPr/>
          </p:nvSpPr>
          <p:spPr>
            <a:xfrm>
              <a:off x="179512" y="3237489"/>
              <a:ext cx="373460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[41 804 2005 1006 15 7446 5 9514 2 80]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CCBCC7-7030-4B1F-8D61-76726906343C}"/>
                </a:ext>
              </a:extLst>
            </p:cNvPr>
            <p:cNvSpPr txBox="1"/>
            <p:nvPr/>
          </p:nvSpPr>
          <p:spPr>
            <a:xfrm>
              <a:off x="107504" y="2905929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Word2Index</a:t>
              </a:r>
              <a:endParaRPr lang="ko-KR" altLang="en-US" sz="1400" b="1" dirty="0"/>
            </a:p>
          </p:txBody>
        </p:sp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7C77540-9B0C-4726-8053-5A05C470274D}"/>
              </a:ext>
            </a:extLst>
          </p:cNvPr>
          <p:cNvSpPr/>
          <p:nvPr/>
        </p:nvSpPr>
        <p:spPr bwMode="auto">
          <a:xfrm>
            <a:off x="2046816" y="2852936"/>
            <a:ext cx="292936" cy="360040"/>
          </a:xfrm>
          <a:prstGeom prst="down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B11E78-55FC-4EE8-88C9-3827D995E7D8}"/>
              </a:ext>
            </a:extLst>
          </p:cNvPr>
          <p:cNvSpPr/>
          <p:nvPr/>
        </p:nvSpPr>
        <p:spPr bwMode="auto">
          <a:xfrm>
            <a:off x="2041913" y="4569555"/>
            <a:ext cx="1872208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98A8-506C-49BC-9635-ADFA133DAEEA}"/>
              </a:ext>
            </a:extLst>
          </p:cNvPr>
          <p:cNvSpPr txBox="1"/>
          <p:nvPr/>
        </p:nvSpPr>
        <p:spPr>
          <a:xfrm>
            <a:off x="1483882" y="4924899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128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71A0E-39EB-46CC-8198-12FB94916F86}"/>
              </a:ext>
            </a:extLst>
          </p:cNvPr>
          <p:cNvSpPr txBox="1"/>
          <p:nvPr/>
        </p:nvSpPr>
        <p:spPr>
          <a:xfrm>
            <a:off x="2629548" y="5683936"/>
            <a:ext cx="69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10000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4BBCA-DB47-486B-96FA-B366409B40CA}"/>
              </a:ext>
            </a:extLst>
          </p:cNvPr>
          <p:cNvSpPr txBox="1"/>
          <p:nvPr/>
        </p:nvSpPr>
        <p:spPr>
          <a:xfrm>
            <a:off x="2167958" y="425181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Look_up</a:t>
            </a:r>
            <a:r>
              <a:rPr lang="en-US" altLang="ko-KR" sz="1400" b="1" dirty="0"/>
              <a:t> Table</a:t>
            </a:r>
            <a:endParaRPr lang="ko-KR" altLang="en-US" sz="1400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CC95A39-62AB-4CCB-AABC-61BA60475432}"/>
              </a:ext>
            </a:extLst>
          </p:cNvPr>
          <p:cNvSpPr/>
          <p:nvPr/>
        </p:nvSpPr>
        <p:spPr bwMode="auto">
          <a:xfrm>
            <a:off x="4173838" y="3482567"/>
            <a:ext cx="398162" cy="307777"/>
          </a:xfrm>
          <a:prstGeom prst="right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9D06A06-811B-4F17-BB62-AEB40FEDC57E}"/>
              </a:ext>
            </a:extLst>
          </p:cNvPr>
          <p:cNvSpPr/>
          <p:nvPr/>
        </p:nvSpPr>
        <p:spPr bwMode="auto">
          <a:xfrm>
            <a:off x="4173838" y="4944034"/>
            <a:ext cx="398162" cy="307777"/>
          </a:xfrm>
          <a:prstGeom prst="right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BCE192E-9B0C-4B7E-99D4-8812CD323E9D}"/>
              </a:ext>
            </a:extLst>
          </p:cNvPr>
          <p:cNvSpPr/>
          <p:nvPr/>
        </p:nvSpPr>
        <p:spPr bwMode="auto">
          <a:xfrm>
            <a:off x="7153943" y="4230999"/>
            <a:ext cx="398162" cy="307777"/>
          </a:xfrm>
          <a:prstGeom prst="right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237C9-8FD2-4B12-98D0-8EA4D8DCFC92}"/>
              </a:ext>
            </a:extLst>
          </p:cNvPr>
          <p:cNvSpPr txBox="1"/>
          <p:nvPr/>
        </p:nvSpPr>
        <p:spPr>
          <a:xfrm>
            <a:off x="7516607" y="4251818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128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BD1A2-6083-4955-A227-B4D28AA97A40}"/>
              </a:ext>
            </a:extLst>
          </p:cNvPr>
          <p:cNvSpPr txBox="1"/>
          <p:nvPr/>
        </p:nvSpPr>
        <p:spPr>
          <a:xfrm>
            <a:off x="8027194" y="4966677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60D6D7-0204-4478-9728-A4814395040D}"/>
              </a:ext>
            </a:extLst>
          </p:cNvPr>
          <p:cNvSpPr txBox="1"/>
          <p:nvPr/>
        </p:nvSpPr>
        <p:spPr>
          <a:xfrm>
            <a:off x="7552105" y="34983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Embedding Layer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186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3009-0D08-4365-827F-C3DDCCE4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 1: DNN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AE62B-C275-47B2-B3DB-AD9C54C8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Layers (Model)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F0524-4E84-4421-A2F1-15D8ADB0C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98A43-5452-461D-81CC-827E5CC81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B5FBED-D42B-42C6-AD7F-B79F8E6B2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251108-8851-4581-A050-77576E59F7E6}"/>
              </a:ext>
            </a:extLst>
          </p:cNvPr>
          <p:cNvSpPr/>
          <p:nvPr/>
        </p:nvSpPr>
        <p:spPr bwMode="auto">
          <a:xfrm rot="5400000">
            <a:off x="795094" y="1710180"/>
            <a:ext cx="217982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AB1B52-B1C5-4161-884A-DECC275C3681}"/>
              </a:ext>
            </a:extLst>
          </p:cNvPr>
          <p:cNvSpPr/>
          <p:nvPr/>
        </p:nvSpPr>
        <p:spPr bwMode="auto">
          <a:xfrm rot="5400000">
            <a:off x="795094" y="2236807"/>
            <a:ext cx="217982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66D090-B33D-4608-8EAE-EFB29C1F0CB9}"/>
              </a:ext>
            </a:extLst>
          </p:cNvPr>
          <p:cNvSpPr/>
          <p:nvPr/>
        </p:nvSpPr>
        <p:spPr bwMode="auto">
          <a:xfrm rot="5400000">
            <a:off x="795094" y="2696377"/>
            <a:ext cx="217982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3F4CE-7EB1-4332-B41D-6F745E850347}"/>
              </a:ext>
            </a:extLst>
          </p:cNvPr>
          <p:cNvSpPr/>
          <p:nvPr/>
        </p:nvSpPr>
        <p:spPr bwMode="auto">
          <a:xfrm rot="5400000">
            <a:off x="795094" y="3950797"/>
            <a:ext cx="217982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F0202-B984-47BB-8B59-40A403B62D48}"/>
              </a:ext>
            </a:extLst>
          </p:cNvPr>
          <p:cNvSpPr/>
          <p:nvPr/>
        </p:nvSpPr>
        <p:spPr bwMode="auto">
          <a:xfrm rot="5400000">
            <a:off x="795094" y="4734153"/>
            <a:ext cx="217982" cy="1080021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6775DD-F9E7-4326-A214-65BE731AFE09}"/>
              </a:ext>
            </a:extLst>
          </p:cNvPr>
          <p:cNvSpPr/>
          <p:nvPr/>
        </p:nvSpPr>
        <p:spPr>
          <a:xfrm>
            <a:off x="1842722" y="207994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F07F71-290A-4042-9590-4AEA22885CEF}"/>
              </a:ext>
            </a:extLst>
          </p:cNvPr>
          <p:cNvSpPr/>
          <p:nvPr/>
        </p:nvSpPr>
        <p:spPr>
          <a:xfrm>
            <a:off x="1842722" y="2574878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FF3DBA-C652-488B-9844-E9EB80AD36CD}"/>
              </a:ext>
            </a:extLst>
          </p:cNvPr>
          <p:cNvSpPr/>
          <p:nvPr/>
        </p:nvSpPr>
        <p:spPr>
          <a:xfrm>
            <a:off x="1842722" y="306981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B307D8F-2C10-4293-AE26-968BF37A58DE}"/>
              </a:ext>
            </a:extLst>
          </p:cNvPr>
          <p:cNvSpPr/>
          <p:nvPr/>
        </p:nvSpPr>
        <p:spPr>
          <a:xfrm>
            <a:off x="1842722" y="428851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BCC7D2-760E-440E-B07D-BC943C6EF9E9}"/>
              </a:ext>
            </a:extLst>
          </p:cNvPr>
          <p:cNvSpPr/>
          <p:nvPr/>
        </p:nvSpPr>
        <p:spPr>
          <a:xfrm>
            <a:off x="4644048" y="207994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C28ADE-4711-4620-8B28-40464D42890D}"/>
              </a:ext>
            </a:extLst>
          </p:cNvPr>
          <p:cNvSpPr/>
          <p:nvPr/>
        </p:nvSpPr>
        <p:spPr>
          <a:xfrm>
            <a:off x="4644048" y="2574878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2A63C47-0B5F-4A4F-B966-606EC1E62DE4}"/>
              </a:ext>
            </a:extLst>
          </p:cNvPr>
          <p:cNvSpPr/>
          <p:nvPr/>
        </p:nvSpPr>
        <p:spPr>
          <a:xfrm>
            <a:off x="4644048" y="306981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DC3A98-1BE4-4382-900C-A641BA7640AF}"/>
              </a:ext>
            </a:extLst>
          </p:cNvPr>
          <p:cNvSpPr/>
          <p:nvPr/>
        </p:nvSpPr>
        <p:spPr>
          <a:xfrm>
            <a:off x="4644048" y="460284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D96953-5D7B-4206-84EB-BC537235AC93}"/>
              </a:ext>
            </a:extLst>
          </p:cNvPr>
          <p:cNvSpPr/>
          <p:nvPr/>
        </p:nvSpPr>
        <p:spPr>
          <a:xfrm>
            <a:off x="7445374" y="207994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7AEBCC-0B8C-45F0-8CD3-6427D307A0D1}"/>
              </a:ext>
            </a:extLst>
          </p:cNvPr>
          <p:cNvSpPr/>
          <p:nvPr/>
        </p:nvSpPr>
        <p:spPr>
          <a:xfrm>
            <a:off x="7445374" y="2574878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84F462-5761-4D48-A8E7-965E2AA08528}"/>
              </a:ext>
            </a:extLst>
          </p:cNvPr>
          <p:cNvSpPr/>
          <p:nvPr/>
        </p:nvSpPr>
        <p:spPr>
          <a:xfrm>
            <a:off x="7445374" y="306981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657547-9C91-444A-9A43-C18323C281EF}"/>
              </a:ext>
            </a:extLst>
          </p:cNvPr>
          <p:cNvSpPr/>
          <p:nvPr/>
        </p:nvSpPr>
        <p:spPr>
          <a:xfrm>
            <a:off x="7445374" y="402181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E0FE4558-CE3B-4F4E-AA33-75EB53184FBF}"/>
              </a:ext>
            </a:extLst>
          </p:cNvPr>
          <p:cNvSpPr txBox="1"/>
          <p:nvPr/>
        </p:nvSpPr>
        <p:spPr>
          <a:xfrm>
            <a:off x="1899932" y="3705355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D5E4B52-D884-4EA3-AB3E-E6A2796E9BF0}"/>
              </a:ext>
            </a:extLst>
          </p:cNvPr>
          <p:cNvSpPr txBox="1"/>
          <p:nvPr/>
        </p:nvSpPr>
        <p:spPr>
          <a:xfrm>
            <a:off x="4701258" y="3819655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A84F3080-A4A2-4D56-B545-283E6A351996}"/>
              </a:ext>
            </a:extLst>
          </p:cNvPr>
          <p:cNvSpPr txBox="1"/>
          <p:nvPr/>
        </p:nvSpPr>
        <p:spPr>
          <a:xfrm>
            <a:off x="7502584" y="3624771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84A697F-084A-40D1-8B82-06853F3D5303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>
            <a:off x="2202722" y="225994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DD8C633-EB89-436D-8D5D-CEB89A01E401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>
            <a:off x="2202722" y="2259942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936B4F-AB3B-4DF3-8BEA-B9AF2F8BC941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02722" y="2259942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915E87-2B16-4BEB-AEE3-5983CFF07CBC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>
            <a:off x="2202722" y="2259942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CA4723E-8122-4FE2-BEAD-234F553138C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02722" y="2259942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7C9D83-A4B4-44C1-B6FF-2D279ABB3362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2202722" y="2754878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69B4697-130C-4BC6-BA49-D9510D8A1375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2202722" y="2754878"/>
            <a:ext cx="2441326" cy="17136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236681-7234-4EFD-9176-87EB4C05200D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02722" y="2754878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9404C9-F075-4DF7-9F80-70628F011E04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2202722" y="3249814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CEE6EE-43DA-4B1E-96BF-CBFCA4CE138D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2202722" y="3249814"/>
            <a:ext cx="2441326" cy="12187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BE1D045-78FC-4EEB-83BD-D16AF52363A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2202722" y="3249814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8CA855-6DF7-4FAF-AA57-F5E98D672372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2202722" y="4468516"/>
            <a:ext cx="2441326" cy="3143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4FA9A25-80CE-4B29-9C99-6FC0B227A22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202722" y="2259942"/>
            <a:ext cx="2441326" cy="22085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1E6BDF-A61B-479B-89F9-ED86B6BA8BF9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2202722" y="2259942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F02DC5D-CCAF-41EE-9B51-1A21B1CCECF3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2202722" y="2754878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239F378-6067-4AEA-84A1-4FD29F75D62A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2202722" y="2754878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112174-D755-44CB-BDED-C3484131EB8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5004048" y="225994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1C79985-6E32-4A48-83D9-86CA5B9D75A0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>
            <a:off x="5004048" y="2259942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8EEEDE3-343D-4B70-B339-67222C2B3411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5004048" y="2259942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19161A-A088-4F1D-9D39-3F55CB0220D5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5004048" y="2259942"/>
            <a:ext cx="2441326" cy="19418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B5F296-5E2B-4440-BEEF-F2BC65E60F11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5004048" y="2259942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24F00F-8402-44A9-9EAD-B055D083484E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5004048" y="2754878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A13CDCD-E25A-45A8-972A-F744BDA344B2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5004048" y="2754878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C3AA5D-BC9E-4591-9C5F-2D014AE85ED1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004048" y="2754878"/>
            <a:ext cx="2441326" cy="14469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BF30618-2CD7-461E-BE48-46D882E40467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5004048" y="2259942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89EB2B-C455-4A68-BCBC-792F245AF13C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5004048" y="2754878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D60976-1D3D-484F-8F8F-ECC37288F6A4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5004048" y="3249814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68BF492-C357-4FE1-A5CC-DB4493BE4A97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5004048" y="3249814"/>
            <a:ext cx="2441326" cy="9520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6806F75-2273-4679-B782-DB610EC84455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004048" y="2259942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2A619BF-B8C6-4657-82E9-C400AF3AF0BE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5004048" y="2754878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1AD2C7F-8A3A-41F5-8A3D-B093CD2398E8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5004048" y="3249814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95A794F-686A-457F-AF18-EC5F2AE15F82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5004048" y="4201816"/>
            <a:ext cx="2441326" cy="5810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3" name="TextBox 52">
            <a:extLst>
              <a:ext uri="{FF2B5EF4-FFF2-40B4-BE49-F238E27FC236}">
                <a16:creationId xmlns:a16="http://schemas.microsoft.com/office/drawing/2014/main" id="{4AC00A99-D637-4A67-A004-CB6BA741D2DA}"/>
              </a:ext>
            </a:extLst>
          </p:cNvPr>
          <p:cNvSpPr txBox="1"/>
          <p:nvPr/>
        </p:nvSpPr>
        <p:spPr>
          <a:xfrm>
            <a:off x="4312369" y="5750331"/>
            <a:ext cx="102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????</a:t>
            </a:r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id="{7BCA4CB8-2CB0-442E-A21E-E7A23FAB640F}"/>
              </a:ext>
            </a:extLst>
          </p:cNvPr>
          <p:cNvSpPr txBox="1"/>
          <p:nvPr/>
        </p:nvSpPr>
        <p:spPr>
          <a:xfrm>
            <a:off x="1530439" y="575033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(128*7=896)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TextBox 54">
            <a:extLst>
              <a:ext uri="{FF2B5EF4-FFF2-40B4-BE49-F238E27FC236}">
                <a16:creationId xmlns:a16="http://schemas.microsoft.com/office/drawing/2014/main" id="{6D4B952C-5AF1-4512-A48D-F14D0C217F28}"/>
              </a:ext>
            </a:extLst>
          </p:cNvPr>
          <p:cNvSpPr txBox="1"/>
          <p:nvPr/>
        </p:nvSpPr>
        <p:spPr>
          <a:xfrm>
            <a:off x="7115298" y="5750331"/>
            <a:ext cx="102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(10000)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71B50AE-C1C0-43C3-B336-02CC88D4299F}"/>
              </a:ext>
            </a:extLst>
          </p:cNvPr>
          <p:cNvSpPr/>
          <p:nvPr/>
        </p:nvSpPr>
        <p:spPr>
          <a:xfrm>
            <a:off x="1842722" y="509416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80A032-05D4-43C7-9022-E63A615186E9}"/>
              </a:ext>
            </a:extLst>
          </p:cNvPr>
          <p:cNvSpPr/>
          <p:nvPr/>
        </p:nvSpPr>
        <p:spPr>
          <a:xfrm>
            <a:off x="4644048" y="509416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AB4D973-B480-45B4-8868-96B23B1FC993}"/>
              </a:ext>
            </a:extLst>
          </p:cNvPr>
          <p:cNvCxnSpPr>
            <a:cxnSpLocks/>
            <a:stCxn id="76" idx="6"/>
            <a:endCxn id="30" idx="2"/>
          </p:cNvCxnSpPr>
          <p:nvPr/>
        </p:nvCxnSpPr>
        <p:spPr>
          <a:xfrm flipV="1">
            <a:off x="2202722" y="2259942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DDB01C-8F6C-48F4-BDC0-EF5E775E09F0}"/>
              </a:ext>
            </a:extLst>
          </p:cNvPr>
          <p:cNvCxnSpPr>
            <a:cxnSpLocks/>
            <a:stCxn id="76" idx="6"/>
            <a:endCxn id="31" idx="2"/>
          </p:cNvCxnSpPr>
          <p:nvPr/>
        </p:nvCxnSpPr>
        <p:spPr>
          <a:xfrm flipV="1">
            <a:off x="2202722" y="2754878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EF7E023-14B6-4FDF-863A-90F2608ADFA4}"/>
              </a:ext>
            </a:extLst>
          </p:cNvPr>
          <p:cNvCxnSpPr>
            <a:cxnSpLocks/>
            <a:stCxn id="76" idx="6"/>
            <a:endCxn id="32" idx="2"/>
          </p:cNvCxnSpPr>
          <p:nvPr/>
        </p:nvCxnSpPr>
        <p:spPr>
          <a:xfrm flipV="1">
            <a:off x="2202722" y="3249814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FDACA8-8CB8-467A-AB9F-CAD2A608FAE7}"/>
              </a:ext>
            </a:extLst>
          </p:cNvPr>
          <p:cNvCxnSpPr>
            <a:cxnSpLocks/>
            <a:stCxn id="76" idx="6"/>
            <a:endCxn id="33" idx="2"/>
          </p:cNvCxnSpPr>
          <p:nvPr/>
        </p:nvCxnSpPr>
        <p:spPr>
          <a:xfrm flipV="1">
            <a:off x="2202722" y="4782841"/>
            <a:ext cx="2441326" cy="4913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0F19601-C8D5-4805-9863-4AC13737B68E}"/>
              </a:ext>
            </a:extLst>
          </p:cNvPr>
          <p:cNvCxnSpPr>
            <a:cxnSpLocks/>
            <a:stCxn id="77" idx="6"/>
            <a:endCxn id="34" idx="2"/>
          </p:cNvCxnSpPr>
          <p:nvPr/>
        </p:nvCxnSpPr>
        <p:spPr>
          <a:xfrm flipV="1">
            <a:off x="5004048" y="2259942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B7C3364-0136-4227-AFE7-043E17EBAB9A}"/>
              </a:ext>
            </a:extLst>
          </p:cNvPr>
          <p:cNvCxnSpPr>
            <a:cxnSpLocks/>
            <a:stCxn id="77" idx="6"/>
            <a:endCxn id="35" idx="2"/>
          </p:cNvCxnSpPr>
          <p:nvPr/>
        </p:nvCxnSpPr>
        <p:spPr>
          <a:xfrm flipV="1">
            <a:off x="5004048" y="2754878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0BA74AF-0054-4330-891B-E73017543305}"/>
              </a:ext>
            </a:extLst>
          </p:cNvPr>
          <p:cNvCxnSpPr>
            <a:cxnSpLocks/>
            <a:stCxn id="77" idx="6"/>
            <a:endCxn id="36" idx="2"/>
          </p:cNvCxnSpPr>
          <p:nvPr/>
        </p:nvCxnSpPr>
        <p:spPr>
          <a:xfrm flipV="1">
            <a:off x="5004048" y="3249814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ED116C-8EAF-4DD1-9E05-2D2774D76817}"/>
              </a:ext>
            </a:extLst>
          </p:cNvPr>
          <p:cNvCxnSpPr>
            <a:cxnSpLocks/>
            <a:stCxn id="77" idx="6"/>
            <a:endCxn id="37" idx="2"/>
          </p:cNvCxnSpPr>
          <p:nvPr/>
        </p:nvCxnSpPr>
        <p:spPr>
          <a:xfrm flipV="1">
            <a:off x="5004048" y="4201816"/>
            <a:ext cx="2441326" cy="10723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8" name="TextBox 53">
            <a:extLst>
              <a:ext uri="{FF2B5EF4-FFF2-40B4-BE49-F238E27FC236}">
                <a16:creationId xmlns:a16="http://schemas.microsoft.com/office/drawing/2014/main" id="{BDD27F97-F8D2-42D6-8AE2-2B812CA6A0B6}"/>
              </a:ext>
            </a:extLst>
          </p:cNvPr>
          <p:cNvSpPr txBox="1"/>
          <p:nvPr/>
        </p:nvSpPr>
        <p:spPr>
          <a:xfrm>
            <a:off x="307961" y="5750331"/>
            <a:ext cx="128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Embedding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(128,7)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67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5699D-CA6D-405B-99AB-815D13D66362}"/>
              </a:ext>
            </a:extLst>
          </p:cNvPr>
          <p:cNvSpPr txBox="1"/>
          <p:nvPr/>
        </p:nvSpPr>
        <p:spPr>
          <a:xfrm>
            <a:off x="935026" y="2204864"/>
            <a:ext cx="74168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Embedding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A9011-A59F-460B-AD1A-9EFEC280A71F}"/>
              </a:ext>
            </a:extLst>
          </p:cNvPr>
          <p:cNvSpPr txBox="1"/>
          <p:nvPr/>
        </p:nvSpPr>
        <p:spPr>
          <a:xfrm>
            <a:off x="935026" y="3708793"/>
            <a:ext cx="741682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build_model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.x_emb_2d =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.num_k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d1 = </a:t>
            </a: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b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W1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"W1"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.num_k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d1])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b1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"b1"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=[d1])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layer_1 =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.x_emb_2d, W1) + b1)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d2 = </a:t>
            </a: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b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W2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"W2"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=[d1, d2])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b2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"b2"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=[d2])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layer_2 =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(layer_1, W2) + b2)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=[d2,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0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(layer_2,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.out_y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8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90B83-2BE3-4EB9-AC0F-EAE2E9B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75CC7-CD2A-47B3-A1AF-5C837CFA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Make Optimizer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83FD08-64D8-4AE8-B24B-3ABDAE5F4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0E530-E3E4-4BD3-BF93-89B78392A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832A7-50A1-4ED1-9D1F-D1A25BDAF100}"/>
              </a:ext>
            </a:extLst>
          </p:cNvPr>
          <p:cNvSpPr txBox="1"/>
          <p:nvPr/>
        </p:nvSpPr>
        <p:spPr>
          <a:xfrm>
            <a:off x="935026" y="2204864"/>
            <a:ext cx="795745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.cross_entropy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-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tf.reduce_sum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tf.one_hot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(tf.to_int32(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1.0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*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tf.log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1e-20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1.0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tf.reduce_sum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.cross_entropy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*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/ 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tf.reduce_sum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1e-10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1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356FF-A424-4E85-8B2F-4765960BB5FB}"/>
              </a:ext>
            </a:extLst>
          </p:cNvPr>
          <p:cNvSpPr txBox="1"/>
          <p:nvPr/>
        </p:nvSpPr>
        <p:spPr>
          <a:xfrm>
            <a:off x="935026" y="4022316"/>
            <a:ext cx="7416824" cy="2492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build_opt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define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optimizer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optimizer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learning_rate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.learning_rate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zip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(*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gradient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clipping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clipped_grad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else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tf.clip_by_norm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2.5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.use_clip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clipped_grad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.update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optimizer.apply_gradients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zip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5474AF3-7451-4673-A5B4-2AD87FDB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D892-C7E1-4DCA-AA24-5A2A1F51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86250-BC87-45E8-BABA-7B26AB35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Save and Restore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54CC0-A54A-4B2C-9C2D-0351BB0A3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08499-0254-494D-80AE-5FB5AF697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DC5F-CBEF-43B1-B656-EE5E444A4543}"/>
              </a:ext>
            </a:extLst>
          </p:cNvPr>
          <p:cNvSpPr txBox="1"/>
          <p:nvPr/>
        </p:nvSpPr>
        <p:spPr>
          <a:xfrm>
            <a:off x="935026" y="2204864"/>
            <a:ext cx="7416824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global_step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var_list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tf.all_variables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tf.train.Saver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var_list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save_path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saver.save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save_path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cnn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global_step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global_step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 *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saved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\'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{}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\'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save_path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Load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whole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weights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restore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 -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Restoring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variables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var_list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tf.all_variables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tf.train.Saver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var_list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saver.restore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cnn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 *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restored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6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80C3-9074-4145-AB31-1FC4135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B9E0-EE56-4F55-9C8E-A36CAD8C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(1)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23B7F-BBF1-4F3B-80B8-132FDB476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7D536-6946-4439-BEA9-977284765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61A97-FC46-4841-BA0B-8F638107DAED}"/>
              </a:ext>
            </a:extLst>
          </p:cNvPr>
          <p:cNvSpPr txBox="1"/>
          <p:nvPr/>
        </p:nvSpPr>
        <p:spPr>
          <a:xfrm>
            <a:off x="935026" y="1988840"/>
            <a:ext cx="741682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initialize_session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tf.ConfigProto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0.4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tf.Session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##################################################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배치 사이즈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앞에 볼 단어 개수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64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단어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embedding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dimension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learning_rate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0.0005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rate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use_clip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True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Gradient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clipping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쓸지 여부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##################################################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use_clip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True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learning_rate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learning_rate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initialize_session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it_sample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start_time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time.time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6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0901-0BEC-46F9-80C3-53EBA63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0FE5B-D2DB-4298-A195-417EE0B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(2)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E64A9-5170-4EF0-AB8F-65B9567D4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1C174-CF9B-43F4-836F-49A38EDB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1B15-F515-41FC-9244-B60353E6BC0C}"/>
              </a:ext>
            </a:extLst>
          </p:cNvPr>
          <p:cNvSpPr txBox="1"/>
          <p:nvPr/>
        </p:nvSpPr>
        <p:spPr>
          <a:xfrm>
            <a:off x="122250" y="1772816"/>
            <a:ext cx="8914246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data.get_train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(BATCH_SIZE)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input_x.fill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(num_k-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-</a:t>
            </a:r>
            <a:r>
              <a:rPr kumimoji="0"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&lt;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i-j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][num_k-j-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i-j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&gt;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+1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else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&gt; i+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][i+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_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model.update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      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{:4d} |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time.time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 -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start_time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08F9B0-ADF1-4A44-9BAA-3C23CAD7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0901-0BEC-46F9-80C3-53EBA63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0FE5B-D2DB-4298-A195-417EE0B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Model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E64A9-5170-4EF0-AB8F-65B9567D4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1C174-CF9B-43F4-836F-49A38EDB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1B15-F515-41FC-9244-B60353E6BC0C}"/>
              </a:ext>
            </a:extLst>
          </p:cNvPr>
          <p:cNvSpPr txBox="1"/>
          <p:nvPr/>
        </p:nvSpPr>
        <p:spPr>
          <a:xfrm>
            <a:off x="457200" y="1844824"/>
            <a:ext cx="843528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test_model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num_it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data.test_ids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/ BATCH_SIZE)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((BATCH_SIZE,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=np.int32)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(BATCH_SIZE,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=np.int32)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num_it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data.get_test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(BATCH_SIZE)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test_x.fill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mask.fill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&lt;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or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-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&gt;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else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&gt;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mask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b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{:.3f}"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kumimoji="0" lang="ko-KR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7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 word prediction (Language Model)</a:t>
            </a:r>
          </a:p>
          <a:p>
            <a:pPr lvl="1"/>
            <a:r>
              <a:rPr lang="en-US" altLang="ko-KR" dirty="0"/>
              <a:t>Predict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using previous k words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i="1" dirty="0"/>
              <a:t>It is too late I want to go </a:t>
            </a:r>
            <a:r>
              <a:rPr lang="en-US" altLang="ko-KR" i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7" name="Picture 2" descr="https://i.stack.imgur.com/MBlhW.png">
            <a:extLst>
              <a:ext uri="{FF2B5EF4-FFF2-40B4-BE49-F238E27FC236}">
                <a16:creationId xmlns:a16="http://schemas.microsoft.com/office/drawing/2014/main" id="{7C7051DE-D7CF-4E7B-A874-1BB2CC09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5" y="4143472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7C47C85A-A38D-46DD-8177-456C8CCC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00" y="3368264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current neural network에 대한 이미지 검색결과">
            <a:extLst>
              <a:ext uri="{FF2B5EF4-FFF2-40B4-BE49-F238E27FC236}">
                <a16:creationId xmlns:a16="http://schemas.microsoft.com/office/drawing/2014/main" id="{36BBCA16-33E3-405F-B923-37065FF6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00" y="5239710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80CB26-80F1-4ECA-83CB-FDF66139383D}"/>
              </a:ext>
            </a:extLst>
          </p:cNvPr>
          <p:cNvSpPr txBox="1"/>
          <p:nvPr/>
        </p:nvSpPr>
        <p:spPr>
          <a:xfrm>
            <a:off x="1662575" y="5423193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D1679A0-12A8-4236-9A6B-CF3C9A7D5852}"/>
              </a:ext>
            </a:extLst>
          </p:cNvPr>
          <p:cNvSpPr txBox="1"/>
          <p:nvPr/>
        </p:nvSpPr>
        <p:spPr>
          <a:xfrm>
            <a:off x="5410739" y="4472200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348E722-1B8E-4966-BBBE-2DEFC3F049B9}"/>
              </a:ext>
            </a:extLst>
          </p:cNvPr>
          <p:cNvSpPr txBox="1"/>
          <p:nvPr/>
        </p:nvSpPr>
        <p:spPr>
          <a:xfrm>
            <a:off x="5543884" y="6181917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8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0901-0BEC-46F9-80C3-53EBA63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0FE5B-D2DB-4298-A195-417EE0B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Model (1)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E64A9-5170-4EF0-AB8F-65B9567D4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1C174-CF9B-43F4-836F-49A38EDB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1B15-F515-41FC-9244-B60353E6BC0C}"/>
              </a:ext>
            </a:extLst>
          </p:cNvPr>
          <p:cNvSpPr txBox="1"/>
          <p:nvPr/>
        </p:nvSpPr>
        <p:spPr>
          <a:xfrm>
            <a:off x="935026" y="2204864"/>
            <a:ext cx="741682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sample_test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raw_input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") 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")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python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2, 3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=np.int32)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test_input.split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][-i-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data.w2idx[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[-i-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model.out_y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data.idx2w[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5E71BA-657E-41EE-A781-5CCF4F03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3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2276872"/>
            <a:ext cx="7416824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{:4d} |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time.time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 -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start_time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it_sample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sample_test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again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the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specialists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were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able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358768-413E-4C5D-B6EE-31A86F15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3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550 | loss: 5.455 - 128.34s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600 | loss: 5.460 - 133.63s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650 | loss: 5.463 - 138.83s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700 | loss: 5.278 - 144.00s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750 | loss: 5.335 - 149.33s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test loss: 5.426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873 take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3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CCCB6-931F-428B-8816-10F48FE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EC1F3-B776-4E0F-B2E2-C807622C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Input Layer=Embedding Layer(128 * 7)</a:t>
            </a:r>
          </a:p>
          <a:p>
            <a:pPr lvl="1"/>
            <a:r>
              <a:rPr lang="en-US" altLang="ko-KR" dirty="0"/>
              <a:t>Output Layer (10000)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EE9C8-224D-4BA9-9210-B9E794463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AE4DE-CC6D-4961-AF37-EDBBD84D7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00CB1-04FC-4521-B422-A052ECDB52CC}"/>
              </a:ext>
            </a:extLst>
          </p:cNvPr>
          <p:cNvSpPr txBox="1"/>
          <p:nvPr/>
        </p:nvSpPr>
        <p:spPr>
          <a:xfrm>
            <a:off x="755179" y="4259885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128</a:t>
            </a:r>
            <a:endParaRPr lang="ko-KR" altLang="en-US" sz="1400" b="1" dirty="0"/>
          </a:p>
        </p:txBody>
      </p:sp>
      <p:pic>
        <p:nvPicPr>
          <p:cNvPr id="14338" name="Picture 2" descr="convolutional Neural Networksì ëí ì´ë¯¸ì§ ê²ìê²°ê³¼">
            <a:extLst>
              <a:ext uri="{FF2B5EF4-FFF2-40B4-BE49-F238E27FC236}">
                <a16:creationId xmlns:a16="http://schemas.microsoft.com/office/drawing/2014/main" id="{B21C42A2-C494-4743-B5B0-D7EFFA99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04" y="2951278"/>
            <a:ext cx="6691058" cy="271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8A944-D20E-4B7B-9869-63814291808F}"/>
              </a:ext>
            </a:extLst>
          </p:cNvPr>
          <p:cNvSpPr txBox="1"/>
          <p:nvPr/>
        </p:nvSpPr>
        <p:spPr>
          <a:xfrm>
            <a:off x="1475656" y="4941168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8C254-7588-48C8-B0A0-6E67366F2E32}"/>
              </a:ext>
            </a:extLst>
          </p:cNvPr>
          <p:cNvSpPr txBox="1"/>
          <p:nvPr/>
        </p:nvSpPr>
        <p:spPr>
          <a:xfrm>
            <a:off x="7655427" y="3999718"/>
            <a:ext cx="78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10000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087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5699D-CA6D-405B-99AB-815D13D66362}"/>
              </a:ext>
            </a:extLst>
          </p:cNvPr>
          <p:cNvSpPr txBox="1"/>
          <p:nvPr/>
        </p:nvSpPr>
        <p:spPr>
          <a:xfrm>
            <a:off x="935026" y="2204864"/>
            <a:ext cx="74168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Embedding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0931FC-7493-457F-BB92-EB6704C5DE7F}"/>
              </a:ext>
            </a:extLst>
          </p:cNvPr>
          <p:cNvSpPr/>
          <p:nvPr/>
        </p:nvSpPr>
        <p:spPr bwMode="auto">
          <a:xfrm>
            <a:off x="3805573" y="3484684"/>
            <a:ext cx="936104" cy="183814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92B50-29CD-46C5-8F79-404231119B2D}"/>
              </a:ext>
            </a:extLst>
          </p:cNvPr>
          <p:cNvSpPr txBox="1"/>
          <p:nvPr/>
        </p:nvSpPr>
        <p:spPr>
          <a:xfrm>
            <a:off x="3143335" y="4134735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128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29255-8CD9-471C-8C8D-36EA7E20FB59}"/>
              </a:ext>
            </a:extLst>
          </p:cNvPr>
          <p:cNvSpPr txBox="1"/>
          <p:nvPr/>
        </p:nvSpPr>
        <p:spPr>
          <a:xfrm>
            <a:off x="3952850" y="5391414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83DC3-8F69-4F63-906A-972CBF3C58A3}"/>
              </a:ext>
            </a:extLst>
          </p:cNvPr>
          <p:cNvSpPr txBox="1"/>
          <p:nvPr/>
        </p:nvSpPr>
        <p:spPr>
          <a:xfrm>
            <a:off x="3477761" y="31173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Embedding Layer</a:t>
            </a:r>
            <a:endParaRPr lang="ko-KR" altLang="en-US" sz="1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0AB76E-7276-453B-8062-D24D7FDCA78D}"/>
              </a:ext>
            </a:extLst>
          </p:cNvPr>
          <p:cNvCxnSpPr/>
          <p:nvPr/>
        </p:nvCxnSpPr>
        <p:spPr bwMode="auto">
          <a:xfrm>
            <a:off x="3952850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BB6B0-BA97-4B2F-A243-9596CA702011}"/>
              </a:ext>
            </a:extLst>
          </p:cNvPr>
          <p:cNvCxnSpPr/>
          <p:nvPr/>
        </p:nvCxnSpPr>
        <p:spPr bwMode="auto">
          <a:xfrm>
            <a:off x="4080396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D77C13-A48E-4CB6-88AD-F31A48141B02}"/>
              </a:ext>
            </a:extLst>
          </p:cNvPr>
          <p:cNvCxnSpPr/>
          <p:nvPr/>
        </p:nvCxnSpPr>
        <p:spPr bwMode="auto">
          <a:xfrm>
            <a:off x="4207942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BC2AA9-4F90-49B9-91C2-8549D52735A2}"/>
              </a:ext>
            </a:extLst>
          </p:cNvPr>
          <p:cNvCxnSpPr/>
          <p:nvPr/>
        </p:nvCxnSpPr>
        <p:spPr bwMode="auto">
          <a:xfrm>
            <a:off x="4335488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BB2E84-DEB0-4E57-8202-F0DB563B6B76}"/>
              </a:ext>
            </a:extLst>
          </p:cNvPr>
          <p:cNvCxnSpPr/>
          <p:nvPr/>
        </p:nvCxnSpPr>
        <p:spPr bwMode="auto">
          <a:xfrm>
            <a:off x="4463034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EC62F2-DBF0-4454-B862-B6FA37CFF0A3}"/>
              </a:ext>
            </a:extLst>
          </p:cNvPr>
          <p:cNvCxnSpPr/>
          <p:nvPr/>
        </p:nvCxnSpPr>
        <p:spPr bwMode="auto">
          <a:xfrm>
            <a:off x="4590578" y="3484684"/>
            <a:ext cx="0" cy="1838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6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Add Embedding Layer</a:t>
            </a:r>
          </a:p>
          <a:p>
            <a:pPr lvl="1"/>
            <a:r>
              <a:rPr lang="en-US" altLang="ko-KR" b="1" dirty="0"/>
              <a:t>Setup Layers (CNN) 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Make Loss and Optimization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0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A9011-A59F-460B-AD1A-9EFEC280A71F}"/>
              </a:ext>
            </a:extLst>
          </p:cNvPr>
          <p:cNvSpPr txBox="1"/>
          <p:nvPr/>
        </p:nvSpPr>
        <p:spPr>
          <a:xfrm>
            <a:off x="935026" y="2201083"/>
            <a:ext cx="7751774" cy="43242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build_model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x_emb_4d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tf.expand_dims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-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kumimoji="0"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expand dimension 1 for 3-d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conv_f1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'conv_f1'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conv_b1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'conv_b1'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conv_l1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.leaky_relu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(tf.nn.conv2d(x_emb_4d,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filter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=conv_f1,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'VALID'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conv_b1)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conv_f2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'conv_f2'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conv_b2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'conv_b2'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conv_l2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.leaky_relu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(tf.nn.conv2d(conv_l1,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filter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=conv_f2,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'VALID'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conv_b2)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conv_f3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'conv_f3'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conv_b3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'conv_b3'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conv_l3 =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.leaky_relu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(tf.nn.conv2d(conv_l2,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filter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=conv_f3,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strides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padding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'VALID'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conv_b3)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.text_vec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(conv_l3, [-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dense_1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Dense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'dense_1'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layer_1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tf.nn.tanh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(dense_1(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.text_vec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.out_layer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Dense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out_layer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.out_layer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(layer_1))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.out_y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550 | loss: 5.545 - 372.74s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600 | loss: 5.561 - 397.48s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650 | loss: 5.346 - 423.07s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700 | loss: 5.202 - 448.06s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750 | loss: 5.144 - 474.12s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test loss: 5.733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220 be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4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6775DD-F9E7-4326-A214-65BE731AFE09}"/>
              </a:ext>
            </a:extLst>
          </p:cNvPr>
          <p:cNvSpPr/>
          <p:nvPr/>
        </p:nvSpPr>
        <p:spPr>
          <a:xfrm>
            <a:off x="1835696" y="193007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F07F71-290A-4042-9590-4AEA22885CEF}"/>
              </a:ext>
            </a:extLst>
          </p:cNvPr>
          <p:cNvSpPr/>
          <p:nvPr/>
        </p:nvSpPr>
        <p:spPr>
          <a:xfrm>
            <a:off x="1835696" y="2425007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FF3DBA-C652-488B-9844-E9EB80AD36CD}"/>
              </a:ext>
            </a:extLst>
          </p:cNvPr>
          <p:cNvSpPr/>
          <p:nvPr/>
        </p:nvSpPr>
        <p:spPr>
          <a:xfrm>
            <a:off x="1835696" y="291994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307D8F-2C10-4293-AE26-968BF37A58DE}"/>
              </a:ext>
            </a:extLst>
          </p:cNvPr>
          <p:cNvSpPr/>
          <p:nvPr/>
        </p:nvSpPr>
        <p:spPr>
          <a:xfrm>
            <a:off x="1835696" y="4138645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BCC7D2-760E-440E-B07D-BC943C6EF9E9}"/>
              </a:ext>
            </a:extLst>
          </p:cNvPr>
          <p:cNvSpPr/>
          <p:nvPr/>
        </p:nvSpPr>
        <p:spPr>
          <a:xfrm>
            <a:off x="4637022" y="193007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C28ADE-4711-4620-8B28-40464D42890D}"/>
              </a:ext>
            </a:extLst>
          </p:cNvPr>
          <p:cNvSpPr/>
          <p:nvPr/>
        </p:nvSpPr>
        <p:spPr>
          <a:xfrm>
            <a:off x="4637022" y="2425007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A63C47-0B5F-4A4F-B966-606EC1E62DE4}"/>
              </a:ext>
            </a:extLst>
          </p:cNvPr>
          <p:cNvSpPr/>
          <p:nvPr/>
        </p:nvSpPr>
        <p:spPr>
          <a:xfrm>
            <a:off x="4637022" y="291994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DC3A98-1BE4-4382-900C-A641BA7640AF}"/>
              </a:ext>
            </a:extLst>
          </p:cNvPr>
          <p:cNvSpPr/>
          <p:nvPr/>
        </p:nvSpPr>
        <p:spPr>
          <a:xfrm>
            <a:off x="4637022" y="445297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D96953-5D7B-4206-84EB-BC537235AC93}"/>
              </a:ext>
            </a:extLst>
          </p:cNvPr>
          <p:cNvSpPr/>
          <p:nvPr/>
        </p:nvSpPr>
        <p:spPr>
          <a:xfrm>
            <a:off x="7380312" y="350899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E0FE4558-CE3B-4F4E-AA33-75EB53184FBF}"/>
              </a:ext>
            </a:extLst>
          </p:cNvPr>
          <p:cNvSpPr txBox="1"/>
          <p:nvPr/>
        </p:nvSpPr>
        <p:spPr>
          <a:xfrm>
            <a:off x="1892906" y="3555484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6D5E4B52-D884-4EA3-AB3E-E6A2796E9BF0}"/>
              </a:ext>
            </a:extLst>
          </p:cNvPr>
          <p:cNvSpPr txBox="1"/>
          <p:nvPr/>
        </p:nvSpPr>
        <p:spPr>
          <a:xfrm>
            <a:off x="4694232" y="3669784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4A697F-084A-40D1-8B82-06853F3D5303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2195696" y="2110071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DD8C633-EB89-436D-8D5D-CEB89A01E40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195696" y="2110071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936B4F-AB3B-4DF3-8BEA-B9AF2F8BC94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2195696" y="2110071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1915E87-2B16-4BEB-AEE3-5983CFF07CBC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2195696" y="2110071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A4723E-8122-4FE2-BEAD-234F553138CE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195696" y="2110071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7C9D83-A4B4-44C1-B6FF-2D279ABB336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195696" y="2605007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B4697-130C-4BC6-BA49-D9510D8A1375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195696" y="2605007"/>
            <a:ext cx="2441326" cy="17136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36681-7234-4EFD-9176-87EB4C05200D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195696" y="2605007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9404C9-F075-4DF7-9F80-70628F011E0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195696" y="3099943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DCEE6EE-43DA-4B1E-96BF-CBFCA4CE138D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195696" y="3099943"/>
            <a:ext cx="2441326" cy="12187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BE1D045-78FC-4EEB-83BD-D16AF52363A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2195696" y="3099943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8CA855-6DF7-4FAF-AA57-F5E98D67237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195696" y="4318645"/>
            <a:ext cx="2441326" cy="3143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4FA9A25-80CE-4B29-9C99-6FC0B227A22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195696" y="2110071"/>
            <a:ext cx="2441326" cy="22085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1E6BDF-A61B-479B-89F9-ED86B6BA8BF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195696" y="2110071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02DC5D-CCAF-41EE-9B51-1A21B1CCECF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195696" y="2605007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239F378-6067-4AEA-84A1-4FD29F75D62A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2195696" y="2605007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112174-D755-44CB-BDED-C3484131EB85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4997022" y="2110071"/>
            <a:ext cx="2383290" cy="15789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7B5F296-5E2B-4440-BEEF-F2BC65E60F11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4997022" y="2605007"/>
            <a:ext cx="2383290" cy="10839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BF30618-2CD7-461E-BE48-46D882E4046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4997022" y="3099943"/>
            <a:ext cx="2383290" cy="5890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806F75-2273-4679-B782-DB610EC8445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997022" y="3688992"/>
            <a:ext cx="2383290" cy="94397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1" name="TextBox 52">
            <a:extLst>
              <a:ext uri="{FF2B5EF4-FFF2-40B4-BE49-F238E27FC236}">
                <a16:creationId xmlns:a16="http://schemas.microsoft.com/office/drawing/2014/main" id="{4AC00A99-D637-4A67-A004-CB6BA741D2DA}"/>
              </a:ext>
            </a:extLst>
          </p:cNvPr>
          <p:cNvSpPr txBox="1"/>
          <p:nvPr/>
        </p:nvSpPr>
        <p:spPr>
          <a:xfrm>
            <a:off x="4305343" y="560046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7BCA4CB8-2CB0-442E-A21E-E7A23FAB640F}"/>
              </a:ext>
            </a:extLst>
          </p:cNvPr>
          <p:cNvSpPr txBox="1"/>
          <p:nvPr/>
        </p:nvSpPr>
        <p:spPr>
          <a:xfrm>
            <a:off x="1563328" y="5600460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6D4B952C-5AF1-4512-A48D-F14D0C217F28}"/>
              </a:ext>
            </a:extLst>
          </p:cNvPr>
          <p:cNvSpPr txBox="1"/>
          <p:nvPr/>
        </p:nvSpPr>
        <p:spPr>
          <a:xfrm>
            <a:off x="7108272" y="5600460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1B50AE-C1C0-43C3-B336-02CC88D4299F}"/>
              </a:ext>
            </a:extLst>
          </p:cNvPr>
          <p:cNvSpPr/>
          <p:nvPr/>
        </p:nvSpPr>
        <p:spPr>
          <a:xfrm>
            <a:off x="1835696" y="494429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80A032-05D4-43C7-9022-E63A615186E9}"/>
              </a:ext>
            </a:extLst>
          </p:cNvPr>
          <p:cNvSpPr/>
          <p:nvPr/>
        </p:nvSpPr>
        <p:spPr>
          <a:xfrm>
            <a:off x="4637022" y="494429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AB4D973-B480-45B4-8868-96B23B1FC993}"/>
              </a:ext>
            </a:extLst>
          </p:cNvPr>
          <p:cNvCxnSpPr>
            <a:cxnSpLocks/>
            <a:stCxn id="64" idx="6"/>
            <a:endCxn id="18" idx="2"/>
          </p:cNvCxnSpPr>
          <p:nvPr/>
        </p:nvCxnSpPr>
        <p:spPr>
          <a:xfrm flipV="1">
            <a:off x="2195696" y="2110071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8DDB01C-8F6C-48F4-BDC0-EF5E775E09F0}"/>
              </a:ext>
            </a:extLst>
          </p:cNvPr>
          <p:cNvCxnSpPr>
            <a:cxnSpLocks/>
            <a:stCxn id="64" idx="6"/>
            <a:endCxn id="19" idx="2"/>
          </p:cNvCxnSpPr>
          <p:nvPr/>
        </p:nvCxnSpPr>
        <p:spPr>
          <a:xfrm flipV="1">
            <a:off x="2195696" y="2605007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F7E023-14B6-4FDF-863A-90F2608ADFA4}"/>
              </a:ext>
            </a:extLst>
          </p:cNvPr>
          <p:cNvCxnSpPr>
            <a:cxnSpLocks/>
            <a:stCxn id="64" idx="6"/>
            <a:endCxn id="20" idx="2"/>
          </p:cNvCxnSpPr>
          <p:nvPr/>
        </p:nvCxnSpPr>
        <p:spPr>
          <a:xfrm flipV="1">
            <a:off x="2195696" y="3099943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1FDACA8-8CB8-467A-AB9F-CAD2A608FAE7}"/>
              </a:ext>
            </a:extLst>
          </p:cNvPr>
          <p:cNvCxnSpPr>
            <a:cxnSpLocks/>
            <a:stCxn id="64" idx="6"/>
            <a:endCxn id="21" idx="2"/>
          </p:cNvCxnSpPr>
          <p:nvPr/>
        </p:nvCxnSpPr>
        <p:spPr>
          <a:xfrm flipV="1">
            <a:off x="2195696" y="4632970"/>
            <a:ext cx="2441326" cy="4913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0F19601-C8D5-4805-9863-4AC13737B68E}"/>
              </a:ext>
            </a:extLst>
          </p:cNvPr>
          <p:cNvCxnSpPr>
            <a:cxnSpLocks/>
            <a:stCxn id="65" idx="6"/>
            <a:endCxn id="22" idx="2"/>
          </p:cNvCxnSpPr>
          <p:nvPr/>
        </p:nvCxnSpPr>
        <p:spPr>
          <a:xfrm flipV="1">
            <a:off x="4997022" y="3688992"/>
            <a:ext cx="2383290" cy="14353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4928B6-F4A9-4A51-9EF7-F687D568843B}"/>
              </a:ext>
            </a:extLst>
          </p:cNvPr>
          <p:cNvSpPr/>
          <p:nvPr/>
        </p:nvSpPr>
        <p:spPr>
          <a:xfrm>
            <a:off x="7848538" y="3466027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???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2ADFB7-3CB2-4373-A2B6-2364B87ABF37}"/>
              </a:ext>
            </a:extLst>
          </p:cNvPr>
          <p:cNvSpPr txBox="1"/>
          <p:nvPr/>
        </p:nvSpPr>
        <p:spPr>
          <a:xfrm>
            <a:off x="971600" y="1930071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It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8B4AF1-8A46-47F9-83EE-0EFE135F4240}"/>
              </a:ext>
            </a:extLst>
          </p:cNvPr>
          <p:cNvSpPr txBox="1"/>
          <p:nvPr/>
        </p:nvSpPr>
        <p:spPr>
          <a:xfrm>
            <a:off x="971600" y="2441762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is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9F4DD2-243D-4A11-A96E-1CCE7D0E5BB2}"/>
              </a:ext>
            </a:extLst>
          </p:cNvPr>
          <p:cNvSpPr txBox="1"/>
          <p:nvPr/>
        </p:nvSpPr>
        <p:spPr>
          <a:xfrm>
            <a:off x="971600" y="2919943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too</a:t>
            </a:r>
            <a:endParaRPr lang="ko-KR" alt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37CA3C-31F5-4FB6-9DF3-E7ACC5D0DBBC}"/>
              </a:ext>
            </a:extLst>
          </p:cNvPr>
          <p:cNvSpPr txBox="1"/>
          <p:nvPr/>
        </p:nvSpPr>
        <p:spPr>
          <a:xfrm>
            <a:off x="971600" y="4164248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13FF8C-48B9-43E6-B142-C955F740A411}"/>
              </a:ext>
            </a:extLst>
          </p:cNvPr>
          <p:cNvSpPr txBox="1"/>
          <p:nvPr/>
        </p:nvSpPr>
        <p:spPr>
          <a:xfrm>
            <a:off x="971600" y="4960539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502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</a:p>
          <a:p>
            <a:pPr lvl="1"/>
            <a:r>
              <a:rPr lang="en-US" altLang="ko-KR" dirty="0"/>
              <a:t>Penn Tree Bank (PTB) dataset</a:t>
            </a:r>
          </a:p>
          <a:p>
            <a:pPr lvl="2"/>
            <a:r>
              <a:rPr lang="en-US" altLang="ko-KR" dirty="0"/>
              <a:t>Widely used in machine learning of NLP</a:t>
            </a:r>
          </a:p>
          <a:p>
            <a:pPr lvl="2"/>
            <a:r>
              <a:rPr lang="en-US" altLang="ko-KR" dirty="0"/>
              <a:t>Relatively small size of data</a:t>
            </a:r>
          </a:p>
          <a:p>
            <a:pPr lvl="2"/>
            <a:r>
              <a:rPr lang="en-US" altLang="ko-KR" dirty="0"/>
              <a:t>Widely use to evaluate performance of model</a:t>
            </a:r>
          </a:p>
          <a:p>
            <a:pPr lvl="2"/>
            <a:r>
              <a:rPr lang="en-US" altLang="ko-KR" dirty="0"/>
              <a:t>Total number : 49,000 sentences (5MB)</a:t>
            </a:r>
          </a:p>
          <a:p>
            <a:pPr lvl="2"/>
            <a:r>
              <a:rPr lang="en-US" altLang="ko-KR" dirty="0"/>
              <a:t>Vocabulary : 10,000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Example)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3E10CDE-7061-4B20-8D3E-44F09A29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8" y="4544978"/>
            <a:ext cx="7452320" cy="90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maturities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thought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indicate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declining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interest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because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they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permit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portfolio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managers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retain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relatively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period</a:t>
            </a:r>
            <a:endParaRPr kumimoji="0" lang="en-US" altLang="ko-KR" sz="105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maturities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considered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rising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because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portfolio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managers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capture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sooner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2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1456-0FD6-4D62-B030-B0D931A6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76FDD-C92E-4CA5-A2D5-F2F0CEF6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Build Model</a:t>
            </a:r>
          </a:p>
          <a:p>
            <a:pPr lvl="1"/>
            <a:r>
              <a:rPr lang="en-US" altLang="ko-KR" dirty="0"/>
              <a:t>Train Model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3414A-39B7-4A0B-B8FB-E76D314C0E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8AEC5-B841-41C6-9295-340673C23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5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6A92-54E8-4C76-8F19-C89A942F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85879-2FE2-46D1-87CF-E255E303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Word ID and word correspondence</a:t>
            </a:r>
          </a:p>
          <a:p>
            <a:pPr lvl="2"/>
            <a:r>
              <a:rPr lang="en-US" altLang="ko-KR" dirty="0"/>
              <a:t>Each word ID corresponds to specific word or symbol</a:t>
            </a:r>
          </a:p>
          <a:p>
            <a:pPr lvl="2"/>
            <a:r>
              <a:rPr lang="en-US" altLang="ko-KR" dirty="0"/>
              <a:t>Symbol</a:t>
            </a:r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unk</a:t>
            </a:r>
            <a:r>
              <a:rPr lang="en-US" altLang="ko-KR" dirty="0"/>
              <a:t>&gt; : unknown word (no in the 10000 vocabulary)</a:t>
            </a:r>
          </a:p>
          <a:p>
            <a:pPr lvl="2"/>
            <a:r>
              <a:rPr lang="en-US" altLang="ko-KR" dirty="0"/>
              <a:t>Relation between word ID and word is stored as dictionary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D1D92-8AE5-41CA-B99C-5DEEA96A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1CCF0-D490-4CC5-99D4-DD2C4188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791E5-011C-4D76-AB5E-BC99486D4129}"/>
              </a:ext>
            </a:extLst>
          </p:cNvPr>
          <p:cNvSpPr/>
          <p:nvPr/>
        </p:nvSpPr>
        <p:spPr>
          <a:xfrm>
            <a:off x="1074440" y="3782827"/>
            <a:ext cx="699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00090"/>
                </a:solidFill>
                <a:latin typeface="Monaco"/>
              </a:rPr>
              <a:t>{'representation': 7975, 'competent': 9733, 'unusual': 2825, 're-election': 2672, 'brewing': 7045, 'stunning': 9451, 'distributed': 6252, 'percentage': 72, 'compare': 2549, 'laughing': 3407, 'sci': 3311, 'suggested': 2611, 'incompetent': 9769, '</a:t>
            </a:r>
            <a:r>
              <a:rPr lang="en-US" altLang="ko-KR" dirty="0" err="1">
                <a:solidFill>
                  <a:srgbClr val="200090"/>
                </a:solidFill>
                <a:latin typeface="Monaco"/>
              </a:rPr>
              <a:t>sandinistas</a:t>
            </a:r>
            <a:r>
              <a:rPr lang="en-US" altLang="ko-KR" dirty="0">
                <a:solidFill>
                  <a:srgbClr val="200090"/>
                </a:solidFill>
                <a:latin typeface="Monaco"/>
              </a:rPr>
              <a:t>': 9108, '</a:t>
            </a:r>
            <a:r>
              <a:rPr lang="en-US" altLang="ko-KR" dirty="0" err="1">
                <a:solidFill>
                  <a:srgbClr val="200090"/>
                </a:solidFill>
                <a:latin typeface="Monaco"/>
              </a:rPr>
              <a:t>werner</a:t>
            </a:r>
            <a:r>
              <a:rPr lang="en-US" altLang="ko-KR" dirty="0">
                <a:solidFill>
                  <a:srgbClr val="200090"/>
                </a:solidFill>
                <a:latin typeface="Monaco"/>
              </a:rPr>
              <a:t>': 8877, 'poison': 6210, 'salon': 3963, 'now': 145, 'crest': 8679, 'dairy': 2018, 'lineup': 9597, 'hills': 1264, 'chip': 1157, 'creditor': 1374, 'actor': 2315, 'specialist': 2737, "'s": 119, 'flooded': 3700, 'aba': 3364, ...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6A92-54E8-4C76-8F19-C89A942F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85879-2FE2-46D1-87CF-E255E303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4114800" cy="4713288"/>
          </a:xfrm>
        </p:spPr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Word to ID</a:t>
            </a:r>
          </a:p>
          <a:p>
            <a:pPr lvl="2"/>
            <a:r>
              <a:rPr lang="en-US" altLang="ko-KR" dirty="0"/>
              <a:t>Given new word, store word to index in </a:t>
            </a:r>
            <a:r>
              <a:rPr lang="en-US" altLang="ko-KR" b="1" dirty="0"/>
              <a:t>w2idx</a:t>
            </a:r>
            <a:r>
              <a:rPr lang="en-US" altLang="ko-KR" dirty="0"/>
              <a:t> list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to Word</a:t>
            </a:r>
          </a:p>
          <a:p>
            <a:pPr lvl="2"/>
            <a:r>
              <a:rPr lang="en-US" altLang="ko-KR" dirty="0"/>
              <a:t>store the convert back index to word in </a:t>
            </a:r>
            <a:r>
              <a:rPr lang="en-US" altLang="ko-KR" b="1" dirty="0"/>
              <a:t>idx2w</a:t>
            </a:r>
            <a:r>
              <a:rPr lang="en-US" altLang="ko-KR" dirty="0"/>
              <a:t> list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D1D92-8AE5-41CA-B99C-5DEEA96A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1CCF0-D490-4CC5-99D4-DD2C4188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B43C-790F-4B37-BB00-7A51C48745D7}"/>
              </a:ext>
            </a:extLst>
          </p:cNvPr>
          <p:cNvSpPr txBox="1"/>
          <p:nvPr/>
        </p:nvSpPr>
        <p:spPr>
          <a:xfrm>
            <a:off x="4572000" y="1412776"/>
            <a:ext cx="439248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fin.readlines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[],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line.split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+1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0D18-19E7-4FBA-91A1-53C5F98D003D}"/>
              </a:ext>
            </a:extLst>
          </p:cNvPr>
          <p:cNvSpPr txBox="1"/>
          <p:nvPr/>
        </p:nvSpPr>
        <p:spPr>
          <a:xfrm>
            <a:off x="4572000" y="5392297"/>
            <a:ext cx="43924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 = {}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.idx2w[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4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4145-C050-4500-8A40-14889893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(1)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971600" y="2349073"/>
            <a:ext cx="69847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class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text_data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object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kumimoji="0" lang="ko-KR" altLang="ko-KR" sz="1200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kumimoji="0" lang="ko-KR" altLang="ko-KR" sz="12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".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dataset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en-US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 ={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"&lt;&gt;"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+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ptb.train.txt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valid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 = {}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.idx2w[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683568" y="2276872"/>
            <a:ext cx="777686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fin.readlines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[],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line.split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+1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21B010-23E5-4C4A-B321-3FBF37B3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3384277"/>
          </a:xfrm>
        </p:spPr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(2)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484130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6890</TotalTime>
  <Words>1302</Words>
  <Application>Microsoft Office PowerPoint</Application>
  <PresentationFormat>화면 슬라이드 쇼(4:3)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Monaco</vt:lpstr>
      <vt:lpstr>굴림</vt:lpstr>
      <vt:lpstr>굴림체</vt:lpstr>
      <vt:lpstr>맑은 고딕</vt:lpstr>
      <vt:lpstr>Arial</vt:lpstr>
      <vt:lpstr>Calibri</vt:lpstr>
      <vt:lpstr>Consolas</vt:lpstr>
      <vt:lpstr>Wingdings 2</vt:lpstr>
      <vt:lpstr>수묵 터치</vt:lpstr>
      <vt:lpstr>Deep Neural Networks &amp;  Convolutional Neural Networks</vt:lpstr>
      <vt:lpstr>Practice 1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DNN</vt:lpstr>
      <vt:lpstr>Practice 1: CNN</vt:lpstr>
      <vt:lpstr>Practice 1: CNN</vt:lpstr>
      <vt:lpstr>Practice 1: CNN</vt:lpstr>
      <vt:lpstr>Practice 1: CNN</vt:lpstr>
      <vt:lpstr>Practice 1: CNN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395</cp:revision>
  <dcterms:created xsi:type="dcterms:W3CDTF">2004-03-24T09:34:53Z</dcterms:created>
  <dcterms:modified xsi:type="dcterms:W3CDTF">2018-06-20T13:16:34Z</dcterms:modified>
</cp:coreProperties>
</file>