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1"/>
  </p:notesMasterIdLst>
  <p:sldIdLst>
    <p:sldId id="256" r:id="rId2"/>
    <p:sldId id="304" r:id="rId3"/>
    <p:sldId id="305" r:id="rId4"/>
    <p:sldId id="306" r:id="rId5"/>
    <p:sldId id="307" r:id="rId6"/>
    <p:sldId id="308" r:id="rId7"/>
    <p:sldId id="332" r:id="rId8"/>
    <p:sldId id="331" r:id="rId9"/>
    <p:sldId id="333" r:id="rId10"/>
    <p:sldId id="313" r:id="rId11"/>
    <p:sldId id="316" r:id="rId12"/>
    <p:sldId id="314" r:id="rId13"/>
    <p:sldId id="315" r:id="rId14"/>
    <p:sldId id="334" r:id="rId15"/>
    <p:sldId id="319" r:id="rId16"/>
    <p:sldId id="335" r:id="rId17"/>
    <p:sldId id="336" r:id="rId18"/>
    <p:sldId id="337" r:id="rId19"/>
    <p:sldId id="338" r:id="rId20"/>
    <p:sldId id="343" r:id="rId21"/>
    <p:sldId id="341" r:id="rId22"/>
    <p:sldId id="342" r:id="rId23"/>
    <p:sldId id="344" r:id="rId24"/>
    <p:sldId id="340" r:id="rId25"/>
    <p:sldId id="348" r:id="rId26"/>
    <p:sldId id="347" r:id="rId27"/>
    <p:sldId id="345" r:id="rId28"/>
    <p:sldId id="351" r:id="rId29"/>
    <p:sldId id="350" r:id="rId30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25E5A35-5404-47B7-9136-36E9B05DB7CB}">
          <p14:sldIdLst>
            <p14:sldId id="256"/>
            <p14:sldId id="304"/>
            <p14:sldId id="305"/>
            <p14:sldId id="306"/>
            <p14:sldId id="307"/>
            <p14:sldId id="308"/>
            <p14:sldId id="332"/>
            <p14:sldId id="331"/>
            <p14:sldId id="333"/>
            <p14:sldId id="313"/>
            <p14:sldId id="316"/>
            <p14:sldId id="314"/>
            <p14:sldId id="315"/>
            <p14:sldId id="334"/>
            <p14:sldId id="319"/>
            <p14:sldId id="335"/>
            <p14:sldId id="336"/>
            <p14:sldId id="337"/>
            <p14:sldId id="338"/>
            <p14:sldId id="343"/>
            <p14:sldId id="341"/>
            <p14:sldId id="342"/>
            <p14:sldId id="344"/>
            <p14:sldId id="340"/>
            <p14:sldId id="348"/>
            <p14:sldId id="347"/>
            <p14:sldId id="345"/>
            <p14:sldId id="351"/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8EC0"/>
    <a:srgbClr val="FF8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>
      <p:cViewPr varScale="1">
        <p:scale>
          <a:sx n="111" d="100"/>
          <a:sy n="111" d="100"/>
        </p:scale>
        <p:origin x="14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형" userId="3d4594d6552e6340" providerId="LiveId" clId="{5199823B-C3DD-4214-86D3-D460FA7CE7F7}"/>
    <pc:docChg chg="modSld">
      <pc:chgData name="이지형" userId="3d4594d6552e6340" providerId="LiveId" clId="{5199823B-C3DD-4214-86D3-D460FA7CE7F7}" dt="2018-02-06T09:46:25.349" v="7" actId="20577"/>
      <pc:docMkLst>
        <pc:docMk/>
      </pc:docMkLst>
      <pc:sldChg chg="modSp">
        <pc:chgData name="이지형" userId="3d4594d6552e6340" providerId="LiveId" clId="{5199823B-C3DD-4214-86D3-D460FA7CE7F7}" dt="2018-02-06T09:46:25.349" v="7" actId="20577"/>
        <pc:sldMkLst>
          <pc:docMk/>
          <pc:sldMk cId="3915956067" sldId="305"/>
        </pc:sldMkLst>
        <pc:spChg chg="mod">
          <ac:chgData name="이지형" userId="3d4594d6552e6340" providerId="LiveId" clId="{5199823B-C3DD-4214-86D3-D460FA7CE7F7}" dt="2018-02-06T09:46:25.349" v="7" actId="20577"/>
          <ac:spMkLst>
            <pc:docMk/>
            <pc:sldMk cId="3915956067" sldId="305"/>
            <ac:spMk id="17411" creationId="{E8DFE511-9008-4182-848F-06D090C94C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D07A47F-6B3F-E346-8069-F6E9E99DBE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6DEA11A-2C43-B040-AEA2-391F1FF989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086EF9D-D620-4471-AD2A-87686C1852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0F44BC39-0B7F-CF48-8960-AB638DFEC0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E518362E-1A0D-0D44-910B-1E41BAFEB1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5170064D-49A0-714E-8D30-C5288FB76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12D0FE71-ADF9-4B52-8A58-07667E59AD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7DA9CA22-0FD8-486E-9F03-F1811BA3F81E}"/>
              </a:ext>
            </a:extLst>
          </p:cNvPr>
          <p:cNvSpPr>
            <a:spLocks/>
          </p:cNvSpPr>
          <p:nvPr/>
        </p:nvSpPr>
        <p:spPr bwMode="auto">
          <a:xfrm>
            <a:off x="838200" y="2273300"/>
            <a:ext cx="7772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4862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C314A6-A82B-4B00-AE58-AA20E9B15E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9388" y="6453188"/>
            <a:ext cx="5840412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DDC4A14-9FB2-419D-9CEA-D9527B55C8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63D6D1-89E9-426B-B08B-8032EB608E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373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15B8C2-4D61-4AED-B785-C0F1F56960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569B70-E7CF-46E6-A69A-7561E062B9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A7CBD3-C17E-4405-9A71-A42AC512E3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7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B128CD5-825A-42E0-81BE-62C5546C42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46B4DC9-988B-496A-9106-2ACB25FED3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E30EE9-67C2-46AE-959F-17F2BB4C62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4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AE158D-6DCF-4532-BDC6-52905AF443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7AD4F2D-7D82-428D-93DC-3CFABF4693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8BDB24-7CEE-47DE-AF20-30412808B2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618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0E99EA-7C5F-41EF-8C82-8554045C2A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841A600-0581-48D9-877D-6F623096AC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400857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80B5C4-0A98-4785-9DD0-89C6871CC8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498053B-FDED-4A48-B004-28A74E10D7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96618B-C570-4FC3-966B-7F8565E2F5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67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5B8AF4-03BA-492A-992B-20C0CCF200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0D5A211-BEDB-42FB-B8F6-49B74DEFC8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9C1747-7FF0-4FEE-8DD6-E0A3C4BC90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437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C922B-F6EB-4F0E-B4B7-D55D81495D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8D2A1-24AD-442D-80B6-5DC7211D60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B111C5-D2C1-4B20-B7C8-F4F378DEF8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563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09D7FD5-C4C3-46A2-98D4-B93DC1B95F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3AA0785-261E-42CB-B57E-628E8E257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A5BEB7-15B6-453D-A66C-CC90F4B4D3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9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A728BC6-F890-49C9-B3C4-914973050D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D8E1CEC-AD05-4192-8214-011656FD3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2B5933-034F-4581-902D-C06FE72B35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002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2F0377-7813-4C7E-B770-CB80D510F7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9EAA244-1C15-4AA4-BCA3-5E3EA0C03C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169C79-6E43-4E80-9C8B-9B297AFA04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84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2FAF20-1102-44C3-86B0-593C84A0AB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C0F6FB5-DE22-4D28-8D84-5CFE27EEB3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D672E8-51EC-4E91-9053-E6E0048400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21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reeform 2">
            <a:extLst>
              <a:ext uri="{FF2B5EF4-FFF2-40B4-BE49-F238E27FC236}">
                <a16:creationId xmlns:a16="http://schemas.microsoft.com/office/drawing/2014/main" id="{39139EB2-D7B4-744E-BA5A-F1EB03B71883}"/>
              </a:ext>
            </a:extLst>
          </p:cNvPr>
          <p:cNvSpPr>
            <a:spLocks/>
          </p:cNvSpPr>
          <p:nvPr/>
        </p:nvSpPr>
        <p:spPr bwMode="auto">
          <a:xfrm>
            <a:off x="685800" y="228600"/>
            <a:ext cx="8153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6A9180-C06F-4CD8-AF1C-18B6847B3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C496F6C-F1FC-415C-8E17-B43283F58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A5A0793C-1FAF-FB43-B05E-B7F68880A6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3188"/>
            <a:ext cx="46434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0CA7D3BD-18DE-9E4D-8F15-8F1866F25B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6E1000E6-BDE0-4556-B494-67998C7F7C5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5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Blip>
          <a:blip r:embed="rId15"/>
        </a:buBlip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 2" panose="05020102010507070707" pitchFamily="18" charset="2"/>
        <a:buChar char="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 2" panose="05020102010507070707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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anose="05020102010507070707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5A7BB24-66FA-44F9-BBE0-BBE8250381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Recurrent Neural Networks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9C12360-97F8-4610-8EBA-29B10C8966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5364" name="슬라이드 번호 개체 틀 1">
            <a:extLst>
              <a:ext uri="{FF2B5EF4-FFF2-40B4-BE49-F238E27FC236}">
                <a16:creationId xmlns:a16="http://schemas.microsoft.com/office/drawing/2014/main" id="{F218DC29-881D-499D-A8DE-AFBEFEF48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27E41E-85FE-4256-9DF7-172D2209F92A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ko-KR" sz="140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CED8324-4AF3-4F89-A2EE-D71C192D9A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B3C37-4E2E-4691-9022-19896CC0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9C909-0967-40D1-B4A1-30FD03E0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Run!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37D5BE-E970-43D1-ACB2-F75F62EB82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6143A2-5545-475F-B3EB-8C7D90EF2C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970AA4-48CC-490B-BC69-53930B63B5BE}"/>
              </a:ext>
            </a:extLst>
          </p:cNvPr>
          <p:cNvSpPr/>
          <p:nvPr/>
        </p:nvSpPr>
        <p:spPr>
          <a:xfrm>
            <a:off x="972000" y="2040111"/>
            <a:ext cx="7200000" cy="353943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0001 Avg. cost = 0.055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0002 Avg. cost = 0.024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0003 Avg. cost = 0.018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0004 Avg. cost = 0.015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0005 Avg. cost = 0.014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0006 Avg. cost = 0.012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0007 Avg. cost = 0.011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0008 Avg. cost = 0.011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0009 Avg. cost = 0.010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0010 Avg. cost = 0.010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0011 Avg. cost = 0.009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0012 Avg. cost = 0.009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0013 Avg. cost = 0.009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0014 Avg. cost = 0.008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0015 Avg. cost = 0.008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Accuracy: 0.9644002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0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939CB-3972-4CC3-88D8-EE40F61A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and GRU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D3214F-6A65-47E1-8115-F288F8EF32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6FE1AC-7CA3-4634-8BE5-47554A9566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11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487C8E4-E484-4930-93F2-D1E76BCAF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LSTM and GRU?</a:t>
            </a:r>
          </a:p>
          <a:p>
            <a:pPr lvl="1"/>
            <a:r>
              <a:rPr lang="en-US" altLang="ko-KR" dirty="0"/>
              <a:t>Solving Vanishing Gradient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468E25-A2CF-43B2-B7A6-88AF9F957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92" y="2553879"/>
            <a:ext cx="6502491" cy="325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23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CC439-78BC-460A-B235-DA329962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Practice: Compare LSTM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37D78-C698-4F77-8E78-69409D384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2219C9-8628-4BAC-A918-3846633574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3E63B5-8DF0-4F37-8A90-86F5DBA2F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908D9B2-A624-4A21-BAFD-DA48F5B3B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2F557D-4EFA-48BD-933C-6F576DB897E1}"/>
              </a:ext>
            </a:extLst>
          </p:cNvPr>
          <p:cNvSpPr/>
          <p:nvPr/>
        </p:nvSpPr>
        <p:spPr>
          <a:xfrm>
            <a:off x="972000" y="2032655"/>
            <a:ext cx="7200000" cy="646331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lvl="0"/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BasicRNNCell,BasicLSTMCell,GRUCell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tf.nn.rnn_cell.BasicRNNCell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128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states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tf.nn.dynamic_rnn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dtype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=tf.float32)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7CC1BB-C33D-4859-A6AD-B35E60097B27}"/>
              </a:ext>
            </a:extLst>
          </p:cNvPr>
          <p:cNvSpPr/>
          <p:nvPr/>
        </p:nvSpPr>
        <p:spPr>
          <a:xfrm>
            <a:off x="972000" y="3759033"/>
            <a:ext cx="7200000" cy="646331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BasicRNNCell,BasicLSTMCell,GRUCell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tf.nn.rnn_cell.BasicLSTMCell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128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forget_bias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1.0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states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tf.nn.dynamic_rnn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dtype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=tf.float32)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ECE77F0A-790E-4B59-AF57-9B2A891B49A5}"/>
              </a:ext>
            </a:extLst>
          </p:cNvPr>
          <p:cNvSpPr/>
          <p:nvPr/>
        </p:nvSpPr>
        <p:spPr bwMode="auto">
          <a:xfrm>
            <a:off x="4139952" y="2996952"/>
            <a:ext cx="576064" cy="576064"/>
          </a:xfrm>
          <a:prstGeom prst="downArrow">
            <a:avLst/>
          </a:prstGeom>
          <a:solidFill>
            <a:schemeClr val="accent1"/>
          </a:solidFill>
          <a:ln w="254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7048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B3C37-4E2E-4691-9022-19896CC0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9C909-0967-40D1-B4A1-30FD03E0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Run!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37D5BE-E970-43D1-ACB2-F75F62EB82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6143A2-5545-475F-B3EB-8C7D90EF2C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13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970AA4-48CC-490B-BC69-53930B63B5BE}"/>
              </a:ext>
            </a:extLst>
          </p:cNvPr>
          <p:cNvSpPr/>
          <p:nvPr/>
        </p:nvSpPr>
        <p:spPr>
          <a:xfrm>
            <a:off x="972000" y="2040111"/>
            <a:ext cx="7200000" cy="353943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0001 Avg. cost = 0.046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0002 Avg. cost = 0.014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0003 Avg. cost = 0.009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0004 Avg. cost = 0.007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0005 Avg. cost = 0.006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0006 Avg. cost = 0.005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0007 Avg. cost = 0.004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0008 Avg. cost = 0.004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0009 Avg. cost = 0.003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0010 Avg. cost = 0.003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0011 Avg. cost = 0.003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0012 Avg. cost = 0.002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0013 Avg. cost = 0.002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0014 Avg. cost = 0.002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0015 Avg. cost = 0.002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Accuracy: 0.9870001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960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CC439-78BC-460A-B235-DA329962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Practice: Compare GRU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37D78-C698-4F77-8E78-69409D384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2219C9-8628-4BAC-A918-3846633574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3E63B5-8DF0-4F37-8A90-86F5DBA2F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14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908D9B2-A624-4A21-BAFD-DA48F5B3B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2F557D-4EFA-48BD-933C-6F576DB897E1}"/>
              </a:ext>
            </a:extLst>
          </p:cNvPr>
          <p:cNvSpPr/>
          <p:nvPr/>
        </p:nvSpPr>
        <p:spPr>
          <a:xfrm>
            <a:off x="972000" y="2032655"/>
            <a:ext cx="7200000" cy="646331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lvl="0"/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BasicRNNCell,BasicLSTMCell,GRUCell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tf.nn.rnn_cell.BasicRNNCell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128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states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tf.nn.dynamic_rnn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dtype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=tf.float32)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7CC1BB-C33D-4859-A6AD-B35E60097B27}"/>
              </a:ext>
            </a:extLst>
          </p:cNvPr>
          <p:cNvSpPr/>
          <p:nvPr/>
        </p:nvSpPr>
        <p:spPr>
          <a:xfrm>
            <a:off x="972000" y="3759033"/>
            <a:ext cx="7200000" cy="646331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BasicRNNCell,BasicLSTMCell,GRUCell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tf.nn.rnn_cell.GRUCell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128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states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tf.nn.dynamic_rnn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dtype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=tf.float32)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ECE77F0A-790E-4B59-AF57-9B2A891B49A5}"/>
              </a:ext>
            </a:extLst>
          </p:cNvPr>
          <p:cNvSpPr/>
          <p:nvPr/>
        </p:nvSpPr>
        <p:spPr bwMode="auto">
          <a:xfrm>
            <a:off x="4139952" y="2996952"/>
            <a:ext cx="576064" cy="576064"/>
          </a:xfrm>
          <a:prstGeom prst="downArrow">
            <a:avLst/>
          </a:prstGeom>
          <a:solidFill>
            <a:schemeClr val="accent1"/>
          </a:solidFill>
          <a:ln w="254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04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B3C37-4E2E-4691-9022-19896CC0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GRU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9C909-0967-40D1-B4A1-30FD03E0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Run!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37D5BE-E970-43D1-ACB2-F75F62EB82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6143A2-5545-475F-B3EB-8C7D90EF2C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15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970AA4-48CC-490B-BC69-53930B63B5BE}"/>
              </a:ext>
            </a:extLst>
          </p:cNvPr>
          <p:cNvSpPr/>
          <p:nvPr/>
        </p:nvSpPr>
        <p:spPr>
          <a:xfrm>
            <a:off x="972000" y="2040111"/>
            <a:ext cx="7200000" cy="353943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0001 Avg. cost = 0.047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0002 Avg. cost = 0.012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0003 Avg. cost = 0.008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0004 Avg. cost = 0.006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0005 Avg. cost = 0.005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0006 Avg. cost = 0.004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0007 Avg. cost = 0.004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0008 Avg. cost = 0.003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0009 Avg. cost = 0.003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0010 Avg. cost = 0.003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0011 Avg. cost = 0.002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0012 Avg. cost = 0.002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0013 Avg. cost = 0.002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0014 Avg. cost = 0.002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0015 Avg. cost = 0.002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Accuracy: 0.9866001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406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939CB-3972-4CC3-88D8-EE40F61A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D3214F-6A65-47E1-8115-F288F8EF32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6FE1AC-7CA3-4634-8BE5-47554A9566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16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487C8E4-E484-4930-93F2-D1E76BCAF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Layer </a:t>
            </a:r>
            <a:r>
              <a:rPr lang="ko-KR" altLang="en-US" dirty="0"/>
              <a:t>간의 </a:t>
            </a:r>
            <a:r>
              <a:rPr lang="en-US" altLang="ko-KR" dirty="0"/>
              <a:t>Dropout </a:t>
            </a:r>
            <a:r>
              <a:rPr lang="ko-KR" altLang="en-US" dirty="0"/>
              <a:t>적용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468E25-A2CF-43B2-B7A6-88AF9F957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92" y="2553879"/>
            <a:ext cx="6502491" cy="325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90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CC439-78BC-460A-B235-DA329962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37D78-C698-4F77-8E78-69409D384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2219C9-8628-4BAC-A918-3846633574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3E63B5-8DF0-4F37-8A90-86F5DBA2F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17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908D9B2-A624-4A21-BAFD-DA48F5B3B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2F557D-4EFA-48BD-933C-6F576DB897E1}"/>
              </a:ext>
            </a:extLst>
          </p:cNvPr>
          <p:cNvSpPr/>
          <p:nvPr/>
        </p:nvSpPr>
        <p:spPr>
          <a:xfrm>
            <a:off x="972000" y="2032655"/>
            <a:ext cx="7200000" cy="646331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lvl="0"/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BasicRNNCell,BasicLSTMCell,GRUCell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tf.nn.rnn_cell.BasicRNNCell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128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states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tf.nn.dynamic_rnn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dtype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=tf.float32)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7CC1BB-C33D-4859-A6AD-B35E60097B27}"/>
              </a:ext>
            </a:extLst>
          </p:cNvPr>
          <p:cNvSpPr/>
          <p:nvPr/>
        </p:nvSpPr>
        <p:spPr>
          <a:xfrm>
            <a:off x="972000" y="3759033"/>
            <a:ext cx="7200000" cy="830997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lvl="0"/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BasicRNNCell,BasicLSTMCell,GRUCell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tf.nn.rnn_cell.BasicRNNCell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128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tf.nn.rnn_cell.DropoutWrapper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output_keep_prob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0.7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states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tf.nn.dynamic_rnn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dtype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=tf.float32)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ECE77F0A-790E-4B59-AF57-9B2A891B49A5}"/>
              </a:ext>
            </a:extLst>
          </p:cNvPr>
          <p:cNvSpPr/>
          <p:nvPr/>
        </p:nvSpPr>
        <p:spPr bwMode="auto">
          <a:xfrm>
            <a:off x="4139952" y="2996952"/>
            <a:ext cx="576064" cy="576064"/>
          </a:xfrm>
          <a:prstGeom prst="downArrow">
            <a:avLst/>
          </a:prstGeom>
          <a:solidFill>
            <a:schemeClr val="accent1"/>
          </a:solidFill>
          <a:ln w="254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826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55B9B-E48C-47F7-AB62-9175BA2B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Stacked</a:t>
            </a:r>
            <a:r>
              <a:rPr lang="ko-KR" altLang="en-US" dirty="0"/>
              <a:t> </a:t>
            </a:r>
            <a:r>
              <a:rPr lang="en-US" altLang="ko-KR" dirty="0"/>
              <a:t>Recurrent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FDF4A-0277-4F8F-9B8A-9D9DFF72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the Stacked Recurrent Neural Network?</a:t>
            </a:r>
          </a:p>
          <a:p>
            <a:pPr lvl="1"/>
            <a:r>
              <a:rPr lang="en-US" altLang="ko-KR" dirty="0"/>
              <a:t>Several Hidden recurrent layers are stacked to model</a:t>
            </a:r>
          </a:p>
          <a:p>
            <a:pPr lvl="1"/>
            <a:r>
              <a:rPr lang="en-US" altLang="ko-KR" dirty="0"/>
              <a:t>Capture </a:t>
            </a:r>
            <a:r>
              <a:rPr lang="en-US" altLang="ko-KR" dirty="0" err="1"/>
              <a:t>hierachical</a:t>
            </a:r>
            <a:r>
              <a:rPr lang="en-US" altLang="ko-KR" dirty="0"/>
              <a:t> structure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767C0D-1AB1-4600-9963-A7D371E349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D48A28-38C6-4503-8253-C6F84A4ACB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18</a:t>
            </a:fld>
            <a:r>
              <a:rPr lang="en-US" altLang="ko-KR"/>
              <a:t>/20</a:t>
            </a:r>
            <a:endParaRPr lang="en-US" altLang="ko-KR" dirty="0"/>
          </a:p>
        </p:txBody>
      </p:sp>
      <p:pic>
        <p:nvPicPr>
          <p:cNvPr id="10242" name="Picture 2" descr="stack recurrent neural network에 대한 이미지 검색결과">
            <a:extLst>
              <a:ext uri="{FF2B5EF4-FFF2-40B4-BE49-F238E27FC236}">
                <a16:creationId xmlns:a16="http://schemas.microsoft.com/office/drawing/2014/main" id="{64DA1E65-E1BB-4699-8384-EACC95A74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006725"/>
            <a:ext cx="35337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5C4EE08-DA65-4301-A57A-58791034546A}"/>
              </a:ext>
            </a:extLst>
          </p:cNvPr>
          <p:cNvSpPr/>
          <p:nvPr/>
        </p:nvSpPr>
        <p:spPr bwMode="auto">
          <a:xfrm>
            <a:off x="5076056" y="2914491"/>
            <a:ext cx="648072" cy="576064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013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CC439-78BC-460A-B235-DA329962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Stacked</a:t>
            </a:r>
            <a:r>
              <a:rPr lang="ko-KR" altLang="en-US" dirty="0"/>
              <a:t> </a:t>
            </a:r>
            <a:r>
              <a:rPr lang="en-US" altLang="ko-KR" dirty="0"/>
              <a:t>Recurrent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37D78-C698-4F77-8E78-69409D384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2219C9-8628-4BAC-A918-3846633574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3E63B5-8DF0-4F37-8A90-86F5DBA2F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19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908D9B2-A624-4A21-BAFD-DA48F5B3B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2F557D-4EFA-48BD-933C-6F576DB897E1}"/>
              </a:ext>
            </a:extLst>
          </p:cNvPr>
          <p:cNvSpPr/>
          <p:nvPr/>
        </p:nvSpPr>
        <p:spPr>
          <a:xfrm>
            <a:off x="972000" y="2032655"/>
            <a:ext cx="7200000" cy="646331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lvl="0"/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BasicRNNCell,BasicLSTMCell,GRUCell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tf.nn.rnn_cell.BasicRNNCell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128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states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tf.nn.dynamic_rnn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dtype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=tf.float32)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7CC1BB-C33D-4859-A6AD-B35E60097B27}"/>
              </a:ext>
            </a:extLst>
          </p:cNvPr>
          <p:cNvSpPr/>
          <p:nvPr/>
        </p:nvSpPr>
        <p:spPr>
          <a:xfrm>
            <a:off x="972000" y="3759033"/>
            <a:ext cx="7200000" cy="1015663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lvl="0"/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[]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range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cell.append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tf.nn.rnn_cell.BasicLSTMCell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128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tf.nn.rnn_cell.MultiRNNCell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states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tf.nn.dynamic_rnn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dtype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=tf.float32)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ECE77F0A-790E-4B59-AF57-9B2A891B49A5}"/>
              </a:ext>
            </a:extLst>
          </p:cNvPr>
          <p:cNvSpPr/>
          <p:nvPr/>
        </p:nvSpPr>
        <p:spPr bwMode="auto">
          <a:xfrm>
            <a:off x="4139952" y="2996952"/>
            <a:ext cx="576064" cy="576064"/>
          </a:xfrm>
          <a:prstGeom prst="downArrow">
            <a:avLst/>
          </a:prstGeom>
          <a:solidFill>
            <a:schemeClr val="accent1"/>
          </a:solidFill>
          <a:ln w="254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87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57FEF-5D75-4911-A720-C88B4996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D28E6-6FCC-415A-A439-EB68D6563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Type of Deep Neural Network</a:t>
            </a:r>
          </a:p>
          <a:p>
            <a:pPr lvl="1"/>
            <a:r>
              <a:rPr lang="en-US" altLang="ko-KR" dirty="0"/>
              <a:t>Dense Network (=Fully-connected Neural Network)</a:t>
            </a:r>
          </a:p>
          <a:p>
            <a:pPr lvl="1"/>
            <a:r>
              <a:rPr lang="en-US" altLang="ko-KR" dirty="0"/>
              <a:t>Convolutional Neural Network</a:t>
            </a:r>
          </a:p>
          <a:p>
            <a:pPr lvl="1"/>
            <a:r>
              <a:rPr lang="en-US" altLang="ko-KR" b="1" dirty="0"/>
              <a:t>Recurrent Neural Network</a:t>
            </a:r>
          </a:p>
          <a:p>
            <a:pPr lvl="1"/>
            <a:r>
              <a:rPr lang="en-US" altLang="ko-KR" dirty="0"/>
              <a:t>…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0793DF-FA8E-4292-A1ED-C1B70420E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BAD321-19C8-45F8-BDB1-0F8739ECC5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</a:t>
            </a:fld>
            <a:r>
              <a:rPr lang="en-US" altLang="ko-KR"/>
              <a:t>/20</a:t>
            </a:r>
            <a:endParaRPr lang="en-US" altLang="ko-KR" dirty="0"/>
          </a:p>
        </p:txBody>
      </p:sp>
      <p:pic>
        <p:nvPicPr>
          <p:cNvPr id="6" name="Picture 2" descr="https://i.stack.imgur.com/MBlhW.png">
            <a:extLst>
              <a:ext uri="{FF2B5EF4-FFF2-40B4-BE49-F238E27FC236}">
                <a16:creationId xmlns:a16="http://schemas.microsoft.com/office/drawing/2014/main" id="{7C7051DE-D7CF-4E7B-A874-1BB2CC09D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375" y="3935920"/>
            <a:ext cx="2520000" cy="128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pload.wikimedia.org/wikipedia/commons/6/63/Typical_cnn.png">
            <a:extLst>
              <a:ext uri="{FF2B5EF4-FFF2-40B4-BE49-F238E27FC236}">
                <a16:creationId xmlns:a16="http://schemas.microsoft.com/office/drawing/2014/main" id="{7C47C85A-A38D-46DD-8177-456C8CCC9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350" y="3160712"/>
            <a:ext cx="3600000" cy="110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current neural network에 대한 이미지 검색결과">
            <a:extLst>
              <a:ext uri="{FF2B5EF4-FFF2-40B4-BE49-F238E27FC236}">
                <a16:creationId xmlns:a16="http://schemas.microsoft.com/office/drawing/2014/main" id="{36BBCA16-33E3-405F-B923-37065FF68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350" y="5032158"/>
            <a:ext cx="3600000" cy="94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80CB26-80F1-4ECA-83CB-FDF66139383D}"/>
              </a:ext>
            </a:extLst>
          </p:cNvPr>
          <p:cNvSpPr txBox="1"/>
          <p:nvPr/>
        </p:nvSpPr>
        <p:spPr>
          <a:xfrm>
            <a:off x="1824725" y="5215641"/>
            <a:ext cx="1325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&lt;Dense Network&gt;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1679A0-12A8-4236-9A6B-CF3C9A7D5852}"/>
              </a:ext>
            </a:extLst>
          </p:cNvPr>
          <p:cNvSpPr txBox="1"/>
          <p:nvPr/>
        </p:nvSpPr>
        <p:spPr>
          <a:xfrm>
            <a:off x="5572889" y="4264648"/>
            <a:ext cx="2284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&lt;Convolutional Neural Network&gt;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48E722-1B8E-4966-BBBE-2DEFC3F049B9}"/>
              </a:ext>
            </a:extLst>
          </p:cNvPr>
          <p:cNvSpPr txBox="1"/>
          <p:nvPr/>
        </p:nvSpPr>
        <p:spPr>
          <a:xfrm>
            <a:off x="5706034" y="5974365"/>
            <a:ext cx="201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&lt;Recurrent Neural Network&gt;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543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B3C37-4E2E-4691-9022-19896CC0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Stacked</a:t>
            </a:r>
            <a:r>
              <a:rPr lang="ko-KR" altLang="en-US" dirty="0"/>
              <a:t> </a:t>
            </a:r>
            <a:r>
              <a:rPr lang="en-US" altLang="ko-KR" dirty="0"/>
              <a:t>Recurrent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9C909-0967-40D1-B4A1-30FD03E0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Run!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37D5BE-E970-43D1-ACB2-F75F62EB82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6143A2-5545-475F-B3EB-8C7D90EF2C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20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970AA4-48CC-490B-BC69-53930B63B5BE}"/>
              </a:ext>
            </a:extLst>
          </p:cNvPr>
          <p:cNvSpPr/>
          <p:nvPr/>
        </p:nvSpPr>
        <p:spPr>
          <a:xfrm>
            <a:off x="972000" y="2040111"/>
            <a:ext cx="7200000" cy="353943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0001 Avg. cost = 0.045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0002 Avg. cost = 0.012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0003 Avg. cost = 0.008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0004 Avg. cost = 0.006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0005 Avg. cost = 0.005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0006 Avg. cost = 0.004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0007 Avg. cost = 0.003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0008 Avg. cost = 0.003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0009 Avg. cost = 0.002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0010 Avg. cost = 0.002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0011 Avg. cost = 0.002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0012 Avg. cost = 0.002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0013 Avg. cost = 0.002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0014 Avg. cost = 0.002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0015 Avg. cost = 0.001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Accuracy: 0.9856001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129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55B9B-E48C-47F7-AB62-9175BA2B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Stacked</a:t>
            </a:r>
            <a:r>
              <a:rPr lang="ko-KR" altLang="en-US" dirty="0"/>
              <a:t> </a:t>
            </a:r>
            <a:r>
              <a:rPr lang="en-US" altLang="ko-KR" dirty="0"/>
              <a:t>Recurrent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FDF4A-0277-4F8F-9B8A-9D9DFF72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all outputs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767C0D-1AB1-4600-9963-A7D371E349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D48A28-38C6-4503-8253-C6F84A4ACB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21</a:t>
            </a:fld>
            <a:r>
              <a:rPr lang="en-US" altLang="ko-KR"/>
              <a:t>/20</a:t>
            </a:r>
            <a:endParaRPr lang="en-US" altLang="ko-KR" dirty="0"/>
          </a:p>
        </p:txBody>
      </p:sp>
      <p:pic>
        <p:nvPicPr>
          <p:cNvPr id="15362" name="Picture 2" descr="https://lh4.googleusercontent.com/E8-LuoyE8md7JYYbl3yE21AV-V8VYKP5n-7rI9wyoD1xBBmEDmcSYyIr-OtGDr8hRynEq2-Sr1l-K1s46jYD7ctNcVTc8hwLw5W5BOsXbPKX2K4Yg5tkO5rWiDxsljosP0A3">
            <a:extLst>
              <a:ext uri="{FF2B5EF4-FFF2-40B4-BE49-F238E27FC236}">
                <a16:creationId xmlns:a16="http://schemas.microsoft.com/office/drawing/2014/main" id="{55E4CDD6-6E23-418D-8630-D60EA295E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574" y="1976985"/>
            <a:ext cx="3050852" cy="388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391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CC439-78BC-460A-B235-DA329962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Stacked</a:t>
            </a:r>
            <a:r>
              <a:rPr lang="ko-KR" altLang="en-US" dirty="0"/>
              <a:t> </a:t>
            </a:r>
            <a:r>
              <a:rPr lang="en-US" altLang="ko-KR" dirty="0"/>
              <a:t>Recurrent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37D78-C698-4F77-8E78-69409D384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2219C9-8628-4BAC-A918-3846633574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3E63B5-8DF0-4F37-8A90-86F5DBA2F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22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2F557D-4EFA-48BD-933C-6F576DB897E1}"/>
              </a:ext>
            </a:extLst>
          </p:cNvPr>
          <p:cNvSpPr/>
          <p:nvPr/>
        </p:nvSpPr>
        <p:spPr>
          <a:xfrm>
            <a:off x="972000" y="2032655"/>
            <a:ext cx="7200000" cy="1200329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lvl="0"/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tf.Variable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tf.random_normal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128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tf.Variable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tf.random_normal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]))</a:t>
            </a:r>
            <a:endParaRPr kumimoji="0" lang="en-US" altLang="ko-KR" sz="1200" dirty="0">
              <a:solidFill>
                <a:srgbClr val="000000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lvl="0"/>
            <a:endParaRPr kumimoji="0" lang="en-US" altLang="ko-KR" sz="1200" dirty="0">
              <a:solidFill>
                <a:srgbClr val="000000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tf.transpose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[-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tf.nn.softmax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tf.matmul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+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7CC1BB-C33D-4859-A6AD-B35E60097B27}"/>
              </a:ext>
            </a:extLst>
          </p:cNvPr>
          <p:cNvSpPr/>
          <p:nvPr/>
        </p:nvSpPr>
        <p:spPr>
          <a:xfrm>
            <a:off x="972000" y="4202226"/>
            <a:ext cx="7200000" cy="1015663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lvl="0"/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tf.Variable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tf.random_normal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28 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*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128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tf.Variable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tf.random_normal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]))</a:t>
            </a:r>
            <a:endParaRPr kumimoji="0" lang="en-US" altLang="ko-KR" sz="1200" dirty="0">
              <a:solidFill>
                <a:srgbClr val="000000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lvl="0"/>
            <a:endParaRPr kumimoji="0" lang="en-US" altLang="ko-KR" sz="1200" dirty="0">
              <a:solidFill>
                <a:srgbClr val="000000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tf.reshape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[-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128 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*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28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tf.nn.softmax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tf.matmul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+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ECE77F0A-790E-4B59-AF57-9B2A891B49A5}"/>
              </a:ext>
            </a:extLst>
          </p:cNvPr>
          <p:cNvSpPr/>
          <p:nvPr/>
        </p:nvSpPr>
        <p:spPr bwMode="auto">
          <a:xfrm>
            <a:off x="4139952" y="3512366"/>
            <a:ext cx="576064" cy="576064"/>
          </a:xfrm>
          <a:prstGeom prst="downArrow">
            <a:avLst/>
          </a:prstGeom>
          <a:solidFill>
            <a:schemeClr val="accent1"/>
          </a:solidFill>
          <a:ln w="254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542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B3C37-4E2E-4691-9022-19896CC0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Stacked</a:t>
            </a:r>
            <a:r>
              <a:rPr lang="ko-KR" altLang="en-US" dirty="0"/>
              <a:t> </a:t>
            </a:r>
            <a:r>
              <a:rPr lang="en-US" altLang="ko-KR" dirty="0"/>
              <a:t>Recurrent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9C909-0967-40D1-B4A1-30FD03E0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Run!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37D5BE-E970-43D1-ACB2-F75F62EB82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6143A2-5545-475F-B3EB-8C7D90EF2C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23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970AA4-48CC-490B-BC69-53930B63B5BE}"/>
              </a:ext>
            </a:extLst>
          </p:cNvPr>
          <p:cNvSpPr/>
          <p:nvPr/>
        </p:nvSpPr>
        <p:spPr>
          <a:xfrm>
            <a:off x="972000" y="2040111"/>
            <a:ext cx="7200000" cy="353943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0001 Avg. cost = 0.037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0002 Avg. cost = 0.013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0003 Avg. cost = 0.009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0004 Avg. cost = 0.006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0005 Avg. cost = 0.006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0006 Avg. cost = 0.005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0007 Avg. cost = 0.004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0008 Avg. cost = 0.004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0009 Avg. cost = 0.003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0010 Avg. cost = 0.003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0011 Avg. cost = 0.003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0012 Avg. cost = 0.002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0013 Avg. cost = 0.002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0014 Avg. cost = 0.002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0015 Avg. cost = 0.002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Accuracy: 0.9876001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462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55B9B-E48C-47F7-AB62-9175BA2B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Bidirectional Recurrent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FDF4A-0277-4F8F-9B8A-9D9DFF72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the Bidirectional Recurrent Neural Network?</a:t>
            </a:r>
          </a:p>
          <a:p>
            <a:pPr lvl="1"/>
            <a:r>
              <a:rPr lang="en-US" altLang="ko-KR" dirty="0"/>
              <a:t>In normal time order for one network</a:t>
            </a:r>
          </a:p>
          <a:p>
            <a:pPr lvl="1"/>
            <a:r>
              <a:rPr lang="en-US" altLang="ko-KR" dirty="0"/>
              <a:t>In reverse time order for another network</a:t>
            </a:r>
          </a:p>
          <a:p>
            <a:pPr lvl="1"/>
            <a:r>
              <a:rPr lang="en-US" altLang="ko-KR" dirty="0"/>
              <a:t>Outputs of the two networks are concatenated at each time step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767C0D-1AB1-4600-9963-A7D371E349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D48A28-38C6-4503-8253-C6F84A4ACB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24</a:t>
            </a:fld>
            <a:r>
              <a:rPr lang="en-US" altLang="ko-KR"/>
              <a:t>/20</a:t>
            </a:r>
            <a:endParaRPr lang="en-US" altLang="ko-KR" dirty="0"/>
          </a:p>
        </p:txBody>
      </p:sp>
      <p:pic>
        <p:nvPicPr>
          <p:cNvPr id="16388" name="Picture 4" descr="bidirectional rnn에 대한 이미지 검색결과">
            <a:extLst>
              <a:ext uri="{FF2B5EF4-FFF2-40B4-BE49-F238E27FC236}">
                <a16:creationId xmlns:a16="http://schemas.microsoft.com/office/drawing/2014/main" id="{5E0EEAB3-C85A-4187-8EE2-D08A50FC9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734" y="3340115"/>
            <a:ext cx="4288532" cy="274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899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CC439-78BC-460A-B235-DA329962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Bidirectional Recurrent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37D78-C698-4F77-8E78-69409D384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2219C9-8628-4BAC-A918-3846633574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3E63B5-8DF0-4F37-8A90-86F5DBA2F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25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2F557D-4EFA-48BD-933C-6F576DB897E1}"/>
              </a:ext>
            </a:extLst>
          </p:cNvPr>
          <p:cNvSpPr/>
          <p:nvPr/>
        </p:nvSpPr>
        <p:spPr>
          <a:xfrm>
            <a:off x="972000" y="2032655"/>
            <a:ext cx="7200000" cy="646331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lvl="0"/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BasicRNNCell,BasicLSTMCell,GRUCell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tf.nn.rnn_cell.BasicRNNCell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128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states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tf.nn.dynamic_rnn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dtype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=tf.float32)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7CC1BB-C33D-4859-A6AD-B35E60097B27}"/>
              </a:ext>
            </a:extLst>
          </p:cNvPr>
          <p:cNvSpPr/>
          <p:nvPr/>
        </p:nvSpPr>
        <p:spPr>
          <a:xfrm>
            <a:off x="972000" y="3759033"/>
            <a:ext cx="7200000" cy="1200329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lvl="0"/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cell_fw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tf.nn.rnn_cell.BasicLSTMCell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128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cell_bw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tf.nn.rnn_cell.BasicLSTMCell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128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outputs_fw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output_bw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states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tf.nn.bidirectional_dynamic_rnn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cell_fw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cell_bw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dtype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=tf.float32)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tf.concat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outputs_fw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output_bw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axis</a:t>
            </a:r>
            <a:r>
              <a:rPr kumimoji="0" lang="ko-KR" altLang="ko-KR" sz="1200" dirty="0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 -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ECE77F0A-790E-4B59-AF57-9B2A891B49A5}"/>
              </a:ext>
            </a:extLst>
          </p:cNvPr>
          <p:cNvSpPr/>
          <p:nvPr/>
        </p:nvSpPr>
        <p:spPr bwMode="auto">
          <a:xfrm>
            <a:off x="4139952" y="2996952"/>
            <a:ext cx="576064" cy="576064"/>
          </a:xfrm>
          <a:prstGeom prst="downArrow">
            <a:avLst/>
          </a:prstGeom>
          <a:solidFill>
            <a:schemeClr val="accent1"/>
          </a:solidFill>
          <a:ln w="254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DD334F-205A-40B9-B996-F65F9FC52628}"/>
              </a:ext>
            </a:extLst>
          </p:cNvPr>
          <p:cNvSpPr txBox="1"/>
          <p:nvPr/>
        </p:nvSpPr>
        <p:spPr>
          <a:xfrm>
            <a:off x="2645991" y="5265510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200" dirty="0">
                <a:solidFill>
                  <a:srgbClr val="37474F"/>
                </a:solidFill>
                <a:latin typeface="Arial Unicode MS"/>
                <a:ea typeface="Roboto Mono"/>
              </a:rPr>
              <a:t>t1 = [[</a:t>
            </a:r>
            <a:r>
              <a:rPr kumimoji="0" lang="ko-KR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1</a:t>
            </a:r>
            <a:r>
              <a:rPr kumimoji="0" lang="ko-KR" altLang="ko-KR" sz="1200" dirty="0">
                <a:solidFill>
                  <a:srgbClr val="37474F"/>
                </a:solidFill>
                <a:latin typeface="Arial Unicode MS"/>
                <a:ea typeface="Roboto Mono"/>
              </a:rPr>
              <a:t>, </a:t>
            </a:r>
            <a:r>
              <a:rPr kumimoji="0" lang="ko-KR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2</a:t>
            </a:r>
            <a:r>
              <a:rPr kumimoji="0" lang="ko-KR" altLang="ko-KR" sz="1200" dirty="0">
                <a:solidFill>
                  <a:srgbClr val="37474F"/>
                </a:solidFill>
                <a:latin typeface="Arial Unicode MS"/>
                <a:ea typeface="Roboto Mono"/>
              </a:rPr>
              <a:t>, </a:t>
            </a:r>
            <a:r>
              <a:rPr kumimoji="0" lang="ko-KR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3</a:t>
            </a:r>
            <a:r>
              <a:rPr kumimoji="0" lang="ko-KR" altLang="ko-KR" sz="1200" dirty="0">
                <a:solidFill>
                  <a:srgbClr val="37474F"/>
                </a:solidFill>
                <a:latin typeface="Arial Unicode MS"/>
                <a:ea typeface="Roboto Mono"/>
              </a:rPr>
              <a:t>], [</a:t>
            </a:r>
            <a:r>
              <a:rPr kumimoji="0" lang="ko-KR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4</a:t>
            </a:r>
            <a:r>
              <a:rPr kumimoji="0" lang="ko-KR" altLang="ko-KR" sz="1200" dirty="0">
                <a:solidFill>
                  <a:srgbClr val="37474F"/>
                </a:solidFill>
                <a:latin typeface="Arial Unicode MS"/>
                <a:ea typeface="Roboto Mono"/>
              </a:rPr>
              <a:t>, </a:t>
            </a:r>
            <a:r>
              <a:rPr kumimoji="0" lang="ko-KR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5</a:t>
            </a:r>
            <a:r>
              <a:rPr kumimoji="0" lang="ko-KR" altLang="ko-KR" sz="1200" dirty="0">
                <a:solidFill>
                  <a:srgbClr val="37474F"/>
                </a:solidFill>
                <a:latin typeface="Arial Unicode MS"/>
                <a:ea typeface="Roboto Mono"/>
              </a:rPr>
              <a:t>, </a:t>
            </a:r>
            <a:r>
              <a:rPr kumimoji="0" lang="ko-KR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6</a:t>
            </a:r>
            <a:r>
              <a:rPr kumimoji="0" lang="ko-KR" altLang="ko-KR" sz="1200" dirty="0">
                <a:solidFill>
                  <a:srgbClr val="37474F"/>
                </a:solidFill>
                <a:latin typeface="Arial Unicode MS"/>
                <a:ea typeface="Roboto Mono"/>
              </a:rPr>
              <a:t>]]</a:t>
            </a:r>
            <a:br>
              <a:rPr kumimoji="0" lang="ko-KR" altLang="ko-KR" sz="1200" dirty="0">
                <a:solidFill>
                  <a:srgbClr val="37474F"/>
                </a:solidFill>
                <a:latin typeface="Arial Unicode MS"/>
                <a:ea typeface="Roboto Mono"/>
              </a:rPr>
            </a:br>
            <a:r>
              <a:rPr kumimoji="0" lang="ko-KR" altLang="ko-KR" sz="1200" dirty="0">
                <a:solidFill>
                  <a:srgbClr val="37474F"/>
                </a:solidFill>
                <a:latin typeface="Arial Unicode MS"/>
                <a:ea typeface="Roboto Mono"/>
              </a:rPr>
              <a:t>t2 = [[</a:t>
            </a:r>
            <a:r>
              <a:rPr kumimoji="0" lang="ko-KR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7</a:t>
            </a:r>
            <a:r>
              <a:rPr kumimoji="0" lang="ko-KR" altLang="ko-KR" sz="1200" dirty="0">
                <a:solidFill>
                  <a:srgbClr val="37474F"/>
                </a:solidFill>
                <a:latin typeface="Arial Unicode MS"/>
                <a:ea typeface="Roboto Mono"/>
              </a:rPr>
              <a:t>, </a:t>
            </a:r>
            <a:r>
              <a:rPr kumimoji="0" lang="ko-KR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8</a:t>
            </a:r>
            <a:r>
              <a:rPr kumimoji="0" lang="ko-KR" altLang="ko-KR" sz="1200" dirty="0">
                <a:solidFill>
                  <a:srgbClr val="37474F"/>
                </a:solidFill>
                <a:latin typeface="Arial Unicode MS"/>
                <a:ea typeface="Roboto Mono"/>
              </a:rPr>
              <a:t>, </a:t>
            </a:r>
            <a:r>
              <a:rPr kumimoji="0" lang="ko-KR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9</a:t>
            </a:r>
            <a:r>
              <a:rPr kumimoji="0" lang="ko-KR" altLang="ko-KR" sz="1200" dirty="0">
                <a:solidFill>
                  <a:srgbClr val="37474F"/>
                </a:solidFill>
                <a:latin typeface="Arial Unicode MS"/>
                <a:ea typeface="Roboto Mono"/>
              </a:rPr>
              <a:t>], [</a:t>
            </a:r>
            <a:r>
              <a:rPr kumimoji="0" lang="ko-KR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10</a:t>
            </a:r>
            <a:r>
              <a:rPr kumimoji="0" lang="ko-KR" altLang="ko-KR" sz="1200" dirty="0">
                <a:solidFill>
                  <a:srgbClr val="37474F"/>
                </a:solidFill>
                <a:latin typeface="Arial Unicode MS"/>
                <a:ea typeface="Roboto Mono"/>
              </a:rPr>
              <a:t>, </a:t>
            </a:r>
            <a:r>
              <a:rPr kumimoji="0" lang="ko-KR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11</a:t>
            </a:r>
            <a:r>
              <a:rPr kumimoji="0" lang="ko-KR" altLang="ko-KR" sz="1200" dirty="0">
                <a:solidFill>
                  <a:srgbClr val="37474F"/>
                </a:solidFill>
                <a:latin typeface="Arial Unicode MS"/>
                <a:ea typeface="Roboto Mono"/>
              </a:rPr>
              <a:t>, </a:t>
            </a:r>
            <a:r>
              <a:rPr kumimoji="0" lang="ko-KR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12</a:t>
            </a:r>
            <a:r>
              <a:rPr kumimoji="0" lang="ko-KR" altLang="ko-KR" sz="1200" dirty="0">
                <a:solidFill>
                  <a:srgbClr val="37474F"/>
                </a:solidFill>
                <a:latin typeface="Arial Unicode MS"/>
                <a:ea typeface="Roboto Mono"/>
              </a:rPr>
              <a:t>]]</a:t>
            </a:r>
            <a:br>
              <a:rPr kumimoji="0" lang="ko-KR" altLang="ko-KR" sz="1200" dirty="0">
                <a:solidFill>
                  <a:srgbClr val="37474F"/>
                </a:solidFill>
                <a:latin typeface="Arial Unicode MS"/>
                <a:ea typeface="Roboto Mono"/>
              </a:rPr>
            </a:br>
            <a:r>
              <a:rPr kumimoji="0" lang="ko-KR" altLang="ko-KR" sz="1200" dirty="0" err="1">
                <a:solidFill>
                  <a:srgbClr val="37474F"/>
                </a:solidFill>
                <a:latin typeface="Arial Unicode MS"/>
                <a:ea typeface="Roboto Mono"/>
              </a:rPr>
              <a:t>tf.concat</a:t>
            </a:r>
            <a:r>
              <a:rPr kumimoji="0" lang="ko-KR" altLang="ko-KR" sz="1200" dirty="0">
                <a:solidFill>
                  <a:srgbClr val="37474F"/>
                </a:solidFill>
                <a:latin typeface="Arial Unicode MS"/>
                <a:ea typeface="Roboto Mono"/>
              </a:rPr>
              <a:t>([t1, t2], </a:t>
            </a:r>
            <a:r>
              <a:rPr kumimoji="0" lang="ko-KR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0</a:t>
            </a:r>
            <a:r>
              <a:rPr kumimoji="0" lang="ko-KR" altLang="ko-KR" sz="1200" dirty="0">
                <a:solidFill>
                  <a:srgbClr val="37474F"/>
                </a:solidFill>
                <a:latin typeface="Arial Unicode MS"/>
                <a:ea typeface="Roboto Mono"/>
              </a:rPr>
              <a:t>)  </a:t>
            </a:r>
            <a:r>
              <a:rPr kumimoji="0" lang="ko-KR" altLang="ko-KR" sz="1200" dirty="0">
                <a:solidFill>
                  <a:srgbClr val="D81B60"/>
                </a:solidFill>
                <a:latin typeface="Arial Unicode MS"/>
                <a:ea typeface="Roboto Mono"/>
              </a:rPr>
              <a:t># [[1, 2, 3], [4, 5, 6], [7, 8, 9], [10, 11, 12]]</a:t>
            </a:r>
            <a:br>
              <a:rPr kumimoji="0" lang="ko-KR" altLang="ko-KR" sz="1200" dirty="0">
                <a:solidFill>
                  <a:srgbClr val="37474F"/>
                </a:solidFill>
                <a:latin typeface="Arial Unicode MS"/>
                <a:ea typeface="Roboto Mono"/>
              </a:rPr>
            </a:br>
            <a:r>
              <a:rPr kumimoji="0" lang="ko-KR" altLang="ko-KR" sz="1200" dirty="0" err="1">
                <a:solidFill>
                  <a:srgbClr val="37474F"/>
                </a:solidFill>
                <a:latin typeface="Arial Unicode MS"/>
                <a:ea typeface="Roboto Mono"/>
              </a:rPr>
              <a:t>tf.concat</a:t>
            </a:r>
            <a:r>
              <a:rPr kumimoji="0" lang="ko-KR" altLang="ko-KR" sz="1200" dirty="0">
                <a:solidFill>
                  <a:srgbClr val="37474F"/>
                </a:solidFill>
                <a:latin typeface="Arial Unicode MS"/>
                <a:ea typeface="Roboto Mono"/>
              </a:rPr>
              <a:t>([t1, t2], </a:t>
            </a:r>
            <a:r>
              <a:rPr kumimoji="0" lang="ko-KR" altLang="ko-KR" sz="1200" dirty="0">
                <a:solidFill>
                  <a:srgbClr val="C53929"/>
                </a:solidFill>
                <a:latin typeface="Arial Unicode MS"/>
                <a:ea typeface="Roboto Mono"/>
              </a:rPr>
              <a:t>1</a:t>
            </a:r>
            <a:r>
              <a:rPr kumimoji="0" lang="ko-KR" altLang="ko-KR" sz="1200" dirty="0">
                <a:solidFill>
                  <a:srgbClr val="37474F"/>
                </a:solidFill>
                <a:latin typeface="Arial Unicode MS"/>
                <a:ea typeface="Roboto Mono"/>
              </a:rPr>
              <a:t>)  </a:t>
            </a:r>
            <a:r>
              <a:rPr kumimoji="0" lang="ko-KR" altLang="ko-KR" sz="1200" dirty="0">
                <a:solidFill>
                  <a:srgbClr val="D81B60"/>
                </a:solidFill>
                <a:latin typeface="Arial Unicode MS"/>
                <a:ea typeface="Roboto Mono"/>
              </a:rPr>
              <a:t># [[1, 2, 3, 7, 8, 9], [4, 5, 6, 10, 11, 12]]</a:t>
            </a:r>
            <a:r>
              <a:rPr kumimoji="0" lang="ko-KR" altLang="ko-KR" sz="500" dirty="0"/>
              <a:t> </a:t>
            </a:r>
            <a:endParaRPr kumimoji="0" lang="ko-KR" altLang="ko-KR" sz="2800" dirty="0"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F0842AD-CB70-4512-87CA-AA894F741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459"/>
            <a:ext cx="6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9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B3C37-4E2E-4691-9022-19896CC0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Bidirectional Recurrent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9C909-0967-40D1-B4A1-30FD03E0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Run!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37D5BE-E970-43D1-ACB2-F75F62EB82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6143A2-5545-475F-B3EB-8C7D90EF2C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26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970AA4-48CC-490B-BC69-53930B63B5BE}"/>
              </a:ext>
            </a:extLst>
          </p:cNvPr>
          <p:cNvSpPr/>
          <p:nvPr/>
        </p:nvSpPr>
        <p:spPr>
          <a:xfrm>
            <a:off x="972000" y="2040111"/>
            <a:ext cx="7200000" cy="353943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0001 Avg. cost = 0.047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0002 Avg. cost = 0.013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0003 Avg. cost = 0.009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0004 Avg. cost = 0.007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0005 Avg. cost = 0.006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0006 Avg. cost = 0.005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0007 Avg. cost = 0.004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0008 Avg. cost = 0.004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0009 Avg. cost = 0.003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0010 Avg. cost = 0.003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0011 Avg. cost = 0.003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0012 Avg. cost = 0.002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0013 Avg. cost = 0.002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0014 Avg. cost = 0.002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0015 Avg. cost = 0.002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Accuracy: 0.9859001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44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55B9B-E48C-47F7-AB62-9175BA2B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Bidirectional Recurrent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FDF4A-0277-4F8F-9B8A-9D9DFF72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the Bidirectional Recurrent Neural Network?</a:t>
            </a:r>
          </a:p>
          <a:p>
            <a:pPr lvl="1"/>
            <a:r>
              <a:rPr lang="en-US" altLang="ko-KR" dirty="0"/>
              <a:t>In normal time order for one network</a:t>
            </a:r>
          </a:p>
          <a:p>
            <a:pPr lvl="1"/>
            <a:r>
              <a:rPr lang="en-US" altLang="ko-KR" dirty="0"/>
              <a:t>In reverse time order for another network</a:t>
            </a:r>
          </a:p>
          <a:p>
            <a:pPr lvl="1"/>
            <a:r>
              <a:rPr lang="en-US" altLang="ko-KR" dirty="0"/>
              <a:t>Outputs of the two networks are concatenated at each time step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767C0D-1AB1-4600-9963-A7D371E349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D48A28-38C6-4503-8253-C6F84A4ACB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27</a:t>
            </a:fld>
            <a:r>
              <a:rPr lang="en-US" altLang="ko-KR"/>
              <a:t>/20</a:t>
            </a:r>
            <a:endParaRPr lang="en-US" altLang="ko-KR" dirty="0"/>
          </a:p>
        </p:txBody>
      </p:sp>
      <p:pic>
        <p:nvPicPr>
          <p:cNvPr id="16386" name="Picture 2" descr="bidirectional rnn에 대한 이미지 검색결과">
            <a:extLst>
              <a:ext uri="{FF2B5EF4-FFF2-40B4-BE49-F238E27FC236}">
                <a16:creationId xmlns:a16="http://schemas.microsoft.com/office/drawing/2014/main" id="{8B1BE301-7F54-4280-AE86-BA30B7906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6992"/>
            <a:ext cx="72771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836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CC439-78BC-460A-B235-DA329962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Bidirectional Recurrent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37D78-C698-4F77-8E78-69409D384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2219C9-8628-4BAC-A918-3846633574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3E63B5-8DF0-4F37-8A90-86F5DBA2F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28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2F557D-4EFA-48BD-933C-6F576DB897E1}"/>
              </a:ext>
            </a:extLst>
          </p:cNvPr>
          <p:cNvSpPr/>
          <p:nvPr/>
        </p:nvSpPr>
        <p:spPr>
          <a:xfrm>
            <a:off x="972000" y="2032655"/>
            <a:ext cx="7200000" cy="1200329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lvl="0"/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tf.Variable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tf.random_normal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128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tf.Variable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tf.random_normal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]))</a:t>
            </a:r>
            <a:endParaRPr kumimoji="0" lang="en-US" altLang="ko-KR" sz="1200" dirty="0">
              <a:solidFill>
                <a:srgbClr val="000000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lvl="0"/>
            <a:endParaRPr kumimoji="0" lang="en-US" altLang="ko-KR" sz="1200" dirty="0">
              <a:solidFill>
                <a:srgbClr val="000000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tf.transpose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[-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tf.nn.softmax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tf.matmul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+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7CC1BB-C33D-4859-A6AD-B35E60097B27}"/>
              </a:ext>
            </a:extLst>
          </p:cNvPr>
          <p:cNvSpPr/>
          <p:nvPr/>
        </p:nvSpPr>
        <p:spPr>
          <a:xfrm>
            <a:off x="972000" y="4202226"/>
            <a:ext cx="7200000" cy="1015663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lvl="0"/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tf.Variable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tf.random_normal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([</a:t>
            </a:r>
            <a:r>
              <a:rPr kumimoji="0"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256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* </a:t>
            </a:r>
            <a:r>
              <a:rPr kumimoji="0"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28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tf.Variable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tf.random_normal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]))</a:t>
            </a:r>
            <a:endParaRPr kumimoji="0" lang="en-US" altLang="ko-KR" sz="1200" dirty="0">
              <a:solidFill>
                <a:srgbClr val="000000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lvl="0"/>
            <a:endParaRPr kumimoji="0" lang="en-US" altLang="ko-KR" sz="1200" dirty="0">
              <a:solidFill>
                <a:srgbClr val="000000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tf.reshape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[-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256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*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28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tf.nn.softmax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tf.matmul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+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ECE77F0A-790E-4B59-AF57-9B2A891B49A5}"/>
              </a:ext>
            </a:extLst>
          </p:cNvPr>
          <p:cNvSpPr/>
          <p:nvPr/>
        </p:nvSpPr>
        <p:spPr bwMode="auto">
          <a:xfrm>
            <a:off x="4139952" y="3512366"/>
            <a:ext cx="576064" cy="576064"/>
          </a:xfrm>
          <a:prstGeom prst="downArrow">
            <a:avLst/>
          </a:prstGeom>
          <a:solidFill>
            <a:schemeClr val="accent1"/>
          </a:solidFill>
          <a:ln w="254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4221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B3C37-4E2E-4691-9022-19896CC0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Bidirectional Recurrent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9C909-0967-40D1-B4A1-30FD03E0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Run!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37D5BE-E970-43D1-ACB2-F75F62EB82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6143A2-5545-475F-B3EB-8C7D90EF2C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29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970AA4-48CC-490B-BC69-53930B63B5BE}"/>
              </a:ext>
            </a:extLst>
          </p:cNvPr>
          <p:cNvSpPr/>
          <p:nvPr/>
        </p:nvSpPr>
        <p:spPr>
          <a:xfrm>
            <a:off x="972000" y="2040111"/>
            <a:ext cx="7200000" cy="353943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0001 Avg. cost = 0.048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0002 Avg. cost = 0.017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0003 Avg. cost = 0.012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0004 Avg. cost = 0.010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0005 Avg. cost = 0.008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0006 Avg. cost = 0.007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0007 Avg. cost = 0.006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0008 Avg. cost = 0.005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0009 Avg. cost = 0.004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0010 Avg. cost = 0.005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0011 Avg. cost = 0.004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0012 Avg. cost = 0.003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0013 Avg. cost = 0.003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0014 Avg. cost = 0.003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Epoch: 0015 Avg. cost = 0.002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Accuracy: 0.9847001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016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55B9B-E48C-47F7-AB62-9175BA2B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FDF4A-0277-4F8F-9B8A-9D9DFF72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the Recurrent Neural Network?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767C0D-1AB1-4600-9963-A7D371E349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D48A28-38C6-4503-8253-C6F84A4ACB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/20</a:t>
            </a:r>
            <a:endParaRPr lang="en-US" altLang="ko-KR" dirty="0"/>
          </a:p>
        </p:txBody>
      </p:sp>
      <p:pic>
        <p:nvPicPr>
          <p:cNvPr id="2050" name="Picture 2" descr="RNN 그림에 대한 이미지 검색결과">
            <a:extLst>
              <a:ext uri="{FF2B5EF4-FFF2-40B4-BE49-F238E27FC236}">
                <a16:creationId xmlns:a16="http://schemas.microsoft.com/office/drawing/2014/main" id="{8BD61DB4-60CF-42A2-A76E-B087F79F4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80928"/>
            <a:ext cx="52387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32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0AD27-1A74-414E-A034-82491899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B7C21-AACB-42A1-96FE-BE5FC45A0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MNIST Dataset</a:t>
            </a:r>
          </a:p>
          <a:p>
            <a:pPr lvl="1"/>
            <a:r>
              <a:rPr lang="en-US" altLang="ko-KR" dirty="0"/>
              <a:t>Large data of handwritten digits that is commonly used for training various image processing systems and machine learning</a:t>
            </a:r>
          </a:p>
          <a:p>
            <a:pPr lvl="1"/>
            <a:r>
              <a:rPr lang="en-US" altLang="ko-KR" dirty="0"/>
              <a:t>It contains 60,000 training images and 10,000 testing images (28 X 28 pixel)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161EA8-A0F3-4CDB-ACD0-896CE21A8D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E1E151-E2EB-4261-8DF5-441FAF51B9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/20</a:t>
            </a:r>
            <a:endParaRPr lang="en-US" altLang="ko-KR" dirty="0"/>
          </a:p>
        </p:txBody>
      </p:sp>
      <p:pic>
        <p:nvPicPr>
          <p:cNvPr id="6" name="Picture 2" descr="MNIST sample images.">
            <a:extLst>
              <a:ext uri="{FF2B5EF4-FFF2-40B4-BE49-F238E27FC236}">
                <a16:creationId xmlns:a16="http://schemas.microsoft.com/office/drawing/2014/main" id="{0A5980D0-CB56-428C-8DB9-D7BFCCB2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573016"/>
            <a:ext cx="4000500" cy="243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6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2FF36-4EE6-4B07-BC04-FFE48EEB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7CB76-C2C2-48DC-A3F9-AF4286247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Preparation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359937-CE7A-45CE-AB38-3F859EC7B4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7360BB-ED39-4393-B170-5647DB5832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719AC2-C900-47E4-B1A7-64190A863B9B}"/>
              </a:ext>
            </a:extLst>
          </p:cNvPr>
          <p:cNvSpPr/>
          <p:nvPr/>
        </p:nvSpPr>
        <p:spPr>
          <a:xfrm>
            <a:off x="972000" y="1988840"/>
            <a:ext cx="7200000" cy="2308324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import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tensorflow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as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import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os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os.environ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'CUDA_VISIBLE_DEVICES'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 = 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"0"</a:t>
            </a:r>
            <a:b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config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tf.ConfigProto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config.gpu_options.per_process_gpu_memory_fraction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0.4</a:t>
            </a:r>
            <a:endParaRPr kumimoji="0" lang="ko-KR" altLang="ko-KR" sz="1200" dirty="0">
              <a:latin typeface="Consolas" panose="020B0609020204030204" pitchFamily="49" charset="0"/>
            </a:endParaRPr>
          </a:p>
          <a:p>
            <a:pPr lvl="0"/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from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tensorflow.examples.tutorials.mnist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import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input_data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mnist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input_data.read_data_sets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"./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mnist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/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data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/"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one_hot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True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tf.placeholder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(tf.float32, [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None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28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28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tf.placeholder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(tf.float32, [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None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pic>
        <p:nvPicPr>
          <p:cNvPr id="1027" name="Picture 3" descr="RNN 그림에 대한 이미지 검색결과">
            <a:extLst>
              <a:ext uri="{FF2B5EF4-FFF2-40B4-BE49-F238E27FC236}">
                <a16:creationId xmlns:a16="http://schemas.microsoft.com/office/drawing/2014/main" id="{35E92877-1579-47CF-93CA-2374371D8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9"/>
          <a:stretch/>
        </p:blipFill>
        <p:spPr bwMode="auto">
          <a:xfrm>
            <a:off x="2897667" y="3981870"/>
            <a:ext cx="334866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504ADB-3634-4218-9E04-DE49B6147F54}"/>
              </a:ext>
            </a:extLst>
          </p:cNvPr>
          <p:cNvSpPr txBox="1"/>
          <p:nvPr/>
        </p:nvSpPr>
        <p:spPr>
          <a:xfrm>
            <a:off x="3347864" y="602162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[28]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14089-29F3-461C-A1A4-2AD703114A74}"/>
              </a:ext>
            </a:extLst>
          </p:cNvPr>
          <p:cNvSpPr txBox="1"/>
          <p:nvPr/>
        </p:nvSpPr>
        <p:spPr>
          <a:xfrm>
            <a:off x="4086436" y="602162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[28]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22CF59-6D5A-4DD4-954B-8582401F1EE0}"/>
              </a:ext>
            </a:extLst>
          </p:cNvPr>
          <p:cNvSpPr txBox="1"/>
          <p:nvPr/>
        </p:nvSpPr>
        <p:spPr>
          <a:xfrm>
            <a:off x="4797719" y="602162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[28]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38B99-77E3-4D5C-A1F0-637521C7D780}"/>
              </a:ext>
            </a:extLst>
          </p:cNvPr>
          <p:cNvSpPr txBox="1"/>
          <p:nvPr/>
        </p:nvSpPr>
        <p:spPr>
          <a:xfrm>
            <a:off x="5522026" y="602162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[28]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5DED84-B830-48AD-891A-E53524D5776C}"/>
              </a:ext>
            </a:extLst>
          </p:cNvPr>
          <p:cNvSpPr txBox="1"/>
          <p:nvPr/>
        </p:nvSpPr>
        <p:spPr>
          <a:xfrm>
            <a:off x="5522026" y="36986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[10]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41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44900-079E-4308-8B77-3E068A43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D1FD1-2F13-4694-8867-5DDAD8028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Set Model (1)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97F957-0DAA-4328-836C-0A5619ED0E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DCCE8F-2A4A-4AE5-AEC4-1BF11CF97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E3C6A3-8919-48D1-8CB5-DC3134FBA097}"/>
              </a:ext>
            </a:extLst>
          </p:cNvPr>
          <p:cNvSpPr/>
          <p:nvPr/>
        </p:nvSpPr>
        <p:spPr>
          <a:xfrm>
            <a:off x="972000" y="2032655"/>
            <a:ext cx="7200000" cy="461665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lvl="0"/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tf.Variable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tf.random_normal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128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tf.Variable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tf.random_normal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A2E8615-F6B7-4FD5-94E3-5CC80BE00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3" descr="RNN 그림에 대한 이미지 검색결과">
            <a:extLst>
              <a:ext uri="{FF2B5EF4-FFF2-40B4-BE49-F238E27FC236}">
                <a16:creationId xmlns:a16="http://schemas.microsoft.com/office/drawing/2014/main" id="{CFE57BB7-5909-4CEB-871F-BB648D3D2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9"/>
          <a:stretch/>
        </p:blipFill>
        <p:spPr bwMode="auto">
          <a:xfrm>
            <a:off x="2771800" y="3321050"/>
            <a:ext cx="334866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D6057D-E4C2-4D97-9D67-B2341E29C0DF}"/>
              </a:ext>
            </a:extLst>
          </p:cNvPr>
          <p:cNvSpPr txBox="1"/>
          <p:nvPr/>
        </p:nvSpPr>
        <p:spPr>
          <a:xfrm>
            <a:off x="3923928" y="397168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[128]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EA08AA-FD01-4E5D-BEF4-B8EEDF0185D9}"/>
              </a:ext>
            </a:extLst>
          </p:cNvPr>
          <p:cNvSpPr txBox="1"/>
          <p:nvPr/>
        </p:nvSpPr>
        <p:spPr>
          <a:xfrm>
            <a:off x="4676994" y="397168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[128]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E57AFB-B40E-4828-B404-21EE64E6FC52}"/>
              </a:ext>
            </a:extLst>
          </p:cNvPr>
          <p:cNvSpPr txBox="1"/>
          <p:nvPr/>
        </p:nvSpPr>
        <p:spPr>
          <a:xfrm>
            <a:off x="5398730" y="397168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[128]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ED7462-018F-4746-A540-1A43D75972C0}"/>
              </a:ext>
            </a:extLst>
          </p:cNvPr>
          <p:cNvSpPr txBox="1"/>
          <p:nvPr/>
        </p:nvSpPr>
        <p:spPr>
          <a:xfrm>
            <a:off x="3283846" y="397168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[128]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89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44900-079E-4308-8B77-3E068A43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D1FD1-2F13-4694-8867-5DDAD8028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Set Model (2)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97F957-0DAA-4328-836C-0A5619ED0E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DCCE8F-2A4A-4AE5-AEC4-1BF11CF97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E3C6A3-8919-48D1-8CB5-DC3134FBA097}"/>
              </a:ext>
            </a:extLst>
          </p:cNvPr>
          <p:cNvSpPr/>
          <p:nvPr/>
        </p:nvSpPr>
        <p:spPr>
          <a:xfrm>
            <a:off x="972000" y="2032655"/>
            <a:ext cx="7200000" cy="646331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lvl="0"/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BasicRNNCell,BasicLSTMCell,GRUCell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tf.nn.rnn_cell.BasicRNNCell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128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states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tf.nn.dynamic_rnn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dtype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=tf.float32)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A2E8615-F6B7-4FD5-94E3-5CC80BE00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3" descr="RNN 그림에 대한 이미지 검색결과">
            <a:extLst>
              <a:ext uri="{FF2B5EF4-FFF2-40B4-BE49-F238E27FC236}">
                <a16:creationId xmlns:a16="http://schemas.microsoft.com/office/drawing/2014/main" id="{CFE57BB7-5909-4CEB-871F-BB648D3D2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9"/>
          <a:stretch/>
        </p:blipFill>
        <p:spPr bwMode="auto">
          <a:xfrm>
            <a:off x="2771800" y="3817590"/>
            <a:ext cx="334866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16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44900-079E-4308-8B77-3E068A43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D1FD1-2F13-4694-8867-5DDAD8028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Set Model (3)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97F957-0DAA-4328-836C-0A5619ED0E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DCCE8F-2A4A-4AE5-AEC4-1BF11CF97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E3C6A3-8919-48D1-8CB5-DC3134FBA097}"/>
              </a:ext>
            </a:extLst>
          </p:cNvPr>
          <p:cNvSpPr/>
          <p:nvPr/>
        </p:nvSpPr>
        <p:spPr>
          <a:xfrm>
            <a:off x="972000" y="2032655"/>
            <a:ext cx="7200000" cy="646331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lvl="0"/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tf.transpose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[-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tf.nn.softmax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tf.matmul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+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A2E8615-F6B7-4FD5-94E3-5CC80BE00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F9CAE-07D6-48F9-8C96-3CB15D203904}"/>
              </a:ext>
            </a:extLst>
          </p:cNvPr>
          <p:cNvSpPr txBox="1"/>
          <p:nvPr/>
        </p:nvSpPr>
        <p:spPr>
          <a:xfrm>
            <a:off x="2555776" y="342900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batch_size</a:t>
            </a:r>
            <a:r>
              <a:rPr lang="en-US" altLang="ko-KR" dirty="0"/>
              <a:t>, </a:t>
            </a:r>
            <a:r>
              <a:rPr lang="en-US" altLang="ko-KR" dirty="0" err="1"/>
              <a:t>n_step</a:t>
            </a:r>
            <a:r>
              <a:rPr lang="en-US" altLang="ko-KR" dirty="0"/>
              <a:t>, </a:t>
            </a:r>
            <a:r>
              <a:rPr lang="en-US" altLang="ko-KR" dirty="0" err="1"/>
              <a:t>output_dim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E5C8B3AA-22A6-4F10-AC5F-F918BD2775B3}"/>
              </a:ext>
            </a:extLst>
          </p:cNvPr>
          <p:cNvSpPr/>
          <p:nvPr/>
        </p:nvSpPr>
        <p:spPr bwMode="auto">
          <a:xfrm>
            <a:off x="4139952" y="4086682"/>
            <a:ext cx="576064" cy="738664"/>
          </a:xfrm>
          <a:prstGeom prst="downArrow">
            <a:avLst/>
          </a:prstGeom>
          <a:solidFill>
            <a:schemeClr val="accent1"/>
          </a:solidFill>
          <a:ln w="254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C934F6-23E5-4C30-93A8-A427CBFBBBBA}"/>
              </a:ext>
            </a:extLst>
          </p:cNvPr>
          <p:cNvSpPr txBox="1"/>
          <p:nvPr/>
        </p:nvSpPr>
        <p:spPr>
          <a:xfrm>
            <a:off x="4860032" y="425361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Transpose [1, 0, 2]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E255E-B5F6-4A70-B238-E40F967A861E}"/>
              </a:ext>
            </a:extLst>
          </p:cNvPr>
          <p:cNvSpPr txBox="1"/>
          <p:nvPr/>
        </p:nvSpPr>
        <p:spPr>
          <a:xfrm>
            <a:off x="2555776" y="500903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n_step</a:t>
            </a:r>
            <a:r>
              <a:rPr lang="en-US" altLang="ko-KR" dirty="0"/>
              <a:t>, </a:t>
            </a:r>
            <a:r>
              <a:rPr lang="en-US" altLang="ko-KR" dirty="0" err="1"/>
              <a:t>batch_size</a:t>
            </a:r>
            <a:r>
              <a:rPr lang="en-US" altLang="ko-KR" dirty="0"/>
              <a:t>, </a:t>
            </a:r>
            <a:r>
              <a:rPr lang="en-US" altLang="ko-KR" dirty="0" err="1"/>
              <a:t>output_dim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90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44900-079E-4308-8B77-3E068A43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D1FD1-2F13-4694-8867-5DDAD8028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Optimize and Accuracy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97F957-0DAA-4328-836C-0A5619ED0E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DCCE8F-2A4A-4AE5-AEC4-1BF11CF97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E3C6A3-8919-48D1-8CB5-DC3134FBA097}"/>
              </a:ext>
            </a:extLst>
          </p:cNvPr>
          <p:cNvSpPr/>
          <p:nvPr/>
        </p:nvSpPr>
        <p:spPr>
          <a:xfrm>
            <a:off x="972000" y="2032655"/>
            <a:ext cx="7200000" cy="1015663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lvl="0"/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cost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-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tf.reduce_mean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*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tf.log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tf.clip_by_value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(model,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1e-10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1.0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)))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optimizer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tf.train.AdamOptimizer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0.001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).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minimize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cost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en-US" altLang="ko-KR" sz="1200" dirty="0">
              <a:solidFill>
                <a:srgbClr val="000000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lvl="0"/>
            <a:endParaRPr kumimoji="0" lang="en-US" altLang="ko-KR" sz="1200" dirty="0">
              <a:solidFill>
                <a:srgbClr val="000000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is_correct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tf.equal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tf.argmax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tf.argmax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Y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accuracy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tf.reduce_mean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tf.cast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is_correct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tf.float32))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A2E8615-F6B7-4FD5-94E3-5CC80BE00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58144CF-5A33-40A5-BFC4-9797D3AC4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43772C2-EB91-4BAE-83CC-10E47E694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593558"/>
      </p:ext>
    </p:extLst>
  </p:cSld>
  <p:clrMapOvr>
    <a:masterClrMapping/>
  </p:clrMapOvr>
</p:sld>
</file>

<file path=ppt/theme/theme1.xml><?xml version="1.0" encoding="utf-8"?>
<a:theme xmlns:a="http://schemas.openxmlformats.org/drawingml/2006/main" name="수묵 터치">
  <a:themeElements>
    <a:clrScheme name="수묵 터치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91BBB6"/>
      </a:accent1>
      <a:accent2>
        <a:srgbClr val="598779"/>
      </a:accent2>
      <a:accent3>
        <a:srgbClr val="FFFFFF"/>
      </a:accent3>
      <a:accent4>
        <a:srgbClr val="000000"/>
      </a:accent4>
      <a:accent5>
        <a:srgbClr val="C7DAD7"/>
      </a:accent5>
      <a:accent6>
        <a:srgbClr val="507A6D"/>
      </a:accent6>
      <a:hlink>
        <a:srgbClr val="657A56"/>
      </a:hlink>
      <a:folHlink>
        <a:srgbClr val="777777"/>
      </a:folHlink>
    </a:clrScheme>
    <a:fontScheme name="수묵 터치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수묵 터치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1BBB6"/>
        </a:accent1>
        <a:accent2>
          <a:srgbClr val="598779"/>
        </a:accent2>
        <a:accent3>
          <a:srgbClr val="FFFFFF"/>
        </a:accent3>
        <a:accent4>
          <a:srgbClr val="000000"/>
        </a:accent4>
        <a:accent5>
          <a:srgbClr val="C7DAD7"/>
        </a:accent5>
        <a:accent6>
          <a:srgbClr val="507A6D"/>
        </a:accent6>
        <a:hlink>
          <a:srgbClr val="657A56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EB2E8"/>
        </a:accent1>
        <a:accent2>
          <a:srgbClr val="80B5BC"/>
        </a:accent2>
        <a:accent3>
          <a:srgbClr val="FFFFFF"/>
        </a:accent3>
        <a:accent4>
          <a:srgbClr val="000000"/>
        </a:accent4>
        <a:accent5>
          <a:srgbClr val="C6D5F2"/>
        </a:accent5>
        <a:accent6>
          <a:srgbClr val="73A4AA"/>
        </a:accent6>
        <a:hlink>
          <a:srgbClr val="498CB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9B80"/>
        </a:accent1>
        <a:accent2>
          <a:srgbClr val="D9AA5D"/>
        </a:accent2>
        <a:accent3>
          <a:srgbClr val="FFFFFF"/>
        </a:accent3>
        <a:accent4>
          <a:srgbClr val="000000"/>
        </a:accent4>
        <a:accent5>
          <a:srgbClr val="E9CBC0"/>
        </a:accent5>
        <a:accent6>
          <a:srgbClr val="C49A53"/>
        </a:accent6>
        <a:hlink>
          <a:srgbClr val="9A6C2E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B6D0"/>
        </a:accent1>
        <a:accent2>
          <a:srgbClr val="8D83D5"/>
        </a:accent2>
        <a:accent3>
          <a:srgbClr val="FFFFFF"/>
        </a:accent3>
        <a:accent4>
          <a:srgbClr val="000000"/>
        </a:accent4>
        <a:accent5>
          <a:srgbClr val="E9D7E4"/>
        </a:accent5>
        <a:accent6>
          <a:srgbClr val="7F76C1"/>
        </a:accent6>
        <a:hlink>
          <a:srgbClr val="9D59AD"/>
        </a:hlink>
        <a:folHlink>
          <a:srgbClr val="8A8A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5">
        <a:dk1>
          <a:srgbClr val="4F3903"/>
        </a:dk1>
        <a:lt1>
          <a:srgbClr val="FFFFFF"/>
        </a:lt1>
        <a:dk2>
          <a:srgbClr val="000000"/>
        </a:dk2>
        <a:lt2>
          <a:srgbClr val="C0C0C0"/>
        </a:lt2>
        <a:accent1>
          <a:srgbClr val="AFCA6C"/>
        </a:accent1>
        <a:accent2>
          <a:srgbClr val="929C44"/>
        </a:accent2>
        <a:accent3>
          <a:srgbClr val="FFFFFF"/>
        </a:accent3>
        <a:accent4>
          <a:srgbClr val="422F02"/>
        </a:accent4>
        <a:accent5>
          <a:srgbClr val="D4E1BA"/>
        </a:accent5>
        <a:accent6>
          <a:srgbClr val="848D3D"/>
        </a:accent6>
        <a:hlink>
          <a:srgbClr val="C3782D"/>
        </a:hlink>
        <a:folHlink>
          <a:srgbClr val="857D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80808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수묵 터치</Template>
  <TotalTime>4812</TotalTime>
  <Words>1889</Words>
  <Application>Microsoft Office PowerPoint</Application>
  <PresentationFormat>화면 슬라이드 쇼(4:3)</PresentationFormat>
  <Paragraphs>303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Arial Unicode MS</vt:lpstr>
      <vt:lpstr>Roboto Mono</vt:lpstr>
      <vt:lpstr>굴림</vt:lpstr>
      <vt:lpstr>굴림체</vt:lpstr>
      <vt:lpstr>맑은 고딕</vt:lpstr>
      <vt:lpstr>Arial</vt:lpstr>
      <vt:lpstr>Calibri</vt:lpstr>
      <vt:lpstr>Consolas</vt:lpstr>
      <vt:lpstr>Wingdings 2</vt:lpstr>
      <vt:lpstr>수묵 터치</vt:lpstr>
      <vt:lpstr>Recurrent Neural Networks</vt:lpstr>
      <vt:lpstr>Recurrent Neural Network</vt:lpstr>
      <vt:lpstr>Recurrent Neural Network</vt:lpstr>
      <vt:lpstr>RNN for MNIST</vt:lpstr>
      <vt:lpstr>RNN for MNIST</vt:lpstr>
      <vt:lpstr>RNN for MNIST</vt:lpstr>
      <vt:lpstr>RNN for MNIST</vt:lpstr>
      <vt:lpstr>RNN for MNIST</vt:lpstr>
      <vt:lpstr>RNN for MNIST</vt:lpstr>
      <vt:lpstr>RNN for MNIST</vt:lpstr>
      <vt:lpstr>LSTM and GRU</vt:lpstr>
      <vt:lpstr>Practice: Compare LSTM</vt:lpstr>
      <vt:lpstr>LSTM for MNIST</vt:lpstr>
      <vt:lpstr>Practice: Compare GRU</vt:lpstr>
      <vt:lpstr>GRU for MNIST</vt:lpstr>
      <vt:lpstr>Dropout</vt:lpstr>
      <vt:lpstr>Dropout</vt:lpstr>
      <vt:lpstr>Stacked Recurrent Neural Network</vt:lpstr>
      <vt:lpstr>Stacked Recurrent Neural Network</vt:lpstr>
      <vt:lpstr>Stacked Recurrent Neural Network</vt:lpstr>
      <vt:lpstr>Stacked Recurrent Neural Network</vt:lpstr>
      <vt:lpstr>Stacked Recurrent Neural Network</vt:lpstr>
      <vt:lpstr>Stacked Recurrent Neural Network</vt:lpstr>
      <vt:lpstr>Bidirectional Recurrent Neural Network</vt:lpstr>
      <vt:lpstr>Bidirectional Recurrent Neural Network</vt:lpstr>
      <vt:lpstr>Bidirectional Recurrent Neural Network</vt:lpstr>
      <vt:lpstr>Bidirectional Recurrent Neural Network</vt:lpstr>
      <vt:lpstr>Bidirectional Recurrent Neural Network</vt:lpstr>
      <vt:lpstr>Bidirectional Recurrent Neural Network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Tree,</dc:title>
  <dc:creator>Jeehyong Lee</dc:creator>
  <cp:lastModifiedBy>김 누리</cp:lastModifiedBy>
  <cp:revision>254</cp:revision>
  <dcterms:created xsi:type="dcterms:W3CDTF">2004-03-24T09:34:53Z</dcterms:created>
  <dcterms:modified xsi:type="dcterms:W3CDTF">2018-06-20T14:18:37Z</dcterms:modified>
</cp:coreProperties>
</file>