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7"/>
  </p:notesMasterIdLst>
  <p:sldIdLst>
    <p:sldId id="330" r:id="rId2"/>
    <p:sldId id="322" r:id="rId3"/>
    <p:sldId id="363" r:id="rId4"/>
    <p:sldId id="360" r:id="rId5"/>
    <p:sldId id="385" r:id="rId6"/>
    <p:sldId id="361" r:id="rId7"/>
    <p:sldId id="367" r:id="rId8"/>
    <p:sldId id="397" r:id="rId9"/>
    <p:sldId id="386" r:id="rId10"/>
    <p:sldId id="384" r:id="rId11"/>
    <p:sldId id="383" r:id="rId12"/>
    <p:sldId id="387" r:id="rId13"/>
    <p:sldId id="388" r:id="rId14"/>
    <p:sldId id="389" r:id="rId15"/>
    <p:sldId id="391" r:id="rId16"/>
    <p:sldId id="390" r:id="rId17"/>
    <p:sldId id="392" r:id="rId18"/>
    <p:sldId id="393" r:id="rId19"/>
    <p:sldId id="395" r:id="rId20"/>
    <p:sldId id="394" r:id="rId21"/>
    <p:sldId id="396" r:id="rId22"/>
    <p:sldId id="380" r:id="rId23"/>
    <p:sldId id="381" r:id="rId24"/>
    <p:sldId id="382" r:id="rId25"/>
    <p:sldId id="376" r:id="rId26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95" autoAdjust="0"/>
    <p:restoredTop sz="94660"/>
  </p:normalViewPr>
  <p:slideViewPr>
    <p:cSldViewPr>
      <p:cViewPr varScale="1">
        <p:scale>
          <a:sx n="111" d="100"/>
          <a:sy n="111" d="100"/>
        </p:scale>
        <p:origin x="159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지형" userId="3d4594d6552e6340" providerId="LiveId" clId="{5199823B-C3DD-4214-86D3-D460FA7CE7F7}"/>
    <pc:docChg chg="modSld">
      <pc:chgData name="이지형" userId="3d4594d6552e6340" providerId="LiveId" clId="{5199823B-C3DD-4214-86D3-D460FA7CE7F7}" dt="2018-02-06T09:46:25.349" v="7" actId="20577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1D07A47F-6B3F-E346-8069-F6E9E99DBE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E6DEA11A-2C43-B040-AEA2-391F1FF9898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086EF9D-D620-4471-AD2A-87686C1852A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0F44BC39-0B7F-CF48-8960-AB638DFEC0F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4875"/>
            <a:ext cx="54356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4998" name="Rectangle 6">
            <a:extLst>
              <a:ext uri="{FF2B5EF4-FFF2-40B4-BE49-F238E27FC236}">
                <a16:creationId xmlns:a16="http://schemas.microsoft.com/office/drawing/2014/main" id="{E518362E-1A0D-0D44-910B-1E41BAFEB1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9" name="Rectangle 7">
            <a:extLst>
              <a:ext uri="{FF2B5EF4-FFF2-40B4-BE49-F238E27FC236}">
                <a16:creationId xmlns:a16="http://schemas.microsoft.com/office/drawing/2014/main" id="{5170064D-49A0-714E-8D30-C5288FB76C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12D0FE71-ADF9-4B52-8A58-07667E59AD8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7DA9CA22-0FD8-486E-9F03-F1811BA3F81E}"/>
              </a:ext>
            </a:extLst>
          </p:cNvPr>
          <p:cNvSpPr>
            <a:spLocks/>
          </p:cNvSpPr>
          <p:nvPr/>
        </p:nvSpPr>
        <p:spPr bwMode="auto">
          <a:xfrm>
            <a:off x="838200" y="2273300"/>
            <a:ext cx="7772400" cy="1158875"/>
          </a:xfrm>
          <a:custGeom>
            <a:avLst/>
            <a:gdLst/>
            <a:ahLst/>
            <a:cxnLst>
              <a:cxn ang="0">
                <a:pos x="266" y="42"/>
              </a:cxn>
              <a:cxn ang="0">
                <a:pos x="107" y="103"/>
              </a:cxn>
              <a:cxn ang="0">
                <a:pos x="69" y="200"/>
              </a:cxn>
              <a:cxn ang="0">
                <a:pos x="38" y="235"/>
              </a:cxn>
              <a:cxn ang="0">
                <a:pos x="15" y="332"/>
              </a:cxn>
              <a:cxn ang="0">
                <a:pos x="38" y="447"/>
              </a:cxn>
              <a:cxn ang="0">
                <a:pos x="198" y="587"/>
              </a:cxn>
              <a:cxn ang="0">
                <a:pos x="568" y="655"/>
              </a:cxn>
              <a:cxn ang="0">
                <a:pos x="928" y="699"/>
              </a:cxn>
              <a:cxn ang="0">
                <a:pos x="1751" y="746"/>
              </a:cxn>
              <a:cxn ang="0">
                <a:pos x="2388" y="739"/>
              </a:cxn>
              <a:cxn ang="0">
                <a:pos x="2624" y="761"/>
              </a:cxn>
              <a:cxn ang="0">
                <a:pos x="3030" y="737"/>
              </a:cxn>
              <a:cxn ang="0">
                <a:pos x="3707" y="640"/>
              </a:cxn>
              <a:cxn ang="0">
                <a:pos x="4057" y="579"/>
              </a:cxn>
              <a:cxn ang="0">
                <a:pos x="4225" y="526"/>
              </a:cxn>
              <a:cxn ang="0">
                <a:pos x="4331" y="508"/>
              </a:cxn>
              <a:cxn ang="0">
                <a:pos x="4225" y="491"/>
              </a:cxn>
              <a:cxn ang="0">
                <a:pos x="4346" y="526"/>
              </a:cxn>
              <a:cxn ang="0">
                <a:pos x="4643" y="455"/>
              </a:cxn>
              <a:cxn ang="0">
                <a:pos x="4849" y="341"/>
              </a:cxn>
              <a:cxn ang="0">
                <a:pos x="4674" y="279"/>
              </a:cxn>
              <a:cxn ang="0">
                <a:pos x="4110" y="297"/>
              </a:cxn>
              <a:cxn ang="0">
                <a:pos x="4293" y="297"/>
              </a:cxn>
              <a:cxn ang="0">
                <a:pos x="4651" y="200"/>
              </a:cxn>
              <a:cxn ang="0">
                <a:pos x="4514" y="147"/>
              </a:cxn>
              <a:cxn ang="0">
                <a:pos x="3920" y="174"/>
              </a:cxn>
              <a:cxn ang="0">
                <a:pos x="3966" y="147"/>
              </a:cxn>
              <a:cxn ang="0">
                <a:pos x="3578" y="121"/>
              </a:cxn>
              <a:cxn ang="0">
                <a:pos x="3159" y="165"/>
              </a:cxn>
              <a:cxn ang="0">
                <a:pos x="2260" y="187"/>
              </a:cxn>
              <a:cxn ang="0">
                <a:pos x="1880" y="175"/>
              </a:cxn>
              <a:cxn ang="0">
                <a:pos x="1460" y="175"/>
              </a:cxn>
              <a:cxn ang="0">
                <a:pos x="967" y="130"/>
              </a:cxn>
              <a:cxn ang="0">
                <a:pos x="746" y="59"/>
              </a:cxn>
              <a:cxn ang="0">
                <a:pos x="472" y="6"/>
              </a:cxn>
              <a:cxn ang="0">
                <a:pos x="306" y="4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48627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 sz="16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C314A6-A82B-4B00-AE58-AA20E9B15E2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79388" y="6453188"/>
            <a:ext cx="5840412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DDC4A14-9FB2-419D-9CEA-D9527B55C8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63D6D1-89E9-426B-B08B-8032EB608E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373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15B8C2-4D61-4AED-B785-C0F1F56960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7569B70-E7CF-46E6-A69A-7561E062B9B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A7CBD3-C17E-4405-9A71-A42AC512E3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147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B128CD5-825A-42E0-81BE-62C5546C42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46B4DC9-988B-496A-9106-2ACB25FED3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E30EE9-67C2-46AE-959F-17F2BB4C62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74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8600" cy="4713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3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AE158D-6DCF-4532-BDC6-52905AF443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7AD4F2D-7D82-428D-93DC-3CFABF46937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8BDB24-7CEE-47DE-AF20-30412808B2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618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90E99EA-7C5F-41EF-8C82-8554045C2A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841A600-0581-48D9-877D-6F623096AC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400857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780B5C4-0A98-4785-9DD0-89C6871CC8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498053B-FDED-4A48-B004-28A74E10D7F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96618B-C570-4FC3-966B-7F8565E2F5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672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13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3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05B8AF4-03BA-492A-992B-20C0CCF200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0D5A211-BEDB-42FB-B8F6-49B74DEFC88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9C1747-7FF0-4FEE-8DD6-E0A3C4BC90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437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CC922B-F6EB-4F0E-B4B7-D55D81495DE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88D2A1-24AD-442D-80B6-5DC7211D603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B111C5-D2C1-4B20-B7C8-F4F378DEF8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563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09D7FD5-C4C3-46A2-98D4-B93DC1B95F7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3AA0785-261E-42CB-B57E-628E8E257F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A5BEB7-15B6-453D-A66C-CC90F4B4D3E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99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BA728BC6-F890-49C9-B3C4-914973050D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2D8E1CEC-AD05-4192-8214-011656FD3F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82B5933-034F-4581-902D-C06FE72B35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002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E2F0377-7813-4C7E-B770-CB80D510F7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9EAA244-1C15-4AA4-BCA3-5E3EA0C03C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169C79-6E43-4E80-9C8B-9B297AFA04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884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52FAF20-1102-44C3-86B0-593C84A0AB9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C0F6FB5-DE22-4D28-8D84-5CFE27EEB3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D672E8-51EC-4E91-9053-E6E0048400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621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reeform 2">
            <a:extLst>
              <a:ext uri="{FF2B5EF4-FFF2-40B4-BE49-F238E27FC236}">
                <a16:creationId xmlns:a16="http://schemas.microsoft.com/office/drawing/2014/main" id="{39139EB2-D7B4-744E-BA5A-F1EB03B71883}"/>
              </a:ext>
            </a:extLst>
          </p:cNvPr>
          <p:cNvSpPr>
            <a:spLocks/>
          </p:cNvSpPr>
          <p:nvPr/>
        </p:nvSpPr>
        <p:spPr bwMode="auto">
          <a:xfrm>
            <a:off x="685800" y="228600"/>
            <a:ext cx="8153400" cy="1158875"/>
          </a:xfrm>
          <a:custGeom>
            <a:avLst/>
            <a:gdLst/>
            <a:ahLst/>
            <a:cxnLst>
              <a:cxn ang="0">
                <a:pos x="266" y="42"/>
              </a:cxn>
              <a:cxn ang="0">
                <a:pos x="107" y="103"/>
              </a:cxn>
              <a:cxn ang="0">
                <a:pos x="69" y="200"/>
              </a:cxn>
              <a:cxn ang="0">
                <a:pos x="38" y="235"/>
              </a:cxn>
              <a:cxn ang="0">
                <a:pos x="15" y="332"/>
              </a:cxn>
              <a:cxn ang="0">
                <a:pos x="38" y="447"/>
              </a:cxn>
              <a:cxn ang="0">
                <a:pos x="198" y="587"/>
              </a:cxn>
              <a:cxn ang="0">
                <a:pos x="568" y="655"/>
              </a:cxn>
              <a:cxn ang="0">
                <a:pos x="928" y="699"/>
              </a:cxn>
              <a:cxn ang="0">
                <a:pos x="1751" y="746"/>
              </a:cxn>
              <a:cxn ang="0">
                <a:pos x="2388" y="739"/>
              </a:cxn>
              <a:cxn ang="0">
                <a:pos x="2624" y="761"/>
              </a:cxn>
              <a:cxn ang="0">
                <a:pos x="3030" y="737"/>
              </a:cxn>
              <a:cxn ang="0">
                <a:pos x="3707" y="640"/>
              </a:cxn>
              <a:cxn ang="0">
                <a:pos x="4057" y="579"/>
              </a:cxn>
              <a:cxn ang="0">
                <a:pos x="4225" y="526"/>
              </a:cxn>
              <a:cxn ang="0">
                <a:pos x="4331" y="508"/>
              </a:cxn>
              <a:cxn ang="0">
                <a:pos x="4225" y="491"/>
              </a:cxn>
              <a:cxn ang="0">
                <a:pos x="4346" y="526"/>
              </a:cxn>
              <a:cxn ang="0">
                <a:pos x="4643" y="455"/>
              </a:cxn>
              <a:cxn ang="0">
                <a:pos x="4849" y="341"/>
              </a:cxn>
              <a:cxn ang="0">
                <a:pos x="4674" y="279"/>
              </a:cxn>
              <a:cxn ang="0">
                <a:pos x="4110" y="297"/>
              </a:cxn>
              <a:cxn ang="0">
                <a:pos x="4293" y="297"/>
              </a:cxn>
              <a:cxn ang="0">
                <a:pos x="4651" y="200"/>
              </a:cxn>
              <a:cxn ang="0">
                <a:pos x="4514" y="147"/>
              </a:cxn>
              <a:cxn ang="0">
                <a:pos x="3920" y="174"/>
              </a:cxn>
              <a:cxn ang="0">
                <a:pos x="3966" y="147"/>
              </a:cxn>
              <a:cxn ang="0">
                <a:pos x="3578" y="121"/>
              </a:cxn>
              <a:cxn ang="0">
                <a:pos x="3159" y="165"/>
              </a:cxn>
              <a:cxn ang="0">
                <a:pos x="2260" y="187"/>
              </a:cxn>
              <a:cxn ang="0">
                <a:pos x="1880" y="175"/>
              </a:cxn>
              <a:cxn ang="0">
                <a:pos x="1460" y="175"/>
              </a:cxn>
              <a:cxn ang="0">
                <a:pos x="967" y="130"/>
              </a:cxn>
              <a:cxn ang="0">
                <a:pos x="746" y="59"/>
              </a:cxn>
              <a:cxn ang="0">
                <a:pos x="472" y="6"/>
              </a:cxn>
              <a:cxn ang="0">
                <a:pos x="306" y="4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39216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C6A9180-C06F-4CD8-AF1C-18B6847B3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C496F6C-F1FC-415C-8E17-B43283F58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71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6198" name="Rectangle 6">
            <a:extLst>
              <a:ext uri="{FF2B5EF4-FFF2-40B4-BE49-F238E27FC236}">
                <a16:creationId xmlns:a16="http://schemas.microsoft.com/office/drawing/2014/main" id="{A5A0793C-1FAF-FB43-B05E-B7F68880A65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53188"/>
            <a:ext cx="46434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136199" name="Rectangle 7">
            <a:extLst>
              <a:ext uri="{FF2B5EF4-FFF2-40B4-BE49-F238E27FC236}">
                <a16:creationId xmlns:a16="http://schemas.microsoft.com/office/drawing/2014/main" id="{0CA7D3BD-18DE-9E4D-8F15-8F1866F25B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 smtClean="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6E1000E6-BDE0-4556-B494-67998C7F7C5F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5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Blip>
          <a:blip r:embed="rId15"/>
        </a:buBlip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 2" panose="05020102010507070707" pitchFamily="18" charset="2"/>
        <a:buChar char=""/>
        <a:defRPr kumimoji="1" sz="20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 2" panose="05020102010507070707" pitchFamily="18" charset="2"/>
        <a:buChar char=""/>
        <a:defRPr kumimoji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"/>
        <a:defRPr kumimoji="1" sz="16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anose="05020102010507070707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5A7BB24-66FA-44F9-BBE0-BBE8250381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Recurrent</a:t>
            </a:r>
            <a:r>
              <a:rPr lang="ko-KR" altLang="en-US" dirty="0"/>
              <a:t> </a:t>
            </a:r>
            <a:r>
              <a:rPr lang="en-US" altLang="ko-KR" dirty="0"/>
              <a:t>Neural</a:t>
            </a:r>
            <a:r>
              <a:rPr lang="ko-KR" altLang="en-US" dirty="0"/>
              <a:t> </a:t>
            </a:r>
            <a:r>
              <a:rPr lang="en-US" altLang="ko-KR"/>
              <a:t>Networks</a:t>
            </a:r>
            <a:endParaRPr lang="en-US" altLang="ko-KR" dirty="0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9C12360-97F8-4610-8EBA-29B10C89663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15364" name="슬라이드 번호 개체 틀 1">
            <a:extLst>
              <a:ext uri="{FF2B5EF4-FFF2-40B4-BE49-F238E27FC236}">
                <a16:creationId xmlns:a16="http://schemas.microsoft.com/office/drawing/2014/main" id="{F218DC29-881D-499D-A8DE-AFBEFEF48A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27E41E-85FE-4256-9DF7-172D2209F92A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ko-KR" sz="140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CED8324-4AF3-4F89-A2EE-D71C192D9A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</p:spTree>
    <p:extLst>
      <p:ext uri="{BB962C8B-B14F-4D97-AF65-F5344CB8AC3E}">
        <p14:creationId xmlns:p14="http://schemas.microsoft.com/office/powerpoint/2010/main" val="964343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EFD5E-403E-4A5D-92E7-F11FFC6B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RNN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8E341-2ACC-41B5-8E66-51057BE1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Embedding Layer (Model)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Setup Layers (Model)</a:t>
            </a:r>
          </a:p>
          <a:p>
            <a:pPr lvl="1"/>
            <a:r>
              <a:rPr lang="en-US" altLang="ko-KR" dirty="0"/>
              <a:t>Code</a:t>
            </a:r>
            <a:endParaRPr lang="ko-KR" altLang="en-US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4F9F89-7076-4DEC-8EF6-8C73BE1A5E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9D2EA6-6FF5-41C7-B795-7299E0DC40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10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B5699D-CA6D-405B-99AB-815D13D66362}"/>
              </a:ext>
            </a:extLst>
          </p:cNvPr>
          <p:cNvSpPr txBox="1"/>
          <p:nvPr/>
        </p:nvSpPr>
        <p:spPr>
          <a:xfrm>
            <a:off x="935026" y="2204864"/>
            <a:ext cx="741682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Embedding</a:t>
            </a: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.emb_W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.get_var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name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emb_W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shape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=[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.vocab_size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.emb_dim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.x_emb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tf.nn.embedding_lookup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.emb_W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.x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endParaRPr kumimoji="0" lang="ko-KR" altLang="ko-KR" sz="12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16479D-AFEF-4382-B5C7-1FB71B5577ED}"/>
              </a:ext>
            </a:extLst>
          </p:cNvPr>
          <p:cNvSpPr txBox="1"/>
          <p:nvPr/>
        </p:nvSpPr>
        <p:spPr>
          <a:xfrm>
            <a:off x="935026" y="3769519"/>
            <a:ext cx="7751774" cy="24929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def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build_model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lstm_cell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rnn.BasicLSTMCell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.hidden_dim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output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states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tf.nn.dynamic_rnn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cell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lstm_cell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inputs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.x_emb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dtype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=tf.float32)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output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의 맨 마지막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hidden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state만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사용</a:t>
            </a: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last_output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output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[:, </a:t>
            </a:r>
            <a:r>
              <a:rPr kumimoji="0" lang="ko-KR" altLang="ko-KR" sz="1200" dirty="0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.num_k-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:]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out_W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.get_var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name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out_W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shape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=[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.hidden_dim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.vocab_size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out_b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.get_var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name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out_b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shape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=[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.vocab_size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.word_prob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tf.nn.softmax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tf.matmul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last_output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out_W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 +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out_b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.out_y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tf.argmax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.word_prob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endParaRPr kumimoji="0" lang="ko-KR" altLang="ko-KR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361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ACADB-4244-4948-8B90-D342D5DC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RNN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A2838-3C0B-4B20-B4BE-5212BEC63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87A6ED-2F27-4D08-933A-1F4F5A531B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145AFF-2A04-4C0E-8FCF-54BEA176B5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11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4DE4F-F5C2-4E9B-8F9C-2D526CAC5C20}"/>
              </a:ext>
            </a:extLst>
          </p:cNvPr>
          <p:cNvSpPr txBox="1"/>
          <p:nvPr/>
        </p:nvSpPr>
        <p:spPr>
          <a:xfrm>
            <a:off x="935026" y="2060848"/>
            <a:ext cx="7416824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 it:  550 | loss: 5.605 - 167.52s</a:t>
            </a:r>
          </a:p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 it:  600 | loss: 5.616 - 175.65s</a:t>
            </a:r>
          </a:p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 it:  650 | loss: 5.578 - 183.75s</a:t>
            </a:r>
          </a:p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 it:  700 | loss: 5.395 - 191.74s</a:t>
            </a:r>
          </a:p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 it:  750 | loss: 5.485 - 200.09s</a:t>
            </a:r>
          </a:p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test loss: 5.718</a:t>
            </a:r>
          </a:p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32 the</a:t>
            </a:r>
            <a:endParaRPr lang="ko-KR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740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51B9B-3F37-4531-A69C-641AE8373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Sentence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55C641-2137-4D5F-988A-D8CBFA50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Sentence Analysis</a:t>
            </a:r>
          </a:p>
          <a:p>
            <a:pPr lvl="1"/>
            <a:r>
              <a:rPr lang="en-US" altLang="ko-KR" dirty="0"/>
              <a:t>Sentences are embedded into sen2vec space</a:t>
            </a:r>
          </a:p>
          <a:p>
            <a:pPr lvl="1"/>
            <a:r>
              <a:rPr lang="en-US" altLang="ko-KR" dirty="0"/>
              <a:t>The distance between the two similar sentences is </a:t>
            </a:r>
            <a:r>
              <a:rPr lang="en-US" altLang="ko-KR" b="1" dirty="0">
                <a:solidFill>
                  <a:srgbClr val="FF0000"/>
                </a:solidFill>
              </a:rPr>
              <a:t>close!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49D020-771C-4C71-A476-FC0153B01F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06B914-BAF5-48B7-9C8D-E08D4F7FF7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12</a:t>
            </a:fld>
            <a:r>
              <a:rPr lang="en-US" altLang="ko-KR"/>
              <a:t>/20</a:t>
            </a:r>
            <a:endParaRPr lang="en-US" altLang="ko-KR" dirty="0"/>
          </a:p>
        </p:txBody>
      </p:sp>
      <p:pic>
        <p:nvPicPr>
          <p:cNvPr id="3074" name="Picture 2" descr="Sentence embeddingì ëí ì´ë¯¸ì§ ê²ìê²°ê³¼">
            <a:extLst>
              <a:ext uri="{FF2B5EF4-FFF2-40B4-BE49-F238E27FC236}">
                <a16:creationId xmlns:a16="http://schemas.microsoft.com/office/drawing/2014/main" id="{F8B10C06-4BC4-4006-BF15-28D62A4F03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75" b="10170"/>
          <a:stretch/>
        </p:blipFill>
        <p:spPr bwMode="auto">
          <a:xfrm>
            <a:off x="899592" y="3284984"/>
            <a:ext cx="7171491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237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007E0-138D-4180-BD0D-2FEE9EF7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Sentence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19F4ED-6F7C-4A03-8F65-DC5ED34B7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5482952" cy="4713288"/>
          </a:xfrm>
        </p:spPr>
        <p:txBody>
          <a:bodyPr/>
          <a:lstStyle/>
          <a:p>
            <a:r>
              <a:rPr lang="en-US" altLang="ko-KR" dirty="0"/>
              <a:t>Sentence Embedding</a:t>
            </a:r>
          </a:p>
          <a:p>
            <a:pPr lvl="1"/>
            <a:r>
              <a:rPr lang="en-US" altLang="ko-KR" dirty="0"/>
              <a:t>Encoder</a:t>
            </a:r>
          </a:p>
          <a:p>
            <a:pPr lvl="2"/>
            <a:r>
              <a:rPr lang="en-US" altLang="ko-KR" dirty="0"/>
              <a:t>Encoding entire sequence into a fixed length vector called a </a:t>
            </a:r>
            <a:r>
              <a:rPr lang="en-US" altLang="ko-KR" b="1" dirty="0">
                <a:solidFill>
                  <a:srgbClr val="FF0000"/>
                </a:solidFill>
              </a:rPr>
              <a:t>context vector</a:t>
            </a:r>
          </a:p>
          <a:p>
            <a:pPr lvl="1"/>
            <a:r>
              <a:rPr lang="en-US" altLang="ko-KR" dirty="0"/>
              <a:t>Decoder</a:t>
            </a:r>
          </a:p>
          <a:p>
            <a:pPr lvl="2"/>
            <a:r>
              <a:rPr lang="en-US" altLang="ko-KR" dirty="0"/>
              <a:t>Decoding sequence reading from the </a:t>
            </a:r>
            <a:r>
              <a:rPr lang="en-US" altLang="ko-KR" b="1" dirty="0">
                <a:solidFill>
                  <a:srgbClr val="FF0000"/>
                </a:solidFill>
              </a:rPr>
              <a:t>context vector</a:t>
            </a:r>
          </a:p>
          <a:p>
            <a:pPr lvl="2"/>
            <a:endParaRPr lang="en-US" altLang="ko-KR" b="1" dirty="0">
              <a:solidFill>
                <a:srgbClr val="FF0000"/>
              </a:solidFill>
            </a:endParaRPr>
          </a:p>
          <a:p>
            <a:pPr lvl="2"/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Input x = Output y</a:t>
            </a:r>
          </a:p>
          <a:p>
            <a:pPr lvl="2"/>
            <a:r>
              <a:rPr lang="en-US" altLang="ko-KR" dirty="0"/>
              <a:t>Context vector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Sentence Embedding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AF6FFE-B850-456F-8B2C-0A28E7C0E4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2E8DFA-490C-4606-9744-2EFFD83626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13</a:t>
            </a:fld>
            <a:r>
              <a:rPr lang="en-US" altLang="ko-KR"/>
              <a:t>/20</a:t>
            </a:r>
            <a:endParaRPr lang="en-US" altLang="ko-KR" dirty="0"/>
          </a:p>
        </p:txBody>
      </p:sp>
      <p:pic>
        <p:nvPicPr>
          <p:cNvPr id="4098" name="Picture 2" descr="RNN encoder decoderì ëí ì´ë¯¸ì§ ê²ìê²°ê³¼">
            <a:extLst>
              <a:ext uri="{FF2B5EF4-FFF2-40B4-BE49-F238E27FC236}">
                <a16:creationId xmlns:a16="http://schemas.microsoft.com/office/drawing/2014/main" id="{0CD3BB36-4337-448A-A2E9-4614AA6DC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556792"/>
            <a:ext cx="3764466" cy="354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253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32552-7EA0-4760-8A05-5D34E715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Sentence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B9A41A-3DA9-4C03-B9E8-5050DC786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Preprocessing</a:t>
            </a:r>
          </a:p>
          <a:p>
            <a:pPr lvl="1"/>
            <a:r>
              <a:rPr lang="en-US" altLang="ko-KR" dirty="0"/>
              <a:t>Difference from Practice 1</a:t>
            </a:r>
          </a:p>
          <a:p>
            <a:pPr lvl="2"/>
            <a:r>
              <a:rPr lang="en-US" altLang="ko-KR" dirty="0"/>
              <a:t>Input length in Practice 1 is fixed</a:t>
            </a:r>
          </a:p>
          <a:p>
            <a:pPr lvl="2"/>
            <a:r>
              <a:rPr lang="en-US" altLang="ko-KR" dirty="0"/>
              <a:t>Input length in Practice 2 is </a:t>
            </a:r>
            <a:r>
              <a:rPr lang="en-US" altLang="ko-KR" b="1" dirty="0">
                <a:solidFill>
                  <a:srgbClr val="FF0000"/>
                </a:solidFill>
              </a:rPr>
              <a:t>variable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Add symbol &lt;</a:t>
            </a:r>
            <a:r>
              <a:rPr lang="en-US" altLang="ko-KR" dirty="0" err="1"/>
              <a:t>eos</a:t>
            </a:r>
            <a:r>
              <a:rPr lang="en-US" altLang="ko-KR" dirty="0"/>
              <a:t>&gt; to</a:t>
            </a:r>
            <a:br>
              <a:rPr lang="en-US" altLang="ko-KR" dirty="0"/>
            </a:br>
            <a:r>
              <a:rPr lang="en-US" altLang="ko-KR" dirty="0"/>
              <a:t>the end of the sentences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0199CF-7ACF-4E0A-82E7-DDD75D09E7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8DD06B-255B-4439-A485-8CCA3880E6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14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E444C-89DE-40C8-ADD1-6098497627EC}"/>
              </a:ext>
            </a:extLst>
          </p:cNvPr>
          <p:cNvSpPr txBox="1"/>
          <p:nvPr/>
        </p:nvSpPr>
        <p:spPr>
          <a:xfrm>
            <a:off x="5436096" y="1772816"/>
            <a:ext cx="3546425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9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def</a:t>
            </a:r>
            <a:r>
              <a:rPr kumimoji="0" lang="ko-KR" altLang="ko-KR" sz="9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9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file_to_ids</a:t>
            </a: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9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9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file_name</a:t>
            </a: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9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with</a:t>
            </a:r>
            <a:r>
              <a:rPr kumimoji="0" lang="ko-KR" altLang="ko-KR" sz="9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9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open</a:t>
            </a: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9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file_name</a:t>
            </a: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9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</a:t>
            </a:r>
            <a:r>
              <a:rPr kumimoji="0" lang="ko-KR" altLang="ko-KR" sz="9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</a:t>
            </a:r>
            <a:r>
              <a:rPr kumimoji="0" lang="ko-KR" altLang="ko-KR" sz="9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</a:t>
            </a: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 </a:t>
            </a:r>
            <a:r>
              <a:rPr kumimoji="0" lang="ko-KR" altLang="ko-KR" sz="9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as</a:t>
            </a:r>
            <a:r>
              <a:rPr kumimoji="0" lang="ko-KR" altLang="ko-KR" sz="9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9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fin</a:t>
            </a: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</a:t>
            </a:r>
            <a:b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9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lines</a:t>
            </a: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9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fin.readlines</a:t>
            </a: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()</a:t>
            </a:r>
            <a:b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9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length</a:t>
            </a: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9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ids</a:t>
            </a: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[], []</a:t>
            </a:r>
            <a:b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9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for</a:t>
            </a:r>
            <a:r>
              <a:rPr kumimoji="0" lang="ko-KR" altLang="ko-KR" sz="9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9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num</a:t>
            </a: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9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line</a:t>
            </a: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9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</a:t>
            </a:r>
            <a:r>
              <a:rPr kumimoji="0" lang="ko-KR" altLang="ko-KR" sz="9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9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enumerate</a:t>
            </a: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9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lines</a:t>
            </a: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9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id</a:t>
            </a: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9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np.zeros</a:t>
            </a: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9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9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.max_len</a:t>
            </a: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9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dtype</a:t>
            </a: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=np.int32)</a:t>
            </a:r>
            <a:b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9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line</a:t>
            </a: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+= </a:t>
            </a:r>
            <a:r>
              <a:rPr kumimoji="0" lang="ko-KR" altLang="ko-KR" sz="9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 &lt;</a:t>
            </a:r>
            <a:r>
              <a:rPr kumimoji="0" lang="ko-KR" altLang="ko-KR" sz="9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eos</a:t>
            </a:r>
            <a:r>
              <a:rPr kumimoji="0" lang="ko-KR" altLang="ko-KR" sz="9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&gt;"</a:t>
            </a:r>
            <a:br>
              <a:rPr kumimoji="0" lang="ko-KR" altLang="ko-KR" sz="9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9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9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words</a:t>
            </a: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9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line.split</a:t>
            </a: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()</a:t>
            </a:r>
            <a:b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for</a:t>
            </a:r>
            <a:r>
              <a:rPr kumimoji="0" lang="ko-KR" altLang="ko-KR" sz="9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9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</a:t>
            </a: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9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word</a:t>
            </a: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9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</a:t>
            </a:r>
            <a:r>
              <a:rPr kumimoji="0" lang="ko-KR" altLang="ko-KR" sz="9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9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enumerate</a:t>
            </a: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9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words</a:t>
            </a: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if</a:t>
            </a:r>
            <a:r>
              <a:rPr kumimoji="0" lang="ko-KR" altLang="ko-KR" sz="9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9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</a:t>
            </a: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== </a:t>
            </a:r>
            <a:r>
              <a:rPr kumimoji="0" lang="ko-KR" altLang="ko-KR" sz="9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9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.max_len</a:t>
            </a: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</a:t>
            </a:r>
            <a:b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9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break</a:t>
            </a:r>
            <a:br>
              <a:rPr kumimoji="0" lang="ko-KR" altLang="ko-KR" sz="9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9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if</a:t>
            </a:r>
            <a:r>
              <a:rPr kumimoji="0" lang="ko-KR" altLang="ko-KR" sz="9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9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word</a:t>
            </a: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9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not</a:t>
            </a:r>
            <a:r>
              <a:rPr kumimoji="0" lang="ko-KR" altLang="ko-KR" sz="9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9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</a:t>
            </a:r>
            <a:r>
              <a:rPr kumimoji="0" lang="ko-KR" altLang="ko-KR" sz="9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900" dirty="0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.w2idx:</a:t>
            </a:r>
            <a:b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900" dirty="0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.w2idx[</a:t>
            </a:r>
            <a:r>
              <a:rPr kumimoji="0" lang="ko-KR" altLang="ko-KR" sz="9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word</a:t>
            </a: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 = </a:t>
            </a:r>
            <a:r>
              <a:rPr kumimoji="0" lang="ko-KR" altLang="ko-KR" sz="9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len</a:t>
            </a: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900" dirty="0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.w2idx)</a:t>
            </a:r>
            <a:b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id</a:t>
            </a: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kumimoji="0" lang="ko-KR" altLang="ko-KR" sz="9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</a:t>
            </a: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 = </a:t>
            </a:r>
            <a:r>
              <a:rPr kumimoji="0" lang="ko-KR" altLang="ko-KR" sz="900" dirty="0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.w2idx[</a:t>
            </a:r>
            <a:r>
              <a:rPr kumimoji="0" lang="ko-KR" altLang="ko-KR" sz="9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word</a:t>
            </a: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</a:t>
            </a:r>
            <a:b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9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ids.append</a:t>
            </a: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9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id</a:t>
            </a: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9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length.append</a:t>
            </a: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9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</a:t>
            </a: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if</a:t>
            </a:r>
            <a:r>
              <a:rPr kumimoji="0" lang="ko-KR" altLang="ko-KR" sz="9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9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num</a:t>
            </a: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== </a:t>
            </a:r>
            <a:r>
              <a:rPr kumimoji="0" lang="ko-KR" altLang="ko-KR" sz="9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100000</a:t>
            </a: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</a:t>
            </a:r>
            <a:b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break</a:t>
            </a:r>
            <a:br>
              <a:rPr kumimoji="0" lang="ko-KR" altLang="ko-KR" sz="9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9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9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9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return</a:t>
            </a:r>
            <a:r>
              <a:rPr kumimoji="0" lang="ko-KR" altLang="ko-KR" sz="9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9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np.array</a:t>
            </a: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9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ids</a:t>
            </a: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), </a:t>
            </a:r>
            <a:r>
              <a:rPr kumimoji="0" lang="ko-KR" altLang="ko-KR" sz="9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np.array</a:t>
            </a: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9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length</a:t>
            </a:r>
            <a:r>
              <a:rPr kumimoji="0" lang="ko-KR" altLang="ko-KR" sz="9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endParaRPr kumimoji="0" lang="ko-KR" altLang="ko-KR" dirty="0">
              <a:latin typeface="Consolas" panose="020B0609020204030204" pitchFamily="49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82140C2-0130-4A64-9257-C5CF2A02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03585C-1071-43DE-8BEE-467EB654220C}"/>
              </a:ext>
            </a:extLst>
          </p:cNvPr>
          <p:cNvSpPr/>
          <p:nvPr/>
        </p:nvSpPr>
        <p:spPr bwMode="auto">
          <a:xfrm>
            <a:off x="5873727" y="2743424"/>
            <a:ext cx="1309757" cy="203547"/>
          </a:xfrm>
          <a:prstGeom prst="rect">
            <a:avLst/>
          </a:prstGeom>
          <a:noFill/>
          <a:ln w="25400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4220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20B47-FA86-45D7-9620-202578B4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Sentence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32CD7-1D66-43D6-AEAA-B92913A30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</a:p>
          <a:p>
            <a:pPr lvl="1"/>
            <a:r>
              <a:rPr lang="en-US" altLang="ko-KR" dirty="0"/>
              <a:t>Add Embedding Layer</a:t>
            </a:r>
          </a:p>
          <a:p>
            <a:pPr lvl="1"/>
            <a:r>
              <a:rPr lang="en-US" altLang="ko-KR" dirty="0"/>
              <a:t>Setup Layers (RNN Encoder-Decoder) </a:t>
            </a:r>
          </a:p>
          <a:p>
            <a:pPr lvl="1"/>
            <a:r>
              <a:rPr lang="en-US" altLang="ko-KR" dirty="0"/>
              <a:t>Make Loss and Optimization</a:t>
            </a:r>
          </a:p>
          <a:p>
            <a:pPr lvl="1"/>
            <a:r>
              <a:rPr lang="en-US" altLang="ko-KR" dirty="0"/>
              <a:t>Train Model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8DFCBA-D935-4713-B795-45BF0441B5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8CCFA3-919C-4CFE-A3AC-026DB2DBA5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15</a:t>
            </a:fld>
            <a:r>
              <a:rPr lang="en-US" altLang="ko-KR"/>
              <a:t>/20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6295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D0D9F-F158-4D2A-943C-35CD32357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Sentence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0CEEF7-FD4B-4ADC-9812-BF28D91A4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Placeholder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Remove &lt;</a:t>
            </a:r>
            <a:r>
              <a:rPr lang="en-US" altLang="ko-KR" dirty="0" err="1"/>
              <a:t>eos</a:t>
            </a:r>
            <a:r>
              <a:rPr lang="en-US" altLang="ko-KR" dirty="0"/>
              <a:t>&gt;</a:t>
            </a:r>
          </a:p>
          <a:p>
            <a:pPr lvl="1"/>
            <a:r>
              <a:rPr lang="en-US" altLang="ko-KR" dirty="0"/>
              <a:t>Fix max length in batch-size data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81D93D-6151-4139-AA40-EF4AD25E61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1ADF56-9C82-4FFC-B8E8-1C9B0E278E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16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9C908E-75C0-4905-B3FE-05F1FE59E192}"/>
              </a:ext>
            </a:extLst>
          </p:cNvPr>
          <p:cNvSpPr txBox="1"/>
          <p:nvPr/>
        </p:nvSpPr>
        <p:spPr>
          <a:xfrm>
            <a:off x="935026" y="2276872"/>
            <a:ext cx="7751774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Placeholder</a:t>
            </a: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.x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tf.placeholder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dtype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=tf.int32, 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shape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=(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None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max_len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.x_len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tf.placeholder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dtype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=tf.int32, 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shape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=(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None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))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.x_len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.x_len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–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br>
              <a:rPr kumimoji="0" lang="ko-KR" altLang="ko-K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.batch_max_len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tf.reduce_max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.x_len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endParaRPr kumimoji="0" lang="ko-KR" altLang="ko-KR" sz="1200" i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919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CA6A6-6046-4F78-9009-7AB7A2E13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Sentence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0994F2-6D7F-4EB2-9B02-309131701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36" y="1407770"/>
            <a:ext cx="8229600" cy="4713288"/>
          </a:xfrm>
        </p:spPr>
        <p:txBody>
          <a:bodyPr/>
          <a:lstStyle/>
          <a:p>
            <a:r>
              <a:rPr lang="en-US" altLang="ko-KR" dirty="0"/>
              <a:t>Make Sequence Mask for different size</a:t>
            </a:r>
          </a:p>
          <a:p>
            <a:pPr lvl="1"/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6F490F-A7B7-46E1-8E66-5E6381A97B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1F2F56-780E-4C9B-AB0A-87AF6E42A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17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C2413-431F-4A90-BCBA-CA380B137F67}"/>
              </a:ext>
            </a:extLst>
          </p:cNvPr>
          <p:cNvSpPr txBox="1"/>
          <p:nvPr/>
        </p:nvSpPr>
        <p:spPr>
          <a:xfrm>
            <a:off x="323528" y="2276872"/>
            <a:ext cx="8608640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sequence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mask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for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different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size</a:t>
            </a: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.batch_size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tf.shape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.x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)[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.encoder_input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.x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[:,:]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.decoder_output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.x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[:,:]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.x_mask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tf.sequence_mask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lengths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.x_len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maxlen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.batch_max_len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dtype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=tf.float32)</a:t>
            </a:r>
            <a:endParaRPr kumimoji="0" lang="ko-KR" altLang="ko-KR" sz="1200" dirty="0">
              <a:latin typeface="Consolas" panose="020B0609020204030204" pitchFamily="49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1C73006-FAD6-4B33-B8D1-344B1BD6B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75D5AA-32D0-4708-A71E-6C02097DA53F}"/>
              </a:ext>
            </a:extLst>
          </p:cNvPr>
          <p:cNvSpPr txBox="1"/>
          <p:nvPr/>
        </p:nvSpPr>
        <p:spPr>
          <a:xfrm>
            <a:off x="1475656" y="3557570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[5 7 3 2 4 8 6]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087C40-9BFC-4DF8-BF1E-5DB32C256D8F}"/>
              </a:ext>
            </a:extLst>
          </p:cNvPr>
          <p:cNvSpPr txBox="1"/>
          <p:nvPr/>
        </p:nvSpPr>
        <p:spPr>
          <a:xfrm>
            <a:off x="1475656" y="3985064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[5 7 3 2 4 8 6]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02EB8C-E8F1-46D3-B9D2-8767DC236F27}"/>
              </a:ext>
            </a:extLst>
          </p:cNvPr>
          <p:cNvSpPr txBox="1"/>
          <p:nvPr/>
        </p:nvSpPr>
        <p:spPr>
          <a:xfrm>
            <a:off x="457200" y="3576342"/>
            <a:ext cx="100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Input 1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9C0540-3025-447A-8A72-55017E577F8F}"/>
              </a:ext>
            </a:extLst>
          </p:cNvPr>
          <p:cNvSpPr txBox="1"/>
          <p:nvPr/>
        </p:nvSpPr>
        <p:spPr>
          <a:xfrm>
            <a:off x="323528" y="3985064"/>
            <a:ext cx="113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Output 1</a:t>
            </a:r>
            <a:endParaRPr lang="ko-KR" altLang="en-US" b="1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7F0F745-9EA8-4641-91FD-615743FF88C5}"/>
              </a:ext>
            </a:extLst>
          </p:cNvPr>
          <p:cNvSpPr/>
          <p:nvPr/>
        </p:nvSpPr>
        <p:spPr bwMode="auto">
          <a:xfrm flipH="1">
            <a:off x="3491880" y="3985064"/>
            <a:ext cx="504056" cy="369332"/>
          </a:xfrm>
          <a:prstGeom prst="rightArrow">
            <a:avLst/>
          </a:prstGeom>
          <a:solidFill>
            <a:schemeClr val="accent1"/>
          </a:solidFill>
          <a:ln w="25400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4E7871-A04A-44F8-9500-26DF4B10A776}"/>
              </a:ext>
            </a:extLst>
          </p:cNvPr>
          <p:cNvSpPr txBox="1"/>
          <p:nvPr/>
        </p:nvSpPr>
        <p:spPr>
          <a:xfrm>
            <a:off x="4139952" y="3970003"/>
            <a:ext cx="12241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0 : &lt;</a:t>
            </a:r>
            <a:r>
              <a:rPr lang="en-US" altLang="ko-KR" dirty="0" err="1"/>
              <a:t>eos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6320C1-CFCE-4844-801C-2287600C12C4}"/>
              </a:ext>
            </a:extLst>
          </p:cNvPr>
          <p:cNvSpPr txBox="1"/>
          <p:nvPr/>
        </p:nvSpPr>
        <p:spPr>
          <a:xfrm>
            <a:off x="1475656" y="5062126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[3 2 4 8 X </a:t>
            </a:r>
            <a:r>
              <a:rPr lang="en-US" altLang="ko-KR" dirty="0" err="1"/>
              <a:t>X</a:t>
            </a:r>
            <a:r>
              <a:rPr lang="en-US" altLang="ko-KR" dirty="0"/>
              <a:t> X]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0F9D39-0E61-443C-A361-694A1E8AA96E}"/>
              </a:ext>
            </a:extLst>
          </p:cNvPr>
          <p:cNvSpPr txBox="1"/>
          <p:nvPr/>
        </p:nvSpPr>
        <p:spPr>
          <a:xfrm>
            <a:off x="1475656" y="5489620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[3 2 4 8 X </a:t>
            </a:r>
            <a:r>
              <a:rPr lang="en-US" altLang="ko-KR" dirty="0" err="1"/>
              <a:t>X</a:t>
            </a:r>
            <a:r>
              <a:rPr lang="en-US" altLang="ko-KR" dirty="0"/>
              <a:t> X]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041B9D-B925-417D-A4F3-0CE3D53FEA79}"/>
              </a:ext>
            </a:extLst>
          </p:cNvPr>
          <p:cNvSpPr txBox="1"/>
          <p:nvPr/>
        </p:nvSpPr>
        <p:spPr>
          <a:xfrm>
            <a:off x="457200" y="5080898"/>
            <a:ext cx="100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Input 2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A611A3-0EBC-4AB1-B45E-86FDB655DFFC}"/>
              </a:ext>
            </a:extLst>
          </p:cNvPr>
          <p:cNvSpPr txBox="1"/>
          <p:nvPr/>
        </p:nvSpPr>
        <p:spPr>
          <a:xfrm>
            <a:off x="323528" y="5489620"/>
            <a:ext cx="113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Output 2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C5DDB0-1794-4BBA-AE37-E7506CCC0A73}"/>
              </a:ext>
            </a:extLst>
          </p:cNvPr>
          <p:cNvSpPr txBox="1"/>
          <p:nvPr/>
        </p:nvSpPr>
        <p:spPr>
          <a:xfrm>
            <a:off x="1475656" y="4394222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[1 1 1 1 1 1 1]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47F41E-5553-4B67-A47A-F4EBA6EA9DB8}"/>
              </a:ext>
            </a:extLst>
          </p:cNvPr>
          <p:cNvSpPr txBox="1"/>
          <p:nvPr/>
        </p:nvSpPr>
        <p:spPr>
          <a:xfrm>
            <a:off x="323528" y="4394222"/>
            <a:ext cx="113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Mask 1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D1C630-2E46-4B98-BB11-EBF73F4E6F24}"/>
              </a:ext>
            </a:extLst>
          </p:cNvPr>
          <p:cNvSpPr txBox="1"/>
          <p:nvPr/>
        </p:nvSpPr>
        <p:spPr>
          <a:xfrm>
            <a:off x="1475656" y="5917114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[1 1 1 1 0 0 0]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C4FB86-1E23-4A59-A888-B3E27FCFCBA7}"/>
              </a:ext>
            </a:extLst>
          </p:cNvPr>
          <p:cNvSpPr txBox="1"/>
          <p:nvPr/>
        </p:nvSpPr>
        <p:spPr>
          <a:xfrm>
            <a:off x="323528" y="5917114"/>
            <a:ext cx="113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Mask 2</a:t>
            </a:r>
            <a:endParaRPr lang="ko-KR" altLang="en-US" b="1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7704FE15-DDD2-40C3-A07F-412C85403725}"/>
              </a:ext>
            </a:extLst>
          </p:cNvPr>
          <p:cNvSpPr/>
          <p:nvPr/>
        </p:nvSpPr>
        <p:spPr bwMode="auto">
          <a:xfrm flipH="1">
            <a:off x="3491880" y="5459914"/>
            <a:ext cx="504056" cy="369332"/>
          </a:xfrm>
          <a:prstGeom prst="rightArrow">
            <a:avLst/>
          </a:prstGeom>
          <a:solidFill>
            <a:schemeClr val="accent1"/>
          </a:solidFill>
          <a:ln w="25400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7149BC-AE09-4E6B-9E87-C34699E8D6C7}"/>
              </a:ext>
            </a:extLst>
          </p:cNvPr>
          <p:cNvSpPr txBox="1"/>
          <p:nvPr/>
        </p:nvSpPr>
        <p:spPr>
          <a:xfrm>
            <a:off x="4139952" y="5444853"/>
            <a:ext cx="12241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0 : &lt;</a:t>
            </a:r>
            <a:r>
              <a:rPr lang="en-US" altLang="ko-KR" dirty="0" err="1"/>
              <a:t>eos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D265A0-5410-4D50-ABDD-BD934B63758B}"/>
              </a:ext>
            </a:extLst>
          </p:cNvPr>
          <p:cNvSpPr txBox="1"/>
          <p:nvPr/>
        </p:nvSpPr>
        <p:spPr>
          <a:xfrm>
            <a:off x="5580112" y="4736832"/>
            <a:ext cx="1800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Output * Mask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05472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62811-4DE5-4938-9873-13D552EE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Sentence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DFC129-5DFA-414E-9EFF-6ADBF4B86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Embedding Layer (Model)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92B860-6314-4F25-B209-084DFFE3DF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848252-1B11-45CC-8AB1-8AB635B64D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18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BAF8FA-977F-4CAD-932A-DE3B30FE5972}"/>
              </a:ext>
            </a:extLst>
          </p:cNvPr>
          <p:cNvSpPr txBox="1"/>
          <p:nvPr/>
        </p:nvSpPr>
        <p:spPr>
          <a:xfrm>
            <a:off x="935026" y="2276872"/>
            <a:ext cx="775177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Embedding</a:t>
            </a: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.emb_W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.get_var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name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emb_W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shape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=[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.vocab_size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.emb_dim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.input_emb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tf.nn.embedding_lookup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.emb_W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.encoder_input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.output_emb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tf.nn.embedding_lookup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.emb_W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.decoder_output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endParaRPr kumimoji="0" lang="ko-KR" altLang="ko-KR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19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EFD5E-403E-4A5D-92E7-F11FFC6B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Sentence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8E341-2ACC-41B5-8E66-51057BE1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Setup Layers (Model)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Decoder cell can be likely same as Encoder cell</a:t>
            </a:r>
          </a:p>
          <a:p>
            <a:pPr lvl="1"/>
            <a:r>
              <a:rPr lang="en-US" altLang="ko-KR" dirty="0"/>
              <a:t>But, in next week, we apply attention mechanism</a:t>
            </a:r>
          </a:p>
          <a:p>
            <a:pPr lvl="1"/>
            <a:r>
              <a:rPr lang="en-US" altLang="ko-KR" dirty="0"/>
              <a:t>For </a:t>
            </a:r>
            <a:r>
              <a:rPr lang="en-US" altLang="ko-KR" dirty="0">
                <a:solidFill>
                  <a:srgbClr val="FF0000"/>
                </a:solidFill>
              </a:rPr>
              <a:t>each iteration </a:t>
            </a:r>
            <a:r>
              <a:rPr lang="en-US" altLang="ko-KR" dirty="0"/>
              <a:t>in attention mechanism, calculate decoder hidden state using context vector</a:t>
            </a:r>
            <a:endParaRPr lang="ko-KR" altLang="en-US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4F9F89-7076-4DEC-8EF6-8C73BE1A5E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9D2EA6-6FF5-41C7-B795-7299E0DC40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19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16479D-AFEF-4382-B5C7-1FB71B5577ED}"/>
              </a:ext>
            </a:extLst>
          </p:cNvPr>
          <p:cNvSpPr txBox="1"/>
          <p:nvPr/>
        </p:nvSpPr>
        <p:spPr>
          <a:xfrm>
            <a:off x="107504" y="2161734"/>
            <a:ext cx="8928992" cy="2631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1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def</a:t>
            </a:r>
            <a:r>
              <a:rPr kumimoji="0" lang="ko-KR" altLang="ko-KR" sz="11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build_model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1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1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</a:t>
            </a:r>
            <a:r>
              <a:rPr kumimoji="0" lang="ko-KR" altLang="ko-KR" sz="11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Encoder</a:t>
            </a:r>
            <a:r>
              <a:rPr kumimoji="0" lang="ko-KR" altLang="ko-KR" sz="11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1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cell</a:t>
            </a:r>
            <a:br>
              <a:rPr kumimoji="0" lang="ko-KR" altLang="ko-KR" sz="11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encoder_cell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tf.nn.rnn_cell.BasicLSTMCell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1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.hidden_dim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1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</a:t>
            </a:r>
            <a:r>
              <a:rPr kumimoji="0" lang="ko-KR" altLang="ko-KR" sz="11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Dynamic</a:t>
            </a:r>
            <a:r>
              <a:rPr kumimoji="0" lang="ko-KR" altLang="ko-KR" sz="11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1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encoding</a:t>
            </a:r>
            <a:br>
              <a:rPr kumimoji="0" lang="ko-KR" altLang="ko-KR" sz="11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enc_output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1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.enc_states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tf.nn.dynamic_rnn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1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cell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encoder_cell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1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inputs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1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.input_emb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</a:t>
            </a: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                                    </a:t>
            </a:r>
            <a:r>
              <a:rPr kumimoji="0" lang="ko-KR" altLang="ko-KR" sz="11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sequence_length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1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.x_len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1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dtype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=tf.float32)</a:t>
            </a: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1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</a:t>
            </a:r>
            <a:r>
              <a:rPr kumimoji="0" lang="ko-KR" altLang="ko-KR" sz="11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Output</a:t>
            </a:r>
            <a:r>
              <a:rPr kumimoji="0" lang="ko-KR" altLang="ko-KR" sz="11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1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layer</a:t>
            </a:r>
            <a:br>
              <a:rPr kumimoji="0" lang="ko-KR" altLang="ko-KR" sz="11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1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.out_layer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Dense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1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.vocab_size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1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dtype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=tf.float32, </a:t>
            </a:r>
            <a:r>
              <a:rPr kumimoji="0" lang="ko-KR" altLang="ko-KR" sz="11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name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1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kumimoji="0" lang="ko-KR" altLang="ko-KR" sz="11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out_layer</a:t>
            </a:r>
            <a:r>
              <a:rPr kumimoji="0" lang="ko-KR" altLang="ko-KR" sz="11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'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1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</a:t>
            </a:r>
            <a:r>
              <a:rPr kumimoji="0" lang="ko-KR" altLang="ko-KR" sz="11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Decoder</a:t>
            </a:r>
            <a:r>
              <a:rPr kumimoji="0" lang="ko-KR" altLang="ko-KR" sz="11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1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cell</a:t>
            </a:r>
            <a:br>
              <a:rPr kumimoji="0" lang="ko-KR" altLang="ko-KR" sz="11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decoder_cell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tf.nn.rnn_cell.BasicLSTMCell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1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.hidden_dim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helper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tf.contrib.seq2seq.TrainingHelper(</a:t>
            </a:r>
            <a:r>
              <a:rPr kumimoji="0" lang="ko-KR" altLang="ko-KR" sz="11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.output_emb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1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.x_len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1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time_major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1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False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decoder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tf.contrib.seq2seq.BasicDecoder(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decoder_cell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helper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1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.enc_states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1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output_layer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1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.out_layer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outputs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states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length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tf.contrib.seq2seq.dynamic_decode(</a:t>
            </a:r>
            <a:r>
              <a:rPr kumimoji="0" lang="ko-KR" altLang="ko-KR" sz="11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decoder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decoder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1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maximum_iterations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1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.max_len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1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.logits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outputs.rnn_output</a:t>
            </a:r>
            <a:b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1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.output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tf.argmax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1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.logits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</a:t>
            </a:r>
            <a:r>
              <a:rPr kumimoji="0"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endParaRPr kumimoji="0" lang="ko-KR" altLang="ko-KR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15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C33FF-A42E-4CF6-9E8B-744E205D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2AC4D-D37D-419A-81C1-826A0ADE0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Next word prediction (Language Model)</a:t>
            </a:r>
          </a:p>
          <a:p>
            <a:pPr lvl="1"/>
            <a:r>
              <a:rPr lang="en-US" altLang="ko-KR" dirty="0"/>
              <a:t>Predict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next</a:t>
            </a:r>
            <a:r>
              <a:rPr lang="ko-KR" altLang="en-US" dirty="0"/>
              <a:t> </a:t>
            </a:r>
            <a:r>
              <a:rPr lang="en-US" altLang="ko-KR" dirty="0"/>
              <a:t>word</a:t>
            </a:r>
            <a:r>
              <a:rPr lang="ko-KR" altLang="en-US" dirty="0"/>
              <a:t> </a:t>
            </a:r>
            <a:r>
              <a:rPr lang="en-US" altLang="ko-KR" dirty="0"/>
              <a:t>using previous k words</a:t>
            </a:r>
          </a:p>
          <a:p>
            <a:pPr lvl="1"/>
            <a:r>
              <a:rPr lang="en-US" altLang="ko-KR" dirty="0"/>
              <a:t>Ex) </a:t>
            </a:r>
            <a:r>
              <a:rPr lang="en-US" altLang="ko-KR" i="1" dirty="0"/>
              <a:t>It is too late I want to go </a:t>
            </a:r>
            <a:r>
              <a:rPr lang="en-US" altLang="ko-KR" i="1" dirty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8D349B-4811-427C-A9D4-94D3DEFDDA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51BB81-4EAC-4E28-8573-A208D021D2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</a:t>
            </a:fld>
            <a:r>
              <a:rPr lang="en-US" altLang="ko-KR"/>
              <a:t>/20</a:t>
            </a:r>
            <a:endParaRPr lang="en-US" altLang="ko-KR" dirty="0"/>
          </a:p>
        </p:txBody>
      </p:sp>
      <p:pic>
        <p:nvPicPr>
          <p:cNvPr id="7" name="Picture 2" descr="https://i.stack.imgur.com/MBlhW.png">
            <a:extLst>
              <a:ext uri="{FF2B5EF4-FFF2-40B4-BE49-F238E27FC236}">
                <a16:creationId xmlns:a16="http://schemas.microsoft.com/office/drawing/2014/main" id="{7C7051DE-D7CF-4E7B-A874-1BB2CC09D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25" y="4143472"/>
            <a:ext cx="2520000" cy="128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upload.wikimedia.org/wikipedia/commons/6/63/Typical_cnn.png">
            <a:extLst>
              <a:ext uri="{FF2B5EF4-FFF2-40B4-BE49-F238E27FC236}">
                <a16:creationId xmlns:a16="http://schemas.microsoft.com/office/drawing/2014/main" id="{7C47C85A-A38D-46DD-8177-456C8CCC9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200" y="3368264"/>
            <a:ext cx="3600000" cy="110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current neural network에 대한 이미지 검색결과">
            <a:extLst>
              <a:ext uri="{FF2B5EF4-FFF2-40B4-BE49-F238E27FC236}">
                <a16:creationId xmlns:a16="http://schemas.microsoft.com/office/drawing/2014/main" id="{36BBCA16-33E3-405F-B923-37065FF68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200" y="5239710"/>
            <a:ext cx="3600000" cy="94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8">
            <a:extLst>
              <a:ext uri="{FF2B5EF4-FFF2-40B4-BE49-F238E27FC236}">
                <a16:creationId xmlns:a16="http://schemas.microsoft.com/office/drawing/2014/main" id="{B980CB26-80F1-4ECA-83CB-FDF66139383D}"/>
              </a:ext>
            </a:extLst>
          </p:cNvPr>
          <p:cNvSpPr txBox="1"/>
          <p:nvPr/>
        </p:nvSpPr>
        <p:spPr>
          <a:xfrm>
            <a:off x="1662575" y="5423193"/>
            <a:ext cx="1325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&lt;Dense Network&gt;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CD1679A0-12A8-4236-9A6B-CF3C9A7D5852}"/>
              </a:ext>
            </a:extLst>
          </p:cNvPr>
          <p:cNvSpPr txBox="1"/>
          <p:nvPr/>
        </p:nvSpPr>
        <p:spPr>
          <a:xfrm>
            <a:off x="5410739" y="4472200"/>
            <a:ext cx="2284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&lt;Convolutional Neural Network&gt;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8348E722-1B8E-4966-BBBE-2DEFC3F049B9}"/>
              </a:ext>
            </a:extLst>
          </p:cNvPr>
          <p:cNvSpPr txBox="1"/>
          <p:nvPr/>
        </p:nvSpPr>
        <p:spPr>
          <a:xfrm>
            <a:off x="5543884" y="6181917"/>
            <a:ext cx="201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&lt;Recurrent Neural Network&gt;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780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F5147-1AC4-40DB-B56B-6E5F5D2A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Sentence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E719F5-1970-42B4-8295-0CBAEB2FA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/>
              <a:t>Build Loss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Why multiply </a:t>
            </a:r>
            <a:r>
              <a:rPr lang="en-US" altLang="ko-KR" dirty="0" err="1"/>
              <a:t>x_mask</a:t>
            </a:r>
            <a:r>
              <a:rPr lang="en-US" altLang="ko-KR" dirty="0"/>
              <a:t>(</a:t>
            </a:r>
            <a:r>
              <a:rPr lang="en-US" altLang="ko-KR" dirty="0" err="1"/>
              <a:t>cross_entory</a:t>
            </a:r>
            <a:r>
              <a:rPr lang="en-US" altLang="ko-KR" dirty="0"/>
              <a:t> * </a:t>
            </a:r>
            <a:r>
              <a:rPr lang="en-US" altLang="ko-KR" dirty="0" err="1"/>
              <a:t>x_mask</a:t>
            </a:r>
            <a:r>
              <a:rPr lang="en-US" altLang="ko-KR" dirty="0"/>
              <a:t>)?</a:t>
            </a:r>
          </a:p>
          <a:p>
            <a:pPr lvl="2"/>
            <a:r>
              <a:rPr lang="ko-KR" altLang="en-US" dirty="0"/>
              <a:t>생성된 단어 개수가 기존 입력 문장보다 길 때</a:t>
            </a:r>
            <a:r>
              <a:rPr lang="en-US" altLang="ko-KR" dirty="0"/>
              <a:t>, </a:t>
            </a:r>
            <a:r>
              <a:rPr lang="ko-KR" altLang="en-US" dirty="0"/>
              <a:t>입력 문장 길이 이후로 나오는 단어는 </a:t>
            </a:r>
            <a:r>
              <a:rPr lang="en-US" altLang="ko-KR" dirty="0" err="1"/>
              <a:t>cross_entropy</a:t>
            </a:r>
            <a:r>
              <a:rPr lang="ko-KR" altLang="en-US" dirty="0"/>
              <a:t>에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ko-KR" altLang="en-US" dirty="0" err="1"/>
              <a:t>만듬으로써</a:t>
            </a:r>
            <a:r>
              <a:rPr lang="ko-KR" altLang="en-US" dirty="0"/>
              <a:t> 학습에 영향을 주지 않도록 함</a:t>
            </a:r>
            <a:endParaRPr lang="en-US" altLang="ko-KR" dirty="0"/>
          </a:p>
          <a:p>
            <a:pPr lvl="1"/>
            <a:r>
              <a:rPr lang="en-US" altLang="ko-KR" dirty="0"/>
              <a:t>Why </a:t>
            </a:r>
            <a:r>
              <a:rPr lang="en-US" altLang="ko-KR" dirty="0" err="1"/>
              <a:t>devide</a:t>
            </a:r>
            <a:r>
              <a:rPr lang="en-US" altLang="ko-KR" dirty="0"/>
              <a:t> length(</a:t>
            </a:r>
            <a:r>
              <a:rPr lang="en-US" altLang="ko-KR" dirty="0" err="1"/>
              <a:t>tf.reduce_sum</a:t>
            </a:r>
            <a:r>
              <a:rPr lang="en-US" altLang="ko-KR" dirty="0"/>
              <a:t>(</a:t>
            </a:r>
            <a:r>
              <a:rPr lang="en-US" altLang="ko-KR" dirty="0" err="1"/>
              <a:t>self.x_mask</a:t>
            </a:r>
            <a:r>
              <a:rPr lang="en-US" altLang="ko-KR" dirty="0"/>
              <a:t>))?</a:t>
            </a:r>
          </a:p>
          <a:p>
            <a:pPr lvl="2"/>
            <a:r>
              <a:rPr lang="ko-KR" altLang="en-US" dirty="0"/>
              <a:t>학습 데이터의 길이가 각각 다르므로 길이만큼 나누어서 동일한 </a:t>
            </a:r>
            <a:r>
              <a:rPr lang="en-US" altLang="ko-KR" dirty="0" err="1"/>
              <a:t>cross_entropy</a:t>
            </a:r>
            <a:r>
              <a:rPr lang="ko-KR" altLang="en-US" dirty="0"/>
              <a:t>를 적용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87F002-3AB3-4F9D-98BD-C38369BC92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7A3C85-428E-449A-8FC2-6B297F8A08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20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37DD1-D008-425F-AEF7-A99FB4C330ED}"/>
              </a:ext>
            </a:extLst>
          </p:cNvPr>
          <p:cNvSpPr txBox="1"/>
          <p:nvPr/>
        </p:nvSpPr>
        <p:spPr>
          <a:xfrm>
            <a:off x="179512" y="2204864"/>
            <a:ext cx="8856984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def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build_loss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target_labels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.decoder_output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[:, :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.batch_max_len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.cross_entropy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tf.nn.sparse_softmax_cross_entropy_with_logits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labels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target_labels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logits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.logits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.loss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tf.reduce_sum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.cross_entropy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*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.x_mask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 / 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tf.reduce_sum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.x_mask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 +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1e-10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endParaRPr kumimoji="0" lang="ko-KR" altLang="ko-KR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374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FC79C-D52E-4C96-A7D0-D1DF8131F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Sentence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F2AC82-9DE0-47DD-8D3F-D8BF74EE4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Train Model</a:t>
            </a:r>
          </a:p>
          <a:p>
            <a:pPr lvl="1"/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948C1B-8464-4973-93DA-281C46F0A8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2C0DCA-B4E1-42FC-9EE2-80408F1CCF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21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5F3D06-31DB-4BDD-911C-4ACCC9958464}"/>
              </a:ext>
            </a:extLst>
          </p:cNvPr>
          <p:cNvSpPr txBox="1"/>
          <p:nvPr/>
        </p:nvSpPr>
        <p:spPr>
          <a:xfrm>
            <a:off x="935026" y="2204864"/>
            <a:ext cx="7751774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avg_loss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it_cnt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b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it_log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it_test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it_save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it_sample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100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1000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100</a:t>
            </a:r>
            <a:b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start_time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time.time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for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range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10000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train_ids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length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data.get_train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(BATCH_SIZE)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print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loss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_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sess.run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([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model.loss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model.update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],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       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feed_dict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={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model.x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train_ids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model.x_len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length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})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avg_loss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+=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loss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it_cnt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+=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endParaRPr kumimoji="0" lang="ko-KR" altLang="ko-KR" sz="1200" dirty="0">
              <a:latin typeface="Consolas" panose="020B0609020204030204" pitchFamily="49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B43ED78-8CB3-4802-BA6B-6346DE8EE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807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60901-0BEC-46F9-80C3-53EBA63C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Sentence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30FE5B-D2DB-4298-A195-417EE0B24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Test Model</a:t>
            </a:r>
          </a:p>
          <a:p>
            <a:pPr lvl="1"/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0E64A9-5170-4EF0-AB8F-65B9567D43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41C174-CF9B-43F4-836F-49A38EDB6F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22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01B15-F515-41FC-9244-B60353E6BC0C}"/>
              </a:ext>
            </a:extLst>
          </p:cNvPr>
          <p:cNvSpPr txBox="1"/>
          <p:nvPr/>
        </p:nvSpPr>
        <p:spPr>
          <a:xfrm>
            <a:off x="935026" y="2204864"/>
            <a:ext cx="7597414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def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test_model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():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num_it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data.test_ids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 / BATCH_SIZE)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test_loss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test_cnt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b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for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_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range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num_it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test_ids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length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data.get_test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(BATCH_SIZE)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loss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sess.run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model.loss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feed_dict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={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model.x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test_ids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model.x_len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length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})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test_loss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+=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loss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test_cnt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+=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b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print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loss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 {:.3f}"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format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test_loss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/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test_cnt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))</a:t>
            </a:r>
            <a:endParaRPr kumimoji="0" lang="ko-KR" altLang="ko-KR" sz="1200" dirty="0">
              <a:latin typeface="Consolas" panose="020B0609020204030204" pitchFamily="49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47DAFA7-4D33-4B9A-9D9E-216F3D3AE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871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60901-0BEC-46F9-80C3-53EBA63C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Sentence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30FE5B-D2DB-4298-A195-417EE0B24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Sample Model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Mapping each index to word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0E64A9-5170-4EF0-AB8F-65B9567D43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41C174-CF9B-43F4-836F-49A38EDB6F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23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01B15-F515-41FC-9244-B60353E6BC0C}"/>
              </a:ext>
            </a:extLst>
          </p:cNvPr>
          <p:cNvSpPr txBox="1"/>
          <p:nvPr/>
        </p:nvSpPr>
        <p:spPr>
          <a:xfrm>
            <a:off x="935026" y="2204864"/>
            <a:ext cx="7416824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def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sample_test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test_input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""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#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test_input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raw_input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("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text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 ") #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input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("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text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 ")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for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i="1" dirty="0" err="1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python</a:t>
            </a: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2, 3</a:t>
            </a:r>
            <a:b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words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test_input.split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input_x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np.zeros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((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max_len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), 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dtype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=np.int32)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for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word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enumerate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words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if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max_len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break</a:t>
            </a:r>
            <a:b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input_x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][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 = data.w2idx[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word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input_x_len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[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output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sess.run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model.output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660099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feed_dict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={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model.x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input_x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model.x_len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input_x_len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})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line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 "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join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([data.idx2w[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for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output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]])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print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line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endParaRPr kumimoji="0" lang="ko-KR" altLang="ko-KR" sz="1200" dirty="0">
              <a:latin typeface="Consolas" panose="020B0609020204030204" pitchFamily="49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75E71BA-657E-41EE-A781-5CCF4F036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7413273-5EFF-4A9D-8A6B-55CDCBE8A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537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ACADB-4244-4948-8B90-D342D5DC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Sentence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A2838-3C0B-4B20-B4BE-5212BEC63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</a:p>
          <a:p>
            <a:pPr lvl="1"/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87A6ED-2F27-4D08-933A-1F4F5A531B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145AFF-2A04-4C0E-8FCF-54BEA176B5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24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4DE4F-F5C2-4E9B-8F9C-2D526CAC5C20}"/>
              </a:ext>
            </a:extLst>
          </p:cNvPr>
          <p:cNvSpPr txBox="1"/>
          <p:nvPr/>
        </p:nvSpPr>
        <p:spPr>
          <a:xfrm>
            <a:off x="935026" y="2276872"/>
            <a:ext cx="7416824" cy="24929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if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%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it_log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==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print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 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it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 {:4d} | 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loss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 {:.3f} - {:.2f}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format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avg_loss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/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it_cnt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time.time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() -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start_time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avg_loss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it_cnt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b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if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%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it_test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==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 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and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&gt;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test_model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if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%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it_save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==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 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and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&gt;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model.save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sess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if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%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it_sample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==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 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and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&gt;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sample_test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 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there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is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no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asbestos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our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products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now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"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endParaRPr kumimoji="0" lang="en-US" altLang="ko-KR" sz="1200" dirty="0">
              <a:solidFill>
                <a:srgbClr val="000000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lvl="0"/>
            <a:endParaRPr kumimoji="0" lang="en-US" altLang="ko-KR" sz="1200" dirty="0">
              <a:solidFill>
                <a:srgbClr val="000000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lvl="0"/>
            <a:r>
              <a:rPr kumimoji="0"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Sess.close</a:t>
            </a:r>
            <a:r>
              <a:rPr kumimoji="0"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()</a:t>
            </a:r>
            <a:endParaRPr kumimoji="0" lang="ko-KR" altLang="ko-KR" sz="1200" dirty="0">
              <a:latin typeface="Consolas" panose="020B060902020403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F358768-413E-4C5D-B6EE-31A86F158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6AA9B63-9B6C-4DA7-A20D-0A9014599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630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ACADB-4244-4948-8B90-D342D5DC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Sentence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A2838-3C0B-4B20-B4BE-5212BEC63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87A6ED-2F27-4D08-933A-1F4F5A531B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145AFF-2A04-4C0E-8FCF-54BEA176B5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25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4DE4F-F5C2-4E9B-8F9C-2D526CAC5C20}"/>
              </a:ext>
            </a:extLst>
          </p:cNvPr>
          <p:cNvSpPr txBox="1"/>
          <p:nvPr/>
        </p:nvSpPr>
        <p:spPr>
          <a:xfrm>
            <a:off x="935026" y="1988840"/>
            <a:ext cx="7416824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 it: 1410 | loss: 0.520 - 888.27s</a:t>
            </a:r>
          </a:p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 it: 1420 | loss: 0.516 - 889.02s</a:t>
            </a:r>
          </a:p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 it: 1430 | loss: 0.438 - 889.80s</a:t>
            </a:r>
          </a:p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 it: 1440 | loss: 0.382 - 890.54s</a:t>
            </a:r>
          </a:p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 it: 1450 | loss: 0.448 - 891.29s</a:t>
            </a:r>
          </a:p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 it: 1460 | loss: 0.386 - 892.06s</a:t>
            </a:r>
          </a:p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 it: 1470 | loss: 0.357 - 892.83s</a:t>
            </a:r>
          </a:p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 it: 1480 | loss: 0.458 - 893.60s</a:t>
            </a:r>
          </a:p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 it: 1490 | loss: 0.329 - 894.35s</a:t>
            </a:r>
          </a:p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 it: 1500 | loss: 0.384 - 895.08s</a:t>
            </a:r>
          </a:p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test loss: 0.373</a:t>
            </a:r>
          </a:p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is no asbestos in our products now</a:t>
            </a:r>
            <a:endParaRPr lang="ko-KR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3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EA16669C-7469-4935-9453-916BA3E5CDF7}"/>
              </a:ext>
            </a:extLst>
          </p:cNvPr>
          <p:cNvSpPr txBox="1">
            <a:spLocks/>
          </p:cNvSpPr>
          <p:nvPr/>
        </p:nvSpPr>
        <p:spPr bwMode="auto">
          <a:xfrm>
            <a:off x="609600" y="1565275"/>
            <a:ext cx="8229600" cy="471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/>
              <a:t>Setup Layers (Model)</a:t>
            </a:r>
          </a:p>
          <a:p>
            <a:pPr lvl="1"/>
            <a:r>
              <a:rPr lang="en-US" altLang="ko-KR" dirty="0"/>
              <a:t>Input Layer=Embedding Layer(128, 7)</a:t>
            </a:r>
          </a:p>
          <a:p>
            <a:pPr lvl="1"/>
            <a:r>
              <a:rPr lang="en-US" altLang="ko-KR" dirty="0"/>
              <a:t>Output Layer (10000)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7C33FF-A42E-4CF6-9E8B-744E205D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RNN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2AC4D-D37D-419A-81C1-826A0ADE0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8D349B-4811-427C-A9D4-94D3DEFDDA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51BB81-4EAC-4E28-8573-A208D021D2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3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1" name="TextBox 52">
            <a:extLst>
              <a:ext uri="{FF2B5EF4-FFF2-40B4-BE49-F238E27FC236}">
                <a16:creationId xmlns:a16="http://schemas.microsoft.com/office/drawing/2014/main" id="{4AC00A99-D637-4A67-A004-CB6BA741D2DA}"/>
              </a:ext>
            </a:extLst>
          </p:cNvPr>
          <p:cNvSpPr txBox="1"/>
          <p:nvPr/>
        </p:nvSpPr>
        <p:spPr>
          <a:xfrm>
            <a:off x="6349087" y="4187338"/>
            <a:ext cx="102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Hidden Layer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7BCA4CB8-2CB0-442E-A21E-E7A23FAB640F}"/>
              </a:ext>
            </a:extLst>
          </p:cNvPr>
          <p:cNvSpPr txBox="1"/>
          <p:nvPr/>
        </p:nvSpPr>
        <p:spPr>
          <a:xfrm>
            <a:off x="6403484" y="5199587"/>
            <a:ext cx="904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Input Layer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6D4B952C-5AF1-4512-A48D-F14D0C217F28}"/>
              </a:ext>
            </a:extLst>
          </p:cNvPr>
          <p:cNvSpPr txBox="1"/>
          <p:nvPr/>
        </p:nvSpPr>
        <p:spPr>
          <a:xfrm>
            <a:off x="6352293" y="3107830"/>
            <a:ext cx="102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Output Layer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62ADFB7-3CB2-4373-A2B6-2364B87ABF37}"/>
              </a:ext>
            </a:extLst>
          </p:cNvPr>
          <p:cNvSpPr txBox="1"/>
          <p:nvPr/>
        </p:nvSpPr>
        <p:spPr>
          <a:xfrm>
            <a:off x="2711944" y="5674837"/>
            <a:ext cx="73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It</a:t>
            </a:r>
            <a:endParaRPr lang="ko-KR" altLang="en-US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78B4AF1-8A46-47F9-83EE-0EFE135F4240}"/>
              </a:ext>
            </a:extLst>
          </p:cNvPr>
          <p:cNvSpPr txBox="1"/>
          <p:nvPr/>
        </p:nvSpPr>
        <p:spPr>
          <a:xfrm>
            <a:off x="3784508" y="5674837"/>
            <a:ext cx="73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is</a:t>
            </a:r>
            <a:endParaRPr lang="ko-KR" altLang="en-US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49F4DD2-243D-4A11-A96E-1CCE7D0E5BB2}"/>
              </a:ext>
            </a:extLst>
          </p:cNvPr>
          <p:cNvSpPr txBox="1"/>
          <p:nvPr/>
        </p:nvSpPr>
        <p:spPr>
          <a:xfrm>
            <a:off x="5751012" y="2537357"/>
            <a:ext cx="73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???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E37CA3C-31F5-4FB6-9DF3-E7ACC5D0DBBC}"/>
              </a:ext>
            </a:extLst>
          </p:cNvPr>
          <p:cNvSpPr txBox="1"/>
          <p:nvPr/>
        </p:nvSpPr>
        <p:spPr>
          <a:xfrm>
            <a:off x="4773045" y="5674837"/>
            <a:ext cx="73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to</a:t>
            </a:r>
            <a:endParaRPr lang="ko-KR" altLang="en-US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F13FF8C-48B9-43E6-B142-C955F740A411}"/>
              </a:ext>
            </a:extLst>
          </p:cNvPr>
          <p:cNvSpPr txBox="1"/>
          <p:nvPr/>
        </p:nvSpPr>
        <p:spPr>
          <a:xfrm>
            <a:off x="5751012" y="5674837"/>
            <a:ext cx="73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go</a:t>
            </a:r>
            <a:endParaRPr lang="ko-KR" altLang="en-US" b="1" dirty="0"/>
          </a:p>
        </p:txBody>
      </p:sp>
      <p:pic>
        <p:nvPicPr>
          <p:cNvPr id="1026" name="Picture 2" descr="Recurrent Neural Network multi to oneì ëí ì´ë¯¸ì§ ê²ìê²°ê³¼">
            <a:extLst>
              <a:ext uri="{FF2B5EF4-FFF2-40B4-BE49-F238E27FC236}">
                <a16:creationId xmlns:a16="http://schemas.microsoft.com/office/drawing/2014/main" id="{9AE431D1-82A6-4014-926C-901813C83F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80"/>
          <a:stretch/>
        </p:blipFill>
        <p:spPr bwMode="auto">
          <a:xfrm>
            <a:off x="1701578" y="2781554"/>
            <a:ext cx="4851622" cy="302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02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C33FF-A42E-4CF6-9E8B-744E205D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RNN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2AC4D-D37D-419A-81C1-826A0ADE0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Set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Penn Tree Bank (PTB) dataset</a:t>
            </a:r>
          </a:p>
          <a:p>
            <a:pPr lvl="2"/>
            <a:r>
              <a:rPr lang="en-US" altLang="ko-KR" dirty="0"/>
              <a:t>Widely used in machine learning of NLP</a:t>
            </a:r>
          </a:p>
          <a:p>
            <a:pPr lvl="2"/>
            <a:r>
              <a:rPr lang="en-US" altLang="ko-KR" dirty="0"/>
              <a:t>Relatively small size of data</a:t>
            </a:r>
          </a:p>
          <a:p>
            <a:pPr lvl="2"/>
            <a:r>
              <a:rPr lang="en-US" altLang="ko-KR" dirty="0"/>
              <a:t>Widely use to evaluate performance of model</a:t>
            </a:r>
          </a:p>
          <a:p>
            <a:pPr lvl="2"/>
            <a:r>
              <a:rPr lang="en-US" altLang="ko-KR" dirty="0"/>
              <a:t>Total number : 49,000 sentences (5MB)</a:t>
            </a:r>
          </a:p>
          <a:p>
            <a:pPr lvl="2"/>
            <a:r>
              <a:rPr lang="en-US" altLang="ko-KR" dirty="0"/>
              <a:t>Vocabulary : 10,000</a:t>
            </a:r>
            <a:br>
              <a:rPr lang="en-US" altLang="ko-KR" dirty="0"/>
            </a:br>
            <a:endParaRPr lang="en-US" altLang="ko-KR" dirty="0"/>
          </a:p>
          <a:p>
            <a:pPr lvl="2"/>
            <a:r>
              <a:rPr lang="en-US" altLang="ko-KR" dirty="0"/>
              <a:t>Example)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8D349B-4811-427C-A9D4-94D3DEFDDA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51BB81-4EAC-4E28-8573-A208D021D2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4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B3E10CDE-7061-4B20-8D3E-44F09A29D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78" y="4544978"/>
            <a:ext cx="7452320" cy="9002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longer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maturities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are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thought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indicate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declining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interest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rates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because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they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permit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portfolio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managers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retain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relatively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higher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rates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longer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period</a:t>
            </a:r>
            <a:endParaRPr kumimoji="0" lang="en-US" altLang="ko-KR" sz="105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shorter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maturities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are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considered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sign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of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rising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rates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because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portfolio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managers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can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capture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higher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rates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sooner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kumimoji="0" lang="ko-KR" altLang="ko-K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02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C1456-0FD6-4D62-B030-B0D931A6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DNN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E76FDD-C92E-4CA5-A2D5-F2F0CEF61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</a:t>
            </a:r>
          </a:p>
          <a:p>
            <a:pPr lvl="1"/>
            <a:r>
              <a:rPr lang="en-US" altLang="ko-KR" dirty="0"/>
              <a:t>Preprocessing</a:t>
            </a:r>
          </a:p>
          <a:p>
            <a:pPr lvl="1"/>
            <a:r>
              <a:rPr lang="en-US" altLang="ko-KR" dirty="0"/>
              <a:t>Build Model</a:t>
            </a:r>
          </a:p>
          <a:p>
            <a:pPr lvl="1"/>
            <a:r>
              <a:rPr lang="en-US" altLang="ko-KR" dirty="0"/>
              <a:t>Train Model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73414A-39B7-4A0B-B8FB-E76D314C0E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C8AEC5-B841-41C6-9295-340673C238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5</a:t>
            </a:fld>
            <a:r>
              <a:rPr lang="en-US" altLang="ko-KR"/>
              <a:t>/20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7151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5A29F-C4D7-4965-A648-99E2F8A31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RNN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54145-C050-4500-8A40-148898930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Code (Preprocessing)</a:t>
            </a:r>
          </a:p>
          <a:p>
            <a:pPr lvl="1"/>
            <a:r>
              <a:rPr lang="en-US" altLang="ko-KR" dirty="0"/>
              <a:t>data_loader.py (1)</a:t>
            </a:r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7E3916-8366-4720-BF6E-8AEE3CE048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7B176A-EF48-49E9-865F-FAF0A29EDA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6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E56D9C-7C2B-4D6B-91AF-DC9EFB07ED0D}"/>
              </a:ext>
            </a:extLst>
          </p:cNvPr>
          <p:cNvSpPr txBox="1"/>
          <p:nvPr/>
        </p:nvSpPr>
        <p:spPr>
          <a:xfrm>
            <a:off x="971600" y="2349073"/>
            <a:ext cx="6984776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import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numpy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as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np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class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text_data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object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def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>
                <a:solidFill>
                  <a:srgbClr val="B200B2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__</a:t>
            </a:r>
            <a:r>
              <a:rPr kumimoji="0" lang="ko-KR" altLang="ko-KR" sz="1200" dirty="0" err="1">
                <a:solidFill>
                  <a:srgbClr val="B200B2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init</a:t>
            </a:r>
            <a:r>
              <a:rPr kumimoji="0" lang="ko-KR" altLang="ko-KR" sz="1200" dirty="0">
                <a:solidFill>
                  <a:srgbClr val="B200B2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__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path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"../../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dataset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max_len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40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.train_pt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.val_pt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.test_pt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b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.path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path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.max_len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max_len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.w2idx ={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"&lt;&gt;"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}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.train_ids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.train_len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.file_to_ids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path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+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"/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ptb.train.txt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.val_ids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.val_len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.file_to_ids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path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+ 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"/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ptb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</a:t>
            </a:r>
            <a:r>
              <a:rPr kumimoji="0" lang="en-US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valid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txt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.test_ids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.test_len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.file_to_ids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path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+ 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"/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ptb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</a:t>
            </a:r>
            <a:r>
              <a:rPr kumimoji="0" lang="en-US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test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txt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.vocab_size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.w2idx)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.train_size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.train_ids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.val_size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.val_ids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.test_size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.test_ids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.idx2w = {}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for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word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.w2idx: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dirty="0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.idx2w[</a:t>
            </a:r>
            <a:r>
              <a:rPr kumimoji="0" lang="ko-KR" altLang="ko-KR" sz="1200" dirty="0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.w2idx[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word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]]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word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52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5A29F-C4D7-4965-A648-99E2F8A31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RNN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7E3916-8366-4720-BF6E-8AEE3CE048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7B176A-EF48-49E9-865F-FAF0A29EDA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7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E56D9C-7C2B-4D6B-91AF-DC9EFB07ED0D}"/>
              </a:ext>
            </a:extLst>
          </p:cNvPr>
          <p:cNvSpPr txBox="1"/>
          <p:nvPr/>
        </p:nvSpPr>
        <p:spPr>
          <a:xfrm>
            <a:off x="683568" y="2347133"/>
            <a:ext cx="7776864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def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file_to_ids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file_name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with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open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file_name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</a:t>
            </a:r>
            <a:r>
              <a:rPr kumimoji="0" lang="ko-KR" altLang="ko-KR" sz="1200" b="1" dirty="0">
                <a:solidFill>
                  <a:srgbClr val="008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"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as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fin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lines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fin.readlines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length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ids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[], []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for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num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line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enumerate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lines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id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[]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words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line.split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for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word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enumerate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words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if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==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.max_len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break</a:t>
            </a:r>
            <a:b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if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word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not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.w2idx: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1200" dirty="0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.w2idx[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word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 = </a:t>
            </a:r>
            <a:r>
              <a:rPr kumimoji="0" lang="ko-KR" altLang="ko-KR" sz="1200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.w2idx)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id.append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.w2idx[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word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ids.append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id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length.append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if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num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== 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10000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</a:t>
            </a:r>
            <a:r>
              <a:rPr kumimoji="0"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# </a:t>
            </a:r>
            <a:r>
              <a:rPr kumimoji="0" lang="ko-KR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데이터 크기는 원하는 사이즈 만큼 자르기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break</a:t>
            </a:r>
            <a:b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return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np.array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ids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np.array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length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AEF537B-7177-41C4-A440-AEE1EE7DE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/>
              <a:t>Code (Preprocessing)</a:t>
            </a:r>
          </a:p>
          <a:p>
            <a:pPr lvl="1"/>
            <a:r>
              <a:rPr lang="en-US" altLang="ko-KR" dirty="0"/>
              <a:t>data_loader.py (2)</a:t>
            </a:r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548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5A29F-C4D7-4965-A648-99E2F8A31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RNN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7E3916-8366-4720-BF6E-8AEE3CE048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7B176A-EF48-49E9-865F-FAF0A29EDA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8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E56D9C-7C2B-4D6B-91AF-DC9EFB07ED0D}"/>
              </a:ext>
            </a:extLst>
          </p:cNvPr>
          <p:cNvSpPr txBox="1"/>
          <p:nvPr/>
        </p:nvSpPr>
        <p:spPr>
          <a:xfrm>
            <a:off x="683568" y="2348880"/>
            <a:ext cx="7776864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def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get_train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batch_size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r>
              <a:rPr kumimoji="0"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# batch size </a:t>
            </a:r>
            <a:r>
              <a:rPr kumimoji="0" lang="ko-KR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결정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.train_pt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.train_pt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(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.train_pt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+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batch_size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 %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.train_size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return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.train_ids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pt+batch_size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],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.train_len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pt+batch_size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def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get_val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batch_size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.val_pt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.val_pt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(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.val_pt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+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batch_size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 %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.val_size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return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.val_ids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pt+batch_size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],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.val_len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pt+batch_size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def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get_test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batch_size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</a:t>
            </a:r>
            <a:r>
              <a:rPr kumimoji="0" lang="ko-KR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20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):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.test_pt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.test_pt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(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.test_pt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+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batch_size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 %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.test_size</a:t>
            </a:r>
            <a:b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return</a:t>
            </a:r>
            <a:r>
              <a:rPr kumimoji="0" lang="ko-KR" altLang="ko-KR" sz="1200" b="1" dirty="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.test_ids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pt+batch_size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], </a:t>
            </a:r>
            <a:r>
              <a:rPr kumimoji="0" lang="ko-KR" altLang="ko-KR" sz="1200" dirty="0" err="1">
                <a:solidFill>
                  <a:srgbClr val="94558D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.test_len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pt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: </a:t>
            </a:r>
            <a:r>
              <a:rPr kumimoji="0"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pt+batch_size</a:t>
            </a:r>
            <a:r>
              <a:rPr kumimoji="0"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</a:t>
            </a:r>
            <a:endParaRPr kumimoji="0" lang="ko-KR" altLang="ko-KR" sz="1200" dirty="0">
              <a:latin typeface="Consolas" panose="020B0609020204030204" pitchFamily="49" charset="0"/>
            </a:endParaRPr>
          </a:p>
          <a:p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AEF537B-7177-41C4-A440-AEE1EE7DE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/>
              <a:t>Code (Preprocessing)</a:t>
            </a:r>
          </a:p>
          <a:p>
            <a:pPr lvl="1"/>
            <a:r>
              <a:rPr lang="en-US" altLang="ko-KR" dirty="0"/>
              <a:t>data_loader.py (3)</a:t>
            </a:r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9631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20B47-FA86-45D7-9620-202578B4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1: RNN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32CD7-1D66-43D6-AEAA-B92913A30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</a:p>
          <a:p>
            <a:pPr lvl="1"/>
            <a:r>
              <a:rPr lang="en-US" altLang="ko-KR" dirty="0">
                <a:solidFill>
                  <a:schemeClr val="bg2"/>
                </a:solidFill>
              </a:rPr>
              <a:t>Add Embedding Layer</a:t>
            </a:r>
          </a:p>
          <a:p>
            <a:pPr lvl="1"/>
            <a:r>
              <a:rPr lang="en-US" altLang="ko-KR" b="1" dirty="0"/>
              <a:t>Setup Layers (RNN) </a:t>
            </a:r>
          </a:p>
          <a:p>
            <a:pPr lvl="1"/>
            <a:r>
              <a:rPr lang="en-US" altLang="ko-KR" dirty="0">
                <a:solidFill>
                  <a:schemeClr val="bg2"/>
                </a:solidFill>
              </a:rPr>
              <a:t>Make Loss and Optimization</a:t>
            </a:r>
          </a:p>
          <a:p>
            <a:pPr lvl="1"/>
            <a:r>
              <a:rPr lang="en-US" altLang="ko-KR" dirty="0">
                <a:solidFill>
                  <a:schemeClr val="bg2"/>
                </a:solidFill>
              </a:rPr>
              <a:t>Train Model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8DFCBA-D935-4713-B795-45BF0441B5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8CCFA3-919C-4CFE-A3AC-026DB2DBA5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9</a:t>
            </a:fld>
            <a:r>
              <a:rPr lang="en-US" altLang="ko-KR"/>
              <a:t>/20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809043"/>
      </p:ext>
    </p:extLst>
  </p:cSld>
  <p:clrMapOvr>
    <a:masterClrMapping/>
  </p:clrMapOvr>
</p:sld>
</file>

<file path=ppt/theme/theme1.xml><?xml version="1.0" encoding="utf-8"?>
<a:theme xmlns:a="http://schemas.openxmlformats.org/drawingml/2006/main" name="수묵 터치">
  <a:themeElements>
    <a:clrScheme name="수묵 터치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91BBB6"/>
      </a:accent1>
      <a:accent2>
        <a:srgbClr val="598779"/>
      </a:accent2>
      <a:accent3>
        <a:srgbClr val="FFFFFF"/>
      </a:accent3>
      <a:accent4>
        <a:srgbClr val="000000"/>
      </a:accent4>
      <a:accent5>
        <a:srgbClr val="C7DAD7"/>
      </a:accent5>
      <a:accent6>
        <a:srgbClr val="507A6D"/>
      </a:accent6>
      <a:hlink>
        <a:srgbClr val="657A56"/>
      </a:hlink>
      <a:folHlink>
        <a:srgbClr val="777777"/>
      </a:folHlink>
    </a:clrScheme>
    <a:fontScheme name="수묵 터치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수묵 터치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1BBB6"/>
        </a:accent1>
        <a:accent2>
          <a:srgbClr val="598779"/>
        </a:accent2>
        <a:accent3>
          <a:srgbClr val="FFFFFF"/>
        </a:accent3>
        <a:accent4>
          <a:srgbClr val="000000"/>
        </a:accent4>
        <a:accent5>
          <a:srgbClr val="C7DAD7"/>
        </a:accent5>
        <a:accent6>
          <a:srgbClr val="507A6D"/>
        </a:accent6>
        <a:hlink>
          <a:srgbClr val="657A56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EB2E8"/>
        </a:accent1>
        <a:accent2>
          <a:srgbClr val="80B5BC"/>
        </a:accent2>
        <a:accent3>
          <a:srgbClr val="FFFFFF"/>
        </a:accent3>
        <a:accent4>
          <a:srgbClr val="000000"/>
        </a:accent4>
        <a:accent5>
          <a:srgbClr val="C6D5F2"/>
        </a:accent5>
        <a:accent6>
          <a:srgbClr val="73A4AA"/>
        </a:accent6>
        <a:hlink>
          <a:srgbClr val="498CB9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89B80"/>
        </a:accent1>
        <a:accent2>
          <a:srgbClr val="D9AA5D"/>
        </a:accent2>
        <a:accent3>
          <a:srgbClr val="FFFFFF"/>
        </a:accent3>
        <a:accent4>
          <a:srgbClr val="000000"/>
        </a:accent4>
        <a:accent5>
          <a:srgbClr val="E9CBC0"/>
        </a:accent5>
        <a:accent6>
          <a:srgbClr val="C49A53"/>
        </a:accent6>
        <a:hlink>
          <a:srgbClr val="9A6C2E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8B6D0"/>
        </a:accent1>
        <a:accent2>
          <a:srgbClr val="8D83D5"/>
        </a:accent2>
        <a:accent3>
          <a:srgbClr val="FFFFFF"/>
        </a:accent3>
        <a:accent4>
          <a:srgbClr val="000000"/>
        </a:accent4>
        <a:accent5>
          <a:srgbClr val="E9D7E4"/>
        </a:accent5>
        <a:accent6>
          <a:srgbClr val="7F76C1"/>
        </a:accent6>
        <a:hlink>
          <a:srgbClr val="9D59AD"/>
        </a:hlink>
        <a:folHlink>
          <a:srgbClr val="8A8A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5">
        <a:dk1>
          <a:srgbClr val="4F3903"/>
        </a:dk1>
        <a:lt1>
          <a:srgbClr val="FFFFFF"/>
        </a:lt1>
        <a:dk2>
          <a:srgbClr val="000000"/>
        </a:dk2>
        <a:lt2>
          <a:srgbClr val="C0C0C0"/>
        </a:lt2>
        <a:accent1>
          <a:srgbClr val="AFCA6C"/>
        </a:accent1>
        <a:accent2>
          <a:srgbClr val="929C44"/>
        </a:accent2>
        <a:accent3>
          <a:srgbClr val="FFFFFF"/>
        </a:accent3>
        <a:accent4>
          <a:srgbClr val="422F02"/>
        </a:accent4>
        <a:accent5>
          <a:srgbClr val="D4E1BA"/>
        </a:accent5>
        <a:accent6>
          <a:srgbClr val="848D3D"/>
        </a:accent6>
        <a:hlink>
          <a:srgbClr val="C3782D"/>
        </a:hlink>
        <a:folHlink>
          <a:srgbClr val="857D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78787"/>
        </a:accent6>
        <a:hlink>
          <a:srgbClr val="80808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수묵 터치</Template>
  <TotalTime>7264</TotalTime>
  <Words>1299</Words>
  <Application>Microsoft Office PowerPoint</Application>
  <PresentationFormat>화면 슬라이드 쇼(4:3)</PresentationFormat>
  <Paragraphs>256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굴림</vt:lpstr>
      <vt:lpstr>굴림체</vt:lpstr>
      <vt:lpstr>맑은 고딕</vt:lpstr>
      <vt:lpstr>Arial</vt:lpstr>
      <vt:lpstr>Calibri</vt:lpstr>
      <vt:lpstr>Consolas</vt:lpstr>
      <vt:lpstr>Wingdings</vt:lpstr>
      <vt:lpstr>Wingdings 2</vt:lpstr>
      <vt:lpstr>수묵 터치</vt:lpstr>
      <vt:lpstr>Recurrent Neural Networks</vt:lpstr>
      <vt:lpstr>Practice 1</vt:lpstr>
      <vt:lpstr>Practice 1: RNN</vt:lpstr>
      <vt:lpstr>Practice 1: RNN</vt:lpstr>
      <vt:lpstr>Practice 1: DNN</vt:lpstr>
      <vt:lpstr>Practice 1: RNN</vt:lpstr>
      <vt:lpstr>Practice 1: RNN</vt:lpstr>
      <vt:lpstr>Practice 1: RNN</vt:lpstr>
      <vt:lpstr>Practice 1: RNN</vt:lpstr>
      <vt:lpstr>Practice 1: RNN</vt:lpstr>
      <vt:lpstr>Practice 1: RNN</vt:lpstr>
      <vt:lpstr>Practice 2: Sentence Analysis</vt:lpstr>
      <vt:lpstr>Practice 2: Sentence Analysis</vt:lpstr>
      <vt:lpstr>Practice 2: Sentence Analysis</vt:lpstr>
      <vt:lpstr>Practice 2: Sentence Analysis</vt:lpstr>
      <vt:lpstr>Practice 2: Sentence Analysis</vt:lpstr>
      <vt:lpstr>Practice 2: Sentence Analysis</vt:lpstr>
      <vt:lpstr>Practice 2: Sentence Analysis</vt:lpstr>
      <vt:lpstr>Practice 2: Sentence Analysis</vt:lpstr>
      <vt:lpstr>Practice 2: Sentence Analysis</vt:lpstr>
      <vt:lpstr>Practice 2: Sentence Analysis</vt:lpstr>
      <vt:lpstr>Practice 2: Sentence Analysis</vt:lpstr>
      <vt:lpstr>Practice 2: Sentence Analysis</vt:lpstr>
      <vt:lpstr>Practice 2: Sentence Analysis</vt:lpstr>
      <vt:lpstr>Practice 2: Sentence Analysis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Tree,</dc:title>
  <dc:creator>Jeehyong Lee</dc:creator>
  <cp:lastModifiedBy>김 누리</cp:lastModifiedBy>
  <cp:revision>405</cp:revision>
  <dcterms:created xsi:type="dcterms:W3CDTF">2004-03-24T09:34:53Z</dcterms:created>
  <dcterms:modified xsi:type="dcterms:W3CDTF">2018-06-20T15:54:05Z</dcterms:modified>
</cp:coreProperties>
</file>