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0"/>
  </p:notesMasterIdLst>
  <p:sldIdLst>
    <p:sldId id="330" r:id="rId2"/>
    <p:sldId id="322" r:id="rId3"/>
    <p:sldId id="397" r:id="rId4"/>
    <p:sldId id="398" r:id="rId5"/>
    <p:sldId id="411" r:id="rId6"/>
    <p:sldId id="399" r:id="rId7"/>
    <p:sldId id="400" r:id="rId8"/>
    <p:sldId id="401" r:id="rId9"/>
    <p:sldId id="402" r:id="rId10"/>
    <p:sldId id="403" r:id="rId11"/>
    <p:sldId id="405" r:id="rId12"/>
    <p:sldId id="404" r:id="rId13"/>
    <p:sldId id="406" r:id="rId14"/>
    <p:sldId id="407" r:id="rId15"/>
    <p:sldId id="408" r:id="rId16"/>
    <p:sldId id="409" r:id="rId17"/>
    <p:sldId id="410" r:id="rId18"/>
    <p:sldId id="413" r:id="rId19"/>
    <p:sldId id="412" r:id="rId20"/>
    <p:sldId id="416" r:id="rId21"/>
    <p:sldId id="414" r:id="rId22"/>
    <p:sldId id="417" r:id="rId23"/>
    <p:sldId id="418" r:id="rId24"/>
    <p:sldId id="419" r:id="rId25"/>
    <p:sldId id="420" r:id="rId26"/>
    <p:sldId id="421" r:id="rId27"/>
    <p:sldId id="422" r:id="rId28"/>
    <p:sldId id="424" r:id="rId29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>
      <p:cViewPr varScale="1">
        <p:scale>
          <a:sx n="111" d="100"/>
          <a:sy n="111" d="100"/>
        </p:scale>
        <p:origin x="15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형" userId="3d4594d6552e6340" providerId="LiveId" clId="{5199823B-C3DD-4214-86D3-D460FA7CE7F7}"/>
    <pc:docChg chg="modSld">
      <pc:chgData name="이지형" userId="3d4594d6552e6340" providerId="LiveId" clId="{5199823B-C3DD-4214-86D3-D460FA7CE7F7}" dt="2018-02-06T09:46:25.349" v="7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D07A47F-6B3F-E346-8069-F6E9E99DBE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6DEA11A-2C43-B040-AEA2-391F1FF989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086EF9D-D620-4471-AD2A-87686C1852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0F44BC39-0B7F-CF48-8960-AB638DFEC0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E518362E-1A0D-0D44-910B-1E41BAFEB1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5170064D-49A0-714E-8D30-C5288FB76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12D0FE71-ADF9-4B52-8A58-07667E59AD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7DA9CA22-0FD8-486E-9F03-F1811BA3F81E}"/>
              </a:ext>
            </a:extLst>
          </p:cNvPr>
          <p:cNvSpPr>
            <a:spLocks/>
          </p:cNvSpPr>
          <p:nvPr/>
        </p:nvSpPr>
        <p:spPr bwMode="auto">
          <a:xfrm>
            <a:off x="838200" y="2273300"/>
            <a:ext cx="7772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4862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C314A6-A82B-4B00-AE58-AA20E9B15E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9388" y="6453188"/>
            <a:ext cx="5840412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DDC4A14-9FB2-419D-9CEA-D9527B55C8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63D6D1-89E9-426B-B08B-8032EB608E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373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15B8C2-4D61-4AED-B785-C0F1F56960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569B70-E7CF-46E6-A69A-7561E062B9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A7CBD3-C17E-4405-9A71-A42AC512E3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7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B128CD5-825A-42E0-81BE-62C5546C42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46B4DC9-988B-496A-9106-2ACB25FED3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E30EE9-67C2-46AE-959F-17F2BB4C62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4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AE158D-6DCF-4532-BDC6-52905AF443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7AD4F2D-7D82-428D-93DC-3CFABF4693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8BDB24-7CEE-47DE-AF20-30412808B2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618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0E99EA-7C5F-41EF-8C82-8554045C2A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841A600-0581-48D9-877D-6F623096AC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400857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80B5C4-0A98-4785-9DD0-89C6871CC8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498053B-FDED-4A48-B004-28A74E10D7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96618B-C570-4FC3-966B-7F8565E2F5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67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5B8AF4-03BA-492A-992B-20C0CCF200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0D5A211-BEDB-42FB-B8F6-49B74DEFC8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9C1747-7FF0-4FEE-8DD6-E0A3C4BC90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437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C922B-F6EB-4F0E-B4B7-D55D81495D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8D2A1-24AD-442D-80B6-5DC7211D60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B111C5-D2C1-4B20-B7C8-F4F378DEF8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563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09D7FD5-C4C3-46A2-98D4-B93DC1B95F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3AA0785-261E-42CB-B57E-628E8E257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A5BEB7-15B6-453D-A66C-CC90F4B4D3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9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A728BC6-F890-49C9-B3C4-914973050D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D8E1CEC-AD05-4192-8214-011656FD3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2B5933-034F-4581-902D-C06FE72B35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002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2F0377-7813-4C7E-B770-CB80D510F7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9EAA244-1C15-4AA4-BCA3-5E3EA0C03C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169C79-6E43-4E80-9C8B-9B297AFA04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84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2FAF20-1102-44C3-86B0-593C84A0AB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C0F6FB5-DE22-4D28-8D84-5CFE27EEB3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D672E8-51EC-4E91-9053-E6E0048400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21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reeform 2">
            <a:extLst>
              <a:ext uri="{FF2B5EF4-FFF2-40B4-BE49-F238E27FC236}">
                <a16:creationId xmlns:a16="http://schemas.microsoft.com/office/drawing/2014/main" id="{39139EB2-D7B4-744E-BA5A-F1EB03B71883}"/>
              </a:ext>
            </a:extLst>
          </p:cNvPr>
          <p:cNvSpPr>
            <a:spLocks/>
          </p:cNvSpPr>
          <p:nvPr/>
        </p:nvSpPr>
        <p:spPr bwMode="auto">
          <a:xfrm>
            <a:off x="685800" y="228600"/>
            <a:ext cx="8153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6A9180-C06F-4CD8-AF1C-18B6847B3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C496F6C-F1FC-415C-8E17-B43283F58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A5A0793C-1FAF-FB43-B05E-B7F68880A6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3188"/>
            <a:ext cx="46434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0CA7D3BD-18DE-9E4D-8F15-8F1866F25B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6E1000E6-BDE0-4556-B494-67998C7F7C5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5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Blip>
          <a:blip r:embed="rId15"/>
        </a:buBlip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 2" panose="05020102010507070707" pitchFamily="18" charset="2"/>
        <a:buChar char="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 2" panose="05020102010507070707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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anose="05020102010507070707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5A7BB24-66FA-44F9-BBE0-BBE8250381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574032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dirty="0"/>
              <a:t>Sentiment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9C12360-97F8-4610-8EBA-29B10C8966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5364" name="슬라이드 번호 개체 틀 1">
            <a:extLst>
              <a:ext uri="{FF2B5EF4-FFF2-40B4-BE49-F238E27FC236}">
                <a16:creationId xmlns:a16="http://schemas.microsoft.com/office/drawing/2014/main" id="{F218DC29-881D-499D-A8DE-AFBEFEF48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27E41E-85FE-4256-9DF7-172D2209F92A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ko-KR" sz="140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CED8324-4AF3-4F89-A2EE-D71C192D9A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</p:spTree>
    <p:extLst>
      <p:ext uri="{BB962C8B-B14F-4D97-AF65-F5344CB8AC3E}">
        <p14:creationId xmlns:p14="http://schemas.microsoft.com/office/powerpoint/2010/main" val="964343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C33FF-A42E-4CF6-9E8B-744E205D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Sentiment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2AC4D-D37D-419A-81C1-826A0ADE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</a:p>
          <a:p>
            <a:pPr lvl="1"/>
            <a:r>
              <a:rPr lang="en-US" altLang="ko-KR" dirty="0"/>
              <a:t>Code (imdb_loader.py)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8D349B-4811-427C-A9D4-94D3DEFDD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1BB81-4EAC-4E28-8573-A208D021D2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372CA-95A6-4B38-B978-81C7367DD6B9}"/>
              </a:ext>
            </a:extLst>
          </p:cNvPr>
          <p:cNvSpPr txBox="1"/>
          <p:nvPr/>
        </p:nvSpPr>
        <p:spPr>
          <a:xfrm>
            <a:off x="971600" y="2228671"/>
            <a:ext cx="6984776" cy="24006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enumerate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np.zeros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=np.int32)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+=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&lt;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eos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&gt;"</a:t>
            </a:r>
            <a:b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line.split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enumerate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b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 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.w2idx) &lt;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.max_vocab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.get_w2idx(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ids.append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length.append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label.append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%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np.array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np.array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np.array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0785378-1376-4E31-9122-1396D0EBC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76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20B47-FA86-45D7-9620-202578B4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Sentiment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32CD7-1D66-43D6-AEAA-B92913A3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Setup Layers (DNN) </a:t>
            </a:r>
          </a:p>
          <a:p>
            <a:pPr lvl="1"/>
            <a:r>
              <a:rPr lang="en-US" altLang="ko-KR" dirty="0"/>
              <a:t>Make Loss and Optimization</a:t>
            </a:r>
          </a:p>
          <a:p>
            <a:pPr lvl="1"/>
            <a:r>
              <a:rPr lang="en-US" altLang="ko-KR" dirty="0"/>
              <a:t>Train Model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8DFCBA-D935-4713-B795-45BF0441B5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8CCFA3-919C-4CFE-A3AC-026DB2DBA5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11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383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C33FF-A42E-4CF6-9E8B-744E205D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Sentiment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2AC4D-D37D-419A-81C1-826A0ADE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 (Model)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example</a:t>
            </a:r>
          </a:p>
          <a:p>
            <a:pPr lvl="2"/>
            <a:r>
              <a:rPr lang="en-US" altLang="ko-KR" dirty="0"/>
              <a:t>K</a:t>
            </a:r>
            <a:r>
              <a:rPr lang="ko-KR" altLang="en-US" dirty="0"/>
              <a:t>번째 문장에서 쓰이는 단어를 </a:t>
            </a:r>
            <a:r>
              <a:rPr lang="en-US" altLang="ko-KR" dirty="0"/>
              <a:t>count</a:t>
            </a:r>
            <a:r>
              <a:rPr lang="ko-KR" altLang="en-US" dirty="0"/>
              <a:t>하기위해 </a:t>
            </a:r>
            <a:r>
              <a:rPr lang="en-US" altLang="ko-KR" dirty="0"/>
              <a:t>index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8D349B-4811-427C-A9D4-94D3DEFDD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1BB81-4EAC-4E28-8573-A208D021D2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372CA-95A6-4B38-B978-81C7367DD6B9}"/>
              </a:ext>
            </a:extLst>
          </p:cNvPr>
          <p:cNvSpPr txBox="1"/>
          <p:nvPr/>
        </p:nvSpPr>
        <p:spPr>
          <a:xfrm>
            <a:off x="971600" y="2228671"/>
            <a:ext cx="6984776" cy="24006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object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B200B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1000" dirty="0" err="1">
                <a:solidFill>
                  <a:srgbClr val="B200B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</a:t>
            </a:r>
            <a:r>
              <a:rPr kumimoji="0" lang="ko-KR" altLang="ko-KR" sz="1000" dirty="0">
                <a:solidFill>
                  <a:srgbClr val="B200B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emb_dim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128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128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vocab_size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10000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</a:t>
            </a:r>
            <a:r>
              <a:rPr kumimoji="0" lang="ko-KR" altLang="ko-KR" sz="1000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class_size</a:t>
            </a:r>
            <a:r>
              <a:rPr kumimoji="0" lang="ko-KR" altLang="ko-KR" sz="10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use_clip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learning_rate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0.01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end_token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"&lt;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eos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</a:p>
          <a:p>
            <a:pPr lvl="0"/>
            <a:r>
              <a:rPr kumimoji="0" lang="en-US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en-US" altLang="ko-KR" sz="10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…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.vocab_size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vocab_size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.class_size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en-US" altLang="ko-KR" sz="10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…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tf.placeholder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=tf.int32,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=(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.val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tf.placeholder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=tf.float32,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=(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tf.placeholder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=tf.int32,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=(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Embedding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.batch_size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0785378-1376-4E31-9122-1396D0EBC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17F3A14-F491-45CA-9DC3-C1644D805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4FCED-222D-490A-82ED-C2E073B68E9C}"/>
              </a:ext>
            </a:extLst>
          </p:cNvPr>
          <p:cNvSpPr txBox="1"/>
          <p:nvPr/>
        </p:nvSpPr>
        <p:spPr>
          <a:xfrm>
            <a:off x="1003662" y="5741299"/>
            <a:ext cx="4072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 : [13, 17(</a:t>
            </a:r>
            <a:r>
              <a:rPr lang="en-US" altLang="ko-KR" dirty="0" err="1"/>
              <a:t>i</a:t>
            </a:r>
            <a:r>
              <a:rPr lang="en-US" altLang="ko-KR" dirty="0"/>
              <a:t>)], [13, 5(go)]…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0F365E-5363-4C78-A5F6-EB3548BEC496}"/>
              </a:ext>
            </a:extLst>
          </p:cNvPr>
          <p:cNvSpPr txBox="1"/>
          <p:nvPr/>
        </p:nvSpPr>
        <p:spPr>
          <a:xfrm>
            <a:off x="1003662" y="6088834"/>
            <a:ext cx="27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value :   1.0, 1.0,…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5AF9C1-FD30-47FE-AACB-421621EE4046}"/>
              </a:ext>
            </a:extLst>
          </p:cNvPr>
          <p:cNvSpPr txBox="1"/>
          <p:nvPr/>
        </p:nvSpPr>
        <p:spPr>
          <a:xfrm>
            <a:off x="1003662" y="5374762"/>
            <a:ext cx="342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ID 13 : I go to school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AA45D-3D9F-4A15-AE51-630DDC3B0974}"/>
              </a:ext>
            </a:extLst>
          </p:cNvPr>
          <p:cNvSpPr txBox="1"/>
          <p:nvPr/>
        </p:nvSpPr>
        <p:spPr>
          <a:xfrm>
            <a:off x="5463836" y="5752813"/>
            <a:ext cx="328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bow :  [0 0 0 0…1…1…0]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3C7768-2160-491E-8878-A35E3480ACA5}"/>
              </a:ext>
            </a:extLst>
          </p:cNvPr>
          <p:cNvSpPr txBox="1"/>
          <p:nvPr/>
        </p:nvSpPr>
        <p:spPr>
          <a:xfrm>
            <a:off x="7308304" y="5633577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13</a:t>
            </a:r>
            <a:endParaRPr lang="ko-KR" altLang="en-US" sz="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67B24D-4FC8-4940-9493-649DD3E03CD4}"/>
              </a:ext>
            </a:extLst>
          </p:cNvPr>
          <p:cNvSpPr txBox="1"/>
          <p:nvPr/>
        </p:nvSpPr>
        <p:spPr>
          <a:xfrm>
            <a:off x="7663659" y="563086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17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79432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20B47-FA86-45D7-9620-202578B4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Sentiment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32CD7-1D66-43D6-AEAA-B92913A3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 (Model)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scatter_nd</a:t>
            </a:r>
            <a:r>
              <a:rPr lang="en-US" altLang="ko-KR" dirty="0"/>
              <a:t> : </a:t>
            </a:r>
            <a:r>
              <a:rPr lang="ko-KR" altLang="en-US" dirty="0"/>
              <a:t>해당 </a:t>
            </a:r>
            <a:r>
              <a:rPr lang="en-US" altLang="ko-KR" dirty="0"/>
              <a:t>index</a:t>
            </a:r>
            <a:r>
              <a:rPr lang="ko-KR" altLang="en-US" dirty="0"/>
              <a:t>에 </a:t>
            </a:r>
            <a:r>
              <a:rPr lang="en-US" altLang="ko-KR" dirty="0"/>
              <a:t>value</a:t>
            </a:r>
            <a:r>
              <a:rPr lang="ko-KR" altLang="en-US" dirty="0"/>
              <a:t>를 더해라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Bow</a:t>
            </a:r>
            <a:r>
              <a:rPr lang="ko-KR" altLang="en-US" dirty="0"/>
              <a:t>에는 문장에 쓰인 단어가 </a:t>
            </a:r>
            <a:r>
              <a:rPr lang="en-US" altLang="ko-KR" dirty="0"/>
              <a:t>Count</a:t>
            </a:r>
            <a:r>
              <a:rPr lang="ko-KR" altLang="en-US" dirty="0"/>
              <a:t>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8DFCBA-D935-4713-B795-45BF0441B5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8CCFA3-919C-4CFE-A3AC-026DB2DBA5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13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46BE1-8BD2-45E8-AAE3-C3556E1C15CE}"/>
              </a:ext>
            </a:extLst>
          </p:cNvPr>
          <p:cNvSpPr txBox="1"/>
          <p:nvPr/>
        </p:nvSpPr>
        <p:spPr>
          <a:xfrm>
            <a:off x="971600" y="2228671"/>
            <a:ext cx="6984776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build_model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bow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tf.zeros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.batch_size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.vocab_size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=tf.float32)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bow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vector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생성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bow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tf.scatter_nd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.val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[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.batch_size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.vocab_size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W1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.get_var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"W1"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.vocab_size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128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=tf.float32)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b1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.get_var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"b1"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128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=tf.float32)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layer_1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tf.nn.tanh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tf.matmul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bow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W1) + b1)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W2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.get_var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"W2"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128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128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=tf.float32)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b2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.get_var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"b2"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128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=tf.float32)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layer_2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tf.nn.tanh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tf.matmul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(layer_1, W2) + b2)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out_W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.get_var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out_W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128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.class_size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out_b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.get_var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out_b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.class_size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.out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tf.nn.softmax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tf.matmul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(layer_2,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out_W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+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out_b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.out_label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tf.argmax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.out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463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20B47-FA86-45D7-9620-202578B4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Sentiment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32CD7-1D66-43D6-AEAA-B92913A3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Build</a:t>
            </a:r>
            <a:r>
              <a:rPr lang="ko-KR" altLang="en-US" dirty="0"/>
              <a:t> </a:t>
            </a:r>
            <a:r>
              <a:rPr lang="en-US" altLang="ko-KR" dirty="0"/>
              <a:t>Loss (Model)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Build Optimizer (Model)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8DFCBA-D935-4713-B795-45BF0441B5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8CCFA3-919C-4CFE-A3AC-026DB2DBA5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14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46BE1-8BD2-45E8-AAE3-C3556E1C15CE}"/>
              </a:ext>
            </a:extLst>
          </p:cNvPr>
          <p:cNvSpPr txBox="1"/>
          <p:nvPr/>
        </p:nvSpPr>
        <p:spPr>
          <a:xfrm>
            <a:off x="971600" y="2228671"/>
            <a:ext cx="6984776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build_loss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.cross_entropy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-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tf.reduce_sum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tf.one_hot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(tf.to_int32(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[-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])),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.class_size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1.0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*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tf.log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tf.clip_by_value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.out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[-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.class_size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1e-20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1.0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tf.reduce_mean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.cross_entropy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95A6C-90CB-428E-9EAF-B775FEBA92B6}"/>
              </a:ext>
            </a:extLst>
          </p:cNvPr>
          <p:cNvSpPr txBox="1"/>
          <p:nvPr/>
        </p:nvSpPr>
        <p:spPr>
          <a:xfrm>
            <a:off x="971600" y="4070836"/>
            <a:ext cx="6984776" cy="20005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build_opt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define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optimizer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optimizer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tf.train.AdamOptimizer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learning_rate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.learning_rate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grad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zip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(*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optimizer.compute_gradients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endParaRPr kumimoji="0" lang="en-US" altLang="ko-KR" sz="10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kumimoji="0" lang="ko-KR" altLang="ko-KR" sz="105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5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gradient</a:t>
            </a:r>
            <a:r>
              <a:rPr kumimoji="0" lang="ko-KR" altLang="ko-KR" sz="105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clipping</a:t>
            </a:r>
            <a:br>
              <a:rPr kumimoji="0" lang="ko-KR" altLang="ko-KR" sz="105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5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clipped_grad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grad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05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5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105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5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</a:t>
            </a:r>
            <a:r>
              <a:rPr kumimoji="0" lang="ko-KR" altLang="ko-KR" sz="105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105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05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tf.clip_by_norm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2.5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05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5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5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grad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5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.use_clip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grad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clipped_grad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grad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.update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optimizer.apply_gradients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zip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grad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endParaRPr kumimoji="0" lang="ko-KR" altLang="ko-KR" sz="2400" dirty="0"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5DE6B43-EF9D-476C-9A2B-94EE04E74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772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20B47-FA86-45D7-9620-202578B4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Sentiment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32CD7-1D66-43D6-AEAA-B92913A3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 (Model)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8DFCBA-D935-4713-B795-45BF0441B5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8CCFA3-919C-4CFE-A3AC-026DB2DBA5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15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46BE1-8BD2-45E8-AAE3-C3556E1C15CE}"/>
              </a:ext>
            </a:extLst>
          </p:cNvPr>
          <p:cNvSpPr txBox="1"/>
          <p:nvPr/>
        </p:nvSpPr>
        <p:spPr>
          <a:xfrm>
            <a:off x="971600" y="2228671"/>
            <a:ext cx="6984776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0: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neg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1: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avg_loss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it_cnt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.0</a:t>
            </a: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it_log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it_test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it_save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it_sample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start_time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time.time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10000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train_ids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data.get_train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(BATCH_SIZE)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[], []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enumerate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train_ids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ind.append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val.append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1.0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sess.run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model.update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model.out_label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feed_dict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={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model.ind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model.val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enumerate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%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avg_loss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loss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it_cnt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543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20B47-FA86-45D7-9620-202578B4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Sentiment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32CD7-1D66-43D6-AEAA-B92913A3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8DFCBA-D935-4713-B795-45BF0441B5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8CCFA3-919C-4CFE-A3AC-026DB2DBA5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16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46BE1-8BD2-45E8-AAE3-C3556E1C15CE}"/>
              </a:ext>
            </a:extLst>
          </p:cNvPr>
          <p:cNvSpPr txBox="1"/>
          <p:nvPr/>
        </p:nvSpPr>
        <p:spPr>
          <a:xfrm>
            <a:off x="971600" y="2228671"/>
            <a:ext cx="698477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%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it_log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{:4d} |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loss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{:.3f} |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acc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{:.3f} - {:.2f}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format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avg_loss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/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it_cnt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/BATCH_SIZE/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it_log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time.time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-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start_time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avg_loss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it_cnt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.0</a:t>
            </a: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%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it_test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&gt;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test_model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%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it_save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&gt;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model.save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157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20B47-FA86-45D7-9620-202578B4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Sentiment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32CD7-1D66-43D6-AEAA-B92913A3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8DFCBA-D935-4713-B795-45BF0441B5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8CCFA3-919C-4CFE-A3AC-026DB2DBA5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17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46BE1-8BD2-45E8-AAE3-C3556E1C15CE}"/>
              </a:ext>
            </a:extLst>
          </p:cNvPr>
          <p:cNvSpPr txBox="1"/>
          <p:nvPr/>
        </p:nvSpPr>
        <p:spPr>
          <a:xfrm>
            <a:off x="971600" y="2228671"/>
            <a:ext cx="6984776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it: 3910 | loss: 0.123 | acc: 0.970 - 166.07s</a:t>
            </a:r>
          </a:p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it: 3920 | loss: 0.024 | acc: 0.990 - 166.45s</a:t>
            </a:r>
          </a:p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it: 3930 | loss: 0.027 | acc: 0.990 - 166.83s</a:t>
            </a:r>
          </a:p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it: 3940 | loss: 0.281 | acc: 0.930 - 167.21s</a:t>
            </a:r>
          </a:p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it: 3950 | loss: 0.053 | acc: 0.990 - 167.59s</a:t>
            </a:r>
          </a:p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it: 3960 | loss: 0.009 | acc: 1.000 - 167.97s</a:t>
            </a:r>
          </a:p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it: 3970 | loss: 0.204 | acc: 0.950 - 168.35s</a:t>
            </a:r>
          </a:p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it: 3980 | loss: 0.098 | acc: 0.970 - 168.73s</a:t>
            </a:r>
          </a:p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it: 3990 | loss: 0.040 | acc: 0.980 - 169.11s</a:t>
            </a:r>
          </a:p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it: 4000 | loss: 0.088 | acc: 0.970 - 169.50s</a:t>
            </a:r>
            <a:endParaRPr kumimoji="0" lang="ko-KR" altLang="ko-KR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41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C33FF-A42E-4CF6-9E8B-744E205D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Sentiment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2AC4D-D37D-419A-81C1-826A0ADE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Convolutional Neural Networks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8D349B-4811-427C-A9D4-94D3DEFDD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1BB81-4EAC-4E28-8573-A208D021D2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18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1407DE8-6334-41BC-8EE2-6808661FC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3618192-F144-4927-8C93-9AFB2C9AF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F7F5782-8D5F-43CC-B11A-E83F17D55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3" name="Picture 2" descr="sentiment analysis CNNì ëí ì´ë¯¸ì§ ê²ìê²°ê³¼">
            <a:extLst>
              <a:ext uri="{FF2B5EF4-FFF2-40B4-BE49-F238E27FC236}">
                <a16:creationId xmlns:a16="http://schemas.microsoft.com/office/drawing/2014/main" id="{1F9D68ED-5853-4591-B9E7-356F31394D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24" b="9990"/>
          <a:stretch/>
        </p:blipFill>
        <p:spPr bwMode="auto">
          <a:xfrm>
            <a:off x="902200" y="2555875"/>
            <a:ext cx="7482475" cy="266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2FEB329-E98A-4362-9FB4-0A6591840D18}"/>
              </a:ext>
            </a:extLst>
          </p:cNvPr>
          <p:cNvSpPr txBox="1"/>
          <p:nvPr/>
        </p:nvSpPr>
        <p:spPr>
          <a:xfrm>
            <a:off x="7463472" y="3416424"/>
            <a:ext cx="92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Pos(1)</a:t>
            </a:r>
            <a:endParaRPr lang="ko-KR" altLang="en-US" sz="14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8990EBF-9508-47DF-B3E0-FFDDAA49E5D3}"/>
              </a:ext>
            </a:extLst>
          </p:cNvPr>
          <p:cNvSpPr txBox="1"/>
          <p:nvPr/>
        </p:nvSpPr>
        <p:spPr>
          <a:xfrm>
            <a:off x="7463473" y="3743449"/>
            <a:ext cx="923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Neg(0)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8965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20B47-FA86-45D7-9620-202578B4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Sentiment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32CD7-1D66-43D6-AEAA-B92913A3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Add Embedding Layer</a:t>
            </a:r>
          </a:p>
          <a:p>
            <a:pPr lvl="1"/>
            <a:r>
              <a:rPr lang="en-US" altLang="ko-KR" dirty="0"/>
              <a:t>Setup Layers (CNN) 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Make Loss and Optimization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Train Model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8DFCBA-D935-4713-B795-45BF0441B5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8CCFA3-919C-4CFE-A3AC-026DB2DBA5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19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81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C33FF-A42E-4CF6-9E8B-744E205D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2AC4D-D37D-419A-81C1-826A0ADE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Sentiment Analysis</a:t>
            </a:r>
          </a:p>
          <a:p>
            <a:pPr lvl="1"/>
            <a:r>
              <a:rPr lang="en-US" altLang="ko-KR" dirty="0"/>
              <a:t>The task of identifying Positive or Negative opinions in text</a:t>
            </a:r>
          </a:p>
          <a:p>
            <a:pPr lvl="1"/>
            <a:r>
              <a:rPr lang="en-US" altLang="ko-KR" dirty="0"/>
              <a:t>Deep Learning can be able to analyze text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8D349B-4811-427C-A9D4-94D3DEFDD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1BB81-4EAC-4E28-8573-A208D021D2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</a:t>
            </a:fld>
            <a:r>
              <a:rPr lang="en-US" altLang="ko-KR"/>
              <a:t>/20</a:t>
            </a:r>
            <a:endParaRPr lang="en-US" altLang="ko-KR" dirty="0"/>
          </a:p>
        </p:txBody>
      </p:sp>
      <p:pic>
        <p:nvPicPr>
          <p:cNvPr id="1026" name="Picture 2" descr="sentiment analysis CNNì ëí ì´ë¯¸ì§ ê²ìê²°ê³¼">
            <a:extLst>
              <a:ext uri="{FF2B5EF4-FFF2-40B4-BE49-F238E27FC236}">
                <a16:creationId xmlns:a16="http://schemas.microsoft.com/office/drawing/2014/main" id="{C545C026-E451-41FA-9467-241502617B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24" b="9990"/>
          <a:stretch/>
        </p:blipFill>
        <p:spPr bwMode="auto">
          <a:xfrm>
            <a:off x="683568" y="3573016"/>
            <a:ext cx="4454171" cy="158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ntiment analysis RNNì ëí ì´ë¯¸ì§ ê²ìê²°ê³¼">
            <a:extLst>
              <a:ext uri="{FF2B5EF4-FFF2-40B4-BE49-F238E27FC236}">
                <a16:creationId xmlns:a16="http://schemas.microsoft.com/office/drawing/2014/main" id="{E3B964ED-0429-48E9-93F6-D231AB0BB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739" y="2996952"/>
            <a:ext cx="2437246" cy="2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780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C33FF-A42E-4CF6-9E8B-744E205D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Sentiment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2AC4D-D37D-419A-81C1-826A0ADE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Embedding Layer (Model)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Bag-Of-Word</a:t>
            </a:r>
            <a:r>
              <a:rPr lang="ko-KR" altLang="en-US" dirty="0"/>
              <a:t>를 사용할 수도 있고</a:t>
            </a:r>
            <a:r>
              <a:rPr lang="en-US" altLang="ko-KR" dirty="0"/>
              <a:t>, Embedding Layer</a:t>
            </a:r>
            <a:r>
              <a:rPr lang="ko-KR" altLang="en-US" dirty="0"/>
              <a:t>를 </a:t>
            </a:r>
            <a:r>
              <a:rPr lang="ko-KR" altLang="en-US" dirty="0" err="1"/>
              <a:t>추가할수도</a:t>
            </a:r>
            <a:r>
              <a:rPr lang="ko-KR" altLang="en-US" dirty="0"/>
              <a:t>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8D349B-4811-427C-A9D4-94D3DEFDD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1BB81-4EAC-4E28-8573-A208D021D2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20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372CA-95A6-4B38-B978-81C7367DD6B9}"/>
              </a:ext>
            </a:extLst>
          </p:cNvPr>
          <p:cNvSpPr txBox="1"/>
          <p:nvPr/>
        </p:nvSpPr>
        <p:spPr>
          <a:xfrm>
            <a:off x="971600" y="2228671"/>
            <a:ext cx="698477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Embedding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.emb_W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.get_var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emb_W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.vocab_size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.emb_dim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.batch_size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.x_emb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tf.nn.embedding_lookup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.emb_W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tf.concat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[:, :-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tf.ones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.batch_size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=tf.int32)],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798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C33FF-A42E-4CF6-9E8B-744E205D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Sentiment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2AC4D-D37D-419A-81C1-826A0ADE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 (Model)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8D349B-4811-427C-A9D4-94D3DEFDD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1BB81-4EAC-4E28-8573-A208D021D2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21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372CA-95A6-4B38-B978-81C7367DD6B9}"/>
              </a:ext>
            </a:extLst>
          </p:cNvPr>
          <p:cNvSpPr txBox="1"/>
          <p:nvPr/>
        </p:nvSpPr>
        <p:spPr>
          <a:xfrm>
            <a:off x="971600" y="2228671"/>
            <a:ext cx="6984776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build_model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Dimension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change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conv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net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x_emb_4d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tf.expand_dims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.x_emb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Create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convolution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maxpool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layer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each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filter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pooled_outputs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[]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filter_size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filter_num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zip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.filter_sizes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.filter_nums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Seperated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variables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(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each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filters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tf.name_scope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conv-maxpool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-%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%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filter_size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Convolution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Layer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filter_shape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filter_size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.emb_dim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filter_num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tf.Variable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tf.truncated_normal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filter_shape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stddev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0.1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tf.Variable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tf.constant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0.1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filter_num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Apply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nonlinearity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conv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tf.nn.conv2d(x_emb_4d,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strides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padding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"VALID"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conv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.leaky_relu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conv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Maxpooling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over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outputs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pooled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tf.nn.max_pool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-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filter_size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strides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padding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'VALID'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pool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pooled_outputs.append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pooled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046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C33FF-A42E-4CF6-9E8B-744E205D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Sentiment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2AC4D-D37D-419A-81C1-826A0ADE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 (Model)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8D349B-4811-427C-A9D4-94D3DEFDD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1BB81-4EAC-4E28-8573-A208D021D2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22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372CA-95A6-4B38-B978-81C7367DD6B9}"/>
              </a:ext>
            </a:extLst>
          </p:cNvPr>
          <p:cNvSpPr txBox="1"/>
          <p:nvPr/>
        </p:nvSpPr>
        <p:spPr>
          <a:xfrm>
            <a:off x="971600" y="2228671"/>
            <a:ext cx="6984776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Combine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all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pooled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features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num_filters_total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.filter_nums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h_pool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tf.concat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pooled_outputs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.h_pool_flat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h_pool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[-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num_filters_total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.h_drop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tf.nn.dropout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.h_pool_flat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keep_prob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.keep_prob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out_W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.get_var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out_W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num_filters_total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.class_size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out_b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.get_var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out_b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.class_size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.out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tf.nn.softmax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tf.matmul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.h_drop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out_W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+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out_b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.out_label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tf.argmax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.out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000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20B47-FA86-45D7-9620-202578B4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Sentiment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32CD7-1D66-43D6-AEAA-B92913A3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8DFCBA-D935-4713-B795-45BF0441B5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8CCFA3-919C-4CFE-A3AC-026DB2DBA5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23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46BE1-8BD2-45E8-AAE3-C3556E1C15CE}"/>
              </a:ext>
            </a:extLst>
          </p:cNvPr>
          <p:cNvSpPr txBox="1"/>
          <p:nvPr/>
        </p:nvSpPr>
        <p:spPr>
          <a:xfrm>
            <a:off x="971600" y="2228671"/>
            <a:ext cx="6984776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it: 3910 | loss: 0.060 | acc: 0.909 - 52.15s</a:t>
            </a:r>
          </a:p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it: 3920 | loss: 0.094 | acc: 0.984 - 52.24s</a:t>
            </a:r>
          </a:p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it: 3930 | loss: 0.072 | acc: 0.988 - 52.33s</a:t>
            </a:r>
          </a:p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it: 3940 | loss: 0.069 | acc: 0.984 - 52.42s</a:t>
            </a:r>
          </a:p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it: 3950 | loss: 0.194 | acc: 0.963 - 52.52s</a:t>
            </a:r>
          </a:p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it: 3960 | loss: 0.051 | acc: 0.994 - 52.61s</a:t>
            </a:r>
          </a:p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it: 3970 | loss: 0.169 | acc: 0.959 - 52.70s</a:t>
            </a:r>
          </a:p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it: 3980 | loss: 0.156 | acc: 0.969 - 52.79s</a:t>
            </a:r>
          </a:p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it: 3990 | loss: 0.065 | acc: 0.981 - 52.88s</a:t>
            </a:r>
          </a:p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it: 4000 | loss: 0.066 | acc: 0.988 - 52.97s</a:t>
            </a:r>
          </a:p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--&gt; </a:t>
            </a:r>
            <a:r>
              <a:rPr kumimoji="0" lang="en-US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test_loss</a:t>
            </a:r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1.417 | </a:t>
            </a:r>
            <a:r>
              <a:rPr kumimoji="0" lang="en-US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test_acc</a:t>
            </a:r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0.802 </a:t>
            </a:r>
          </a:p>
        </p:txBody>
      </p:sp>
    </p:spTree>
    <p:extLst>
      <p:ext uri="{BB962C8B-B14F-4D97-AF65-F5344CB8AC3E}">
        <p14:creationId xmlns:p14="http://schemas.microsoft.com/office/powerpoint/2010/main" val="1151465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C33FF-A42E-4CF6-9E8B-744E205D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Sentiment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2AC4D-D37D-419A-81C1-826A0ADE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Recurrent Neural Networks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8D349B-4811-427C-A9D4-94D3DEFDD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1BB81-4EAC-4E28-8573-A208D021D2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24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1407DE8-6334-41BC-8EE2-6808661FC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3618192-F144-4927-8C93-9AFB2C9AF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F7F5782-8D5F-43CC-B11A-E83F17D55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4" descr="sentiment analysis RNNì ëí ì´ë¯¸ì§ ê²ìê²°ê³¼">
            <a:extLst>
              <a:ext uri="{FF2B5EF4-FFF2-40B4-BE49-F238E27FC236}">
                <a16:creationId xmlns:a16="http://schemas.microsoft.com/office/drawing/2014/main" id="{A269D57A-5724-4681-B98D-1C7B9FD6E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191" y="2276831"/>
            <a:ext cx="3219009" cy="380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563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20B47-FA86-45D7-9620-202578B4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Sentiment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32CD7-1D66-43D6-AEAA-B92913A3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Add Embedding Layer</a:t>
            </a:r>
          </a:p>
          <a:p>
            <a:pPr lvl="1"/>
            <a:r>
              <a:rPr lang="en-US" altLang="ko-KR" dirty="0"/>
              <a:t>Setup Layers (RNN) 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Make Loss and Optimization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Train Model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8DFCBA-D935-4713-B795-45BF0441B5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8CCFA3-919C-4CFE-A3AC-026DB2DBA5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25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0800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C33FF-A42E-4CF6-9E8B-744E205D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Sentiment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2AC4D-D37D-419A-81C1-826A0ADE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Embedding Layer (Model)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8D349B-4811-427C-A9D4-94D3DEFDD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1BB81-4EAC-4E28-8573-A208D021D2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26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372CA-95A6-4B38-B978-81C7367DD6B9}"/>
              </a:ext>
            </a:extLst>
          </p:cNvPr>
          <p:cNvSpPr txBox="1"/>
          <p:nvPr/>
        </p:nvSpPr>
        <p:spPr>
          <a:xfrm>
            <a:off x="971600" y="2228671"/>
            <a:ext cx="698477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Embedding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.emb_W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.get_var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emb_W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.vocab_size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.emb_dim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.batch_size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.x_emb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tf.nn.embedding_lookup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.emb_W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tf.concat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[:, :-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tf.ones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.batch_size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=tf.int32)],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65FB3BA-901E-4B0C-88B9-6868F26A8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674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C33FF-A42E-4CF6-9E8B-744E205D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Sentiment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2AC4D-D37D-419A-81C1-826A0ADE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 (Model)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8D349B-4811-427C-A9D4-94D3DEFDD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1BB81-4EAC-4E28-8573-A208D021D2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27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372CA-95A6-4B38-B978-81C7367DD6B9}"/>
              </a:ext>
            </a:extLst>
          </p:cNvPr>
          <p:cNvSpPr txBox="1"/>
          <p:nvPr/>
        </p:nvSpPr>
        <p:spPr>
          <a:xfrm>
            <a:off x="971600" y="2228671"/>
            <a:ext cx="6984776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build_model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fw_cell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rnn.DropoutWrapper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rnn.BasicLSTMCell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output_keep_prob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.keep_prob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bw_cell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rnn.DropoutWrapper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rnn.BasicLSTMCell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output_keep_prob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.keep_prob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output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fw_state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bw_state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tf.nn.bidirectional_dynamic_rnn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fw_cell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bw_cell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.x_emb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sequence_length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.x_len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=tf.float32)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text_vec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tf.concat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fw_state.h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bw_state.h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out_W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.get_var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out_W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.class_size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out_b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.get_var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out_b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.class_size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.out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tf.nn.softmax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tf.matmul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text_vec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out_W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+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out_b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.out_label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tf.argmax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.out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1D15148-39A1-4291-B7B5-6E41BC66A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579" name="Picture 3" descr="bidirectional lstm tensorflowì ëí ì´ë¯¸ì§ ê²ìê²°ê³¼">
            <a:extLst>
              <a:ext uri="{FF2B5EF4-FFF2-40B4-BE49-F238E27FC236}">
                <a16:creationId xmlns:a16="http://schemas.microsoft.com/office/drawing/2014/main" id="{12E862C9-D473-4D9F-B725-C3DD030B9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83075"/>
            <a:ext cx="2376264" cy="219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748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20B47-FA86-45D7-9620-202578B4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Sentiment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32CD7-1D66-43D6-AEAA-B92913A3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8DFCBA-D935-4713-B795-45BF0441B5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8CCFA3-919C-4CFE-A3AC-026DB2DBA5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28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46BE1-8BD2-45E8-AAE3-C3556E1C15CE}"/>
              </a:ext>
            </a:extLst>
          </p:cNvPr>
          <p:cNvSpPr txBox="1"/>
          <p:nvPr/>
        </p:nvSpPr>
        <p:spPr>
          <a:xfrm>
            <a:off x="971600" y="2228671"/>
            <a:ext cx="6984776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it: 3910 | loss: 0.173 | acc: 0.940 - 1089.83s</a:t>
            </a:r>
          </a:p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it: 3920 | loss: 0.057 | acc: 0.980 - 1092.30s</a:t>
            </a:r>
          </a:p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it: 3930 | loss: 0.133 | acc: 0.960 - 1094.51s</a:t>
            </a:r>
          </a:p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it: 3940 | loss: 0.106 | acc: 0.970 - 1096.41s</a:t>
            </a:r>
          </a:p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it: 3950 | loss: 0.134 | acc: 0.940 - 1098.33s</a:t>
            </a:r>
          </a:p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it: 3960 | loss: 0.024 | acc: 1.000 - 1100.24s</a:t>
            </a:r>
          </a:p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it: 3970 | loss: 0.111 | acc: 0.960 - 1102.13s</a:t>
            </a:r>
          </a:p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it: 3980 | loss: 0.079 | acc: 0.970 - 1104.00s</a:t>
            </a:r>
          </a:p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it: 3990 | loss: 0.016 | acc: 1.000 - 1105.92s</a:t>
            </a:r>
          </a:p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it: 4000 | loss: 0.051 | acc: 0.980 - 1107.80s</a:t>
            </a:r>
          </a:p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--&gt; </a:t>
            </a:r>
            <a:r>
              <a:rPr kumimoji="0" lang="en-US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test_loss</a:t>
            </a:r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0.419 | </a:t>
            </a:r>
            <a:r>
              <a:rPr kumimoji="0" lang="en-US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test_acc</a:t>
            </a:r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1.000</a:t>
            </a:r>
          </a:p>
        </p:txBody>
      </p:sp>
    </p:spTree>
    <p:extLst>
      <p:ext uri="{BB962C8B-B14F-4D97-AF65-F5344CB8AC3E}">
        <p14:creationId xmlns:p14="http://schemas.microsoft.com/office/powerpoint/2010/main" val="89543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C33FF-A42E-4CF6-9E8B-744E205D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Sentiment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2AC4D-D37D-419A-81C1-826A0ADE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Sentiment Analysis</a:t>
            </a:r>
          </a:p>
          <a:p>
            <a:pPr lvl="1"/>
            <a:r>
              <a:rPr lang="en-US" altLang="ko-KR" dirty="0"/>
              <a:t>Task : Sentiment Classification (pos/neg)</a:t>
            </a:r>
          </a:p>
          <a:p>
            <a:pPr lvl="1"/>
            <a:r>
              <a:rPr lang="en-US" altLang="ko-KR" dirty="0"/>
              <a:t>Data : </a:t>
            </a:r>
            <a:r>
              <a:rPr lang="en-US" altLang="ko-KR" dirty="0" err="1"/>
              <a:t>imdb</a:t>
            </a:r>
            <a:r>
              <a:rPr lang="en-US" altLang="ko-KR" dirty="0"/>
              <a:t> dataset</a:t>
            </a:r>
          </a:p>
          <a:p>
            <a:pPr lvl="1"/>
            <a:r>
              <a:rPr lang="en-US" altLang="ko-KR" dirty="0"/>
              <a:t>Model : DNN, CNN, RNN..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8D349B-4811-427C-A9D4-94D3DEFDD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1BB81-4EAC-4E28-8573-A208D021D2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309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C33FF-A42E-4CF6-9E8B-744E205D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Sentiment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2AC4D-D37D-419A-81C1-826A0ADE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Set</a:t>
            </a:r>
          </a:p>
          <a:p>
            <a:pPr lvl="1"/>
            <a:r>
              <a:rPr lang="en-US" altLang="ko-KR" dirty="0"/>
              <a:t>IMDB dataset</a:t>
            </a:r>
          </a:p>
          <a:p>
            <a:pPr lvl="2"/>
            <a:r>
              <a:rPr lang="en-US" altLang="ko-KR" dirty="0"/>
              <a:t>Sentiment Analysis of Movie Review</a:t>
            </a:r>
          </a:p>
          <a:p>
            <a:pPr lvl="2"/>
            <a:r>
              <a:rPr lang="en-US" altLang="ko-KR" dirty="0"/>
              <a:t>Pos/Neg</a:t>
            </a:r>
          </a:p>
          <a:p>
            <a:pPr lvl="2"/>
            <a:r>
              <a:rPr lang="en-US" altLang="ko-KR" dirty="0"/>
              <a:t>Total number</a:t>
            </a:r>
          </a:p>
          <a:p>
            <a:pPr lvl="3"/>
            <a:r>
              <a:rPr lang="en-US" altLang="ko-KR" dirty="0"/>
              <a:t>Train : Pos – 15,000 sentence / Neg – 15,000 sentence</a:t>
            </a:r>
          </a:p>
          <a:p>
            <a:pPr lvl="3"/>
            <a:r>
              <a:rPr lang="en-US" altLang="ko-KR" dirty="0"/>
              <a:t>Test : Pos – 15,000 sentence / Neg – 15,000 sentence</a:t>
            </a:r>
          </a:p>
          <a:p>
            <a:pPr lvl="2"/>
            <a:r>
              <a:rPr lang="en-US" altLang="ko-KR" dirty="0"/>
              <a:t>Vocabulary : 10,000</a:t>
            </a:r>
          </a:p>
          <a:p>
            <a:pPr lvl="2"/>
            <a:r>
              <a:rPr lang="en-US" altLang="ko-KR" dirty="0"/>
              <a:t>Example)</a:t>
            </a:r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8D349B-4811-427C-A9D4-94D3DEFDD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1BB81-4EAC-4E28-8573-A208D021D2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6613945-2AE8-42B5-96DB-E9FFA8A6F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78" y="4452025"/>
            <a:ext cx="745232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Pos)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Although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didn't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like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Stanley &amp;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Iris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tremendously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film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did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admire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acting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Jane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Fonda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and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Robert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Niro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great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movie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haven't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always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been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fan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of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Fonda's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work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here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delicate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and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strong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at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same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Niro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has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ability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make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every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role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portrays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into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acting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gold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gives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great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performance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film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and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there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great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scene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has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take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his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father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home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elderly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people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because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can't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care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him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anymore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that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will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your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heart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wouldn't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really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recommend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film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great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cinematic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entertainment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will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say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you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won't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much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bette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acting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anywhere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Neg)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fanciful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horror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flick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has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Vincent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Price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playing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mad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magician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that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realizes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his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vocational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talents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have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been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sold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another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devise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ways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of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avenging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all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those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that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have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wronged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him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His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master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scheme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seems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fire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him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en-US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Price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little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below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compared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his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masterpieces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still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only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reason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watch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thriller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Supporting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cast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includes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Patrick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O'Neal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Mary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Murphy,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Eva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Gabor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and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Jay</a:t>
            </a:r>
            <a:r>
              <a:rPr kumimoji="0" lang="ko-KR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Novello</a:t>
            </a:r>
            <a:r>
              <a:rPr kumimoji="0" lang="en-US" altLang="ko-KR" sz="105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kumimoji="0" lang="ko-KR" altLang="ko-KR" sz="2400" dirty="0"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1407DE8-6334-41BC-8EE2-6808661FC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3618192-F144-4927-8C93-9AFB2C9AF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F7F5782-8D5F-43CC-B11A-E83F17D55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20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C33FF-A42E-4CF6-9E8B-744E205D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Sentiment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2AC4D-D37D-419A-81C1-826A0ADE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Deep Neural Networks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8D349B-4811-427C-A9D4-94D3DEFDD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1BB81-4EAC-4E28-8573-A208D021D2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1407DE8-6334-41BC-8EE2-6808661FC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3618192-F144-4927-8C93-9AFB2C9AF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F7F5782-8D5F-43CC-B11A-E83F17D55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94054FC-FA4B-4731-9ACD-DA559700F517}"/>
              </a:ext>
            </a:extLst>
          </p:cNvPr>
          <p:cNvSpPr/>
          <p:nvPr/>
        </p:nvSpPr>
        <p:spPr>
          <a:xfrm>
            <a:off x="1835696" y="1930071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72C4248-D476-48B7-AE21-D18116ECBD08}"/>
              </a:ext>
            </a:extLst>
          </p:cNvPr>
          <p:cNvSpPr/>
          <p:nvPr/>
        </p:nvSpPr>
        <p:spPr>
          <a:xfrm>
            <a:off x="1835696" y="2425007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1D8EEFF-55CA-47D7-B343-621962427968}"/>
              </a:ext>
            </a:extLst>
          </p:cNvPr>
          <p:cNvSpPr/>
          <p:nvPr/>
        </p:nvSpPr>
        <p:spPr>
          <a:xfrm>
            <a:off x="1835696" y="2919943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614932A-7BDB-446B-ABEA-88E03D8BAFEC}"/>
              </a:ext>
            </a:extLst>
          </p:cNvPr>
          <p:cNvSpPr/>
          <p:nvPr/>
        </p:nvSpPr>
        <p:spPr>
          <a:xfrm>
            <a:off x="1835696" y="4138645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B4FE3D5-D302-4565-B940-0CD8DBBB8C67}"/>
              </a:ext>
            </a:extLst>
          </p:cNvPr>
          <p:cNvSpPr/>
          <p:nvPr/>
        </p:nvSpPr>
        <p:spPr>
          <a:xfrm>
            <a:off x="4637022" y="1930071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F98283F-FB2E-400F-A280-B350D4780140}"/>
              </a:ext>
            </a:extLst>
          </p:cNvPr>
          <p:cNvSpPr/>
          <p:nvPr/>
        </p:nvSpPr>
        <p:spPr>
          <a:xfrm>
            <a:off x="4637022" y="2425007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1BC78C9-D3F7-4EFE-982C-6105E8C4E84A}"/>
              </a:ext>
            </a:extLst>
          </p:cNvPr>
          <p:cNvSpPr/>
          <p:nvPr/>
        </p:nvSpPr>
        <p:spPr>
          <a:xfrm>
            <a:off x="4637022" y="2919943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4EB9EC0-D555-4342-A36B-191DDD21000A}"/>
              </a:ext>
            </a:extLst>
          </p:cNvPr>
          <p:cNvSpPr/>
          <p:nvPr/>
        </p:nvSpPr>
        <p:spPr>
          <a:xfrm>
            <a:off x="4637022" y="4452970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31B67F9-520B-4F03-9D47-8BD6CDC9159E}"/>
              </a:ext>
            </a:extLst>
          </p:cNvPr>
          <p:cNvSpPr/>
          <p:nvPr/>
        </p:nvSpPr>
        <p:spPr>
          <a:xfrm>
            <a:off x="7380312" y="3071977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C6DAC127-5506-41D7-B727-B30745770404}"/>
              </a:ext>
            </a:extLst>
          </p:cNvPr>
          <p:cNvSpPr txBox="1"/>
          <p:nvPr/>
        </p:nvSpPr>
        <p:spPr>
          <a:xfrm>
            <a:off x="1892906" y="3555484"/>
            <a:ext cx="245580" cy="329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algn="ctr"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algn="ctr"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AF6F8D02-F775-43FC-A317-32206D9FC00B}"/>
              </a:ext>
            </a:extLst>
          </p:cNvPr>
          <p:cNvSpPr txBox="1"/>
          <p:nvPr/>
        </p:nvSpPr>
        <p:spPr>
          <a:xfrm>
            <a:off x="4694232" y="3669784"/>
            <a:ext cx="245580" cy="329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defTabSz="457200" eaLnBrk="1" fontAlgn="auto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9737E3C-9877-48B5-A5F3-4EC3F5BEB227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>
            <a:off x="2195696" y="2110071"/>
            <a:ext cx="244132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8C89632-03F8-4959-87B9-B02A293C2F29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2195696" y="2110071"/>
            <a:ext cx="2441326" cy="49493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551FC46-4315-4CC3-AE09-159127827B62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195696" y="2110071"/>
            <a:ext cx="2441326" cy="98987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AAD5C8A-39DC-44B5-A0F7-18CD24D8D2C7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2195696" y="2110071"/>
            <a:ext cx="2441326" cy="2522899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6898387-5A9C-46F9-A651-CD670776800D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195696" y="2110071"/>
            <a:ext cx="2441326" cy="49493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3AE0EFD-FB85-4391-9D82-90230A896B6F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2195696" y="2605007"/>
            <a:ext cx="2441326" cy="49493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B22451D-20FE-4BE6-8BEF-E639389F3B02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2195696" y="2605007"/>
            <a:ext cx="2441326" cy="171363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390CB00-13E9-4E99-B074-0B6A1529E7A4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2195696" y="2605007"/>
            <a:ext cx="2441326" cy="49493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6CCFDB1-C620-41FB-93E7-92A1136A8016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2195696" y="3099943"/>
            <a:ext cx="244132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C5B7571-1F3E-45B6-A936-EF8739E4D50D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 flipV="1">
            <a:off x="2195696" y="3099943"/>
            <a:ext cx="2441326" cy="121870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BFC5223-0601-4D03-B037-BD783B8F8105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>
            <a:off x="2195696" y="3099943"/>
            <a:ext cx="2441326" cy="153302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863068A-B0AB-4BB3-822A-2CC096492FBC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2195696" y="4318645"/>
            <a:ext cx="2441326" cy="31432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2F28E3F-9E94-46B3-AF5F-A9425582384A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2195696" y="2110071"/>
            <a:ext cx="2441326" cy="2208574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E544104-1493-4612-ACF5-EFC4BD5636A8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2195696" y="2110071"/>
            <a:ext cx="2441326" cy="98987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81EE3DA-F62A-4FB2-8F08-FDA9282268F9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2195696" y="2605007"/>
            <a:ext cx="244132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B13ADA2-A793-419B-8BE3-B61941C5A26C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2195696" y="2605007"/>
            <a:ext cx="2441326" cy="2027963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42E1FC-E258-438F-8854-AB6E2F1C638C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4997022" y="2110071"/>
            <a:ext cx="2383290" cy="114190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5DC39B6-654D-43EF-BD14-045E440FF783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>
            <a:off x="4997022" y="2605007"/>
            <a:ext cx="2383290" cy="6469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FC9B39F-1D7D-4C40-AEA1-1CE802C011BD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4997022" y="3099943"/>
            <a:ext cx="2383290" cy="152034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9701AF7-85E4-46ED-B7A1-BE769B5AB332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4997022" y="3251977"/>
            <a:ext cx="2383290" cy="1380993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1" name="TextBox 52">
            <a:extLst>
              <a:ext uri="{FF2B5EF4-FFF2-40B4-BE49-F238E27FC236}">
                <a16:creationId xmlns:a16="http://schemas.microsoft.com/office/drawing/2014/main" id="{DBA882A7-53DF-4B02-BE24-81CEA0C4F410}"/>
              </a:ext>
            </a:extLst>
          </p:cNvPr>
          <p:cNvSpPr txBox="1"/>
          <p:nvPr/>
        </p:nvSpPr>
        <p:spPr>
          <a:xfrm>
            <a:off x="4305343" y="5600460"/>
            <a:ext cx="102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Hidden Layer</a:t>
            </a:r>
          </a:p>
        </p:txBody>
      </p:sp>
      <p:sp>
        <p:nvSpPr>
          <p:cNvPr id="42" name="TextBox 53">
            <a:extLst>
              <a:ext uri="{FF2B5EF4-FFF2-40B4-BE49-F238E27FC236}">
                <a16:creationId xmlns:a16="http://schemas.microsoft.com/office/drawing/2014/main" id="{DBE1F426-D4F9-4508-BCEC-187EA5516658}"/>
              </a:ext>
            </a:extLst>
          </p:cNvPr>
          <p:cNvSpPr txBox="1"/>
          <p:nvPr/>
        </p:nvSpPr>
        <p:spPr>
          <a:xfrm>
            <a:off x="1563328" y="5600460"/>
            <a:ext cx="90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Input Layer</a:t>
            </a:r>
          </a:p>
        </p:txBody>
      </p:sp>
      <p:sp>
        <p:nvSpPr>
          <p:cNvPr id="43" name="TextBox 54">
            <a:extLst>
              <a:ext uri="{FF2B5EF4-FFF2-40B4-BE49-F238E27FC236}">
                <a16:creationId xmlns:a16="http://schemas.microsoft.com/office/drawing/2014/main" id="{245F9DF0-A604-4E23-92AC-270E55BDA221}"/>
              </a:ext>
            </a:extLst>
          </p:cNvPr>
          <p:cNvSpPr txBox="1"/>
          <p:nvPr/>
        </p:nvSpPr>
        <p:spPr>
          <a:xfrm>
            <a:off x="7108272" y="5600460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Output Layer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04137A1-2264-49CD-809E-36280826AA99}"/>
              </a:ext>
            </a:extLst>
          </p:cNvPr>
          <p:cNvSpPr/>
          <p:nvPr/>
        </p:nvSpPr>
        <p:spPr>
          <a:xfrm>
            <a:off x="1835696" y="4944292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C35EAA6-EF4B-499F-A1CB-D9351532039E}"/>
              </a:ext>
            </a:extLst>
          </p:cNvPr>
          <p:cNvSpPr/>
          <p:nvPr/>
        </p:nvSpPr>
        <p:spPr>
          <a:xfrm>
            <a:off x="4637022" y="4944292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83381E1-548E-40EB-A5E7-1B83B4355027}"/>
              </a:ext>
            </a:extLst>
          </p:cNvPr>
          <p:cNvCxnSpPr>
            <a:cxnSpLocks/>
            <a:stCxn id="44" idx="6"/>
            <a:endCxn id="14" idx="2"/>
          </p:cNvCxnSpPr>
          <p:nvPr/>
        </p:nvCxnSpPr>
        <p:spPr>
          <a:xfrm flipV="1">
            <a:off x="2195696" y="2110071"/>
            <a:ext cx="2441326" cy="3014221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68F4594-3A02-427D-AF26-53D6BC779288}"/>
              </a:ext>
            </a:extLst>
          </p:cNvPr>
          <p:cNvCxnSpPr>
            <a:cxnSpLocks/>
            <a:stCxn id="44" idx="6"/>
            <a:endCxn id="15" idx="2"/>
          </p:cNvCxnSpPr>
          <p:nvPr/>
        </p:nvCxnSpPr>
        <p:spPr>
          <a:xfrm flipV="1">
            <a:off x="2195696" y="2605007"/>
            <a:ext cx="2441326" cy="251928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A55586F-6E5B-4CAE-8504-270E68CBD5E1}"/>
              </a:ext>
            </a:extLst>
          </p:cNvPr>
          <p:cNvCxnSpPr>
            <a:cxnSpLocks/>
            <a:stCxn id="44" idx="6"/>
            <a:endCxn id="16" idx="2"/>
          </p:cNvCxnSpPr>
          <p:nvPr/>
        </p:nvCxnSpPr>
        <p:spPr>
          <a:xfrm flipV="1">
            <a:off x="2195696" y="3099943"/>
            <a:ext cx="2441326" cy="2024349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E520CA7-70AD-4396-A697-D55AF6BB073D}"/>
              </a:ext>
            </a:extLst>
          </p:cNvPr>
          <p:cNvCxnSpPr>
            <a:cxnSpLocks/>
            <a:stCxn id="44" idx="6"/>
            <a:endCxn id="17" idx="2"/>
          </p:cNvCxnSpPr>
          <p:nvPr/>
        </p:nvCxnSpPr>
        <p:spPr>
          <a:xfrm flipV="1">
            <a:off x="2195696" y="4632970"/>
            <a:ext cx="2441326" cy="49132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BCBEC4B-0E07-4894-93BD-CF5DEB73B976}"/>
              </a:ext>
            </a:extLst>
          </p:cNvPr>
          <p:cNvCxnSpPr>
            <a:cxnSpLocks/>
            <a:stCxn id="45" idx="6"/>
            <a:endCxn id="18" idx="2"/>
          </p:cNvCxnSpPr>
          <p:nvPr/>
        </p:nvCxnSpPr>
        <p:spPr>
          <a:xfrm flipV="1">
            <a:off x="4997022" y="3251977"/>
            <a:ext cx="2383290" cy="187231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1FA8C21-9BBA-4459-8A98-D3BBAAACA364}"/>
              </a:ext>
            </a:extLst>
          </p:cNvPr>
          <p:cNvSpPr txBox="1"/>
          <p:nvPr/>
        </p:nvSpPr>
        <p:spPr>
          <a:xfrm>
            <a:off x="827584" y="1930071"/>
            <a:ext cx="87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Today</a:t>
            </a:r>
            <a:endParaRPr lang="ko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6D2719-70C9-41CE-9231-3E7AFDDC53DC}"/>
              </a:ext>
            </a:extLst>
          </p:cNvPr>
          <p:cNvSpPr txBox="1"/>
          <p:nvPr/>
        </p:nvSpPr>
        <p:spPr>
          <a:xfrm>
            <a:off x="971600" y="2441762"/>
            <a:ext cx="73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</a:t>
            </a:r>
            <a:endParaRPr lang="ko-KR" alt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D1C8D7-8F5F-4491-884F-77594D4695E4}"/>
              </a:ext>
            </a:extLst>
          </p:cNvPr>
          <p:cNvSpPr txBox="1"/>
          <p:nvPr/>
        </p:nvSpPr>
        <p:spPr>
          <a:xfrm>
            <a:off x="971600" y="2919943"/>
            <a:ext cx="73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am</a:t>
            </a:r>
            <a:endParaRPr lang="ko-KR" alt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E7642C-EF55-4E77-A141-65F117CE706D}"/>
              </a:ext>
            </a:extLst>
          </p:cNvPr>
          <p:cNvSpPr txBox="1"/>
          <p:nvPr/>
        </p:nvSpPr>
        <p:spPr>
          <a:xfrm>
            <a:off x="827584" y="4164248"/>
            <a:ext cx="87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very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714F53-B282-44B6-B091-F05BC5E8C201}"/>
              </a:ext>
            </a:extLst>
          </p:cNvPr>
          <p:cNvSpPr txBox="1"/>
          <p:nvPr/>
        </p:nvSpPr>
        <p:spPr>
          <a:xfrm>
            <a:off x="827584" y="4960539"/>
            <a:ext cx="87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happy</a:t>
            </a:r>
            <a:endParaRPr lang="ko-KR" altLang="en-US" b="1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35D70E9-D276-4134-9EC5-D0E4F97CCA4D}"/>
              </a:ext>
            </a:extLst>
          </p:cNvPr>
          <p:cNvSpPr/>
          <p:nvPr/>
        </p:nvSpPr>
        <p:spPr>
          <a:xfrm>
            <a:off x="7380312" y="3524231"/>
            <a:ext cx="360000" cy="360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AFC154E-9E28-48C4-BB2D-36A00B597391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4997022" y="2125310"/>
            <a:ext cx="2383290" cy="1578921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F3D190B-3CD2-4051-9F96-D26064C57A5D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4997022" y="2620246"/>
            <a:ext cx="2383290" cy="108398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6E94EB9-8D75-4CEA-B1ED-CDA4B67BB12B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4997022" y="3115182"/>
            <a:ext cx="2383290" cy="589049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F05DB82E-6CAA-41ED-B4F2-A7A879A1D6B7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4997022" y="3704231"/>
            <a:ext cx="2383290" cy="94397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1920063-9092-4DF1-B153-9BC8291C4FDA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4997022" y="3704231"/>
            <a:ext cx="2383290" cy="143530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53C8DA4-147D-4E11-9BBC-CF9DCF7961BF}"/>
              </a:ext>
            </a:extLst>
          </p:cNvPr>
          <p:cNvSpPr txBox="1"/>
          <p:nvPr/>
        </p:nvSpPr>
        <p:spPr>
          <a:xfrm>
            <a:off x="7820596" y="3064191"/>
            <a:ext cx="92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Pos(1)</a:t>
            </a:r>
            <a:endParaRPr lang="ko-KR" altLang="en-US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C1EBEC8-21A8-469E-8E49-2FFD2B819706}"/>
              </a:ext>
            </a:extLst>
          </p:cNvPr>
          <p:cNvSpPr txBox="1"/>
          <p:nvPr/>
        </p:nvSpPr>
        <p:spPr>
          <a:xfrm>
            <a:off x="7820597" y="3535606"/>
            <a:ext cx="92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Neg(0)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0941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C33FF-A42E-4CF6-9E8B-744E205D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Sentiment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2AC4D-D37D-419A-81C1-826A0ADE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</a:t>
            </a:r>
          </a:p>
          <a:p>
            <a:pPr lvl="1"/>
            <a:r>
              <a:rPr lang="en-US" altLang="ko-KR" dirty="0"/>
              <a:t>Preprocessing</a:t>
            </a:r>
          </a:p>
          <a:p>
            <a:pPr lvl="1"/>
            <a:r>
              <a:rPr lang="en-US" altLang="ko-KR" dirty="0"/>
              <a:t>Build Model</a:t>
            </a:r>
          </a:p>
          <a:p>
            <a:pPr lvl="1"/>
            <a:r>
              <a:rPr lang="en-US" altLang="ko-KR" dirty="0"/>
              <a:t>Train Model</a:t>
            </a:r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8D349B-4811-427C-A9D4-94D3DEFDD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1BB81-4EAC-4E28-8573-A208D021D2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1407DE8-6334-41BC-8EE2-6808661FC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3618192-F144-4927-8C93-9AFB2C9AF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F7F5782-8D5F-43CC-B11A-E83F17D55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69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C33FF-A42E-4CF6-9E8B-744E205D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Sentiment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2AC4D-D37D-419A-81C1-826A0ADE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</a:p>
          <a:p>
            <a:pPr lvl="1"/>
            <a:r>
              <a:rPr lang="en-US" altLang="ko-KR" dirty="0"/>
              <a:t>Code (imdb_loader.py)</a:t>
            </a:r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8D349B-4811-427C-A9D4-94D3DEFDD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1BB81-4EAC-4E28-8573-A208D021D2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372CA-95A6-4B38-B978-81C7367DD6B9}"/>
              </a:ext>
            </a:extLst>
          </p:cNvPr>
          <p:cNvSpPr txBox="1"/>
          <p:nvPr/>
        </p:nvSpPr>
        <p:spPr>
          <a:xfrm>
            <a:off x="971600" y="2349073"/>
            <a:ext cx="6984776" cy="36317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numpy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text_data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object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B200B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1000" dirty="0" err="1">
                <a:solidFill>
                  <a:srgbClr val="B200B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</a:t>
            </a:r>
            <a:r>
              <a:rPr kumimoji="0" lang="ko-KR" altLang="ko-KR" sz="1000" dirty="0">
                <a:solidFill>
                  <a:srgbClr val="B200B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"../../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dataset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max_vocab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20000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end_token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"&lt;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eos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.train_pt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.val_pt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.test_pt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.path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max_len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.max_vocab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max_vocab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 = {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end_token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"&lt;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unk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.train_ids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.train_len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.train_label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.files_to_ids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"/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aclImdb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.test_ids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.test_len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.test_label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.files_to_ids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"/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aclImdb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.vocab_size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.train_size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.train_ids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.test_size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.test_ids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.idx2w = {}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.idx2w[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]]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get_w2idx(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7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C33FF-A42E-4CF6-9E8B-744E205D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Sentiment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2AC4D-D37D-419A-81C1-826A0ADE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</a:p>
          <a:p>
            <a:pPr lvl="1"/>
            <a:r>
              <a:rPr lang="en-US" altLang="ko-KR" dirty="0"/>
              <a:t>Code (imdb_loader.py)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/pos : positive sentence data</a:t>
            </a:r>
          </a:p>
          <a:p>
            <a:pPr lvl="1"/>
            <a:r>
              <a:rPr lang="en-US" altLang="ko-KR" dirty="0"/>
              <a:t>/neg : negative sentence data</a:t>
            </a:r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8D349B-4811-427C-A9D4-94D3DEFDD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1BB81-4EAC-4E28-8573-A208D021D2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372CA-95A6-4B38-B978-81C7367DD6B9}"/>
              </a:ext>
            </a:extLst>
          </p:cNvPr>
          <p:cNvSpPr txBox="1"/>
          <p:nvPr/>
        </p:nvSpPr>
        <p:spPr>
          <a:xfrm>
            <a:off x="971600" y="2349073"/>
            <a:ext cx="6984776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files_to_ids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pos_list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os.listdir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"/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neg_list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os.listdir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"/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neg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pos_list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[]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"/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neg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/" 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neg_list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encoding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'UTF-8'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lines.append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fin.readline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"/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/" 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pos_list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encoding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'UTF-8'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lines.append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fin.readline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3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C33FF-A42E-4CF6-9E8B-744E205D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Sentiment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2AC4D-D37D-419A-81C1-826A0ADE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</a:p>
          <a:p>
            <a:pPr lvl="1"/>
            <a:r>
              <a:rPr lang="en-US" altLang="ko-KR" dirty="0"/>
              <a:t>Code (imdb_loader.py)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Define Dictionary (vocab size : 20000) in Train Time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8D349B-4811-427C-A9D4-94D3DEFDD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1BB81-4EAC-4E28-8573-A208D021D2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372CA-95A6-4B38-B978-81C7367DD6B9}"/>
              </a:ext>
            </a:extLst>
          </p:cNvPr>
          <p:cNvSpPr txBox="1"/>
          <p:nvPr/>
        </p:nvSpPr>
        <p:spPr>
          <a:xfrm>
            <a:off x="971600" y="2228671"/>
            <a:ext cx="6984776" cy="24006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{}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line.split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+=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cnt_sort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sorted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cnt.items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lambda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cnt:cnt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reverse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count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cnt_sort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 ==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.max_vocab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b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[], [], []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122357"/>
      </p:ext>
    </p:extLst>
  </p:cSld>
  <p:clrMapOvr>
    <a:masterClrMapping/>
  </p:clrMapOvr>
</p:sld>
</file>

<file path=ppt/theme/theme1.xml><?xml version="1.0" encoding="utf-8"?>
<a:theme xmlns:a="http://schemas.openxmlformats.org/drawingml/2006/main" name="수묵 터치">
  <a:themeElements>
    <a:clrScheme name="수묵 터치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91BBB6"/>
      </a:accent1>
      <a:accent2>
        <a:srgbClr val="598779"/>
      </a:accent2>
      <a:accent3>
        <a:srgbClr val="FFFFFF"/>
      </a:accent3>
      <a:accent4>
        <a:srgbClr val="000000"/>
      </a:accent4>
      <a:accent5>
        <a:srgbClr val="C7DAD7"/>
      </a:accent5>
      <a:accent6>
        <a:srgbClr val="507A6D"/>
      </a:accent6>
      <a:hlink>
        <a:srgbClr val="657A56"/>
      </a:hlink>
      <a:folHlink>
        <a:srgbClr val="777777"/>
      </a:folHlink>
    </a:clrScheme>
    <a:fontScheme name="수묵 터치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수묵 터치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1BBB6"/>
        </a:accent1>
        <a:accent2>
          <a:srgbClr val="598779"/>
        </a:accent2>
        <a:accent3>
          <a:srgbClr val="FFFFFF"/>
        </a:accent3>
        <a:accent4>
          <a:srgbClr val="000000"/>
        </a:accent4>
        <a:accent5>
          <a:srgbClr val="C7DAD7"/>
        </a:accent5>
        <a:accent6>
          <a:srgbClr val="507A6D"/>
        </a:accent6>
        <a:hlink>
          <a:srgbClr val="657A56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EB2E8"/>
        </a:accent1>
        <a:accent2>
          <a:srgbClr val="80B5BC"/>
        </a:accent2>
        <a:accent3>
          <a:srgbClr val="FFFFFF"/>
        </a:accent3>
        <a:accent4>
          <a:srgbClr val="000000"/>
        </a:accent4>
        <a:accent5>
          <a:srgbClr val="C6D5F2"/>
        </a:accent5>
        <a:accent6>
          <a:srgbClr val="73A4AA"/>
        </a:accent6>
        <a:hlink>
          <a:srgbClr val="498CB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9B80"/>
        </a:accent1>
        <a:accent2>
          <a:srgbClr val="D9AA5D"/>
        </a:accent2>
        <a:accent3>
          <a:srgbClr val="FFFFFF"/>
        </a:accent3>
        <a:accent4>
          <a:srgbClr val="000000"/>
        </a:accent4>
        <a:accent5>
          <a:srgbClr val="E9CBC0"/>
        </a:accent5>
        <a:accent6>
          <a:srgbClr val="C49A53"/>
        </a:accent6>
        <a:hlink>
          <a:srgbClr val="9A6C2E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B6D0"/>
        </a:accent1>
        <a:accent2>
          <a:srgbClr val="8D83D5"/>
        </a:accent2>
        <a:accent3>
          <a:srgbClr val="FFFFFF"/>
        </a:accent3>
        <a:accent4>
          <a:srgbClr val="000000"/>
        </a:accent4>
        <a:accent5>
          <a:srgbClr val="E9D7E4"/>
        </a:accent5>
        <a:accent6>
          <a:srgbClr val="7F76C1"/>
        </a:accent6>
        <a:hlink>
          <a:srgbClr val="9D59AD"/>
        </a:hlink>
        <a:folHlink>
          <a:srgbClr val="8A8A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5">
        <a:dk1>
          <a:srgbClr val="4F3903"/>
        </a:dk1>
        <a:lt1>
          <a:srgbClr val="FFFFFF"/>
        </a:lt1>
        <a:dk2>
          <a:srgbClr val="000000"/>
        </a:dk2>
        <a:lt2>
          <a:srgbClr val="C0C0C0"/>
        </a:lt2>
        <a:accent1>
          <a:srgbClr val="AFCA6C"/>
        </a:accent1>
        <a:accent2>
          <a:srgbClr val="929C44"/>
        </a:accent2>
        <a:accent3>
          <a:srgbClr val="FFFFFF"/>
        </a:accent3>
        <a:accent4>
          <a:srgbClr val="422F02"/>
        </a:accent4>
        <a:accent5>
          <a:srgbClr val="D4E1BA"/>
        </a:accent5>
        <a:accent6>
          <a:srgbClr val="848D3D"/>
        </a:accent6>
        <a:hlink>
          <a:srgbClr val="C3782D"/>
        </a:hlink>
        <a:folHlink>
          <a:srgbClr val="857D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80808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수묵 터치</Template>
  <TotalTime>7728</TotalTime>
  <Words>1608</Words>
  <Application>Microsoft Office PowerPoint</Application>
  <PresentationFormat>화면 슬라이드 쇼(4:3)</PresentationFormat>
  <Paragraphs>387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굴림</vt:lpstr>
      <vt:lpstr>굴림체</vt:lpstr>
      <vt:lpstr>맑은 고딕</vt:lpstr>
      <vt:lpstr>Arial</vt:lpstr>
      <vt:lpstr>Calibri</vt:lpstr>
      <vt:lpstr>Wingdings 2</vt:lpstr>
      <vt:lpstr>수묵 터치</vt:lpstr>
      <vt:lpstr>Sentiment Analysis </vt:lpstr>
      <vt:lpstr>Practice 1</vt:lpstr>
      <vt:lpstr>Practice 1: Sentiment Analysis</vt:lpstr>
      <vt:lpstr>Practice 1: Sentiment Analysis</vt:lpstr>
      <vt:lpstr>Practice 1: Sentiment Analysis</vt:lpstr>
      <vt:lpstr>Practice 1: Sentiment Analysis</vt:lpstr>
      <vt:lpstr>Practice 1: Sentiment Analysis</vt:lpstr>
      <vt:lpstr>Practice 1: Sentiment Analysis</vt:lpstr>
      <vt:lpstr>Practice 1: Sentiment Analysis</vt:lpstr>
      <vt:lpstr>Practice 1: Sentiment Analysis</vt:lpstr>
      <vt:lpstr>Practice 1: Sentiment Analysis</vt:lpstr>
      <vt:lpstr>Practice 1: Sentiment Analysis</vt:lpstr>
      <vt:lpstr>Practice 1: Sentiment Analysis</vt:lpstr>
      <vt:lpstr>Practice 1: Sentiment Analysis</vt:lpstr>
      <vt:lpstr>Practice 1: Sentiment Analysis</vt:lpstr>
      <vt:lpstr>Practice 1: Sentiment Analysis</vt:lpstr>
      <vt:lpstr>Practice 1: Sentiment Analysis</vt:lpstr>
      <vt:lpstr>Practice 1: Sentiment Analysis</vt:lpstr>
      <vt:lpstr>Practice 1: Sentiment Analysis</vt:lpstr>
      <vt:lpstr>Practice 1: Sentiment Analysis</vt:lpstr>
      <vt:lpstr>Practice 1: Sentiment Analysis</vt:lpstr>
      <vt:lpstr>Practice 1: Sentiment Analysis</vt:lpstr>
      <vt:lpstr>Practice 1: Sentiment Analysis</vt:lpstr>
      <vt:lpstr>Practice 1: Sentiment Analysis</vt:lpstr>
      <vt:lpstr>Practice 1: Sentiment Analysis</vt:lpstr>
      <vt:lpstr>Practice 1: Sentiment Analysis</vt:lpstr>
      <vt:lpstr>Practice 1: Sentiment Analysis</vt:lpstr>
      <vt:lpstr>Practice 1: Sentiment Analysis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Tree,</dc:title>
  <dc:creator>Jeehyong Lee</dc:creator>
  <cp:lastModifiedBy>김 누리</cp:lastModifiedBy>
  <cp:revision>427</cp:revision>
  <dcterms:created xsi:type="dcterms:W3CDTF">2004-03-24T09:34:53Z</dcterms:created>
  <dcterms:modified xsi:type="dcterms:W3CDTF">2018-06-22T03:48:28Z</dcterms:modified>
</cp:coreProperties>
</file>