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330" r:id="rId2"/>
    <p:sldId id="425" r:id="rId3"/>
    <p:sldId id="389" r:id="rId4"/>
    <p:sldId id="426" r:id="rId5"/>
    <p:sldId id="391" r:id="rId6"/>
    <p:sldId id="393" r:id="rId7"/>
    <p:sldId id="427" r:id="rId8"/>
    <p:sldId id="395" r:id="rId9"/>
    <p:sldId id="428" r:id="rId10"/>
    <p:sldId id="429" r:id="rId11"/>
    <p:sldId id="430" r:id="rId12"/>
    <p:sldId id="431" r:id="rId13"/>
    <p:sldId id="394" r:id="rId14"/>
    <p:sldId id="396" r:id="rId15"/>
    <p:sldId id="376" r:id="rId1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>
      <p:cViewPr varScale="1">
        <p:scale>
          <a:sx n="111" d="100"/>
          <a:sy n="111" d="100"/>
        </p:scale>
        <p:origin x="15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CharCNNRNN</a:t>
            </a:r>
            <a:endParaRPr lang="en-US" altLang="ko-KR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96434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Combine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features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num_filters_total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.filter_nums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h_pool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pooled_outputs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.h_pool_3d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h_pool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.max_seq_len-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num_filters_total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0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Recurrent Neural Network for Word and Char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11F168-50C8-41BF-8684-FAC05C8D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476010-ACDE-4F0F-844B-2A68143BE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607" b="41924"/>
          <a:stretch/>
        </p:blipFill>
        <p:spPr>
          <a:xfrm>
            <a:off x="2123728" y="2276872"/>
            <a:ext cx="434414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3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vector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&amp;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character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.word_char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.x_word_emb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.h_pool_3d],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.word_char.shape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RNN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word+char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rnn.BasicLSTMCell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.rnn_hidden_dim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output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.word_char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sequence_length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output_2d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output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.rnn_hidden_dim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.rnn_hidden_dim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tf.matmul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(output_2d,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.output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tf.argmax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.max_seq_len-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8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F5147-1AC4-40DB-B56B-6E5F5D2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719F5-1970-42B4-8295-0CBAEB2F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Build Loss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Build Optimizer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87F002-3AB3-4F9D-98BD-C38369BC9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7A3C85-428E-449A-8FC2-6B297F8A0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37DD1-D008-425F-AEF7-A99FB4C330ED}"/>
              </a:ext>
            </a:extLst>
          </p:cNvPr>
          <p:cNvSpPr txBox="1"/>
          <p:nvPr/>
        </p:nvSpPr>
        <p:spPr>
          <a:xfrm>
            <a:off x="935026" y="2204864"/>
            <a:ext cx="7751774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-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tf.one_hot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(tf.to_int32(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.target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])),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*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tf.clip_by_value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1e-20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.mask_1d) /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.mask_1d)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C3283-5CD7-4D7E-8B0B-72FBCFFAD635}"/>
              </a:ext>
            </a:extLst>
          </p:cNvPr>
          <p:cNvSpPr txBox="1"/>
          <p:nvPr/>
        </p:nvSpPr>
        <p:spPr>
          <a:xfrm>
            <a:off x="935026" y="4077072"/>
            <a:ext cx="775177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build_opt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define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tf.train.AdamOptimizer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(*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optimizer.compute_gradients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0178BAD-A93E-461A-88B0-9E76CBE02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7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C79C-D52E-4C96-A7D0-D1DF8131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2AC82-9DE0-47DD-8D3F-D8BF74E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Model and Result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48C1B-8464-4973-93DA-281C46F0A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C0DCA-B4E1-42FC-9EE2-80408F1CC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F3D06-31DB-4BDD-911C-4ACCC9958464}"/>
              </a:ext>
            </a:extLst>
          </p:cNvPr>
          <p:cNvSpPr txBox="1"/>
          <p:nvPr/>
        </p:nvSpPr>
        <p:spPr>
          <a:xfrm>
            <a:off x="935026" y="2204864"/>
            <a:ext cx="775177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train_chars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data.get_train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(BATCH_SIZE)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sess.run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model.update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model.x_word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model.x_char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train_chars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{:4d}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{:.3f} - {:.2f}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-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it_sample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sample_test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talking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about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years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ago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before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0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CADB-4244-4948-8B90-D342D5D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2838-3C0B-4B20-B4BE-5212BEC6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7A6ED-2F27-4D08-933A-1F4F5A531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45AFF-2A04-4C0E-8FCF-54BEA176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E4F-F5C2-4E9B-8F9C-2D526CAC5C20}"/>
              </a:ext>
            </a:extLst>
          </p:cNvPr>
          <p:cNvSpPr txBox="1"/>
          <p:nvPr/>
        </p:nvSpPr>
        <p:spPr>
          <a:xfrm>
            <a:off x="935026" y="1988840"/>
            <a:ext cx="7416824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it:  810 | loss: 0.542 - 17.68s</a:t>
            </a:r>
          </a:p>
          <a:p>
            <a:r>
              <a:rPr lang="en-US" altLang="ko-KR" sz="2000" dirty="0"/>
              <a:t> it:  820 | loss: 0.520 - 17.88s</a:t>
            </a:r>
          </a:p>
          <a:p>
            <a:r>
              <a:rPr lang="en-US" altLang="ko-KR" sz="2000" dirty="0"/>
              <a:t> it:  830 | loss: 0.499 - 18.11s</a:t>
            </a:r>
          </a:p>
          <a:p>
            <a:r>
              <a:rPr lang="en-US" altLang="ko-KR" sz="2000" dirty="0"/>
              <a:t> it:  840 | loss: 0.480 - 18.31s</a:t>
            </a:r>
          </a:p>
          <a:p>
            <a:r>
              <a:rPr lang="en-US" altLang="ko-KR" sz="2000" dirty="0"/>
              <a:t> it:  850 | loss: 0.462 - 18.50s</a:t>
            </a:r>
          </a:p>
          <a:p>
            <a:r>
              <a:rPr lang="en-US" altLang="ko-KR" sz="2000" dirty="0"/>
              <a:t> it:  860 | loss: 0.445 - 18.70s</a:t>
            </a:r>
          </a:p>
          <a:p>
            <a:r>
              <a:rPr lang="en-US" altLang="ko-KR" sz="2000" dirty="0"/>
              <a:t> it:  870 | loss: 0.429 - 18.89s</a:t>
            </a:r>
          </a:p>
          <a:p>
            <a:r>
              <a:rPr lang="en-US" altLang="ko-KR" sz="2000" dirty="0"/>
              <a:t> it:  880 | loss: 0.414 - 19.08s</a:t>
            </a:r>
          </a:p>
          <a:p>
            <a:r>
              <a:rPr lang="en-US" altLang="ko-KR" sz="2000" dirty="0"/>
              <a:t> it:  890 | loss: 0.399 - 19.27s</a:t>
            </a:r>
          </a:p>
          <a:p>
            <a:r>
              <a:rPr lang="en-US" altLang="ko-KR" sz="2000" dirty="0"/>
              <a:t> it:  900 | loss: 0.386 - 19.47s</a:t>
            </a:r>
          </a:p>
          <a:p>
            <a:r>
              <a:rPr lang="en-US" altLang="ko-KR" sz="2000" dirty="0"/>
              <a:t>test loss: 9.989</a:t>
            </a:r>
          </a:p>
          <a:p>
            <a:r>
              <a:rPr lang="en-US" altLang="ko-KR" sz="2000"/>
              <a:t>['we', "'re", 'talking', 'about', 'years', 'ago'] --&gt; before (answer: before)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03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: character-aware neural language models</a:t>
            </a:r>
          </a:p>
          <a:p>
            <a:r>
              <a:rPr lang="en-US" altLang="ko-KR" dirty="0" err="1"/>
              <a:t>CharCNN</a:t>
            </a:r>
            <a:endParaRPr lang="en-US" altLang="ko-KR" dirty="0"/>
          </a:p>
          <a:p>
            <a:pPr lvl="1"/>
            <a:r>
              <a:rPr lang="en-US" altLang="ko-KR" dirty="0"/>
              <a:t>Detect sub-word information (eventful, eventfully)</a:t>
            </a:r>
          </a:p>
          <a:p>
            <a:pPr lvl="1"/>
            <a:r>
              <a:rPr lang="en-US" altLang="ko-KR" dirty="0"/>
              <a:t>Does not require morphological tagging as preprocessing step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Data Set</a:t>
            </a:r>
          </a:p>
          <a:p>
            <a:pPr lvl="1"/>
            <a:r>
              <a:rPr lang="en-US" altLang="ko-KR" dirty="0"/>
              <a:t>English Penn Treebank (PTB)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AB783D-9640-4B7C-BE00-D6697C128F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7286" y="2935349"/>
            <a:ext cx="2342714" cy="31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2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Character to index</a:t>
            </a:r>
          </a:p>
          <a:p>
            <a:pPr lvl="1"/>
            <a:r>
              <a:rPr lang="en-US" altLang="ko-KR" dirty="0"/>
              <a:t>Word to index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444C-89DE-40C8-ADD1-6098497627EC}"/>
              </a:ext>
            </a:extLst>
          </p:cNvPr>
          <p:cNvSpPr txBox="1"/>
          <p:nvPr/>
        </p:nvSpPr>
        <p:spPr>
          <a:xfrm>
            <a:off x="565969" y="2708920"/>
            <a:ext cx="815493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.char_size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self.train_size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self.train_ids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self.val_size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self.val_ids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self.test_size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self.test_ids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self.idx2w, self.idx2c = {}, {}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self.w2idx: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self.idx2w[self.w2idx[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self.c2idx: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self.idx2c[self.c2idx[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file_to_ids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fin.readlines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[], [], []</a:t>
            </a:r>
            <a:endParaRPr kumimoji="0" lang="ko-KR" altLang="ko-KR" sz="10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82140C2-0130-4A64-9257-C5CF2A02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B153C-0073-4338-9D31-E3126EF02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DE2D925-F0FF-4E24-99C7-53E8A417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2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444C-89DE-40C8-ADD1-6098497627EC}"/>
              </a:ext>
            </a:extLst>
          </p:cNvPr>
          <p:cNvSpPr txBox="1"/>
          <p:nvPr/>
        </p:nvSpPr>
        <p:spPr>
          <a:xfrm>
            <a:off x="565969" y="2060848"/>
            <a:ext cx="8154937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.max_seq_len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.max_seq_len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.max_word_len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" &lt;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line.split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.max_seq_len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.max_word_len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.c2idx: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000" dirty="0">
              <a:latin typeface="Arial" panose="020B0604020202020204" pitchFamily="34" charset="0"/>
            </a:endParaRPr>
          </a:p>
          <a:p>
            <a:pPr lvl="0"/>
            <a:endParaRPr kumimoji="0" lang="ko-KR" altLang="ko-KR" sz="10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82140C2-0130-4A64-9257-C5CF2A02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B153C-0073-4338-9D31-E3126EF02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DE2D925-F0FF-4E24-99C7-53E8A417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1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Add Embedding Layer</a:t>
            </a:r>
          </a:p>
          <a:p>
            <a:pPr lvl="1"/>
            <a:r>
              <a:rPr lang="en-US" altLang="ko-KR" dirty="0"/>
              <a:t>Setup Layers</a:t>
            </a:r>
          </a:p>
          <a:p>
            <a:pPr lvl="1"/>
            <a:r>
              <a:rPr lang="en-US" altLang="ko-KR" dirty="0"/>
              <a:t>Make Loss and Optimization</a:t>
            </a:r>
          </a:p>
          <a:p>
            <a:pPr lvl="1"/>
            <a:r>
              <a:rPr lang="en-US" altLang="ko-KR" dirty="0"/>
              <a:t>Train Model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29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62811-4DE5-4938-9873-13D552E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FC129-5DFA-414E-9EFF-6ADBF4B8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2B860-6314-4F25-B209-084DFFE3DF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48252-1B11-45CC-8AB1-8AB635B64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AF8FA-977F-4CAD-932A-DE3B30FE5972}"/>
              </a:ext>
            </a:extLst>
          </p:cNvPr>
          <p:cNvSpPr txBox="1"/>
          <p:nvPr/>
        </p:nvSpPr>
        <p:spPr>
          <a:xfrm>
            <a:off x="935026" y="2276872"/>
            <a:ext cx="775177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.embW_char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emb_char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.char_size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.embW_word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emb_word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.x_char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.x_char_emb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.embW_char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.x_char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[:, :-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.x_word_emb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.embW_word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[:, :-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Convolutional Layer with Multiple filters of different widths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11F168-50C8-41BF-8684-FAC05C8D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476010-ACDE-4F0F-844B-2A68143BE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8076"/>
          <a:stretch/>
        </p:blipFill>
        <p:spPr>
          <a:xfrm>
            <a:off x="2123728" y="2852936"/>
            <a:ext cx="4344144" cy="24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Dimension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x_char_4d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.x_char_emb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.max_word_len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Create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convolution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maxpool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layer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each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pooled_outputs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filter_num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.filter_sizes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.filter_nums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Seperated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variables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each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filters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tf.name_scope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conv-maxpool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-%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Convolution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Layer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filter_num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tf.truncated_normal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stddev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tf.constant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filter_num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Apply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nonlinearity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tf.nn.conv2d(x_char_4d,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"VALID"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.leaky_relu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Maxpooling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outputs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tf.nn.max_pool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.max_word_len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'VALID'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pooled_outputs.append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11F168-50C8-41BF-8684-FAC05C8D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5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</a:t>
            </a:r>
            <a:r>
              <a:rPr lang="en-US" altLang="ko-KR" dirty="0" err="1"/>
              <a:t>CharCNNRNN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Combine All the pooled layers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11F168-50C8-41BF-8684-FAC05C8D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476010-ACDE-4F0F-844B-2A68143BE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6152" b="22436"/>
          <a:stretch/>
        </p:blipFill>
        <p:spPr>
          <a:xfrm>
            <a:off x="2209056" y="2711277"/>
            <a:ext cx="434414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00946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7729</TotalTime>
  <Words>623</Words>
  <Application>Microsoft Office PowerPoint</Application>
  <PresentationFormat>화면 슬라이드 쇼(4:3)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굴림체</vt:lpstr>
      <vt:lpstr>Arial</vt:lpstr>
      <vt:lpstr>Wingdings 2</vt:lpstr>
      <vt:lpstr>수묵 터치</vt:lpstr>
      <vt:lpstr>CharCNNRNN</vt:lpstr>
      <vt:lpstr>Practice 2</vt:lpstr>
      <vt:lpstr>Practice 2: CharCNNRNN</vt:lpstr>
      <vt:lpstr>Practice 2: CharCNNRNN</vt:lpstr>
      <vt:lpstr>Practice 2: CharCNNRNN</vt:lpstr>
      <vt:lpstr>Practice 2: CharCNNRNN</vt:lpstr>
      <vt:lpstr>Practice 2: CharCNNRNN</vt:lpstr>
      <vt:lpstr>Practice 2: CharCNNRNN</vt:lpstr>
      <vt:lpstr>Practice 2: CharCNNRNN</vt:lpstr>
      <vt:lpstr>Practice 2: CharCNNRNN</vt:lpstr>
      <vt:lpstr>Practice 2: CharCNNRNN</vt:lpstr>
      <vt:lpstr>Practice 2: CharCNNRNN</vt:lpstr>
      <vt:lpstr>Practice 2: CharCNNRNN</vt:lpstr>
      <vt:lpstr>Practice 2: CharCNNRNN</vt:lpstr>
      <vt:lpstr>Practice 2: CharCNNRNN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427</cp:revision>
  <dcterms:created xsi:type="dcterms:W3CDTF">2004-03-24T09:34:53Z</dcterms:created>
  <dcterms:modified xsi:type="dcterms:W3CDTF">2018-06-22T03:46:40Z</dcterms:modified>
</cp:coreProperties>
</file>