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330" r:id="rId2"/>
    <p:sldId id="425" r:id="rId3"/>
    <p:sldId id="389" r:id="rId4"/>
    <p:sldId id="426" r:id="rId5"/>
    <p:sldId id="434" r:id="rId6"/>
    <p:sldId id="433" r:id="rId7"/>
    <p:sldId id="393" r:id="rId8"/>
    <p:sldId id="427" r:id="rId9"/>
    <p:sldId id="395" r:id="rId10"/>
    <p:sldId id="436" r:id="rId11"/>
    <p:sldId id="464" r:id="rId12"/>
    <p:sldId id="467" r:id="rId13"/>
    <p:sldId id="465" r:id="rId14"/>
    <p:sldId id="437" r:id="rId15"/>
    <p:sldId id="466" r:id="rId16"/>
    <p:sldId id="438" r:id="rId17"/>
    <p:sldId id="439" r:id="rId18"/>
    <p:sldId id="394" r:id="rId19"/>
    <p:sldId id="396" r:id="rId20"/>
    <p:sldId id="376" r:id="rId21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>
      <p:cViewPr varScale="1">
        <p:scale>
          <a:sx n="111" d="100"/>
          <a:sy n="111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Translation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init_enc_attention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self.attn_dim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300   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attnU_et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.attbe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attnB_et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att_e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tf.nn.conv2d(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'VALID'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att_e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.attbe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.attWe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attnW_et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attnV_et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9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37A5275E-A0AB-4294-B5CE-D56C2C0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9" y="4634396"/>
            <a:ext cx="3166113" cy="14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5724128" y="4835154"/>
            <a:ext cx="1067701" cy="3768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27AED0-8AB2-4CE7-94D3-80F6E898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09E67-6E93-4B24-9B1D-7A1DADDAFBF6}"/>
              </a:ext>
            </a:extLst>
          </p:cNvPr>
          <p:cNvSpPr txBox="1"/>
          <p:nvPr/>
        </p:nvSpPr>
        <p:spPr>
          <a:xfrm>
            <a:off x="935026" y="4687893"/>
            <a:ext cx="413292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Attention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process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softmax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e_t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e_t,i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v^T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tanh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U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h_i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s_t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)  --&gt;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h_i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s_t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는 </a:t>
            </a:r>
            <a:br>
              <a:rPr kumimoji="0"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각각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b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U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h_i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는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만 완료되면 구할 수 있으므로, 미리 구해주고</a:t>
            </a:r>
            <a:r>
              <a:rPr kumimoji="0"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는 매 디코딩 과정에서 나오는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state를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사용</a:t>
            </a:r>
            <a:r>
              <a:rPr kumimoji="0"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각각의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hidden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state에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matrix를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개별적을 곱하기 위해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convolution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연산 사용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8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encoder_attention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tf.tile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attWes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(tf.nn.conv2d(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.attWe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'SAME'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attention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distribution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e_t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attWes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e_t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9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37A5275E-A0AB-4294-B5CE-D56C2C0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9" y="4634396"/>
            <a:ext cx="3166113" cy="14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5724128" y="4835154"/>
            <a:ext cx="1067701" cy="3768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09E67-6E93-4B24-9B1D-7A1DADDAFBF6}"/>
              </a:ext>
            </a:extLst>
          </p:cNvPr>
          <p:cNvSpPr txBox="1"/>
          <p:nvPr/>
        </p:nvSpPr>
        <p:spPr>
          <a:xfrm>
            <a:off x="935026" y="4687893"/>
            <a:ext cx="413292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attention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softmax</a:t>
            </a:r>
            <a:b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넘겨받아서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attention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distribution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softmax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e_t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) 리턴</a:t>
            </a:r>
            <a:b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tile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각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state의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e_t,i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구할 때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decoder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가 필요하므로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길이(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)만큼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tiling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해줌</a:t>
            </a:r>
            <a:b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tiling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한 뒤 마찬가지로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conv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연산 사용 (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연산 후 </a:t>
            </a:r>
            <a:r>
              <a:rPr kumimoji="0" lang="ko-KR" altLang="ko-KR" sz="1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tiling해도</a:t>
            </a:r>
            <a:r>
              <a:rPr kumimoji="0" lang="ko-KR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 가능할 수 있으나, 직관적으로 위와 똑같이 사용)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CF1AB05-D9DD-4DF0-AAF5-8C7AF748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2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71092-84BE-43A5-8089-E88C6890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BF6F9-59FF-4C3F-B93D-11E9C5D8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4D2C7-F006-41BE-94ED-354B711042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10D24-8EDA-4A72-8E92-13FDB6C1B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8FF65-82F0-4665-9B00-4F8842DF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16" y="1306081"/>
            <a:ext cx="5796644" cy="2499588"/>
          </a:xfrm>
          <a:prstGeom prst="rect">
            <a:avLst/>
          </a:prstGeom>
        </p:spPr>
      </p:pic>
      <p:pic>
        <p:nvPicPr>
          <p:cNvPr id="1026" name="Picture 2" descr="detail_attentionmodel">
            <a:extLst>
              <a:ext uri="{FF2B5EF4-FFF2-40B4-BE49-F238E27FC236}">
                <a16:creationId xmlns:a16="http://schemas.microsoft.com/office/drawing/2014/main" id="{237AECE3-2AFD-4896-97BC-0AF233D4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90662"/>
            <a:ext cx="3312368" cy="23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8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Decoder Train</a:t>
            </a:r>
          </a:p>
          <a:p>
            <a:pPr lvl="2"/>
            <a:r>
              <a:rPr lang="en-US" altLang="ko-KR" dirty="0"/>
              <a:t>Training </a:t>
            </a:r>
            <a:r>
              <a:rPr lang="ko-KR" altLang="en-US" dirty="0"/>
              <a:t>과정에서는 </a:t>
            </a:r>
            <a:r>
              <a:rPr lang="en-US" altLang="ko-KR" dirty="0"/>
              <a:t>Decoder</a:t>
            </a:r>
            <a:r>
              <a:rPr lang="ko-KR" altLang="en-US" dirty="0"/>
              <a:t>에서 매 </a:t>
            </a:r>
            <a:r>
              <a:rPr lang="en-US" altLang="ko-KR" dirty="0"/>
              <a:t>Step hidden state</a:t>
            </a:r>
            <a:r>
              <a:rPr lang="ko-KR" altLang="en-US" dirty="0"/>
              <a:t>에서 계산되는 </a:t>
            </a:r>
            <a:r>
              <a:rPr lang="ko-KR" altLang="en-US" dirty="0" err="1"/>
              <a:t>출력값</a:t>
            </a:r>
            <a:r>
              <a:rPr lang="en-US" altLang="ko-KR" dirty="0"/>
              <a:t>(</a:t>
            </a:r>
            <a:r>
              <a:rPr lang="en-US" altLang="ko-KR" b="1" dirty="0"/>
              <a:t>Word</a:t>
            </a:r>
            <a:r>
              <a:rPr lang="ko-KR" altLang="en-US" b="1" dirty="0"/>
              <a:t> </a:t>
            </a:r>
            <a:r>
              <a:rPr lang="en-US" altLang="ko-KR" b="1" dirty="0"/>
              <a:t>Probability</a:t>
            </a:r>
            <a:r>
              <a:rPr lang="en-US" altLang="ko-KR" dirty="0"/>
              <a:t>)</a:t>
            </a:r>
            <a:r>
              <a:rPr lang="ko-KR" altLang="en-US" dirty="0"/>
              <a:t>를 다음 </a:t>
            </a:r>
            <a:r>
              <a:rPr lang="en-US" altLang="ko-KR" dirty="0"/>
              <a:t>hidden state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사용함</a:t>
            </a:r>
            <a:endParaRPr lang="en-US" altLang="ko-KR" dirty="0"/>
          </a:p>
          <a:p>
            <a:pPr lvl="1"/>
            <a:r>
              <a:rPr lang="en-US" altLang="ko-KR" dirty="0"/>
              <a:t>Decoder Infer</a:t>
            </a:r>
          </a:p>
          <a:p>
            <a:pPr lvl="2"/>
            <a:r>
              <a:rPr lang="en-US" altLang="ko-KR" dirty="0"/>
              <a:t>Test </a:t>
            </a:r>
            <a:r>
              <a:rPr lang="ko-KR" altLang="en-US" dirty="0"/>
              <a:t>과정에서는 </a:t>
            </a:r>
            <a:r>
              <a:rPr lang="en-US" altLang="ko-KR" dirty="0"/>
              <a:t>Decoder</a:t>
            </a:r>
            <a:r>
              <a:rPr lang="ko-KR" altLang="en-US" dirty="0"/>
              <a:t>에서 매 </a:t>
            </a:r>
            <a:r>
              <a:rPr lang="en-US" altLang="ko-KR" dirty="0"/>
              <a:t>Step hidden state</a:t>
            </a:r>
            <a:r>
              <a:rPr lang="ko-KR" altLang="en-US" dirty="0"/>
              <a:t>에서 계산되는 </a:t>
            </a:r>
            <a:r>
              <a:rPr lang="ko-KR" altLang="en-US" dirty="0" err="1"/>
              <a:t>출력값</a:t>
            </a:r>
            <a:r>
              <a:rPr lang="en-US" altLang="ko-KR" dirty="0"/>
              <a:t>(</a:t>
            </a:r>
            <a:r>
              <a:rPr lang="ko-KR" altLang="en-US" b="1" dirty="0"/>
              <a:t>생성되는 단어</a:t>
            </a:r>
            <a:r>
              <a:rPr lang="en-US" altLang="ko-KR" dirty="0"/>
              <a:t>)</a:t>
            </a:r>
            <a:r>
              <a:rPr lang="ko-KR" altLang="en-US" dirty="0"/>
              <a:t>를 다음 </a:t>
            </a:r>
            <a:r>
              <a:rPr lang="en-US" altLang="ko-KR" dirty="0"/>
              <a:t>hidden state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사용함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9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37A5275E-A0AB-4294-B5CE-D56C2C0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71768"/>
            <a:ext cx="3166113" cy="14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273606" y="4365104"/>
            <a:ext cx="2116908" cy="3768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73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time-batch-dimension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tf.TensorArray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self.encoder_attention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tf.expand_dims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word_prob.write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word_prob.stack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9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37A5275E-A0AB-4294-B5CE-D56C2C0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71768"/>
            <a:ext cx="3166113" cy="14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273606" y="4365104"/>
            <a:ext cx="2116908" cy="3768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F5CB6C-163F-44B1-8EB9-5F3FA8D0D18F}"/>
              </a:ext>
            </a:extLst>
          </p:cNvPr>
          <p:cNvSpPr/>
          <p:nvPr/>
        </p:nvSpPr>
        <p:spPr bwMode="auto">
          <a:xfrm>
            <a:off x="1331640" y="3720890"/>
            <a:ext cx="3240360" cy="284174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89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Tf.while_loop</a:t>
            </a:r>
            <a:endParaRPr lang="en-US" altLang="ko-KR" dirty="0"/>
          </a:p>
          <a:p>
            <a:pPr lvl="3"/>
            <a:r>
              <a:rPr lang="en-US" altLang="ko-KR" dirty="0"/>
              <a:t>Lambda: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를 언제까지 반복될지 결정</a:t>
            </a:r>
            <a:endParaRPr lang="en-US" altLang="ko-KR" dirty="0"/>
          </a:p>
          <a:p>
            <a:pPr lvl="3"/>
            <a:r>
              <a:rPr lang="en-US" altLang="ko-KR" dirty="0"/>
              <a:t>Body: </a:t>
            </a:r>
            <a:r>
              <a:rPr lang="ko-KR" altLang="en-US" dirty="0"/>
              <a:t>실행되는 함수</a:t>
            </a:r>
            <a:endParaRPr lang="en-US" altLang="ko-KR" dirty="0"/>
          </a:p>
          <a:p>
            <a:pPr lvl="3"/>
            <a:r>
              <a:rPr lang="en-US" altLang="ko-KR" dirty="0" err="1"/>
              <a:t>Loop_vars</a:t>
            </a:r>
            <a:r>
              <a:rPr lang="en-US" altLang="ko-KR" dirty="0"/>
              <a:t>: </a:t>
            </a:r>
            <a:r>
              <a:rPr lang="ko-KR" altLang="en-US" dirty="0"/>
              <a:t>초기 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9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37A5275E-A0AB-4294-B5CE-D56C2C0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71768"/>
            <a:ext cx="3166113" cy="14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273606" y="4365104"/>
            <a:ext cx="2116908" cy="3768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12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decoder_infer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tf.TensorArray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self.encoder_attention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tf.expand_dims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tf.cast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tf.int32)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word_token.write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self.emb_W_dec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endParaRPr kumimoji="0"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.output_token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word_token.stack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pic>
        <p:nvPicPr>
          <p:cNvPr id="9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37A5275E-A0AB-4294-B5CE-D56C2C0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83782"/>
            <a:ext cx="3166113" cy="14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417622" y="4377118"/>
            <a:ext cx="2116908" cy="3768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7C397A-7E1D-4B84-B093-29BBCD9E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E4A25F-7A0B-4DF1-800E-BA29A8707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0A9EB3-DC1F-4759-8451-F5BED70CFB75}"/>
              </a:ext>
            </a:extLst>
          </p:cNvPr>
          <p:cNvSpPr/>
          <p:nvPr/>
        </p:nvSpPr>
        <p:spPr bwMode="auto">
          <a:xfrm>
            <a:off x="1403648" y="3429000"/>
            <a:ext cx="5760640" cy="3768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70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.rnn_encode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.init_enc_attention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state_is_tuple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out_layer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.decoder_train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.decoder_infer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.build_loss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9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37A5275E-A0AB-4294-B5CE-D56C2C0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04" y="4293096"/>
            <a:ext cx="3776318" cy="17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07C397A-7E1D-4B84-B093-29BBCD9E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674FBB-40F9-4417-85D3-794A2565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5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5147-1AC4-40DB-B56B-6E5F5D2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719F5-1970-42B4-8295-0CBAEB2F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Build Loss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Build Optimizer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7F002-3AB3-4F9D-98BD-C38369BC9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A3C85-428E-449A-8FC2-6B297F8A0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37DD1-D008-425F-AEF7-A99FB4C330ED}"/>
              </a:ext>
            </a:extLst>
          </p:cNvPr>
          <p:cNvSpPr txBox="1"/>
          <p:nvPr/>
        </p:nvSpPr>
        <p:spPr>
          <a:xfrm>
            <a:off x="935026" y="2204864"/>
            <a:ext cx="775177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tf.nn.sparse_softmax_cross_entropy_with_logits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.masks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/ 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.masks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1e-10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C3283-5CD7-4D7E-8B0B-72FBCFFAD635}"/>
              </a:ext>
            </a:extLst>
          </p:cNvPr>
          <p:cNvSpPr txBox="1"/>
          <p:nvPr/>
        </p:nvSpPr>
        <p:spPr>
          <a:xfrm>
            <a:off x="935026" y="4077072"/>
            <a:ext cx="775177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(*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optimizer.compute_gradients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7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 and Result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data.get_batch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BATCH_SIZE)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model.y_len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{:4d}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it_sample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sample_test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: Learning Phrase Representations Using RNN Encoder-Decoder for Statistical Machine Translation</a:t>
            </a:r>
          </a:p>
          <a:p>
            <a:endParaRPr lang="en-US" altLang="ko-KR" dirty="0"/>
          </a:p>
          <a:p>
            <a:r>
              <a:rPr lang="en-US" altLang="ko-KR" dirty="0"/>
              <a:t>Neural Machine Translation</a:t>
            </a:r>
          </a:p>
          <a:p>
            <a:pPr lvl="1"/>
            <a:r>
              <a:rPr lang="en-US" altLang="ko-KR" dirty="0"/>
              <a:t>RNN Encoder Decoder </a:t>
            </a:r>
            <a:r>
              <a:rPr lang="ko-KR" altLang="en-US" dirty="0"/>
              <a:t>구조 </a:t>
            </a:r>
            <a:r>
              <a:rPr lang="en-US" altLang="ko-KR" dirty="0"/>
              <a:t>+ Attention</a:t>
            </a:r>
          </a:p>
          <a:p>
            <a:endParaRPr lang="en-US" altLang="ko-KR" dirty="0"/>
          </a:p>
          <a:p>
            <a:r>
              <a:rPr lang="en-US" altLang="ko-KR" dirty="0"/>
              <a:t>Data Set</a:t>
            </a:r>
          </a:p>
          <a:p>
            <a:pPr lvl="1"/>
            <a:r>
              <a:rPr lang="en-US" altLang="ko-KR" dirty="0"/>
              <a:t>Vietnamese to English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026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989E138D-248B-499F-98E8-AC59BCA91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3056"/>
            <a:ext cx="4533255" cy="20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2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 loss: 3.192</a:t>
            </a:r>
          </a:p>
          <a:p>
            <a:r>
              <a:rPr lang="en-US" altLang="ko-KR" sz="1100" dirty="0"/>
              <a:t> - true: My story begins when I was in New York City for a speaking engagement , and my wife took this picture of me holding my daughter on her first birthday . We &amp;</a:t>
            </a:r>
            <a:r>
              <a:rPr lang="en-US" altLang="ko-KR" sz="1100" dirty="0" err="1"/>
              <a:t>apos;re</a:t>
            </a:r>
            <a:r>
              <a:rPr lang="en-US" altLang="ko-KR" sz="1100" dirty="0"/>
              <a:t> on the corner of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and 5th . &lt;/s&gt; &lt;/s&gt; &lt;/s&gt; &lt;/s&gt; &lt;/s&gt; &lt;/s&gt; &lt;/s&gt; &lt;/s&gt; &lt;/s&gt; &lt;/s&gt; &lt;/s&gt; &lt;/s&gt; &lt;/s&gt; &lt;/s&gt; &lt;/s&gt; &lt;/s&gt; &lt;/s&gt; &lt;/s&gt; &lt;/s&gt;</a:t>
            </a:r>
          </a:p>
          <a:p>
            <a:r>
              <a:rPr lang="en-US" altLang="ko-KR" sz="1100" dirty="0"/>
              <a:t> --&gt; output: The story begins to the New York in a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, and my wife , I was my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in the first day of her first birthday . We stand in the first time . &lt;/s&gt; five . &lt;/s&gt; . &lt;/s&gt; . &lt;/s&gt; . &lt;/s&gt; . &lt;/s&gt; . &lt;/s&gt; . &lt;/s&gt; . &lt;/s&gt; . &lt;/s&gt; . &lt;/s&gt; . &lt;/s&gt; .</a:t>
            </a:r>
          </a:p>
          <a:p>
            <a:r>
              <a:rPr lang="en-US" altLang="ko-KR" sz="1100" dirty="0"/>
              <a:t> it: 9990 | loss: 3.028 - 2579.09s</a:t>
            </a:r>
          </a:p>
          <a:p>
            <a:r>
              <a:rPr lang="en-US" altLang="ko-KR" sz="1100" dirty="0"/>
              <a:t>test loss: 3.065</a:t>
            </a:r>
          </a:p>
          <a:p>
            <a:r>
              <a:rPr lang="en-US" altLang="ko-KR" sz="1100" dirty="0"/>
              <a:t> - true: We &amp;</a:t>
            </a:r>
            <a:r>
              <a:rPr lang="en-US" altLang="ko-KR" sz="1100" dirty="0" err="1"/>
              <a:t>apos;ve</a:t>
            </a:r>
            <a:r>
              <a:rPr lang="en-US" altLang="ko-KR" sz="1100" dirty="0"/>
              <a:t> had , like , 50 people come to our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and participate , and it &amp;</a:t>
            </a:r>
            <a:r>
              <a:rPr lang="en-US" altLang="ko-KR" sz="1100" dirty="0" err="1"/>
              <a:t>apos;s</a:t>
            </a:r>
            <a:r>
              <a:rPr lang="en-US" altLang="ko-KR" sz="1100" dirty="0"/>
              <a:t> all volunteers .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 &lt;/s&gt;</a:t>
            </a:r>
          </a:p>
          <a:p>
            <a:r>
              <a:rPr lang="en-US" altLang="ko-KR" sz="1100" dirty="0"/>
              <a:t> --&gt; output: We have about 50 people to the training , and all the volunteer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. &lt;/s&gt; . &lt;/s&gt; . &lt;/s&gt; . &lt;/s&gt; . &lt;/s&gt; . &lt;/s&gt; . &lt;/s&gt; . &lt;/s&gt; . &lt;/s&gt; . &lt;/s&gt; . &lt;/s&gt; . &lt;/s&gt; . &lt;/s&gt; . &lt;/s&gt; . &lt;/s&gt; . &lt;/s&gt; . &lt;/s&gt; . &lt;/s&gt; . &lt;/s&gt; . &lt;/s&gt; . &lt;/s&gt; . &lt;/s&gt; . &lt;/s&gt;</a:t>
            </a:r>
          </a:p>
        </p:txBody>
      </p:sp>
    </p:spTree>
    <p:extLst>
      <p:ext uri="{BB962C8B-B14F-4D97-AF65-F5344CB8AC3E}">
        <p14:creationId xmlns:p14="http://schemas.microsoft.com/office/powerpoint/2010/main" val="282403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Character to index (Vietnamese, English 2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Word to index (Vietnamese, English 2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198351"/>
            <a:ext cx="8154937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vocab.en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w2idx = {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.unk_token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.unk_idx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.stt_idx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.eos_token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.eos_idx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.max_enc_vocab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line.rstrip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w2idx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2723D-6512-4D4E-A1AB-1F46CDA34F64}"/>
              </a:ext>
            </a:extLst>
          </p:cNvPr>
          <p:cNvSpPr txBox="1"/>
          <p:nvPr/>
        </p:nvSpPr>
        <p:spPr>
          <a:xfrm>
            <a:off x="565969" y="4552573"/>
            <a:ext cx="815493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.w2idx_enc: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.idx2w_enc[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.w2idx_enc[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.w2idx_dec: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.idx2w_dec[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.w2idx_dec[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2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Read Data File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350364"/>
            <a:ext cx="8154937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read_file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en-US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“train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line.rstrip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!=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 ! 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82140C2-0130-4A64-9257-C5CF2A02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B153C-0073-4338-9D31-E3126EF0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DE2D925-F0FF-4E24-99C7-53E8A417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1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Load Vocab Dictionary and Train Data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350364"/>
            <a:ext cx="8154937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.w2idx_enc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.read_vocab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vocab.vi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.w2idx_dec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.read_vocab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vocab.en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.read_file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.text_enc.extend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.text_dec.extend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endParaRPr kumimoji="0"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.read_file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"tst2012"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.text_enc.extend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.text_dec.extend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.val_size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.read_file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"tst2013"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.text_enc.extend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.text_dec.extend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endParaRPr kumimoji="0" lang="ko-KR" altLang="ko-KR" sz="1000" dirty="0">
              <a:latin typeface="Arial" panose="020B0604020202020204" pitchFamily="34" charset="0"/>
            </a:endParaRPr>
          </a:p>
          <a:p>
            <a:pPr lvl="0"/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688C564-80CF-4310-A9EE-EDAC2C1B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0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Data Information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E1677-3762-43B3-92CF-A68CC607C500}"/>
              </a:ext>
            </a:extLst>
          </p:cNvPr>
          <p:cNvSpPr txBox="1"/>
          <p:nvPr/>
        </p:nvSpPr>
        <p:spPr>
          <a:xfrm>
            <a:off x="565969" y="3595407"/>
            <a:ext cx="815493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Size: 133317, 1553, 1268</a:t>
            </a: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Vocab: 7709 17191</a:t>
            </a: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Length: 60 60</a:t>
            </a: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Avg length: 24.8 / 20.9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0DED4-F139-4C1E-AF7F-BFFFE5C463AC}"/>
              </a:ext>
            </a:extLst>
          </p:cNvPr>
          <p:cNvSpPr txBox="1"/>
          <p:nvPr/>
        </p:nvSpPr>
        <p:spPr>
          <a:xfrm>
            <a:off x="565969" y="2329551"/>
            <a:ext cx="815493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{}, {}, {}'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.val_size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 {}'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.w2idx_enc),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.w2idx_dec)))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 {}'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{:.1f} / {:.1f}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.length.mean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.length.mean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62811-4DE5-4938-9873-13D552E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FC129-5DFA-414E-9EFF-6ADBF4B8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Initialize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2B860-6314-4F25-B209-084DFFE3D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48252-1B11-45CC-8AB1-8AB635B64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AF8FA-977F-4CAD-932A-DE3B30FE5972}"/>
              </a:ext>
            </a:extLst>
          </p:cNvPr>
          <p:cNvSpPr txBox="1"/>
          <p:nvPr/>
        </p:nvSpPr>
        <p:spPr>
          <a:xfrm>
            <a:off x="935026" y="2276872"/>
            <a:ext cx="7237374" cy="3016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 err="1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256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stt_idx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end_idx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use_clip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0.001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tf.random_uniform_initializer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emb_dim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hidden_dim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attn_dim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max_enc_len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max_dec_len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enc_vocab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dec_vocab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.stt_idx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stt_idx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.end_idx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end_idx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E791A18-9966-46A0-8163-2BC5E03F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Encoder</a:t>
            </a:r>
          </a:p>
          <a:p>
            <a:pPr lvl="2"/>
            <a:r>
              <a:rPr lang="en-US" altLang="ko-KR" dirty="0"/>
              <a:t>Same as Day-2 Practice 1 (Sentence Embedding Model)</a:t>
            </a:r>
          </a:p>
          <a:p>
            <a:pPr lvl="1"/>
            <a:r>
              <a:rPr lang="en-US" altLang="ko-KR" dirty="0"/>
              <a:t>Decoder</a:t>
            </a:r>
          </a:p>
          <a:p>
            <a:pPr lvl="2"/>
            <a:r>
              <a:rPr lang="en-US" altLang="ko-KR" dirty="0"/>
              <a:t>Add Attention Model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neural machine translationì ëí ì´ë¯¸ì§ ê²ìê²°ê³¼">
            <a:extLst>
              <a:ext uri="{FF2B5EF4-FFF2-40B4-BE49-F238E27FC236}">
                <a16:creationId xmlns:a16="http://schemas.microsoft.com/office/drawing/2014/main" id="{FBBBC3DD-CF4B-4ADB-8520-7FAC4970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19" y="3284984"/>
            <a:ext cx="487816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8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Neural Machine 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Decoder_init_c</a:t>
            </a:r>
            <a:endParaRPr lang="en-US" altLang="ko-KR" dirty="0"/>
          </a:p>
          <a:p>
            <a:pPr lvl="2"/>
            <a:r>
              <a:rPr lang="en-US" altLang="ko-KR" dirty="0"/>
              <a:t>Decoder</a:t>
            </a:r>
            <a:r>
              <a:rPr lang="ko-KR" altLang="en-US" dirty="0"/>
              <a:t>의 </a:t>
            </a:r>
            <a:r>
              <a:rPr lang="en-US" altLang="ko-KR" dirty="0"/>
              <a:t>LSTM Cell</a:t>
            </a:r>
            <a:r>
              <a:rPr lang="ko-KR" altLang="en-US" dirty="0"/>
              <a:t>을 </a:t>
            </a:r>
            <a:r>
              <a:rPr lang="en-US" altLang="ko-KR" dirty="0"/>
              <a:t>Encoder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최종 </a:t>
            </a:r>
            <a:r>
              <a:rPr lang="en-US" altLang="ko-KR" dirty="0"/>
              <a:t>hidden state</a:t>
            </a:r>
            <a:r>
              <a:rPr lang="ko-KR" altLang="en-US" dirty="0"/>
              <a:t>로 초기화</a:t>
            </a:r>
            <a:endParaRPr lang="en-US" altLang="ko-KR" dirty="0"/>
          </a:p>
          <a:p>
            <a:pPr lvl="1"/>
            <a:r>
              <a:rPr lang="en-US" altLang="ko-KR" dirty="0" err="1"/>
              <a:t>Decoder_init_h</a:t>
            </a:r>
            <a:r>
              <a:rPr lang="en-US" altLang="ko-KR" dirty="0"/>
              <a:t> :</a:t>
            </a:r>
          </a:p>
          <a:p>
            <a:pPr lvl="2"/>
            <a:r>
              <a:rPr lang="en-US" altLang="ko-KR" dirty="0"/>
              <a:t>Decoder</a:t>
            </a:r>
            <a:r>
              <a:rPr lang="ko-KR" altLang="en-US" dirty="0"/>
              <a:t>의 </a:t>
            </a:r>
            <a:r>
              <a:rPr lang="en-US" altLang="ko-KR" dirty="0"/>
              <a:t>LSTM hidden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en-US" altLang="ko-KR" dirty="0"/>
              <a:t>Encoder</a:t>
            </a:r>
            <a:r>
              <a:rPr lang="ko-KR" altLang="en-US" dirty="0"/>
              <a:t>의 최종 </a:t>
            </a:r>
            <a:r>
              <a:rPr lang="en-US" altLang="ko-KR" dirty="0"/>
              <a:t>hidden state</a:t>
            </a:r>
            <a:r>
              <a:rPr lang="ko-KR" altLang="en-US" dirty="0"/>
              <a:t>로 초기화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rnn_encode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Bi-direction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forward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backward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bidirectional_dynamic_rnn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sequence_length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decoder's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bias_initializer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decoder_h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bias_initializer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LSTMStateTuple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fw_state.c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bw_state.c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LSTMì ëí ì´ë¯¸ì§ ê²ìê²°ê³¼">
            <a:extLst>
              <a:ext uri="{FF2B5EF4-FFF2-40B4-BE49-F238E27FC236}">
                <a16:creationId xmlns:a16="http://schemas.microsoft.com/office/drawing/2014/main" id="{F0A96D8B-F185-4F07-BB77-C497FBF42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0"/>
          <a:stretch/>
        </p:blipFill>
        <p:spPr bwMode="auto">
          <a:xfrm>
            <a:off x="6323856" y="4380447"/>
            <a:ext cx="2592288" cy="174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6460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8672</TotalTime>
  <Words>1339</Words>
  <Application>Microsoft Office PowerPoint</Application>
  <PresentationFormat>화면 슬라이드 쇼(4:3)</PresentationFormat>
  <Paragraphs>218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굴림체</vt:lpstr>
      <vt:lpstr>Arial</vt:lpstr>
      <vt:lpstr>Wingdings 2</vt:lpstr>
      <vt:lpstr>수묵 터치</vt:lpstr>
      <vt:lpstr>Translation</vt:lpstr>
      <vt:lpstr>Practice 1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  <vt:lpstr>Practice 1: Neural Machine Translation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451</cp:revision>
  <dcterms:created xsi:type="dcterms:W3CDTF">2004-03-24T09:34:53Z</dcterms:created>
  <dcterms:modified xsi:type="dcterms:W3CDTF">2018-06-25T04:53:15Z</dcterms:modified>
</cp:coreProperties>
</file>