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30" r:id="rId2"/>
    <p:sldId id="440" r:id="rId3"/>
    <p:sldId id="455" r:id="rId4"/>
    <p:sldId id="458" r:id="rId5"/>
    <p:sldId id="441" r:id="rId6"/>
    <p:sldId id="442" r:id="rId7"/>
    <p:sldId id="456" r:id="rId8"/>
    <p:sldId id="457" r:id="rId9"/>
    <p:sldId id="445" r:id="rId10"/>
    <p:sldId id="446" r:id="rId11"/>
    <p:sldId id="467" r:id="rId12"/>
    <p:sldId id="447" r:id="rId13"/>
    <p:sldId id="459" r:id="rId14"/>
    <p:sldId id="460" r:id="rId15"/>
    <p:sldId id="468" r:id="rId16"/>
    <p:sldId id="469" r:id="rId17"/>
    <p:sldId id="462" r:id="rId18"/>
    <p:sldId id="463" r:id="rId19"/>
    <p:sldId id="452" r:id="rId20"/>
    <p:sldId id="453" r:id="rId21"/>
    <p:sldId id="454" r:id="rId22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>
      <p:cViewPr varScale="1">
        <p:scale>
          <a:sx n="111" d="100"/>
          <a:sy n="111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지형" userId="3d4594d6552e6340" providerId="LiveId" clId="{5199823B-C3DD-4214-86D3-D460FA7CE7F7}"/>
    <pc:docChg chg="modSld">
      <pc:chgData name="이지형" userId="3d4594d6552e6340" providerId="LiveId" clId="{5199823B-C3DD-4214-86D3-D460FA7CE7F7}" dt="2018-02-06T09:46:25.349" v="7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569B70-E7CF-46E6-A69A-7561E062B9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A7CBD3-C17E-4405-9A71-A42AC512E3F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46B4DC9-988B-496A-9106-2ACB25FED3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E30EE9-67C2-46AE-959F-17F2BB4C62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7AD4F2D-7D82-428D-93DC-3CFABF4693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8BDB24-7CEE-47DE-AF20-30412808B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841A600-0581-48D9-877D-6F623096AC2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498053B-FDED-4A48-B004-28A74E10D7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96618B-C570-4FC3-966B-7F8565E2F5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D5A211-BEDB-42FB-B8F6-49B74DEFC88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9C1747-7FF0-4FEE-8DD6-E0A3C4BC90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8D2A1-24AD-442D-80B6-5DC7211D60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B111C5-D2C1-4B20-B7C8-F4F378DEF8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3AA0785-261E-42CB-B57E-628E8E257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A5BEB7-15B6-453D-A66C-CC90F4B4D3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8E1CEC-AD05-4192-8214-011656FD3F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2B5933-034F-4581-902D-C06FE72B35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9EAA244-1C15-4AA4-BCA3-5E3EA0C03C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169C79-6E43-4E80-9C8B-9B297AFA04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C0F6FB5-DE22-4D28-8D84-5CFE27EEB3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D672E8-51EC-4E91-9053-E6E0048400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ImagetoText</a:t>
            </a:r>
            <a:endParaRPr lang="en-US" altLang="ko-KR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15364" name="슬라이드 번호 개체 틀 1">
            <a:extLst>
              <a:ext uri="{FF2B5EF4-FFF2-40B4-BE49-F238E27FC236}">
                <a16:creationId xmlns:a16="http://schemas.microsoft.com/office/drawing/2014/main" id="{F218DC29-881D-499D-A8DE-AFBEFEF48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27E41E-85FE-4256-9DF7-172D2209F92A}" type="slidenum">
              <a:rPr kumimoji="0" lang="en-US" altLang="ko-K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ko-KR" sz="140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CED8324-4AF3-4F89-A2EE-D71C192D9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96434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Encoder</a:t>
            </a:r>
          </a:p>
          <a:p>
            <a:pPr lvl="2"/>
            <a:r>
              <a:rPr lang="en-US" altLang="ko-KR" dirty="0"/>
              <a:t>Use Convolutional Neural Network for Image</a:t>
            </a:r>
          </a:p>
          <a:p>
            <a:pPr lvl="1"/>
            <a:r>
              <a:rPr lang="en-US" altLang="ko-KR" dirty="0"/>
              <a:t>Decoder</a:t>
            </a:r>
          </a:p>
          <a:p>
            <a:pPr lvl="2"/>
            <a:r>
              <a:rPr lang="en-US" altLang="ko-KR" dirty="0"/>
              <a:t>Use LSTM for Text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50F707-8071-452D-AA96-11A5EB95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724" y="3462886"/>
            <a:ext cx="4968552" cy="24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56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Encoder</a:t>
            </a:r>
          </a:p>
          <a:p>
            <a:pPr lvl="2"/>
            <a:r>
              <a:rPr lang="en-US" altLang="ko-KR" dirty="0"/>
              <a:t>Use Convolutional Neural Network for Image</a:t>
            </a: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50F707-8071-452D-AA96-11A5EB95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704" y="3068960"/>
            <a:ext cx="5724636" cy="28300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46AEE3-C925-4F45-B20F-6517BB0709DF}"/>
              </a:ext>
            </a:extLst>
          </p:cNvPr>
          <p:cNvSpPr/>
          <p:nvPr/>
        </p:nvSpPr>
        <p:spPr bwMode="auto">
          <a:xfrm>
            <a:off x="1691680" y="3455545"/>
            <a:ext cx="3168352" cy="1989580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9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image_cnn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conv_f1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'conv_f1'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conv_b1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'conv_b1'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conv_l1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.leaky_relu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(tf.nn.conv2d(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=conv_f1,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'SAME'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conv_b1)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pool_l1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tf.nn.max_pool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(conv_l1,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"VALID"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(pool_l1 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conv_f2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'conv_f2'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conv_b2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'conv_b2'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conv_l2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.leaky_relu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(tf.nn.conv2d(pool_l1,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=conv_f2,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'SAME'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conv_b2)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pool_l2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tf.nn.max_pool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(conv_l2,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"VALID"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(pool_l2.shape)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4991064" y="4584944"/>
            <a:ext cx="1944216" cy="1376065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D215C-4C32-468B-9B24-38EEF5A237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4020" y="4581128"/>
            <a:ext cx="2989824" cy="14780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10A07A-B4B3-4991-9A03-90767CFE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6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Encoder</a:t>
            </a:r>
            <a:r>
              <a:rPr lang="ko-KR" altLang="en-US" dirty="0"/>
              <a:t>의 마지막 </a:t>
            </a:r>
            <a:r>
              <a:rPr lang="en-US" altLang="ko-KR" dirty="0"/>
              <a:t>State</a:t>
            </a:r>
            <a:r>
              <a:rPr lang="ko-KR" altLang="en-US" dirty="0"/>
              <a:t>를 </a:t>
            </a:r>
            <a:r>
              <a:rPr lang="en-US" altLang="ko-KR" dirty="0"/>
              <a:t>Decoder</a:t>
            </a:r>
            <a:r>
              <a:rPr lang="ko-KR" altLang="en-US" dirty="0"/>
              <a:t>의 </a:t>
            </a:r>
            <a:r>
              <a:rPr lang="en-US" altLang="ko-KR" dirty="0" err="1"/>
              <a:t>init_state</a:t>
            </a:r>
            <a:r>
              <a:rPr lang="ko-KR" altLang="en-US" dirty="0"/>
              <a:t>로 사용하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751774" cy="3016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conv_f3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'conv_f3'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conv_b3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'conv_b3'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conv_l3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.leaky_relu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(tf.nn.conv2d(pool_l2,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=conv_f3,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'SAME'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conv_b3)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pool_l3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tf.nn.max_pool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(conv_l3,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"VALID"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(pool_l3.shape)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conv_f4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'conv_f4'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conv_b4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tf.get_variable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'conv_b4'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conv_l4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.leaky_relu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(tf.nn.conv2d(pool_l3,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filter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=conv_f4,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'SAME'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conv_b4)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pool_l4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tf.nn.max_pool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(conv_l4,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strides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"VALID"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(pool_l4.shape)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(pool_l4,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*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converter_c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converter_h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tf.nn.tanh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LSTMStateTuple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converter_c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converter_h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.init_state.h.shape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4C797E-3FE0-4274-90C1-63B185AC2783}"/>
              </a:ext>
            </a:extLst>
          </p:cNvPr>
          <p:cNvSpPr/>
          <p:nvPr/>
        </p:nvSpPr>
        <p:spPr bwMode="auto">
          <a:xfrm>
            <a:off x="935026" y="4297553"/>
            <a:ext cx="5077134" cy="57160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BBF643-9B45-4AA9-8D59-0E297446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1986" y="3891839"/>
            <a:ext cx="2570819" cy="12709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DDCCBB-A43D-42A7-AAC0-86B2EEED976E}"/>
              </a:ext>
            </a:extLst>
          </p:cNvPr>
          <p:cNvSpPr/>
          <p:nvPr/>
        </p:nvSpPr>
        <p:spPr bwMode="auto">
          <a:xfrm>
            <a:off x="7092280" y="4295674"/>
            <a:ext cx="673396" cy="572607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1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507713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time-batch-dimension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tf.TensorArray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self.img_vector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word_prob.write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word_prob.stack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163904" y="5257078"/>
            <a:ext cx="1944216" cy="1376065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D215C-4C32-468B-9B24-38EEF5A237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032" y="5244146"/>
            <a:ext cx="2989824" cy="14780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10A07A-B4B3-4991-9A03-90767CFE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5AAAF-73DE-48A6-B621-8A13580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711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Decoder</a:t>
            </a:r>
          </a:p>
          <a:p>
            <a:pPr lvl="2"/>
            <a:r>
              <a:rPr lang="en-US" altLang="ko-KR" dirty="0"/>
              <a:t>Use LSTM for Text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1F168-50C8-41BF-8684-FAC05C8D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50F707-8071-452D-AA96-11A5EB95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704" y="3068960"/>
            <a:ext cx="5724636" cy="28300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B46AEE3-C925-4F45-B20F-6517BB0709DF}"/>
              </a:ext>
            </a:extLst>
          </p:cNvPr>
          <p:cNvSpPr/>
          <p:nvPr/>
        </p:nvSpPr>
        <p:spPr bwMode="auto">
          <a:xfrm>
            <a:off x="4770022" y="3078168"/>
            <a:ext cx="2862318" cy="2830065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303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5618174" cy="31700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time-batch-dimension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tf.TensorArray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=tf.float32,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self.img_vector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word_prob.write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text_emb_tbd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word_prob.stack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163904" y="5257078"/>
            <a:ext cx="1944216" cy="1376065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D215C-4C32-468B-9B24-38EEF5A237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032" y="5244146"/>
            <a:ext cx="2989824" cy="14780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39F145-A1F1-417A-98EF-7F8BC28EF1AA}"/>
              </a:ext>
            </a:extLst>
          </p:cNvPr>
          <p:cNvSpPr/>
          <p:nvPr/>
        </p:nvSpPr>
        <p:spPr bwMode="auto">
          <a:xfrm>
            <a:off x="1403648" y="3573015"/>
            <a:ext cx="4032448" cy="288033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08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5618174" cy="30162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decoder_infer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tf.TensorArray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=tf.int32,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tf.concat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state.h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self.img_vector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tf.cast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tf.reshape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tf.argmax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word_logit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[-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]), tf.int32)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word_token.write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tf.nn.embedding_lookup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self.emb_W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next_out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token_emb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next_state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step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tf.while_loop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cond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lambda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&lt;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body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loop_vars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.init_state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.output_token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tf.transpose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word_token.stack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perm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6998B7-19D0-4050-BA92-656C6AA4BCE7}"/>
              </a:ext>
            </a:extLst>
          </p:cNvPr>
          <p:cNvSpPr/>
          <p:nvPr/>
        </p:nvSpPr>
        <p:spPr bwMode="auto">
          <a:xfrm>
            <a:off x="6163904" y="5257078"/>
            <a:ext cx="1944216" cy="1376065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D215C-4C32-468B-9B24-38EEF5A237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0032" y="5244146"/>
            <a:ext cx="2989824" cy="147806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10A07A-B4B3-4991-9A03-90767CFE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5AAAF-73DE-48A6-B621-8A13580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0F4E019-41B1-41B8-920A-688A2E23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DD537A-FF9E-4110-B3C7-3088E8F8D549}"/>
              </a:ext>
            </a:extLst>
          </p:cNvPr>
          <p:cNvSpPr/>
          <p:nvPr/>
        </p:nvSpPr>
        <p:spPr bwMode="auto">
          <a:xfrm>
            <a:off x="1403648" y="3429001"/>
            <a:ext cx="4032448" cy="216024"/>
          </a:xfrm>
          <a:prstGeom prst="rect">
            <a:avLst/>
          </a:prstGeom>
          <a:noFill/>
          <a:ln w="25400" cap="rnd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02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EFD5E-403E-4A5D-92E7-F11FFC6B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8E341-2ACC-41B5-8E66-51057BE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Setup Layers (Model)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4F9F89-7076-4DEC-8EF6-8C73BE1A5E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D2EA6-6FF5-41C7-B795-7299E0DC4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84069" y="6236549"/>
            <a:ext cx="2133600" cy="476250"/>
          </a:xfrm>
        </p:spPr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6479D-AFEF-4382-B5C7-1FB71B5577ED}"/>
              </a:ext>
            </a:extLst>
          </p:cNvPr>
          <p:cNvSpPr txBox="1"/>
          <p:nvPr/>
        </p:nvSpPr>
        <p:spPr>
          <a:xfrm>
            <a:off x="935026" y="2204864"/>
            <a:ext cx="717309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.image_cnn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.decoder_cell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LSTMCell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state_is_tuple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.out_layer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Dense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out_layer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'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.decoder_train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.decoder_infer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FD215C-4C32-468B-9B24-38EEF5A237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8655" y="3861048"/>
            <a:ext cx="4129566" cy="204151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10A07A-B4B3-4991-9A03-90767CFE2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15AAAF-73DE-48A6-B621-8A135808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0F4E019-41B1-41B8-920A-688A2E23E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E74E01C-C4F2-4969-8401-B74421B7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314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F5147-1AC4-40DB-B56B-6E5F5D2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719F5-1970-42B4-8295-0CBAEB2F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en-US" altLang="ko-KR" dirty="0"/>
              <a:t>Build Loss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Build Optimizer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87F002-3AB3-4F9D-98BD-C38369BC92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7A3C85-428E-449A-8FC2-6B297F8A0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37DD1-D008-425F-AEF7-A99FB4C330ED}"/>
              </a:ext>
            </a:extLst>
          </p:cNvPr>
          <p:cNvSpPr txBox="1"/>
          <p:nvPr/>
        </p:nvSpPr>
        <p:spPr>
          <a:xfrm>
            <a:off x="935026" y="2204864"/>
            <a:ext cx="7751774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tf.nn.sparse_softmax_cross_entropy_with_logits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labels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logits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.train_prob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.cross_entropy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.masks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/ 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tf.reduce_sum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.masks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1e-10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AC3283-5CD7-4D7E-8B0B-72FBCFFAD635}"/>
              </a:ext>
            </a:extLst>
          </p:cNvPr>
          <p:cNvSpPr txBox="1"/>
          <p:nvPr/>
        </p:nvSpPr>
        <p:spPr>
          <a:xfrm>
            <a:off x="935026" y="4077072"/>
            <a:ext cx="775177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build_opt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define</a:t>
            </a: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i="1" dirty="0" err="1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b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tf.train.AdamOptimizer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grad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var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zip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(*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optimizer.compute_gradients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130D2-5261-4FEB-B612-8C1EC34E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2B677-51AA-4BDE-8556-0FD1AAAC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: Deep Visual-Semantic Alignments for Generating Image Descriptions </a:t>
            </a:r>
          </a:p>
          <a:p>
            <a:endParaRPr lang="en-US" altLang="ko-KR" dirty="0"/>
          </a:p>
          <a:p>
            <a:r>
              <a:rPr lang="en-US" altLang="ko-KR" dirty="0"/>
              <a:t>Image Captioning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2EFC0E-DC67-4492-A098-C19ADA590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383CD-8CA6-47C6-AB08-47FE6DA235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28674" name="Picture 2" descr="Deep Learning image captioningì ëí ì´ë¯¸ì§ ê²ìê²°ê³¼">
            <a:extLst>
              <a:ext uri="{FF2B5EF4-FFF2-40B4-BE49-F238E27FC236}">
                <a16:creationId xmlns:a16="http://schemas.microsoft.com/office/drawing/2014/main" id="{0EC99690-E9C2-4957-B35F-6C89F3C0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199" y="3653085"/>
            <a:ext cx="4191601" cy="25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5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FC79C-D52E-4C96-A7D0-D1DF8131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2AC82-9DE0-47DD-8D3F-D8BF74EE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Train Model and Result</a:t>
            </a:r>
          </a:p>
          <a:p>
            <a:pPr lvl="1"/>
            <a:r>
              <a:rPr lang="en-US" altLang="ko-KR" dirty="0"/>
              <a:t>Code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48C1B-8464-4973-93DA-281C46F0A8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2C0DCA-B4E1-42FC-9EE2-80408F1CC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20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F3D06-31DB-4BDD-911C-4ACCC9958464}"/>
              </a:ext>
            </a:extLst>
          </p:cNvPr>
          <p:cNvSpPr txBox="1"/>
          <p:nvPr/>
        </p:nvSpPr>
        <p:spPr>
          <a:xfrm>
            <a:off x="935026" y="2204864"/>
            <a:ext cx="7751774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data.get_train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(BATCH_SIZE)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[],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random.randint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feed_text.append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feed_length.append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feed_text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model.text_len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feed_length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_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sess.run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model.update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feed_dict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it_log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{:4d} |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{:.3f} - {:.2f}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/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time.time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 -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start_time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avg_loss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it_cnt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test_model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model.save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sess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%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it_sample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and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&gt;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sample_test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B52BCEE-2C7A-44C8-80A8-4B02FE18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78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ACADB-4244-4948-8B90-D342D5DC8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A2838-3C0B-4B20-B4BE-5212BEC63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87A6ED-2F27-4D08-933A-1F4F5A531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45AFF-2A04-4C0E-8FCF-54BEA176B5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21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4DE4F-F5C2-4E9B-8F9C-2D526CAC5C20}"/>
              </a:ext>
            </a:extLst>
          </p:cNvPr>
          <p:cNvSpPr txBox="1"/>
          <p:nvPr/>
        </p:nvSpPr>
        <p:spPr>
          <a:xfrm>
            <a:off x="935026" y="1988840"/>
            <a:ext cx="7416824" cy="39857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test loss: 1.020</a:t>
            </a:r>
          </a:p>
          <a:p>
            <a:r>
              <a:rPr lang="en-US" altLang="ko-KR" sz="1100" dirty="0"/>
              <a:t> - true: A child in pajamas opens a wrapped gift in front of a Christmas tree.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A child opening presents on Christmas morning.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A little boy opens presents next to a tree on Christmas morning.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A red headed child in his pajamas opening </a:t>
            </a:r>
            <a:r>
              <a:rPr lang="en-US" altLang="ko-KR" sz="1100" dirty="0" err="1"/>
              <a:t>christmas</a:t>
            </a:r>
            <a:r>
              <a:rPr lang="en-US" altLang="ko-KR" sz="1100" dirty="0"/>
              <a:t> gifts.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Young boy with glasses and dressed in blue opening Christmas presents.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--&gt; result: A boy with glasses and a blue gift with his tree in his gifts.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it: 9910 | loss: 1.291 - 472.09s</a:t>
            </a:r>
          </a:p>
          <a:p>
            <a:r>
              <a:rPr lang="en-US" altLang="ko-KR" sz="1100" dirty="0"/>
              <a:t> it: 9920 | loss: 1.239 - 472.47s</a:t>
            </a:r>
          </a:p>
          <a:p>
            <a:r>
              <a:rPr lang="en-US" altLang="ko-KR" sz="1100" dirty="0"/>
              <a:t> it: 9930 | loss: 1.289 - 472.85s</a:t>
            </a:r>
          </a:p>
          <a:p>
            <a:r>
              <a:rPr lang="en-US" altLang="ko-KR" sz="1100" dirty="0"/>
              <a:t> it: 9940 | loss: 1.342 - 473.24s</a:t>
            </a:r>
          </a:p>
          <a:p>
            <a:r>
              <a:rPr lang="en-US" altLang="ko-KR" sz="1100" dirty="0"/>
              <a:t> it: 9950 | loss: 1.252 - 473.61s</a:t>
            </a:r>
          </a:p>
          <a:p>
            <a:r>
              <a:rPr lang="en-US" altLang="ko-KR" sz="1100" dirty="0"/>
              <a:t>test loss: 1.029</a:t>
            </a:r>
          </a:p>
          <a:p>
            <a:r>
              <a:rPr lang="en-US" altLang="ko-KR" sz="1100" dirty="0"/>
              <a:t> - true: A brown and white horse with its eyes closed, with a barn in the background.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A close-up of a horse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A close-up photo of a brown and white horse on a farm.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A paint horse stands close to the camera on a ranch.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 true: The curious horse moves in for a close up.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--&gt; result: A close-up of a brown horse with a barn &lt;</a:t>
            </a:r>
            <a:r>
              <a:rPr lang="en-US" altLang="ko-KR" sz="1100" dirty="0" err="1"/>
              <a:t>eos</a:t>
            </a:r>
            <a:r>
              <a:rPr lang="en-US" altLang="ko-KR" sz="1100" dirty="0"/>
              <a:t>&gt; </a:t>
            </a:r>
          </a:p>
          <a:p>
            <a:r>
              <a:rPr lang="en-US" altLang="ko-KR" sz="1100" dirty="0"/>
              <a:t> it: 9960 | loss: 1.368 - 474.38s</a:t>
            </a:r>
          </a:p>
          <a:p>
            <a:r>
              <a:rPr lang="en-US" altLang="ko-KR" sz="1100" dirty="0"/>
              <a:t> it: 9970 | loss: 1.339 - 474.77s</a:t>
            </a:r>
          </a:p>
          <a:p>
            <a:r>
              <a:rPr lang="en-US" altLang="ko-KR" sz="1100" dirty="0"/>
              <a:t> it: 9980 | loss: 1.421 - 475.15s</a:t>
            </a:r>
          </a:p>
          <a:p>
            <a:r>
              <a:rPr lang="en-US" altLang="ko-KR" sz="1100" dirty="0"/>
              <a:t> it: 9990 | loss: 1.364 - 475.53s</a:t>
            </a:r>
          </a:p>
        </p:txBody>
      </p:sp>
    </p:spTree>
    <p:extLst>
      <p:ext uri="{BB962C8B-B14F-4D97-AF65-F5344CB8AC3E}">
        <p14:creationId xmlns:p14="http://schemas.microsoft.com/office/powerpoint/2010/main" val="192291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</a:p>
          <a:p>
            <a:pPr lvl="1"/>
            <a:r>
              <a:rPr lang="en-US" altLang="ko-KR" dirty="0"/>
              <a:t>Pascal sentence dataset (based </a:t>
            </a:r>
            <a:r>
              <a:rPr lang="en-US" altLang="ko-KR"/>
              <a:t>on Pascal-2008)</a:t>
            </a:r>
            <a:endParaRPr lang="en-US" altLang="ko-KR" dirty="0"/>
          </a:p>
          <a:p>
            <a:pPr lvl="1"/>
            <a:r>
              <a:rPr lang="en-US" altLang="ko-KR" dirty="0"/>
              <a:t>Classification, Detection, Caption,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1"/>
            <a:r>
              <a:rPr lang="en-US" altLang="ko-KR" dirty="0"/>
              <a:t>1000 images + 5 descriptions per image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2A7509-D501-4140-B8DC-05AA7971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3522121"/>
            <a:ext cx="6552728" cy="19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58849-7466-4381-A494-4F8DE378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8A881-C941-4C1A-920E-818AE60A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Encoder</a:t>
            </a:r>
          </a:p>
          <a:p>
            <a:pPr lvl="2"/>
            <a:r>
              <a:rPr lang="en-US" altLang="ko-KR" dirty="0"/>
              <a:t>CNN</a:t>
            </a:r>
          </a:p>
          <a:p>
            <a:pPr lvl="1"/>
            <a:r>
              <a:rPr lang="en-US" altLang="ko-KR" dirty="0"/>
              <a:t>Decoder</a:t>
            </a:r>
          </a:p>
          <a:p>
            <a:pPr lvl="2"/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0754FA-7AB8-464E-A551-78FC99AF20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8456A8-7A90-42CB-872A-A02B8BC98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/20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41292E-34FE-4C65-8160-A9F92D769C2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704" y="3140968"/>
            <a:ext cx="5791950" cy="28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2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Read image data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Read Text data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4487" lvl="1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198351"/>
            <a:ext cx="81549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read_img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os.walk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dataset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file_list.sort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664A1-7A3B-4464-BFAA-FEACC560DFCE}"/>
              </a:ext>
            </a:extLst>
          </p:cNvPr>
          <p:cNvSpPr txBox="1"/>
          <p:nvPr/>
        </p:nvSpPr>
        <p:spPr>
          <a:xfrm>
            <a:off x="565969" y="4460989"/>
            <a:ext cx="815493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read_text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dir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os.walk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sentence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"/"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join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file_list.sort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1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to Array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350364"/>
            <a:ext cx="815493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cv2.imread(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cv2.IMREAD_COLOR)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img_resized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cv2.resize(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.img_x_size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.img_y_size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img_resized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en-US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en-US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/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en-US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en-US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images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7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 to Array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350364"/>
            <a:ext cx="8154937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with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open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file_name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as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fin.readlines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np.zeros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=np.int32)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+=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eos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b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enumerate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line.split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()):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break</a:t>
            </a:r>
            <a:b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j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word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 = j+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lengths.append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np.array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lengths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2552-7EA0-4760-8A05-5D34E715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9A41A-3DA9-4C03-B9E8-5050DC7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Code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0199CF-7ACF-4E0A-82E7-DDD75D09E7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8DD06B-255B-4439-A485-8CCA3880E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E444C-89DE-40C8-ADD1-6098497627EC}"/>
              </a:ext>
            </a:extLst>
          </p:cNvPr>
          <p:cNvSpPr txBox="1"/>
          <p:nvPr/>
        </p:nvSpPr>
        <p:spPr>
          <a:xfrm>
            <a:off x="565969" y="2350364"/>
            <a:ext cx="8154937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max_len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.max_vocab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max_vocab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.img_x_size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img_x_size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.img_y_size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img_y_size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 = {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end_token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"&lt;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unk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&gt;"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}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.read_img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.read_text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path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])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random.shuffle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[], []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img_list.append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text_list.append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.img_files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.ids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.lengths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.text_files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text_list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.w2idx)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" - </a:t>
            </a:r>
            <a:r>
              <a:rPr kumimoji="0" lang="ko-KR" altLang="ko-KR" sz="1000" b="1" dirty="0" err="1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vocab_size</a:t>
            </a:r>
            <a:r>
              <a:rPr kumimoji="0" lang="ko-KR" altLang="ko-KR" sz="1000" b="1" dirty="0">
                <a:solidFill>
                  <a:srgbClr val="0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{}"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format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08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62811-4DE5-4938-9873-13D552EE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Practice 2: Image-to-Text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FC129-5DFA-414E-9EFF-6ADBF4B8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Embedding Layer (Model)</a:t>
            </a:r>
          </a:p>
          <a:p>
            <a:pPr lvl="1"/>
            <a:r>
              <a:rPr lang="en-US" altLang="ko-KR" dirty="0"/>
              <a:t>Initialize Variable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92B860-6314-4F25-B209-084DFFE3DF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848252-1B11-45CC-8AB1-8AB635B64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/20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BAF8FA-977F-4CAD-932A-DE3B30FE5972}"/>
              </a:ext>
            </a:extLst>
          </p:cNvPr>
          <p:cNvSpPr txBox="1"/>
          <p:nvPr/>
        </p:nvSpPr>
        <p:spPr>
          <a:xfrm>
            <a:off x="935026" y="2276872"/>
            <a:ext cx="7237374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Model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object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000" b="1" dirty="0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 err="1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000" dirty="0">
                <a:solidFill>
                  <a:srgbClr val="B200B2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50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img_x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img_y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use_clip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b="1" dirty="0" err="1">
                <a:solidFill>
                  <a:srgbClr val="000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0.001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tf.random_uniform_initializer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(-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000" dirty="0">
                <a:solidFill>
                  <a:srgbClr val="0000FF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0.1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.emb_dim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emb_dim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.hidden_dim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hidden_dim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.vocab_size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vocab_size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.max_len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max_len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.use_clip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use_clip</a:t>
            </a:r>
            <a:b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000" dirty="0" err="1">
                <a:solidFill>
                  <a:srgbClr val="94558D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.learning_rate</a:t>
            </a:r>
            <a:r>
              <a:rPr kumimoji="0" lang="ko-KR" altLang="ko-KR" sz="1000" dirty="0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000" dirty="0" err="1">
                <a:solidFill>
                  <a:srgbClr val="00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learning_rate</a:t>
            </a:r>
            <a:endParaRPr kumimoji="0" lang="ko-KR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17462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8595</TotalTime>
  <Words>1024</Words>
  <Application>Microsoft Office PowerPoint</Application>
  <PresentationFormat>화면 슬라이드 쇼(4:3)</PresentationFormat>
  <Paragraphs>233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굴림</vt:lpstr>
      <vt:lpstr>굴림체</vt:lpstr>
      <vt:lpstr>Arial</vt:lpstr>
      <vt:lpstr>Wingdings 2</vt:lpstr>
      <vt:lpstr>수묵 터치</vt:lpstr>
      <vt:lpstr>ImagetoText</vt:lpstr>
      <vt:lpstr>Practice 2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  <vt:lpstr>Practice 2: Image-to-Text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김 누리</cp:lastModifiedBy>
  <cp:revision>449</cp:revision>
  <dcterms:created xsi:type="dcterms:W3CDTF">2004-03-24T09:34:53Z</dcterms:created>
  <dcterms:modified xsi:type="dcterms:W3CDTF">2018-06-25T04:11:53Z</dcterms:modified>
</cp:coreProperties>
</file>