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sldIdLst>
    <p:sldId id="330" r:id="rId2"/>
    <p:sldId id="425" r:id="rId3"/>
    <p:sldId id="464" r:id="rId4"/>
    <p:sldId id="465" r:id="rId5"/>
    <p:sldId id="466" r:id="rId6"/>
    <p:sldId id="467" r:id="rId7"/>
    <p:sldId id="468" r:id="rId8"/>
    <p:sldId id="393" r:id="rId9"/>
    <p:sldId id="469" r:id="rId10"/>
    <p:sldId id="395" r:id="rId11"/>
    <p:sldId id="470" r:id="rId12"/>
    <p:sldId id="471" r:id="rId13"/>
    <p:sldId id="394" r:id="rId14"/>
    <p:sldId id="396" r:id="rId15"/>
    <p:sldId id="376" r:id="rId16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6" autoAdjust="0"/>
    <p:restoredTop sz="94660"/>
  </p:normalViewPr>
  <p:slideViewPr>
    <p:cSldViewPr>
      <p:cViewPr varScale="1">
        <p:scale>
          <a:sx n="111" d="100"/>
          <a:sy n="111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5199823B-C3DD-4214-86D3-D460FA7CE7F7}"/>
    <pc:docChg chg="modSld">
      <pc:chgData name="이지형" userId="3d4594d6552e6340" providerId="LiveId" clId="{5199823B-C3DD-4214-86D3-D460FA7CE7F7}" dt="2018-02-06T09:46:25.349" v="7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Question &amp; Answer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4" name="슬라이드 번호 개체 틀 1">
            <a:extLst>
              <a:ext uri="{FF2B5EF4-FFF2-40B4-BE49-F238E27FC236}">
                <a16:creationId xmlns:a16="http://schemas.microsoft.com/office/drawing/2014/main" id="{F218DC29-881D-499D-A8DE-AFBEFEF48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E41E-85FE-4256-9DF7-172D2209F92A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ED8324-4AF3-4F89-A2EE-D71C192D9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96434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(Story Encoder 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tf.variable_scope</a:t>
            </a:r>
            <a:endParaRPr lang="en-US" altLang="ko-KR" dirty="0"/>
          </a:p>
          <a:p>
            <a:pPr lvl="2"/>
            <a:r>
              <a:rPr lang="en-US" altLang="ko-KR" dirty="0" err="1"/>
              <a:t>Bidirectional_dynamic_rnn</a:t>
            </a:r>
            <a:r>
              <a:rPr lang="en-US" altLang="ko-KR" dirty="0"/>
              <a:t> </a:t>
            </a:r>
            <a:r>
              <a:rPr lang="ko-KR" altLang="en-US" dirty="0"/>
              <a:t>내 </a:t>
            </a:r>
            <a:r>
              <a:rPr lang="en-US" altLang="ko-KR" dirty="0"/>
              <a:t>LSTM cell</a:t>
            </a:r>
            <a:r>
              <a:rPr lang="ko-KR" altLang="en-US" dirty="0"/>
              <a:t>을 호출하면 </a:t>
            </a:r>
            <a:r>
              <a:rPr lang="en-US" altLang="ko-KR" dirty="0"/>
              <a:t>LSTM </a:t>
            </a:r>
            <a:r>
              <a:rPr lang="ko-KR" altLang="en-US" dirty="0"/>
              <a:t>변수가 생성되는데</a:t>
            </a:r>
            <a:r>
              <a:rPr lang="en-US" altLang="ko-KR" dirty="0"/>
              <a:t>, </a:t>
            </a:r>
            <a:r>
              <a:rPr lang="ko-KR" altLang="en-US" dirty="0"/>
              <a:t>여러 개의 </a:t>
            </a:r>
            <a:r>
              <a:rPr lang="en-US" altLang="ko-KR" dirty="0" err="1"/>
              <a:t>Bidirectional_dynamic_rnn</a:t>
            </a:r>
            <a:r>
              <a:rPr lang="en-US" altLang="ko-KR" dirty="0"/>
              <a:t> </a:t>
            </a:r>
            <a:r>
              <a:rPr lang="ko-KR" altLang="en-US" dirty="0"/>
              <a:t>을 사용하려면 </a:t>
            </a:r>
            <a:r>
              <a:rPr lang="en-US" altLang="ko-KR" dirty="0" err="1"/>
              <a:t>tf.variable_scope</a:t>
            </a:r>
            <a:r>
              <a:rPr lang="ko-KR" altLang="en-US" dirty="0"/>
              <a:t>를 이용하여 변수를 </a:t>
            </a:r>
            <a:r>
              <a:rPr lang="ko-KR" altLang="en-US" dirty="0" err="1"/>
              <a:t>구분해주어야함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7751774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Bi-direction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LSTM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endParaRPr kumimoji="0" lang="en-US" altLang="ko-KR" sz="1000" b="1" dirty="0">
              <a:solidFill>
                <a:srgbClr val="000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tf.variable_scope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text_lstm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t_fw_state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t_bw_state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bidirectional_dynamic_rnn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LSTMCell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LSTMCell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sequence_length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6998B7-19D0-4050-BA92-656C6AA4BCE7}"/>
              </a:ext>
            </a:extLst>
          </p:cNvPr>
          <p:cNvSpPr/>
          <p:nvPr/>
        </p:nvSpPr>
        <p:spPr bwMode="auto">
          <a:xfrm>
            <a:off x="5032397" y="5713458"/>
            <a:ext cx="2304256" cy="824955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3AF094-7268-4951-867A-BEFC0067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4613577"/>
            <a:ext cx="2972306" cy="22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5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(Question Encoder 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7751774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Bi-direction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LSTM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Question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tf.variable_scope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question_lstm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.q_out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q_fw_state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q_bw_state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bidirectional_dynamic_rnn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LSTMCell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LSTMCell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sequence_length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6998B7-19D0-4050-BA92-656C6AA4BCE7}"/>
              </a:ext>
            </a:extLst>
          </p:cNvPr>
          <p:cNvSpPr/>
          <p:nvPr/>
        </p:nvSpPr>
        <p:spPr bwMode="auto">
          <a:xfrm>
            <a:off x="6156176" y="3853864"/>
            <a:ext cx="1368152" cy="1015296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3AF094-7268-4951-867A-BEFC0067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810302"/>
            <a:ext cx="2972306" cy="225186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B34BC8C-272D-4CD3-B904-6AC6774E7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61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(Answer Decoder 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Story Encoder</a:t>
            </a:r>
            <a:r>
              <a:rPr lang="ko-KR" altLang="en-US" dirty="0"/>
              <a:t>의 최종 </a:t>
            </a:r>
            <a:r>
              <a:rPr lang="en-US" altLang="ko-KR" dirty="0"/>
              <a:t>hidden state</a:t>
            </a:r>
            <a:br>
              <a:rPr lang="en-US" altLang="ko-KR" dirty="0"/>
            </a:br>
            <a:r>
              <a:rPr lang="en-US" altLang="ko-KR" dirty="0"/>
              <a:t>+</a:t>
            </a:r>
            <a:br>
              <a:rPr lang="en-US" altLang="ko-KR" dirty="0"/>
            </a:br>
            <a:r>
              <a:rPr lang="en-US" altLang="ko-KR" dirty="0"/>
              <a:t>Question Encoder</a:t>
            </a:r>
            <a:r>
              <a:rPr lang="ko-KR" altLang="en-US" dirty="0"/>
              <a:t>의 최종 </a:t>
            </a:r>
            <a:r>
              <a:rPr lang="en-US" altLang="ko-KR" dirty="0"/>
              <a:t>hidden state</a:t>
            </a:r>
            <a:br>
              <a:rPr lang="en-US" altLang="ko-KR" dirty="0"/>
            </a:br>
            <a:r>
              <a:rPr lang="ko-KR" altLang="en-US" dirty="0"/>
              <a:t>를 이용하여 </a:t>
            </a:r>
            <a:r>
              <a:rPr lang="en-US" altLang="ko-KR" dirty="0"/>
              <a:t>Answer </a:t>
            </a:r>
            <a:r>
              <a:rPr lang="ko-KR" altLang="en-US" dirty="0"/>
              <a:t>예측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7751774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.text_question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t_fw_state.h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t_bw_state.h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q_fw_state.h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q_bw_state.h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.out_layer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Dense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out_layer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.out_layer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.text_question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.output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tf.cast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tf.argmax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tf.int32)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6998B7-19D0-4050-BA92-656C6AA4BCE7}"/>
              </a:ext>
            </a:extLst>
          </p:cNvPr>
          <p:cNvSpPr/>
          <p:nvPr/>
        </p:nvSpPr>
        <p:spPr bwMode="auto">
          <a:xfrm>
            <a:off x="7020273" y="4093407"/>
            <a:ext cx="1080120" cy="1711857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3AF094-7268-4951-867A-BEFC0067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810302"/>
            <a:ext cx="2972306" cy="225186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B34BC8C-272D-4CD3-B904-6AC6774E7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FC4566F-D13F-42AC-BE25-33ACE4828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1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F5147-1AC4-40DB-B56B-6E5F5D2A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719F5-1970-42B4-8295-0CBAEB2F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Build Loss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Build Optimizer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87F002-3AB3-4F9D-98BD-C38369BC9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7A3C85-428E-449A-8FC2-6B297F8A08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37DD1-D008-425F-AEF7-A99FB4C330ED}"/>
              </a:ext>
            </a:extLst>
          </p:cNvPr>
          <p:cNvSpPr txBox="1"/>
          <p:nvPr/>
        </p:nvSpPr>
        <p:spPr>
          <a:xfrm>
            <a:off x="935026" y="2204864"/>
            <a:ext cx="7751774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build_loss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.cross_entropy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tf.nn.sparse_softmax_cross_entropy_with_logits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tf.reduce_mean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.cross_entropy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C3283-5CD7-4D7E-8B0B-72FBCFFAD635}"/>
              </a:ext>
            </a:extLst>
          </p:cNvPr>
          <p:cNvSpPr txBox="1"/>
          <p:nvPr/>
        </p:nvSpPr>
        <p:spPr>
          <a:xfrm>
            <a:off x="935026" y="4077072"/>
            <a:ext cx="7751774" cy="2092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build_opt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define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tf.train.AdamOptimizer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learning_rate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.learning_rate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(*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optimizer.compute_gradients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gradient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clipping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clipped_grad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tf.clip_by_norm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2.5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.use_clip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clipped_grad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.update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optimizer.apply_gradients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7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FC79C-D52E-4C96-A7D0-D1DF8131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2AC82-9DE0-47DD-8D3F-D8BF74EE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 Model and Result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48C1B-8464-4973-93DA-281C46F0A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2C0DCA-B4E1-42FC-9EE2-80408F1CC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F3D06-31DB-4BDD-911C-4ACCC9958464}"/>
              </a:ext>
            </a:extLst>
          </p:cNvPr>
          <p:cNvSpPr txBox="1"/>
          <p:nvPr/>
        </p:nvSpPr>
        <p:spPr>
          <a:xfrm>
            <a:off x="935026" y="2204864"/>
            <a:ext cx="7751774" cy="30162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data.get_train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(BATCH_SIZE)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feed_dict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{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model.Q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model.t_len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model.q_len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sess.run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model.update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feed_dict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feed_dict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it_log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{:4d}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{:.3f} - {:.2f}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-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start_time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it_test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it_save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model.save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it_sample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sample_test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0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CADB-4244-4948-8B90-D342D5DC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A2838-3C0B-4B20-B4BE-5212BEC6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7A6ED-2F27-4D08-933A-1F4F5A531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45AFF-2A04-4C0E-8FCF-54BEA176B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4DE4F-F5C2-4E9B-8F9C-2D526CAC5C20}"/>
              </a:ext>
            </a:extLst>
          </p:cNvPr>
          <p:cNvSpPr txBox="1"/>
          <p:nvPr/>
        </p:nvSpPr>
        <p:spPr>
          <a:xfrm>
            <a:off x="935026" y="1988840"/>
            <a:ext cx="7416824" cy="2631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it: 4860 | loss: 0.977 - 738.82s</a:t>
            </a:r>
          </a:p>
          <a:p>
            <a:r>
              <a:rPr lang="en-US" altLang="ko-KR" sz="1100" dirty="0"/>
              <a:t> it: 4870 | loss: 0.943 - 740.29s</a:t>
            </a:r>
          </a:p>
          <a:p>
            <a:r>
              <a:rPr lang="en-US" altLang="ko-KR" sz="1100" dirty="0"/>
              <a:t> it: 4880 | loss: 1.009 - 741.65s</a:t>
            </a:r>
          </a:p>
          <a:p>
            <a:r>
              <a:rPr lang="en-US" altLang="ko-KR" sz="1100" dirty="0"/>
              <a:t> it: 4890 | loss: 0.941 - 743.08s</a:t>
            </a:r>
          </a:p>
          <a:p>
            <a:r>
              <a:rPr lang="en-US" altLang="ko-KR" sz="1100" dirty="0"/>
              <a:t> it: 4900 | loss: 0.945 - 744.50s</a:t>
            </a:r>
          </a:p>
          <a:p>
            <a:r>
              <a:rPr lang="en-US" altLang="ko-KR" sz="1100" dirty="0"/>
              <a:t> * test loss: 1.097 | acc: 0.475</a:t>
            </a:r>
          </a:p>
          <a:p>
            <a:endParaRPr lang="en-US" altLang="ko-KR" sz="1100" dirty="0"/>
          </a:p>
          <a:p>
            <a:r>
              <a:rPr lang="en-US" altLang="ko-KR" sz="1100" dirty="0"/>
              <a:t> - Given text:  John journeyed to the garden . Sandra travelled to the hallway . Mary went back to the hallway . John went to the bathroom . John journeyed to the kitchen . Daniel went back to the kitchen . Daniel went to the garden . Mary went to the bedroom . John went to the garden . John went to the office . &lt;</a:t>
            </a:r>
            <a:r>
              <a:rPr lang="en-US" altLang="ko-KR" sz="1100" dirty="0" err="1"/>
              <a:t>eos</a:t>
            </a:r>
            <a:r>
              <a:rPr lang="en-US" altLang="ko-KR" sz="1100" dirty="0"/>
              <a:t>&gt; </a:t>
            </a:r>
          </a:p>
          <a:p>
            <a:r>
              <a:rPr lang="en-US" altLang="ko-KR" sz="1100" dirty="0"/>
              <a:t>  - Question:  Where is John ? &lt;</a:t>
            </a:r>
            <a:r>
              <a:rPr lang="en-US" altLang="ko-KR" sz="1100" dirty="0" err="1"/>
              <a:t>eos</a:t>
            </a:r>
            <a:r>
              <a:rPr lang="en-US" altLang="ko-KR" sz="1100" dirty="0"/>
              <a:t>&gt; </a:t>
            </a:r>
          </a:p>
          <a:p>
            <a:r>
              <a:rPr lang="en-US" altLang="ko-KR" sz="1100" dirty="0"/>
              <a:t>   - Answer: office / office (ground-truth)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it: 4910 | loss: 0.886 - 746.35s</a:t>
            </a:r>
          </a:p>
          <a:p>
            <a:r>
              <a:rPr lang="en-US" altLang="ko-KR" sz="1100" dirty="0"/>
              <a:t> it: 4920 | loss: 0.872 - 747.77s</a:t>
            </a:r>
          </a:p>
        </p:txBody>
      </p:sp>
    </p:spTree>
    <p:extLst>
      <p:ext uri="{BB962C8B-B14F-4D97-AF65-F5344CB8AC3E}">
        <p14:creationId xmlns:p14="http://schemas.microsoft.com/office/powerpoint/2010/main" val="282403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1417638"/>
            <a:ext cx="8229600" cy="4713288"/>
          </a:xfrm>
        </p:spPr>
        <p:txBody>
          <a:bodyPr/>
          <a:lstStyle/>
          <a:p>
            <a:r>
              <a:rPr lang="en-US" altLang="ko-KR" dirty="0"/>
              <a:t>Question and Answer</a:t>
            </a:r>
          </a:p>
          <a:p>
            <a:pPr lvl="1"/>
            <a:r>
              <a:rPr lang="en-US" altLang="ko-KR" dirty="0"/>
              <a:t>Text + Question </a:t>
            </a:r>
            <a:r>
              <a:rPr lang="en-US" altLang="ko-KR" dirty="0">
                <a:sym typeface="Wingdings" panose="05000000000000000000" pitchFamily="2" charset="2"/>
              </a:rPr>
              <a:t> Answer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Encoder-Decoder Model</a:t>
            </a:r>
          </a:p>
          <a:p>
            <a:pPr lvl="1"/>
            <a:r>
              <a:rPr lang="en-US" altLang="ko-KR" dirty="0"/>
              <a:t>Encoder(2 Model)</a:t>
            </a:r>
          </a:p>
          <a:p>
            <a:pPr lvl="2"/>
            <a:r>
              <a:rPr lang="en-US" altLang="ko-KR" dirty="0"/>
              <a:t>Story Encoder</a:t>
            </a:r>
          </a:p>
          <a:p>
            <a:pPr lvl="2"/>
            <a:r>
              <a:rPr lang="en-US" altLang="ko-KR" dirty="0"/>
              <a:t>Question Encoder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Decoder</a:t>
            </a:r>
          </a:p>
          <a:p>
            <a:pPr lvl="2"/>
            <a:r>
              <a:rPr lang="en-US" altLang="ko-KR" dirty="0"/>
              <a:t>Answer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/20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8594D2-00C2-44A6-82B1-B6A8A95C1501}"/>
              </a:ext>
            </a:extLst>
          </p:cNvPr>
          <p:cNvGrpSpPr/>
          <p:nvPr/>
        </p:nvGrpSpPr>
        <p:grpSpPr>
          <a:xfrm>
            <a:off x="4492906" y="2926013"/>
            <a:ext cx="4792253" cy="3516877"/>
            <a:chOff x="899592" y="1939046"/>
            <a:chExt cx="5657827" cy="402781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3783823-F26C-4F9E-A70A-CB82994A8B3A}"/>
                </a:ext>
              </a:extLst>
            </p:cNvPr>
            <p:cNvGrpSpPr/>
            <p:nvPr/>
          </p:nvGrpSpPr>
          <p:grpSpPr>
            <a:xfrm>
              <a:off x="1979712" y="4149080"/>
              <a:ext cx="360040" cy="1224136"/>
              <a:chOff x="2339752" y="3717032"/>
              <a:chExt cx="360040" cy="1224136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265702C-8050-412F-8D52-81DD13CF634F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E425A73C-FBD8-487B-8147-4762F8281F1C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E63847E-4F40-4B56-8E6D-232E385D79F5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3BF089A8-681B-4B1E-AF44-F88989F64A60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38DF294-3BA2-408D-A761-A0D936A351C9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8FF4CCC-4F6F-4232-A49B-D14A9A68BDFD}"/>
                </a:ext>
              </a:extLst>
            </p:cNvPr>
            <p:cNvGrpSpPr/>
            <p:nvPr/>
          </p:nvGrpSpPr>
          <p:grpSpPr>
            <a:xfrm>
              <a:off x="3059832" y="4149080"/>
              <a:ext cx="360040" cy="1224136"/>
              <a:chOff x="2339752" y="3717032"/>
              <a:chExt cx="360040" cy="1224136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EE8631A-9600-4AA3-9008-ABFB9FCB2B53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555E1980-0D30-4E08-BA5F-83DD3EED9592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29D49A1F-1477-4692-9FB7-4C19ABD209C1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9A97FC82-619B-49C2-9180-1933556233D2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AE4AA5F8-9A00-4702-BB5C-DDD75C37BB12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7C01E22-779D-4BC2-A96A-097B4498C19D}"/>
                </a:ext>
              </a:extLst>
            </p:cNvPr>
            <p:cNvGrpSpPr/>
            <p:nvPr/>
          </p:nvGrpSpPr>
          <p:grpSpPr>
            <a:xfrm>
              <a:off x="4150351" y="4149080"/>
              <a:ext cx="360040" cy="1224136"/>
              <a:chOff x="2339752" y="3717032"/>
              <a:chExt cx="360040" cy="1224136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F0985DD-1D00-48D2-8F31-C1D11551F98C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F62FEE2B-4F21-4773-A8C7-09D6B4182F1E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CAB207B4-8752-4968-B08F-C40E446DE20C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8C5E021-CA2B-442F-9160-700A2F10B065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852708A9-2D94-4FFC-938B-30DCB7B239BD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10587E5-5A37-41EB-9A96-CF045E4CA168}"/>
                </a:ext>
              </a:extLst>
            </p:cNvPr>
            <p:cNvCxnSpPr>
              <a:stCxn id="57" idx="3"/>
              <a:endCxn id="52" idx="1"/>
            </p:cNvCxnSpPr>
            <p:nvPr/>
          </p:nvCxnSpPr>
          <p:spPr bwMode="auto">
            <a:xfrm>
              <a:off x="2339752" y="4761148"/>
              <a:ext cx="72008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E3082FC-5D43-4BFE-8470-631668C206E2}"/>
                </a:ext>
              </a:extLst>
            </p:cNvPr>
            <p:cNvCxnSpPr/>
            <p:nvPr/>
          </p:nvCxnSpPr>
          <p:spPr bwMode="auto">
            <a:xfrm>
              <a:off x="3419872" y="4761148"/>
              <a:ext cx="72008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4F4FBFD8-1209-40BB-8499-0AF618A7C4A7}"/>
                </a:ext>
              </a:extLst>
            </p:cNvPr>
            <p:cNvCxnSpPr>
              <a:stCxn id="47" idx="3"/>
            </p:cNvCxnSpPr>
            <p:nvPr/>
          </p:nvCxnSpPr>
          <p:spPr bwMode="auto">
            <a:xfrm flipV="1">
              <a:off x="4510391" y="4149080"/>
              <a:ext cx="781689" cy="612068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7EF683-E217-43D0-8496-AABAF3FF3301}"/>
                </a:ext>
              </a:extLst>
            </p:cNvPr>
            <p:cNvSpPr txBox="1"/>
            <p:nvPr/>
          </p:nvSpPr>
          <p:spPr>
            <a:xfrm>
              <a:off x="1596670" y="5543871"/>
              <a:ext cx="2170638" cy="422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Story</a:t>
              </a:r>
              <a:endParaRPr lang="ko-KR" altLang="en-US" b="1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E70DDCA-0D2E-4D77-A5EF-E4B2D938B7D1}"/>
                </a:ext>
              </a:extLst>
            </p:cNvPr>
            <p:cNvGrpSpPr/>
            <p:nvPr/>
          </p:nvGrpSpPr>
          <p:grpSpPr>
            <a:xfrm flipV="1">
              <a:off x="3059832" y="2457040"/>
              <a:ext cx="360040" cy="1224136"/>
              <a:chOff x="2339752" y="3717032"/>
              <a:chExt cx="360040" cy="1224136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3E70EE3-054F-4219-BB3D-2AD3E3CA1FB8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94F0815-B68C-4BF0-AD9C-8833B96C3A5B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8ADA579-67A2-4CA4-8F67-DA1DE200A93E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5E97FB1F-76B8-4A0F-9BB5-674EF1895EA5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24F40CA8-D265-455C-B349-A62403DCB77B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6E6468D-98FF-4915-B309-B78513C7DC0F}"/>
                </a:ext>
              </a:extLst>
            </p:cNvPr>
            <p:cNvGrpSpPr/>
            <p:nvPr/>
          </p:nvGrpSpPr>
          <p:grpSpPr>
            <a:xfrm flipV="1">
              <a:off x="4150351" y="2457040"/>
              <a:ext cx="360040" cy="1224136"/>
              <a:chOff x="2339752" y="3717032"/>
              <a:chExt cx="360040" cy="122413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BDE983B-9DAF-4045-92D3-B7DA2A623727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50221D5C-2C83-4D6D-B51B-2627C3EFA862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05F71585-045A-4A9C-A077-9B52971EABD8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179F18F6-20D9-4C6E-B0DB-EDA0516BC809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783863B0-7AD1-4D7A-952E-78D8E23800EB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8D471FE-B256-44D1-B06E-6B1B5A2C96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9872" y="3069108"/>
              <a:ext cx="72008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3DC7EFCD-D706-47ED-AC98-8A6790C65E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10391" y="3069108"/>
              <a:ext cx="781689" cy="612068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2B5CA3D-3576-4115-B7F4-C5D97513BC42}"/>
                </a:ext>
              </a:extLst>
            </p:cNvPr>
            <p:cNvGrpSpPr/>
            <p:nvPr/>
          </p:nvGrpSpPr>
          <p:grpSpPr>
            <a:xfrm>
              <a:off x="899592" y="4149080"/>
              <a:ext cx="360040" cy="1224136"/>
              <a:chOff x="2339752" y="3717032"/>
              <a:chExt cx="360040" cy="122413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3F48E01-CBB8-46B7-9B0A-D3E3818EA114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64226F-B31E-47B0-AD2C-5819127AA67B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F5ED3A0-0548-44BF-8367-04B8156657B9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D87FBB3B-74CE-49AB-BBA7-B81291427A26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E2324A3-907D-457C-B190-A7742BEC28DD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4D1905A-FB21-4523-9BC2-7DE6C4A4F798}"/>
                </a:ext>
              </a:extLst>
            </p:cNvPr>
            <p:cNvCxnSpPr>
              <a:stCxn id="32" idx="3"/>
            </p:cNvCxnSpPr>
            <p:nvPr/>
          </p:nvCxnSpPr>
          <p:spPr bwMode="auto">
            <a:xfrm>
              <a:off x="1259632" y="4761148"/>
              <a:ext cx="72008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804331-5BCC-4621-87E3-E5165BDD96B2}"/>
                </a:ext>
              </a:extLst>
            </p:cNvPr>
            <p:cNvSpPr txBox="1"/>
            <p:nvPr/>
          </p:nvSpPr>
          <p:spPr>
            <a:xfrm>
              <a:off x="2742820" y="1939046"/>
              <a:ext cx="217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Question</a:t>
              </a:r>
              <a:endParaRPr lang="ko-KR" altLang="en-US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C6D31D3-8772-4B32-953B-AAA9913E4BA0}"/>
                </a:ext>
              </a:extLst>
            </p:cNvPr>
            <p:cNvGrpSpPr/>
            <p:nvPr/>
          </p:nvGrpSpPr>
          <p:grpSpPr>
            <a:xfrm flipV="1">
              <a:off x="5292080" y="3278787"/>
              <a:ext cx="360040" cy="1224136"/>
              <a:chOff x="2339752" y="3717032"/>
              <a:chExt cx="360040" cy="122413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0B04313-5C5D-4EF6-ACBB-626631CFED76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DB5868F-049B-4E2C-ACC2-433BE2B0B011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B717CC9-C443-4409-8CF3-53A3484410A1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BD403BD-7E12-419C-9AB5-7E17F3EB2CA2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C3521B4-85EE-4908-BE3C-0E1BE97D2396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D8E62A-DE81-4761-96FB-55C4F5CD165D}"/>
                </a:ext>
              </a:extLst>
            </p:cNvPr>
            <p:cNvSpPr txBox="1"/>
            <p:nvPr/>
          </p:nvSpPr>
          <p:spPr>
            <a:xfrm>
              <a:off x="4386780" y="2619950"/>
              <a:ext cx="217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Answer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12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1417638"/>
            <a:ext cx="8229600" cy="4713288"/>
          </a:xfrm>
        </p:spPr>
        <p:txBody>
          <a:bodyPr/>
          <a:lstStyle/>
          <a:p>
            <a:r>
              <a:rPr lang="en-US" altLang="ko-KR" dirty="0"/>
              <a:t>Encoder(Story)</a:t>
            </a:r>
          </a:p>
          <a:p>
            <a:pPr lvl="1"/>
            <a:r>
              <a:rPr lang="en-US" altLang="ko-KR" dirty="0"/>
              <a:t>Story </a:t>
            </a:r>
            <a:r>
              <a:rPr lang="ko-KR" altLang="en-US" dirty="0"/>
              <a:t>전체에 대해서 </a:t>
            </a:r>
            <a:r>
              <a:rPr lang="en-US" altLang="ko-KR" dirty="0"/>
              <a:t>LSTM</a:t>
            </a:r>
            <a:r>
              <a:rPr lang="ko-KR" altLang="en-US" dirty="0"/>
              <a:t>으로 </a:t>
            </a:r>
            <a:r>
              <a:rPr lang="en-US" altLang="ko-KR" dirty="0"/>
              <a:t>Encoding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Encoder(Question)</a:t>
            </a:r>
          </a:p>
          <a:p>
            <a:pPr lvl="1"/>
            <a:r>
              <a:rPr lang="en-US" altLang="ko-KR" dirty="0"/>
              <a:t>Question</a:t>
            </a:r>
            <a:r>
              <a:rPr lang="ko-KR" altLang="en-US" dirty="0"/>
              <a:t>에 대해서 </a:t>
            </a:r>
            <a:r>
              <a:rPr lang="en-US" altLang="ko-KR" dirty="0"/>
              <a:t>LSTM</a:t>
            </a:r>
            <a:r>
              <a:rPr lang="ko-KR" altLang="en-US" dirty="0"/>
              <a:t>으로 </a:t>
            </a:r>
            <a:r>
              <a:rPr lang="en-US" altLang="ko-KR" dirty="0"/>
              <a:t>Encoding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Decoder(Answer)</a:t>
            </a:r>
          </a:p>
          <a:p>
            <a:pPr lvl="1"/>
            <a:r>
              <a:rPr lang="en-US" altLang="ko-KR" dirty="0"/>
              <a:t>Story Encoding </a:t>
            </a:r>
            <a:r>
              <a:rPr lang="ko-KR" altLang="en-US" dirty="0"/>
              <a:t>값과</a:t>
            </a:r>
            <a:br>
              <a:rPr lang="en-US" altLang="ko-KR" dirty="0"/>
            </a:br>
            <a:r>
              <a:rPr lang="en-US" altLang="ko-KR" dirty="0"/>
              <a:t>Question Encoding </a:t>
            </a:r>
            <a:r>
              <a:rPr lang="ko-KR" altLang="en-US" dirty="0"/>
              <a:t>값을 이용하여</a:t>
            </a:r>
            <a:br>
              <a:rPr lang="en-US" altLang="ko-KR" dirty="0"/>
            </a:br>
            <a:r>
              <a:rPr lang="en-US" altLang="ko-KR" dirty="0"/>
              <a:t>Answer </a:t>
            </a:r>
            <a:r>
              <a:rPr lang="ko-KR" altLang="en-US" dirty="0"/>
              <a:t>예측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/20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8594D2-00C2-44A6-82B1-B6A8A95C1501}"/>
              </a:ext>
            </a:extLst>
          </p:cNvPr>
          <p:cNvGrpSpPr/>
          <p:nvPr/>
        </p:nvGrpSpPr>
        <p:grpSpPr>
          <a:xfrm>
            <a:off x="4492906" y="2926013"/>
            <a:ext cx="4792253" cy="3516877"/>
            <a:chOff x="899592" y="1939046"/>
            <a:chExt cx="5657827" cy="402781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3783823-F26C-4F9E-A70A-CB82994A8B3A}"/>
                </a:ext>
              </a:extLst>
            </p:cNvPr>
            <p:cNvGrpSpPr/>
            <p:nvPr/>
          </p:nvGrpSpPr>
          <p:grpSpPr>
            <a:xfrm>
              <a:off x="1979712" y="4149080"/>
              <a:ext cx="360040" cy="1224136"/>
              <a:chOff x="2339752" y="3717032"/>
              <a:chExt cx="360040" cy="1224136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265702C-8050-412F-8D52-81DD13CF634F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E425A73C-FBD8-487B-8147-4762F8281F1C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E63847E-4F40-4B56-8E6D-232E385D79F5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3BF089A8-681B-4B1E-AF44-F88989F64A60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38DF294-3BA2-408D-A761-A0D936A351C9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8FF4CCC-4F6F-4232-A49B-D14A9A68BDFD}"/>
                </a:ext>
              </a:extLst>
            </p:cNvPr>
            <p:cNvGrpSpPr/>
            <p:nvPr/>
          </p:nvGrpSpPr>
          <p:grpSpPr>
            <a:xfrm>
              <a:off x="3059832" y="4149080"/>
              <a:ext cx="360040" cy="1224136"/>
              <a:chOff x="2339752" y="3717032"/>
              <a:chExt cx="360040" cy="1224136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EE8631A-9600-4AA3-9008-ABFB9FCB2B53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555E1980-0D30-4E08-BA5F-83DD3EED9592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29D49A1F-1477-4692-9FB7-4C19ABD209C1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9A97FC82-619B-49C2-9180-1933556233D2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AE4AA5F8-9A00-4702-BB5C-DDD75C37BB12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7C01E22-779D-4BC2-A96A-097B4498C19D}"/>
                </a:ext>
              </a:extLst>
            </p:cNvPr>
            <p:cNvGrpSpPr/>
            <p:nvPr/>
          </p:nvGrpSpPr>
          <p:grpSpPr>
            <a:xfrm>
              <a:off x="4150351" y="4149080"/>
              <a:ext cx="360040" cy="1224136"/>
              <a:chOff x="2339752" y="3717032"/>
              <a:chExt cx="360040" cy="1224136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F0985DD-1D00-48D2-8F31-C1D11551F98C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F62FEE2B-4F21-4773-A8C7-09D6B4182F1E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CAB207B4-8752-4968-B08F-C40E446DE20C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8C5E021-CA2B-442F-9160-700A2F10B065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852708A9-2D94-4FFC-938B-30DCB7B239BD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10587E5-5A37-41EB-9A96-CF045E4CA168}"/>
                </a:ext>
              </a:extLst>
            </p:cNvPr>
            <p:cNvCxnSpPr>
              <a:stCxn id="57" idx="3"/>
              <a:endCxn id="52" idx="1"/>
            </p:cNvCxnSpPr>
            <p:nvPr/>
          </p:nvCxnSpPr>
          <p:spPr bwMode="auto">
            <a:xfrm>
              <a:off x="2339752" y="4761148"/>
              <a:ext cx="72008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E3082FC-5D43-4BFE-8470-631668C206E2}"/>
                </a:ext>
              </a:extLst>
            </p:cNvPr>
            <p:cNvCxnSpPr/>
            <p:nvPr/>
          </p:nvCxnSpPr>
          <p:spPr bwMode="auto">
            <a:xfrm>
              <a:off x="3419872" y="4761148"/>
              <a:ext cx="72008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4F4FBFD8-1209-40BB-8499-0AF618A7C4A7}"/>
                </a:ext>
              </a:extLst>
            </p:cNvPr>
            <p:cNvCxnSpPr>
              <a:stCxn id="47" idx="3"/>
            </p:cNvCxnSpPr>
            <p:nvPr/>
          </p:nvCxnSpPr>
          <p:spPr bwMode="auto">
            <a:xfrm flipV="1">
              <a:off x="4510391" y="4149080"/>
              <a:ext cx="781689" cy="612068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7EF683-E217-43D0-8496-AABAF3FF3301}"/>
                </a:ext>
              </a:extLst>
            </p:cNvPr>
            <p:cNvSpPr txBox="1"/>
            <p:nvPr/>
          </p:nvSpPr>
          <p:spPr>
            <a:xfrm>
              <a:off x="1596670" y="5543871"/>
              <a:ext cx="2170638" cy="422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Story</a:t>
              </a:r>
              <a:endParaRPr lang="ko-KR" altLang="en-US" b="1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E70DDCA-0D2E-4D77-A5EF-E4B2D938B7D1}"/>
                </a:ext>
              </a:extLst>
            </p:cNvPr>
            <p:cNvGrpSpPr/>
            <p:nvPr/>
          </p:nvGrpSpPr>
          <p:grpSpPr>
            <a:xfrm flipV="1">
              <a:off x="3059832" y="2457040"/>
              <a:ext cx="360040" cy="1224136"/>
              <a:chOff x="2339752" y="3717032"/>
              <a:chExt cx="360040" cy="1224136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3E70EE3-054F-4219-BB3D-2AD3E3CA1FB8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94F0815-B68C-4BF0-AD9C-8833B96C3A5B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8ADA579-67A2-4CA4-8F67-DA1DE200A93E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5E97FB1F-76B8-4A0F-9BB5-674EF1895EA5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24F40CA8-D265-455C-B349-A62403DCB77B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6E6468D-98FF-4915-B309-B78513C7DC0F}"/>
                </a:ext>
              </a:extLst>
            </p:cNvPr>
            <p:cNvGrpSpPr/>
            <p:nvPr/>
          </p:nvGrpSpPr>
          <p:grpSpPr>
            <a:xfrm flipV="1">
              <a:off x="4150351" y="2457040"/>
              <a:ext cx="360040" cy="1224136"/>
              <a:chOff x="2339752" y="3717032"/>
              <a:chExt cx="360040" cy="122413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BDE983B-9DAF-4045-92D3-B7DA2A623727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50221D5C-2C83-4D6D-B51B-2627C3EFA862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05F71585-045A-4A9C-A077-9B52971EABD8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179F18F6-20D9-4C6E-B0DB-EDA0516BC809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783863B0-7AD1-4D7A-952E-78D8E23800EB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8D471FE-B256-44D1-B06E-6B1B5A2C96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9872" y="3069108"/>
              <a:ext cx="72008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3DC7EFCD-D706-47ED-AC98-8A6790C65E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10391" y="3069108"/>
              <a:ext cx="781689" cy="612068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2B5CA3D-3576-4115-B7F4-C5D97513BC42}"/>
                </a:ext>
              </a:extLst>
            </p:cNvPr>
            <p:cNvGrpSpPr/>
            <p:nvPr/>
          </p:nvGrpSpPr>
          <p:grpSpPr>
            <a:xfrm>
              <a:off x="899592" y="4149080"/>
              <a:ext cx="360040" cy="1224136"/>
              <a:chOff x="2339752" y="3717032"/>
              <a:chExt cx="360040" cy="122413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3F48E01-CBB8-46B7-9B0A-D3E3818EA114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64226F-B31E-47B0-AD2C-5819127AA67B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F5ED3A0-0548-44BF-8367-04B8156657B9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D87FBB3B-74CE-49AB-BBA7-B81291427A26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E2324A3-907D-457C-B190-A7742BEC28DD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4D1905A-FB21-4523-9BC2-7DE6C4A4F798}"/>
                </a:ext>
              </a:extLst>
            </p:cNvPr>
            <p:cNvCxnSpPr>
              <a:stCxn id="32" idx="3"/>
            </p:cNvCxnSpPr>
            <p:nvPr/>
          </p:nvCxnSpPr>
          <p:spPr bwMode="auto">
            <a:xfrm>
              <a:off x="1259632" y="4761148"/>
              <a:ext cx="72008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804331-5BCC-4621-87E3-E5165BDD96B2}"/>
                </a:ext>
              </a:extLst>
            </p:cNvPr>
            <p:cNvSpPr txBox="1"/>
            <p:nvPr/>
          </p:nvSpPr>
          <p:spPr>
            <a:xfrm>
              <a:off x="2742820" y="1939046"/>
              <a:ext cx="217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Question</a:t>
              </a:r>
              <a:endParaRPr lang="ko-KR" altLang="en-US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C6D31D3-8772-4B32-953B-AAA9913E4BA0}"/>
                </a:ext>
              </a:extLst>
            </p:cNvPr>
            <p:cNvGrpSpPr/>
            <p:nvPr/>
          </p:nvGrpSpPr>
          <p:grpSpPr>
            <a:xfrm flipV="1">
              <a:off x="5292080" y="3278787"/>
              <a:ext cx="360040" cy="1224136"/>
              <a:chOff x="2339752" y="3717032"/>
              <a:chExt cx="360040" cy="122413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0B04313-5C5D-4EF6-ACBB-626631CFED76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DB5868F-049B-4E2C-ACC2-433BE2B0B011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B717CC9-C443-4409-8CF3-53A3484410A1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BD403BD-7E12-419C-9AB5-7E17F3EB2CA2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C3521B4-85EE-4908-BE3C-0E1BE97D2396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D8E62A-DE81-4761-96FB-55C4F5CD165D}"/>
                </a:ext>
              </a:extLst>
            </p:cNvPr>
            <p:cNvSpPr txBox="1"/>
            <p:nvPr/>
          </p:nvSpPr>
          <p:spPr>
            <a:xfrm>
              <a:off x="4386780" y="2619950"/>
              <a:ext cx="217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Answer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47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1417638"/>
            <a:ext cx="8229600" cy="4713288"/>
          </a:xfrm>
        </p:spPr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dirty="0"/>
              <a:t>Babi dataset</a:t>
            </a:r>
          </a:p>
          <a:p>
            <a:pPr lvl="2"/>
            <a:r>
              <a:rPr lang="en-US" altLang="ko-KR" dirty="0"/>
              <a:t>1000 questions for each task (20 task)</a:t>
            </a:r>
          </a:p>
          <a:p>
            <a:pPr lvl="2"/>
            <a:r>
              <a:rPr lang="en-US" altLang="ko-KR" dirty="0"/>
              <a:t>Story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question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answer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3074" name="Picture 2" descr="babi datasetì ëí ì´ë¯¸ì§ ê²ìê²°ê³¼">
            <a:extLst>
              <a:ext uri="{FF2B5EF4-FFF2-40B4-BE49-F238E27FC236}">
                <a16:creationId xmlns:a16="http://schemas.microsoft.com/office/drawing/2014/main" id="{4B3CED6C-3345-402C-AA19-BBACDF6B1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24944"/>
            <a:ext cx="3490135" cy="297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abi datasetì ëí ì´ë¯¸ì§ ê²ìê²°ê³¼">
            <a:extLst>
              <a:ext uri="{FF2B5EF4-FFF2-40B4-BE49-F238E27FC236}">
                <a16:creationId xmlns:a16="http://schemas.microsoft.com/office/drawing/2014/main" id="{02C07AF6-06D3-4D4B-8DB9-BD8468238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4" b="19711"/>
          <a:stretch/>
        </p:blipFill>
        <p:spPr bwMode="auto">
          <a:xfrm>
            <a:off x="911133" y="3790428"/>
            <a:ext cx="4344491" cy="1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45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1417638"/>
            <a:ext cx="8229600" cy="4713288"/>
          </a:xfrm>
        </p:spPr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dirty="0"/>
              <a:t>How to preprocessing </a:t>
            </a:r>
            <a:r>
              <a:rPr lang="en-US" altLang="ko-KR" dirty="0" err="1"/>
              <a:t>babi</a:t>
            </a:r>
            <a:r>
              <a:rPr lang="en-US" altLang="ko-KR" dirty="0"/>
              <a:t> Data?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4E714-B6AC-413E-8DB9-BCDB1FF50997}"/>
              </a:ext>
            </a:extLst>
          </p:cNvPr>
          <p:cNvSpPr txBox="1"/>
          <p:nvPr/>
        </p:nvSpPr>
        <p:spPr>
          <a:xfrm>
            <a:off x="565969" y="2260620"/>
            <a:ext cx="8154937" cy="2400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Mary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bathroom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John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hallway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Mary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?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bathroom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1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Daniel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hallway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Sandra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garden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Daniel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?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hallway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4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John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office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Sandra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journeyed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bathroom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Daniel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?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hallway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4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Mary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hallway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11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Daniel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travelled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office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Daniel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?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office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11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John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garden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14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John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bedroom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Sandra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?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bathroom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8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B29971-1B1B-4E14-97BA-8F176989B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2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1417638"/>
            <a:ext cx="8229600" cy="4713288"/>
          </a:xfrm>
        </p:spPr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4E714-B6AC-413E-8DB9-BCDB1FF50997}"/>
              </a:ext>
            </a:extLst>
          </p:cNvPr>
          <p:cNvSpPr txBox="1"/>
          <p:nvPr/>
        </p:nvSpPr>
        <p:spPr>
          <a:xfrm>
            <a:off x="565969" y="2260620"/>
            <a:ext cx="8154937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read_qa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fin.readlines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tabs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line.split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line.split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tabs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&lt;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3C1D6-470A-4354-AB5C-A0239746BD2E}"/>
              </a:ext>
            </a:extLst>
          </p:cNvPr>
          <p:cNvSpPr txBox="1"/>
          <p:nvPr/>
        </p:nvSpPr>
        <p:spPr>
          <a:xfrm>
            <a:off x="5362947" y="2260620"/>
            <a:ext cx="3357959" cy="2400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Mary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bathroom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John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hallway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Mary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?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bathroom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1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Daniel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hallway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Sandra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garden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Daniel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?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hallway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4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John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office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Sandra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journeyed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bathroom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Daniel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?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hallway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4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Mary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hallway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11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Daniel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travelled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office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Daniel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?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office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11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John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garden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14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John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bedroom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Sandra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?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bathroom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8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3CB12ED-C140-4700-86AC-2A7E4A7B2B74}"/>
              </a:ext>
            </a:extLst>
          </p:cNvPr>
          <p:cNvCxnSpPr/>
          <p:nvPr/>
        </p:nvCxnSpPr>
        <p:spPr bwMode="auto">
          <a:xfrm flipV="1">
            <a:off x="2699792" y="2420888"/>
            <a:ext cx="2663155" cy="13533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98F3EE6-03AD-4452-B15C-40680C9C25FF}"/>
              </a:ext>
            </a:extLst>
          </p:cNvPr>
          <p:cNvCxnSpPr>
            <a:cxnSpLocks/>
          </p:cNvCxnSpPr>
          <p:nvPr/>
        </p:nvCxnSpPr>
        <p:spPr bwMode="auto">
          <a:xfrm flipV="1">
            <a:off x="2740793" y="3645024"/>
            <a:ext cx="2047231" cy="5006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79D5F28B-9E47-4A1A-A21F-E6B5AA942F71}"/>
              </a:ext>
            </a:extLst>
          </p:cNvPr>
          <p:cNvSpPr/>
          <p:nvPr/>
        </p:nvSpPr>
        <p:spPr bwMode="auto">
          <a:xfrm>
            <a:off x="4815997" y="2636912"/>
            <a:ext cx="564928" cy="1980351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F2E5204-E9FD-4FD1-9641-4C4D4EC43127}"/>
              </a:ext>
            </a:extLst>
          </p:cNvPr>
          <p:cNvCxnSpPr>
            <a:cxnSpLocks/>
          </p:cNvCxnSpPr>
          <p:nvPr/>
        </p:nvCxnSpPr>
        <p:spPr bwMode="auto">
          <a:xfrm flipV="1">
            <a:off x="2651895" y="2720030"/>
            <a:ext cx="4584401" cy="578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86507C-9D5B-4F5D-8498-96A47373635A}"/>
              </a:ext>
            </a:extLst>
          </p:cNvPr>
          <p:cNvSpPr txBox="1"/>
          <p:nvPr/>
        </p:nvSpPr>
        <p:spPr>
          <a:xfrm>
            <a:off x="7618725" y="2431489"/>
            <a:ext cx="13532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Tab</a:t>
            </a:r>
            <a:r>
              <a:rPr lang="ko-KR" altLang="en-US" sz="1050" dirty="0"/>
              <a:t>이 있으면 </a:t>
            </a:r>
            <a:r>
              <a:rPr lang="en-US" altLang="ko-KR" sz="1050" dirty="0"/>
              <a:t>Question, Answer </a:t>
            </a:r>
            <a:r>
              <a:rPr lang="ko-KR" altLang="en-US" sz="1050" dirty="0"/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55183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1417638"/>
            <a:ext cx="8229600" cy="4713288"/>
          </a:xfrm>
        </p:spPr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4E714-B6AC-413E-8DB9-BCDB1FF50997}"/>
              </a:ext>
            </a:extLst>
          </p:cNvPr>
          <p:cNvSpPr txBox="1"/>
          <p:nvPr/>
        </p:nvSpPr>
        <p:spPr>
          <a:xfrm>
            <a:off x="565969" y="2260620"/>
            <a:ext cx="8154937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tabs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answer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tabs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answer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answer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&lt;=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.max_t_len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&lt;=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.max_q_len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np_text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.max_t_len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=np.int32)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np_text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np_qst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.max_q_len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=np.int32)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np_qst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np_text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axis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.Q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.Q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np_qst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axis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answer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.q_len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.q_len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455124-298B-4952-B873-C03C1FE18DC7}"/>
              </a:ext>
            </a:extLst>
          </p:cNvPr>
          <p:cNvSpPr txBox="1"/>
          <p:nvPr/>
        </p:nvSpPr>
        <p:spPr>
          <a:xfrm>
            <a:off x="5362947" y="2260620"/>
            <a:ext cx="3357959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Mary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bathroom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endParaRPr kumimoji="0" lang="en-US" altLang="ko-KR" sz="1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John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hallway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1000" dirty="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dirty="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Mary</a:t>
            </a:r>
            <a:r>
              <a:rPr kumimoji="0" lang="ko-KR" altLang="ko-KR" sz="1000" dirty="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?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en-US" altLang="ko-KR" sz="10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10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athroom</a:t>
            </a:r>
            <a:endParaRPr kumimoji="0" lang="en-US" altLang="ko-KR" sz="1000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B5978-C9B8-44C4-BF98-D56EB0883872}"/>
              </a:ext>
            </a:extLst>
          </p:cNvPr>
          <p:cNvSpPr txBox="1"/>
          <p:nvPr/>
        </p:nvSpPr>
        <p:spPr>
          <a:xfrm>
            <a:off x="5362947" y="2821826"/>
            <a:ext cx="3357959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Mary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bathroom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endParaRPr kumimoji="0" lang="en-US" altLang="ko-KR" sz="1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John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hallway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endParaRPr kumimoji="0" lang="en-US" altLang="ko-KR" sz="1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Daniel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hallway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endParaRPr kumimoji="0" lang="en-US" altLang="ko-KR" sz="1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Sandra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garden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1000" dirty="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dirty="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Daniel</a:t>
            </a:r>
            <a:r>
              <a:rPr kumimoji="0" lang="ko-KR" altLang="ko-KR" sz="1000" dirty="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?    </a:t>
            </a:r>
            <a:r>
              <a:rPr kumimoji="0" lang="ko-KR" altLang="ko-KR" sz="10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hallway</a:t>
            </a:r>
            <a:endParaRPr kumimoji="0" lang="ko-KR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0E8724-C429-4571-AE31-04605E5E9598}"/>
              </a:ext>
            </a:extLst>
          </p:cNvPr>
          <p:cNvSpPr txBox="1"/>
          <p:nvPr/>
        </p:nvSpPr>
        <p:spPr>
          <a:xfrm>
            <a:off x="4755677" y="2440198"/>
            <a:ext cx="6072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Data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1D6BAF-229C-42BB-ABF1-35733D18EAA2}"/>
              </a:ext>
            </a:extLst>
          </p:cNvPr>
          <p:cNvSpPr txBox="1"/>
          <p:nvPr/>
        </p:nvSpPr>
        <p:spPr>
          <a:xfrm>
            <a:off x="4755677" y="3038225"/>
            <a:ext cx="6072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Data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229DA3-C30B-4304-8C5C-9EF61FD6D569}"/>
              </a:ext>
            </a:extLst>
          </p:cNvPr>
          <p:cNvSpPr txBox="1"/>
          <p:nvPr/>
        </p:nvSpPr>
        <p:spPr>
          <a:xfrm>
            <a:off x="5362947" y="3696151"/>
            <a:ext cx="3357959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Mary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bathroom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John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hallway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Daniel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hallway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Sandra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garden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John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office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Sandra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journeyed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bathroom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1000" dirty="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dirty="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Daniel</a:t>
            </a:r>
            <a:r>
              <a:rPr kumimoji="0" lang="ko-KR" altLang="ko-KR" sz="1000" dirty="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?    </a:t>
            </a:r>
            <a:r>
              <a:rPr kumimoji="0" lang="ko-KR" altLang="ko-KR" sz="10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hallway</a:t>
            </a:r>
            <a:endParaRPr kumimoji="0" lang="ko-KR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8D71D-C3A9-4F04-999F-DFFA39D21C41}"/>
              </a:ext>
            </a:extLst>
          </p:cNvPr>
          <p:cNvSpPr txBox="1"/>
          <p:nvPr/>
        </p:nvSpPr>
        <p:spPr>
          <a:xfrm>
            <a:off x="4755677" y="4180376"/>
            <a:ext cx="6072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Data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19766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62811-4DE5-4938-9873-13D552EE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FC129-5DFA-414E-9EFF-6ADBF4B8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Embedding Layer (Model)</a:t>
            </a:r>
          </a:p>
          <a:p>
            <a:pPr lvl="1"/>
            <a:r>
              <a:rPr lang="en-US" altLang="ko-KR" dirty="0"/>
              <a:t>Initialize Variable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2B860-6314-4F25-B209-084DFFE3DF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848252-1B11-45CC-8AB1-8AB635B64D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AF8FA-977F-4CAD-932A-DE3B30FE5972}"/>
              </a:ext>
            </a:extLst>
          </p:cNvPr>
          <p:cNvSpPr txBox="1"/>
          <p:nvPr/>
        </p:nvSpPr>
        <p:spPr>
          <a:xfrm>
            <a:off x="935026" y="2276872"/>
            <a:ext cx="7237374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QAdata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object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000" dirty="0" err="1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</a:t>
            </a:r>
            <a:r>
              <a:rPr kumimoji="0" lang="ko-KR" altLang="ko-KR" sz="1000" dirty="0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"../../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dataset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babi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max_q_len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max_t_len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 = {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"&lt;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eos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.max_q_len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max_q_len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.max_t_len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max_t_len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.max_t_len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=np.int32)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.Q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.max_q_len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=np.int32)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=np.int32)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=np.int32)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.q_len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=np.int32)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E791A18-9966-46A0-8163-2BC5E03F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1417638"/>
            <a:ext cx="8229600" cy="4713288"/>
          </a:xfrm>
        </p:spPr>
        <p:txBody>
          <a:bodyPr/>
          <a:lstStyle/>
          <a:p>
            <a:r>
              <a:rPr lang="en-US" altLang="ko-KR" dirty="0"/>
              <a:t>Encoder(Story)</a:t>
            </a:r>
          </a:p>
          <a:p>
            <a:pPr lvl="1"/>
            <a:r>
              <a:rPr lang="en-US" altLang="ko-KR" dirty="0"/>
              <a:t>Story </a:t>
            </a:r>
            <a:r>
              <a:rPr lang="ko-KR" altLang="en-US" dirty="0"/>
              <a:t>전체에 대해서 </a:t>
            </a:r>
            <a:r>
              <a:rPr lang="en-US" altLang="ko-KR" dirty="0"/>
              <a:t>LSTM</a:t>
            </a:r>
            <a:r>
              <a:rPr lang="ko-KR" altLang="en-US" dirty="0"/>
              <a:t>으로 </a:t>
            </a:r>
            <a:r>
              <a:rPr lang="en-US" altLang="ko-KR" dirty="0"/>
              <a:t>Encoding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Encoder(Question)</a:t>
            </a:r>
          </a:p>
          <a:p>
            <a:pPr lvl="1"/>
            <a:r>
              <a:rPr lang="en-US" altLang="ko-KR" dirty="0"/>
              <a:t>Question</a:t>
            </a:r>
            <a:r>
              <a:rPr lang="ko-KR" altLang="en-US" dirty="0"/>
              <a:t>에 대해서 </a:t>
            </a:r>
            <a:r>
              <a:rPr lang="en-US" altLang="ko-KR" dirty="0"/>
              <a:t>LSTM</a:t>
            </a:r>
            <a:r>
              <a:rPr lang="ko-KR" altLang="en-US" dirty="0"/>
              <a:t>으로 </a:t>
            </a:r>
            <a:r>
              <a:rPr lang="en-US" altLang="ko-KR" dirty="0"/>
              <a:t>Encoding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Decoder(Answer)</a:t>
            </a:r>
          </a:p>
          <a:p>
            <a:pPr lvl="1"/>
            <a:r>
              <a:rPr lang="en-US" altLang="ko-KR" dirty="0"/>
              <a:t>Story Encoding </a:t>
            </a:r>
            <a:r>
              <a:rPr lang="ko-KR" altLang="en-US" dirty="0"/>
              <a:t>값과</a:t>
            </a:r>
            <a:br>
              <a:rPr lang="en-US" altLang="ko-KR" dirty="0"/>
            </a:br>
            <a:r>
              <a:rPr lang="en-US" altLang="ko-KR" dirty="0"/>
              <a:t>Question Encoding </a:t>
            </a:r>
            <a:r>
              <a:rPr lang="ko-KR" altLang="en-US" dirty="0"/>
              <a:t>값을 </a:t>
            </a:r>
            <a:r>
              <a:rPr lang="en-US" altLang="ko-KR" dirty="0"/>
              <a:t>Dense Network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ko-KR" altLang="en-US" dirty="0"/>
              <a:t>이용하여 </a:t>
            </a:r>
            <a:r>
              <a:rPr lang="en-US" altLang="ko-KR" dirty="0"/>
              <a:t>Answer </a:t>
            </a:r>
            <a:r>
              <a:rPr lang="ko-KR" altLang="en-US" dirty="0"/>
              <a:t>예측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/20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8594D2-00C2-44A6-82B1-B6A8A95C1501}"/>
              </a:ext>
            </a:extLst>
          </p:cNvPr>
          <p:cNvGrpSpPr/>
          <p:nvPr/>
        </p:nvGrpSpPr>
        <p:grpSpPr>
          <a:xfrm>
            <a:off x="4670532" y="3066485"/>
            <a:ext cx="4792253" cy="3516877"/>
            <a:chOff x="899592" y="1939046"/>
            <a:chExt cx="5657827" cy="402781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3783823-F26C-4F9E-A70A-CB82994A8B3A}"/>
                </a:ext>
              </a:extLst>
            </p:cNvPr>
            <p:cNvGrpSpPr/>
            <p:nvPr/>
          </p:nvGrpSpPr>
          <p:grpSpPr>
            <a:xfrm>
              <a:off x="1979712" y="4149080"/>
              <a:ext cx="360040" cy="1224136"/>
              <a:chOff x="2339752" y="3717032"/>
              <a:chExt cx="360040" cy="1224136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265702C-8050-412F-8D52-81DD13CF634F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E425A73C-FBD8-487B-8147-4762F8281F1C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E63847E-4F40-4B56-8E6D-232E385D79F5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3BF089A8-681B-4B1E-AF44-F88989F64A60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38DF294-3BA2-408D-A761-A0D936A351C9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8FF4CCC-4F6F-4232-A49B-D14A9A68BDFD}"/>
                </a:ext>
              </a:extLst>
            </p:cNvPr>
            <p:cNvGrpSpPr/>
            <p:nvPr/>
          </p:nvGrpSpPr>
          <p:grpSpPr>
            <a:xfrm>
              <a:off x="3059832" y="4149080"/>
              <a:ext cx="360040" cy="1224136"/>
              <a:chOff x="2339752" y="3717032"/>
              <a:chExt cx="360040" cy="1224136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EE8631A-9600-4AA3-9008-ABFB9FCB2B53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555E1980-0D30-4E08-BA5F-83DD3EED9592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29D49A1F-1477-4692-9FB7-4C19ABD209C1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9A97FC82-619B-49C2-9180-1933556233D2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AE4AA5F8-9A00-4702-BB5C-DDD75C37BB12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7C01E22-779D-4BC2-A96A-097B4498C19D}"/>
                </a:ext>
              </a:extLst>
            </p:cNvPr>
            <p:cNvGrpSpPr/>
            <p:nvPr/>
          </p:nvGrpSpPr>
          <p:grpSpPr>
            <a:xfrm>
              <a:off x="4150351" y="4149080"/>
              <a:ext cx="360040" cy="1224136"/>
              <a:chOff x="2339752" y="3717032"/>
              <a:chExt cx="360040" cy="1224136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F0985DD-1D00-48D2-8F31-C1D11551F98C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F62FEE2B-4F21-4773-A8C7-09D6B4182F1E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CAB207B4-8752-4968-B08F-C40E446DE20C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8C5E021-CA2B-442F-9160-700A2F10B065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852708A9-2D94-4FFC-938B-30DCB7B239BD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10587E5-5A37-41EB-9A96-CF045E4CA168}"/>
                </a:ext>
              </a:extLst>
            </p:cNvPr>
            <p:cNvCxnSpPr>
              <a:stCxn id="57" idx="3"/>
              <a:endCxn id="52" idx="1"/>
            </p:cNvCxnSpPr>
            <p:nvPr/>
          </p:nvCxnSpPr>
          <p:spPr bwMode="auto">
            <a:xfrm>
              <a:off x="2339752" y="4761148"/>
              <a:ext cx="72008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E3082FC-5D43-4BFE-8470-631668C206E2}"/>
                </a:ext>
              </a:extLst>
            </p:cNvPr>
            <p:cNvCxnSpPr/>
            <p:nvPr/>
          </p:nvCxnSpPr>
          <p:spPr bwMode="auto">
            <a:xfrm>
              <a:off x="3419872" y="4761148"/>
              <a:ext cx="72008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4F4FBFD8-1209-40BB-8499-0AF618A7C4A7}"/>
                </a:ext>
              </a:extLst>
            </p:cNvPr>
            <p:cNvCxnSpPr>
              <a:stCxn id="47" idx="3"/>
            </p:cNvCxnSpPr>
            <p:nvPr/>
          </p:nvCxnSpPr>
          <p:spPr bwMode="auto">
            <a:xfrm flipV="1">
              <a:off x="4510391" y="4149080"/>
              <a:ext cx="781689" cy="612068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7EF683-E217-43D0-8496-AABAF3FF3301}"/>
                </a:ext>
              </a:extLst>
            </p:cNvPr>
            <p:cNvSpPr txBox="1"/>
            <p:nvPr/>
          </p:nvSpPr>
          <p:spPr>
            <a:xfrm>
              <a:off x="1596670" y="5543871"/>
              <a:ext cx="2170638" cy="422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Story</a:t>
              </a:r>
              <a:endParaRPr lang="ko-KR" altLang="en-US" b="1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E70DDCA-0D2E-4D77-A5EF-E4B2D938B7D1}"/>
                </a:ext>
              </a:extLst>
            </p:cNvPr>
            <p:cNvGrpSpPr/>
            <p:nvPr/>
          </p:nvGrpSpPr>
          <p:grpSpPr>
            <a:xfrm flipV="1">
              <a:off x="3059832" y="2457040"/>
              <a:ext cx="360040" cy="1224136"/>
              <a:chOff x="2339752" y="3717032"/>
              <a:chExt cx="360040" cy="1224136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3E70EE3-054F-4219-BB3D-2AD3E3CA1FB8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94F0815-B68C-4BF0-AD9C-8833B96C3A5B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8ADA579-67A2-4CA4-8F67-DA1DE200A93E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5E97FB1F-76B8-4A0F-9BB5-674EF1895EA5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24F40CA8-D265-455C-B349-A62403DCB77B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6E6468D-98FF-4915-B309-B78513C7DC0F}"/>
                </a:ext>
              </a:extLst>
            </p:cNvPr>
            <p:cNvGrpSpPr/>
            <p:nvPr/>
          </p:nvGrpSpPr>
          <p:grpSpPr>
            <a:xfrm flipV="1">
              <a:off x="4150351" y="2457040"/>
              <a:ext cx="360040" cy="1224136"/>
              <a:chOff x="2339752" y="3717032"/>
              <a:chExt cx="360040" cy="122413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BDE983B-9DAF-4045-92D3-B7DA2A623727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50221D5C-2C83-4D6D-B51B-2627C3EFA862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05F71585-045A-4A9C-A077-9B52971EABD8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179F18F6-20D9-4C6E-B0DB-EDA0516BC809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783863B0-7AD1-4D7A-952E-78D8E23800EB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8D471FE-B256-44D1-B06E-6B1B5A2C96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9872" y="3069108"/>
              <a:ext cx="72008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3DC7EFCD-D706-47ED-AC98-8A6790C65E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10391" y="3069108"/>
              <a:ext cx="781689" cy="612068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2B5CA3D-3576-4115-B7F4-C5D97513BC42}"/>
                </a:ext>
              </a:extLst>
            </p:cNvPr>
            <p:cNvGrpSpPr/>
            <p:nvPr/>
          </p:nvGrpSpPr>
          <p:grpSpPr>
            <a:xfrm>
              <a:off x="899592" y="4149080"/>
              <a:ext cx="360040" cy="1224136"/>
              <a:chOff x="2339752" y="3717032"/>
              <a:chExt cx="360040" cy="122413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3F48E01-CBB8-46B7-9B0A-D3E3818EA114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64226F-B31E-47B0-AD2C-5819127AA67B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F5ED3A0-0548-44BF-8367-04B8156657B9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D87FBB3B-74CE-49AB-BBA7-B81291427A26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E2324A3-907D-457C-B190-A7742BEC28DD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4D1905A-FB21-4523-9BC2-7DE6C4A4F798}"/>
                </a:ext>
              </a:extLst>
            </p:cNvPr>
            <p:cNvCxnSpPr>
              <a:stCxn id="32" idx="3"/>
            </p:cNvCxnSpPr>
            <p:nvPr/>
          </p:nvCxnSpPr>
          <p:spPr bwMode="auto">
            <a:xfrm>
              <a:off x="1259632" y="4761148"/>
              <a:ext cx="72008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804331-5BCC-4621-87E3-E5165BDD96B2}"/>
                </a:ext>
              </a:extLst>
            </p:cNvPr>
            <p:cNvSpPr txBox="1"/>
            <p:nvPr/>
          </p:nvSpPr>
          <p:spPr>
            <a:xfrm>
              <a:off x="2742820" y="1939046"/>
              <a:ext cx="217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Question</a:t>
              </a:r>
              <a:endParaRPr lang="ko-KR" altLang="en-US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C6D31D3-8772-4B32-953B-AAA9913E4BA0}"/>
                </a:ext>
              </a:extLst>
            </p:cNvPr>
            <p:cNvGrpSpPr/>
            <p:nvPr/>
          </p:nvGrpSpPr>
          <p:grpSpPr>
            <a:xfrm flipV="1">
              <a:off x="5292080" y="3278787"/>
              <a:ext cx="360040" cy="1224136"/>
              <a:chOff x="2339752" y="3717032"/>
              <a:chExt cx="360040" cy="122413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0B04313-5C5D-4EF6-ACBB-626631CFED76}"/>
                  </a:ext>
                </a:extLst>
              </p:cNvPr>
              <p:cNvSpPr/>
              <p:nvPr/>
            </p:nvSpPr>
            <p:spPr bwMode="auto">
              <a:xfrm>
                <a:off x="2339752" y="3717032"/>
                <a:ext cx="360040" cy="122413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DB5868F-049B-4E2C-ACC2-433BE2B0B011}"/>
                  </a:ext>
                </a:extLst>
              </p:cNvPr>
              <p:cNvSpPr/>
              <p:nvPr/>
            </p:nvSpPr>
            <p:spPr bwMode="auto">
              <a:xfrm>
                <a:off x="2411760" y="3789040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B717CC9-C443-4409-8CF3-53A3484410A1}"/>
                  </a:ext>
                </a:extLst>
              </p:cNvPr>
              <p:cNvSpPr/>
              <p:nvPr/>
            </p:nvSpPr>
            <p:spPr bwMode="auto">
              <a:xfrm>
                <a:off x="2411760" y="4077072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BD403BD-7E12-419C-9AB5-7E17F3EB2CA2}"/>
                  </a:ext>
                </a:extLst>
              </p:cNvPr>
              <p:cNvSpPr/>
              <p:nvPr/>
            </p:nvSpPr>
            <p:spPr bwMode="auto">
              <a:xfrm>
                <a:off x="2411760" y="4365104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C3521B4-85EE-4908-BE3C-0E1BE97D2396}"/>
                  </a:ext>
                </a:extLst>
              </p:cNvPr>
              <p:cNvSpPr/>
              <p:nvPr/>
            </p:nvSpPr>
            <p:spPr bwMode="auto">
              <a:xfrm>
                <a:off x="2411760" y="4653136"/>
                <a:ext cx="216024" cy="2160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D8E62A-DE81-4761-96FB-55C4F5CD165D}"/>
                </a:ext>
              </a:extLst>
            </p:cNvPr>
            <p:cNvSpPr txBox="1"/>
            <p:nvPr/>
          </p:nvSpPr>
          <p:spPr>
            <a:xfrm>
              <a:off x="4386780" y="2619950"/>
              <a:ext cx="217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Answer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194124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8965</TotalTime>
  <Words>853</Words>
  <Application>Microsoft Office PowerPoint</Application>
  <PresentationFormat>화면 슬라이드 쇼(4:3)</PresentationFormat>
  <Paragraphs>168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굴림체</vt:lpstr>
      <vt:lpstr>Arial</vt:lpstr>
      <vt:lpstr>Wingdings</vt:lpstr>
      <vt:lpstr>Wingdings 2</vt:lpstr>
      <vt:lpstr>수묵 터치</vt:lpstr>
      <vt:lpstr>Question &amp; Answer</vt:lpstr>
      <vt:lpstr>Practice 1</vt:lpstr>
      <vt:lpstr>Practice 1: Q&amp;A</vt:lpstr>
      <vt:lpstr>Practice 1: Q&amp;A</vt:lpstr>
      <vt:lpstr>Practice 1: Q&amp;A</vt:lpstr>
      <vt:lpstr>Practice 1: Q&amp;A</vt:lpstr>
      <vt:lpstr>Practice 1: Q&amp;A</vt:lpstr>
      <vt:lpstr>Practice 1: Q&amp;A</vt:lpstr>
      <vt:lpstr>Practice 1: Q&amp;A</vt:lpstr>
      <vt:lpstr>Practice 1: Q&amp;A</vt:lpstr>
      <vt:lpstr>Practice 1: Q&amp;A</vt:lpstr>
      <vt:lpstr>Practice 1: Q&amp;A</vt:lpstr>
      <vt:lpstr>Practice 1: Q&amp;A</vt:lpstr>
      <vt:lpstr>Practice 1: Q&amp;A</vt:lpstr>
      <vt:lpstr>Practice 1: Q&amp;A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김 누리</cp:lastModifiedBy>
  <cp:revision>464</cp:revision>
  <dcterms:created xsi:type="dcterms:W3CDTF">2004-03-24T09:34:53Z</dcterms:created>
  <dcterms:modified xsi:type="dcterms:W3CDTF">2018-06-26T02:57:55Z</dcterms:modified>
</cp:coreProperties>
</file>