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5"/>
  </p:notesMasterIdLst>
  <p:sldIdLst>
    <p:sldId id="330" r:id="rId2"/>
    <p:sldId id="440" r:id="rId3"/>
    <p:sldId id="480" r:id="rId4"/>
    <p:sldId id="478" r:id="rId5"/>
    <p:sldId id="479" r:id="rId6"/>
    <p:sldId id="481" r:id="rId7"/>
    <p:sldId id="482" r:id="rId8"/>
    <p:sldId id="433" r:id="rId9"/>
    <p:sldId id="486" r:id="rId10"/>
    <p:sldId id="427" r:id="rId11"/>
    <p:sldId id="485" r:id="rId12"/>
    <p:sldId id="484" r:id="rId13"/>
    <p:sldId id="487" r:id="rId14"/>
    <p:sldId id="488" r:id="rId15"/>
    <p:sldId id="490" r:id="rId16"/>
    <p:sldId id="439" r:id="rId17"/>
    <p:sldId id="491" r:id="rId18"/>
    <p:sldId id="492" r:id="rId19"/>
    <p:sldId id="495" r:id="rId20"/>
    <p:sldId id="497" r:id="rId21"/>
    <p:sldId id="496" r:id="rId22"/>
    <p:sldId id="494" r:id="rId23"/>
    <p:sldId id="493" r:id="rId24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6" autoAdjust="0"/>
    <p:restoredTop sz="94660"/>
  </p:normalViewPr>
  <p:slideViewPr>
    <p:cSldViewPr>
      <p:cViewPr varScale="1">
        <p:scale>
          <a:sx n="111" d="100"/>
          <a:sy n="111" d="100"/>
        </p:scale>
        <p:origin x="153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지형" userId="3d4594d6552e6340" providerId="LiveId" clId="{5199823B-C3DD-4214-86D3-D460FA7CE7F7}"/>
    <pc:docChg chg="modSld">
      <pc:chgData name="이지형" userId="3d4594d6552e6340" providerId="LiveId" clId="{5199823B-C3DD-4214-86D3-D460FA7CE7F7}" dt="2018-02-06T09:46:25.349" v="7" actId="20577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1D07A47F-6B3F-E346-8069-F6E9E99DBE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E6DEA11A-2C43-B040-AEA2-391F1FF9898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086EF9D-D620-4471-AD2A-87686C1852A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0F44BC39-0B7F-CF48-8960-AB638DFEC0F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4875"/>
            <a:ext cx="54356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4998" name="Rectangle 6">
            <a:extLst>
              <a:ext uri="{FF2B5EF4-FFF2-40B4-BE49-F238E27FC236}">
                <a16:creationId xmlns:a16="http://schemas.microsoft.com/office/drawing/2014/main" id="{E518362E-1A0D-0D44-910B-1E41BAFEB1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9" name="Rectangle 7">
            <a:extLst>
              <a:ext uri="{FF2B5EF4-FFF2-40B4-BE49-F238E27FC236}">
                <a16:creationId xmlns:a16="http://schemas.microsoft.com/office/drawing/2014/main" id="{5170064D-49A0-714E-8D30-C5288FB76C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12D0FE71-ADF9-4B52-8A58-07667E59AD8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7DA9CA22-0FD8-486E-9F03-F1811BA3F81E}"/>
              </a:ext>
            </a:extLst>
          </p:cNvPr>
          <p:cNvSpPr>
            <a:spLocks/>
          </p:cNvSpPr>
          <p:nvPr/>
        </p:nvSpPr>
        <p:spPr bwMode="auto">
          <a:xfrm>
            <a:off x="838200" y="2273300"/>
            <a:ext cx="7772400" cy="1158875"/>
          </a:xfrm>
          <a:custGeom>
            <a:avLst/>
            <a:gdLst/>
            <a:ahLst/>
            <a:cxnLst>
              <a:cxn ang="0">
                <a:pos x="266" y="42"/>
              </a:cxn>
              <a:cxn ang="0">
                <a:pos x="107" y="103"/>
              </a:cxn>
              <a:cxn ang="0">
                <a:pos x="69" y="200"/>
              </a:cxn>
              <a:cxn ang="0">
                <a:pos x="38" y="235"/>
              </a:cxn>
              <a:cxn ang="0">
                <a:pos x="15" y="332"/>
              </a:cxn>
              <a:cxn ang="0">
                <a:pos x="38" y="447"/>
              </a:cxn>
              <a:cxn ang="0">
                <a:pos x="198" y="587"/>
              </a:cxn>
              <a:cxn ang="0">
                <a:pos x="568" y="655"/>
              </a:cxn>
              <a:cxn ang="0">
                <a:pos x="928" y="699"/>
              </a:cxn>
              <a:cxn ang="0">
                <a:pos x="1751" y="746"/>
              </a:cxn>
              <a:cxn ang="0">
                <a:pos x="2388" y="739"/>
              </a:cxn>
              <a:cxn ang="0">
                <a:pos x="2624" y="761"/>
              </a:cxn>
              <a:cxn ang="0">
                <a:pos x="3030" y="737"/>
              </a:cxn>
              <a:cxn ang="0">
                <a:pos x="3707" y="640"/>
              </a:cxn>
              <a:cxn ang="0">
                <a:pos x="4057" y="579"/>
              </a:cxn>
              <a:cxn ang="0">
                <a:pos x="4225" y="526"/>
              </a:cxn>
              <a:cxn ang="0">
                <a:pos x="4331" y="508"/>
              </a:cxn>
              <a:cxn ang="0">
                <a:pos x="4225" y="491"/>
              </a:cxn>
              <a:cxn ang="0">
                <a:pos x="4346" y="526"/>
              </a:cxn>
              <a:cxn ang="0">
                <a:pos x="4643" y="455"/>
              </a:cxn>
              <a:cxn ang="0">
                <a:pos x="4849" y="341"/>
              </a:cxn>
              <a:cxn ang="0">
                <a:pos x="4674" y="279"/>
              </a:cxn>
              <a:cxn ang="0">
                <a:pos x="4110" y="297"/>
              </a:cxn>
              <a:cxn ang="0">
                <a:pos x="4293" y="297"/>
              </a:cxn>
              <a:cxn ang="0">
                <a:pos x="4651" y="200"/>
              </a:cxn>
              <a:cxn ang="0">
                <a:pos x="4514" y="147"/>
              </a:cxn>
              <a:cxn ang="0">
                <a:pos x="3920" y="174"/>
              </a:cxn>
              <a:cxn ang="0">
                <a:pos x="3966" y="147"/>
              </a:cxn>
              <a:cxn ang="0">
                <a:pos x="3578" y="121"/>
              </a:cxn>
              <a:cxn ang="0">
                <a:pos x="3159" y="165"/>
              </a:cxn>
              <a:cxn ang="0">
                <a:pos x="2260" y="187"/>
              </a:cxn>
              <a:cxn ang="0">
                <a:pos x="1880" y="175"/>
              </a:cxn>
              <a:cxn ang="0">
                <a:pos x="1460" y="175"/>
              </a:cxn>
              <a:cxn ang="0">
                <a:pos x="967" y="130"/>
              </a:cxn>
              <a:cxn ang="0">
                <a:pos x="746" y="59"/>
              </a:cxn>
              <a:cxn ang="0">
                <a:pos x="472" y="6"/>
              </a:cxn>
              <a:cxn ang="0">
                <a:pos x="306" y="4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48627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 sz="16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C314A6-A82B-4B00-AE58-AA20E9B15E2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79388" y="6453188"/>
            <a:ext cx="5840412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DDC4A14-9FB2-419D-9CEA-D9527B55C8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63D6D1-89E9-426B-B08B-8032EB608E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373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15B8C2-4D61-4AED-B785-C0F1F56960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7569B70-E7CF-46E6-A69A-7561E062B9B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DA7CBD3-C17E-4405-9A71-A42AC512E3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147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B128CD5-825A-42E0-81BE-62C5546C426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46B4DC9-988B-496A-9106-2ACB25FED3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E30EE9-67C2-46AE-959F-17F2BB4C62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74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4038600" cy="4713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13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FAE158D-6DCF-4532-BDC6-52905AF443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7AD4F2D-7D82-428D-93DC-3CFABF46937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8BDB24-7CEE-47DE-AF20-30412808B2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618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90E99EA-7C5F-41EF-8C82-8554045C2A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841A600-0581-48D9-877D-6F623096AC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400857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780B5C4-0A98-4785-9DD0-89C6871CC8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498053B-FDED-4A48-B004-28A74E10D7F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96618B-C570-4FC3-966B-7F8565E2F5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672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13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13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05B8AF4-03BA-492A-992B-20C0CCF200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0D5A211-BEDB-42FB-B8F6-49B74DEFC88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9C1747-7FF0-4FEE-8DD6-E0A3C4BC90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437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CC922B-F6EB-4F0E-B4B7-D55D81495DE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88D2A1-24AD-442D-80B6-5DC7211D603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B111C5-D2C1-4B20-B7C8-F4F378DEF8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563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09D7FD5-C4C3-46A2-98D4-B93DC1B95F7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3AA0785-261E-42CB-B57E-628E8E257F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A5BEB7-15B6-453D-A66C-CC90F4B4D3E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99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BA728BC6-F890-49C9-B3C4-914973050D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2D8E1CEC-AD05-4192-8214-011656FD3F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82B5933-034F-4581-902D-C06FE72B35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002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E2F0377-7813-4C7E-B770-CB80D510F7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9EAA244-1C15-4AA4-BCA3-5E3EA0C03C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169C79-6E43-4E80-9C8B-9B297AFA04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884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52FAF20-1102-44C3-86B0-593C84A0AB9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C0F6FB5-DE22-4D28-8D84-5CFE27EEB3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D672E8-51EC-4E91-9053-E6E0048400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621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Freeform 2">
            <a:extLst>
              <a:ext uri="{FF2B5EF4-FFF2-40B4-BE49-F238E27FC236}">
                <a16:creationId xmlns:a16="http://schemas.microsoft.com/office/drawing/2014/main" id="{39139EB2-D7B4-744E-BA5A-F1EB03B71883}"/>
              </a:ext>
            </a:extLst>
          </p:cNvPr>
          <p:cNvSpPr>
            <a:spLocks/>
          </p:cNvSpPr>
          <p:nvPr/>
        </p:nvSpPr>
        <p:spPr bwMode="auto">
          <a:xfrm>
            <a:off x="685800" y="228600"/>
            <a:ext cx="8153400" cy="1158875"/>
          </a:xfrm>
          <a:custGeom>
            <a:avLst/>
            <a:gdLst/>
            <a:ahLst/>
            <a:cxnLst>
              <a:cxn ang="0">
                <a:pos x="266" y="42"/>
              </a:cxn>
              <a:cxn ang="0">
                <a:pos x="107" y="103"/>
              </a:cxn>
              <a:cxn ang="0">
                <a:pos x="69" y="200"/>
              </a:cxn>
              <a:cxn ang="0">
                <a:pos x="38" y="235"/>
              </a:cxn>
              <a:cxn ang="0">
                <a:pos x="15" y="332"/>
              </a:cxn>
              <a:cxn ang="0">
                <a:pos x="38" y="447"/>
              </a:cxn>
              <a:cxn ang="0">
                <a:pos x="198" y="587"/>
              </a:cxn>
              <a:cxn ang="0">
                <a:pos x="568" y="655"/>
              </a:cxn>
              <a:cxn ang="0">
                <a:pos x="928" y="699"/>
              </a:cxn>
              <a:cxn ang="0">
                <a:pos x="1751" y="746"/>
              </a:cxn>
              <a:cxn ang="0">
                <a:pos x="2388" y="739"/>
              </a:cxn>
              <a:cxn ang="0">
                <a:pos x="2624" y="761"/>
              </a:cxn>
              <a:cxn ang="0">
                <a:pos x="3030" y="737"/>
              </a:cxn>
              <a:cxn ang="0">
                <a:pos x="3707" y="640"/>
              </a:cxn>
              <a:cxn ang="0">
                <a:pos x="4057" y="579"/>
              </a:cxn>
              <a:cxn ang="0">
                <a:pos x="4225" y="526"/>
              </a:cxn>
              <a:cxn ang="0">
                <a:pos x="4331" y="508"/>
              </a:cxn>
              <a:cxn ang="0">
                <a:pos x="4225" y="491"/>
              </a:cxn>
              <a:cxn ang="0">
                <a:pos x="4346" y="526"/>
              </a:cxn>
              <a:cxn ang="0">
                <a:pos x="4643" y="455"/>
              </a:cxn>
              <a:cxn ang="0">
                <a:pos x="4849" y="341"/>
              </a:cxn>
              <a:cxn ang="0">
                <a:pos x="4674" y="279"/>
              </a:cxn>
              <a:cxn ang="0">
                <a:pos x="4110" y="297"/>
              </a:cxn>
              <a:cxn ang="0">
                <a:pos x="4293" y="297"/>
              </a:cxn>
              <a:cxn ang="0">
                <a:pos x="4651" y="200"/>
              </a:cxn>
              <a:cxn ang="0">
                <a:pos x="4514" y="147"/>
              </a:cxn>
              <a:cxn ang="0">
                <a:pos x="3920" y="174"/>
              </a:cxn>
              <a:cxn ang="0">
                <a:pos x="3966" y="147"/>
              </a:cxn>
              <a:cxn ang="0">
                <a:pos x="3578" y="121"/>
              </a:cxn>
              <a:cxn ang="0">
                <a:pos x="3159" y="165"/>
              </a:cxn>
              <a:cxn ang="0">
                <a:pos x="2260" y="187"/>
              </a:cxn>
              <a:cxn ang="0">
                <a:pos x="1880" y="175"/>
              </a:cxn>
              <a:cxn ang="0">
                <a:pos x="1460" y="175"/>
              </a:cxn>
              <a:cxn ang="0">
                <a:pos x="967" y="130"/>
              </a:cxn>
              <a:cxn ang="0">
                <a:pos x="746" y="59"/>
              </a:cxn>
              <a:cxn ang="0">
                <a:pos x="472" y="6"/>
              </a:cxn>
              <a:cxn ang="0">
                <a:pos x="306" y="4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39216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C6A9180-C06F-4CD8-AF1C-18B6847B3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C496F6C-F1FC-415C-8E17-B43283F58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71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6198" name="Rectangle 6">
            <a:extLst>
              <a:ext uri="{FF2B5EF4-FFF2-40B4-BE49-F238E27FC236}">
                <a16:creationId xmlns:a16="http://schemas.microsoft.com/office/drawing/2014/main" id="{A5A0793C-1FAF-FB43-B05E-B7F68880A65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53188"/>
            <a:ext cx="46434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136199" name="Rectangle 7">
            <a:extLst>
              <a:ext uri="{FF2B5EF4-FFF2-40B4-BE49-F238E27FC236}">
                <a16:creationId xmlns:a16="http://schemas.microsoft.com/office/drawing/2014/main" id="{0CA7D3BD-18DE-9E4D-8F15-8F1866F25B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 smtClean="0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6E1000E6-BDE0-4556-B494-67998C7F7C5F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5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Blip>
          <a:blip r:embed="rId15"/>
        </a:buBlip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 2" panose="05020102010507070707" pitchFamily="18" charset="2"/>
        <a:buChar char=""/>
        <a:defRPr kumimoji="1" sz="20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 2" panose="05020102010507070707" pitchFamily="18" charset="2"/>
        <a:buChar char=""/>
        <a:defRPr kumimoji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"/>
        <a:defRPr kumimoji="1" sz="16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anose="05020102010507070707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5A7BB24-66FA-44F9-BBE0-BBE82503819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Summarization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9C12360-97F8-4610-8EBA-29B10C89663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15364" name="슬라이드 번호 개체 틀 1">
            <a:extLst>
              <a:ext uri="{FF2B5EF4-FFF2-40B4-BE49-F238E27FC236}">
                <a16:creationId xmlns:a16="http://schemas.microsoft.com/office/drawing/2014/main" id="{F218DC29-881D-499D-A8DE-AFBEFEF48A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27E41E-85FE-4256-9DF7-172D2209F92A}" type="slidenum">
              <a:rPr kumimoji="0" lang="en-US" altLang="ko-K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ko-KR" sz="140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CED8324-4AF3-4F89-A2EE-D71C192D9A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</p:spTree>
    <p:extLst>
      <p:ext uri="{BB962C8B-B14F-4D97-AF65-F5344CB8AC3E}">
        <p14:creationId xmlns:p14="http://schemas.microsoft.com/office/powerpoint/2010/main" val="964343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EFD5E-403E-4A5D-92E7-F11FFC6B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Summarization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8E341-2ACC-41B5-8E66-51057BE1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Setup Layers (Model)</a:t>
            </a:r>
          </a:p>
          <a:p>
            <a:pPr lvl="1"/>
            <a:r>
              <a:rPr lang="en-US" altLang="ko-KR" dirty="0"/>
              <a:t>Encoder</a:t>
            </a:r>
          </a:p>
          <a:p>
            <a:pPr lvl="2"/>
            <a:r>
              <a:rPr lang="en-US" altLang="ko-KR" dirty="0"/>
              <a:t>Sentence Embedding Model</a:t>
            </a:r>
          </a:p>
          <a:p>
            <a:pPr lvl="1"/>
            <a:r>
              <a:rPr lang="en-US" altLang="ko-KR" dirty="0"/>
              <a:t>Decoder</a:t>
            </a:r>
          </a:p>
          <a:p>
            <a:pPr lvl="2"/>
            <a:r>
              <a:rPr lang="en-US" altLang="ko-KR" dirty="0"/>
              <a:t>Add Attention Model</a:t>
            </a:r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4F9F89-7076-4DEC-8EF6-8C73BE1A5E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9D2EA6-6FF5-41C7-B795-7299E0DC40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10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111F168-50C8-41BF-8684-FAC05C8DA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26B459-9577-49BD-982D-049F879C8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682" y="3429000"/>
            <a:ext cx="4895512" cy="245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82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130D2-5261-4FEB-B612-8C1EC34E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Summarization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2B677-51AA-4BDE-8556-0FD1AAACA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Setup Layers (Model)</a:t>
            </a:r>
          </a:p>
          <a:p>
            <a:pPr lvl="1"/>
            <a:r>
              <a:rPr lang="en-US" altLang="ko-KR" dirty="0"/>
              <a:t>Code</a:t>
            </a:r>
          </a:p>
          <a:p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2EFC0E-DC67-4492-A098-C19ADA5900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0383CD-8CA6-47C6-AB08-47FE6DA235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11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FC8DC-83CC-4910-94EB-DFF67CC98C17}"/>
              </a:ext>
            </a:extLst>
          </p:cNvPr>
          <p:cNvSpPr txBox="1"/>
          <p:nvPr/>
        </p:nvSpPr>
        <p:spPr>
          <a:xfrm>
            <a:off x="935026" y="2204864"/>
            <a:ext cx="7751774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rnn_encode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.enc_out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fw_state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bw_state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bidirectional_dynamic_rnn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LSTMCell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.hidden_dim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LSTMCell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.hidden_dim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inputs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.x_emb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sequence_length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.x_len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=tf.float32)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.enc_out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tf.concat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.enc_out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decoder_init_c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Dense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.hidden_dim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=tf.float32,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decoder_c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activation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tf.nn.tanh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decoder_init_h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Dense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.hidden_dim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=tf.float32,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decoder_h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activation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tf.nn.tanh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.init_state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LSTMStateTuple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decoder_init_c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tf.concat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fw_state.c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bw_state.c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)),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decoder_init_h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tf.concat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fw_state.h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bw_state.h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A385C07-2B80-4EAB-B046-2D850C208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338" y="4342603"/>
            <a:ext cx="3672462" cy="184309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B871C4-AEF4-4A8A-8788-FFF4A21ADB42}"/>
              </a:ext>
            </a:extLst>
          </p:cNvPr>
          <p:cNvSpPr/>
          <p:nvPr/>
        </p:nvSpPr>
        <p:spPr bwMode="auto">
          <a:xfrm>
            <a:off x="4830966" y="5013176"/>
            <a:ext cx="1469226" cy="720080"/>
          </a:xfrm>
          <a:prstGeom prst="rect">
            <a:avLst/>
          </a:prstGeom>
          <a:noFill/>
          <a:ln w="25400" cap="rnd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1111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130D2-5261-4FEB-B612-8C1EC34E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Summarization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2B677-51AA-4BDE-8556-0FD1AAAC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13288"/>
          </a:xfrm>
        </p:spPr>
        <p:txBody>
          <a:bodyPr/>
          <a:lstStyle/>
          <a:p>
            <a:r>
              <a:rPr lang="en-US" altLang="ko-KR" dirty="0"/>
              <a:t>Setup Layer (Model)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2EFC0E-DC67-4492-A098-C19ADA5900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0383CD-8CA6-47C6-AB08-47FE6DA235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12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31E8A-4C62-4542-AE77-80B2378BF5C5}"/>
              </a:ext>
            </a:extLst>
          </p:cNvPr>
          <p:cNvSpPr txBox="1"/>
          <p:nvPr/>
        </p:nvSpPr>
        <p:spPr>
          <a:xfrm>
            <a:off x="935026" y="1874669"/>
            <a:ext cx="7751774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init_enc_attention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self.hidden_dim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300   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defined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at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</a:t>
            </a:r>
            <a:b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.attWe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.get_var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attnW_et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.hidden_dim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.hidden_dim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.attve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.get_var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attnV_et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.hidden_dim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.attUe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.get_var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attnU_et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.hidden_dim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.hidden_dim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.attbe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.get_var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attnB_et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.hidden_dim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att_e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tf.nn.conv2d(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tf.reshape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.enc_out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[-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.enc_len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.hidden_dim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]),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filter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.attUe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strides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padding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'VALID'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.attUeh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tf.reshape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att_e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.attbe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[-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.hidden_dim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28F73A9-EF52-45D9-ACD1-A37007226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338" y="4342603"/>
            <a:ext cx="3672462" cy="184309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E37EAC-2987-435D-B7B7-28350FA13B2A}"/>
              </a:ext>
            </a:extLst>
          </p:cNvPr>
          <p:cNvSpPr/>
          <p:nvPr/>
        </p:nvSpPr>
        <p:spPr bwMode="auto">
          <a:xfrm>
            <a:off x="4830966" y="5013176"/>
            <a:ext cx="1469226" cy="720080"/>
          </a:xfrm>
          <a:prstGeom prst="rect">
            <a:avLst/>
          </a:prstGeom>
          <a:noFill/>
          <a:ln w="25400" cap="rnd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BDB8A2-734E-4CB4-AB19-0E1AE0913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16" y="3972828"/>
            <a:ext cx="4427984" cy="23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60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130D2-5261-4FEB-B612-8C1EC34E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Summarization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2B677-51AA-4BDE-8556-0FD1AAAC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13288"/>
          </a:xfrm>
        </p:spPr>
        <p:txBody>
          <a:bodyPr/>
          <a:lstStyle/>
          <a:p>
            <a:r>
              <a:rPr lang="en-US" altLang="ko-KR" dirty="0"/>
              <a:t>Setup Layer (Model)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2EFC0E-DC67-4492-A098-C19ADA5900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0383CD-8CA6-47C6-AB08-47FE6DA235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13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31E8A-4C62-4542-AE77-80B2378BF5C5}"/>
              </a:ext>
            </a:extLst>
          </p:cNvPr>
          <p:cNvSpPr txBox="1"/>
          <p:nvPr/>
        </p:nvSpPr>
        <p:spPr>
          <a:xfrm>
            <a:off x="935026" y="1874669"/>
            <a:ext cx="7751774" cy="20928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Encoder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attention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softmax</a:t>
            </a:r>
            <a:b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encoder_attention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decoder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b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tf.reshape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tf.tile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.enc_len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]),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[-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.enc_len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.hidden_dim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attWes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tf.reshape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(tf.nn.conv2d(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filter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.attWe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strides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padding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'SAME'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[-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.hidden_dim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encoder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attention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distribution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(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logit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e_t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tf.reshape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tf.matmul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tf.nn.tanh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attWes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.attUeh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.attve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[-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.enc_len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 *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.enc_masks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tf.nn.softmax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e_t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28F73A9-EF52-45D9-ACD1-A37007226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338" y="4342603"/>
            <a:ext cx="3672462" cy="184309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E37EAC-2987-435D-B7B7-28350FA13B2A}"/>
              </a:ext>
            </a:extLst>
          </p:cNvPr>
          <p:cNvSpPr/>
          <p:nvPr/>
        </p:nvSpPr>
        <p:spPr bwMode="auto">
          <a:xfrm>
            <a:off x="5148064" y="4725144"/>
            <a:ext cx="1152128" cy="360040"/>
          </a:xfrm>
          <a:prstGeom prst="rect">
            <a:avLst/>
          </a:prstGeom>
          <a:noFill/>
          <a:ln w="25400" cap="rnd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E7E4D2A-E6F9-4A86-AB18-ADF3A8C18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16" y="4030693"/>
            <a:ext cx="4427984" cy="23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29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130D2-5261-4FEB-B612-8C1EC34E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Summarization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2B677-51AA-4BDE-8556-0FD1AAAC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13288"/>
          </a:xfrm>
        </p:spPr>
        <p:txBody>
          <a:bodyPr/>
          <a:lstStyle/>
          <a:p>
            <a:r>
              <a:rPr lang="en-US" altLang="ko-KR" dirty="0"/>
              <a:t>Setup Layer (Model)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2EFC0E-DC67-4492-A098-C19ADA5900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53188"/>
            <a:ext cx="4643438" cy="26035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0383CD-8CA6-47C6-AB08-47FE6DA235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14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31E8A-4C62-4542-AE77-80B2378BF5C5}"/>
              </a:ext>
            </a:extLst>
          </p:cNvPr>
          <p:cNvSpPr txBox="1"/>
          <p:nvPr/>
        </p:nvSpPr>
        <p:spPr>
          <a:xfrm>
            <a:off x="935026" y="1874669"/>
            <a:ext cx="7751774" cy="3323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decode_train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y_emb_tbd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tf.transpose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.y_emb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arr_prob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tf.TensorArray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=tf.float32,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.dec_len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step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arr_prob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enc_softmax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self.encoder_attention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state.h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context_vector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tf.reduce_sum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self.enc_out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tf.expand_dims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enc_softmax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-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axis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word_prob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tf.nn.softmax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self.out_layer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tf.concat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state.h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context_vector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arr_prob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arr_prob.write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step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word_prob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next_input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tf.concat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y_emb_tbd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step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context_vector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next_out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next_state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self.decoder_cell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next_input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step+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next_state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arr_prob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_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step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_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_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arr_prob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tf.while_loop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lambda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_1, _2: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&lt;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.dec_len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loop_vars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=(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.init_state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arr_prob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.train_prob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tf.transpose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(_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arr_prob.stack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perm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28F73A9-EF52-45D9-ACD1-A37007226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338" y="4342603"/>
            <a:ext cx="3672462" cy="184309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E37EAC-2987-435D-B7B7-28350FA13B2A}"/>
              </a:ext>
            </a:extLst>
          </p:cNvPr>
          <p:cNvSpPr/>
          <p:nvPr/>
        </p:nvSpPr>
        <p:spPr bwMode="auto">
          <a:xfrm>
            <a:off x="5868144" y="4653136"/>
            <a:ext cx="2664296" cy="467323"/>
          </a:xfrm>
          <a:prstGeom prst="rect">
            <a:avLst/>
          </a:prstGeom>
          <a:noFill/>
          <a:ln w="25400" cap="rnd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950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130D2-5261-4FEB-B612-8C1EC34E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Summarization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2B677-51AA-4BDE-8556-0FD1AAAC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13288"/>
          </a:xfrm>
        </p:spPr>
        <p:txBody>
          <a:bodyPr/>
          <a:lstStyle/>
          <a:p>
            <a:r>
              <a:rPr lang="en-US" altLang="ko-KR" dirty="0"/>
              <a:t>Setup Layer (Model)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2EFC0E-DC67-4492-A098-C19ADA5900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53188"/>
            <a:ext cx="4643438" cy="26035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0383CD-8CA6-47C6-AB08-47FE6DA235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15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31E8A-4C62-4542-AE77-80B2378BF5C5}"/>
              </a:ext>
            </a:extLst>
          </p:cNvPr>
          <p:cNvSpPr txBox="1"/>
          <p:nvPr/>
        </p:nvSpPr>
        <p:spPr>
          <a:xfrm>
            <a:off x="935026" y="1874669"/>
            <a:ext cx="7751774" cy="3939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decode_infer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arr_token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tf.TensorArray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=tf.int32,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.dec_len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step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arr_token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enc_softmax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self.encoder_attention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state.h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context_vector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tf.reduce_sum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self.enc_out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tf.expand_dims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enc_softmax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-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axis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word_prob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tf.nn.softmax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self.out_layer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tf.concat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state.h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context_vector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token</a:t>
            </a:r>
            <a:b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next_token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tf.cast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tf.reshape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tf.argmax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word_prob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 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self.batch_size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]), tf.int32)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arr_token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arr_token.write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step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next_token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token_emb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tf.nn.embedding_lookup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self.emb_W_dec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next_token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next_input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tf.concat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token_emb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context_vector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next_out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next_state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self.decoder_cell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next_input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step+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next_state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arr_token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_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step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_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_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arr_token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tf.while_loop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lambda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_1, _2: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&lt;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.dec_len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loop_vars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=(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.init_state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arr_token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.test_token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tf.transpose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(_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arr_token.stack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perm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28F73A9-EF52-45D9-ACD1-A37007226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338" y="4342603"/>
            <a:ext cx="3672462" cy="184309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E37EAC-2987-435D-B7B7-28350FA13B2A}"/>
              </a:ext>
            </a:extLst>
          </p:cNvPr>
          <p:cNvSpPr/>
          <p:nvPr/>
        </p:nvSpPr>
        <p:spPr bwMode="auto">
          <a:xfrm>
            <a:off x="5868144" y="4653136"/>
            <a:ext cx="2664296" cy="467323"/>
          </a:xfrm>
          <a:prstGeom prst="rect">
            <a:avLst/>
          </a:prstGeom>
          <a:noFill/>
          <a:ln w="25400" cap="rnd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940E11F-BEE1-480C-8C53-1192701FD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340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EFD5E-403E-4A5D-92E7-F11FFC6B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Summarization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8E341-2ACC-41B5-8E66-51057BE1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Setup Layers (Model)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4F9F89-7076-4DEC-8EF6-8C73BE1A5E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9D2EA6-6FF5-41C7-B795-7299E0DC40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16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16479D-AFEF-4382-B5C7-1FB71B5577ED}"/>
              </a:ext>
            </a:extLst>
          </p:cNvPr>
          <p:cNvSpPr txBox="1"/>
          <p:nvPr/>
        </p:nvSpPr>
        <p:spPr>
          <a:xfrm>
            <a:off x="935026" y="2204864"/>
            <a:ext cx="775177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.rnn_encode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.init_enc_attention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.decoder_cell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LSTMCell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.hidden_dim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state_is_tuple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.out_layer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Dense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.dec_vocab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=tf.float32,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out_layer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.decode_train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.decode_infer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Define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loss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&amp;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optimizer</a:t>
            </a:r>
            <a:b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.build_loss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.build_opt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D7D3408-7136-450B-B40F-AE4478FF6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338" y="4342603"/>
            <a:ext cx="3672462" cy="184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50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F5147-1AC4-40DB-B56B-6E5F5D2A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Summarization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E719F5-1970-42B4-8295-0CBAEB2FA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/>
              <a:t>Build Loss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Build Optimizer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87F002-3AB3-4F9D-98BD-C38369BC92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7A3C85-428E-449A-8FC2-6B297F8A08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17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37DD1-D008-425F-AEF7-A99FB4C330ED}"/>
              </a:ext>
            </a:extLst>
          </p:cNvPr>
          <p:cNvSpPr txBox="1"/>
          <p:nvPr/>
        </p:nvSpPr>
        <p:spPr>
          <a:xfrm>
            <a:off x="935026" y="2162579"/>
            <a:ext cx="7751774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cross-entropy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loss</a:t>
            </a:r>
            <a:b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.cross_entropy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-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tf.reduce_sum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tf.one_hot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(tf.to_int32(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tf.reshape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[-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])),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.dec_vocab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1.0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0.0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*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tf.log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tf.clip_by_value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tf.reshape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.train_prob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[-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.dec_vocab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1e-20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1.0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.loss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tf.reduce_sum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.cross_entropy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tf.reshape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.dec_masks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[-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])) /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.dec_mask_sum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tf.summary.scalar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loss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.loss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AC3283-5CD7-4D7E-8B0B-72FBCFFAD635}"/>
              </a:ext>
            </a:extLst>
          </p:cNvPr>
          <p:cNvSpPr txBox="1"/>
          <p:nvPr/>
        </p:nvSpPr>
        <p:spPr>
          <a:xfrm>
            <a:off x="935026" y="4077072"/>
            <a:ext cx="7751774" cy="24006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build_opt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opt_adam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tf.train.AdamOptimizer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learning_rate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.learning_rate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optimizer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opt_adam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clipped_grad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grad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None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None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tf.clip_by_norm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2.5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grad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compute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gradient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&amp;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clipping</a:t>
            </a:r>
            <a:b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grad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zip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(*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optimizer.compute_gradients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.loss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.use_clip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grad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clipped_grad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grad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update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weights</a:t>
            </a:r>
            <a:b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.update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optimizer.apply_gradients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zip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grad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594CD11-3888-4AFB-BCD4-CCC787142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652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FC79C-D52E-4C96-A7D0-D1DF8131F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Summarization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F2AC82-9DE0-47DD-8D3F-D8BF74EE4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Train Model</a:t>
            </a:r>
          </a:p>
          <a:p>
            <a:pPr lvl="1"/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948C1B-8464-4973-93DA-281C46F0A8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2C0DCA-B4E1-42FC-9EE2-80408F1CCF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18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5F3D06-31DB-4BDD-911C-4ACCC9958464}"/>
              </a:ext>
            </a:extLst>
          </p:cNvPr>
          <p:cNvSpPr txBox="1"/>
          <p:nvPr/>
        </p:nvSpPr>
        <p:spPr>
          <a:xfrm>
            <a:off x="935026" y="2204864"/>
            <a:ext cx="7751774" cy="44012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train_model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 . 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Start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training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- 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batch_size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{}'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format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(BATCH_SIZE))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global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min_it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min_loss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cur_time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time.time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avg_loss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loss_cov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avg_cov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loss_attn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avg_attn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.0</a:t>
            </a:r>
            <a:b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it_log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it_test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it_save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1000</a:t>
            </a:r>
            <a:b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idxs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data.train_size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)]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random.shuffle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idxs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10000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data.get_batch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train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BATCH_SIZE)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feed_dict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{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model.x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model.x_len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model.y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model.y_len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_,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sess.run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model.loss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model.update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feed_dict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feed_dict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avg_loss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+=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loss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%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it_log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log_str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"{:5d} : {:.4f}- {:.2f}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format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avg_loss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/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it_log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time.time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-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cur_time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log_str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avg_loss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cur_time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time.time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%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it_save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model.save_model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saved_models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%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it_test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test_model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9346A38-CBD2-42C0-849F-F11AC05AF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714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FC79C-D52E-4C96-A7D0-D1DF8131F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Summarization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F2AC82-9DE0-47DD-8D3F-D8BF74EE4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Test Model and Result</a:t>
            </a:r>
          </a:p>
          <a:p>
            <a:pPr lvl="1"/>
            <a:r>
              <a:rPr lang="en-US" altLang="ko-KR" dirty="0"/>
              <a:t>Metric</a:t>
            </a:r>
          </a:p>
          <a:p>
            <a:pPr lvl="2"/>
            <a:r>
              <a:rPr lang="en-US" altLang="ko-KR" dirty="0"/>
              <a:t>ROUGE n-gram based measure</a:t>
            </a:r>
          </a:p>
          <a:p>
            <a:pPr lvl="2"/>
            <a:r>
              <a:rPr lang="en-US" altLang="ko-KR" dirty="0"/>
              <a:t>Overlapped n-grams between generated summary and original summary – Precision/Recall/F-measure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ROUGE-1 : </a:t>
            </a:r>
            <a:r>
              <a:rPr lang="en-US" altLang="ko-KR" dirty="0" err="1"/>
              <a:t>uni</a:t>
            </a:r>
            <a:r>
              <a:rPr lang="en-US" altLang="ko-KR" dirty="0"/>
              <a:t>-grams</a:t>
            </a:r>
          </a:p>
          <a:p>
            <a:pPr lvl="2"/>
            <a:r>
              <a:rPr lang="en-US" altLang="ko-KR" dirty="0"/>
              <a:t>ROUGE-2 : bi-grams</a:t>
            </a:r>
          </a:p>
          <a:p>
            <a:pPr lvl="2"/>
            <a:r>
              <a:rPr lang="en-US" altLang="ko-KR" dirty="0"/>
              <a:t>ROUGE-L : Longest matching sequence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948C1B-8464-4973-93DA-281C46F0A8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2C0DCA-B4E1-42FC-9EE2-80408F1CCF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19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9346A38-CBD2-42C0-849F-F11AC05AF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3ED358C-4017-4B90-A6E2-4AB1E6780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53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130D2-5261-4FEB-B612-8C1EC34E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2B677-51AA-4BDE-8556-0FD1AAAC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/>
              <a:t>Document Summarization</a:t>
            </a:r>
          </a:p>
          <a:p>
            <a:pPr lvl="1"/>
            <a:r>
              <a:rPr lang="en-US" altLang="ko-KR" dirty="0"/>
              <a:t>Source Text </a:t>
            </a:r>
            <a:r>
              <a:rPr lang="en-US" altLang="ko-KR" dirty="0">
                <a:sym typeface="Wingdings" panose="05000000000000000000" pitchFamily="2" charset="2"/>
              </a:rPr>
              <a:t> Summary</a:t>
            </a:r>
            <a:endParaRPr lang="en-US" altLang="ko-KR" dirty="0"/>
          </a:p>
          <a:p>
            <a:pPr lvl="1"/>
            <a:r>
              <a:rPr lang="en-US" altLang="ko-KR" dirty="0"/>
              <a:t>RNN Encoder-Decoder Model + Attention</a:t>
            </a:r>
            <a:br>
              <a:rPr lang="en-US" altLang="ko-KR" dirty="0"/>
            </a:br>
            <a:r>
              <a:rPr lang="en-US" altLang="ko-KR" dirty="0"/>
              <a:t>(Same as Translation Model)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Data Set</a:t>
            </a:r>
          </a:p>
          <a:p>
            <a:pPr lvl="2"/>
            <a:r>
              <a:rPr lang="en-US" altLang="ko-KR" dirty="0"/>
              <a:t>CNN Daily</a:t>
            </a:r>
          </a:p>
          <a:p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2EFC0E-DC67-4492-A098-C19ADA5900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0383CD-8CA6-47C6-AB08-47FE6DA235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</a:t>
            </a:fld>
            <a:r>
              <a:rPr lang="en-US" altLang="ko-KR"/>
              <a:t>/20</a:t>
            </a:r>
            <a:endParaRPr lang="en-US" altLang="ko-KR" dirty="0"/>
          </a:p>
        </p:txBody>
      </p:sp>
      <p:grpSp>
        <p:nvGrpSpPr>
          <p:cNvPr id="28675" name="그룹 28674">
            <a:extLst>
              <a:ext uri="{FF2B5EF4-FFF2-40B4-BE49-F238E27FC236}">
                <a16:creationId xmlns:a16="http://schemas.microsoft.com/office/drawing/2014/main" id="{8B8C6B4B-68D1-4731-BFE7-88AF4087B188}"/>
              </a:ext>
            </a:extLst>
          </p:cNvPr>
          <p:cNvGrpSpPr/>
          <p:nvPr/>
        </p:nvGrpSpPr>
        <p:grpSpPr>
          <a:xfrm>
            <a:off x="3995936" y="3769519"/>
            <a:ext cx="4896544" cy="2333069"/>
            <a:chOff x="3995936" y="3769519"/>
            <a:chExt cx="4896544" cy="2333069"/>
          </a:xfrm>
        </p:grpSpPr>
        <p:pic>
          <p:nvPicPr>
            <p:cNvPr id="84" name="Picture 2" descr="neural machine translationì ëí ì´ë¯¸ì§ ê²ìê²°ê³¼">
              <a:extLst>
                <a:ext uri="{FF2B5EF4-FFF2-40B4-BE49-F238E27FC236}">
                  <a16:creationId xmlns:a16="http://schemas.microsoft.com/office/drawing/2014/main" id="{06853A53-8B96-4CE7-B2F5-25AA81C7E7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14" b="13219"/>
            <a:stretch/>
          </p:blipFill>
          <p:spPr bwMode="auto">
            <a:xfrm>
              <a:off x="3995936" y="4149080"/>
              <a:ext cx="4533255" cy="15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673" name="TextBox 28672">
              <a:extLst>
                <a:ext uri="{FF2B5EF4-FFF2-40B4-BE49-F238E27FC236}">
                  <a16:creationId xmlns:a16="http://schemas.microsoft.com/office/drawing/2014/main" id="{BB17BEE6-AD64-40B6-B435-10F06646543D}"/>
                </a:ext>
              </a:extLst>
            </p:cNvPr>
            <p:cNvSpPr txBox="1"/>
            <p:nvPr/>
          </p:nvSpPr>
          <p:spPr>
            <a:xfrm>
              <a:off x="4427984" y="5733256"/>
              <a:ext cx="3744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Source Text</a:t>
              </a:r>
              <a:endParaRPr lang="ko-KR" altLang="en-US" b="1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5B27DE2-4212-4F95-B5A5-05F914C7F63D}"/>
                </a:ext>
              </a:extLst>
            </p:cNvPr>
            <p:cNvSpPr txBox="1"/>
            <p:nvPr/>
          </p:nvSpPr>
          <p:spPr>
            <a:xfrm>
              <a:off x="5148064" y="3769519"/>
              <a:ext cx="3744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Summary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29451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FC79C-D52E-4C96-A7D0-D1DF8131F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Summarization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8F2AC82-9DE0-47DD-8D3F-D8BF74EE4D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Test Model and Result</a:t>
                </a:r>
              </a:p>
              <a:p>
                <a:pPr lvl="1"/>
                <a:r>
                  <a:rPr lang="en-US" altLang="ko-KR" dirty="0"/>
                  <a:t>ROUGE example</a:t>
                </a:r>
              </a:p>
              <a:p>
                <a:pPr lvl="2"/>
                <a:r>
                  <a:rPr lang="en-US" altLang="ko-KR" dirty="0"/>
                  <a:t>System output</a:t>
                </a:r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Reference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Rouge-1 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Rouge-1 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Rouge-2 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Rouge-2 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8F2AC82-9DE0-47DD-8D3F-D8BF74EE4D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948C1B-8464-4973-93DA-281C46F0A8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2C0DCA-B4E1-42FC-9EE2-80408F1CCF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20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9346A38-CBD2-42C0-849F-F11AC05AF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3ED358C-4017-4B90-A6E2-4AB1E6780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4C5BB-D778-4AD9-A4AE-AF97B3803EFD}"/>
              </a:ext>
            </a:extLst>
          </p:cNvPr>
          <p:cNvSpPr txBox="1"/>
          <p:nvPr/>
        </p:nvSpPr>
        <p:spPr>
          <a:xfrm>
            <a:off x="1579169" y="2527400"/>
            <a:ext cx="3722494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the cat was found under the bed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977BE9-4E46-4A5A-BCAC-8B15E17BF4D0}"/>
              </a:ext>
            </a:extLst>
          </p:cNvPr>
          <p:cNvSpPr txBox="1"/>
          <p:nvPr/>
        </p:nvSpPr>
        <p:spPr>
          <a:xfrm>
            <a:off x="1579169" y="3175472"/>
            <a:ext cx="30219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the cat was under the bed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D405AE-8809-4196-93FD-0577DD41F054}"/>
              </a:ext>
            </a:extLst>
          </p:cNvPr>
          <p:cNvSpPr txBox="1"/>
          <p:nvPr/>
        </p:nvSpPr>
        <p:spPr>
          <a:xfrm>
            <a:off x="6815267" y="1097074"/>
            <a:ext cx="1499128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the cat</a:t>
            </a:r>
          </a:p>
          <a:p>
            <a:r>
              <a:rPr lang="en-US" altLang="ko-KR" dirty="0"/>
              <a:t>cat was</a:t>
            </a:r>
          </a:p>
          <a:p>
            <a:r>
              <a:rPr lang="en-US" altLang="ko-KR" dirty="0"/>
              <a:t>was found</a:t>
            </a:r>
          </a:p>
          <a:p>
            <a:r>
              <a:rPr lang="en-US" altLang="ko-KR" dirty="0"/>
              <a:t>found under</a:t>
            </a:r>
          </a:p>
          <a:p>
            <a:r>
              <a:rPr lang="en-US" altLang="ko-KR" dirty="0"/>
              <a:t>under the</a:t>
            </a:r>
          </a:p>
          <a:p>
            <a:r>
              <a:rPr lang="en-US" altLang="ko-KR" dirty="0"/>
              <a:t>the bed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698B40-7F7D-47BE-B813-9EA7A2A9A213}"/>
              </a:ext>
            </a:extLst>
          </p:cNvPr>
          <p:cNvSpPr txBox="1"/>
          <p:nvPr/>
        </p:nvSpPr>
        <p:spPr>
          <a:xfrm>
            <a:off x="6815267" y="3530526"/>
            <a:ext cx="1300356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the cat</a:t>
            </a:r>
          </a:p>
          <a:p>
            <a:r>
              <a:rPr lang="en-US" altLang="ko-KR" dirty="0"/>
              <a:t>cat was</a:t>
            </a:r>
          </a:p>
          <a:p>
            <a:r>
              <a:rPr lang="en-US" altLang="ko-KR" dirty="0"/>
              <a:t>was under</a:t>
            </a:r>
          </a:p>
          <a:p>
            <a:r>
              <a:rPr lang="en-US" altLang="ko-KR" dirty="0"/>
              <a:t>under the</a:t>
            </a:r>
          </a:p>
          <a:p>
            <a:r>
              <a:rPr lang="en-US" altLang="ko-KR" dirty="0"/>
              <a:t>the bed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8BF673E-E4BA-4004-8A12-89A270253E14}"/>
              </a:ext>
            </a:extLst>
          </p:cNvPr>
          <p:cNvSpPr/>
          <p:nvPr/>
        </p:nvSpPr>
        <p:spPr bwMode="auto">
          <a:xfrm rot="20115771">
            <a:off x="5674067" y="2174755"/>
            <a:ext cx="790742" cy="360040"/>
          </a:xfrm>
          <a:prstGeom prst="rightArrow">
            <a:avLst/>
          </a:prstGeom>
          <a:solidFill>
            <a:schemeClr val="accent1"/>
          </a:solidFill>
          <a:ln w="254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9FA18141-69F9-435C-AB79-5F5526C68F02}"/>
              </a:ext>
            </a:extLst>
          </p:cNvPr>
          <p:cNvSpPr/>
          <p:nvPr/>
        </p:nvSpPr>
        <p:spPr bwMode="auto">
          <a:xfrm rot="2013748">
            <a:off x="5668625" y="3625673"/>
            <a:ext cx="790742" cy="360040"/>
          </a:xfrm>
          <a:prstGeom prst="rightArrow">
            <a:avLst/>
          </a:prstGeom>
          <a:solidFill>
            <a:schemeClr val="accent1"/>
          </a:solidFill>
          <a:ln w="254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7966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FC79C-D52E-4C96-A7D0-D1DF8131F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Summarization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F2AC82-9DE0-47DD-8D3F-D8BF74EE4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Test Model and Result (ROUGE-N)</a:t>
            </a:r>
          </a:p>
          <a:p>
            <a:pPr lvl="1"/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948C1B-8464-4973-93DA-281C46F0A8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2C0DCA-B4E1-42FC-9EE2-80408F1CCF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21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5F3D06-31DB-4BDD-911C-4ACCC9958464}"/>
              </a:ext>
            </a:extLst>
          </p:cNvPr>
          <p:cNvSpPr txBox="1"/>
          <p:nvPr/>
        </p:nvSpPr>
        <p:spPr>
          <a:xfrm>
            <a:off x="935026" y="2204864"/>
            <a:ext cx="7751774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rouge2str(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score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'{}_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- rouge-1: {:.4f} | rouge-2: {:.4f} | 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rouge-L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{:.4f} | 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 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'{}_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- rouge-1: {:.4f} | rouge-2: {:.4f} | 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rouge-L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{:.4f} | 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 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'{}_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- rouge-1: {:.4f} | rouge-2: {:.4f} | 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rouge-L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{:.4f}'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.\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format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score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'rouge-1'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][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score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'rouge-2'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][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score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rouge-l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][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score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'rouge-1'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][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score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'rouge-2'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][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score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rouge-l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][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score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'rouge-1'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][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score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'rouge-2'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][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score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rouge-l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][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9346A38-CBD2-42C0-849F-F11AC05AF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3ED358C-4017-4B90-A6E2-4AB1E6780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8A05521-8E48-4E91-95B2-914F0C67B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CC479-06DB-4555-86D0-BC0C78267F9C}"/>
              </a:ext>
            </a:extLst>
          </p:cNvPr>
          <p:cNvSpPr txBox="1"/>
          <p:nvPr/>
        </p:nvSpPr>
        <p:spPr>
          <a:xfrm>
            <a:off x="935026" y="3576865"/>
            <a:ext cx="7751774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toRougeStr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""</a:t>
            </a:r>
            <a:b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!=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ids2text(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b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enumerate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line.split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"&lt;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eos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&gt;"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or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data.dec_len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break</a:t>
            </a:r>
            <a:b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elif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"&lt;/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&gt;" 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+= 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elif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"." 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+= 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". 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elif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!= 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"&lt;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 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"</a:t>
            </a:r>
            <a:b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+=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b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text.rstrip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6A49CBA-0189-4F8B-870E-2D3DF2BB0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545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FC79C-D52E-4C96-A7D0-D1DF8131F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Summarization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F2AC82-9DE0-47DD-8D3F-D8BF74EE4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Test Model and Result</a:t>
            </a:r>
          </a:p>
          <a:p>
            <a:pPr lvl="1"/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948C1B-8464-4973-93DA-281C46F0A8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2C0DCA-B4E1-42FC-9EE2-80408F1CCF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22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5F3D06-31DB-4BDD-911C-4ACCC9958464}"/>
              </a:ext>
            </a:extLst>
          </p:cNvPr>
          <p:cNvSpPr txBox="1"/>
          <p:nvPr/>
        </p:nvSpPr>
        <p:spPr>
          <a:xfrm>
            <a:off x="935026" y="2204864"/>
            <a:ext cx="7751774" cy="3323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test_model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start_time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time.time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avg_loss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hyp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[], []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b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data.get_batch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BATCH_SIZE)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feed_dict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{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model.x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model.x_len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model.y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model.y_len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token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sess.run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model.loss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model.test_token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feed_dict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feed_dict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avg_loss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loss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(BATCH_SIZE):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ref.append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toRougeStr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data.text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]*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hyp.append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toRougeStr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token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'{} 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batches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- 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loss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{:.3f} 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format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avg_loss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u"ref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u"hyp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hyp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rouge_score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Rouge_score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hyp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avg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score_str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rouge2str(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rouge_score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+ 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 | {:.2f}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format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time.time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-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start_time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score_str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9346A38-CBD2-42C0-849F-F11AC05AF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3ED358C-4017-4B90-A6E2-4AB1E6780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138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ACADB-4244-4948-8B90-D342D5DC8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Summarization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A2838-3C0B-4B20-B4BE-5212BEC63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87A6ED-2F27-4D08-933A-1F4F5A531B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145AFF-2A04-4C0E-8FCF-54BEA176B5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23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4DE4F-F5C2-4E9B-8F9C-2D526CAC5C20}"/>
              </a:ext>
            </a:extLst>
          </p:cNvPr>
          <p:cNvSpPr txBox="1"/>
          <p:nvPr/>
        </p:nvSpPr>
        <p:spPr>
          <a:xfrm>
            <a:off x="935026" y="1988840"/>
            <a:ext cx="7416824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 5210 : 4.5489- 25.57s</a:t>
            </a:r>
          </a:p>
          <a:p>
            <a:r>
              <a:rPr lang="en-US" altLang="ko-KR" sz="1100" dirty="0"/>
              <a:t> 5220 : 4.5224- 15.00s</a:t>
            </a:r>
          </a:p>
          <a:p>
            <a:r>
              <a:rPr lang="en-US" altLang="ko-KR" sz="1100" dirty="0"/>
              <a:t> 5230 : 4.4477- 15.06s</a:t>
            </a:r>
          </a:p>
          <a:p>
            <a:r>
              <a:rPr lang="en-US" altLang="ko-KR" sz="1100" dirty="0"/>
              <a:t> 5240 : 4.3907- 15.02s</a:t>
            </a:r>
          </a:p>
          <a:p>
            <a:r>
              <a:rPr lang="en-US" altLang="ko-KR" sz="1100" dirty="0"/>
              <a:t> 5250 : 4.4214- 14.97s</a:t>
            </a:r>
          </a:p>
          <a:p>
            <a:r>
              <a:rPr lang="en-US" altLang="ko-KR" sz="1100" dirty="0"/>
              <a:t>10 batches - test loss: 5.865 </a:t>
            </a:r>
          </a:p>
          <a:p>
            <a:r>
              <a:rPr lang="en-US" altLang="ko-KR" sz="1100" dirty="0"/>
              <a:t>ref</a:t>
            </a:r>
          </a:p>
          <a:p>
            <a:r>
              <a:rPr lang="en-US" altLang="ko-KR" sz="1100" dirty="0"/>
              <a:t>property developer falsely accused </a:t>
            </a:r>
            <a:r>
              <a:rPr lang="en-US" altLang="ko-KR" sz="1100" dirty="0" err="1"/>
              <a:t>neighbour</a:t>
            </a:r>
            <a:r>
              <a:rPr lang="en-US" altLang="ko-KR" sz="1100" dirty="0"/>
              <a:t> 's son-in-law of racist assault . </a:t>
            </a:r>
          </a:p>
          <a:p>
            <a:r>
              <a:rPr lang="en-US" altLang="ko-KR" sz="1100" dirty="0"/>
              <a:t>&lt;/s&gt; </a:t>
            </a:r>
            <a:r>
              <a:rPr lang="en-US" altLang="ko-KR" sz="1100" dirty="0" err="1"/>
              <a:t>sanjay</a:t>
            </a:r>
            <a:r>
              <a:rPr lang="en-US" altLang="ko-KR" sz="1100" dirty="0"/>
              <a:t> </a:t>
            </a:r>
            <a:r>
              <a:rPr lang="en-US" altLang="ko-KR" sz="1100" dirty="0" err="1"/>
              <a:t>chaddah</a:t>
            </a:r>
            <a:r>
              <a:rPr lang="en-US" altLang="ko-KR" sz="1100" dirty="0"/>
              <a:t> said he was called a ` p **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' during dispute with dean </a:t>
            </a:r>
            <a:r>
              <a:rPr lang="en-US" altLang="ko-KR" sz="1100" dirty="0" err="1"/>
              <a:t>paton</a:t>
            </a:r>
            <a:r>
              <a:rPr lang="en-US" altLang="ko-KR" sz="1100" dirty="0"/>
              <a:t> . </a:t>
            </a:r>
          </a:p>
          <a:p>
            <a:r>
              <a:rPr lang="en-US" altLang="ko-KR" sz="1100" dirty="0"/>
              <a:t>&lt;/s&gt; but police found </a:t>
            </a:r>
            <a:r>
              <a:rPr lang="en-US" altLang="ko-KR" sz="1100" dirty="0" err="1"/>
              <a:t>cctv</a:t>
            </a:r>
            <a:r>
              <a:rPr lang="en-US" altLang="ko-KR" sz="1100" dirty="0"/>
              <a:t> footage that showed in fact he attacked </a:t>
            </a:r>
            <a:r>
              <a:rPr lang="en-US" altLang="ko-KR" sz="1100" dirty="0" err="1"/>
              <a:t>mr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paton</a:t>
            </a:r>
            <a:r>
              <a:rPr lang="en-US" altLang="ko-KR" sz="1100" dirty="0"/>
              <a:t> . </a:t>
            </a:r>
          </a:p>
          <a:p>
            <a:r>
              <a:rPr lang="en-US" altLang="ko-KR" sz="1100" dirty="0"/>
              <a:t>&lt;/s&gt; yesterday </a:t>
            </a:r>
            <a:r>
              <a:rPr lang="en-US" altLang="ko-KR" sz="1100" dirty="0" err="1"/>
              <a:t>chaddah</a:t>
            </a:r>
            <a:r>
              <a:rPr lang="en-US" altLang="ko-KR" sz="1100" dirty="0"/>
              <a:t> was given suspended sentence for assault and perjury . </a:t>
            </a:r>
          </a:p>
          <a:p>
            <a:r>
              <a:rPr lang="en-US" altLang="ko-KR" sz="1100" dirty="0"/>
              <a:t>&lt;/s&gt; he punched the air with delight and smirked as he strolled free from court . </a:t>
            </a:r>
          </a:p>
          <a:p>
            <a:r>
              <a:rPr lang="en-US" altLang="ko-KR" sz="1100" dirty="0"/>
              <a:t>&lt;/s&gt;</a:t>
            </a:r>
          </a:p>
          <a:p>
            <a:r>
              <a:rPr lang="en-US" altLang="ko-KR" sz="1100" dirty="0" err="1"/>
              <a:t>hyp</a:t>
            </a:r>
            <a:endParaRPr lang="en-US" altLang="ko-KR" sz="1100" dirty="0"/>
          </a:p>
          <a:p>
            <a:r>
              <a:rPr lang="en-US" altLang="ko-KR" sz="1100" dirty="0"/>
              <a:t>&lt;</a:t>
            </a:r>
            <a:r>
              <a:rPr lang="en-US" altLang="ko-KR" sz="1100" dirty="0" err="1"/>
              <a:t>unk</a:t>
            </a:r>
            <a:r>
              <a:rPr lang="en-US" altLang="ko-KR" sz="1100" dirty="0"/>
              <a:t>&gt; &lt;</a:t>
            </a:r>
            <a:r>
              <a:rPr lang="en-US" altLang="ko-KR" sz="1100" dirty="0" err="1"/>
              <a:t>unk</a:t>
            </a:r>
            <a:r>
              <a:rPr lang="en-US" altLang="ko-KR" sz="1100" dirty="0"/>
              <a:t>&gt; , 37 , was jailed for a &lt;</a:t>
            </a:r>
            <a:r>
              <a:rPr lang="en-US" altLang="ko-KR" sz="1100" dirty="0" err="1"/>
              <a:t>unk</a:t>
            </a:r>
            <a:r>
              <a:rPr lang="en-US" altLang="ko-KR" sz="1100" dirty="0"/>
              <a:t>&gt; in the &lt;</a:t>
            </a:r>
            <a:r>
              <a:rPr lang="en-US" altLang="ko-KR" sz="1100" dirty="0" err="1"/>
              <a:t>unk</a:t>
            </a:r>
            <a:r>
              <a:rPr lang="en-US" altLang="ko-KR" sz="1100" dirty="0"/>
              <a:t>&gt; . </a:t>
            </a:r>
          </a:p>
          <a:p>
            <a:r>
              <a:rPr lang="en-US" altLang="ko-KR" sz="1100" dirty="0"/>
              <a:t>he was jailed for a &lt;</a:t>
            </a:r>
            <a:r>
              <a:rPr lang="en-US" altLang="ko-KR" sz="1100" dirty="0" err="1"/>
              <a:t>unk</a:t>
            </a:r>
            <a:r>
              <a:rPr lang="en-US" altLang="ko-KR" sz="1100" dirty="0"/>
              <a:t>&gt; man in the ground in the incident . </a:t>
            </a:r>
          </a:p>
          <a:p>
            <a:r>
              <a:rPr lang="en-US" altLang="ko-KR" sz="1100" dirty="0"/>
              <a:t>he was jailed for a &lt;</a:t>
            </a:r>
            <a:r>
              <a:rPr lang="en-US" altLang="ko-KR" sz="1100" dirty="0" err="1"/>
              <a:t>unk</a:t>
            </a:r>
            <a:r>
              <a:rPr lang="en-US" altLang="ko-KR" sz="1100" dirty="0"/>
              <a:t>&gt; , but he was jailed for a &lt;</a:t>
            </a:r>
            <a:r>
              <a:rPr lang="en-US" altLang="ko-KR" sz="1100" dirty="0" err="1"/>
              <a:t>unk</a:t>
            </a:r>
            <a:r>
              <a:rPr lang="en-US" altLang="ko-KR" sz="1100" dirty="0"/>
              <a:t>&gt; .</a:t>
            </a:r>
          </a:p>
          <a:p>
            <a:r>
              <a:rPr lang="en-US" altLang="ko-KR" sz="1100" dirty="0" err="1"/>
              <a:t>test_p</a:t>
            </a:r>
            <a:r>
              <a:rPr lang="en-US" altLang="ko-KR" sz="1100" dirty="0"/>
              <a:t> - rouge-1: 0.3614 | rouge-2: 0.0407 | rouge-L: 0.3434 | </a:t>
            </a:r>
          </a:p>
          <a:p>
            <a:r>
              <a:rPr lang="en-US" altLang="ko-KR" sz="1100" dirty="0" err="1"/>
              <a:t>test_r</a:t>
            </a:r>
            <a:r>
              <a:rPr lang="en-US" altLang="ko-KR" sz="1100" dirty="0"/>
              <a:t> - rouge-1: 0.1104 | rouge-2: 0.0145 | rouge-L: 0.1051 | </a:t>
            </a:r>
          </a:p>
          <a:p>
            <a:r>
              <a:rPr lang="en-US" altLang="ko-KR" sz="1100" dirty="0" err="1"/>
              <a:t>test_f</a:t>
            </a:r>
            <a:r>
              <a:rPr lang="en-US" altLang="ko-KR" sz="1100" dirty="0"/>
              <a:t> - rouge-1: 0.1640 | rouge-2: 0.0206 | rouge-L: 0.1126 | 10.56s</a:t>
            </a:r>
          </a:p>
        </p:txBody>
      </p:sp>
    </p:spTree>
    <p:extLst>
      <p:ext uri="{BB962C8B-B14F-4D97-AF65-F5344CB8AC3E}">
        <p14:creationId xmlns:p14="http://schemas.microsoft.com/office/powerpoint/2010/main" val="271244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130D2-5261-4FEB-B612-8C1EC34E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2B677-51AA-4BDE-8556-0FD1AAACA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Dataset</a:t>
            </a:r>
          </a:p>
          <a:p>
            <a:pPr lvl="1"/>
            <a:r>
              <a:rPr lang="en-US" altLang="ko-KR" dirty="0" err="1"/>
              <a:t>Cnn</a:t>
            </a:r>
            <a:r>
              <a:rPr lang="en-US" altLang="ko-KR" dirty="0"/>
              <a:t> Daily data </a:t>
            </a:r>
          </a:p>
          <a:p>
            <a:pPr lvl="2"/>
            <a:r>
              <a:rPr lang="en-US" altLang="ko-KR" dirty="0"/>
              <a:t>CNN / Daily Mail summarization dataset</a:t>
            </a:r>
          </a:p>
          <a:p>
            <a:pPr lvl="2"/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Format</a:t>
            </a:r>
          </a:p>
          <a:p>
            <a:pPr lvl="3"/>
            <a:r>
              <a:rPr lang="ko-KR" altLang="en-US" dirty="0" err="1"/>
              <a:t>홀수번째</a:t>
            </a:r>
            <a:r>
              <a:rPr lang="ko-KR" altLang="en-US" dirty="0"/>
              <a:t> 줄</a:t>
            </a:r>
            <a:r>
              <a:rPr lang="en-US" altLang="ko-KR" dirty="0"/>
              <a:t>: </a:t>
            </a:r>
            <a:r>
              <a:rPr lang="ko-KR" altLang="en-US" dirty="0"/>
              <a:t>원문</a:t>
            </a:r>
            <a:endParaRPr lang="en-US" altLang="ko-KR" dirty="0"/>
          </a:p>
          <a:p>
            <a:pPr lvl="3"/>
            <a:r>
              <a:rPr lang="ko-KR" altLang="en-US" dirty="0" err="1"/>
              <a:t>짝수번째</a:t>
            </a:r>
            <a:r>
              <a:rPr lang="ko-KR" altLang="en-US" dirty="0"/>
              <a:t> 줄</a:t>
            </a:r>
            <a:r>
              <a:rPr lang="en-US" altLang="ko-KR" dirty="0"/>
              <a:t>: </a:t>
            </a:r>
            <a:r>
              <a:rPr lang="ko-KR" altLang="en-US" dirty="0"/>
              <a:t>요약문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2EFC0E-DC67-4492-A098-C19ADA5900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0383CD-8CA6-47C6-AB08-47FE6DA235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3</a:t>
            </a:fld>
            <a:r>
              <a:rPr lang="en-US" altLang="ko-KR"/>
              <a:t>/20</a:t>
            </a:r>
            <a:endParaRPr lang="en-US" altLang="ko-KR" dirty="0"/>
          </a:p>
        </p:txBody>
      </p:sp>
      <p:pic>
        <p:nvPicPr>
          <p:cNvPr id="17410" name="Picture 2" descr="cnn daily dataset summarizationì ëí ì´ë¯¸ì§ ê²ìê²°ê³¼">
            <a:extLst>
              <a:ext uri="{FF2B5EF4-FFF2-40B4-BE49-F238E27FC236}">
                <a16:creationId xmlns:a16="http://schemas.microsoft.com/office/drawing/2014/main" id="{37DDEAC9-3957-40BD-99EC-F040B71356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38"/>
          <a:stretch/>
        </p:blipFill>
        <p:spPr bwMode="auto">
          <a:xfrm>
            <a:off x="5662464" y="3201308"/>
            <a:ext cx="3024336" cy="250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35D4DA-4300-4DFA-A16A-03F735F54019}"/>
              </a:ext>
            </a:extLst>
          </p:cNvPr>
          <p:cNvSpPr txBox="1"/>
          <p:nvPr/>
        </p:nvSpPr>
        <p:spPr>
          <a:xfrm rot="10800000" flipV="1">
            <a:off x="1691680" y="3645024"/>
            <a:ext cx="3653693" cy="16158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Document 1\n</a:t>
            </a:r>
          </a:p>
          <a:p>
            <a:r>
              <a:rPr lang="en-US" altLang="ko-KR" sz="1100" dirty="0" err="1"/>
              <a:t>Sumamry</a:t>
            </a:r>
            <a:r>
              <a:rPr lang="en-US" altLang="ko-KR" sz="1100" dirty="0"/>
              <a:t> 1\n</a:t>
            </a:r>
          </a:p>
          <a:p>
            <a:r>
              <a:rPr lang="en-US" altLang="ko-KR" sz="1100" dirty="0"/>
              <a:t>Document 2\n</a:t>
            </a:r>
          </a:p>
          <a:p>
            <a:r>
              <a:rPr lang="en-US" altLang="ko-KR" sz="1100" dirty="0"/>
              <a:t>Summary 2\n</a:t>
            </a:r>
          </a:p>
          <a:p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.</a:t>
            </a:r>
          </a:p>
          <a:p>
            <a:r>
              <a:rPr lang="en-US" altLang="ko-KR" sz="1100" dirty="0" err="1"/>
              <a:t>Docuement</a:t>
            </a:r>
            <a:r>
              <a:rPr lang="en-US" altLang="ko-KR" sz="1100" dirty="0"/>
              <a:t> n\n</a:t>
            </a:r>
          </a:p>
          <a:p>
            <a:r>
              <a:rPr lang="en-US" altLang="ko-KR" sz="1100" dirty="0"/>
              <a:t>Summary n\n</a:t>
            </a:r>
          </a:p>
        </p:txBody>
      </p:sp>
    </p:spTree>
    <p:extLst>
      <p:ext uri="{BB962C8B-B14F-4D97-AF65-F5344CB8AC3E}">
        <p14:creationId xmlns:p14="http://schemas.microsoft.com/office/powerpoint/2010/main" val="1047219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130D2-5261-4FEB-B612-8C1EC34E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Summarization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2B677-51AA-4BDE-8556-0FD1AAACA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Preprocessing</a:t>
            </a:r>
          </a:p>
          <a:p>
            <a:pPr lvl="1"/>
            <a:r>
              <a:rPr lang="en-US" altLang="ko-KR" dirty="0"/>
              <a:t>Load Vocab data</a:t>
            </a:r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2EFC0E-DC67-4492-A098-C19ADA5900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0383CD-8CA6-47C6-AB08-47FE6DA235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4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31E8A-4C62-4542-AE77-80B2378BF5C5}"/>
              </a:ext>
            </a:extLst>
          </p:cNvPr>
          <p:cNvSpPr txBox="1"/>
          <p:nvPr/>
        </p:nvSpPr>
        <p:spPr>
          <a:xfrm>
            <a:off x="935026" y="2204864"/>
            <a:ext cx="775177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read_vocab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with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self.path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 '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vocab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', '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',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encoding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='utf-8')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as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fvocab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     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python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3</a:t>
            </a:r>
            <a:b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with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.path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 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vocab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encoding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'UTF-8'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as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fvocab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fvocab.readlines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line.rstrip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().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split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.w2idx: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.w2idx[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=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.w2idx)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.w2idx) ==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.enc_vocab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break</a:t>
            </a:r>
            <a:b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 | 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vocab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{} - {:.2f}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format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.w2idx),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time.time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()-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.start_time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812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130D2-5261-4FEB-B612-8C1EC34E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Summarization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2B677-51AA-4BDE-8556-0FD1AAACA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Preprocessing</a:t>
            </a:r>
          </a:p>
          <a:p>
            <a:pPr lvl="1"/>
            <a:r>
              <a:rPr lang="en-US" altLang="ko-KR" dirty="0"/>
              <a:t>Load Text data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 err="1"/>
              <a:t>홀수번째</a:t>
            </a:r>
            <a:r>
              <a:rPr lang="ko-KR" altLang="en-US" dirty="0"/>
              <a:t> 줄</a:t>
            </a:r>
            <a:r>
              <a:rPr lang="en-US" altLang="ko-KR" dirty="0"/>
              <a:t>: </a:t>
            </a:r>
            <a:r>
              <a:rPr lang="ko-KR" altLang="en-US" dirty="0"/>
              <a:t>원문</a:t>
            </a:r>
            <a:endParaRPr lang="en-US" altLang="ko-KR" dirty="0"/>
          </a:p>
          <a:p>
            <a:pPr lvl="2"/>
            <a:r>
              <a:rPr lang="ko-KR" altLang="en-US" dirty="0" err="1"/>
              <a:t>짝수번째</a:t>
            </a:r>
            <a:r>
              <a:rPr lang="ko-KR" altLang="en-US" dirty="0"/>
              <a:t> 줄</a:t>
            </a:r>
            <a:r>
              <a:rPr lang="en-US" altLang="ko-KR" dirty="0"/>
              <a:t>: </a:t>
            </a:r>
            <a:r>
              <a:rPr lang="ko-KR" altLang="en-US" dirty="0"/>
              <a:t>요약문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2EFC0E-DC67-4492-A098-C19ADA5900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0383CD-8CA6-47C6-AB08-47FE6DA235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5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31E8A-4C62-4542-AE77-80B2378BF5C5}"/>
              </a:ext>
            </a:extLst>
          </p:cNvPr>
          <p:cNvSpPr txBox="1"/>
          <p:nvPr/>
        </p:nvSpPr>
        <p:spPr>
          <a:xfrm>
            <a:off x="935026" y="2204864"/>
            <a:ext cx="7751774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read_text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with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(self.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+'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train.enc_dec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', '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',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encoding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='utf-8')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as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fin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with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.path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 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train.enc_dec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encoding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'UTF-8'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as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train_lines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fin.readlines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with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(self.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+'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test.enc_dec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', '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',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encoding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='utf-8')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as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fin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with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.path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 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test.enc_dec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encoding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'UTF-8'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as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test_lines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fin.readlines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train_lines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test_lines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n1, n2 =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train_lines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)/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test_lines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)/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.train_idx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list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np.arange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n1))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.test_idx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list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np.arange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(n1, n1+n2))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 | 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info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{} {}'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format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(n1, n2))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 | 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{} - {:.2f}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format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(n1+n2,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time.time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-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.start_time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n1+n2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50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130D2-5261-4FEB-B612-8C1EC34E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Summarization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2B677-51AA-4BDE-8556-0FD1AAAC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13288"/>
          </a:xfrm>
        </p:spPr>
        <p:txBody>
          <a:bodyPr/>
          <a:lstStyle/>
          <a:p>
            <a:r>
              <a:rPr lang="en-US" altLang="ko-KR" dirty="0"/>
              <a:t>Preprocessing</a:t>
            </a:r>
          </a:p>
          <a:p>
            <a:pPr lvl="1"/>
            <a:r>
              <a:rPr lang="en-US" altLang="ko-KR" dirty="0"/>
              <a:t>Build data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2EFC0E-DC67-4492-A098-C19ADA5900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0383CD-8CA6-47C6-AB08-47FE6DA235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6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31E8A-4C62-4542-AE77-80B2378BF5C5}"/>
              </a:ext>
            </a:extLst>
          </p:cNvPr>
          <p:cNvSpPr txBox="1"/>
          <p:nvPr/>
        </p:nvSpPr>
        <p:spPr>
          <a:xfrm>
            <a:off x="935026" y="2028693"/>
            <a:ext cx="7751774" cy="45550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build_data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enc_ids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np.zeros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.enc_len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=np.int32)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dec_ids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np.zeros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.dec_len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=np.int32)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length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np.zeros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=np.int32)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b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.text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+= 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 &lt;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eos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&gt;'</a:t>
            </a:r>
            <a:b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.text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[i+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+= 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 &lt;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eos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&gt;'</a:t>
            </a:r>
            <a:b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.text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split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.text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[i+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split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length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=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min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.enc_len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length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=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min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.dec_len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dec_cnt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b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length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enc_ids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= 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.word2idx(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.enc_vocab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데이터에 있는 문장의 시작, 끝(&lt;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&gt;, '&lt;/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&gt;')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를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제거</a:t>
            </a:r>
            <a:b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length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!= 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'&lt;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&gt;' 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!= 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'&lt;/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dec_ids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dec_cnt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= 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.word2idx(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.dec_vocab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dec_cnt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+=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b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length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dec_cnt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+=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b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enc_ids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dec_ids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length</a:t>
            </a:r>
            <a:endParaRPr kumimoji="0" lang="ko-KR" altLang="ko-KR" sz="1000" dirty="0"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3E18AEC-CA7D-43C0-9287-D39AB9D96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3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130D2-5261-4FEB-B612-8C1EC34E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Summarization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2B677-51AA-4BDE-8556-0FD1AAAC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13288"/>
          </a:xfrm>
        </p:spPr>
        <p:txBody>
          <a:bodyPr/>
          <a:lstStyle/>
          <a:p>
            <a:r>
              <a:rPr lang="en-US" altLang="ko-KR" dirty="0"/>
              <a:t>Preprocessing (Mini-Batch)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2EFC0E-DC67-4492-A098-C19ADA5900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0383CD-8CA6-47C6-AB08-47FE6DA235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7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31E8A-4C62-4542-AE77-80B2378BF5C5}"/>
              </a:ext>
            </a:extLst>
          </p:cNvPr>
          <p:cNvSpPr txBox="1"/>
          <p:nvPr/>
        </p:nvSpPr>
        <p:spPr>
          <a:xfrm>
            <a:off x="935026" y="2181641"/>
            <a:ext cx="7751774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get_batch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batch_size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train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random.sample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.train_idx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batch_size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random.sample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.test_idx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batch_size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.enc_ids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.dec_ids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.length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.length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680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32552-7EA0-4760-8A05-5D34E715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Summarization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B9A41A-3DA9-4C03-B9E8-5050DC786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Preprocessing</a:t>
            </a:r>
          </a:p>
          <a:p>
            <a:pPr lvl="1"/>
            <a:r>
              <a:rPr lang="en-US" altLang="ko-KR" dirty="0"/>
              <a:t>Data Information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0199CF-7ACF-4E0A-82E7-DDD75D09E7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8DD06B-255B-4439-A485-8CCA3880E6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8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AE1677-3762-43B3-92CF-A68CC607C500}"/>
              </a:ext>
            </a:extLst>
          </p:cNvPr>
          <p:cNvSpPr txBox="1"/>
          <p:nvPr/>
        </p:nvSpPr>
        <p:spPr>
          <a:xfrm>
            <a:off x="565969" y="3595407"/>
            <a:ext cx="815493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| path: ./dataset/</a:t>
            </a:r>
            <a:r>
              <a:rPr kumimoji="0" lang="en-US" altLang="ko-KR" sz="12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cnn_daily</a:t>
            </a:r>
            <a:endParaRPr kumimoji="0" lang="en-US" altLang="ko-KR" sz="12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en-US" altLang="ko-KR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| Load data: ./</a:t>
            </a:r>
            <a:r>
              <a:rPr kumimoji="0" lang="en-US" altLang="ko-KR" sz="12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test_s.npy</a:t>
            </a:r>
            <a:endParaRPr kumimoji="0" lang="en-US" altLang="ko-KR" sz="12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en-US" altLang="ko-KR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| Size: 13368, 11490</a:t>
            </a:r>
          </a:p>
          <a:p>
            <a:pPr lvl="0"/>
            <a:r>
              <a:rPr kumimoji="0" lang="en-US" altLang="ko-KR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| Vocab: 50000</a:t>
            </a:r>
          </a:p>
          <a:p>
            <a:pPr lvl="0"/>
            <a:r>
              <a:rPr kumimoji="0" lang="en-US" altLang="ko-KR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| Avg length: 383.8 / 58.7 words</a:t>
            </a:r>
          </a:p>
          <a:p>
            <a:pPr lvl="0"/>
            <a:r>
              <a:rPr kumimoji="0" lang="en-US" altLang="ko-KR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| Building time: 0.28s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D0DED4-F139-4C1E-AF7F-BFFFE5C463AC}"/>
              </a:ext>
            </a:extLst>
          </p:cNvPr>
          <p:cNvSpPr txBox="1"/>
          <p:nvPr/>
        </p:nvSpPr>
        <p:spPr>
          <a:xfrm>
            <a:off x="565969" y="2329551"/>
            <a:ext cx="8154937" cy="8617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 | 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Size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{}, {}'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format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.train_size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.test_size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 | 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Vocab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{}'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format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.w2idx)))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 | 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Avg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length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{:.1f} / {:.1f} 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words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format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.length.mean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.length.mean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 | 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Building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time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{:.2f}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format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time.time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-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.start_time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 *---- 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Dataset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Intialized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----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421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130D2-5261-4FEB-B612-8C1EC34E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Summarization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2B677-51AA-4BDE-8556-0FD1AAAC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13288"/>
          </a:xfrm>
        </p:spPr>
        <p:txBody>
          <a:bodyPr/>
          <a:lstStyle/>
          <a:p>
            <a:r>
              <a:rPr lang="en-US" altLang="ko-KR" dirty="0"/>
              <a:t>Initialize variable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2EFC0E-DC67-4492-A098-C19ADA5900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0383CD-8CA6-47C6-AB08-47FE6DA235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9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31E8A-4C62-4542-AE77-80B2378BF5C5}"/>
              </a:ext>
            </a:extLst>
          </p:cNvPr>
          <p:cNvSpPr txBox="1"/>
          <p:nvPr/>
        </p:nvSpPr>
        <p:spPr>
          <a:xfrm>
            <a:off x="935026" y="1874669"/>
            <a:ext cx="7751774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init_placeholder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embedding</a:t>
            </a:r>
            <a:b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.emb_W_enc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.get_var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emb_W_enc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.enc_vocab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.emb_dim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.emb_W_dec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.get_var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emb_W_dec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.dec_vocab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.emb_dim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encoder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part</a:t>
            </a:r>
            <a:b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tf.placeholder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=tf.int32,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=(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None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.enc_len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.x_len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tf.placeholder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=tf.int32,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=(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None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,))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.x_emb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tf.nn.embedding_lookup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.emb_W_enc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.batch_size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decoder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part</a:t>
            </a:r>
            <a:b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tf.placeholder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=tf.int32,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=(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None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.dec_len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.y_len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tf.placeholder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=tf.int32,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=(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None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,))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.y_emb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tf.concat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tf.nn.embedding_lookup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.emb_W_dec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tf.zeros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([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.batch_size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=tf.int32)),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tf.nn.embedding_lookup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.emb_W_dec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)],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axis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736623"/>
      </p:ext>
    </p:extLst>
  </p:cSld>
  <p:clrMapOvr>
    <a:masterClrMapping/>
  </p:clrMapOvr>
</p:sld>
</file>

<file path=ppt/theme/theme1.xml><?xml version="1.0" encoding="utf-8"?>
<a:theme xmlns:a="http://schemas.openxmlformats.org/drawingml/2006/main" name="수묵 터치">
  <a:themeElements>
    <a:clrScheme name="수묵 터치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91BBB6"/>
      </a:accent1>
      <a:accent2>
        <a:srgbClr val="598779"/>
      </a:accent2>
      <a:accent3>
        <a:srgbClr val="FFFFFF"/>
      </a:accent3>
      <a:accent4>
        <a:srgbClr val="000000"/>
      </a:accent4>
      <a:accent5>
        <a:srgbClr val="C7DAD7"/>
      </a:accent5>
      <a:accent6>
        <a:srgbClr val="507A6D"/>
      </a:accent6>
      <a:hlink>
        <a:srgbClr val="657A56"/>
      </a:hlink>
      <a:folHlink>
        <a:srgbClr val="777777"/>
      </a:folHlink>
    </a:clrScheme>
    <a:fontScheme name="수묵 터치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수묵 터치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1BBB6"/>
        </a:accent1>
        <a:accent2>
          <a:srgbClr val="598779"/>
        </a:accent2>
        <a:accent3>
          <a:srgbClr val="FFFFFF"/>
        </a:accent3>
        <a:accent4>
          <a:srgbClr val="000000"/>
        </a:accent4>
        <a:accent5>
          <a:srgbClr val="C7DAD7"/>
        </a:accent5>
        <a:accent6>
          <a:srgbClr val="507A6D"/>
        </a:accent6>
        <a:hlink>
          <a:srgbClr val="657A56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EB2E8"/>
        </a:accent1>
        <a:accent2>
          <a:srgbClr val="80B5BC"/>
        </a:accent2>
        <a:accent3>
          <a:srgbClr val="FFFFFF"/>
        </a:accent3>
        <a:accent4>
          <a:srgbClr val="000000"/>
        </a:accent4>
        <a:accent5>
          <a:srgbClr val="C6D5F2"/>
        </a:accent5>
        <a:accent6>
          <a:srgbClr val="73A4AA"/>
        </a:accent6>
        <a:hlink>
          <a:srgbClr val="498CB9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89B80"/>
        </a:accent1>
        <a:accent2>
          <a:srgbClr val="D9AA5D"/>
        </a:accent2>
        <a:accent3>
          <a:srgbClr val="FFFFFF"/>
        </a:accent3>
        <a:accent4>
          <a:srgbClr val="000000"/>
        </a:accent4>
        <a:accent5>
          <a:srgbClr val="E9CBC0"/>
        </a:accent5>
        <a:accent6>
          <a:srgbClr val="C49A53"/>
        </a:accent6>
        <a:hlink>
          <a:srgbClr val="9A6C2E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8B6D0"/>
        </a:accent1>
        <a:accent2>
          <a:srgbClr val="8D83D5"/>
        </a:accent2>
        <a:accent3>
          <a:srgbClr val="FFFFFF"/>
        </a:accent3>
        <a:accent4>
          <a:srgbClr val="000000"/>
        </a:accent4>
        <a:accent5>
          <a:srgbClr val="E9D7E4"/>
        </a:accent5>
        <a:accent6>
          <a:srgbClr val="7F76C1"/>
        </a:accent6>
        <a:hlink>
          <a:srgbClr val="9D59AD"/>
        </a:hlink>
        <a:folHlink>
          <a:srgbClr val="8A8A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5">
        <a:dk1>
          <a:srgbClr val="4F3903"/>
        </a:dk1>
        <a:lt1>
          <a:srgbClr val="FFFFFF"/>
        </a:lt1>
        <a:dk2>
          <a:srgbClr val="000000"/>
        </a:dk2>
        <a:lt2>
          <a:srgbClr val="C0C0C0"/>
        </a:lt2>
        <a:accent1>
          <a:srgbClr val="AFCA6C"/>
        </a:accent1>
        <a:accent2>
          <a:srgbClr val="929C44"/>
        </a:accent2>
        <a:accent3>
          <a:srgbClr val="FFFFFF"/>
        </a:accent3>
        <a:accent4>
          <a:srgbClr val="422F02"/>
        </a:accent4>
        <a:accent5>
          <a:srgbClr val="D4E1BA"/>
        </a:accent5>
        <a:accent6>
          <a:srgbClr val="848D3D"/>
        </a:accent6>
        <a:hlink>
          <a:srgbClr val="C3782D"/>
        </a:hlink>
        <a:folHlink>
          <a:srgbClr val="857D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0C0C0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78787"/>
        </a:accent6>
        <a:hlink>
          <a:srgbClr val="80808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수묵 터치</Template>
  <TotalTime>8972</TotalTime>
  <Words>1112</Words>
  <Application>Microsoft Office PowerPoint</Application>
  <PresentationFormat>화면 슬라이드 쇼(4:3)</PresentationFormat>
  <Paragraphs>262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굴림</vt:lpstr>
      <vt:lpstr>굴림체</vt:lpstr>
      <vt:lpstr>Arial</vt:lpstr>
      <vt:lpstr>Cambria Math</vt:lpstr>
      <vt:lpstr>Wingdings</vt:lpstr>
      <vt:lpstr>Wingdings 2</vt:lpstr>
      <vt:lpstr>수묵 터치</vt:lpstr>
      <vt:lpstr>Summarization</vt:lpstr>
      <vt:lpstr>Practice 2</vt:lpstr>
      <vt:lpstr>Practice 2</vt:lpstr>
      <vt:lpstr>Practice 2: Summarization</vt:lpstr>
      <vt:lpstr>Practice 2: Summarization</vt:lpstr>
      <vt:lpstr>Practice 2: Summarization</vt:lpstr>
      <vt:lpstr>Practice 2: Summarization</vt:lpstr>
      <vt:lpstr>Practice 2: Summarization</vt:lpstr>
      <vt:lpstr>Practice 2: Summarization</vt:lpstr>
      <vt:lpstr>Practice 2: Summarization</vt:lpstr>
      <vt:lpstr>Practice 2: Summarization</vt:lpstr>
      <vt:lpstr>Practice 2: Summarization</vt:lpstr>
      <vt:lpstr>Practice 2: Summarization</vt:lpstr>
      <vt:lpstr>Practice 2: Summarization</vt:lpstr>
      <vt:lpstr>Practice 2: Summarization</vt:lpstr>
      <vt:lpstr>Practice 2: Summarization</vt:lpstr>
      <vt:lpstr>Practice 2: Summarization</vt:lpstr>
      <vt:lpstr>Practice 2: Summarization</vt:lpstr>
      <vt:lpstr>Practice 2: Summarization</vt:lpstr>
      <vt:lpstr>Practice 2: Summarization</vt:lpstr>
      <vt:lpstr>Practice 2: Summarization</vt:lpstr>
      <vt:lpstr>Practice 2: Summarization</vt:lpstr>
      <vt:lpstr>Practice 2: Summarization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Tree,</dc:title>
  <dc:creator>Jeehyong Lee</dc:creator>
  <cp:lastModifiedBy>김 누리</cp:lastModifiedBy>
  <cp:revision>469</cp:revision>
  <dcterms:created xsi:type="dcterms:W3CDTF">2004-03-24T09:34:53Z</dcterms:created>
  <dcterms:modified xsi:type="dcterms:W3CDTF">2018-06-26T04:17:21Z</dcterms:modified>
</cp:coreProperties>
</file>