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5143500" cx="9144000"/>
  <p:notesSz cx="6858000" cy="9144000"/>
  <p:embeddedFontLst>
    <p:embeddedFont>
      <p:font typeface="Roboto"/>
      <p:regular r:id="rId15"/>
      <p:bold r:id="rId16"/>
      <p:italic r:id="rId17"/>
      <p:boldItalic r:id="rId18"/>
    </p:embeddedFont>
    <p:embeddedFont>
      <p:font typeface="Exo 2"/>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Exo2-bold.fntdata"/><Relationship Id="rId11" Type="http://schemas.openxmlformats.org/officeDocument/2006/relationships/slide" Target="slides/slide7.xml"/><Relationship Id="rId22" Type="http://schemas.openxmlformats.org/officeDocument/2006/relationships/font" Target="fonts/Exo2-boldItalic.fntdata"/><Relationship Id="rId10" Type="http://schemas.openxmlformats.org/officeDocument/2006/relationships/slide" Target="slides/slide6.xml"/><Relationship Id="rId21" Type="http://schemas.openxmlformats.org/officeDocument/2006/relationships/font" Target="fonts/Exo2-italic.fnt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Roboto-regular.fntdata"/><Relationship Id="rId14" Type="http://schemas.openxmlformats.org/officeDocument/2006/relationships/slide" Target="slides/slide10.xml"/><Relationship Id="rId17" Type="http://schemas.openxmlformats.org/officeDocument/2006/relationships/font" Target="fonts/Roboto-italic.fntdata"/><Relationship Id="rId16" Type="http://schemas.openxmlformats.org/officeDocument/2006/relationships/font" Target="fonts/Roboto-bold.fntdata"/><Relationship Id="rId5" Type="http://schemas.openxmlformats.org/officeDocument/2006/relationships/slide" Target="slides/slide1.xml"/><Relationship Id="rId19" Type="http://schemas.openxmlformats.org/officeDocument/2006/relationships/font" Target="fonts/Exo2-regular.fntdata"/><Relationship Id="rId6" Type="http://schemas.openxmlformats.org/officeDocument/2006/relationships/slide" Target="slides/slide2.xml"/><Relationship Id="rId18" Type="http://schemas.openxmlformats.org/officeDocument/2006/relationships/font" Target="fonts/Roboto-bold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0d8a3913ea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0d8a3913e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0d8a3913ea_0_13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10d8a3913ea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0d8a3913ea_0_6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0d8a3913ea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68300" lvl="0" marL="457200" rtl="0" algn="l">
              <a:lnSpc>
                <a:spcPct val="115000"/>
              </a:lnSpc>
              <a:spcBef>
                <a:spcPts val="0"/>
              </a:spcBef>
              <a:spcAft>
                <a:spcPts val="0"/>
              </a:spcAft>
              <a:buClr>
                <a:schemeClr val="dk1"/>
              </a:buClr>
              <a:buSzPts val="2200"/>
              <a:buFont typeface="Arial"/>
              <a:buChar char="●"/>
            </a:pPr>
            <a:r>
              <a:rPr lang="en" sz="2200">
                <a:solidFill>
                  <a:schemeClr val="dk1"/>
                </a:solidFill>
                <a:latin typeface="Roboto"/>
                <a:ea typeface="Roboto"/>
                <a:cs typeface="Roboto"/>
                <a:sym typeface="Roboto"/>
              </a:rPr>
              <a:t>Link Github của nhóm: </a:t>
            </a:r>
            <a:endParaRPr sz="2200">
              <a:solidFill>
                <a:schemeClr val="dk1"/>
              </a:solidFill>
              <a:latin typeface="Roboto"/>
              <a:ea typeface="Roboto"/>
              <a:cs typeface="Roboto"/>
              <a:sym typeface="Roboto"/>
            </a:endParaRPr>
          </a:p>
          <a:p>
            <a:pPr indent="-368300" lvl="0" marL="457200" rtl="0" algn="l">
              <a:lnSpc>
                <a:spcPct val="115000"/>
              </a:lnSpc>
              <a:spcBef>
                <a:spcPts val="0"/>
              </a:spcBef>
              <a:spcAft>
                <a:spcPts val="0"/>
              </a:spcAft>
              <a:buClr>
                <a:schemeClr val="dk1"/>
              </a:buClr>
              <a:buSzPts val="2200"/>
              <a:buFont typeface="Roboto"/>
              <a:buChar char="●"/>
            </a:pPr>
            <a:r>
              <a:rPr lang="en" sz="2200">
                <a:solidFill>
                  <a:schemeClr val="dk1"/>
                </a:solidFill>
                <a:latin typeface="Roboto"/>
                <a:ea typeface="Roboto"/>
                <a:cs typeface="Roboto"/>
                <a:sym typeface="Roboto"/>
              </a:rPr>
              <a:t>Link YouTube video: </a:t>
            </a:r>
            <a:endParaRPr sz="2200">
              <a:solidFill>
                <a:schemeClr val="dk1"/>
              </a:solidFill>
              <a:latin typeface="Roboto"/>
              <a:ea typeface="Roboto"/>
              <a:cs typeface="Roboto"/>
              <a:sym typeface="Roboto"/>
            </a:endParaRPr>
          </a:p>
          <a:p>
            <a:pPr indent="-368300" lvl="0" marL="457200" rtl="0" algn="l">
              <a:lnSpc>
                <a:spcPct val="115000"/>
              </a:lnSpc>
              <a:spcBef>
                <a:spcPts val="0"/>
              </a:spcBef>
              <a:spcAft>
                <a:spcPts val="0"/>
              </a:spcAft>
              <a:buClr>
                <a:schemeClr val="dk1"/>
              </a:buClr>
              <a:buSzPts val="2200"/>
              <a:buFont typeface="Roboto"/>
              <a:buChar char="●"/>
            </a:pPr>
            <a:r>
              <a:rPr lang="en" sz="2200">
                <a:solidFill>
                  <a:schemeClr val="dk1"/>
                </a:solidFill>
                <a:latin typeface="Roboto"/>
                <a:ea typeface="Roboto"/>
                <a:cs typeface="Roboto"/>
                <a:sym typeface="Roboto"/>
              </a:rPr>
              <a:t>Ảnh + Họ và Tên của các thành viên</a:t>
            </a:r>
            <a:endParaRPr sz="2200">
              <a:solidFill>
                <a:schemeClr val="dk1"/>
              </a:solidFill>
              <a:latin typeface="Roboto"/>
              <a:ea typeface="Roboto"/>
              <a:cs typeface="Roboto"/>
              <a:sym typeface="Roboto"/>
            </a:endParaRPr>
          </a:p>
          <a:p>
            <a:pPr indent="-368300" lvl="0" marL="457200" rtl="0" algn="l">
              <a:lnSpc>
                <a:spcPct val="115000"/>
              </a:lnSpc>
              <a:spcBef>
                <a:spcPts val="0"/>
              </a:spcBef>
              <a:spcAft>
                <a:spcPts val="0"/>
              </a:spcAft>
              <a:buClr>
                <a:schemeClr val="dk1"/>
              </a:buClr>
              <a:buSzPts val="2200"/>
              <a:buFont typeface="Roboto"/>
              <a:buChar char="●"/>
            </a:pPr>
            <a:r>
              <a:rPr lang="en" sz="2200">
                <a:solidFill>
                  <a:schemeClr val="dk1"/>
                </a:solidFill>
                <a:latin typeface="Roboto"/>
                <a:ea typeface="Roboto"/>
                <a:cs typeface="Roboto"/>
                <a:sym typeface="Roboto"/>
              </a:rPr>
              <a:t>Tổng số slides không vượt quá 10</a:t>
            </a:r>
            <a:endParaRPr sz="2200">
              <a:solidFill>
                <a:schemeClr val="dk1"/>
              </a:solidFill>
              <a:latin typeface="Roboto"/>
              <a:ea typeface="Roboto"/>
              <a:cs typeface="Roboto"/>
              <a:sym typeface="Roboto"/>
            </a:endParaRPr>
          </a:p>
          <a:p>
            <a:pPr indent="0" lvl="0" marL="457200" rtl="0" algn="l">
              <a:lnSpc>
                <a:spcPct val="115000"/>
              </a:lnSpc>
              <a:spcBef>
                <a:spcPts val="1600"/>
              </a:spcBef>
              <a:spcAft>
                <a:spcPts val="0"/>
              </a:spcAft>
              <a:buClr>
                <a:schemeClr val="dk1"/>
              </a:buClr>
              <a:buSzPts val="1100"/>
              <a:buFont typeface="Arial"/>
              <a:buNone/>
            </a:pPr>
            <a:r>
              <a:t/>
            </a:r>
            <a:endParaRPr sz="2200">
              <a:solidFill>
                <a:schemeClr val="dk1"/>
              </a:solidFill>
              <a:latin typeface="Roboto"/>
              <a:ea typeface="Roboto"/>
              <a:cs typeface="Roboto"/>
              <a:sym typeface="Roboto"/>
            </a:endParaRPr>
          </a:p>
          <a:p>
            <a:pPr indent="0" lvl="0" marL="457200" rtl="0" algn="l">
              <a:lnSpc>
                <a:spcPct val="115000"/>
              </a:lnSpc>
              <a:spcBef>
                <a:spcPts val="1600"/>
              </a:spcBef>
              <a:spcAft>
                <a:spcPts val="0"/>
              </a:spcAft>
              <a:buClr>
                <a:schemeClr val="dk1"/>
              </a:buClr>
              <a:buSzPts val="1100"/>
              <a:buFont typeface="Arial"/>
              <a:buNone/>
            </a:pPr>
            <a:r>
              <a:t/>
            </a:r>
            <a:endParaRPr sz="2200">
              <a:solidFill>
                <a:schemeClr val="dk1"/>
              </a:solidFill>
              <a:latin typeface="Roboto"/>
              <a:ea typeface="Roboto"/>
              <a:cs typeface="Roboto"/>
              <a:sym typeface="Roboto"/>
            </a:endParaRPr>
          </a:p>
          <a:p>
            <a:pPr indent="0" lvl="0" marL="457200" rtl="0" algn="l">
              <a:lnSpc>
                <a:spcPct val="115000"/>
              </a:lnSpc>
              <a:spcBef>
                <a:spcPts val="1600"/>
              </a:spcBef>
              <a:spcAft>
                <a:spcPts val="0"/>
              </a:spcAft>
              <a:buClr>
                <a:schemeClr val="dk1"/>
              </a:buClr>
              <a:buSzPts val="1100"/>
              <a:buFont typeface="Arial"/>
              <a:buNone/>
            </a:pPr>
            <a:r>
              <a:t/>
            </a:r>
            <a:endParaRPr sz="2200">
              <a:solidFill>
                <a:schemeClr val="dk1"/>
              </a:solidFill>
              <a:latin typeface="Roboto"/>
              <a:ea typeface="Roboto"/>
              <a:cs typeface="Roboto"/>
              <a:sym typeface="Roboto"/>
            </a:endParaRPr>
          </a:p>
          <a:p>
            <a:pPr indent="0" lvl="0" marL="914400" rtl="0" algn="l">
              <a:lnSpc>
                <a:spcPct val="115000"/>
              </a:lnSpc>
              <a:spcBef>
                <a:spcPts val="1600"/>
              </a:spcBef>
              <a:spcAft>
                <a:spcPts val="0"/>
              </a:spcAft>
              <a:buClr>
                <a:schemeClr val="dk1"/>
              </a:buClr>
              <a:buSzPts val="1100"/>
              <a:buFont typeface="Arial"/>
              <a:buNone/>
            </a:pPr>
            <a:r>
              <a:t/>
            </a:r>
            <a:endParaRPr sz="1800">
              <a:solidFill>
                <a:schemeClr val="dk1"/>
              </a:solidFill>
              <a:latin typeface="Roboto"/>
              <a:ea typeface="Roboto"/>
              <a:cs typeface="Roboto"/>
              <a:sym typeface="Roboto"/>
            </a:endParaRPr>
          </a:p>
          <a:p>
            <a:pPr indent="0" lvl="0" marL="0" rtl="0" algn="l">
              <a:spcBef>
                <a:spcPts val="160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76a5b9f5ab_1_17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76a5b9f5ab_1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171450" lvl="0" marL="0" rtl="0" algn="just">
              <a:lnSpc>
                <a:spcPct val="150000"/>
              </a:lnSpc>
              <a:spcBef>
                <a:spcPts val="0"/>
              </a:spcBef>
              <a:spcAft>
                <a:spcPts val="0"/>
              </a:spcAft>
              <a:buClr>
                <a:schemeClr val="dk1"/>
              </a:buClr>
              <a:buSzPts val="1100"/>
              <a:buFont typeface="Arial"/>
              <a:buNone/>
            </a:pPr>
            <a:r>
              <a:rPr lang="en">
                <a:solidFill>
                  <a:schemeClr val="dk1"/>
                </a:solidFill>
              </a:rPr>
              <a:t>Ta mở đầu với ví dụ như sau</a:t>
            </a:r>
            <a:endParaRPr>
              <a:solidFill>
                <a:schemeClr val="dk1"/>
              </a:solidFill>
            </a:endParaRPr>
          </a:p>
          <a:p>
            <a:pPr indent="171450" lvl="0" marL="0" rtl="0" algn="just">
              <a:lnSpc>
                <a:spcPct val="150000"/>
              </a:lnSpc>
              <a:spcBef>
                <a:spcPts val="0"/>
              </a:spcBef>
              <a:spcAft>
                <a:spcPts val="0"/>
              </a:spcAft>
              <a:buClr>
                <a:schemeClr val="dk1"/>
              </a:buClr>
              <a:buSzPts val="1100"/>
              <a:buFont typeface="Arial"/>
              <a:buNone/>
            </a:pPr>
            <a:r>
              <a:rPr lang="en">
                <a:solidFill>
                  <a:schemeClr val="dk1"/>
                </a:solidFill>
              </a:rPr>
              <a:t>Đây chính là </a:t>
            </a:r>
            <a:r>
              <a:rPr lang="en">
                <a:solidFill>
                  <a:schemeClr val="dk1"/>
                </a:solidFill>
              </a:rPr>
              <a:t>hình ảnh gốc nội sôi một khối ưu ở vòm họng và cũng là hình ảnh đó nhưng đã được thay đổi một số điểm ảnh. Hàng bên dưới là kết quả của mô hình sgemeation sử dụng mạng học sâu trên hai hình ảnh đó nhằm định dạng vị trí của khối u, hỗ trợ cho quá trình điều trị của y bác sĩ.</a:t>
            </a:r>
            <a:endParaRPr>
              <a:solidFill>
                <a:schemeClr val="dk1"/>
              </a:solidFill>
            </a:endParaRPr>
          </a:p>
          <a:p>
            <a:pPr indent="171450" lvl="0" marL="0" rtl="0" algn="just">
              <a:lnSpc>
                <a:spcPct val="150000"/>
              </a:lnSpc>
              <a:spcBef>
                <a:spcPts val="0"/>
              </a:spcBef>
              <a:spcAft>
                <a:spcPts val="0"/>
              </a:spcAft>
              <a:buClr>
                <a:schemeClr val="dk1"/>
              </a:buClr>
              <a:buSzPts val="1100"/>
              <a:buFont typeface="Arial"/>
              <a:buNone/>
            </a:pPr>
            <a:r>
              <a:rPr lang="en">
                <a:solidFill>
                  <a:schemeClr val="dk1"/>
                </a:solidFill>
              </a:rPr>
              <a:t>Nhìn vào kết quả hàng bên dưới, cột bên phải hoàn toàn phân đoạn sai vị trí của khối u so với cột 1 tuy rằng cả hai hình ảnh gần như không có sự khác nhau nếu ta nhìn bằng mắt thường. </a:t>
            </a:r>
            <a:endParaRPr>
              <a:solidFill>
                <a:schemeClr val="dk1"/>
              </a:solidFill>
            </a:endParaRPr>
          </a:p>
          <a:p>
            <a:pPr indent="0" lvl="0" marL="0" rtl="0" algn="just">
              <a:lnSpc>
                <a:spcPct val="150000"/>
              </a:lnSpc>
              <a:spcBef>
                <a:spcPts val="0"/>
              </a:spcBef>
              <a:spcAft>
                <a:spcPts val="0"/>
              </a:spcAft>
              <a:buClr>
                <a:schemeClr val="dk1"/>
              </a:buClr>
              <a:buSzPts val="1100"/>
              <a:buFont typeface="Arial"/>
              <a:buNone/>
            </a:pPr>
            <a:r>
              <a:rPr lang="en">
                <a:solidFill>
                  <a:schemeClr val="dk1"/>
                </a:solidFill>
              </a:rPr>
              <a:t>Lý do cho điều này, chính alf hình bên phải đã lợi điểm yếu của mô hình học sâu - đó là nhạy cảm với thay đổi đầu vào,. Kẻ tấn công cố tình thay đổi nhỏ một số điểm ảnh để khiến mô hình dự đoán sai. Những cuộc tấn công như vậy được gọi là Adversarial Attack</a:t>
            </a:r>
            <a:endParaRPr>
              <a:solidFill>
                <a:schemeClr val="dk1"/>
              </a:solidFill>
            </a:endParaRPr>
          </a:p>
          <a:p>
            <a:pPr indent="0" lvl="0" marL="0" rtl="0" algn="just">
              <a:lnSpc>
                <a:spcPct val="150000"/>
              </a:lnSpc>
              <a:spcBef>
                <a:spcPts val="0"/>
              </a:spcBef>
              <a:spcAft>
                <a:spcPts val="0"/>
              </a:spcAft>
              <a:buClr>
                <a:schemeClr val="dk1"/>
              </a:buClr>
              <a:buSzPts val="1100"/>
              <a:buFont typeface="Arial"/>
              <a:buNone/>
            </a:pPr>
            <a:r>
              <a:t/>
            </a:r>
            <a:endParaRPr>
              <a:solidFill>
                <a:schemeClr val="dk1"/>
              </a:solidFill>
            </a:endParaRPr>
          </a:p>
          <a:p>
            <a:pPr indent="0" lvl="0" marL="0" rtl="0" algn="just">
              <a:lnSpc>
                <a:spcPct val="150000"/>
              </a:lnSpc>
              <a:spcBef>
                <a:spcPts val="0"/>
              </a:spcBef>
              <a:spcAft>
                <a:spcPts val="0"/>
              </a:spcAft>
              <a:buClr>
                <a:schemeClr val="dk1"/>
              </a:buClr>
              <a:buSzPts val="1100"/>
              <a:buFont typeface="Arial"/>
              <a:buNone/>
            </a:pPr>
            <a:r>
              <a:rPr lang="en">
                <a:solidFill>
                  <a:schemeClr val="dk1"/>
                </a:solidFill>
              </a:rPr>
              <a:t>Và đã có nhiều phương pháp giúp chúng ta bảo vệ mô hình trước những cuộc tấn công này,nhưng đa số những phương pháp này điều yêu cầu chúng ta phải có được thông tin như:  kiến trúc và tham số của mô hình</a:t>
            </a:r>
            <a:endParaRPr>
              <a:solidFill>
                <a:schemeClr val="dk1"/>
              </a:solidFill>
            </a:endParaRPr>
          </a:p>
          <a:p>
            <a:pPr indent="0" lvl="0" marL="0" rtl="0" algn="just">
              <a:lnSpc>
                <a:spcPct val="150000"/>
              </a:lnSpc>
              <a:spcBef>
                <a:spcPts val="0"/>
              </a:spcBef>
              <a:spcAft>
                <a:spcPts val="0"/>
              </a:spcAft>
              <a:buClr>
                <a:schemeClr val="dk1"/>
              </a:buClr>
              <a:buSzPts val="1100"/>
              <a:buFont typeface="Arial"/>
              <a:buNone/>
            </a:pPr>
            <a:r>
              <a:rPr lang="en">
                <a:solidFill>
                  <a:schemeClr val="dk1"/>
                </a:solidFill>
              </a:rPr>
              <a:t>Tuy nhiên, đặc biệt trong lĩnh vực y học thì những thông tin trên các bệnh viện hay chủ sở hữu mô hình không muốn tiết lộ.</a:t>
            </a:r>
            <a:endParaRPr>
              <a:solidFill>
                <a:schemeClr val="dk1"/>
              </a:solidFill>
            </a:endParaRPr>
          </a:p>
          <a:p>
            <a:pPr indent="0" lvl="0" marL="0" rtl="0" algn="just">
              <a:lnSpc>
                <a:spcPct val="150000"/>
              </a:lnSpc>
              <a:spcBef>
                <a:spcPts val="0"/>
              </a:spcBef>
              <a:spcAft>
                <a:spcPts val="0"/>
              </a:spcAft>
              <a:buClr>
                <a:schemeClr val="dk1"/>
              </a:buClr>
              <a:buSzPts val="1100"/>
              <a:buFont typeface="Arial"/>
              <a:buNone/>
            </a:pPr>
            <a:r>
              <a:t/>
            </a:r>
            <a:endParaRPr>
              <a:solidFill>
                <a:schemeClr val="dk1"/>
              </a:solidFill>
            </a:endParaRPr>
          </a:p>
          <a:p>
            <a:pPr indent="0" lvl="0" marL="0" rtl="0" algn="just">
              <a:lnSpc>
                <a:spcPct val="150000"/>
              </a:lnSpc>
              <a:spcBef>
                <a:spcPts val="0"/>
              </a:spcBef>
              <a:spcAft>
                <a:spcPts val="0"/>
              </a:spcAft>
              <a:buClr>
                <a:schemeClr val="dk1"/>
              </a:buClr>
              <a:buSzPts val="1100"/>
              <a:buFont typeface="Arial"/>
              <a:buNone/>
            </a:pPr>
            <a:r>
              <a:rPr lang="en">
                <a:solidFill>
                  <a:schemeClr val="dk1"/>
                </a:solidFill>
              </a:rPr>
              <a:t>Vào năm 2020, Zhang và đồng nghiệp đã phát triển phương pháp phòng thủ tên là Black-box defense. Đây là một phương pháp ra đời để bảo vệ mô hình sử dụng mạng học sâu, cụ thể phương pháp này sử dụng một mạng khử nhiều và thuật toán tối ưu ZO-optimization .Cụ thể Zo-otpimiaation có thể xấp xỉ được gradient của mô hình mục tiêu mà chỉ cần sử dụng đầu vào và đầu ra, giúp chúng ta không cần phải biết cấu trúc, tham số của mô hình mà vẫn có thể tính được đạo hàm  để tối ưu Denoiser</a:t>
            </a:r>
            <a:endParaRPr>
              <a:solidFill>
                <a:schemeClr val="dk1"/>
              </a:solidFill>
            </a:endParaRPr>
          </a:p>
          <a:p>
            <a:pPr indent="0" lvl="0" marL="0" rtl="0" algn="just">
              <a:lnSpc>
                <a:spcPct val="150000"/>
              </a:lnSpc>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76a5b9f5ab_1_18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76a5b9f5ab_1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chemeClr val="dk1"/>
                </a:solidFill>
                <a:latin typeface="Roboto"/>
                <a:ea typeface="Roboto"/>
                <a:cs typeface="Roboto"/>
                <a:sym typeface="Roboto"/>
              </a:rPr>
              <a:t>Tuy nhiên nghiên cứu này chỉ thực hiện trên bộ dữ liệu quen thuộc có số chiều thấp, trong khi bộ dữ liệu về y học thì có độ phân giải, kích thước rất cao.</a:t>
            </a:r>
            <a:endParaRPr sz="1400">
              <a:solidFill>
                <a:schemeClr val="dk1"/>
              </a:solidFill>
              <a:latin typeface="Roboto"/>
              <a:ea typeface="Roboto"/>
              <a:cs typeface="Roboto"/>
              <a:sym typeface="Roboto"/>
            </a:endParaRPr>
          </a:p>
          <a:p>
            <a:pPr indent="0" lvl="0" marL="0" rtl="0" algn="l">
              <a:spcBef>
                <a:spcPts val="0"/>
              </a:spcBef>
              <a:spcAft>
                <a:spcPts val="0"/>
              </a:spcAft>
              <a:buNone/>
            </a:pPr>
            <a:r>
              <a:t/>
            </a:r>
            <a:endParaRPr sz="1400">
              <a:solidFill>
                <a:schemeClr val="dk1"/>
              </a:solidFill>
              <a:latin typeface="Roboto"/>
              <a:ea typeface="Roboto"/>
              <a:cs typeface="Roboto"/>
              <a:sym typeface="Roboto"/>
            </a:endParaRPr>
          </a:p>
          <a:p>
            <a:pPr indent="0" lvl="0" marL="0" rtl="0" algn="l">
              <a:spcBef>
                <a:spcPts val="0"/>
              </a:spcBef>
              <a:spcAft>
                <a:spcPts val="0"/>
              </a:spcAft>
              <a:buNone/>
            </a:pPr>
            <a:r>
              <a:rPr lang="en" sz="1400">
                <a:solidFill>
                  <a:schemeClr val="dk1"/>
                </a:solidFill>
                <a:latin typeface="Roboto"/>
                <a:ea typeface="Roboto"/>
                <a:cs typeface="Roboto"/>
                <a:sym typeface="Roboto"/>
              </a:rPr>
              <a:t>Và điều này gây ra một thách thức cho Zo-optimization vì ZO Optimization không khả thi khi không gian hay kích thước của vector đầu vào lớn, khiến cho việc xấp xỉ được gradient của không chính xác.</a:t>
            </a:r>
            <a:endParaRPr sz="1400">
              <a:solidFill>
                <a:schemeClr val="dk1"/>
              </a:solidFill>
              <a:latin typeface="Roboto"/>
              <a:ea typeface="Roboto"/>
              <a:cs typeface="Roboto"/>
              <a:sym typeface="Roboto"/>
            </a:endParaRPr>
          </a:p>
          <a:p>
            <a:pPr indent="0" lvl="0" marL="0" rtl="0" algn="l">
              <a:spcBef>
                <a:spcPts val="0"/>
              </a:spcBef>
              <a:spcAft>
                <a:spcPts val="0"/>
              </a:spcAft>
              <a:buNone/>
            </a:pPr>
            <a:r>
              <a:t/>
            </a:r>
            <a:endParaRPr sz="1400">
              <a:solidFill>
                <a:schemeClr val="dk1"/>
              </a:solidFill>
              <a:latin typeface="Roboto"/>
              <a:ea typeface="Roboto"/>
              <a:cs typeface="Roboto"/>
              <a:sym typeface="Roboto"/>
            </a:endParaRPr>
          </a:p>
          <a:p>
            <a:pPr indent="0" lvl="0" marL="0" rtl="0" algn="l">
              <a:spcBef>
                <a:spcPts val="0"/>
              </a:spcBef>
              <a:spcAft>
                <a:spcPts val="0"/>
              </a:spcAft>
              <a:buNone/>
            </a:pPr>
            <a:r>
              <a:rPr lang="en" sz="1400">
                <a:solidFill>
                  <a:schemeClr val="dk1"/>
                </a:solidFill>
                <a:latin typeface="Roboto"/>
                <a:ea typeface="Roboto"/>
                <a:cs typeface="Roboto"/>
                <a:sym typeface="Roboto"/>
              </a:rPr>
              <a:t>Ý tưởng mà chúng tôi nghĩ đến là ta sẽ giảm chiều đầu vào, và sử dụng ZO-optimization để xấp xỉ gradient cho đầu vào này.</a:t>
            </a:r>
            <a:endParaRPr sz="1400">
              <a:solidFill>
                <a:schemeClr val="dk1"/>
              </a:solidFill>
              <a:latin typeface="Roboto"/>
              <a:ea typeface="Roboto"/>
              <a:cs typeface="Roboto"/>
              <a:sym typeface="Roboto"/>
            </a:endParaRPr>
          </a:p>
          <a:p>
            <a:pPr indent="0" lvl="0" marL="0" rtl="0" algn="l">
              <a:spcBef>
                <a:spcPts val="0"/>
              </a:spcBef>
              <a:spcAft>
                <a:spcPts val="0"/>
              </a:spcAft>
              <a:buNone/>
            </a:pPr>
            <a:r>
              <a:t/>
            </a:r>
            <a:endParaRPr sz="1400">
              <a:solidFill>
                <a:schemeClr val="dk1"/>
              </a:solidFill>
              <a:latin typeface="Roboto"/>
              <a:ea typeface="Roboto"/>
              <a:cs typeface="Roboto"/>
              <a:sym typeface="Roboto"/>
            </a:endParaRPr>
          </a:p>
          <a:p>
            <a:pPr indent="0" lvl="0" marL="0" rtl="0" algn="l">
              <a:spcBef>
                <a:spcPts val="0"/>
              </a:spcBef>
              <a:spcAft>
                <a:spcPts val="0"/>
              </a:spcAft>
              <a:buNone/>
            </a:pPr>
            <a:r>
              <a:rPr lang="en" sz="1400">
                <a:solidFill>
                  <a:schemeClr val="dk1"/>
                </a:solidFill>
                <a:latin typeface="Roboto"/>
                <a:ea typeface="Roboto"/>
                <a:cs typeface="Roboto"/>
                <a:sym typeface="Roboto"/>
              </a:rPr>
              <a:t>Nhưng câu hỏi đặt ra là </a:t>
            </a:r>
            <a:r>
              <a:rPr lang="en" sz="1300">
                <a:solidFill>
                  <a:schemeClr val="dk1"/>
                </a:solidFill>
                <a:latin typeface="Roboto"/>
                <a:ea typeface="Roboto"/>
                <a:cs typeface="Roboto"/>
                <a:sym typeface="Roboto"/>
              </a:rPr>
              <a:t>Làm thế nào để có thể huấn luyện DS sử dụng ZO optimization xấp xỉ gradient của vector hình ảnh đã được giảm chiều mà vẫn có thể đưa vector đó vào mô hình y học</a:t>
            </a:r>
            <a:endParaRPr sz="1300">
              <a:solidFill>
                <a:schemeClr val="dk1"/>
              </a:solidFill>
              <a:latin typeface="Roboto"/>
              <a:ea typeface="Roboto"/>
              <a:cs typeface="Roboto"/>
              <a:sym typeface="Roboto"/>
            </a:endParaRPr>
          </a:p>
          <a:p>
            <a:pPr indent="0" lvl="0" marL="0" rtl="0" algn="l">
              <a:spcBef>
                <a:spcPts val="0"/>
              </a:spcBef>
              <a:spcAft>
                <a:spcPts val="0"/>
              </a:spcAft>
              <a:buNone/>
            </a:pPr>
            <a:r>
              <a:t/>
            </a:r>
            <a:endParaRPr sz="1300">
              <a:solidFill>
                <a:schemeClr val="dk1"/>
              </a:solidFill>
              <a:latin typeface="Roboto"/>
              <a:ea typeface="Roboto"/>
              <a:cs typeface="Roboto"/>
              <a:sym typeface="Roboto"/>
            </a:endParaRPr>
          </a:p>
          <a:p>
            <a:pPr indent="0" lvl="0" marL="0" rtl="0" algn="l">
              <a:spcBef>
                <a:spcPts val="0"/>
              </a:spcBef>
              <a:spcAft>
                <a:spcPts val="0"/>
              </a:spcAft>
              <a:buNone/>
            </a:pPr>
            <a:r>
              <a:rPr lang="en" sz="1400">
                <a:solidFill>
                  <a:schemeClr val="dk1"/>
                </a:solidFill>
                <a:latin typeface="Roboto"/>
                <a:ea typeface="Roboto"/>
                <a:cs typeface="Roboto"/>
                <a:sym typeface="Roboto"/>
              </a:rPr>
              <a:t>Trong bài báo của Zhang có sử dụng một Autoencoder để giải quyết vấn đề này, cụ thể </a:t>
            </a:r>
            <a:r>
              <a:rPr lang="en" sz="1400">
                <a:solidFill>
                  <a:schemeClr val="dk1"/>
                </a:solidFill>
                <a:latin typeface="Roboto"/>
                <a:ea typeface="Roboto"/>
                <a:cs typeface="Roboto"/>
                <a:sym typeface="Roboto"/>
              </a:rPr>
              <a:t>sử dụng thành phần đầu tiên là encoder để nén input vào không gian có kích thước thấp, sau đấy sử dụng Zo-optimization để xấp xỉ gradient của mô hình theo đầu vào có số chiều nhỏ này rồi qua decoder để tái cấu trúc lại vector về lại không gian ban đầu. tuy nhiên các cấu trúc này khá đơn giản và chỉ hiệu quả trên những bộ dữ liệu quen thuộc như Mnist, Cifar10 - những hình ảnh rất dễ và đơn giản để phục hồi từ không gian có số chiều thấp. Đối với hình ảnh y học có độ phân giải và số chiều cao, phương pháp cũ này có thể giúp xấp xỉ tốt gradient của mô hình, tuy nhiên lại khiến hình ảnh bị giảm chất lượng nên rất khác so với ban đầu, dẫn đến khi đưa vào mô hình lại không dự đoán tốt được như ta mong muốn.</a:t>
            </a:r>
            <a:endParaRPr sz="1400">
              <a:solidFill>
                <a:schemeClr val="dk1"/>
              </a:solidFill>
              <a:latin typeface="Roboto"/>
              <a:ea typeface="Roboto"/>
              <a:cs typeface="Roboto"/>
              <a:sym typeface="Roboto"/>
            </a:endParaRPr>
          </a:p>
          <a:p>
            <a:pPr indent="0" lvl="0" marL="0" rtl="0" algn="l">
              <a:spcBef>
                <a:spcPts val="0"/>
              </a:spcBef>
              <a:spcAft>
                <a:spcPts val="0"/>
              </a:spcAft>
              <a:buNone/>
            </a:pPr>
            <a:r>
              <a:t/>
            </a:r>
            <a:endParaRPr sz="1400">
              <a:solidFill>
                <a:schemeClr val="dk1"/>
              </a:solidFill>
              <a:latin typeface="Roboto"/>
              <a:ea typeface="Roboto"/>
              <a:cs typeface="Roboto"/>
              <a:sym typeface="Roboto"/>
            </a:endParaRPr>
          </a:p>
          <a:p>
            <a:pPr indent="0" lvl="0" marL="0" rtl="0" algn="l">
              <a:spcBef>
                <a:spcPts val="0"/>
              </a:spcBef>
              <a:spcAft>
                <a:spcPts val="0"/>
              </a:spcAft>
              <a:buNone/>
            </a:pPr>
            <a:r>
              <a:rPr lang="en" sz="1400">
                <a:solidFill>
                  <a:schemeClr val="dk1"/>
                </a:solidFill>
                <a:latin typeface="Roboto"/>
                <a:ea typeface="Roboto"/>
                <a:cs typeface="Roboto"/>
                <a:sym typeface="Roboto"/>
              </a:rPr>
              <a:t>Do đó nghiên cứu của chúng tôi đề xuất tích hợp các kĩ thuật tái cấu trúc hình ảnh tiên tiến để xử lý vấn đề này. Ta sẽ cố gắng sử dụng kĩ thuật tái cấu trúc tiên tiến có thể nén vector đầu vào vào một không gian rất nhỏ, nhưng vẫn có thể phục hồi rất tốt được ảnh đầu vào, khiến chất lượng ảnh tốt hơn so với autoencoder của Zhang.</a:t>
            </a:r>
            <a:endParaRPr sz="1400">
              <a:solidFill>
                <a:schemeClr val="dk1"/>
              </a:solidFill>
              <a:latin typeface="Roboto"/>
              <a:ea typeface="Roboto"/>
              <a:cs typeface="Roboto"/>
              <a:sym typeface="Roboto"/>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0d8a3913ea_0_12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0d8a3913ea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t>
            </a:r>
            <a:r>
              <a:rPr lang="en"/>
              <a:t>au khi xác định được vấn đề, mục tiêu đề ra là</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76a5b9f5ab_1_3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76a5b9f5ab_1_3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76a5b9f5ab_1_8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76a5b9f5ab_1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76a5b9f5ab_1_10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76a5b9f5ab_1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76a5b9f5ab_2_2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76a5b9f5ab_2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Sau khi xác định được vấn đề, mục tiêu đề ra là</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 R01"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6" name="Shape 56"/>
        <p:cNvGrpSpPr/>
        <p:nvPr/>
      </p:nvGrpSpPr>
      <p:grpSpPr>
        <a:xfrm>
          <a:off x="0" y="0"/>
          <a:ext cx="0" cy="0"/>
          <a:chOff x="0" y="0"/>
          <a:chExt cx="0" cy="0"/>
        </a:xfrm>
      </p:grpSpPr>
      <p:sp>
        <p:nvSpPr>
          <p:cNvPr id="57" name="Google Shape;57;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8" name="Google Shape;58;p11"/>
          <p:cNvSpPr txBox="1"/>
          <p:nvPr>
            <p:ph idx="1" type="body"/>
          </p:nvPr>
        </p:nvSpPr>
        <p:spPr>
          <a:xfrm>
            <a:off x="475500" y="3304625"/>
            <a:ext cx="82221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9" name="Google Shape;59;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0" name="Shape 60"/>
        <p:cNvGrpSpPr/>
        <p:nvPr/>
      </p:nvGrpSpPr>
      <p:grpSpPr>
        <a:xfrm>
          <a:off x="0" y="0"/>
          <a:ext cx="0" cy="0"/>
          <a:chOff x="0" y="0"/>
          <a:chExt cx="0" cy="0"/>
        </a:xfrm>
      </p:grpSpPr>
      <p:sp>
        <p:nvSpPr>
          <p:cNvPr id="61" name="Google Shape;61;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 R01" type="secHead">
  <p:cSld name="SECTION_HEADER">
    <p:spTree>
      <p:nvGrpSpPr>
        <p:cNvPr id="14" name="Shape 14"/>
        <p:cNvGrpSpPr/>
        <p:nvPr/>
      </p:nvGrpSpPr>
      <p:grpSpPr>
        <a:xfrm>
          <a:off x="0" y="0"/>
          <a:ext cx="0" cy="0"/>
          <a:chOff x="0" y="0"/>
          <a:chExt cx="0" cy="0"/>
        </a:xfrm>
      </p:grpSpPr>
      <p:sp>
        <p:nvSpPr>
          <p:cNvPr id="15" name="Google Shape;15;p3"/>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 R01" type="tx">
  <p:cSld name="TITLE_AND_BODY">
    <p:spTree>
      <p:nvGrpSpPr>
        <p:cNvPr id="16" name="Shape 16"/>
        <p:cNvGrpSpPr/>
        <p:nvPr/>
      </p:nvGrpSpPr>
      <p:grpSpPr>
        <a:xfrm>
          <a:off x="0" y="0"/>
          <a:ext cx="0" cy="0"/>
          <a:chOff x="0" y="0"/>
          <a:chExt cx="0" cy="0"/>
        </a:xfrm>
      </p:grpSpPr>
      <p:sp>
        <p:nvSpPr>
          <p:cNvPr id="17" name="Google Shape;17;p4"/>
          <p:cNvSpPr/>
          <p:nvPr/>
        </p:nvSpPr>
        <p:spPr>
          <a:xfrm flipH="1" rot="10800000">
            <a:off x="0" y="728400"/>
            <a:ext cx="9144000" cy="40854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4"/>
          <p:cNvSpPr/>
          <p:nvPr/>
        </p:nvSpPr>
        <p:spPr>
          <a:xfrm>
            <a:off x="0" y="711888"/>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4"/>
          <p:cNvSpPr txBox="1"/>
          <p:nvPr>
            <p:ph type="title"/>
          </p:nvPr>
        </p:nvSpPr>
        <p:spPr>
          <a:xfrm>
            <a:off x="471900" y="57875"/>
            <a:ext cx="8222100" cy="6705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0" name="Google Shape;20;p4"/>
          <p:cNvSpPr txBox="1"/>
          <p:nvPr>
            <p:ph idx="1" type="body"/>
          </p:nvPr>
        </p:nvSpPr>
        <p:spPr>
          <a:xfrm>
            <a:off x="471900" y="820500"/>
            <a:ext cx="8222100" cy="3908400"/>
          </a:xfrm>
          <a:prstGeom prst="rect">
            <a:avLst/>
          </a:prstGeom>
        </p:spPr>
        <p:txBody>
          <a:bodyPr anchorCtr="0" anchor="t" bIns="91425" lIns="91425" spcFirstLastPara="1" rIns="91425" wrap="square" tIns="91425">
            <a:noAutofit/>
          </a:bodyPr>
          <a:lstStyle>
            <a:lvl1pPr indent="-368300" lvl="0" marL="457200">
              <a:spcBef>
                <a:spcPts val="0"/>
              </a:spcBef>
              <a:spcAft>
                <a:spcPts val="0"/>
              </a:spcAft>
              <a:buClr>
                <a:srgbClr val="000000"/>
              </a:buClr>
              <a:buSzPts val="2200"/>
              <a:buChar char="●"/>
              <a:defRPr sz="2200">
                <a:solidFill>
                  <a:srgbClr val="000000"/>
                </a:solidFill>
              </a:defRPr>
            </a:lvl1pPr>
            <a:lvl2pPr indent="-355600" lvl="1" marL="914400">
              <a:spcBef>
                <a:spcPts val="1600"/>
              </a:spcBef>
              <a:spcAft>
                <a:spcPts val="0"/>
              </a:spcAft>
              <a:buClr>
                <a:srgbClr val="000000"/>
              </a:buClr>
              <a:buSzPts val="2000"/>
              <a:buChar char="○"/>
              <a:defRPr sz="2000">
                <a:solidFill>
                  <a:srgbClr val="000000"/>
                </a:solidFill>
              </a:defRPr>
            </a:lvl2pPr>
            <a:lvl3pPr indent="-342900" lvl="2" marL="1371600">
              <a:spcBef>
                <a:spcPts val="1600"/>
              </a:spcBef>
              <a:spcAft>
                <a:spcPts val="0"/>
              </a:spcAft>
              <a:buClr>
                <a:srgbClr val="000000"/>
              </a:buClr>
              <a:buSzPts val="1800"/>
              <a:buChar char="■"/>
              <a:defRPr sz="1800">
                <a:solidFill>
                  <a:srgbClr val="000000"/>
                </a:solidFill>
              </a:defRPr>
            </a:lvl3pPr>
            <a:lvl4pPr indent="-330200" lvl="3" marL="1828800">
              <a:spcBef>
                <a:spcPts val="1600"/>
              </a:spcBef>
              <a:spcAft>
                <a:spcPts val="0"/>
              </a:spcAft>
              <a:buClr>
                <a:srgbClr val="000000"/>
              </a:buClr>
              <a:buSzPts val="1600"/>
              <a:buChar char="●"/>
              <a:defRPr sz="1600">
                <a:solidFill>
                  <a:srgbClr val="000000"/>
                </a:solidFill>
              </a:defRPr>
            </a:lvl4pPr>
            <a:lvl5pPr indent="-317500" lvl="4" marL="2286000">
              <a:spcBef>
                <a:spcPts val="1600"/>
              </a:spcBef>
              <a:spcAft>
                <a:spcPts val="0"/>
              </a:spcAft>
              <a:buClr>
                <a:srgbClr val="000000"/>
              </a:buClr>
              <a:buSzPts val="1400"/>
              <a:buChar char="○"/>
              <a:defRPr>
                <a:solidFill>
                  <a:srgbClr val="000000"/>
                </a:solidFill>
              </a:defRPr>
            </a:lvl5pPr>
            <a:lvl6pPr indent="-317500" lvl="5" marL="2743200">
              <a:spcBef>
                <a:spcPts val="1600"/>
              </a:spcBef>
              <a:spcAft>
                <a:spcPts val="0"/>
              </a:spcAft>
              <a:buClr>
                <a:srgbClr val="000000"/>
              </a:buClr>
              <a:buSzPts val="1400"/>
              <a:buChar char="■"/>
              <a:defRPr>
                <a:solidFill>
                  <a:srgbClr val="000000"/>
                </a:solidFill>
              </a:defRPr>
            </a:lvl6pPr>
            <a:lvl7pPr indent="-317500" lvl="6" marL="3200400">
              <a:spcBef>
                <a:spcPts val="1600"/>
              </a:spcBef>
              <a:spcAft>
                <a:spcPts val="0"/>
              </a:spcAft>
              <a:buClr>
                <a:srgbClr val="000000"/>
              </a:buClr>
              <a:buSzPts val="1400"/>
              <a:buChar char="●"/>
              <a:defRPr>
                <a:solidFill>
                  <a:srgbClr val="000000"/>
                </a:solidFill>
              </a:defRPr>
            </a:lvl7pPr>
            <a:lvl8pPr indent="-317500" lvl="7" marL="3657600">
              <a:spcBef>
                <a:spcPts val="1600"/>
              </a:spcBef>
              <a:spcAft>
                <a:spcPts val="0"/>
              </a:spcAft>
              <a:buClr>
                <a:srgbClr val="000000"/>
              </a:buClr>
              <a:buSzPts val="1400"/>
              <a:buChar char="○"/>
              <a:defRPr>
                <a:solidFill>
                  <a:srgbClr val="000000"/>
                </a:solidFill>
              </a:defRPr>
            </a:lvl8pPr>
            <a:lvl9pPr indent="-317500" lvl="8" marL="4114800">
              <a:spcBef>
                <a:spcPts val="1600"/>
              </a:spcBef>
              <a:spcAft>
                <a:spcPts val="1600"/>
              </a:spcAft>
              <a:buSzPts val="1400"/>
              <a:buChar char="■"/>
              <a:defRPr/>
            </a:lvl9pPr>
          </a:lstStyle>
          <a:p/>
        </p:txBody>
      </p:sp>
      <p:sp>
        <p:nvSpPr>
          <p:cNvPr id="21" name="Google Shape;21;p4"/>
          <p:cNvSpPr txBox="1"/>
          <p:nvPr>
            <p:ph idx="12" type="sldNum"/>
          </p:nvPr>
        </p:nvSpPr>
        <p:spPr>
          <a:xfrm>
            <a:off x="8523550" y="4813799"/>
            <a:ext cx="548700" cy="2754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22" name="Google Shape;22;p4"/>
          <p:cNvSpPr txBox="1"/>
          <p:nvPr/>
        </p:nvSpPr>
        <p:spPr>
          <a:xfrm>
            <a:off x="471900" y="4803525"/>
            <a:ext cx="8133300" cy="296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Roboto"/>
                <a:ea typeface="Roboto"/>
                <a:cs typeface="Roboto"/>
                <a:sym typeface="Roboto"/>
              </a:rPr>
              <a:t>UIT.CS519.ResearchMethodology</a:t>
            </a:r>
            <a:endParaRPr b="1">
              <a:solidFill>
                <a:srgbClr val="FFFFFF"/>
              </a:solidFill>
              <a:latin typeface="Roboto"/>
              <a:ea typeface="Roboto"/>
              <a:cs typeface="Roboto"/>
              <a:sym typeface="Roboto"/>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7" name="Google Shape;27;p5"/>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4" name="Google Shape;34;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5" name="Shape 35"/>
        <p:cNvGrpSpPr/>
        <p:nvPr/>
      </p:nvGrpSpPr>
      <p:grpSpPr>
        <a:xfrm>
          <a:off x="0" y="0"/>
          <a:ext cx="0" cy="0"/>
          <a:chOff x="0" y="0"/>
          <a:chExt cx="0" cy="0"/>
        </a:xfrm>
      </p:grpSpPr>
      <p:sp>
        <p:nvSpPr>
          <p:cNvPr id="36" name="Google Shape;36;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9" name="Google Shape;39;p7"/>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1600"/>
              </a:spcBef>
              <a:spcAft>
                <a:spcPts val="0"/>
              </a:spcAft>
              <a:buClr>
                <a:schemeClr val="lt1"/>
              </a:buClr>
              <a:buSzPts val="1200"/>
              <a:buChar char="○"/>
              <a:defRPr sz="1200">
                <a:solidFill>
                  <a:schemeClr val="lt1"/>
                </a:solidFill>
              </a:defRPr>
            </a:lvl2pPr>
            <a:lvl3pPr indent="-304800" lvl="2" marL="1371600">
              <a:spcBef>
                <a:spcPts val="1600"/>
              </a:spcBef>
              <a:spcAft>
                <a:spcPts val="0"/>
              </a:spcAft>
              <a:buClr>
                <a:schemeClr val="lt1"/>
              </a:buClr>
              <a:buSzPts val="1200"/>
              <a:buChar char="■"/>
              <a:defRPr sz="1200">
                <a:solidFill>
                  <a:schemeClr val="lt1"/>
                </a:solidFill>
              </a:defRPr>
            </a:lvl3pPr>
            <a:lvl4pPr indent="-304800" lvl="3" marL="1828800">
              <a:spcBef>
                <a:spcPts val="1600"/>
              </a:spcBef>
              <a:spcAft>
                <a:spcPts val="0"/>
              </a:spcAft>
              <a:buClr>
                <a:schemeClr val="lt1"/>
              </a:buClr>
              <a:buSzPts val="1200"/>
              <a:buChar char="●"/>
              <a:defRPr sz="1200">
                <a:solidFill>
                  <a:schemeClr val="lt1"/>
                </a:solidFill>
              </a:defRPr>
            </a:lvl4pPr>
            <a:lvl5pPr indent="-304800" lvl="4" marL="2286000">
              <a:spcBef>
                <a:spcPts val="1600"/>
              </a:spcBef>
              <a:spcAft>
                <a:spcPts val="0"/>
              </a:spcAft>
              <a:buClr>
                <a:schemeClr val="lt1"/>
              </a:buClr>
              <a:buSzPts val="1200"/>
              <a:buChar char="○"/>
              <a:defRPr sz="1200">
                <a:solidFill>
                  <a:schemeClr val="lt1"/>
                </a:solidFill>
              </a:defRPr>
            </a:lvl5pPr>
            <a:lvl6pPr indent="-304800" lvl="5" marL="2743200">
              <a:spcBef>
                <a:spcPts val="1600"/>
              </a:spcBef>
              <a:spcAft>
                <a:spcPts val="0"/>
              </a:spcAft>
              <a:buClr>
                <a:schemeClr val="lt1"/>
              </a:buClr>
              <a:buSzPts val="1200"/>
              <a:buChar char="■"/>
              <a:defRPr sz="1200">
                <a:solidFill>
                  <a:schemeClr val="lt1"/>
                </a:solidFill>
              </a:defRPr>
            </a:lvl6pPr>
            <a:lvl7pPr indent="-304800" lvl="6" marL="3200400">
              <a:spcBef>
                <a:spcPts val="1600"/>
              </a:spcBef>
              <a:spcAft>
                <a:spcPts val="0"/>
              </a:spcAft>
              <a:buClr>
                <a:schemeClr val="lt1"/>
              </a:buClr>
              <a:buSzPts val="1200"/>
              <a:buChar char="●"/>
              <a:defRPr sz="1200">
                <a:solidFill>
                  <a:schemeClr val="lt1"/>
                </a:solidFill>
              </a:defRPr>
            </a:lvl7pPr>
            <a:lvl8pPr indent="-304800" lvl="7" marL="3657600">
              <a:spcBef>
                <a:spcPts val="1600"/>
              </a:spcBef>
              <a:spcAft>
                <a:spcPts val="0"/>
              </a:spcAft>
              <a:buClr>
                <a:schemeClr val="lt1"/>
              </a:buClr>
              <a:buSzPts val="1200"/>
              <a:buChar char="○"/>
              <a:defRPr sz="1200">
                <a:solidFill>
                  <a:schemeClr val="lt1"/>
                </a:solidFill>
              </a:defRPr>
            </a:lvl8pPr>
            <a:lvl9pPr indent="-304800" lvl="8" marL="4114800">
              <a:spcBef>
                <a:spcPts val="1600"/>
              </a:spcBef>
              <a:spcAft>
                <a:spcPts val="1600"/>
              </a:spcAft>
              <a:buClr>
                <a:schemeClr val="lt1"/>
              </a:buClr>
              <a:buSzPts val="1200"/>
              <a:buChar char="■"/>
              <a:defRPr sz="1200">
                <a:solidFill>
                  <a:schemeClr val="lt1"/>
                </a:solidFill>
              </a:defRPr>
            </a:lvl9pPr>
          </a:lstStyle>
          <a:p/>
        </p:txBody>
      </p:sp>
      <p:sp>
        <p:nvSpPr>
          <p:cNvPr id="40" name="Google Shape;40;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1" name="Shape 41"/>
        <p:cNvGrpSpPr/>
        <p:nvPr/>
      </p:nvGrpSpPr>
      <p:grpSpPr>
        <a:xfrm>
          <a:off x="0" y="0"/>
          <a:ext cx="0" cy="0"/>
          <a:chOff x="0" y="0"/>
          <a:chExt cx="0" cy="0"/>
        </a:xfrm>
      </p:grpSpPr>
      <p:sp>
        <p:nvSpPr>
          <p:cNvPr id="42" name="Google Shape;42;p8"/>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3" name="Google Shape;43;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8" name="Google Shape;48;p9"/>
          <p:cNvSpPr txBox="1"/>
          <p:nvPr>
            <p:ph idx="1" type="subTitle"/>
          </p:nvPr>
        </p:nvSpPr>
        <p:spPr>
          <a:xfrm>
            <a:off x="265500" y="2779467"/>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9" name="Google Shape;49;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0" name="Google Shape;50;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1" name="Shape 51"/>
        <p:cNvGrpSpPr/>
        <p:nvPr/>
      </p:nvGrpSpPr>
      <p:grpSpPr>
        <a:xfrm>
          <a:off x="0" y="0"/>
          <a:ext cx="0" cy="0"/>
          <a:chOff x="0" y="0"/>
          <a:chExt cx="0" cy="0"/>
        </a:xfrm>
      </p:grpSpPr>
      <p:sp>
        <p:nvSpPr>
          <p:cNvPr id="52" name="Google Shape;52;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txBox="1"/>
          <p:nvPr>
            <p:ph idx="1" type="body"/>
          </p:nvPr>
        </p:nvSpPr>
        <p:spPr>
          <a:xfrm>
            <a:off x="57150" y="4163425"/>
            <a:ext cx="8382000" cy="44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5" name="Google Shape;55;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hyperlink" Target="http://github.com/khoa16122004/CS519.O21.KHTN/" TargetMode="External"/><Relationship Id="rId5" Type="http://schemas.openxmlformats.org/officeDocument/2006/relationships/hyperlink" Target="https://www.youtube.com/watch?v=xBcMlxgMs48" TargetMode="External"/><Relationship Id="rId6" Type="http://schemas.openxmlformats.org/officeDocument/2006/relationships/image" Target="../media/image8.jpg"/><Relationship Id="rId7"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9.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5.png"/><Relationship Id="rId5" Type="http://schemas.openxmlformats.org/officeDocument/2006/relationships/image" Target="../media/image2.png"/><Relationship Id="rId6"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title"/>
          </p:nvPr>
        </p:nvSpPr>
        <p:spPr>
          <a:xfrm>
            <a:off x="299550" y="2321350"/>
            <a:ext cx="8570100" cy="1209900"/>
          </a:xfrm>
          <a:prstGeom prst="rect">
            <a:avLst/>
          </a:prstGeom>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b="1" i="1" lang="en" sz="1700">
                <a:highlight>
                  <a:schemeClr val="dk1"/>
                </a:highlight>
                <a:latin typeface="Times New Roman"/>
                <a:ea typeface="Times New Roman"/>
                <a:cs typeface="Times New Roman"/>
                <a:sym typeface="Times New Roman"/>
              </a:rPr>
              <a:t>IMPROVING ADVERSARIAL ROBUSTNESS OF MEDICAL IMAGE ANALYSIS MODELS VIA BLACK-BOX DEFENSE INTEGRATING IMAGE RECONSTRUCTION.</a:t>
            </a:r>
            <a:endParaRPr b="1" i="1" sz="4500">
              <a:highlight>
                <a:schemeClr val="dk1"/>
              </a:highlight>
            </a:endParaRPr>
          </a:p>
        </p:txBody>
      </p:sp>
      <p:sp>
        <p:nvSpPr>
          <p:cNvPr id="67" name="Google Shape;67;p13"/>
          <p:cNvSpPr txBox="1"/>
          <p:nvPr>
            <p:ph type="title"/>
          </p:nvPr>
        </p:nvSpPr>
        <p:spPr>
          <a:xfrm>
            <a:off x="274350" y="682750"/>
            <a:ext cx="8570100" cy="1638600"/>
          </a:xfrm>
          <a:prstGeom prst="rect">
            <a:avLst/>
          </a:prstGeom>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b="1" lang="en" sz="2200">
                <a:highlight>
                  <a:schemeClr val="dk1"/>
                </a:highlight>
                <a:latin typeface="Times New Roman"/>
                <a:ea typeface="Times New Roman"/>
                <a:cs typeface="Times New Roman"/>
                <a:sym typeface="Times New Roman"/>
              </a:rPr>
              <a:t>CẢI THIỆN ĐỘ BỀN VỮNG ĐỐI KHÁNG CỦA CÁC MÔ HÌNH </a:t>
            </a:r>
            <a:r>
              <a:rPr b="1" lang="en" sz="2200">
                <a:highlight>
                  <a:schemeClr val="dk1"/>
                </a:highlight>
                <a:latin typeface="Times New Roman"/>
                <a:ea typeface="Times New Roman"/>
                <a:cs typeface="Times New Roman"/>
                <a:sym typeface="Times New Roman"/>
              </a:rPr>
              <a:t>PHÂN</a:t>
            </a:r>
            <a:r>
              <a:rPr b="1" lang="en" sz="2200">
                <a:highlight>
                  <a:schemeClr val="dk1"/>
                </a:highlight>
                <a:latin typeface="Times New Roman"/>
                <a:ea typeface="Times New Roman"/>
                <a:cs typeface="Times New Roman"/>
                <a:sym typeface="Times New Roman"/>
              </a:rPr>
              <a:t> TÍCH ẢNH Y KHOA THÔNG QUA PHÒNG THỦ HỘP ĐEN KẾT HỢP TÁI CẤU TRÚC HÌNH ẢNH.</a:t>
            </a:r>
            <a:endParaRPr b="1" sz="5000">
              <a:highlight>
                <a:schemeClr val="dk1"/>
              </a:highlight>
            </a:endParaRPr>
          </a:p>
        </p:txBody>
      </p:sp>
      <p:sp>
        <p:nvSpPr>
          <p:cNvPr id="68" name="Google Shape;68;p13"/>
          <p:cNvSpPr txBox="1"/>
          <p:nvPr/>
        </p:nvSpPr>
        <p:spPr>
          <a:xfrm>
            <a:off x="3059400" y="3483250"/>
            <a:ext cx="3000000" cy="11697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 sz="1600">
                <a:solidFill>
                  <a:schemeClr val="lt1"/>
                </a:solidFill>
                <a:highlight>
                  <a:schemeClr val="dk1"/>
                </a:highlight>
                <a:latin typeface="Times New Roman"/>
                <a:ea typeface="Times New Roman"/>
                <a:cs typeface="Times New Roman"/>
                <a:sym typeface="Times New Roman"/>
              </a:rPr>
              <a:t>Trần Nhật Khoa - 22520691</a:t>
            </a:r>
            <a:endParaRPr sz="1600">
              <a:solidFill>
                <a:schemeClr val="lt1"/>
              </a:solidFill>
              <a:highlight>
                <a:schemeClr val="dk1"/>
              </a:highlight>
              <a:latin typeface="Times New Roman"/>
              <a:ea typeface="Times New Roman"/>
              <a:cs typeface="Times New Roman"/>
              <a:sym typeface="Times New Roman"/>
            </a:endParaRPr>
          </a:p>
          <a:p>
            <a:pPr indent="0" lvl="0" marL="0" rtl="0" algn="l">
              <a:lnSpc>
                <a:spcPct val="150000"/>
              </a:lnSpc>
              <a:spcBef>
                <a:spcPts val="0"/>
              </a:spcBef>
              <a:spcAft>
                <a:spcPts val="0"/>
              </a:spcAft>
              <a:buNone/>
            </a:pPr>
            <a:r>
              <a:rPr lang="en" sz="1600">
                <a:solidFill>
                  <a:schemeClr val="lt1"/>
                </a:solidFill>
                <a:highlight>
                  <a:schemeClr val="dk1"/>
                </a:highlight>
                <a:latin typeface="Times New Roman"/>
                <a:ea typeface="Times New Roman"/>
                <a:cs typeface="Times New Roman"/>
                <a:sym typeface="Times New Roman"/>
              </a:rPr>
              <a:t>Lý Nguyên Thùy Linh - 22520766</a:t>
            </a:r>
            <a:endParaRPr sz="1600">
              <a:solidFill>
                <a:schemeClr val="lt1"/>
              </a:solidFill>
              <a:highlight>
                <a:schemeClr val="dk1"/>
              </a:highlight>
              <a:latin typeface="Times New Roman"/>
              <a:ea typeface="Times New Roman"/>
              <a:cs typeface="Times New Roman"/>
              <a:sym typeface="Times New Roman"/>
            </a:endParaRPr>
          </a:p>
          <a:p>
            <a:pPr indent="0" lvl="0" marL="0" rtl="0" algn="l">
              <a:lnSpc>
                <a:spcPct val="150000"/>
              </a:lnSpc>
              <a:spcBef>
                <a:spcPts val="0"/>
              </a:spcBef>
              <a:spcAft>
                <a:spcPts val="0"/>
              </a:spcAft>
              <a:buNone/>
            </a:pPr>
            <a:r>
              <a:rPr lang="en" sz="1600">
                <a:solidFill>
                  <a:schemeClr val="lt1"/>
                </a:solidFill>
                <a:highlight>
                  <a:schemeClr val="dk1"/>
                </a:highlight>
                <a:latin typeface="Times New Roman"/>
                <a:ea typeface="Times New Roman"/>
                <a:cs typeface="Times New Roman"/>
                <a:sym typeface="Times New Roman"/>
              </a:rPr>
              <a:t>Lê Trần Quốc Khánh - 22520638</a:t>
            </a:r>
            <a:endParaRPr sz="1600">
              <a:solidFill>
                <a:schemeClr val="lt1"/>
              </a:solidFill>
              <a:highlight>
                <a:schemeClr val="dk1"/>
              </a:highlight>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2"/>
          <p:cNvSpPr txBox="1"/>
          <p:nvPr>
            <p:ph type="title"/>
          </p:nvPr>
        </p:nvSpPr>
        <p:spPr>
          <a:xfrm>
            <a:off x="471900" y="0"/>
            <a:ext cx="8222100" cy="728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t>Tài liệu tham khảo</a:t>
            </a:r>
            <a:endParaRPr/>
          </a:p>
        </p:txBody>
      </p:sp>
      <p:sp>
        <p:nvSpPr>
          <p:cNvPr id="187" name="Google Shape;187;p22"/>
          <p:cNvSpPr txBox="1"/>
          <p:nvPr>
            <p:ph idx="1" type="body"/>
          </p:nvPr>
        </p:nvSpPr>
        <p:spPr>
          <a:xfrm>
            <a:off x="395700" y="972900"/>
            <a:ext cx="8436900" cy="36297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lang="en" sz="1400">
                <a:latin typeface="Times New Roman"/>
                <a:ea typeface="Times New Roman"/>
                <a:cs typeface="Times New Roman"/>
                <a:sym typeface="Times New Roman"/>
              </a:rPr>
              <a:t>[1]. I. J. Goodfellow, J. Shlens, and C. Szegedy, “Explaining and harnessing adversarial examples,” in ICLR, 2015.</a:t>
            </a:r>
            <a:endParaRPr sz="1400">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rPr lang="en" sz="1400">
                <a:latin typeface="Times New Roman"/>
                <a:ea typeface="Times New Roman"/>
                <a:cs typeface="Times New Roman"/>
                <a:sym typeface="Times New Roman"/>
              </a:rPr>
              <a:t>[2]. H. Salman, M. Sun, G. Yang, A. Kapoor, and J. Z. Kolter, “Denoised smoothing: A provable defense for pretrained classifiers,” in NeurIPS, 2020.</a:t>
            </a:r>
            <a:endParaRPr sz="1400">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rPr lang="en" sz="1400">
                <a:latin typeface="Times New Roman"/>
                <a:ea typeface="Times New Roman"/>
                <a:cs typeface="Times New Roman"/>
                <a:sym typeface="Times New Roman"/>
              </a:rPr>
              <a:t>[3]. Y. Zhang, Y. Yao, J. Jia, J. Yi, M. Hong, S. Chang, and S. Liu, “How to robustify black-box ML models? A zeroth-order optimization perspective,” in ICLR. OpenReview.net, 2022</a:t>
            </a:r>
            <a:endParaRPr sz="1400">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rPr lang="en" sz="1400">
                <a:latin typeface="Times New Roman"/>
                <a:ea typeface="Times New Roman"/>
                <a:cs typeface="Times New Roman"/>
                <a:sym typeface="Times New Roman"/>
              </a:rPr>
              <a:t>[4]. S. Liu, B. Kailkhura, P. Chen, P. Ting, S. Chang, and L. Amini, “Zeroth- order stochastic variance reduction for nonconvex optimization,” CoRR, vol. abs/1805.10367, 2018</a:t>
            </a:r>
            <a:endParaRPr sz="1400">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rPr lang="en" sz="1400">
                <a:latin typeface="Times New Roman"/>
                <a:ea typeface="Times New Roman"/>
                <a:cs typeface="Times New Roman"/>
                <a:sym typeface="Times New Roman"/>
              </a:rPr>
              <a:t>[5].  A. Madry, A. Makelov, L. Schmidt, D. Tsipras, and A. Vladu, “Towards deep learning models resistant to adversarial attacks,” in ICLR. OpenReview.net, 2018.</a:t>
            </a:r>
            <a:endParaRPr sz="1400">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rPr lang="en" sz="1400">
                <a:latin typeface="Times New Roman"/>
                <a:ea typeface="Times New Roman"/>
                <a:cs typeface="Times New Roman"/>
                <a:sym typeface="Times New Roman"/>
              </a:rPr>
              <a:t>[6]. J. Rony, L. G. Hafemann, L. S. Oliveira, I. B. Ayed, R. Sabourin, and E. Granger, “Decoupling direction and norm for efficient gradient-based L2 adversarial attacks and defenses,” in CVPR, 2019, pp. 4322–4330. </a:t>
            </a:r>
            <a:endParaRPr sz="230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4"/>
          <p:cNvSpPr txBox="1"/>
          <p:nvPr>
            <p:ph type="title"/>
          </p:nvPr>
        </p:nvSpPr>
        <p:spPr>
          <a:xfrm>
            <a:off x="471900" y="0"/>
            <a:ext cx="8222100" cy="686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t>Thông tin nhóm</a:t>
            </a:r>
            <a:endParaRPr/>
          </a:p>
        </p:txBody>
      </p:sp>
      <p:pic>
        <p:nvPicPr>
          <p:cNvPr id="74" name="Google Shape;74;p14"/>
          <p:cNvPicPr preferRelativeResize="0"/>
          <p:nvPr/>
        </p:nvPicPr>
        <p:blipFill rotWithShape="1">
          <a:blip r:embed="rId3">
            <a:alphaModFix/>
          </a:blip>
          <a:srcRect b="15559" l="0" r="0" t="8463"/>
          <a:stretch/>
        </p:blipFill>
        <p:spPr>
          <a:xfrm>
            <a:off x="6186675" y="836500"/>
            <a:ext cx="2080035" cy="2193850"/>
          </a:xfrm>
          <a:prstGeom prst="rect">
            <a:avLst/>
          </a:prstGeom>
          <a:noFill/>
          <a:ln>
            <a:noFill/>
          </a:ln>
        </p:spPr>
      </p:pic>
      <p:sp>
        <p:nvSpPr>
          <p:cNvPr id="75" name="Google Shape;75;p14"/>
          <p:cNvSpPr txBox="1"/>
          <p:nvPr/>
        </p:nvSpPr>
        <p:spPr>
          <a:xfrm>
            <a:off x="402288" y="3136025"/>
            <a:ext cx="2322000" cy="466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Roboto"/>
                <a:ea typeface="Roboto"/>
                <a:cs typeface="Roboto"/>
                <a:sym typeface="Roboto"/>
              </a:rPr>
              <a:t>Trần Nhật </a:t>
            </a:r>
            <a:r>
              <a:rPr lang="en" sz="1800">
                <a:latin typeface="Roboto"/>
                <a:ea typeface="Roboto"/>
                <a:cs typeface="Roboto"/>
                <a:sym typeface="Roboto"/>
              </a:rPr>
              <a:t>Khoa</a:t>
            </a:r>
            <a:br>
              <a:rPr lang="en" sz="1800">
                <a:latin typeface="Roboto"/>
                <a:ea typeface="Roboto"/>
                <a:cs typeface="Roboto"/>
                <a:sym typeface="Roboto"/>
              </a:rPr>
            </a:br>
            <a:r>
              <a:rPr lang="en" sz="1800">
                <a:latin typeface="Roboto"/>
                <a:ea typeface="Roboto"/>
                <a:cs typeface="Roboto"/>
                <a:sym typeface="Roboto"/>
              </a:rPr>
              <a:t>2250691</a:t>
            </a:r>
            <a:endParaRPr sz="1800">
              <a:latin typeface="Roboto"/>
              <a:ea typeface="Roboto"/>
              <a:cs typeface="Roboto"/>
              <a:sym typeface="Roboto"/>
            </a:endParaRPr>
          </a:p>
        </p:txBody>
      </p:sp>
      <p:sp>
        <p:nvSpPr>
          <p:cNvPr id="76" name="Google Shape;76;p14"/>
          <p:cNvSpPr txBox="1"/>
          <p:nvPr/>
        </p:nvSpPr>
        <p:spPr>
          <a:xfrm>
            <a:off x="3234000" y="3136025"/>
            <a:ext cx="2322000" cy="466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Roboto"/>
                <a:ea typeface="Roboto"/>
                <a:cs typeface="Roboto"/>
                <a:sym typeface="Roboto"/>
              </a:rPr>
              <a:t>Lý Nguyên Thùy Linh</a:t>
            </a:r>
            <a:br>
              <a:rPr lang="en" sz="1800">
                <a:latin typeface="Roboto"/>
                <a:ea typeface="Roboto"/>
                <a:cs typeface="Roboto"/>
                <a:sym typeface="Roboto"/>
              </a:rPr>
            </a:br>
            <a:r>
              <a:rPr lang="en" sz="1800">
                <a:latin typeface="Roboto"/>
                <a:ea typeface="Roboto"/>
                <a:cs typeface="Roboto"/>
                <a:sym typeface="Roboto"/>
              </a:rPr>
              <a:t>22520766</a:t>
            </a:r>
            <a:endParaRPr sz="1800">
              <a:latin typeface="Roboto"/>
              <a:ea typeface="Roboto"/>
              <a:cs typeface="Roboto"/>
              <a:sym typeface="Roboto"/>
            </a:endParaRPr>
          </a:p>
        </p:txBody>
      </p:sp>
      <p:sp>
        <p:nvSpPr>
          <p:cNvPr id="77" name="Google Shape;77;p14"/>
          <p:cNvSpPr txBox="1"/>
          <p:nvPr/>
        </p:nvSpPr>
        <p:spPr>
          <a:xfrm>
            <a:off x="6065688" y="3136025"/>
            <a:ext cx="2322000" cy="466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Roboto"/>
                <a:ea typeface="Roboto"/>
                <a:cs typeface="Roboto"/>
                <a:sym typeface="Roboto"/>
              </a:rPr>
              <a:t>Lê Trần Quốc Khánh</a:t>
            </a:r>
            <a:br>
              <a:rPr lang="en" sz="1800">
                <a:latin typeface="Roboto"/>
                <a:ea typeface="Roboto"/>
                <a:cs typeface="Roboto"/>
                <a:sym typeface="Roboto"/>
              </a:rPr>
            </a:br>
            <a:r>
              <a:rPr lang="en" sz="1800">
                <a:latin typeface="Roboto"/>
                <a:ea typeface="Roboto"/>
                <a:cs typeface="Roboto"/>
                <a:sym typeface="Roboto"/>
              </a:rPr>
              <a:t>2250</a:t>
            </a:r>
            <a:r>
              <a:rPr lang="en" sz="1800">
                <a:latin typeface="Roboto"/>
                <a:ea typeface="Roboto"/>
                <a:cs typeface="Roboto"/>
                <a:sym typeface="Roboto"/>
              </a:rPr>
              <a:t>638</a:t>
            </a:r>
            <a:endParaRPr sz="1800">
              <a:latin typeface="Roboto"/>
              <a:ea typeface="Roboto"/>
              <a:cs typeface="Roboto"/>
              <a:sym typeface="Roboto"/>
            </a:endParaRPr>
          </a:p>
        </p:txBody>
      </p:sp>
      <p:sp>
        <p:nvSpPr>
          <p:cNvPr id="78" name="Google Shape;78;p14"/>
          <p:cNvSpPr txBox="1"/>
          <p:nvPr/>
        </p:nvSpPr>
        <p:spPr>
          <a:xfrm>
            <a:off x="326813" y="3939500"/>
            <a:ext cx="2322000" cy="466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sz="1800">
              <a:solidFill>
                <a:schemeClr val="dk2"/>
              </a:solidFill>
              <a:latin typeface="Roboto"/>
              <a:ea typeface="Roboto"/>
              <a:cs typeface="Roboto"/>
              <a:sym typeface="Roboto"/>
            </a:endParaRPr>
          </a:p>
        </p:txBody>
      </p:sp>
      <p:sp>
        <p:nvSpPr>
          <p:cNvPr id="79" name="Google Shape;79;p14"/>
          <p:cNvSpPr txBox="1"/>
          <p:nvPr/>
        </p:nvSpPr>
        <p:spPr>
          <a:xfrm>
            <a:off x="165600" y="3885225"/>
            <a:ext cx="8222100" cy="813600"/>
          </a:xfrm>
          <a:prstGeom prst="rect">
            <a:avLst/>
          </a:prstGeom>
          <a:noFill/>
          <a:ln>
            <a:noFill/>
          </a:ln>
        </p:spPr>
        <p:txBody>
          <a:bodyPr anchorCtr="0" anchor="t" bIns="91425" lIns="91425" spcFirstLastPara="1" rIns="91425" wrap="square" tIns="91425">
            <a:spAutoFit/>
          </a:bodyPr>
          <a:lstStyle/>
          <a:p>
            <a:pPr indent="-349250" lvl="0" marL="457200" rtl="0" algn="l">
              <a:lnSpc>
                <a:spcPct val="115000"/>
              </a:lnSpc>
              <a:spcBef>
                <a:spcPts val="0"/>
              </a:spcBef>
              <a:spcAft>
                <a:spcPts val="0"/>
              </a:spcAft>
              <a:buSzPts val="1900"/>
              <a:buFont typeface="Arial"/>
              <a:buChar char="●"/>
            </a:pPr>
            <a:r>
              <a:rPr lang="en" sz="1900">
                <a:latin typeface="Roboto"/>
                <a:ea typeface="Roboto"/>
                <a:cs typeface="Roboto"/>
                <a:sym typeface="Roboto"/>
              </a:rPr>
              <a:t>Link Github của nhóm: </a:t>
            </a:r>
            <a:r>
              <a:rPr lang="en" sz="1900" u="sng">
                <a:solidFill>
                  <a:schemeClr val="hlink"/>
                </a:solidFill>
                <a:latin typeface="Roboto"/>
                <a:ea typeface="Roboto"/>
                <a:cs typeface="Roboto"/>
                <a:sym typeface="Roboto"/>
                <a:hlinkClick r:id="rId4"/>
              </a:rPr>
              <a:t>github.com/khoa16122004/CS519.O21.KHTN</a:t>
            </a:r>
            <a:endParaRPr sz="1900">
              <a:latin typeface="Roboto"/>
              <a:ea typeface="Roboto"/>
              <a:cs typeface="Roboto"/>
              <a:sym typeface="Roboto"/>
            </a:endParaRPr>
          </a:p>
          <a:p>
            <a:pPr indent="-349250" lvl="0" marL="457200" rtl="0" algn="l">
              <a:lnSpc>
                <a:spcPct val="115000"/>
              </a:lnSpc>
              <a:spcBef>
                <a:spcPts val="0"/>
              </a:spcBef>
              <a:spcAft>
                <a:spcPts val="0"/>
              </a:spcAft>
              <a:buSzPts val="1900"/>
              <a:buFont typeface="Arial"/>
              <a:buChar char="●"/>
            </a:pPr>
            <a:r>
              <a:rPr lang="en" sz="1900">
                <a:latin typeface="Roboto"/>
                <a:ea typeface="Roboto"/>
                <a:cs typeface="Roboto"/>
                <a:sym typeface="Roboto"/>
              </a:rPr>
              <a:t>Link YouTube video: </a:t>
            </a:r>
            <a:r>
              <a:rPr lang="en" sz="1800" u="sng">
                <a:solidFill>
                  <a:schemeClr val="hlink"/>
                </a:solidFill>
                <a:latin typeface="Roboto"/>
                <a:ea typeface="Roboto"/>
                <a:cs typeface="Roboto"/>
                <a:sym typeface="Roboto"/>
                <a:hlinkClick r:id="rId5"/>
              </a:rPr>
              <a:t>https://www.youtube.com/watch?v=xBcMlxgMs48</a:t>
            </a:r>
            <a:endParaRPr sz="1000"/>
          </a:p>
        </p:txBody>
      </p:sp>
      <p:pic>
        <p:nvPicPr>
          <p:cNvPr id="80" name="Google Shape;80;p14"/>
          <p:cNvPicPr preferRelativeResize="0"/>
          <p:nvPr/>
        </p:nvPicPr>
        <p:blipFill rotWithShape="1">
          <a:blip r:embed="rId6">
            <a:alphaModFix/>
          </a:blip>
          <a:srcRect b="0" l="0" r="0" t="19884"/>
          <a:stretch/>
        </p:blipFill>
        <p:spPr>
          <a:xfrm>
            <a:off x="3333763" y="801382"/>
            <a:ext cx="2080025" cy="2219668"/>
          </a:xfrm>
          <a:prstGeom prst="rect">
            <a:avLst/>
          </a:prstGeom>
          <a:noFill/>
          <a:ln>
            <a:noFill/>
          </a:ln>
        </p:spPr>
      </p:pic>
      <p:pic>
        <p:nvPicPr>
          <p:cNvPr id="81" name="Google Shape;81;p14"/>
          <p:cNvPicPr preferRelativeResize="0"/>
          <p:nvPr/>
        </p:nvPicPr>
        <p:blipFill rotWithShape="1">
          <a:blip r:embed="rId7">
            <a:alphaModFix/>
          </a:blip>
          <a:srcRect b="5237" l="0" r="0" t="5237"/>
          <a:stretch/>
        </p:blipFill>
        <p:spPr>
          <a:xfrm>
            <a:off x="540101" y="801375"/>
            <a:ext cx="2005667" cy="22196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5"/>
          <p:cNvSpPr txBox="1"/>
          <p:nvPr>
            <p:ph type="title"/>
          </p:nvPr>
        </p:nvSpPr>
        <p:spPr>
          <a:xfrm>
            <a:off x="471900" y="0"/>
            <a:ext cx="8222100" cy="686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t>Giới thiệu</a:t>
            </a:r>
            <a:endParaRPr/>
          </a:p>
        </p:txBody>
      </p:sp>
      <p:sp>
        <p:nvSpPr>
          <p:cNvPr id="87" name="Google Shape;87;p15"/>
          <p:cNvSpPr txBox="1"/>
          <p:nvPr>
            <p:ph idx="1" type="body"/>
          </p:nvPr>
        </p:nvSpPr>
        <p:spPr>
          <a:xfrm>
            <a:off x="471900" y="651475"/>
            <a:ext cx="8222100" cy="14427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en" sz="1400">
                <a:solidFill>
                  <a:srgbClr val="FF0000"/>
                </a:solidFill>
                <a:latin typeface="Times New Roman"/>
                <a:ea typeface="Times New Roman"/>
                <a:cs typeface="Times New Roman"/>
                <a:sym typeface="Times New Roman"/>
              </a:rPr>
              <a:t>Adversarial Attack</a:t>
            </a:r>
            <a:r>
              <a:rPr lang="en" sz="1400">
                <a:latin typeface="Times New Roman"/>
                <a:ea typeface="Times New Roman"/>
                <a:cs typeface="Times New Roman"/>
                <a:sym typeface="Times New Roman"/>
              </a:rPr>
              <a:t> là một mối đe dọa lớn đối với các mô hình học máy, đặc biệt là trong lĩnh vực hình ảnh y tế sử dụng mạng học sâu (DNNs).</a:t>
            </a:r>
            <a:endParaRPr sz="1400">
              <a:latin typeface="Times New Roman"/>
              <a:ea typeface="Times New Roman"/>
              <a:cs typeface="Times New Roman"/>
              <a:sym typeface="Times New Roman"/>
            </a:endParaRPr>
          </a:p>
          <a:p>
            <a:pPr indent="0" lvl="0" marL="457200" rtl="0" algn="l">
              <a:spcBef>
                <a:spcPts val="1200"/>
              </a:spcBef>
              <a:spcAft>
                <a:spcPts val="0"/>
              </a:spcAft>
              <a:buNone/>
            </a:pPr>
            <a:r>
              <a:rPr b="1" lang="en" sz="1400">
                <a:solidFill>
                  <a:schemeClr val="accent2"/>
                </a:solidFill>
                <a:latin typeface="Times New Roman"/>
                <a:ea typeface="Times New Roman"/>
                <a:cs typeface="Times New Roman"/>
                <a:sym typeface="Times New Roman"/>
              </a:rPr>
              <a:t> Black-box Defense</a:t>
            </a:r>
            <a:r>
              <a:rPr lang="en" sz="1400">
                <a:latin typeface="Times New Roman"/>
                <a:ea typeface="Times New Roman"/>
                <a:cs typeface="Times New Roman"/>
                <a:sym typeface="Times New Roman"/>
              </a:rPr>
              <a:t>: Một phương pháp sử dụng </a:t>
            </a:r>
            <a:r>
              <a:rPr b="1" lang="en" sz="1400">
                <a:latin typeface="Times New Roman"/>
                <a:ea typeface="Times New Roman"/>
                <a:cs typeface="Times New Roman"/>
                <a:sym typeface="Times New Roman"/>
              </a:rPr>
              <a:t>Denoised Smoothing (DS) </a:t>
            </a:r>
            <a:r>
              <a:rPr lang="en" sz="1400">
                <a:latin typeface="Times New Roman"/>
                <a:ea typeface="Times New Roman"/>
                <a:cs typeface="Times New Roman"/>
                <a:sym typeface="Times New Roman"/>
              </a:rPr>
              <a:t>kết hợp </a:t>
            </a:r>
            <a:r>
              <a:rPr b="1" lang="en" sz="1400">
                <a:latin typeface="Times New Roman"/>
                <a:ea typeface="Times New Roman"/>
                <a:cs typeface="Times New Roman"/>
                <a:sym typeface="Times New Roman"/>
              </a:rPr>
              <a:t>Zeroth-order (ZO)</a:t>
            </a:r>
            <a:r>
              <a:rPr lang="en" sz="1400">
                <a:latin typeface="Times New Roman"/>
                <a:ea typeface="Times New Roman"/>
                <a:cs typeface="Times New Roman"/>
                <a:sym typeface="Times New Roman"/>
              </a:rPr>
              <a:t> có thể giúp bảo vệ mô hình học sâu chỉ cần truy cập vào </a:t>
            </a:r>
            <a:r>
              <a:rPr b="1" lang="en" sz="1400">
                <a:latin typeface="Times New Roman"/>
                <a:ea typeface="Times New Roman"/>
                <a:cs typeface="Times New Roman"/>
                <a:sym typeface="Times New Roman"/>
              </a:rPr>
              <a:t>đầu vào</a:t>
            </a:r>
            <a:r>
              <a:rPr lang="en" sz="1400">
                <a:latin typeface="Times New Roman"/>
                <a:ea typeface="Times New Roman"/>
                <a:cs typeface="Times New Roman"/>
                <a:sym typeface="Times New Roman"/>
              </a:rPr>
              <a:t> và </a:t>
            </a:r>
            <a:r>
              <a:rPr b="1" lang="en" sz="1400">
                <a:latin typeface="Times New Roman"/>
                <a:ea typeface="Times New Roman"/>
                <a:cs typeface="Times New Roman"/>
                <a:sym typeface="Times New Roman"/>
              </a:rPr>
              <a:t>đầu ra</a:t>
            </a:r>
            <a:r>
              <a:rPr lang="en" sz="1400">
                <a:latin typeface="Times New Roman"/>
                <a:ea typeface="Times New Roman"/>
                <a:cs typeface="Times New Roman"/>
                <a:sym typeface="Times New Roman"/>
              </a:rPr>
              <a:t> của mô hình, </a:t>
            </a:r>
            <a:r>
              <a:rPr b="1" lang="en" sz="1400">
                <a:solidFill>
                  <a:schemeClr val="accent2"/>
                </a:solidFill>
                <a:latin typeface="Times New Roman"/>
                <a:ea typeface="Times New Roman"/>
                <a:cs typeface="Times New Roman"/>
                <a:sym typeface="Times New Roman"/>
              </a:rPr>
              <a:t>đặc biệt phù hợp với mô hình liên quan đến hình ảnh y khoa</a:t>
            </a:r>
            <a:r>
              <a:rPr lang="en" sz="1400">
                <a:latin typeface="Times New Roman"/>
                <a:ea typeface="Times New Roman"/>
                <a:cs typeface="Times New Roman"/>
                <a:sym typeface="Times New Roman"/>
              </a:rPr>
              <a:t>.</a:t>
            </a:r>
            <a:endParaRPr sz="1400">
              <a:latin typeface="Times New Roman"/>
              <a:ea typeface="Times New Roman"/>
              <a:cs typeface="Times New Roman"/>
              <a:sym typeface="Times New Roman"/>
            </a:endParaRPr>
          </a:p>
          <a:p>
            <a:pPr indent="0" lvl="0" marL="0" rtl="0" algn="l">
              <a:spcBef>
                <a:spcPts val="1200"/>
              </a:spcBef>
              <a:spcAft>
                <a:spcPts val="1600"/>
              </a:spcAft>
              <a:buNone/>
            </a:pPr>
            <a:r>
              <a:t/>
            </a:r>
            <a:endParaRPr/>
          </a:p>
        </p:txBody>
      </p:sp>
      <p:cxnSp>
        <p:nvCxnSpPr>
          <p:cNvPr id="88" name="Google Shape;88;p15"/>
          <p:cNvCxnSpPr/>
          <p:nvPr/>
        </p:nvCxnSpPr>
        <p:spPr>
          <a:xfrm flipH="1" rot="10800000">
            <a:off x="545175" y="1664100"/>
            <a:ext cx="434100" cy="1500"/>
          </a:xfrm>
          <a:prstGeom prst="straightConnector1">
            <a:avLst/>
          </a:prstGeom>
          <a:noFill/>
          <a:ln cap="flat" cmpd="sng" w="9525">
            <a:solidFill>
              <a:schemeClr val="dk2"/>
            </a:solidFill>
            <a:prstDash val="solid"/>
            <a:round/>
            <a:headEnd len="med" w="med" type="none"/>
            <a:tailEnd len="med" w="med" type="triangle"/>
          </a:ln>
        </p:spPr>
      </p:cxnSp>
      <p:pic>
        <p:nvPicPr>
          <p:cNvPr id="89" name="Google Shape;89;p15"/>
          <p:cNvPicPr preferRelativeResize="0"/>
          <p:nvPr/>
        </p:nvPicPr>
        <p:blipFill>
          <a:blip r:embed="rId3">
            <a:alphaModFix/>
          </a:blip>
          <a:stretch>
            <a:fillRect/>
          </a:stretch>
        </p:blipFill>
        <p:spPr>
          <a:xfrm>
            <a:off x="545175" y="2358600"/>
            <a:ext cx="2043676" cy="2375475"/>
          </a:xfrm>
          <a:prstGeom prst="rect">
            <a:avLst/>
          </a:prstGeom>
          <a:noFill/>
          <a:ln>
            <a:noFill/>
          </a:ln>
        </p:spPr>
      </p:pic>
      <p:sp>
        <p:nvSpPr>
          <p:cNvPr id="90" name="Google Shape;90;p15"/>
          <p:cNvSpPr txBox="1"/>
          <p:nvPr/>
        </p:nvSpPr>
        <p:spPr>
          <a:xfrm>
            <a:off x="4575925" y="4009125"/>
            <a:ext cx="2693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Exo 2"/>
                <a:ea typeface="Exo 2"/>
                <a:cs typeface="Exo 2"/>
                <a:sym typeface="Exo 2"/>
              </a:rPr>
              <a:t>Black-box defense concept</a:t>
            </a:r>
            <a:endParaRPr b="1">
              <a:latin typeface="Exo 2"/>
              <a:ea typeface="Exo 2"/>
              <a:cs typeface="Exo 2"/>
              <a:sym typeface="Exo 2"/>
            </a:endParaRPr>
          </a:p>
        </p:txBody>
      </p:sp>
      <p:pic>
        <p:nvPicPr>
          <p:cNvPr id="91" name="Google Shape;91;p15"/>
          <p:cNvPicPr preferRelativeResize="0"/>
          <p:nvPr/>
        </p:nvPicPr>
        <p:blipFill rotWithShape="1">
          <a:blip r:embed="rId4">
            <a:alphaModFix/>
          </a:blip>
          <a:srcRect b="43854" l="0" r="1293" t="0"/>
          <a:stretch/>
        </p:blipFill>
        <p:spPr>
          <a:xfrm>
            <a:off x="2928500" y="2677900"/>
            <a:ext cx="6058450" cy="12704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6"/>
          <p:cNvSpPr txBox="1"/>
          <p:nvPr/>
        </p:nvSpPr>
        <p:spPr>
          <a:xfrm>
            <a:off x="1028100" y="2292000"/>
            <a:ext cx="6880500" cy="684900"/>
          </a:xfrm>
          <a:prstGeom prst="rect">
            <a:avLst/>
          </a:prstGeom>
          <a:noFill/>
          <a:ln>
            <a:noFill/>
          </a:ln>
        </p:spPr>
        <p:txBody>
          <a:bodyPr anchorCtr="0" anchor="t" bIns="91425" lIns="91425" spcFirstLastPara="1" rIns="91425" wrap="square" tIns="91425">
            <a:spAutoFit/>
          </a:bodyPr>
          <a:lstStyle/>
          <a:p>
            <a:pPr indent="0" lvl="0" marL="400050" marR="257175" rtl="0" algn="ctr">
              <a:lnSpc>
                <a:spcPct val="150000"/>
              </a:lnSpc>
              <a:spcBef>
                <a:spcPts val="0"/>
              </a:spcBef>
              <a:spcAft>
                <a:spcPts val="0"/>
              </a:spcAft>
              <a:buNone/>
            </a:pPr>
            <a:r>
              <a:rPr b="1" i="1" lang="en" sz="1300">
                <a:latin typeface="Times New Roman"/>
                <a:ea typeface="Times New Roman"/>
                <a:cs typeface="Times New Roman"/>
                <a:sym typeface="Times New Roman"/>
              </a:rPr>
              <a:t>Làm thế nào để có thể huấn luyện DS sử dụng ZO optimization xấp xỉ gradient</a:t>
            </a:r>
            <a:endParaRPr b="1" i="1" sz="1300">
              <a:latin typeface="Times New Roman"/>
              <a:ea typeface="Times New Roman"/>
              <a:cs typeface="Times New Roman"/>
              <a:sym typeface="Times New Roman"/>
            </a:endParaRPr>
          </a:p>
          <a:p>
            <a:pPr indent="0" lvl="0" marL="400050" marR="257175" rtl="0" algn="l">
              <a:lnSpc>
                <a:spcPct val="150000"/>
              </a:lnSpc>
              <a:spcBef>
                <a:spcPts val="0"/>
              </a:spcBef>
              <a:spcAft>
                <a:spcPts val="0"/>
              </a:spcAft>
              <a:buNone/>
            </a:pPr>
            <a:r>
              <a:rPr b="1" i="1" lang="en" sz="1300">
                <a:latin typeface="Times New Roman"/>
                <a:ea typeface="Times New Roman"/>
                <a:cs typeface="Times New Roman"/>
                <a:sym typeface="Times New Roman"/>
              </a:rPr>
              <a:t>của vector hình ảnh đã được giảm chiều mà vẫn có thể đưa vector đó vào mô hình y học</a:t>
            </a:r>
            <a:endParaRPr/>
          </a:p>
        </p:txBody>
      </p:sp>
      <p:sp>
        <p:nvSpPr>
          <p:cNvPr id="97" name="Google Shape;97;p16"/>
          <p:cNvSpPr txBox="1"/>
          <p:nvPr>
            <p:ph type="title"/>
          </p:nvPr>
        </p:nvSpPr>
        <p:spPr>
          <a:xfrm>
            <a:off x="471900" y="0"/>
            <a:ext cx="8222100" cy="686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t>Giới thiệu</a:t>
            </a:r>
            <a:endParaRPr/>
          </a:p>
        </p:txBody>
      </p:sp>
      <p:pic>
        <p:nvPicPr>
          <p:cNvPr id="98" name="Google Shape;98;p16"/>
          <p:cNvPicPr preferRelativeResize="0"/>
          <p:nvPr/>
        </p:nvPicPr>
        <p:blipFill rotWithShape="1">
          <a:blip r:embed="rId3">
            <a:alphaModFix/>
          </a:blip>
          <a:srcRect b="47448" l="0" r="0" t="0"/>
          <a:stretch/>
        </p:blipFill>
        <p:spPr>
          <a:xfrm>
            <a:off x="1589900" y="2951050"/>
            <a:ext cx="6652175" cy="1022450"/>
          </a:xfrm>
          <a:prstGeom prst="rect">
            <a:avLst/>
          </a:prstGeom>
          <a:noFill/>
          <a:ln>
            <a:noFill/>
          </a:ln>
        </p:spPr>
      </p:pic>
      <p:sp>
        <p:nvSpPr>
          <p:cNvPr id="99" name="Google Shape;99;p16"/>
          <p:cNvSpPr/>
          <p:nvPr/>
        </p:nvSpPr>
        <p:spPr>
          <a:xfrm>
            <a:off x="7617550" y="2441999"/>
            <a:ext cx="287125" cy="384901"/>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rgbClr val="CC0000"/>
                </a:solidFill>
                <a:latin typeface="Arial"/>
              </a:rPr>
              <a:t>?</a:t>
            </a:r>
          </a:p>
        </p:txBody>
      </p:sp>
      <p:sp>
        <p:nvSpPr>
          <p:cNvPr id="100" name="Google Shape;100;p16"/>
          <p:cNvSpPr txBox="1"/>
          <p:nvPr/>
        </p:nvSpPr>
        <p:spPr>
          <a:xfrm>
            <a:off x="879200" y="1994050"/>
            <a:ext cx="5675100" cy="384900"/>
          </a:xfrm>
          <a:prstGeom prst="rect">
            <a:avLst/>
          </a:prstGeom>
          <a:noFill/>
          <a:ln>
            <a:noFill/>
          </a:ln>
        </p:spPr>
        <p:txBody>
          <a:bodyPr anchorCtr="0" anchor="t" bIns="91425" lIns="91425" spcFirstLastPara="1" rIns="91425" wrap="square" tIns="91425">
            <a:spAutoFit/>
          </a:bodyPr>
          <a:lstStyle/>
          <a:p>
            <a:pPr indent="171450" lvl="0" marL="0" rtl="0" algn="just">
              <a:lnSpc>
                <a:spcPct val="150000"/>
              </a:lnSpc>
              <a:spcBef>
                <a:spcPts val="0"/>
              </a:spcBef>
              <a:spcAft>
                <a:spcPts val="0"/>
              </a:spcAft>
              <a:buNone/>
            </a:pPr>
            <a:r>
              <a:rPr lang="en" sz="1300">
                <a:latin typeface="Times New Roman"/>
                <a:ea typeface="Times New Roman"/>
                <a:cs typeface="Times New Roman"/>
                <a:sym typeface="Times New Roman"/>
              </a:rPr>
              <a:t>nén hình ảnh hoặc vector đầu vào xuống không gian có số chiều thấp hơn.</a:t>
            </a:r>
            <a:endParaRPr>
              <a:latin typeface="Times New Roman"/>
              <a:ea typeface="Times New Roman"/>
              <a:cs typeface="Times New Roman"/>
              <a:sym typeface="Times New Roman"/>
            </a:endParaRPr>
          </a:p>
        </p:txBody>
      </p:sp>
      <p:cxnSp>
        <p:nvCxnSpPr>
          <p:cNvPr id="101" name="Google Shape;101;p16"/>
          <p:cNvCxnSpPr/>
          <p:nvPr/>
        </p:nvCxnSpPr>
        <p:spPr>
          <a:xfrm flipH="1" rot="10800000">
            <a:off x="569575" y="2185750"/>
            <a:ext cx="434100" cy="1500"/>
          </a:xfrm>
          <a:prstGeom prst="straightConnector1">
            <a:avLst/>
          </a:prstGeom>
          <a:noFill/>
          <a:ln cap="flat" cmpd="sng" w="9525">
            <a:solidFill>
              <a:schemeClr val="dk2"/>
            </a:solidFill>
            <a:prstDash val="solid"/>
            <a:round/>
            <a:headEnd len="med" w="med" type="none"/>
            <a:tailEnd len="med" w="med" type="triangle"/>
          </a:ln>
        </p:spPr>
      </p:cxnSp>
      <p:sp>
        <p:nvSpPr>
          <p:cNvPr id="102" name="Google Shape;102;p16"/>
          <p:cNvSpPr txBox="1"/>
          <p:nvPr/>
        </p:nvSpPr>
        <p:spPr>
          <a:xfrm>
            <a:off x="2303450" y="3892075"/>
            <a:ext cx="4902000" cy="384900"/>
          </a:xfrm>
          <a:prstGeom prst="rect">
            <a:avLst/>
          </a:prstGeom>
          <a:noFill/>
          <a:ln>
            <a:noFill/>
          </a:ln>
        </p:spPr>
        <p:txBody>
          <a:bodyPr anchorCtr="0" anchor="t" bIns="91425" lIns="91425" spcFirstLastPara="1" rIns="91425" wrap="square" tIns="91425">
            <a:spAutoFit/>
          </a:bodyPr>
          <a:lstStyle/>
          <a:p>
            <a:pPr indent="171450" lvl="0" marL="0" rtl="0" algn="just">
              <a:lnSpc>
                <a:spcPct val="150000"/>
              </a:lnSpc>
              <a:spcBef>
                <a:spcPts val="0"/>
              </a:spcBef>
              <a:spcAft>
                <a:spcPts val="0"/>
              </a:spcAft>
              <a:buNone/>
            </a:pPr>
            <a:r>
              <a:rPr b="1" lang="en" sz="1300">
                <a:latin typeface="Times New Roman"/>
                <a:ea typeface="Times New Roman"/>
                <a:cs typeface="Times New Roman"/>
                <a:sym typeface="Times New Roman"/>
              </a:rPr>
              <a:t>Pipeline</a:t>
            </a:r>
            <a:r>
              <a:rPr lang="en" sz="1300">
                <a:latin typeface="Times New Roman"/>
                <a:ea typeface="Times New Roman"/>
                <a:cs typeface="Times New Roman"/>
                <a:sym typeface="Times New Roman"/>
              </a:rPr>
              <a:t>: Black-box Defense </a:t>
            </a:r>
            <a:r>
              <a:rPr lang="en" sz="1300">
                <a:latin typeface="Times New Roman"/>
                <a:ea typeface="Times New Roman"/>
                <a:cs typeface="Times New Roman"/>
                <a:sym typeface="Times New Roman"/>
              </a:rPr>
              <a:t>integrating</a:t>
            </a:r>
            <a:r>
              <a:rPr lang="en" sz="1300">
                <a:latin typeface="Times New Roman"/>
                <a:ea typeface="Times New Roman"/>
                <a:cs typeface="Times New Roman"/>
                <a:sym typeface="Times New Roman"/>
              </a:rPr>
              <a:t> Image Reconstruction</a:t>
            </a:r>
            <a:endParaRPr/>
          </a:p>
        </p:txBody>
      </p:sp>
      <p:sp>
        <p:nvSpPr>
          <p:cNvPr id="103" name="Google Shape;103;p16"/>
          <p:cNvSpPr/>
          <p:nvPr/>
        </p:nvSpPr>
        <p:spPr>
          <a:xfrm>
            <a:off x="2117450" y="764025"/>
            <a:ext cx="5169600" cy="12834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pic>
        <p:nvPicPr>
          <p:cNvPr id="104" name="Google Shape;104;p16"/>
          <p:cNvPicPr preferRelativeResize="0"/>
          <p:nvPr/>
        </p:nvPicPr>
        <p:blipFill>
          <a:blip r:embed="rId4">
            <a:alphaModFix/>
          </a:blip>
          <a:stretch>
            <a:fillRect/>
          </a:stretch>
        </p:blipFill>
        <p:spPr>
          <a:xfrm>
            <a:off x="2190720" y="1165235"/>
            <a:ext cx="1287181" cy="558828"/>
          </a:xfrm>
          <a:prstGeom prst="rect">
            <a:avLst/>
          </a:prstGeom>
          <a:noFill/>
          <a:ln>
            <a:noFill/>
          </a:ln>
        </p:spPr>
      </p:pic>
      <p:pic>
        <p:nvPicPr>
          <p:cNvPr id="105" name="Google Shape;105;p16"/>
          <p:cNvPicPr preferRelativeResize="0"/>
          <p:nvPr/>
        </p:nvPicPr>
        <p:blipFill>
          <a:blip r:embed="rId5">
            <a:alphaModFix/>
          </a:blip>
          <a:stretch>
            <a:fillRect/>
          </a:stretch>
        </p:blipFill>
        <p:spPr>
          <a:xfrm>
            <a:off x="3406874" y="1188213"/>
            <a:ext cx="582232" cy="512870"/>
          </a:xfrm>
          <a:prstGeom prst="rect">
            <a:avLst/>
          </a:prstGeom>
          <a:noFill/>
          <a:ln>
            <a:noFill/>
          </a:ln>
        </p:spPr>
      </p:pic>
      <p:sp>
        <p:nvSpPr>
          <p:cNvPr id="106" name="Google Shape;106;p16"/>
          <p:cNvSpPr txBox="1"/>
          <p:nvPr/>
        </p:nvSpPr>
        <p:spPr>
          <a:xfrm>
            <a:off x="2576453" y="1724075"/>
            <a:ext cx="1287300" cy="323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600"/>
              </a:spcAft>
              <a:buNone/>
            </a:pPr>
            <a:r>
              <a:rPr b="1" lang="en" sz="900">
                <a:latin typeface="Times New Roman"/>
                <a:ea typeface="Times New Roman"/>
                <a:cs typeface="Times New Roman"/>
                <a:sym typeface="Times New Roman"/>
              </a:rPr>
              <a:t>Normal Dataset</a:t>
            </a:r>
            <a:endParaRPr sz="900">
              <a:latin typeface="Times New Roman"/>
              <a:ea typeface="Times New Roman"/>
              <a:cs typeface="Times New Roman"/>
              <a:sym typeface="Times New Roman"/>
            </a:endParaRPr>
          </a:p>
        </p:txBody>
      </p:sp>
      <p:sp>
        <p:nvSpPr>
          <p:cNvPr id="107" name="Google Shape;107;p16"/>
          <p:cNvSpPr txBox="1"/>
          <p:nvPr/>
        </p:nvSpPr>
        <p:spPr>
          <a:xfrm>
            <a:off x="4405375" y="1202938"/>
            <a:ext cx="710100" cy="646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600"/>
              </a:spcAft>
              <a:buNone/>
            </a:pPr>
            <a:r>
              <a:rPr b="1" lang="en" sz="3000">
                <a:solidFill>
                  <a:srgbClr val="FF0000"/>
                </a:solidFill>
                <a:latin typeface="Times New Roman"/>
                <a:ea typeface="Times New Roman"/>
                <a:cs typeface="Times New Roman"/>
                <a:sym typeface="Times New Roman"/>
              </a:rPr>
              <a:t>&lt;&lt;</a:t>
            </a:r>
            <a:endParaRPr sz="3000">
              <a:solidFill>
                <a:srgbClr val="FF0000"/>
              </a:solidFill>
              <a:latin typeface="Times New Roman"/>
              <a:ea typeface="Times New Roman"/>
              <a:cs typeface="Times New Roman"/>
              <a:sym typeface="Times New Roman"/>
            </a:endParaRPr>
          </a:p>
        </p:txBody>
      </p:sp>
      <p:sp>
        <p:nvSpPr>
          <p:cNvPr id="108" name="Google Shape;108;p16"/>
          <p:cNvSpPr txBox="1"/>
          <p:nvPr/>
        </p:nvSpPr>
        <p:spPr>
          <a:xfrm>
            <a:off x="4239926" y="1186322"/>
            <a:ext cx="1041000" cy="307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600"/>
              </a:spcAft>
              <a:buNone/>
            </a:pPr>
            <a:r>
              <a:rPr b="1" lang="en" sz="800">
                <a:latin typeface="Times New Roman"/>
                <a:ea typeface="Times New Roman"/>
                <a:cs typeface="Times New Roman"/>
                <a:sym typeface="Times New Roman"/>
              </a:rPr>
              <a:t>Shape/Resolution</a:t>
            </a:r>
            <a:endParaRPr sz="800">
              <a:latin typeface="Times New Roman"/>
              <a:ea typeface="Times New Roman"/>
              <a:cs typeface="Times New Roman"/>
              <a:sym typeface="Times New Roman"/>
            </a:endParaRPr>
          </a:p>
        </p:txBody>
      </p:sp>
      <p:pic>
        <p:nvPicPr>
          <p:cNvPr id="109" name="Google Shape;109;p16"/>
          <p:cNvPicPr preferRelativeResize="0"/>
          <p:nvPr/>
        </p:nvPicPr>
        <p:blipFill>
          <a:blip r:embed="rId6">
            <a:alphaModFix/>
          </a:blip>
          <a:stretch>
            <a:fillRect/>
          </a:stretch>
        </p:blipFill>
        <p:spPr>
          <a:xfrm>
            <a:off x="5450291" y="1101552"/>
            <a:ext cx="1655292" cy="686202"/>
          </a:xfrm>
          <a:prstGeom prst="rect">
            <a:avLst/>
          </a:prstGeom>
          <a:noFill/>
          <a:ln>
            <a:noFill/>
          </a:ln>
        </p:spPr>
      </p:pic>
      <p:sp>
        <p:nvSpPr>
          <p:cNvPr id="110" name="Google Shape;110;p16"/>
          <p:cNvSpPr txBox="1"/>
          <p:nvPr/>
        </p:nvSpPr>
        <p:spPr>
          <a:xfrm>
            <a:off x="5884151" y="1724075"/>
            <a:ext cx="1363800" cy="323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600"/>
              </a:spcAft>
              <a:buNone/>
            </a:pPr>
            <a:r>
              <a:rPr b="1" lang="en" sz="900">
                <a:latin typeface="Times New Roman"/>
                <a:ea typeface="Times New Roman"/>
                <a:cs typeface="Times New Roman"/>
                <a:sym typeface="Times New Roman"/>
              </a:rPr>
              <a:t>Medical Dataset</a:t>
            </a:r>
            <a:endParaRPr sz="900">
              <a:latin typeface="Times New Roman"/>
              <a:ea typeface="Times New Roman"/>
              <a:cs typeface="Times New Roman"/>
              <a:sym typeface="Times New Roman"/>
            </a:endParaRPr>
          </a:p>
        </p:txBody>
      </p:sp>
      <p:sp>
        <p:nvSpPr>
          <p:cNvPr id="111" name="Google Shape;111;p16"/>
          <p:cNvSpPr txBox="1"/>
          <p:nvPr/>
        </p:nvSpPr>
        <p:spPr>
          <a:xfrm>
            <a:off x="3406875" y="686400"/>
            <a:ext cx="2520600" cy="415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600"/>
              </a:spcAft>
              <a:buNone/>
            </a:pPr>
            <a:r>
              <a:rPr b="1" lang="en" sz="1500">
                <a:solidFill>
                  <a:srgbClr val="FF0000"/>
                </a:solidFill>
                <a:latin typeface="Times New Roman"/>
                <a:ea typeface="Times New Roman"/>
                <a:cs typeface="Times New Roman"/>
                <a:sym typeface="Times New Roman"/>
              </a:rPr>
              <a:t>ZO Optimization Limitation</a:t>
            </a:r>
            <a:endParaRPr sz="1500">
              <a:solidFill>
                <a:srgbClr val="FF0000"/>
              </a:solidFill>
              <a:latin typeface="Times New Roman"/>
              <a:ea typeface="Times New Roman"/>
              <a:cs typeface="Times New Roman"/>
              <a:sym typeface="Times New Roman"/>
            </a:endParaRPr>
          </a:p>
        </p:txBody>
      </p:sp>
      <p:sp>
        <p:nvSpPr>
          <p:cNvPr id="112" name="Google Shape;112;p16"/>
          <p:cNvSpPr txBox="1"/>
          <p:nvPr/>
        </p:nvSpPr>
        <p:spPr>
          <a:xfrm>
            <a:off x="1259888" y="4276963"/>
            <a:ext cx="7262700" cy="4002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1200"/>
              </a:spcBef>
              <a:spcAft>
                <a:spcPts val="1200"/>
              </a:spcAft>
              <a:buNone/>
            </a:pPr>
            <a:r>
              <a:rPr lang="en">
                <a:latin typeface="Times New Roman"/>
                <a:ea typeface="Times New Roman"/>
                <a:cs typeface="Times New Roman"/>
                <a:sym typeface="Times New Roman"/>
              </a:rPr>
              <a:t>Kết hợp các kỹ thuật </a:t>
            </a:r>
            <a:r>
              <a:rPr b="1" lang="en">
                <a:solidFill>
                  <a:schemeClr val="accent2"/>
                </a:solidFill>
                <a:latin typeface="Times New Roman"/>
                <a:ea typeface="Times New Roman"/>
                <a:cs typeface="Times New Roman"/>
                <a:sym typeface="Times New Roman"/>
              </a:rPr>
              <a:t>Image Reconstruction</a:t>
            </a:r>
            <a:r>
              <a:rPr lang="en">
                <a:latin typeface="Times New Roman"/>
                <a:ea typeface="Times New Roman"/>
                <a:cs typeface="Times New Roman"/>
                <a:sym typeface="Times New Roman"/>
              </a:rPr>
              <a:t> vào Black-box Defense.</a:t>
            </a:r>
            <a:endParaRPr>
              <a:latin typeface="Times New Roman"/>
              <a:ea typeface="Times New Roman"/>
              <a:cs typeface="Times New Roman"/>
              <a:sym typeface="Times New Roman"/>
            </a:endParaRPr>
          </a:p>
        </p:txBody>
      </p:sp>
      <p:sp>
        <p:nvSpPr>
          <p:cNvPr id="113" name="Google Shape;113;p16"/>
          <p:cNvSpPr/>
          <p:nvPr/>
        </p:nvSpPr>
        <p:spPr>
          <a:xfrm>
            <a:off x="1023713" y="4392325"/>
            <a:ext cx="653700" cy="202800"/>
          </a:xfrm>
          <a:prstGeom prst="rightArrow">
            <a:avLst>
              <a:gd fmla="val 50000" name="adj1"/>
              <a:gd fmla="val 50000" name="adj2"/>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highlight>
                <a:srgbClr val="FF0000"/>
              </a:highlight>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7"/>
          <p:cNvSpPr txBox="1"/>
          <p:nvPr>
            <p:ph type="title"/>
          </p:nvPr>
        </p:nvSpPr>
        <p:spPr>
          <a:xfrm>
            <a:off x="471900" y="0"/>
            <a:ext cx="8222100" cy="728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t>Mục tiêu</a:t>
            </a:r>
            <a:endParaRPr/>
          </a:p>
        </p:txBody>
      </p:sp>
      <p:sp>
        <p:nvSpPr>
          <p:cNvPr id="119" name="Google Shape;119;p17"/>
          <p:cNvSpPr txBox="1"/>
          <p:nvPr>
            <p:ph idx="1" type="body"/>
          </p:nvPr>
        </p:nvSpPr>
        <p:spPr>
          <a:xfrm>
            <a:off x="471900" y="1049100"/>
            <a:ext cx="8222100" cy="3191400"/>
          </a:xfrm>
          <a:prstGeom prst="rect">
            <a:avLst/>
          </a:prstGeom>
        </p:spPr>
        <p:txBody>
          <a:bodyPr anchorCtr="0" anchor="t" bIns="91425" lIns="91425" spcFirstLastPara="1" rIns="91425" wrap="square" tIns="91425">
            <a:noAutofit/>
          </a:bodyPr>
          <a:lstStyle/>
          <a:p>
            <a:pPr indent="-349250" lvl="0" marL="457200" rtl="0" algn="just">
              <a:lnSpc>
                <a:spcPct val="150000"/>
              </a:lnSpc>
              <a:spcBef>
                <a:spcPts val="0"/>
              </a:spcBef>
              <a:spcAft>
                <a:spcPts val="0"/>
              </a:spcAft>
              <a:buSzPts val="1900"/>
              <a:buFont typeface="Times New Roman"/>
              <a:buChar char="●"/>
            </a:pPr>
            <a:r>
              <a:rPr b="1" lang="en" sz="1900">
                <a:latin typeface="Times New Roman"/>
                <a:ea typeface="Times New Roman"/>
                <a:cs typeface="Times New Roman"/>
                <a:sym typeface="Times New Roman"/>
              </a:rPr>
              <a:t>Giả lập Adversarial Attack</a:t>
            </a:r>
            <a:r>
              <a:rPr lang="en" sz="1900">
                <a:latin typeface="Times New Roman"/>
                <a:ea typeface="Times New Roman"/>
                <a:cs typeface="Times New Roman"/>
                <a:sym typeface="Times New Roman"/>
              </a:rPr>
              <a:t> trên dữ liệu y khoa với các tác vụ thị giác máy tính sử dụng DNNs.</a:t>
            </a:r>
            <a:endParaRPr sz="1900">
              <a:latin typeface="Times New Roman"/>
              <a:ea typeface="Times New Roman"/>
              <a:cs typeface="Times New Roman"/>
              <a:sym typeface="Times New Roman"/>
            </a:endParaRPr>
          </a:p>
          <a:p>
            <a:pPr indent="-349250" lvl="0" marL="457200" rtl="0" algn="just">
              <a:lnSpc>
                <a:spcPct val="150000"/>
              </a:lnSpc>
              <a:spcBef>
                <a:spcPts val="0"/>
              </a:spcBef>
              <a:spcAft>
                <a:spcPts val="0"/>
              </a:spcAft>
              <a:buSzPts val="1900"/>
              <a:buFont typeface="Times New Roman"/>
              <a:buChar char="●"/>
            </a:pPr>
            <a:r>
              <a:rPr b="1" lang="en" sz="1900">
                <a:latin typeface="Times New Roman"/>
                <a:ea typeface="Times New Roman"/>
                <a:cs typeface="Times New Roman"/>
                <a:sym typeface="Times New Roman"/>
              </a:rPr>
              <a:t>Cải thiện độ bền vững đối kháng</a:t>
            </a:r>
            <a:r>
              <a:rPr lang="en" sz="1900">
                <a:latin typeface="Times New Roman"/>
                <a:ea typeface="Times New Roman"/>
                <a:cs typeface="Times New Roman"/>
                <a:sym typeface="Times New Roman"/>
              </a:rPr>
              <a:t>: Áp dụng Black-box defense kết hợp với Image Reconstruction trên các bộ dữ liệu y học để chống lại thành công sự ảnh hưởng từ </a:t>
            </a:r>
            <a:r>
              <a:rPr lang="en" sz="1900">
                <a:latin typeface="Times New Roman"/>
                <a:ea typeface="Times New Roman"/>
                <a:cs typeface="Times New Roman"/>
                <a:sym typeface="Times New Roman"/>
              </a:rPr>
              <a:t>Adversarial Attack.</a:t>
            </a:r>
            <a:endParaRPr sz="1900">
              <a:latin typeface="Times New Roman"/>
              <a:ea typeface="Times New Roman"/>
              <a:cs typeface="Times New Roman"/>
              <a:sym typeface="Times New Roman"/>
            </a:endParaRPr>
          </a:p>
          <a:p>
            <a:pPr indent="-349250" lvl="0" marL="457200" rtl="0" algn="just">
              <a:lnSpc>
                <a:spcPct val="150000"/>
              </a:lnSpc>
              <a:spcBef>
                <a:spcPts val="0"/>
              </a:spcBef>
              <a:spcAft>
                <a:spcPts val="0"/>
              </a:spcAft>
              <a:buSzPts val="1900"/>
              <a:buFont typeface="Times New Roman"/>
              <a:buChar char="●"/>
            </a:pPr>
            <a:r>
              <a:rPr b="1" lang="en" sz="1900">
                <a:latin typeface="Times New Roman"/>
                <a:ea typeface="Times New Roman"/>
                <a:cs typeface="Times New Roman"/>
                <a:sym typeface="Times New Roman"/>
              </a:rPr>
              <a:t>Cung cấp kiến thức và đánh giá </a:t>
            </a:r>
            <a:r>
              <a:rPr lang="en" sz="1900">
                <a:latin typeface="Times New Roman"/>
                <a:ea typeface="Times New Roman"/>
                <a:cs typeface="Times New Roman"/>
                <a:sym typeface="Times New Roman"/>
              </a:rPr>
              <a:t>bằng chứng minh toán học và thực nghiệm về phương pháp phòng thủ Black-box defense kết hợp Image Reconstruction.</a:t>
            </a:r>
            <a:endParaRPr sz="190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8"/>
          <p:cNvSpPr txBox="1"/>
          <p:nvPr>
            <p:ph type="title"/>
          </p:nvPr>
        </p:nvSpPr>
        <p:spPr>
          <a:xfrm>
            <a:off x="471900" y="0"/>
            <a:ext cx="8222100" cy="728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t>Nội dung và Phương pháp</a:t>
            </a:r>
            <a:endParaRPr/>
          </a:p>
        </p:txBody>
      </p:sp>
      <p:sp>
        <p:nvSpPr>
          <p:cNvPr id="125" name="Google Shape;125;p18"/>
          <p:cNvSpPr/>
          <p:nvPr/>
        </p:nvSpPr>
        <p:spPr>
          <a:xfrm>
            <a:off x="503875" y="2231588"/>
            <a:ext cx="1674600" cy="1093200"/>
          </a:xfrm>
          <a:prstGeom prst="roundRect">
            <a:avLst>
              <a:gd fmla="val 16667" name="adj"/>
            </a:avLst>
          </a:prstGeom>
          <a:solidFill>
            <a:srgbClr val="D9D2E9"/>
          </a:solidFill>
          <a:ln cap="flat" cmpd="sng" w="9525">
            <a:solidFill>
              <a:srgbClr val="1F1F1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500"/>
              <a:buFont typeface="Arial"/>
              <a:buNone/>
            </a:pPr>
            <a:r>
              <a:rPr lang="en" sz="1500">
                <a:latin typeface="Exo 2"/>
                <a:ea typeface="Exo 2"/>
                <a:cs typeface="Exo 2"/>
                <a:sym typeface="Exo 2"/>
              </a:rPr>
              <a:t>Find Data and Train </a:t>
            </a:r>
            <a:r>
              <a:rPr b="1" lang="en" sz="1500">
                <a:latin typeface="Exo 2"/>
                <a:ea typeface="Exo 2"/>
                <a:cs typeface="Exo 2"/>
                <a:sym typeface="Exo 2"/>
              </a:rPr>
              <a:t>Medical Model</a:t>
            </a:r>
            <a:endParaRPr sz="1500">
              <a:latin typeface="Exo 2"/>
              <a:ea typeface="Exo 2"/>
              <a:cs typeface="Exo 2"/>
              <a:sym typeface="Exo 2"/>
            </a:endParaRPr>
          </a:p>
        </p:txBody>
      </p:sp>
      <p:sp>
        <p:nvSpPr>
          <p:cNvPr id="126" name="Google Shape;126;p18"/>
          <p:cNvSpPr/>
          <p:nvPr/>
        </p:nvSpPr>
        <p:spPr>
          <a:xfrm>
            <a:off x="257750" y="3572875"/>
            <a:ext cx="2308200" cy="921000"/>
          </a:xfrm>
          <a:prstGeom prst="roundRect">
            <a:avLst>
              <a:gd fmla="val 16667" name="adj"/>
            </a:avLst>
          </a:prstGeom>
          <a:solidFill>
            <a:srgbClr val="EAD1DC"/>
          </a:solidFill>
          <a:ln cap="flat" cmpd="sng" w="9525">
            <a:solidFill>
              <a:srgbClr val="1F1F1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500"/>
              <a:buFont typeface="Arial"/>
              <a:buNone/>
            </a:pPr>
            <a:r>
              <a:rPr lang="en" sz="1500">
                <a:latin typeface="Exo 2"/>
                <a:ea typeface="Exo 2"/>
                <a:cs typeface="Exo 2"/>
                <a:sym typeface="Exo 2"/>
              </a:rPr>
              <a:t>Implement</a:t>
            </a:r>
            <a:endParaRPr sz="1500">
              <a:latin typeface="Exo 2"/>
              <a:ea typeface="Exo 2"/>
              <a:cs typeface="Exo 2"/>
              <a:sym typeface="Exo 2"/>
            </a:endParaRPr>
          </a:p>
          <a:p>
            <a:pPr indent="0" lvl="0" marL="0" marR="0" rtl="0" algn="ctr">
              <a:lnSpc>
                <a:spcPct val="100000"/>
              </a:lnSpc>
              <a:spcBef>
                <a:spcPts val="0"/>
              </a:spcBef>
              <a:spcAft>
                <a:spcPts val="0"/>
              </a:spcAft>
              <a:buClr>
                <a:srgbClr val="000000"/>
              </a:buClr>
              <a:buSzPts val="1500"/>
              <a:buFont typeface="Arial"/>
              <a:buNone/>
            </a:pPr>
            <a:r>
              <a:rPr lang="en" sz="1500">
                <a:latin typeface="Exo 2"/>
                <a:ea typeface="Exo 2"/>
                <a:cs typeface="Exo 2"/>
                <a:sym typeface="Exo 2"/>
              </a:rPr>
              <a:t> </a:t>
            </a:r>
            <a:r>
              <a:rPr b="1" lang="en" sz="1500">
                <a:latin typeface="Exo 2"/>
                <a:ea typeface="Exo 2"/>
                <a:cs typeface="Exo 2"/>
                <a:sym typeface="Exo 2"/>
              </a:rPr>
              <a:t>Adversarial Attack</a:t>
            </a:r>
            <a:r>
              <a:rPr lang="en" sz="1500">
                <a:latin typeface="Exo 2"/>
                <a:ea typeface="Exo 2"/>
                <a:cs typeface="Exo 2"/>
                <a:sym typeface="Exo 2"/>
              </a:rPr>
              <a:t> to attack </a:t>
            </a:r>
            <a:r>
              <a:rPr b="1" lang="en" sz="1500">
                <a:latin typeface="Exo 2"/>
                <a:ea typeface="Exo 2"/>
                <a:cs typeface="Exo 2"/>
                <a:sym typeface="Exo 2"/>
              </a:rPr>
              <a:t>Medical Model</a:t>
            </a:r>
            <a:endParaRPr b="1" i="0" sz="1500" u="none" cap="none" strike="noStrike">
              <a:solidFill>
                <a:srgbClr val="000000"/>
              </a:solidFill>
              <a:latin typeface="Exo 2"/>
              <a:ea typeface="Exo 2"/>
              <a:cs typeface="Exo 2"/>
              <a:sym typeface="Exo 2"/>
            </a:endParaRPr>
          </a:p>
        </p:txBody>
      </p:sp>
      <p:sp>
        <p:nvSpPr>
          <p:cNvPr id="127" name="Google Shape;127;p18"/>
          <p:cNvSpPr/>
          <p:nvPr/>
        </p:nvSpPr>
        <p:spPr>
          <a:xfrm>
            <a:off x="4161200" y="3572875"/>
            <a:ext cx="1358100" cy="921000"/>
          </a:xfrm>
          <a:prstGeom prst="roundRect">
            <a:avLst>
              <a:gd fmla="val 16667" name="adj"/>
            </a:avLst>
          </a:prstGeom>
          <a:solidFill>
            <a:srgbClr val="D0E0E3"/>
          </a:solidFill>
          <a:ln cap="flat" cmpd="sng" w="9525">
            <a:solidFill>
              <a:srgbClr val="1F1F1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500"/>
              <a:buFont typeface="Arial"/>
              <a:buNone/>
            </a:pPr>
            <a:r>
              <a:rPr lang="en" sz="1500">
                <a:latin typeface="Exo 2"/>
                <a:ea typeface="Exo 2"/>
                <a:cs typeface="Exo 2"/>
                <a:sym typeface="Exo 2"/>
              </a:rPr>
              <a:t>Research</a:t>
            </a:r>
            <a:endParaRPr sz="1500">
              <a:latin typeface="Exo 2"/>
              <a:ea typeface="Exo 2"/>
              <a:cs typeface="Exo 2"/>
              <a:sym typeface="Exo 2"/>
            </a:endParaRPr>
          </a:p>
          <a:p>
            <a:pPr indent="0" lvl="0" marL="0" marR="0" rtl="0" algn="ctr">
              <a:lnSpc>
                <a:spcPct val="100000"/>
              </a:lnSpc>
              <a:spcBef>
                <a:spcPts val="0"/>
              </a:spcBef>
              <a:spcAft>
                <a:spcPts val="0"/>
              </a:spcAft>
              <a:buClr>
                <a:srgbClr val="000000"/>
              </a:buClr>
              <a:buSzPts val="1500"/>
              <a:buFont typeface="Arial"/>
              <a:buNone/>
            </a:pPr>
            <a:r>
              <a:rPr b="1" lang="en" sz="1500">
                <a:latin typeface="Exo 2"/>
                <a:ea typeface="Exo 2"/>
                <a:cs typeface="Exo 2"/>
                <a:sym typeface="Exo 2"/>
              </a:rPr>
              <a:t>Black-box Defense</a:t>
            </a:r>
            <a:r>
              <a:rPr lang="en" sz="1500">
                <a:latin typeface="Exo 2"/>
                <a:ea typeface="Exo 2"/>
                <a:cs typeface="Exo 2"/>
                <a:sym typeface="Exo 2"/>
              </a:rPr>
              <a:t> </a:t>
            </a:r>
            <a:endParaRPr b="0" i="0" sz="1500" u="none" cap="none" strike="noStrike">
              <a:solidFill>
                <a:srgbClr val="000000"/>
              </a:solidFill>
              <a:latin typeface="Exo 2"/>
              <a:ea typeface="Exo 2"/>
              <a:cs typeface="Exo 2"/>
              <a:sym typeface="Exo 2"/>
            </a:endParaRPr>
          </a:p>
        </p:txBody>
      </p:sp>
      <p:sp>
        <p:nvSpPr>
          <p:cNvPr id="128" name="Google Shape;128;p18"/>
          <p:cNvSpPr/>
          <p:nvPr/>
        </p:nvSpPr>
        <p:spPr>
          <a:xfrm>
            <a:off x="6929650" y="3572875"/>
            <a:ext cx="1975800" cy="921000"/>
          </a:xfrm>
          <a:prstGeom prst="roundRect">
            <a:avLst>
              <a:gd fmla="val 16667" name="adj"/>
            </a:avLst>
          </a:prstGeom>
          <a:solidFill>
            <a:srgbClr val="FFF2CC"/>
          </a:solidFill>
          <a:ln cap="flat" cmpd="sng" w="9525">
            <a:solidFill>
              <a:srgbClr val="1F1F1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500"/>
              <a:buFont typeface="Arial"/>
              <a:buNone/>
            </a:pPr>
            <a:r>
              <a:rPr lang="en" sz="1500">
                <a:latin typeface="Exo 2"/>
                <a:ea typeface="Exo 2"/>
                <a:cs typeface="Exo 2"/>
                <a:sym typeface="Exo 2"/>
              </a:rPr>
              <a:t>Implement</a:t>
            </a:r>
            <a:endParaRPr sz="1500">
              <a:latin typeface="Exo 2"/>
              <a:ea typeface="Exo 2"/>
              <a:cs typeface="Exo 2"/>
              <a:sym typeface="Exo 2"/>
            </a:endParaRPr>
          </a:p>
          <a:p>
            <a:pPr indent="0" lvl="0" marL="0" rtl="0" algn="ctr">
              <a:spcBef>
                <a:spcPts val="0"/>
              </a:spcBef>
              <a:spcAft>
                <a:spcPts val="0"/>
              </a:spcAft>
              <a:buClr>
                <a:srgbClr val="000000"/>
              </a:buClr>
              <a:buSzPts val="1500"/>
              <a:buFont typeface="Arial"/>
              <a:buNone/>
            </a:pPr>
            <a:r>
              <a:rPr b="1" lang="en" sz="1500">
                <a:latin typeface="Exo 2"/>
                <a:ea typeface="Exo 2"/>
                <a:cs typeface="Exo 2"/>
                <a:sym typeface="Exo 2"/>
              </a:rPr>
              <a:t>Black-box Defense </a:t>
            </a:r>
            <a:r>
              <a:rPr lang="en" sz="1500">
                <a:latin typeface="Exo 2"/>
                <a:ea typeface="Exo 2"/>
                <a:cs typeface="Exo 2"/>
                <a:sym typeface="Exo 2"/>
              </a:rPr>
              <a:t>to protect </a:t>
            </a:r>
            <a:r>
              <a:rPr b="1" lang="en" sz="1500">
                <a:latin typeface="Exo 2"/>
                <a:ea typeface="Exo 2"/>
                <a:cs typeface="Exo 2"/>
                <a:sym typeface="Exo 2"/>
              </a:rPr>
              <a:t>Medical Model</a:t>
            </a:r>
            <a:endParaRPr b="1" sz="1500">
              <a:latin typeface="Exo 2"/>
              <a:ea typeface="Exo 2"/>
              <a:cs typeface="Exo 2"/>
              <a:sym typeface="Exo 2"/>
            </a:endParaRPr>
          </a:p>
        </p:txBody>
      </p:sp>
      <p:cxnSp>
        <p:nvCxnSpPr>
          <p:cNvPr id="129" name="Google Shape;129;p18"/>
          <p:cNvCxnSpPr>
            <a:stCxn id="130" idx="2"/>
            <a:endCxn id="125" idx="0"/>
          </p:cNvCxnSpPr>
          <p:nvPr/>
        </p:nvCxnSpPr>
        <p:spPr>
          <a:xfrm>
            <a:off x="1341175" y="1983525"/>
            <a:ext cx="0" cy="248100"/>
          </a:xfrm>
          <a:prstGeom prst="straightConnector1">
            <a:avLst/>
          </a:prstGeom>
          <a:noFill/>
          <a:ln cap="flat" cmpd="sng" w="9525">
            <a:solidFill>
              <a:srgbClr val="000000"/>
            </a:solidFill>
            <a:prstDash val="solid"/>
            <a:round/>
            <a:headEnd len="sm" w="sm" type="none"/>
            <a:tailEnd len="med" w="med" type="triangle"/>
          </a:ln>
        </p:spPr>
      </p:cxnSp>
      <p:cxnSp>
        <p:nvCxnSpPr>
          <p:cNvPr id="131" name="Google Shape;131;p18"/>
          <p:cNvCxnSpPr>
            <a:stCxn id="126" idx="3"/>
            <a:endCxn id="127" idx="1"/>
          </p:cNvCxnSpPr>
          <p:nvPr/>
        </p:nvCxnSpPr>
        <p:spPr>
          <a:xfrm>
            <a:off x="2565950" y="4033375"/>
            <a:ext cx="1595400" cy="0"/>
          </a:xfrm>
          <a:prstGeom prst="straightConnector1">
            <a:avLst/>
          </a:prstGeom>
          <a:noFill/>
          <a:ln cap="flat" cmpd="sng" w="9525">
            <a:solidFill>
              <a:srgbClr val="000000"/>
            </a:solidFill>
            <a:prstDash val="solid"/>
            <a:round/>
            <a:headEnd len="sm" w="sm" type="none"/>
            <a:tailEnd len="med" w="med" type="triangle"/>
          </a:ln>
        </p:spPr>
      </p:cxnSp>
      <p:cxnSp>
        <p:nvCxnSpPr>
          <p:cNvPr id="132" name="Google Shape;132;p18"/>
          <p:cNvCxnSpPr>
            <a:stCxn id="127" idx="3"/>
            <a:endCxn id="128" idx="1"/>
          </p:cNvCxnSpPr>
          <p:nvPr/>
        </p:nvCxnSpPr>
        <p:spPr>
          <a:xfrm>
            <a:off x="5519300" y="4033375"/>
            <a:ext cx="1410300" cy="0"/>
          </a:xfrm>
          <a:prstGeom prst="straightConnector1">
            <a:avLst/>
          </a:prstGeom>
          <a:noFill/>
          <a:ln cap="flat" cmpd="sng" w="9525">
            <a:solidFill>
              <a:srgbClr val="000000"/>
            </a:solidFill>
            <a:prstDash val="solid"/>
            <a:round/>
            <a:headEnd len="sm" w="sm" type="none"/>
            <a:tailEnd len="med" w="med" type="triangle"/>
          </a:ln>
        </p:spPr>
      </p:cxnSp>
      <p:sp>
        <p:nvSpPr>
          <p:cNvPr id="133" name="Google Shape;133;p18"/>
          <p:cNvSpPr/>
          <p:nvPr/>
        </p:nvSpPr>
        <p:spPr>
          <a:xfrm>
            <a:off x="6999550" y="2115725"/>
            <a:ext cx="1836000" cy="1151400"/>
          </a:xfrm>
          <a:prstGeom prst="roundRect">
            <a:avLst>
              <a:gd fmla="val 16667" name="adj"/>
            </a:avLst>
          </a:prstGeom>
          <a:solidFill>
            <a:srgbClr val="D9EAD3"/>
          </a:solidFill>
          <a:ln cap="flat" cmpd="sng" w="9525">
            <a:solidFill>
              <a:srgbClr val="1F1F1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500"/>
              <a:buFont typeface="Arial"/>
              <a:buNone/>
            </a:pPr>
            <a:r>
              <a:rPr lang="en" sz="1500">
                <a:latin typeface="Exo 2"/>
                <a:ea typeface="Exo 2"/>
                <a:cs typeface="Exo 2"/>
                <a:sym typeface="Exo 2"/>
              </a:rPr>
              <a:t>Integrate</a:t>
            </a:r>
            <a:endParaRPr sz="1500">
              <a:latin typeface="Exo 2"/>
              <a:ea typeface="Exo 2"/>
              <a:cs typeface="Exo 2"/>
              <a:sym typeface="Exo 2"/>
            </a:endParaRPr>
          </a:p>
          <a:p>
            <a:pPr indent="0" lvl="0" marL="0" marR="0" rtl="0" algn="ctr">
              <a:lnSpc>
                <a:spcPct val="100000"/>
              </a:lnSpc>
              <a:spcBef>
                <a:spcPts val="0"/>
              </a:spcBef>
              <a:spcAft>
                <a:spcPts val="0"/>
              </a:spcAft>
              <a:buClr>
                <a:srgbClr val="000000"/>
              </a:buClr>
              <a:buSzPts val="1500"/>
              <a:buFont typeface="Arial"/>
              <a:buNone/>
            </a:pPr>
            <a:r>
              <a:rPr b="1" lang="en" sz="1500">
                <a:latin typeface="Exo 2"/>
                <a:ea typeface="Exo 2"/>
                <a:cs typeface="Exo 2"/>
                <a:sym typeface="Exo 2"/>
              </a:rPr>
              <a:t>Image Reconstruction</a:t>
            </a:r>
            <a:endParaRPr b="1" sz="1500">
              <a:latin typeface="Exo 2"/>
              <a:ea typeface="Exo 2"/>
              <a:cs typeface="Exo 2"/>
              <a:sym typeface="Exo 2"/>
            </a:endParaRPr>
          </a:p>
          <a:p>
            <a:pPr indent="0" lvl="0" marL="0" marR="0" rtl="0" algn="ctr">
              <a:lnSpc>
                <a:spcPct val="100000"/>
              </a:lnSpc>
              <a:spcBef>
                <a:spcPts val="0"/>
              </a:spcBef>
              <a:spcAft>
                <a:spcPts val="0"/>
              </a:spcAft>
              <a:buClr>
                <a:srgbClr val="000000"/>
              </a:buClr>
              <a:buSzPts val="1500"/>
              <a:buFont typeface="Arial"/>
              <a:buNone/>
            </a:pPr>
            <a:r>
              <a:rPr lang="en" sz="1500">
                <a:latin typeface="Exo 2"/>
                <a:ea typeface="Exo 2"/>
                <a:cs typeface="Exo 2"/>
                <a:sym typeface="Exo 2"/>
              </a:rPr>
              <a:t>To </a:t>
            </a:r>
            <a:r>
              <a:rPr b="1" lang="en" sz="1500">
                <a:latin typeface="Exo 2"/>
                <a:ea typeface="Exo 2"/>
                <a:cs typeface="Exo 2"/>
                <a:sym typeface="Exo 2"/>
              </a:rPr>
              <a:t>Black-box Defense</a:t>
            </a:r>
            <a:r>
              <a:rPr lang="en" sz="1500">
                <a:latin typeface="Exo 2"/>
                <a:ea typeface="Exo 2"/>
                <a:cs typeface="Exo 2"/>
                <a:sym typeface="Exo 2"/>
              </a:rPr>
              <a:t> concept</a:t>
            </a:r>
            <a:endParaRPr sz="1500">
              <a:latin typeface="Exo 2"/>
              <a:ea typeface="Exo 2"/>
              <a:cs typeface="Exo 2"/>
              <a:sym typeface="Exo 2"/>
            </a:endParaRPr>
          </a:p>
        </p:txBody>
      </p:sp>
      <p:cxnSp>
        <p:nvCxnSpPr>
          <p:cNvPr id="134" name="Google Shape;134;p18"/>
          <p:cNvCxnSpPr/>
          <p:nvPr/>
        </p:nvCxnSpPr>
        <p:spPr>
          <a:xfrm>
            <a:off x="1341175" y="3324800"/>
            <a:ext cx="0" cy="248100"/>
          </a:xfrm>
          <a:prstGeom prst="straightConnector1">
            <a:avLst/>
          </a:prstGeom>
          <a:noFill/>
          <a:ln cap="flat" cmpd="sng" w="9525">
            <a:solidFill>
              <a:srgbClr val="000000"/>
            </a:solidFill>
            <a:prstDash val="solid"/>
            <a:round/>
            <a:headEnd len="sm" w="sm" type="none"/>
            <a:tailEnd len="med" w="med" type="triangle"/>
          </a:ln>
        </p:spPr>
      </p:cxnSp>
      <p:sp>
        <p:nvSpPr>
          <p:cNvPr id="130" name="Google Shape;130;p18"/>
          <p:cNvSpPr/>
          <p:nvPr/>
        </p:nvSpPr>
        <p:spPr>
          <a:xfrm>
            <a:off x="443425" y="1062525"/>
            <a:ext cx="1795500" cy="921000"/>
          </a:xfrm>
          <a:prstGeom prst="roundRect">
            <a:avLst>
              <a:gd fmla="val 16667" name="adj"/>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500"/>
              <a:buFont typeface="Arial"/>
              <a:buNone/>
            </a:pPr>
            <a:r>
              <a:rPr lang="en" sz="1500">
                <a:latin typeface="Exo 2"/>
                <a:ea typeface="Exo 2"/>
                <a:cs typeface="Exo 2"/>
                <a:sym typeface="Exo 2"/>
              </a:rPr>
              <a:t>Research</a:t>
            </a:r>
            <a:endParaRPr sz="1500">
              <a:latin typeface="Exo 2"/>
              <a:ea typeface="Exo 2"/>
              <a:cs typeface="Exo 2"/>
              <a:sym typeface="Exo 2"/>
            </a:endParaRPr>
          </a:p>
          <a:p>
            <a:pPr indent="0" lvl="0" marL="0" marR="0" rtl="0" algn="ctr">
              <a:lnSpc>
                <a:spcPct val="100000"/>
              </a:lnSpc>
              <a:spcBef>
                <a:spcPts val="0"/>
              </a:spcBef>
              <a:spcAft>
                <a:spcPts val="0"/>
              </a:spcAft>
              <a:buClr>
                <a:srgbClr val="000000"/>
              </a:buClr>
              <a:buSzPts val="1500"/>
              <a:buFont typeface="Arial"/>
              <a:buNone/>
            </a:pPr>
            <a:r>
              <a:rPr b="1" lang="en" sz="1500">
                <a:latin typeface="Exo 2"/>
                <a:ea typeface="Exo 2"/>
                <a:cs typeface="Exo 2"/>
                <a:sym typeface="Exo 2"/>
              </a:rPr>
              <a:t>Adversarial Attack</a:t>
            </a:r>
            <a:endParaRPr b="1" i="0" sz="1500" u="none" cap="none" strike="noStrike">
              <a:solidFill>
                <a:srgbClr val="000000"/>
              </a:solidFill>
              <a:latin typeface="Exo 2"/>
              <a:ea typeface="Exo 2"/>
              <a:cs typeface="Exo 2"/>
              <a:sym typeface="Exo 2"/>
            </a:endParaRPr>
          </a:p>
        </p:txBody>
      </p:sp>
      <p:sp>
        <p:nvSpPr>
          <p:cNvPr id="135" name="Google Shape;135;p18"/>
          <p:cNvSpPr/>
          <p:nvPr/>
        </p:nvSpPr>
        <p:spPr>
          <a:xfrm>
            <a:off x="6999550" y="973725"/>
            <a:ext cx="1836000" cy="817200"/>
          </a:xfrm>
          <a:prstGeom prst="roundRect">
            <a:avLst>
              <a:gd fmla="val 16667" name="adj"/>
            </a:avLst>
          </a:prstGeom>
          <a:solidFill>
            <a:srgbClr val="D9EAD3"/>
          </a:solidFill>
          <a:ln cap="flat" cmpd="sng" w="9525">
            <a:solidFill>
              <a:srgbClr val="1F1F1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500"/>
              <a:buFont typeface="Arial"/>
              <a:buNone/>
            </a:pPr>
            <a:r>
              <a:rPr lang="en" sz="1500">
                <a:latin typeface="Exo 2"/>
                <a:ea typeface="Exo 2"/>
                <a:cs typeface="Exo 2"/>
                <a:sym typeface="Exo 2"/>
              </a:rPr>
              <a:t>Report and Packaging</a:t>
            </a:r>
            <a:endParaRPr sz="1500">
              <a:latin typeface="Exo 2"/>
              <a:ea typeface="Exo 2"/>
              <a:cs typeface="Exo 2"/>
              <a:sym typeface="Exo 2"/>
            </a:endParaRPr>
          </a:p>
        </p:txBody>
      </p:sp>
      <p:cxnSp>
        <p:nvCxnSpPr>
          <p:cNvPr id="136" name="Google Shape;136;p18"/>
          <p:cNvCxnSpPr/>
          <p:nvPr/>
        </p:nvCxnSpPr>
        <p:spPr>
          <a:xfrm rot="10800000">
            <a:off x="7916500" y="1790925"/>
            <a:ext cx="2100" cy="324900"/>
          </a:xfrm>
          <a:prstGeom prst="straightConnector1">
            <a:avLst/>
          </a:prstGeom>
          <a:noFill/>
          <a:ln cap="flat" cmpd="sng" w="9525">
            <a:solidFill>
              <a:srgbClr val="000000"/>
            </a:solidFill>
            <a:prstDash val="solid"/>
            <a:round/>
            <a:headEnd len="sm" w="sm" type="none"/>
            <a:tailEnd len="med" w="med" type="triangle"/>
          </a:ln>
        </p:spPr>
      </p:cxnSp>
      <p:cxnSp>
        <p:nvCxnSpPr>
          <p:cNvPr id="137" name="Google Shape;137;p18"/>
          <p:cNvCxnSpPr>
            <a:stCxn id="128" idx="0"/>
            <a:endCxn id="133" idx="2"/>
          </p:cNvCxnSpPr>
          <p:nvPr/>
        </p:nvCxnSpPr>
        <p:spPr>
          <a:xfrm rot="10800000">
            <a:off x="7917550" y="3267175"/>
            <a:ext cx="0" cy="305700"/>
          </a:xfrm>
          <a:prstGeom prst="straightConnector1">
            <a:avLst/>
          </a:prstGeom>
          <a:noFill/>
          <a:ln cap="flat" cmpd="sng" w="9525">
            <a:solidFill>
              <a:srgbClr val="000000"/>
            </a:solidFill>
            <a:prstDash val="solid"/>
            <a:round/>
            <a:headEnd len="sm" w="sm" type="none"/>
            <a:tailEnd len="med" w="med" type="triangle"/>
          </a:ln>
        </p:spPr>
      </p:cxnSp>
      <p:sp>
        <p:nvSpPr>
          <p:cNvPr id="138" name="Google Shape;138;p18"/>
          <p:cNvSpPr/>
          <p:nvPr/>
        </p:nvSpPr>
        <p:spPr>
          <a:xfrm>
            <a:off x="5144000" y="3572875"/>
            <a:ext cx="375300" cy="198000"/>
          </a:xfrm>
          <a:prstGeom prst="flowChartConnector">
            <a:avLst/>
          </a:prstGeom>
          <a:solidFill>
            <a:schemeClr val="dk1"/>
          </a:solidFill>
          <a:ln cap="flat" cmpd="sng" w="9525">
            <a:solidFill>
              <a:srgbClr val="1F1F1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4</a:t>
            </a:r>
            <a:endParaRPr>
              <a:latin typeface="Roboto"/>
              <a:ea typeface="Roboto"/>
              <a:cs typeface="Roboto"/>
              <a:sym typeface="Roboto"/>
            </a:endParaRPr>
          </a:p>
        </p:txBody>
      </p:sp>
      <p:sp>
        <p:nvSpPr>
          <p:cNvPr id="139" name="Google Shape;139;p18"/>
          <p:cNvSpPr/>
          <p:nvPr/>
        </p:nvSpPr>
        <p:spPr>
          <a:xfrm>
            <a:off x="2178475" y="3572875"/>
            <a:ext cx="375300" cy="198000"/>
          </a:xfrm>
          <a:prstGeom prst="flowChartConnector">
            <a:avLst/>
          </a:prstGeom>
          <a:solidFill>
            <a:schemeClr val="dk1"/>
          </a:solidFill>
          <a:ln cap="flat" cmpd="sng" w="9525">
            <a:solidFill>
              <a:srgbClr val="1F1F1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3</a:t>
            </a:r>
            <a:endParaRPr>
              <a:latin typeface="Roboto"/>
              <a:ea typeface="Roboto"/>
              <a:cs typeface="Roboto"/>
              <a:sym typeface="Roboto"/>
            </a:endParaRPr>
          </a:p>
        </p:txBody>
      </p:sp>
      <p:sp>
        <p:nvSpPr>
          <p:cNvPr id="140" name="Google Shape;140;p18"/>
          <p:cNvSpPr/>
          <p:nvPr/>
        </p:nvSpPr>
        <p:spPr>
          <a:xfrm>
            <a:off x="1803175" y="2231625"/>
            <a:ext cx="375300" cy="198000"/>
          </a:xfrm>
          <a:prstGeom prst="flowChartConnector">
            <a:avLst/>
          </a:prstGeom>
          <a:solidFill>
            <a:schemeClr val="dk1"/>
          </a:solidFill>
          <a:ln cap="flat" cmpd="sng" w="9525">
            <a:solidFill>
              <a:srgbClr val="1F1F1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2</a:t>
            </a:r>
            <a:endParaRPr>
              <a:latin typeface="Roboto"/>
              <a:ea typeface="Roboto"/>
              <a:cs typeface="Roboto"/>
              <a:sym typeface="Roboto"/>
            </a:endParaRPr>
          </a:p>
        </p:txBody>
      </p:sp>
      <p:sp>
        <p:nvSpPr>
          <p:cNvPr id="141" name="Google Shape;141;p18"/>
          <p:cNvSpPr/>
          <p:nvPr/>
        </p:nvSpPr>
        <p:spPr>
          <a:xfrm>
            <a:off x="1863625" y="1062525"/>
            <a:ext cx="375300" cy="198000"/>
          </a:xfrm>
          <a:prstGeom prst="flowChartConnector">
            <a:avLst/>
          </a:prstGeom>
          <a:solidFill>
            <a:schemeClr val="dk1"/>
          </a:solidFill>
          <a:ln cap="flat" cmpd="sng" w="9525">
            <a:solidFill>
              <a:srgbClr val="1F1F1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1 </a:t>
            </a:r>
            <a:endParaRPr>
              <a:latin typeface="Roboto"/>
              <a:ea typeface="Roboto"/>
              <a:cs typeface="Roboto"/>
              <a:sym typeface="Roboto"/>
            </a:endParaRPr>
          </a:p>
        </p:txBody>
      </p:sp>
      <p:sp>
        <p:nvSpPr>
          <p:cNvPr id="142" name="Google Shape;142;p18"/>
          <p:cNvSpPr/>
          <p:nvPr/>
        </p:nvSpPr>
        <p:spPr>
          <a:xfrm>
            <a:off x="8460250" y="973725"/>
            <a:ext cx="375300" cy="198000"/>
          </a:xfrm>
          <a:prstGeom prst="flowChartConnector">
            <a:avLst/>
          </a:prstGeom>
          <a:solidFill>
            <a:schemeClr val="dk1"/>
          </a:solidFill>
          <a:ln cap="flat" cmpd="sng" w="9525">
            <a:solidFill>
              <a:srgbClr val="1F1F1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7</a:t>
            </a:r>
            <a:endParaRPr>
              <a:latin typeface="Roboto"/>
              <a:ea typeface="Roboto"/>
              <a:cs typeface="Roboto"/>
              <a:sym typeface="Roboto"/>
            </a:endParaRPr>
          </a:p>
        </p:txBody>
      </p:sp>
      <p:sp>
        <p:nvSpPr>
          <p:cNvPr id="143" name="Google Shape;143;p18"/>
          <p:cNvSpPr/>
          <p:nvPr/>
        </p:nvSpPr>
        <p:spPr>
          <a:xfrm>
            <a:off x="8460250" y="2115825"/>
            <a:ext cx="375300" cy="198000"/>
          </a:xfrm>
          <a:prstGeom prst="flowChartConnector">
            <a:avLst/>
          </a:prstGeom>
          <a:solidFill>
            <a:schemeClr val="dk1"/>
          </a:solidFill>
          <a:ln cap="flat" cmpd="sng" w="9525">
            <a:solidFill>
              <a:srgbClr val="1F1F1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6</a:t>
            </a:r>
            <a:endParaRPr>
              <a:latin typeface="Roboto"/>
              <a:ea typeface="Roboto"/>
              <a:cs typeface="Roboto"/>
              <a:sym typeface="Roboto"/>
            </a:endParaRPr>
          </a:p>
        </p:txBody>
      </p:sp>
      <p:sp>
        <p:nvSpPr>
          <p:cNvPr id="144" name="Google Shape;144;p18"/>
          <p:cNvSpPr/>
          <p:nvPr/>
        </p:nvSpPr>
        <p:spPr>
          <a:xfrm>
            <a:off x="8530150" y="3572875"/>
            <a:ext cx="375300" cy="198000"/>
          </a:xfrm>
          <a:prstGeom prst="flowChartConnector">
            <a:avLst/>
          </a:prstGeom>
          <a:solidFill>
            <a:schemeClr val="dk1"/>
          </a:solidFill>
          <a:ln cap="flat" cmpd="sng" w="9525">
            <a:solidFill>
              <a:srgbClr val="1F1F1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5</a:t>
            </a:r>
            <a:endParaRPr>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9"/>
          <p:cNvSpPr txBox="1"/>
          <p:nvPr>
            <p:ph type="title"/>
          </p:nvPr>
        </p:nvSpPr>
        <p:spPr>
          <a:xfrm>
            <a:off x="471900" y="0"/>
            <a:ext cx="8222100" cy="728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t>Nội dung và Phương pháp</a:t>
            </a:r>
            <a:endParaRPr/>
          </a:p>
        </p:txBody>
      </p:sp>
      <p:sp>
        <p:nvSpPr>
          <p:cNvPr id="150" name="Google Shape;150;p19"/>
          <p:cNvSpPr/>
          <p:nvPr/>
        </p:nvSpPr>
        <p:spPr>
          <a:xfrm>
            <a:off x="443425" y="1062525"/>
            <a:ext cx="1795500" cy="921000"/>
          </a:xfrm>
          <a:prstGeom prst="roundRect">
            <a:avLst>
              <a:gd fmla="val 16667" name="adj"/>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500"/>
              <a:buFont typeface="Arial"/>
              <a:buNone/>
            </a:pPr>
            <a:r>
              <a:rPr lang="en" sz="1500">
                <a:latin typeface="Exo 2"/>
                <a:ea typeface="Exo 2"/>
                <a:cs typeface="Exo 2"/>
                <a:sym typeface="Exo 2"/>
              </a:rPr>
              <a:t>Research</a:t>
            </a:r>
            <a:endParaRPr sz="1500">
              <a:latin typeface="Exo 2"/>
              <a:ea typeface="Exo 2"/>
              <a:cs typeface="Exo 2"/>
              <a:sym typeface="Exo 2"/>
            </a:endParaRPr>
          </a:p>
          <a:p>
            <a:pPr indent="0" lvl="0" marL="0" marR="0" rtl="0" algn="ctr">
              <a:lnSpc>
                <a:spcPct val="100000"/>
              </a:lnSpc>
              <a:spcBef>
                <a:spcPts val="0"/>
              </a:spcBef>
              <a:spcAft>
                <a:spcPts val="0"/>
              </a:spcAft>
              <a:buClr>
                <a:srgbClr val="000000"/>
              </a:buClr>
              <a:buSzPts val="1500"/>
              <a:buFont typeface="Arial"/>
              <a:buNone/>
            </a:pPr>
            <a:r>
              <a:rPr b="1" lang="en" sz="1500">
                <a:latin typeface="Exo 2"/>
                <a:ea typeface="Exo 2"/>
                <a:cs typeface="Exo 2"/>
                <a:sym typeface="Exo 2"/>
              </a:rPr>
              <a:t>Adversarial Attack</a:t>
            </a:r>
            <a:endParaRPr b="1" i="0" sz="1500" u="none" cap="none" strike="noStrike">
              <a:solidFill>
                <a:srgbClr val="000000"/>
              </a:solidFill>
              <a:latin typeface="Exo 2"/>
              <a:ea typeface="Exo 2"/>
              <a:cs typeface="Exo 2"/>
              <a:sym typeface="Exo 2"/>
            </a:endParaRPr>
          </a:p>
        </p:txBody>
      </p:sp>
      <p:sp>
        <p:nvSpPr>
          <p:cNvPr id="151" name="Google Shape;151;p19"/>
          <p:cNvSpPr/>
          <p:nvPr/>
        </p:nvSpPr>
        <p:spPr>
          <a:xfrm>
            <a:off x="503875" y="3639149"/>
            <a:ext cx="1674600" cy="1007100"/>
          </a:xfrm>
          <a:prstGeom prst="roundRect">
            <a:avLst>
              <a:gd fmla="val 16667" name="adj"/>
            </a:avLst>
          </a:prstGeom>
          <a:solidFill>
            <a:srgbClr val="D9D2E9"/>
          </a:solidFill>
          <a:ln cap="flat" cmpd="sng" w="9525">
            <a:solidFill>
              <a:srgbClr val="607D8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500"/>
              <a:buFont typeface="Arial"/>
              <a:buNone/>
            </a:pPr>
            <a:r>
              <a:rPr lang="en" sz="1500">
                <a:latin typeface="Exo 2"/>
                <a:ea typeface="Exo 2"/>
                <a:cs typeface="Exo 2"/>
                <a:sym typeface="Exo 2"/>
              </a:rPr>
              <a:t>Find Data and Train </a:t>
            </a:r>
            <a:r>
              <a:rPr b="1" lang="en" sz="1500">
                <a:latin typeface="Exo 2"/>
                <a:ea typeface="Exo 2"/>
                <a:cs typeface="Exo 2"/>
                <a:sym typeface="Exo 2"/>
              </a:rPr>
              <a:t>Medical Model</a:t>
            </a:r>
            <a:endParaRPr b="1" i="0" sz="1500" u="none" cap="none" strike="noStrike">
              <a:solidFill>
                <a:srgbClr val="000000"/>
              </a:solidFill>
              <a:latin typeface="Exo 2"/>
              <a:ea typeface="Exo 2"/>
              <a:cs typeface="Exo 2"/>
              <a:sym typeface="Exo 2"/>
            </a:endParaRPr>
          </a:p>
        </p:txBody>
      </p:sp>
      <p:sp>
        <p:nvSpPr>
          <p:cNvPr id="152" name="Google Shape;152;p19"/>
          <p:cNvSpPr/>
          <p:nvPr/>
        </p:nvSpPr>
        <p:spPr>
          <a:xfrm>
            <a:off x="3179875" y="3639150"/>
            <a:ext cx="2308200" cy="1007100"/>
          </a:xfrm>
          <a:prstGeom prst="roundRect">
            <a:avLst>
              <a:gd fmla="val 16667" name="adj"/>
            </a:avLst>
          </a:prstGeom>
          <a:solidFill>
            <a:srgbClr val="EAD1DC"/>
          </a:solidFill>
          <a:ln cap="flat" cmpd="sng" w="9525">
            <a:solidFill>
              <a:srgbClr val="607D8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500"/>
              <a:buFont typeface="Arial"/>
              <a:buNone/>
            </a:pPr>
            <a:r>
              <a:rPr lang="en" sz="1500">
                <a:latin typeface="Exo 2"/>
                <a:ea typeface="Exo 2"/>
                <a:cs typeface="Exo 2"/>
                <a:sym typeface="Exo 2"/>
              </a:rPr>
              <a:t>Implement</a:t>
            </a:r>
            <a:endParaRPr sz="1500">
              <a:latin typeface="Exo 2"/>
              <a:ea typeface="Exo 2"/>
              <a:cs typeface="Exo 2"/>
              <a:sym typeface="Exo 2"/>
            </a:endParaRPr>
          </a:p>
          <a:p>
            <a:pPr indent="0" lvl="0" marL="0" marR="0" rtl="0" algn="ctr">
              <a:lnSpc>
                <a:spcPct val="100000"/>
              </a:lnSpc>
              <a:spcBef>
                <a:spcPts val="0"/>
              </a:spcBef>
              <a:spcAft>
                <a:spcPts val="0"/>
              </a:spcAft>
              <a:buClr>
                <a:srgbClr val="000000"/>
              </a:buClr>
              <a:buSzPts val="1500"/>
              <a:buFont typeface="Arial"/>
              <a:buNone/>
            </a:pPr>
            <a:r>
              <a:rPr lang="en" sz="1500">
                <a:latin typeface="Exo 2"/>
                <a:ea typeface="Exo 2"/>
                <a:cs typeface="Exo 2"/>
                <a:sym typeface="Exo 2"/>
              </a:rPr>
              <a:t> </a:t>
            </a:r>
            <a:r>
              <a:rPr b="1" lang="en" sz="1500">
                <a:latin typeface="Exo 2"/>
                <a:ea typeface="Exo 2"/>
                <a:cs typeface="Exo 2"/>
                <a:sym typeface="Exo 2"/>
              </a:rPr>
              <a:t>Adversarial Attack</a:t>
            </a:r>
            <a:r>
              <a:rPr lang="en" sz="1500">
                <a:latin typeface="Exo 2"/>
                <a:ea typeface="Exo 2"/>
                <a:cs typeface="Exo 2"/>
                <a:sym typeface="Exo 2"/>
              </a:rPr>
              <a:t> to attack </a:t>
            </a:r>
            <a:r>
              <a:rPr b="1" lang="en" sz="1500">
                <a:latin typeface="Exo 2"/>
                <a:ea typeface="Exo 2"/>
                <a:cs typeface="Exo 2"/>
                <a:sym typeface="Exo 2"/>
              </a:rPr>
              <a:t>Medical Model</a:t>
            </a:r>
            <a:endParaRPr b="1" i="0" sz="1500" u="none" cap="none" strike="noStrike">
              <a:solidFill>
                <a:srgbClr val="000000"/>
              </a:solidFill>
              <a:latin typeface="Exo 2"/>
              <a:ea typeface="Exo 2"/>
              <a:cs typeface="Exo 2"/>
              <a:sym typeface="Exo 2"/>
            </a:endParaRPr>
          </a:p>
        </p:txBody>
      </p:sp>
      <p:sp>
        <p:nvSpPr>
          <p:cNvPr id="153" name="Google Shape;153;p19"/>
          <p:cNvSpPr/>
          <p:nvPr/>
        </p:nvSpPr>
        <p:spPr>
          <a:xfrm>
            <a:off x="6840550" y="3682200"/>
            <a:ext cx="1358100" cy="921000"/>
          </a:xfrm>
          <a:prstGeom prst="roundRect">
            <a:avLst>
              <a:gd fmla="val 16667" name="adj"/>
            </a:avLst>
          </a:prstGeom>
          <a:solidFill>
            <a:srgbClr val="D0E0E3"/>
          </a:solidFill>
          <a:ln cap="flat" cmpd="sng" w="9525">
            <a:solidFill>
              <a:srgbClr val="607D8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500"/>
              <a:buFont typeface="Arial"/>
              <a:buNone/>
            </a:pPr>
            <a:r>
              <a:rPr lang="en" sz="1500">
                <a:latin typeface="Exo 2"/>
                <a:ea typeface="Exo 2"/>
                <a:cs typeface="Exo 2"/>
                <a:sym typeface="Exo 2"/>
              </a:rPr>
              <a:t>Research</a:t>
            </a:r>
            <a:endParaRPr sz="1500">
              <a:latin typeface="Exo 2"/>
              <a:ea typeface="Exo 2"/>
              <a:cs typeface="Exo 2"/>
              <a:sym typeface="Exo 2"/>
            </a:endParaRPr>
          </a:p>
          <a:p>
            <a:pPr indent="0" lvl="0" marL="0" marR="0" rtl="0" algn="ctr">
              <a:lnSpc>
                <a:spcPct val="100000"/>
              </a:lnSpc>
              <a:spcBef>
                <a:spcPts val="0"/>
              </a:spcBef>
              <a:spcAft>
                <a:spcPts val="0"/>
              </a:spcAft>
              <a:buClr>
                <a:srgbClr val="000000"/>
              </a:buClr>
              <a:buSzPts val="1500"/>
              <a:buFont typeface="Arial"/>
              <a:buNone/>
            </a:pPr>
            <a:r>
              <a:rPr b="1" lang="en" sz="1500">
                <a:latin typeface="Exo 2"/>
                <a:ea typeface="Exo 2"/>
                <a:cs typeface="Exo 2"/>
                <a:sym typeface="Exo 2"/>
              </a:rPr>
              <a:t>Black-box Defense</a:t>
            </a:r>
            <a:r>
              <a:rPr lang="en" sz="1500">
                <a:latin typeface="Exo 2"/>
                <a:ea typeface="Exo 2"/>
                <a:cs typeface="Exo 2"/>
                <a:sym typeface="Exo 2"/>
              </a:rPr>
              <a:t> </a:t>
            </a:r>
            <a:endParaRPr b="0" i="0" sz="1500" u="none" cap="none" strike="noStrike">
              <a:solidFill>
                <a:srgbClr val="000000"/>
              </a:solidFill>
              <a:latin typeface="Exo 2"/>
              <a:ea typeface="Exo 2"/>
              <a:cs typeface="Exo 2"/>
              <a:sym typeface="Exo 2"/>
            </a:endParaRPr>
          </a:p>
        </p:txBody>
      </p:sp>
      <p:cxnSp>
        <p:nvCxnSpPr>
          <p:cNvPr id="154" name="Google Shape;154;p19"/>
          <p:cNvCxnSpPr>
            <a:stCxn id="150" idx="2"/>
            <a:endCxn id="151" idx="0"/>
          </p:cNvCxnSpPr>
          <p:nvPr/>
        </p:nvCxnSpPr>
        <p:spPr>
          <a:xfrm>
            <a:off x="1341175" y="1983525"/>
            <a:ext cx="0" cy="1655700"/>
          </a:xfrm>
          <a:prstGeom prst="straightConnector1">
            <a:avLst/>
          </a:prstGeom>
          <a:noFill/>
          <a:ln cap="flat" cmpd="sng" w="9525">
            <a:solidFill>
              <a:srgbClr val="000000"/>
            </a:solidFill>
            <a:prstDash val="solid"/>
            <a:round/>
            <a:headEnd len="sm" w="sm" type="none"/>
            <a:tailEnd len="med" w="med" type="triangle"/>
          </a:ln>
        </p:spPr>
      </p:cxnSp>
      <p:cxnSp>
        <p:nvCxnSpPr>
          <p:cNvPr id="155" name="Google Shape;155;p19"/>
          <p:cNvCxnSpPr>
            <a:stCxn id="151" idx="3"/>
            <a:endCxn id="152" idx="1"/>
          </p:cNvCxnSpPr>
          <p:nvPr/>
        </p:nvCxnSpPr>
        <p:spPr>
          <a:xfrm>
            <a:off x="2178475" y="4142699"/>
            <a:ext cx="1001400" cy="0"/>
          </a:xfrm>
          <a:prstGeom prst="straightConnector1">
            <a:avLst/>
          </a:prstGeom>
          <a:noFill/>
          <a:ln cap="flat" cmpd="sng" w="9525">
            <a:solidFill>
              <a:srgbClr val="000000"/>
            </a:solidFill>
            <a:prstDash val="solid"/>
            <a:round/>
            <a:headEnd len="sm" w="sm" type="none"/>
            <a:tailEnd len="med" w="med" type="triangle"/>
          </a:ln>
        </p:spPr>
      </p:cxnSp>
      <p:cxnSp>
        <p:nvCxnSpPr>
          <p:cNvPr id="156" name="Google Shape;156;p19"/>
          <p:cNvCxnSpPr>
            <a:stCxn id="152" idx="3"/>
            <a:endCxn id="153" idx="1"/>
          </p:cNvCxnSpPr>
          <p:nvPr/>
        </p:nvCxnSpPr>
        <p:spPr>
          <a:xfrm>
            <a:off x="5488075" y="4142700"/>
            <a:ext cx="1352400" cy="0"/>
          </a:xfrm>
          <a:prstGeom prst="straightConnector1">
            <a:avLst/>
          </a:prstGeom>
          <a:noFill/>
          <a:ln cap="flat" cmpd="sng" w="9525">
            <a:solidFill>
              <a:srgbClr val="000000"/>
            </a:solidFill>
            <a:prstDash val="solid"/>
            <a:round/>
            <a:headEnd len="sm" w="sm" type="none"/>
            <a:tailEnd len="med" w="med" type="triangle"/>
          </a:ln>
        </p:spPr>
      </p:cxnSp>
      <p:sp>
        <p:nvSpPr>
          <p:cNvPr id="157" name="Google Shape;157;p19"/>
          <p:cNvSpPr txBox="1"/>
          <p:nvPr/>
        </p:nvSpPr>
        <p:spPr>
          <a:xfrm>
            <a:off x="2383475" y="755625"/>
            <a:ext cx="6411300" cy="2805300"/>
          </a:xfrm>
          <a:prstGeom prst="rect">
            <a:avLst/>
          </a:prstGeom>
          <a:noFill/>
          <a:ln>
            <a:noFill/>
          </a:ln>
        </p:spPr>
        <p:txBody>
          <a:bodyPr anchorCtr="0" anchor="t" bIns="91425" lIns="91425" spcFirstLastPara="1" rIns="91425" wrap="square" tIns="91425">
            <a:spAutoFit/>
          </a:bodyPr>
          <a:lstStyle/>
          <a:p>
            <a:pPr indent="-323850" lvl="0" marL="457200" rtl="0" algn="just">
              <a:lnSpc>
                <a:spcPct val="115000"/>
              </a:lnSpc>
              <a:spcBef>
                <a:spcPts val="0"/>
              </a:spcBef>
              <a:spcAft>
                <a:spcPts val="0"/>
              </a:spcAft>
              <a:buSzPts val="1500"/>
              <a:buFont typeface="Times New Roman"/>
              <a:buAutoNum type="arabicPeriod"/>
            </a:pPr>
            <a:r>
              <a:rPr lang="en" sz="1500">
                <a:latin typeface="Times New Roman"/>
                <a:ea typeface="Times New Roman"/>
                <a:cs typeface="Times New Roman"/>
                <a:sym typeface="Times New Roman"/>
              </a:rPr>
              <a:t>Nghiên cứu lý thuyết về Adversarial Attack và mô phỏng các phương pháp tấn công Adversarial Attack phổ biến như: FGSM, PGD, DDN trên 2 bộ dữ liệu CIFAR10 và IMAGENET.</a:t>
            </a:r>
            <a:endParaRPr sz="1500">
              <a:latin typeface="Times New Roman"/>
              <a:ea typeface="Times New Roman"/>
              <a:cs typeface="Times New Roman"/>
              <a:sym typeface="Times New Roman"/>
            </a:endParaRPr>
          </a:p>
          <a:p>
            <a:pPr indent="-317500" lvl="0" marL="457200" rtl="0" algn="just">
              <a:lnSpc>
                <a:spcPct val="115000"/>
              </a:lnSpc>
              <a:spcBef>
                <a:spcPts val="0"/>
              </a:spcBef>
              <a:spcAft>
                <a:spcPts val="0"/>
              </a:spcAft>
              <a:buSzPts val="1400"/>
              <a:buFont typeface="Times New Roman"/>
              <a:buAutoNum type="arabicPeriod"/>
            </a:pPr>
            <a:r>
              <a:rPr lang="en" sz="1500">
                <a:latin typeface="Times New Roman"/>
                <a:ea typeface="Times New Roman"/>
                <a:cs typeface="Times New Roman"/>
                <a:sym typeface="Times New Roman"/>
              </a:rPr>
              <a:t>Tìm ít nhất 2 bộ dataset y học về tác vụ Image Classification hay </a:t>
            </a:r>
            <a:r>
              <a:rPr lang="en">
                <a:latin typeface="Times New Roman"/>
                <a:ea typeface="Times New Roman"/>
                <a:cs typeface="Times New Roman"/>
                <a:sym typeface="Times New Roman"/>
              </a:rPr>
              <a:t>Semantic Segmentation</a:t>
            </a:r>
            <a:r>
              <a:rPr lang="en" sz="1500">
                <a:latin typeface="Times New Roman"/>
                <a:ea typeface="Times New Roman"/>
                <a:cs typeface="Times New Roman"/>
                <a:sym typeface="Times New Roman"/>
              </a:rPr>
              <a:t> và sử dụng/huấn luyện</a:t>
            </a:r>
            <a:r>
              <a:rPr i="1" lang="en" sz="1500">
                <a:latin typeface="Times New Roman"/>
                <a:ea typeface="Times New Roman"/>
                <a:cs typeface="Times New Roman"/>
                <a:sym typeface="Times New Roman"/>
              </a:rPr>
              <a:t> </a:t>
            </a:r>
            <a:r>
              <a:rPr lang="en" sz="1500">
                <a:latin typeface="Times New Roman"/>
                <a:ea typeface="Times New Roman"/>
                <a:cs typeface="Times New Roman"/>
                <a:sym typeface="Times New Roman"/>
              </a:rPr>
              <a:t>lại mô hình đạt hiệu suất tốt (trên 85%).</a:t>
            </a:r>
            <a:endParaRPr sz="1500">
              <a:latin typeface="Times New Roman"/>
              <a:ea typeface="Times New Roman"/>
              <a:cs typeface="Times New Roman"/>
              <a:sym typeface="Times New Roman"/>
            </a:endParaRPr>
          </a:p>
          <a:p>
            <a:pPr indent="-323850" lvl="0" marL="457200" marR="0" rtl="0" algn="just">
              <a:lnSpc>
                <a:spcPct val="115000"/>
              </a:lnSpc>
              <a:spcBef>
                <a:spcPts val="0"/>
              </a:spcBef>
              <a:spcAft>
                <a:spcPts val="0"/>
              </a:spcAft>
              <a:buSzPts val="1500"/>
              <a:buFont typeface="Times New Roman"/>
              <a:buAutoNum type="arabicPeriod"/>
            </a:pPr>
            <a:r>
              <a:rPr lang="en" sz="1500">
                <a:latin typeface="Times New Roman"/>
                <a:ea typeface="Times New Roman"/>
                <a:cs typeface="Times New Roman"/>
                <a:sym typeface="Times New Roman"/>
              </a:rPr>
              <a:t>Triển khai các cuộc Adversarial Attack vào những mô hình y khoa vừa huấn luyện, so sánh kết quả trước và sau khi tấn công </a:t>
            </a:r>
            <a:endParaRPr sz="1500">
              <a:latin typeface="Times New Roman"/>
              <a:ea typeface="Times New Roman"/>
              <a:cs typeface="Times New Roman"/>
              <a:sym typeface="Times New Roman"/>
            </a:endParaRPr>
          </a:p>
          <a:p>
            <a:pPr indent="-323850" lvl="0" marL="457200" marR="0" rtl="0" algn="just">
              <a:lnSpc>
                <a:spcPct val="115000"/>
              </a:lnSpc>
              <a:spcBef>
                <a:spcPts val="0"/>
              </a:spcBef>
              <a:spcAft>
                <a:spcPts val="0"/>
              </a:spcAft>
              <a:buSzPts val="1500"/>
              <a:buFont typeface="Times New Roman"/>
              <a:buAutoNum type="arabicPeriod"/>
            </a:pPr>
            <a:r>
              <a:rPr lang="en" sz="1500">
                <a:latin typeface="Times New Roman"/>
                <a:ea typeface="Times New Roman"/>
                <a:cs typeface="Times New Roman"/>
                <a:sym typeface="Times New Roman"/>
              </a:rPr>
              <a:t>Nghiên cứu lý thuyết về Denoised Smoothing và Black-box Defense, mô phỏng thành công Black-box Defense trên dữ liệu gốc.</a:t>
            </a:r>
            <a:endParaRPr sz="1500">
              <a:latin typeface="Times New Roman"/>
              <a:ea typeface="Times New Roman"/>
              <a:cs typeface="Times New Roman"/>
              <a:sym typeface="Times New Roman"/>
            </a:endParaRPr>
          </a:p>
        </p:txBody>
      </p:sp>
      <p:sp>
        <p:nvSpPr>
          <p:cNvPr id="158" name="Google Shape;158;p19"/>
          <p:cNvSpPr/>
          <p:nvPr/>
        </p:nvSpPr>
        <p:spPr>
          <a:xfrm>
            <a:off x="1863625" y="1062525"/>
            <a:ext cx="375300" cy="198000"/>
          </a:xfrm>
          <a:prstGeom prst="flowChartConnector">
            <a:avLst/>
          </a:prstGeom>
          <a:solidFill>
            <a:schemeClr val="dk1"/>
          </a:solidFill>
          <a:ln cap="flat" cmpd="sng" w="9525">
            <a:solidFill>
              <a:srgbClr val="1F1F1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1 </a:t>
            </a:r>
            <a:endParaRPr>
              <a:latin typeface="Roboto"/>
              <a:ea typeface="Roboto"/>
              <a:cs typeface="Roboto"/>
              <a:sym typeface="Roboto"/>
            </a:endParaRPr>
          </a:p>
        </p:txBody>
      </p:sp>
      <p:sp>
        <p:nvSpPr>
          <p:cNvPr id="159" name="Google Shape;159;p19"/>
          <p:cNvSpPr/>
          <p:nvPr/>
        </p:nvSpPr>
        <p:spPr>
          <a:xfrm>
            <a:off x="1803175" y="3639225"/>
            <a:ext cx="375300" cy="198000"/>
          </a:xfrm>
          <a:prstGeom prst="flowChartConnector">
            <a:avLst/>
          </a:prstGeom>
          <a:solidFill>
            <a:schemeClr val="dk1"/>
          </a:solidFill>
          <a:ln cap="flat" cmpd="sng" w="9525">
            <a:solidFill>
              <a:srgbClr val="1F1F1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2</a:t>
            </a:r>
            <a:r>
              <a:rPr lang="en">
                <a:latin typeface="Roboto"/>
                <a:ea typeface="Roboto"/>
                <a:cs typeface="Roboto"/>
                <a:sym typeface="Roboto"/>
              </a:rPr>
              <a:t> </a:t>
            </a:r>
            <a:endParaRPr>
              <a:latin typeface="Roboto"/>
              <a:ea typeface="Roboto"/>
              <a:cs typeface="Roboto"/>
              <a:sym typeface="Roboto"/>
            </a:endParaRPr>
          </a:p>
        </p:txBody>
      </p:sp>
      <p:sp>
        <p:nvSpPr>
          <p:cNvPr id="160" name="Google Shape;160;p19"/>
          <p:cNvSpPr/>
          <p:nvPr/>
        </p:nvSpPr>
        <p:spPr>
          <a:xfrm>
            <a:off x="5112775" y="3639225"/>
            <a:ext cx="375300" cy="198000"/>
          </a:xfrm>
          <a:prstGeom prst="flowChartConnector">
            <a:avLst/>
          </a:prstGeom>
          <a:solidFill>
            <a:schemeClr val="dk1"/>
          </a:solidFill>
          <a:ln cap="flat" cmpd="sng" w="9525">
            <a:solidFill>
              <a:srgbClr val="1F1F1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3</a:t>
            </a:r>
            <a:r>
              <a:rPr lang="en">
                <a:latin typeface="Roboto"/>
                <a:ea typeface="Roboto"/>
                <a:cs typeface="Roboto"/>
                <a:sym typeface="Roboto"/>
              </a:rPr>
              <a:t> </a:t>
            </a:r>
            <a:endParaRPr>
              <a:latin typeface="Roboto"/>
              <a:ea typeface="Roboto"/>
              <a:cs typeface="Roboto"/>
              <a:sym typeface="Roboto"/>
            </a:endParaRPr>
          </a:p>
        </p:txBody>
      </p:sp>
      <p:sp>
        <p:nvSpPr>
          <p:cNvPr id="161" name="Google Shape;161;p19"/>
          <p:cNvSpPr/>
          <p:nvPr/>
        </p:nvSpPr>
        <p:spPr>
          <a:xfrm>
            <a:off x="7823350" y="3682200"/>
            <a:ext cx="375300" cy="198000"/>
          </a:xfrm>
          <a:prstGeom prst="flowChartConnector">
            <a:avLst/>
          </a:prstGeom>
          <a:solidFill>
            <a:schemeClr val="dk1"/>
          </a:solidFill>
          <a:ln cap="flat" cmpd="sng" w="9525">
            <a:solidFill>
              <a:srgbClr val="1F1F1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4</a:t>
            </a:r>
            <a:r>
              <a:rPr lang="en">
                <a:latin typeface="Roboto"/>
                <a:ea typeface="Roboto"/>
                <a:cs typeface="Roboto"/>
                <a:sym typeface="Roboto"/>
              </a:rPr>
              <a:t> </a:t>
            </a:r>
            <a:endParaRPr>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0"/>
          <p:cNvSpPr txBox="1"/>
          <p:nvPr>
            <p:ph type="title"/>
          </p:nvPr>
        </p:nvSpPr>
        <p:spPr>
          <a:xfrm>
            <a:off x="471900" y="0"/>
            <a:ext cx="8222100" cy="728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t>Nội dung và Phương pháp</a:t>
            </a:r>
            <a:endParaRPr/>
          </a:p>
        </p:txBody>
      </p:sp>
      <p:sp>
        <p:nvSpPr>
          <p:cNvPr id="167" name="Google Shape;167;p20"/>
          <p:cNvSpPr/>
          <p:nvPr/>
        </p:nvSpPr>
        <p:spPr>
          <a:xfrm>
            <a:off x="585600" y="3502575"/>
            <a:ext cx="2386500" cy="1007100"/>
          </a:xfrm>
          <a:prstGeom prst="roundRect">
            <a:avLst>
              <a:gd fmla="val 16667" name="adj"/>
            </a:avLst>
          </a:prstGeom>
          <a:solidFill>
            <a:srgbClr val="FFF2CC"/>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500"/>
              <a:buFont typeface="Arial"/>
              <a:buNone/>
            </a:pPr>
            <a:r>
              <a:rPr lang="en" sz="1500">
                <a:latin typeface="Exo 2"/>
                <a:ea typeface="Exo 2"/>
                <a:cs typeface="Exo 2"/>
                <a:sym typeface="Exo 2"/>
              </a:rPr>
              <a:t>Implement</a:t>
            </a:r>
            <a:endParaRPr sz="1500">
              <a:latin typeface="Exo 2"/>
              <a:ea typeface="Exo 2"/>
              <a:cs typeface="Exo 2"/>
              <a:sym typeface="Exo 2"/>
            </a:endParaRPr>
          </a:p>
          <a:p>
            <a:pPr indent="0" lvl="0" marL="0" rtl="0" algn="ctr">
              <a:spcBef>
                <a:spcPts val="0"/>
              </a:spcBef>
              <a:spcAft>
                <a:spcPts val="0"/>
              </a:spcAft>
              <a:buClr>
                <a:srgbClr val="000000"/>
              </a:buClr>
              <a:buSzPts val="1500"/>
              <a:buFont typeface="Arial"/>
              <a:buNone/>
            </a:pPr>
            <a:r>
              <a:rPr b="1" lang="en" sz="1500">
                <a:latin typeface="Exo 2"/>
                <a:ea typeface="Exo 2"/>
                <a:cs typeface="Exo 2"/>
                <a:sym typeface="Exo 2"/>
              </a:rPr>
              <a:t>Black-box Defense </a:t>
            </a:r>
            <a:r>
              <a:rPr lang="en" sz="1500">
                <a:latin typeface="Exo 2"/>
                <a:ea typeface="Exo 2"/>
                <a:cs typeface="Exo 2"/>
                <a:sym typeface="Exo 2"/>
              </a:rPr>
              <a:t>to protect </a:t>
            </a:r>
            <a:r>
              <a:rPr b="1" lang="en" sz="1500">
                <a:latin typeface="Exo 2"/>
                <a:ea typeface="Exo 2"/>
                <a:cs typeface="Exo 2"/>
                <a:sym typeface="Exo 2"/>
              </a:rPr>
              <a:t>Medical Model</a:t>
            </a:r>
            <a:endParaRPr sz="1500">
              <a:latin typeface="Exo 2"/>
              <a:ea typeface="Exo 2"/>
              <a:cs typeface="Exo 2"/>
              <a:sym typeface="Exo 2"/>
            </a:endParaRPr>
          </a:p>
        </p:txBody>
      </p:sp>
      <p:sp>
        <p:nvSpPr>
          <p:cNvPr id="168" name="Google Shape;168;p20"/>
          <p:cNvSpPr/>
          <p:nvPr/>
        </p:nvSpPr>
        <p:spPr>
          <a:xfrm>
            <a:off x="3658050" y="3506625"/>
            <a:ext cx="2308200" cy="1007100"/>
          </a:xfrm>
          <a:prstGeom prst="roundRect">
            <a:avLst>
              <a:gd fmla="val 16667" name="adj"/>
            </a:avLst>
          </a:prstGeom>
          <a:solidFill>
            <a:srgbClr val="D9EAD3"/>
          </a:solidFill>
          <a:ln cap="flat" cmpd="sng" w="9525">
            <a:solidFill>
              <a:srgbClr val="607D8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500"/>
              <a:buFont typeface="Arial"/>
              <a:buNone/>
            </a:pPr>
            <a:r>
              <a:rPr lang="en" sz="1500">
                <a:latin typeface="Exo 2"/>
                <a:ea typeface="Exo 2"/>
                <a:cs typeface="Exo 2"/>
                <a:sym typeface="Exo 2"/>
              </a:rPr>
              <a:t>Integrate</a:t>
            </a:r>
            <a:endParaRPr sz="1500">
              <a:latin typeface="Exo 2"/>
              <a:ea typeface="Exo 2"/>
              <a:cs typeface="Exo 2"/>
              <a:sym typeface="Exo 2"/>
            </a:endParaRPr>
          </a:p>
          <a:p>
            <a:pPr indent="0" lvl="0" marL="0" rtl="0" algn="ctr">
              <a:spcBef>
                <a:spcPts val="0"/>
              </a:spcBef>
              <a:spcAft>
                <a:spcPts val="0"/>
              </a:spcAft>
              <a:buClr>
                <a:srgbClr val="000000"/>
              </a:buClr>
              <a:buSzPts val="1500"/>
              <a:buFont typeface="Arial"/>
              <a:buNone/>
            </a:pPr>
            <a:r>
              <a:rPr b="1" lang="en" sz="1500">
                <a:latin typeface="Exo 2"/>
                <a:ea typeface="Exo 2"/>
                <a:cs typeface="Exo 2"/>
                <a:sym typeface="Exo 2"/>
              </a:rPr>
              <a:t>Image Reconstruction</a:t>
            </a:r>
            <a:endParaRPr b="1" sz="1500">
              <a:latin typeface="Exo 2"/>
              <a:ea typeface="Exo 2"/>
              <a:cs typeface="Exo 2"/>
              <a:sym typeface="Exo 2"/>
            </a:endParaRPr>
          </a:p>
          <a:p>
            <a:pPr indent="0" lvl="0" marL="0" rtl="0" algn="ctr">
              <a:spcBef>
                <a:spcPts val="0"/>
              </a:spcBef>
              <a:spcAft>
                <a:spcPts val="0"/>
              </a:spcAft>
              <a:buClr>
                <a:srgbClr val="000000"/>
              </a:buClr>
              <a:buSzPts val="1500"/>
              <a:buFont typeface="Arial"/>
              <a:buNone/>
            </a:pPr>
            <a:r>
              <a:rPr lang="en" sz="1500">
                <a:latin typeface="Exo 2"/>
                <a:ea typeface="Exo 2"/>
                <a:cs typeface="Exo 2"/>
                <a:sym typeface="Exo 2"/>
              </a:rPr>
              <a:t>To </a:t>
            </a:r>
            <a:r>
              <a:rPr b="1" lang="en" sz="1500">
                <a:latin typeface="Exo 2"/>
                <a:ea typeface="Exo 2"/>
                <a:cs typeface="Exo 2"/>
                <a:sym typeface="Exo 2"/>
              </a:rPr>
              <a:t>Black-box Defense</a:t>
            </a:r>
            <a:r>
              <a:rPr lang="en" sz="1500">
                <a:latin typeface="Exo 2"/>
                <a:ea typeface="Exo 2"/>
                <a:cs typeface="Exo 2"/>
                <a:sym typeface="Exo 2"/>
              </a:rPr>
              <a:t> concept</a:t>
            </a:r>
            <a:endParaRPr sz="1500">
              <a:latin typeface="Exo 2"/>
              <a:ea typeface="Exo 2"/>
              <a:cs typeface="Exo 2"/>
              <a:sym typeface="Exo 2"/>
            </a:endParaRPr>
          </a:p>
        </p:txBody>
      </p:sp>
      <p:sp>
        <p:nvSpPr>
          <p:cNvPr id="169" name="Google Shape;169;p20"/>
          <p:cNvSpPr/>
          <p:nvPr/>
        </p:nvSpPr>
        <p:spPr>
          <a:xfrm>
            <a:off x="6992425" y="3549675"/>
            <a:ext cx="1358100" cy="921000"/>
          </a:xfrm>
          <a:prstGeom prst="roundRect">
            <a:avLst>
              <a:gd fmla="val 16667" name="adj"/>
            </a:avLst>
          </a:prstGeom>
          <a:solidFill>
            <a:srgbClr val="D9EAD3"/>
          </a:solidFill>
          <a:ln cap="flat" cmpd="sng" w="9525">
            <a:solidFill>
              <a:srgbClr val="607D8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500"/>
              <a:buFont typeface="Arial"/>
              <a:buNone/>
            </a:pPr>
            <a:r>
              <a:rPr lang="en" sz="1500">
                <a:latin typeface="Exo 2"/>
                <a:ea typeface="Exo 2"/>
                <a:cs typeface="Exo 2"/>
                <a:sym typeface="Exo 2"/>
              </a:rPr>
              <a:t>Report and Packaging</a:t>
            </a:r>
            <a:endParaRPr sz="1500">
              <a:latin typeface="Exo 2"/>
              <a:ea typeface="Exo 2"/>
              <a:cs typeface="Exo 2"/>
              <a:sym typeface="Exo 2"/>
            </a:endParaRPr>
          </a:p>
        </p:txBody>
      </p:sp>
      <p:cxnSp>
        <p:nvCxnSpPr>
          <p:cNvPr id="170" name="Google Shape;170;p20"/>
          <p:cNvCxnSpPr>
            <a:stCxn id="167" idx="3"/>
            <a:endCxn id="168" idx="1"/>
          </p:cNvCxnSpPr>
          <p:nvPr/>
        </p:nvCxnSpPr>
        <p:spPr>
          <a:xfrm>
            <a:off x="2972100" y="4006125"/>
            <a:ext cx="686100" cy="4200"/>
          </a:xfrm>
          <a:prstGeom prst="straightConnector1">
            <a:avLst/>
          </a:prstGeom>
          <a:noFill/>
          <a:ln cap="flat" cmpd="sng" w="9525">
            <a:solidFill>
              <a:srgbClr val="000000"/>
            </a:solidFill>
            <a:prstDash val="solid"/>
            <a:round/>
            <a:headEnd len="sm" w="sm" type="none"/>
            <a:tailEnd len="med" w="med" type="triangle"/>
          </a:ln>
        </p:spPr>
      </p:cxnSp>
      <p:cxnSp>
        <p:nvCxnSpPr>
          <p:cNvPr id="171" name="Google Shape;171;p20"/>
          <p:cNvCxnSpPr>
            <a:stCxn id="168" idx="3"/>
            <a:endCxn id="169" idx="1"/>
          </p:cNvCxnSpPr>
          <p:nvPr/>
        </p:nvCxnSpPr>
        <p:spPr>
          <a:xfrm>
            <a:off x="5966250" y="4010175"/>
            <a:ext cx="1026300" cy="0"/>
          </a:xfrm>
          <a:prstGeom prst="straightConnector1">
            <a:avLst/>
          </a:prstGeom>
          <a:noFill/>
          <a:ln cap="flat" cmpd="sng" w="9525">
            <a:solidFill>
              <a:srgbClr val="000000"/>
            </a:solidFill>
            <a:prstDash val="solid"/>
            <a:round/>
            <a:headEnd len="sm" w="sm" type="none"/>
            <a:tailEnd len="med" w="med" type="triangle"/>
          </a:ln>
        </p:spPr>
      </p:cxnSp>
      <p:sp>
        <p:nvSpPr>
          <p:cNvPr id="172" name="Google Shape;172;p20"/>
          <p:cNvSpPr txBox="1"/>
          <p:nvPr/>
        </p:nvSpPr>
        <p:spPr>
          <a:xfrm>
            <a:off x="433200" y="1017500"/>
            <a:ext cx="8314200" cy="23241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 sz="1700">
                <a:latin typeface="Times New Roman"/>
                <a:ea typeface="Times New Roman"/>
                <a:cs typeface="Times New Roman"/>
                <a:sym typeface="Times New Roman"/>
              </a:rPr>
              <a:t>5.   Thực hiện Black-Box Defense trên mô hình mục tiêu (</a:t>
            </a:r>
            <a:r>
              <a:rPr b="1" lang="en" sz="1700">
                <a:latin typeface="Times New Roman"/>
                <a:ea typeface="Times New Roman"/>
                <a:cs typeface="Times New Roman"/>
                <a:sym typeface="Times New Roman"/>
              </a:rPr>
              <a:t>nội dung 3</a:t>
            </a:r>
            <a:r>
              <a:rPr lang="en" sz="1700">
                <a:latin typeface="Times New Roman"/>
                <a:ea typeface="Times New Roman"/>
                <a:cs typeface="Times New Roman"/>
                <a:sym typeface="Times New Roman"/>
              </a:rPr>
              <a:t>) với hai tác vụ: Image Classification và Semantic Segmentation.</a:t>
            </a:r>
            <a:endParaRPr sz="1700">
              <a:latin typeface="Times New Roman"/>
              <a:ea typeface="Times New Roman"/>
              <a:cs typeface="Times New Roman"/>
              <a:sym typeface="Times New Roman"/>
            </a:endParaRPr>
          </a:p>
          <a:p>
            <a:pPr indent="0" lvl="0" marL="0" rtl="0" algn="l">
              <a:lnSpc>
                <a:spcPct val="100000"/>
              </a:lnSpc>
              <a:spcBef>
                <a:spcPts val="1200"/>
              </a:spcBef>
              <a:spcAft>
                <a:spcPts val="0"/>
              </a:spcAft>
              <a:buNone/>
            </a:pPr>
            <a:r>
              <a:rPr lang="en" sz="1700">
                <a:latin typeface="Times New Roman"/>
                <a:ea typeface="Times New Roman"/>
                <a:cs typeface="Times New Roman"/>
                <a:sym typeface="Times New Roman"/>
              </a:rPr>
              <a:t>6.   Tìm hiểu lý thuyết về các cấu trúc Image Reconstruction tiên tiến, đặc biệt là các mô hình có thể ứng dụng cho ảnh y học (PCA, CNN AutoEncoder, Transformer, …). Tiến hành thử nghiệm và tích hợp các cấu trúc Image Reconstruction khác nhau vào Black-Box Defense và so sánh kết quả.</a:t>
            </a:r>
            <a:endParaRPr sz="1700">
              <a:latin typeface="Times New Roman"/>
              <a:ea typeface="Times New Roman"/>
              <a:cs typeface="Times New Roman"/>
              <a:sym typeface="Times New Roman"/>
            </a:endParaRPr>
          </a:p>
          <a:p>
            <a:pPr indent="0" lvl="0" marL="0" rtl="0" algn="l">
              <a:lnSpc>
                <a:spcPct val="100000"/>
              </a:lnSpc>
              <a:spcBef>
                <a:spcPts val="1200"/>
              </a:spcBef>
              <a:spcAft>
                <a:spcPts val="1200"/>
              </a:spcAft>
              <a:buNone/>
            </a:pPr>
            <a:r>
              <a:rPr lang="en" sz="1700">
                <a:latin typeface="Times New Roman"/>
                <a:ea typeface="Times New Roman"/>
                <a:cs typeface="Times New Roman"/>
                <a:sym typeface="Times New Roman"/>
              </a:rPr>
              <a:t>7.   Viết báo cáo chi tiết về nghiên cứu và đóng gói chương trình thực nghiệm.</a:t>
            </a:r>
            <a:endParaRPr sz="1700">
              <a:latin typeface="Times New Roman"/>
              <a:ea typeface="Times New Roman"/>
              <a:cs typeface="Times New Roman"/>
              <a:sym typeface="Times New Roman"/>
            </a:endParaRPr>
          </a:p>
        </p:txBody>
      </p:sp>
      <p:sp>
        <p:nvSpPr>
          <p:cNvPr id="173" name="Google Shape;173;p20"/>
          <p:cNvSpPr/>
          <p:nvPr/>
        </p:nvSpPr>
        <p:spPr>
          <a:xfrm>
            <a:off x="2596800" y="3506625"/>
            <a:ext cx="375300" cy="198000"/>
          </a:xfrm>
          <a:prstGeom prst="flowChartConnector">
            <a:avLst/>
          </a:prstGeom>
          <a:solidFill>
            <a:schemeClr val="dk1"/>
          </a:solidFill>
          <a:ln cap="flat" cmpd="sng" w="9525">
            <a:solidFill>
              <a:srgbClr val="1F1F1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5</a:t>
            </a:r>
            <a:r>
              <a:rPr lang="en">
                <a:latin typeface="Roboto"/>
                <a:ea typeface="Roboto"/>
                <a:cs typeface="Roboto"/>
                <a:sym typeface="Roboto"/>
              </a:rPr>
              <a:t> </a:t>
            </a:r>
            <a:endParaRPr>
              <a:latin typeface="Roboto"/>
              <a:ea typeface="Roboto"/>
              <a:cs typeface="Roboto"/>
              <a:sym typeface="Roboto"/>
            </a:endParaRPr>
          </a:p>
        </p:txBody>
      </p:sp>
      <p:sp>
        <p:nvSpPr>
          <p:cNvPr id="174" name="Google Shape;174;p20"/>
          <p:cNvSpPr/>
          <p:nvPr/>
        </p:nvSpPr>
        <p:spPr>
          <a:xfrm>
            <a:off x="5590950" y="3506625"/>
            <a:ext cx="375300" cy="198000"/>
          </a:xfrm>
          <a:prstGeom prst="flowChartConnector">
            <a:avLst/>
          </a:prstGeom>
          <a:solidFill>
            <a:schemeClr val="dk1"/>
          </a:solidFill>
          <a:ln cap="flat" cmpd="sng" w="9525">
            <a:solidFill>
              <a:srgbClr val="1F1F1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6</a:t>
            </a:r>
            <a:r>
              <a:rPr lang="en">
                <a:latin typeface="Roboto"/>
                <a:ea typeface="Roboto"/>
                <a:cs typeface="Roboto"/>
                <a:sym typeface="Roboto"/>
              </a:rPr>
              <a:t> </a:t>
            </a:r>
            <a:endParaRPr>
              <a:latin typeface="Roboto"/>
              <a:ea typeface="Roboto"/>
              <a:cs typeface="Roboto"/>
              <a:sym typeface="Roboto"/>
            </a:endParaRPr>
          </a:p>
        </p:txBody>
      </p:sp>
      <p:sp>
        <p:nvSpPr>
          <p:cNvPr id="175" name="Google Shape;175;p20"/>
          <p:cNvSpPr/>
          <p:nvPr/>
        </p:nvSpPr>
        <p:spPr>
          <a:xfrm>
            <a:off x="7975225" y="3549675"/>
            <a:ext cx="375300" cy="198000"/>
          </a:xfrm>
          <a:prstGeom prst="flowChartConnector">
            <a:avLst/>
          </a:prstGeom>
          <a:solidFill>
            <a:schemeClr val="dk1"/>
          </a:solidFill>
          <a:ln cap="flat" cmpd="sng" w="9525">
            <a:solidFill>
              <a:srgbClr val="1F1F1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7</a:t>
            </a:r>
            <a:r>
              <a:rPr lang="en">
                <a:latin typeface="Roboto"/>
                <a:ea typeface="Roboto"/>
                <a:cs typeface="Roboto"/>
                <a:sym typeface="Roboto"/>
              </a:rPr>
              <a:t> </a:t>
            </a:r>
            <a:endParaRPr>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1"/>
          <p:cNvSpPr txBox="1"/>
          <p:nvPr>
            <p:ph type="title"/>
          </p:nvPr>
        </p:nvSpPr>
        <p:spPr>
          <a:xfrm>
            <a:off x="471900" y="0"/>
            <a:ext cx="8222100" cy="728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t>Kết quả dự kiến </a:t>
            </a:r>
            <a:endParaRPr/>
          </a:p>
        </p:txBody>
      </p:sp>
      <p:sp>
        <p:nvSpPr>
          <p:cNvPr id="181" name="Google Shape;181;p21"/>
          <p:cNvSpPr txBox="1"/>
          <p:nvPr>
            <p:ph idx="1" type="body"/>
          </p:nvPr>
        </p:nvSpPr>
        <p:spPr>
          <a:xfrm>
            <a:off x="319500" y="820500"/>
            <a:ext cx="8222100" cy="3760800"/>
          </a:xfrm>
          <a:prstGeom prst="rect">
            <a:avLst/>
          </a:prstGeom>
        </p:spPr>
        <p:txBody>
          <a:bodyPr anchorCtr="0" anchor="t" bIns="91425" lIns="91425" spcFirstLastPara="1" rIns="91425" wrap="square" tIns="91425">
            <a:noAutofit/>
          </a:bodyPr>
          <a:lstStyle/>
          <a:p>
            <a:pPr indent="-349250" lvl="0" marL="457200" rtl="0" algn="just">
              <a:spcBef>
                <a:spcPts val="1200"/>
              </a:spcBef>
              <a:spcAft>
                <a:spcPts val="0"/>
              </a:spcAft>
              <a:buSzPts val="1900"/>
              <a:buFont typeface="Times New Roman"/>
              <a:buChar char="●"/>
            </a:pPr>
            <a:r>
              <a:rPr lang="en" sz="1900">
                <a:latin typeface="Times New Roman"/>
                <a:ea typeface="Times New Roman"/>
                <a:cs typeface="Times New Roman"/>
                <a:sym typeface="Times New Roman"/>
              </a:rPr>
              <a:t>Kết quả bảo vệ của Black-box Defense phải tốt hơn ban đầu khi mô hình bị tấn công trong hai tác vụ Image Classification và Semantic Segmentation với các bộ dữ liệu y học.</a:t>
            </a:r>
            <a:endParaRPr sz="1900">
              <a:latin typeface="Times New Roman"/>
              <a:ea typeface="Times New Roman"/>
              <a:cs typeface="Times New Roman"/>
              <a:sym typeface="Times New Roman"/>
            </a:endParaRPr>
          </a:p>
          <a:p>
            <a:pPr indent="-349250" lvl="0" marL="457200" rtl="0" algn="just">
              <a:spcBef>
                <a:spcPts val="0"/>
              </a:spcBef>
              <a:spcAft>
                <a:spcPts val="0"/>
              </a:spcAft>
              <a:buSzPts val="1900"/>
              <a:buFont typeface="Times New Roman"/>
              <a:buChar char="●"/>
            </a:pPr>
            <a:r>
              <a:rPr lang="en" sz="1900">
                <a:latin typeface="Times New Roman"/>
                <a:ea typeface="Times New Roman"/>
                <a:cs typeface="Times New Roman"/>
                <a:sym typeface="Times New Roman"/>
              </a:rPr>
              <a:t>Tích hợp thành công Image Reconstruction vào trong phương pháp Black-Box Defense.</a:t>
            </a:r>
            <a:endParaRPr sz="1900">
              <a:latin typeface="Times New Roman"/>
              <a:ea typeface="Times New Roman"/>
              <a:cs typeface="Times New Roman"/>
              <a:sym typeface="Times New Roman"/>
            </a:endParaRPr>
          </a:p>
          <a:p>
            <a:pPr indent="-349250" lvl="0" marL="457200" rtl="0" algn="just">
              <a:spcBef>
                <a:spcPts val="0"/>
              </a:spcBef>
              <a:spcAft>
                <a:spcPts val="0"/>
              </a:spcAft>
              <a:buSzPts val="1900"/>
              <a:buFont typeface="Times New Roman"/>
              <a:buChar char="●"/>
            </a:pPr>
            <a:r>
              <a:rPr lang="en" sz="1900">
                <a:latin typeface="Times New Roman"/>
                <a:ea typeface="Times New Roman"/>
                <a:cs typeface="Times New Roman"/>
                <a:sym typeface="Times New Roman"/>
              </a:rPr>
              <a:t>Có tối thiểu một phương pháp, cấu trúc cho ra kết quả tốt hơn các cấu trúc hiện tại về thời gian chạy nhưng độ chính xác có thể giảm trong khoảng chấp nhận được (5-8%).</a:t>
            </a:r>
            <a:endParaRPr sz="1900">
              <a:latin typeface="Times New Roman"/>
              <a:ea typeface="Times New Roman"/>
              <a:cs typeface="Times New Roman"/>
              <a:sym typeface="Times New Roman"/>
            </a:endParaRPr>
          </a:p>
          <a:p>
            <a:pPr indent="-349250" lvl="0" marL="457200" rtl="0" algn="just">
              <a:spcBef>
                <a:spcPts val="0"/>
              </a:spcBef>
              <a:spcAft>
                <a:spcPts val="0"/>
              </a:spcAft>
              <a:buSzPts val="1900"/>
              <a:buFont typeface="Times New Roman"/>
              <a:buChar char="●"/>
            </a:pPr>
            <a:r>
              <a:rPr lang="en" sz="1900">
                <a:latin typeface="Times New Roman"/>
                <a:ea typeface="Times New Roman"/>
                <a:cs typeface="Times New Roman"/>
                <a:sym typeface="Times New Roman"/>
              </a:rPr>
              <a:t>Bảng kết quả, so sánh và nhận ra ưu nhược điểm của những cấu trúc, phương pháp qua quá trình thực nghiệm.</a:t>
            </a:r>
            <a:endParaRPr sz="1900">
              <a:latin typeface="Times New Roman"/>
              <a:ea typeface="Times New Roman"/>
              <a:cs typeface="Times New Roman"/>
              <a:sym typeface="Times New Roman"/>
            </a:endParaRPr>
          </a:p>
          <a:p>
            <a:pPr indent="0" lvl="0" marL="457200" rtl="0" algn="l">
              <a:lnSpc>
                <a:spcPct val="150000"/>
              </a:lnSpc>
              <a:spcBef>
                <a:spcPts val="1200"/>
              </a:spcBef>
              <a:spcAft>
                <a:spcPts val="0"/>
              </a:spcAft>
              <a:buNone/>
            </a:pPr>
            <a:r>
              <a:t/>
            </a:r>
            <a:endParaRPr b="1" sz="19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 R01">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