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4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1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0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5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7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1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8FCF-07D1-41FA-8624-B4067CF89C88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693B8-34CC-48D3-9172-DC0272999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1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guru-mooc/linux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5258" y="382385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906088" y="1571105"/>
            <a:ext cx="5745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 smtClean="0"/>
              <a:t>강사명</a:t>
            </a:r>
            <a:r>
              <a:rPr lang="ko-KR" altLang="en-US" sz="3600" smtClean="0"/>
              <a:t> </a:t>
            </a:r>
            <a:r>
              <a:rPr lang="en-US" altLang="ko-KR" sz="3600" smtClean="0"/>
              <a:t>: </a:t>
            </a:r>
            <a:r>
              <a:rPr lang="ko-KR" altLang="en-US" sz="3600" smtClean="0"/>
              <a:t>김정인</a:t>
            </a:r>
            <a:endParaRPr lang="en-US" altLang="ko-KR" sz="3600" smtClean="0"/>
          </a:p>
          <a:p>
            <a:r>
              <a:rPr lang="en-US" altLang="ko-KR" sz="3600" smtClean="0"/>
              <a:t>Email : jikim@imguru.co.kr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906088" y="3217025"/>
            <a:ext cx="53925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</a:t>
            </a:r>
            <a:r>
              <a:rPr lang="en-US" altLang="ko-KR" sz="3600" smtClean="0"/>
              <a:t>: Ubuntu 20.04 LTS 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      ubuntu.com</a:t>
            </a:r>
          </a:p>
          <a:p>
            <a:endParaRPr lang="en-US" altLang="ko-KR" sz="3600"/>
          </a:p>
          <a:p>
            <a:r>
              <a:rPr lang="en-US" altLang="ko-KR" sz="3600" smtClean="0"/>
              <a:t>         virtualbox </a:t>
            </a:r>
          </a:p>
          <a:p>
            <a:r>
              <a:rPr lang="en-US" altLang="ko-KR" sz="3600"/>
              <a:t> </a:t>
            </a:r>
            <a:r>
              <a:rPr lang="en-US" altLang="ko-KR" sz="3600" smtClean="0"/>
              <a:t>        virtualbox.org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60988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628937" y="644615"/>
            <a:ext cx="2907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putty </a:t>
            </a:r>
            <a:r>
              <a:rPr lang="ko-KR" altLang="en-US" sz="2800" smtClean="0"/>
              <a:t>설정</a:t>
            </a:r>
            <a:endParaRPr lang="en-US" altLang="ko-KR" sz="2800" smtClean="0"/>
          </a:p>
          <a:p>
            <a:r>
              <a:rPr lang="en-US" altLang="ko-KR" sz="2800" smtClean="0"/>
              <a:t>root </a:t>
            </a:r>
            <a:r>
              <a:rPr lang="ko-KR" altLang="en-US" sz="2800" smtClean="0"/>
              <a:t>로 접속하기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60131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0131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60131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61181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25474" y="3881924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92886" y="3129124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9760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54471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659105" y="3129124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83419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133" y="1790296"/>
            <a:ext cx="51139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# vi /etc/ssh/sshd_config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Root </a:t>
            </a:r>
            <a:r>
              <a:rPr lang="ko-KR" altLang="en-US" sz="2800" smtClean="0">
                <a:latin typeface="Consolas" panose="020B0609020204030204" pitchFamily="49" charset="0"/>
              </a:rPr>
              <a:t>로 검색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/Root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아래줄을 </a:t>
            </a:r>
            <a:r>
              <a:rPr lang="en-US" altLang="ko-KR" sz="2800" smtClean="0">
                <a:latin typeface="Consolas" panose="020B0609020204030204" pitchFamily="49" charset="0"/>
              </a:rPr>
              <a:t>yes</a:t>
            </a:r>
            <a:r>
              <a:rPr lang="ko-KR" altLang="en-US" sz="2800" smtClean="0">
                <a:latin typeface="Consolas" panose="020B0609020204030204" pitchFamily="49" charset="0"/>
              </a:rPr>
              <a:t>로 치환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PermitRootLogin 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yes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:wq</a:t>
            </a:r>
            <a:endParaRPr lang="en-US" altLang="ko-KR" sz="2800">
              <a:latin typeface="Consolas" panose="020B0609020204030204" pitchFamily="49" charset="0"/>
            </a:endParaRP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ssh </a:t>
            </a:r>
            <a:r>
              <a:rPr lang="ko-KR" altLang="en-US" sz="2800" smtClean="0">
                <a:latin typeface="Consolas" panose="020B0609020204030204" pitchFamily="49" charset="0"/>
              </a:rPr>
              <a:t>서버를 재기동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# service ssh restart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2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529184" y="838105"/>
            <a:ext cx="6796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filezilla </a:t>
            </a:r>
            <a:r>
              <a:rPr lang="ko-KR" altLang="en-US" sz="2800" smtClean="0"/>
              <a:t>설정 </a:t>
            </a:r>
            <a:r>
              <a:rPr lang="en-US" altLang="ko-KR" sz="2800"/>
              <a:t>: https://</a:t>
            </a:r>
            <a:r>
              <a:rPr lang="en-US" altLang="ko-KR" sz="2800"/>
              <a:t>filezilla-project.org</a:t>
            </a:r>
            <a:r>
              <a:rPr lang="en-US" altLang="ko-KR" sz="2800" smtClean="0"/>
              <a:t>/</a:t>
            </a:r>
            <a:endParaRPr lang="en-US" altLang="ko-KR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415848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15848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15848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616898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9053333" y="3354066"/>
            <a:ext cx="12700" cy="361655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648603" y="3129124"/>
            <a:ext cx="92271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sftpd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565477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10810188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7456517" y="3056149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10444"/>
            <a:ext cx="1001588" cy="40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5133" y="1790296"/>
            <a:ext cx="4113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사이트관리자 </a:t>
            </a:r>
            <a:r>
              <a:rPr lang="en-US" altLang="ko-KR" sz="2800" smtClean="0">
                <a:latin typeface="Consolas" panose="020B0609020204030204" pitchFamily="49" charset="0"/>
              </a:rPr>
              <a:t>: ctrl+s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750829" y="3126203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연결선 27"/>
          <p:cNvCxnSpPr>
            <a:stCxn id="22" idx="0"/>
            <a:endCxn id="23" idx="2"/>
          </p:cNvCxnSpPr>
          <p:nvPr/>
        </p:nvCxnSpPr>
        <p:spPr>
          <a:xfrm flipH="1" flipV="1">
            <a:off x="10158153" y="3380498"/>
            <a:ext cx="652035" cy="333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267797" y="3054068"/>
            <a:ext cx="897774" cy="5503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filezilla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연결선 30"/>
          <p:cNvCxnSpPr>
            <a:stCxn id="26" idx="0"/>
            <a:endCxn id="30" idx="2"/>
          </p:cNvCxnSpPr>
          <p:nvPr/>
        </p:nvCxnSpPr>
        <p:spPr>
          <a:xfrm flipH="1" flipV="1">
            <a:off x="6716684" y="3604388"/>
            <a:ext cx="187132" cy="110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00" y="2377580"/>
            <a:ext cx="5502339" cy="330001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931920" y="2824953"/>
            <a:ext cx="1995055" cy="167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27455" y="3031950"/>
            <a:ext cx="1259688" cy="176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56859" y="3695250"/>
            <a:ext cx="606828" cy="16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56859" y="3913131"/>
            <a:ext cx="606828" cy="16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0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0367" y="12238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28689" y="1511434"/>
            <a:ext cx="28248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vim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vim</a:t>
            </a:r>
          </a:p>
          <a:p>
            <a:r>
              <a:rPr lang="en-US" altLang="ko-KR" sz="2800" smtClean="0"/>
              <a:t># vi ~/.vimrc</a:t>
            </a:r>
          </a:p>
          <a:p>
            <a:r>
              <a:rPr lang="da-DK" altLang="ko-KR" sz="2800"/>
              <a:t>set autoindent</a:t>
            </a:r>
          </a:p>
          <a:p>
            <a:r>
              <a:rPr lang="da-DK" altLang="ko-KR" sz="2800"/>
              <a:t>set cindent</a:t>
            </a:r>
          </a:p>
          <a:p>
            <a:r>
              <a:rPr lang="da-DK" altLang="ko-KR" sz="2800"/>
              <a:t>set sw=4</a:t>
            </a:r>
          </a:p>
          <a:p>
            <a:r>
              <a:rPr lang="da-DK" altLang="ko-KR" sz="2800"/>
              <a:t>set </a:t>
            </a:r>
            <a:r>
              <a:rPr lang="da-DK" altLang="ko-KR" sz="2800" smtClean="0"/>
              <a:t>ts=4</a:t>
            </a:r>
          </a:p>
          <a:p>
            <a:r>
              <a:rPr lang="da-DK" altLang="ko-KR" sz="2800" smtClean="0"/>
              <a:t>:wq</a:t>
            </a:r>
            <a:endParaRPr lang="en-US" altLang="ko-KR" sz="2800"/>
          </a:p>
        </p:txBody>
      </p:sp>
      <p:sp>
        <p:nvSpPr>
          <p:cNvPr id="32" name="TextBox 31"/>
          <p:cNvSpPr txBox="1"/>
          <p:nvPr/>
        </p:nvSpPr>
        <p:spPr>
          <a:xfrm>
            <a:off x="4702172" y="1511434"/>
            <a:ext cx="28023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gcc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gcc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733844" y="1511434"/>
            <a:ext cx="29658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g++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g++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02172" y="3639145"/>
            <a:ext cx="28953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최신  </a:t>
            </a:r>
            <a:r>
              <a:rPr lang="en-US" altLang="ko-KR" sz="2800" smtClean="0"/>
              <a:t>gdb 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endParaRPr lang="en-US" altLang="ko-KR" sz="2800" smtClean="0"/>
          </a:p>
          <a:p>
            <a:r>
              <a:rPr lang="en-US" altLang="ko-KR" sz="2800" smtClean="0"/>
              <a:t># apt install gdb</a:t>
            </a:r>
          </a:p>
        </p:txBody>
      </p:sp>
    </p:spTree>
    <p:extLst>
      <p:ext uri="{BB962C8B-B14F-4D97-AF65-F5344CB8AC3E}">
        <p14:creationId xmlns:p14="http://schemas.microsoft.com/office/powerpoint/2010/main" val="127701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47377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800" smtClean="0"/>
              <a:t>데니스 리치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The C Programming</a:t>
            </a:r>
          </a:p>
          <a:p>
            <a:endParaRPr lang="en-US" altLang="ko-KR" sz="2800"/>
          </a:p>
          <a:p>
            <a:r>
              <a:rPr lang="en-US" altLang="ko-KR" sz="2800" smtClean="0">
                <a:solidFill>
                  <a:srgbClr val="FF0000"/>
                </a:solidFill>
              </a:rPr>
              <a:t>ty</a:t>
            </a:r>
            <a:r>
              <a:rPr lang="en-US" altLang="ko-KR" sz="2800" smtClean="0"/>
              <a:t>pe</a:t>
            </a:r>
          </a:p>
          <a:p>
            <a:r>
              <a:rPr lang="ko-KR" altLang="en-US" sz="2800" smtClean="0"/>
              <a:t>연산자</a:t>
            </a:r>
            <a:endParaRPr lang="en-US" altLang="ko-KR" sz="2800" smtClean="0"/>
          </a:p>
          <a:p>
            <a:r>
              <a:rPr lang="ko-KR" altLang="en-US" sz="2800" smtClean="0"/>
              <a:t>제어문</a:t>
            </a:r>
            <a:endParaRPr lang="en-US" altLang="ko-KR" sz="2800" smtClean="0"/>
          </a:p>
          <a:p>
            <a:r>
              <a:rPr lang="ko-KR" altLang="en-US" sz="2800" smtClean="0">
                <a:solidFill>
                  <a:srgbClr val="FF0000"/>
                </a:solidFill>
              </a:rPr>
              <a:t>배열과 포인터</a:t>
            </a:r>
            <a:endParaRPr lang="en-US" altLang="ko-KR" sz="2800" smtClean="0">
              <a:solidFill>
                <a:srgbClr val="FF0000"/>
              </a:solidFill>
            </a:endParaRPr>
          </a:p>
          <a:p>
            <a:r>
              <a:rPr lang="ko-KR" altLang="en-US" sz="2800" smtClean="0">
                <a:solidFill>
                  <a:srgbClr val="FF0000"/>
                </a:solidFill>
              </a:rPr>
              <a:t>함수</a:t>
            </a:r>
            <a:endParaRPr lang="en-US" altLang="ko-KR" sz="2800" smtClean="0">
              <a:solidFill>
                <a:srgbClr val="FF0000"/>
              </a:solidFill>
            </a:endParaRPr>
          </a:p>
          <a:p>
            <a:r>
              <a:rPr lang="ko-KR" altLang="en-US" sz="2800" smtClean="0"/>
              <a:t>구조체</a:t>
            </a:r>
            <a:endParaRPr lang="en-US" altLang="ko-KR" sz="2800" smtClean="0"/>
          </a:p>
          <a:p>
            <a:r>
              <a:rPr lang="ko-KR" altLang="en-US" sz="2800" smtClean="0"/>
              <a:t>파일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35524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68210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char</a:t>
            </a:r>
          </a:p>
          <a:p>
            <a:r>
              <a:rPr lang="en-US" altLang="ko-KR" sz="2800" smtClean="0"/>
              <a:t>int</a:t>
            </a:r>
          </a:p>
          <a:p>
            <a:r>
              <a:rPr lang="en-US" altLang="ko-KR" sz="2800" smtClean="0"/>
              <a:t>---------------------------------------------</a:t>
            </a:r>
          </a:p>
          <a:p>
            <a:r>
              <a:rPr lang="en-US" altLang="ko-KR" sz="2800" smtClean="0"/>
              <a:t>float</a:t>
            </a:r>
          </a:p>
          <a:p>
            <a:r>
              <a:rPr lang="en-US" altLang="ko-KR" sz="2800" smtClean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45008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6187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unsigned char : 1byte , 8bit, 0 ~ 255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61804" y="25187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85505" y="25187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206" y="25187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32907" y="25187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56608" y="25187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80309" y="25187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04010" y="251875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27711" y="25187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61803" y="35006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85505" y="35006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09205" y="35006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32905" y="350061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56605" y="35006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80305" y="35006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04005" y="35006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27705" y="35006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08619" y="25938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08619" y="357565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259347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0488" y="1687001"/>
            <a:ext cx="577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: 1byte , 8bit, 0 ~ 255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48664" y="278036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2365" y="27803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96066" y="27803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19767" y="27803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43468" y="27803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67169" y="27803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90870" y="27803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14571" y="278035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48663" y="376222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72365" y="37622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96065" y="37622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9765" y="37622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43465" y="37622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7165" y="37622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90865" y="376221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14565" y="37622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94152" y="2885787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+0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6249" y="3837264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74337" y="2328701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msb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85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856765" y="3769298"/>
            <a:ext cx="28004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음수 </a:t>
            </a:r>
            <a:r>
              <a:rPr lang="en-US" altLang="ko-KR" sz="3200" smtClean="0"/>
              <a:t>: 2</a:t>
            </a:r>
            <a:r>
              <a:rPr lang="ko-KR" altLang="en-US" sz="3200" smtClean="0"/>
              <a:t>의 보수</a:t>
            </a:r>
            <a:endParaRPr lang="ko-KR" altLang="en-US" sz="3200"/>
          </a:p>
        </p:txBody>
      </p:sp>
      <p:sp>
        <p:nvSpPr>
          <p:cNvPr id="26" name="직사각형 25"/>
          <p:cNvSpPr/>
          <p:nvPr/>
        </p:nvSpPr>
        <p:spPr>
          <a:xfrm>
            <a:off x="2048662" y="467251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72364" y="46725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96064" y="467251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19764" y="467251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43464" y="46725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67164" y="46725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90864" y="46725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14564" y="4672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19252" y="4747554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1</a:t>
            </a:r>
            <a:r>
              <a:rPr lang="ko-KR" altLang="en-US" sz="2800" smtClean="0"/>
              <a:t>의 보수</a:t>
            </a:r>
            <a:endParaRPr lang="en-US" altLang="ko-KR" sz="2800" smtClean="0"/>
          </a:p>
        </p:txBody>
      </p:sp>
      <p:sp>
        <p:nvSpPr>
          <p:cNvPr id="35" name="직사각형 34"/>
          <p:cNvSpPr/>
          <p:nvPr/>
        </p:nvSpPr>
        <p:spPr>
          <a:xfrm>
            <a:off x="2048661" y="550775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72363" y="55077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96063" y="55077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19763" y="55077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43463" y="55077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67163" y="55077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90863" y="55077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714563" y="55077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9251" y="5582788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2</a:t>
            </a:r>
            <a:r>
              <a:rPr lang="ko-KR" altLang="en-US" sz="2800" smtClean="0"/>
              <a:t>의 보수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85402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250;</a:t>
            </a:r>
          </a:p>
          <a:p>
            <a:r>
              <a:rPr lang="en-US" altLang="ko-KR" sz="2800" smtClean="0"/>
              <a:t>print("%d\n", ch );  // -6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29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254;</a:t>
            </a:r>
          </a:p>
          <a:p>
            <a:r>
              <a:rPr lang="en-US" altLang="ko-KR" sz="2800" smtClean="0"/>
              <a:t>print("%d\n", ch );  // -2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0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short ch = 0xfffe;</a:t>
            </a:r>
          </a:p>
          <a:p>
            <a:r>
              <a:rPr lang="en-US" altLang="ko-KR" sz="2800" smtClean="0"/>
              <a:t>print("%d\n", ch );  // -2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08584" y="365684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2285" y="3656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55986" y="3656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9687" y="3656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3388" y="3656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27089" y="36568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0790" y="365684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4491" y="365684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598192" y="3656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21893" y="3656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45594" y="3656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69295" y="3656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92996" y="3656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216697" y="36568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740398" y="365684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264099" y="365684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4136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550790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766644" y="4463942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f</a:t>
            </a:r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8611196" y="44639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e</a:t>
            </a:r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0065924" y="380883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-2</a:t>
            </a:r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405138" y="4997166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28839" y="499716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452540" y="49971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976241" y="49971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99942" y="49971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023643" y="49971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547344" y="49971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71045" y="49971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594746" y="499716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118447" y="499716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642148" y="499716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165849" y="499716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89550" y="499716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213251" y="499716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736952" y="499716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260653" y="499715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405138" y="573237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928839" y="57323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452540" y="57323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976241" y="57323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3499942" y="57323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023643" y="57323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547344" y="57323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071045" y="57323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94746" y="57323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118447" y="57323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642148" y="57323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165849" y="57323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689550" y="57323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213251" y="57323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736952" y="57323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260653" y="57323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1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97880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- </a:t>
            </a:r>
            <a:r>
              <a:rPr lang="ko-KR" altLang="en-US" sz="2800" smtClean="0"/>
              <a:t>파일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fopen, fgets, fputs, library buffer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open, read, write, close : inode, dentry, ...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프로세스 관리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fork, exit, wait, execve ... : schedule(CFS) ...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메모리 관리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malloc, stack, text, data  :   </a:t>
            </a:r>
            <a:r>
              <a:rPr lang="ko-KR" altLang="en-US" sz="2800" smtClean="0"/>
              <a:t>버디시스템</a:t>
            </a:r>
            <a:r>
              <a:rPr lang="en-US" altLang="ko-KR" sz="2800" smtClean="0"/>
              <a:t>, kmalloc, vmalloc</a:t>
            </a:r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ko-KR" altLang="en-US" sz="2800" smtClean="0"/>
              <a:t>멀티 스레드 시스템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pthread_create, pthread_exit : clone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809074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571" y="815960"/>
            <a:ext cx="496603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typedef struct</a:t>
            </a:r>
          </a:p>
          <a:p>
            <a:r>
              <a:rPr lang="en-US" altLang="ko-KR" sz="2800" smtClean="0"/>
              <a:t>{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signed char ch:2;</a:t>
            </a:r>
          </a:p>
          <a:p>
            <a:r>
              <a:rPr lang="en-US" altLang="ko-KR" sz="2800" smtClean="0"/>
              <a:t>} ST;</a:t>
            </a:r>
          </a:p>
          <a:p>
            <a:r>
              <a:rPr lang="en-US" altLang="ko-KR" sz="2800" smtClean="0"/>
              <a:t>ST s;</a:t>
            </a:r>
          </a:p>
          <a:p>
            <a:r>
              <a:rPr lang="en-US" altLang="ko-KR" sz="2800" smtClean="0"/>
              <a:t>s.ch = 3;</a:t>
            </a:r>
          </a:p>
          <a:p>
            <a:r>
              <a:rPr lang="en-US" altLang="ko-KR" sz="2800" smtClean="0"/>
              <a:t>if( s.ch == 3 )</a:t>
            </a:r>
          </a:p>
          <a:p>
            <a:r>
              <a:rPr lang="en-US" altLang="ko-KR" sz="2800" smtClean="0"/>
              <a:t>    print("%d\n", s.ch );  // -1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25610" y="449108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149311" y="449108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0" y="463018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-1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25610" y="528079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149311" y="52807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25610" y="604908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149311" y="604908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3571" y="815960"/>
            <a:ext cx="44594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typedef struct</a:t>
            </a:r>
          </a:p>
          <a:p>
            <a:r>
              <a:rPr lang="en-US" altLang="ko-KR" sz="2800" smtClean="0"/>
              <a:t>{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signed char ch:1;</a:t>
            </a:r>
          </a:p>
          <a:p>
            <a:r>
              <a:rPr lang="en-US" altLang="ko-KR" sz="2800" smtClean="0"/>
              <a:t>} ST;</a:t>
            </a:r>
          </a:p>
          <a:p>
            <a:r>
              <a:rPr lang="en-US" altLang="ko-KR" sz="2800" smtClean="0"/>
              <a:t>ST s;</a:t>
            </a:r>
          </a:p>
          <a:p>
            <a:r>
              <a:rPr lang="en-US" altLang="ko-KR" sz="2800" smtClean="0"/>
              <a:t>s.ch = 1;</a:t>
            </a:r>
          </a:p>
          <a:p>
            <a:r>
              <a:rPr lang="en-US" altLang="ko-KR" sz="2800" smtClean="0"/>
              <a:t>print("%d\n", s.ch );  // -1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25610" y="449108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0" y="463018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-1</a:t>
            </a: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625610" y="528079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625610" y="6049085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4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type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3863" y="2135888"/>
            <a:ext cx="4225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signed char ch = 0xff;</a:t>
            </a:r>
          </a:p>
          <a:p>
            <a:r>
              <a:rPr lang="en-US" altLang="ko-KR" sz="2800" smtClean="0"/>
              <a:t>print("%d\n", ch );  // -1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854999" y="365684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78700" y="365683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902401" y="3656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26102" y="3656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49803" y="3656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73504" y="3656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997205" y="3656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20906" y="3656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26575" y="3090002"/>
            <a:ext cx="652125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78700" y="3090001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902401" y="3090000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26102" y="3089999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949803" y="3089998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73504" y="3089997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97205" y="3089996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20906" y="3089995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16736" y="3656833"/>
            <a:ext cx="523701" cy="67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4999" y="444654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78700" y="44465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02401" y="44465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26102" y="44465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9803" y="44465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73504" y="44465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97205" y="44465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520906" y="444654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54999" y="525183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378700" y="525183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02401" y="525183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426102" y="525183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949803" y="525183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73504" y="525183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97205" y="525183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0906" y="525183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7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+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466442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941741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423627" y="25661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3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029" y="258501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5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</a:t>
            </a:r>
            <a:endParaRPr lang="en-US" altLang="ko-KR" sz="280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a=8;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b=1;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71029" y="258501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947327" y="25850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94729" y="258500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76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862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.(</a:t>
            </a:r>
            <a:r>
              <a:rPr lang="ko-KR" altLang="en-US" sz="2800" smtClean="0"/>
              <a:t>부호와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2343" y="1462548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328824" y="333540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52525" y="333540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226" y="333540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99927" y="333540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23628" y="333540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947329" y="333540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71030" y="33354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94731" y="33354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28823" y="4085801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52524" y="40858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76225" y="40857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99926" y="40857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423627" y="40857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947328" y="40857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471029" y="40857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4730" y="40857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28823" y="50526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52524" y="50526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76225" y="50526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99926" y="50526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423627" y="50526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947328" y="50526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71029" y="50526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994730" y="50526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0297" y="3426842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0297" y="416084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46987" y="41608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277687" y="4912822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60297" y="512360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579" y="2961246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85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768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1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13793" y="3457458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7494" y="345745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61195" y="34574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4896" y="34574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8597" y="34574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32298" y="34574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5999" y="34574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9700" y="34574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13792" y="420785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37493" y="42078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61194" y="42078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84895" y="4207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8596" y="4207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2297" y="4207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55998" y="4207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9699" y="4207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13792" y="517467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37493" y="517467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1194" y="51746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4895" y="51746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08596" y="51746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32297" y="51746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55998" y="51746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79699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5266" y="354889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5266" y="428289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956" y="42828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3577" y="5020975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45266" y="52497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71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43608" y="1148351"/>
            <a:ext cx="3436838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중국수학 </a:t>
            </a:r>
            <a:r>
              <a:rPr lang="en-US" altLang="ko-KR" sz="3200" smtClean="0"/>
              <a:t>: 10 </a:t>
            </a:r>
            <a:r>
              <a:rPr lang="ko-KR" altLang="en-US" sz="3200" smtClean="0"/>
              <a:t>진수</a:t>
            </a:r>
            <a:endParaRPr lang="en-US" altLang="ko-KR" sz="3200" smtClean="0"/>
          </a:p>
          <a:p>
            <a:r>
              <a:rPr lang="en-US" altLang="ko-KR" sz="3200" smtClean="0"/>
              <a:t>5 - 3 = 2</a:t>
            </a:r>
          </a:p>
          <a:p>
            <a:r>
              <a:rPr lang="en-US" altLang="ko-KR" sz="3200" smtClean="0"/>
              <a:t>9-3 = x</a:t>
            </a:r>
            <a:endParaRPr lang="en-US" altLang="ko-KR" sz="3200"/>
          </a:p>
          <a:p>
            <a:r>
              <a:rPr lang="en-US" altLang="ko-KR" sz="3200" smtClean="0"/>
              <a:t>5+6 = 1+1 = 2</a:t>
            </a:r>
            <a:endParaRPr lang="ko-KR" alt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9262027" y="2934231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91514" y="294585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73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35" y="47265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16065" y="47265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79699" y="589787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13792" y="6766477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937493" y="67664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61194" y="67664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984895" y="67664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08596" y="67664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32297" y="676647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55998" y="676647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079699" y="676647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573577" y="6612773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843850" y="68415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71748" y="5115478"/>
            <a:ext cx="35221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문제점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1. </a:t>
            </a:r>
            <a:r>
              <a:rPr lang="ko-KR" altLang="en-US" sz="2800" smtClean="0">
                <a:latin typeface="Consolas" panose="020B0609020204030204" pitchFamily="49" charset="0"/>
              </a:rPr>
              <a:t>계산이 느리다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char a=5;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char b=3;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 - b  // 5+(-3)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413793" y="3457458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37494" y="345745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61195" y="345745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84896" y="345745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08597" y="345745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032298" y="345745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5999" y="345745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79700" y="345745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13792" y="420785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937493" y="420784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61194" y="420784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84895" y="420784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08596" y="420784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32297" y="420784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55998" y="420784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079699" y="420784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413792" y="517467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937493" y="517467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461194" y="517467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4895" y="517467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08596" y="517467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32297" y="517467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55998" y="517467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079699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5266" y="3548891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+5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45266" y="428289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-3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1956" y="42828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73577" y="5020975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45266" y="524972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</m:oMath>
                </a14:m>
                <a:r>
                  <a:rPr lang="ko-KR" altLang="en-US" sz="3200" smtClean="0"/>
                  <a:t> </a:t>
                </a:r>
                <a:r>
                  <a:rPr lang="en-US" altLang="ko-KR" sz="3200" smtClean="0"/>
                  <a:t>: </a:t>
                </a:r>
                <a:r>
                  <a:rPr lang="ko-KR" altLang="en-US" sz="3200" smtClean="0"/>
                  <a:t>부호판단</a:t>
                </a:r>
                <a:endParaRPr lang="ko-KR" altLang="en-US" sz="320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474" y="4528532"/>
                <a:ext cx="3057119" cy="492443"/>
              </a:xfrm>
              <a:prstGeom prst="rect">
                <a:avLst/>
              </a:prstGeom>
              <a:blipFill>
                <a:blip r:embed="rId2"/>
                <a:stretch>
                  <a:fillRect t="-27160" r="-7371" b="-46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543608" y="1148351"/>
            <a:ext cx="3436838" cy="19697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200" smtClean="0"/>
              <a:t>중국수학 </a:t>
            </a:r>
            <a:r>
              <a:rPr lang="en-US" altLang="ko-KR" sz="3200" smtClean="0"/>
              <a:t>: 10 </a:t>
            </a:r>
            <a:r>
              <a:rPr lang="ko-KR" altLang="en-US" sz="3200" smtClean="0"/>
              <a:t>진수</a:t>
            </a:r>
            <a:endParaRPr lang="en-US" altLang="ko-KR" sz="3200" smtClean="0"/>
          </a:p>
          <a:p>
            <a:r>
              <a:rPr lang="en-US" altLang="ko-KR" sz="3200" smtClean="0"/>
              <a:t>5 - 3 = 2</a:t>
            </a:r>
          </a:p>
          <a:p>
            <a:r>
              <a:rPr lang="en-US" altLang="ko-KR" sz="3200" smtClean="0"/>
              <a:t>10 = x+3</a:t>
            </a:r>
            <a:endParaRPr lang="en-US" altLang="ko-KR" sz="3200"/>
          </a:p>
          <a:p>
            <a:r>
              <a:rPr lang="en-US" altLang="ko-KR" sz="3200" smtClean="0"/>
              <a:t>5+7 = </a:t>
            </a:r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r>
              <a:rPr lang="en-US" altLang="ko-KR" sz="3200" smtClean="0"/>
              <a:t>2 = 2</a:t>
            </a:r>
            <a:endParaRPr lang="ko-KR" altLang="en-US" sz="3200"/>
          </a:p>
        </p:txBody>
      </p:sp>
      <p:sp>
        <p:nvSpPr>
          <p:cNvPr id="37" name="TextBox 36"/>
          <p:cNvSpPr txBox="1"/>
          <p:nvPr/>
        </p:nvSpPr>
        <p:spPr>
          <a:xfrm>
            <a:off x="8074889" y="3100852"/>
            <a:ext cx="3001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r>
              <a:rPr lang="ko-KR" altLang="en-US" sz="2800" smtClean="0">
                <a:latin typeface="Consolas" panose="020B0609020204030204" pitchFamily="49" charset="0"/>
              </a:rPr>
              <a:t>를 버린다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9173" y="518298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4835" y="4726507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carry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16065" y="472650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sum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5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50529" y="917520"/>
            <a:ext cx="6069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정수의 연산 </a:t>
            </a:r>
            <a:r>
              <a:rPr lang="en-US" altLang="ko-KR" sz="2800" smtClean="0"/>
              <a:t>:  </a:t>
            </a:r>
            <a:r>
              <a:rPr lang="ko-KR" altLang="en-US" sz="2800" smtClean="0"/>
              <a:t>부호를 도입하자</a:t>
            </a:r>
            <a:r>
              <a:rPr lang="en-US" altLang="ko-KR" sz="2800" smtClean="0"/>
              <a:t>.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  (</a:t>
            </a:r>
            <a:r>
              <a:rPr lang="ko-KR" altLang="en-US" sz="2800" smtClean="0"/>
              <a:t>부호와 </a:t>
            </a:r>
            <a:r>
              <a:rPr lang="en-US" altLang="ko-KR" sz="2800" smtClean="0"/>
              <a:t>2</a:t>
            </a:r>
            <a:r>
              <a:rPr lang="ko-KR" altLang="en-US" sz="2800" smtClean="0"/>
              <a:t>의 보수 절대값 방식</a:t>
            </a:r>
            <a:r>
              <a:rPr lang="en-US" altLang="ko-KR" sz="2800" smtClean="0"/>
              <a:t>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130530" y="217730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54231" y="21772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77932" y="21772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701633" y="21772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225334" y="21772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49035" y="21772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72736" y="21772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96437" y="21772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62003" y="2268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30530" y="368190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54231" y="368190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77932" y="36819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01633" y="36819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225334" y="36819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49035" y="36818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72736" y="36818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96437" y="36818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12814" y="2850624"/>
            <a:ext cx="290945" cy="831273"/>
            <a:chOff x="8478982" y="2917767"/>
            <a:chExt cx="290945" cy="1096636"/>
          </a:xfrm>
        </p:grpSpPr>
        <p:sp>
          <p:nvSpPr>
            <p:cNvPr id="3" name="순서도: 병합 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4384951" y="2850624"/>
            <a:ext cx="290945" cy="831273"/>
            <a:chOff x="8478982" y="2917767"/>
            <a:chExt cx="290945" cy="1096636"/>
          </a:xfrm>
        </p:grpSpPr>
        <p:sp>
          <p:nvSpPr>
            <p:cNvPr id="77" name="순서도: 병합 76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3857088" y="2850624"/>
            <a:ext cx="290945" cy="831273"/>
            <a:chOff x="8478982" y="2917767"/>
            <a:chExt cx="290945" cy="1096636"/>
          </a:xfrm>
        </p:grpSpPr>
        <p:sp>
          <p:nvSpPr>
            <p:cNvPr id="83" name="순서도: 병합 8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3329225" y="2850624"/>
            <a:ext cx="290945" cy="831273"/>
            <a:chOff x="8478982" y="2917767"/>
            <a:chExt cx="290945" cy="1096636"/>
          </a:xfrm>
        </p:grpSpPr>
        <p:sp>
          <p:nvSpPr>
            <p:cNvPr id="88" name="순서도: 병합 8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2801362" y="2850624"/>
            <a:ext cx="290945" cy="831273"/>
            <a:chOff x="8478982" y="2917767"/>
            <a:chExt cx="290945" cy="1096636"/>
          </a:xfrm>
        </p:grpSpPr>
        <p:sp>
          <p:nvSpPr>
            <p:cNvPr id="93" name="순서도: 병합 9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2273499" y="2850624"/>
            <a:ext cx="290945" cy="831273"/>
            <a:chOff x="8478982" y="2917767"/>
            <a:chExt cx="290945" cy="1096636"/>
          </a:xfrm>
        </p:grpSpPr>
        <p:sp>
          <p:nvSpPr>
            <p:cNvPr id="98" name="순서도: 병합 9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1745636" y="2850624"/>
            <a:ext cx="290945" cy="831273"/>
            <a:chOff x="8478982" y="2917767"/>
            <a:chExt cx="290945" cy="1096636"/>
          </a:xfrm>
        </p:grpSpPr>
        <p:sp>
          <p:nvSpPr>
            <p:cNvPr id="103" name="순서도: 병합 102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/>
          <p:cNvGrpSpPr/>
          <p:nvPr/>
        </p:nvGrpSpPr>
        <p:grpSpPr>
          <a:xfrm>
            <a:off x="1217773" y="2850624"/>
            <a:ext cx="290945" cy="831273"/>
            <a:chOff x="8478982" y="2917767"/>
            <a:chExt cx="290945" cy="1096636"/>
          </a:xfrm>
        </p:grpSpPr>
        <p:sp>
          <p:nvSpPr>
            <p:cNvPr id="108" name="순서도: 병합 107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/>
          <p:cNvSpPr/>
          <p:nvPr/>
        </p:nvSpPr>
        <p:spPr>
          <a:xfrm>
            <a:off x="4779804" y="44217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33050" y="449678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914399" y="5203768"/>
            <a:ext cx="454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1130530" y="5346499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654231" y="5346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177932" y="5346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701633" y="5346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225334" y="5346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749035" y="534649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272736" y="53464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796437" y="53464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62003" y="54215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136458" y="217730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660159" y="21772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8183860" y="21772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8707561" y="21772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9231262" y="2177296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9754963" y="2177295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0278664" y="2177294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10802365" y="2177293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1467931" y="226873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grpSp>
        <p:nvGrpSpPr>
          <p:cNvPr id="160" name="그룹 159"/>
          <p:cNvGrpSpPr/>
          <p:nvPr/>
        </p:nvGrpSpPr>
        <p:grpSpPr>
          <a:xfrm>
            <a:off x="8807290" y="2850624"/>
            <a:ext cx="290945" cy="831273"/>
            <a:chOff x="8478982" y="2917767"/>
            <a:chExt cx="290945" cy="1096636"/>
          </a:xfrm>
        </p:grpSpPr>
        <p:sp>
          <p:nvSpPr>
            <p:cNvPr id="161" name="순서도: 병합 160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3" name="직선 연결선 162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/>
          <p:cNvGrpSpPr/>
          <p:nvPr/>
        </p:nvGrpSpPr>
        <p:grpSpPr>
          <a:xfrm>
            <a:off x="8279427" y="2850624"/>
            <a:ext cx="290945" cy="831273"/>
            <a:chOff x="8478982" y="2917767"/>
            <a:chExt cx="290945" cy="1096636"/>
          </a:xfrm>
        </p:grpSpPr>
        <p:sp>
          <p:nvSpPr>
            <p:cNvPr id="166" name="순서도: 병합 165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8" name="직선 연결선 167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/>
          <p:cNvGrpSpPr/>
          <p:nvPr/>
        </p:nvGrpSpPr>
        <p:grpSpPr>
          <a:xfrm>
            <a:off x="7751564" y="2850624"/>
            <a:ext cx="290945" cy="831273"/>
            <a:chOff x="8478982" y="2917767"/>
            <a:chExt cx="290945" cy="1096636"/>
          </a:xfrm>
        </p:grpSpPr>
        <p:sp>
          <p:nvSpPr>
            <p:cNvPr id="171" name="순서도: 병합 170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타원 171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/>
          <p:cNvGrpSpPr/>
          <p:nvPr/>
        </p:nvGrpSpPr>
        <p:grpSpPr>
          <a:xfrm>
            <a:off x="7223701" y="2850624"/>
            <a:ext cx="290945" cy="831273"/>
            <a:chOff x="8478982" y="2917767"/>
            <a:chExt cx="290945" cy="1096636"/>
          </a:xfrm>
        </p:grpSpPr>
        <p:sp>
          <p:nvSpPr>
            <p:cNvPr id="176" name="순서도: 병합 175"/>
            <p:cNvSpPr/>
            <p:nvPr/>
          </p:nvSpPr>
          <p:spPr>
            <a:xfrm>
              <a:off x="8478982" y="3283527"/>
              <a:ext cx="290945" cy="290945"/>
            </a:xfrm>
            <a:prstGeom prst="flowChartMer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8578734" y="3573829"/>
              <a:ext cx="91440" cy="91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8" name="직선 연결선 177"/>
            <p:cNvCxnSpPr/>
            <p:nvPr/>
          </p:nvCxnSpPr>
          <p:spPr>
            <a:xfrm>
              <a:off x="8620297" y="2917767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8620297" y="3648643"/>
              <a:ext cx="0" cy="36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직사각형 182"/>
          <p:cNvSpPr/>
          <p:nvPr/>
        </p:nvSpPr>
        <p:spPr>
          <a:xfrm>
            <a:off x="7128137" y="3681903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7651838" y="368190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8175539" y="36819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8699240" y="36819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9222941" y="3681899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9746642" y="3681898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10270343" y="3681897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10794044" y="3681896"/>
            <a:ext cx="523701" cy="673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1467931" y="5421547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17" name="직선 연결선 16"/>
          <p:cNvCxnSpPr>
            <a:stCxn id="130" idx="2"/>
            <a:endCxn id="190" idx="0"/>
          </p:cNvCxnSpPr>
          <p:nvPr/>
        </p:nvCxnSpPr>
        <p:spPr>
          <a:xfrm flipH="1">
            <a:off x="11055895" y="2850624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29" idx="2"/>
            <a:endCxn id="189" idx="0"/>
          </p:cNvCxnSpPr>
          <p:nvPr/>
        </p:nvCxnSpPr>
        <p:spPr>
          <a:xfrm flipH="1">
            <a:off x="10532194" y="2850625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28" idx="2"/>
            <a:endCxn id="188" idx="0"/>
          </p:cNvCxnSpPr>
          <p:nvPr/>
        </p:nvCxnSpPr>
        <p:spPr>
          <a:xfrm flipH="1">
            <a:off x="10008493" y="2850626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stCxn id="127" idx="2"/>
            <a:endCxn id="187" idx="0"/>
          </p:cNvCxnSpPr>
          <p:nvPr/>
        </p:nvCxnSpPr>
        <p:spPr>
          <a:xfrm flipH="1">
            <a:off x="9484792" y="2850627"/>
            <a:ext cx="8321" cy="83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 flipH="1">
            <a:off x="9397484" y="1593150"/>
            <a:ext cx="1558691" cy="5569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9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99074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강사 </a:t>
            </a:r>
            <a:r>
              <a:rPr lang="en-US" altLang="ko-KR" sz="2800" smtClean="0"/>
              <a:t>PC (ftp) : 192.168.0.2   filezilla  client </a:t>
            </a:r>
            <a:r>
              <a:rPr lang="ko-KR" altLang="en-US" sz="2800" smtClean="0"/>
              <a:t>를 이용하여 접속</a:t>
            </a:r>
            <a:endParaRPr lang="en-US" altLang="ko-KR" sz="2800" smtClean="0"/>
          </a:p>
          <a:p>
            <a:r>
              <a:rPr lang="en-US" altLang="ko-KR" sz="2800"/>
              <a:t> </a:t>
            </a:r>
            <a:r>
              <a:rPr lang="en-US" altLang="ko-KR" sz="2800" smtClean="0"/>
              <a:t>           ID : linux</a:t>
            </a:r>
          </a:p>
          <a:p>
            <a:r>
              <a:rPr lang="en-US" altLang="ko-KR" sz="2800"/>
              <a:t> </a:t>
            </a:r>
            <a:r>
              <a:rPr lang="en-US" altLang="ko-KR" sz="2800" smtClean="0"/>
              <a:t>    passwd :  </a:t>
            </a:r>
            <a:r>
              <a:rPr lang="ko-KR" altLang="en-US" sz="2800" smtClean="0"/>
              <a:t>없음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/>
              <a:t>github  : </a:t>
            </a:r>
            <a:r>
              <a:rPr lang="en-US" altLang="ko-KR" sz="2800">
                <a:hlinkClick r:id="rId2"/>
              </a:rPr>
              <a:t>https://github.com/imguru-mooc/linux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095044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1228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표현 범위의 문제 </a:t>
            </a:r>
            <a:r>
              <a:rPr lang="en-US" altLang="ko-KR" sz="2800" smtClean="0">
                <a:latin typeface="Consolas" panose="020B0609020204030204" pitchFamily="49" charset="0"/>
              </a:rPr>
              <a:t>: 0</a:t>
            </a:r>
            <a:r>
              <a:rPr lang="ko-KR" altLang="en-US" sz="2800" smtClean="0">
                <a:latin typeface="Consolas" panose="020B0609020204030204" pitchFamily="49" charset="0"/>
              </a:rPr>
              <a:t>이 양수 파트에도 음수 파트에도 표현</a:t>
            </a:r>
            <a:endParaRPr lang="en-US" altLang="ko-KR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7494" y="270350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61195" y="27035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4896" y="27035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08597" y="2703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32298" y="2703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5999" y="2703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79700" y="2703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3401" y="2703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37493" y="345389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61194" y="34538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84895" y="34538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8596" y="34538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32297" y="345389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55998" y="345388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79699" y="345388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3400" y="345388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8967" y="27949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67" y="35289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278" y="31152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97278" y="4267019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37494" y="44850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1195" y="44850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4896" y="44850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8597" y="44850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32298" y="44850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5999" y="44850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79700" y="44850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03401" y="44850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37493" y="523542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1194" y="52354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84895" y="52354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8596" y="523541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32297" y="52354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55998" y="52354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79699" y="523541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03400" y="52354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8967" y="45764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68967" y="5310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7278" y="4896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00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리눅스 시스템  프로그래밍</a:t>
            </a:r>
            <a:endParaRPr lang="ko-KR" alt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750529" y="1822472"/>
            <a:ext cx="7542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2</a:t>
            </a:r>
            <a:r>
              <a:rPr lang="ko-KR" altLang="en-US" sz="2800" smtClean="0">
                <a:latin typeface="Consolas" panose="020B0609020204030204" pitchFamily="49" charset="0"/>
              </a:rPr>
              <a:t>의 보수의 표현 </a:t>
            </a:r>
            <a:r>
              <a:rPr lang="en-US" altLang="ko-KR" sz="2800" smtClean="0">
                <a:latin typeface="Consolas" panose="020B0609020204030204" pitchFamily="49" charset="0"/>
              </a:rPr>
              <a:t>: 0</a:t>
            </a:r>
            <a:r>
              <a:rPr lang="ko-KR" altLang="en-US" sz="2800" smtClean="0">
                <a:latin typeface="Consolas" panose="020B0609020204030204" pitchFamily="49" charset="0"/>
              </a:rPr>
              <a:t>이 양수 파트에만 표현</a:t>
            </a:r>
            <a:endParaRPr lang="en-US" altLang="ko-KR" sz="2800" smtClean="0">
              <a:latin typeface="Consolas" panose="020B0609020204030204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37494" y="270350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61195" y="270350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84896" y="270350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508597" y="270349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32298" y="270349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5999" y="270349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79700" y="270349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03401" y="270349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937493" y="3453894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61194" y="345389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984895" y="3453892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08596" y="345389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32297" y="345389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55998" y="345388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79699" y="345388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603400" y="345388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8967" y="2794935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68967" y="352894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+127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97278" y="311521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97278" y="4267019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937494" y="4485030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61195" y="448502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4896" y="448502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508597" y="448502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32298" y="448502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55999" y="448502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079700" y="4485024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03401" y="4485023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937493" y="5235422"/>
            <a:ext cx="523701" cy="673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1194" y="5235421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84895" y="5235420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08596" y="5235419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32297" y="5235418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555998" y="5235417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79699" y="5235416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603400" y="5235415"/>
            <a:ext cx="523701" cy="6733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68967" y="457646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-128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68967" y="531047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97278" y="48967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-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62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156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1072342"/>
            <a:ext cx="1687483" cy="34664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90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3535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573578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2980" y="839586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0462" y="10936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192980" y="1870846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192980" y="1388227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92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3535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92982" y="573578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2981" y="1936867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92980" y="2394066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0463" y="187084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0462" y="235298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2980" y="839586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0462" y="109360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192980" y="1870846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192980" y="1388227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189055" y="2851264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89054" y="3308463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6537" y="278524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6536" y="32673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42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314220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sizeof(a)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</a:t>
            </a:r>
            <a:r>
              <a:rPr lang="en-US" altLang="ko-KR" sz="2800">
                <a:latin typeface="Consolas" panose="020B0609020204030204" pitchFamily="49" charset="0"/>
              </a:rPr>
              <a:t>int </a:t>
            </a:r>
            <a:r>
              <a:rPr lang="en-US" altLang="ko-KR" sz="2800" smtClean="0">
                <a:latin typeface="Consolas" panose="020B0609020204030204" pitchFamily="49" charset="0"/>
              </a:rPr>
              <a:t>[</a:t>
            </a:r>
            <a:r>
              <a:rPr lang="en-US" altLang="ko-KR" sz="2800">
                <a:latin typeface="Consolas" panose="020B0609020204030204" pitchFamily="49" charset="0"/>
              </a:rPr>
              <a:t>4</a:t>
            </a:r>
            <a:r>
              <a:rPr lang="en-US" altLang="ko-KR" sz="2800" smtClean="0">
                <a:latin typeface="Consolas" panose="020B0609020204030204" pitchFamily="49" charset="0"/>
              </a:rPr>
              <a:t>])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sizeof(p)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sizeof(</a:t>
            </a:r>
            <a:r>
              <a:rPr lang="en-US" altLang="ko-KR" sz="2800">
                <a:latin typeface="Consolas" panose="020B0609020204030204" pitchFamily="49" charset="0"/>
              </a:rPr>
              <a:t>int </a:t>
            </a:r>
            <a:r>
              <a:rPr lang="en-US" altLang="ko-KR" sz="2800" smtClean="0">
                <a:latin typeface="Consolas" panose="020B0609020204030204" pitchFamily="49" charset="0"/>
              </a:rPr>
              <a:t>*</a:t>
            </a:r>
            <a:r>
              <a:rPr lang="en-US" altLang="ko-KR" sz="2800">
                <a:latin typeface="Consolas" panose="020B0609020204030204" pitchFamily="49" charset="0"/>
              </a:rPr>
              <a:t>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02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19591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a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a+1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&amp;a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&amp;a+1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35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&amp;a;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2" y="5736264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8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072342"/>
            <a:ext cx="3536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a[4];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(*p)[4] = &amp;a;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(*p)[1] = 10;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a[2]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a[3]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564" y="290945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324" y="5154613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p+n =&gt; p+n*sizeof(*p)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2000" y="38121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000" y="522478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1016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5752" y="5736264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p+1*sizeof(int[4])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71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45223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*(*1004+1)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*(2+1)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*3   // compile error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p+1*sizeof(int)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38531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1004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6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352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새로만들기  클릭</a:t>
            </a:r>
            <a:endParaRPr lang="ko-KR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0" y="2216467"/>
            <a:ext cx="4419600" cy="37052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63663" y="3919450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87433" y="4418214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88602" y="4671189"/>
            <a:ext cx="1676100" cy="195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949" y="2117888"/>
            <a:ext cx="44196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76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531106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 *p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*(0x0304+1)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*0x0308   // runtime error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1" y="3657602"/>
            <a:ext cx="1687482" cy="1828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4343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59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5716" y="1088967"/>
            <a:ext cx="45223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a[2][2]={1,2,3,4};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(*p)[2]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 = 10;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(*(p+1))[1]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*</a:t>
            </a:r>
            <a:r>
              <a:rPr lang="en-US" altLang="ko-KR" sz="2800" smtClean="0">
                <a:latin typeface="Consolas" panose="020B0609020204030204" pitchFamily="49" charset="0"/>
              </a:rPr>
              <a:t>(*(p+1)+1)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*(*(1000+1</a:t>
            </a:r>
            <a:r>
              <a:rPr lang="en-US" altLang="ko-KR" sz="2800">
                <a:latin typeface="Consolas" panose="020B0609020204030204" pitchFamily="49" charset="0"/>
              </a:rPr>
              <a:t>)+1)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*(*1008+1)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*(1008+1)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*1012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00059" y="2294313"/>
            <a:ext cx="1687483" cy="3965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0058" y="3657602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0057" y="4114801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7540" y="359158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7539" y="407371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a[0][1]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00057" y="2560321"/>
            <a:ext cx="1687483" cy="10972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1000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7539" y="281434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00057" y="3591581"/>
            <a:ext cx="133005" cy="1330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꺾인 연결선 12"/>
          <p:cNvCxnSpPr>
            <a:stCxn id="11" idx="1"/>
            <a:endCxn id="2" idx="2"/>
          </p:cNvCxnSpPr>
          <p:nvPr/>
        </p:nvCxnSpPr>
        <p:spPr>
          <a:xfrm rot="10800000" flipV="1">
            <a:off x="6700057" y="3108962"/>
            <a:ext cx="12700" cy="549122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132" y="4571999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96131" y="5029198"/>
            <a:ext cx="1687483" cy="4571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3614" y="4505978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a[1][0]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3613" y="498811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a[1][1]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17" y="-57978"/>
            <a:ext cx="75777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배열의 이름은 배열의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첫번째 원소의 주소로 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 sizeof, &amp; 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3964" y="336298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1000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96132" y="3657603"/>
            <a:ext cx="1687482" cy="913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2817" y="5802282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p+1 =&gt; p+1*sizeof(*p)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3964" y="43434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1008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94169" y="4563935"/>
            <a:ext cx="1687482" cy="913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166039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938786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63186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50088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035933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822835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0938786" y="1030778"/>
            <a:ext cx="0" cy="5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1035933" y="1135141"/>
            <a:ext cx="0" cy="5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71254" y="470534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1012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71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5057509" y="1457959"/>
            <a:ext cx="3737356" cy="1110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39308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a[2][2][2];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(*p)[2][2] = a;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p[1][1][1] = 10;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59305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32052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56452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43354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29199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16101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94865" y="1457959"/>
            <a:ext cx="3737356" cy="1110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96661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669408" y="1571105"/>
            <a:ext cx="1772747" cy="902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993808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780710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766555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553457" y="1675468"/>
            <a:ext cx="786902" cy="685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02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522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a[2];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[2];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2219" y="2286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*p++;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60648" y="2286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*++p;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2219" y="299258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(*p)++;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60648" y="2992582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++*p;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39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1280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914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4325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**p;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**;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03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51139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(*p)[2];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(*)[2];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68196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133214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9068" y="2493817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7" idx="3"/>
            <a:endCxn id="2" idx="1"/>
          </p:cNvCxnSpPr>
          <p:nvPr/>
        </p:nvCxnSpPr>
        <p:spPr>
          <a:xfrm>
            <a:off x="8553796" y="2805545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20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979" y="1163782"/>
            <a:ext cx="511390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* [2];  // array of 2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        // 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65193" y="955964"/>
            <a:ext cx="7274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심볼로 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800" smtClean="0">
                <a:latin typeface="Consolas" panose="020B0609020204030204" pitchFamily="49" charset="0"/>
              </a:rPr>
              <a:t>전치와 후치가 있다면 후치부터 해석한다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68196" y="2493818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68196" y="3429000"/>
            <a:ext cx="66501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99068" y="2493817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>
            <a:stCxn id="7" idx="3"/>
            <a:endCxn id="2" idx="1"/>
          </p:cNvCxnSpPr>
          <p:nvPr/>
        </p:nvCxnSpPr>
        <p:spPr>
          <a:xfrm>
            <a:off x="8553796" y="2805545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099068" y="3117272"/>
            <a:ext cx="1454728" cy="623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9" idx="3"/>
            <a:endCxn id="6" idx="1"/>
          </p:cNvCxnSpPr>
          <p:nvPr/>
        </p:nvCxnSpPr>
        <p:spPr>
          <a:xfrm>
            <a:off x="8553796" y="3429000"/>
            <a:ext cx="914400" cy="3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810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배열과 포인터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067" y="3627093"/>
            <a:ext cx="27478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int (*p2)[2];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9367" y="116378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sizeof(p1)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97927" y="374629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sizeof(p2)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8618" y="1163782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sizeof(int *[2])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7178" y="374581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sizeof(int (*)[2])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*p1[2];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9367" y="19230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p1+1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9366" y="442515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p2+1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994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7556" y="1070968"/>
            <a:ext cx="51139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function(void)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7556" y="2700263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function(int,int)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0067" y="2700263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foo(int,int)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7556" y="4429310"/>
            <a:ext cx="57054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function(int,int) 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067" y="442931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foo(int,int)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1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352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새로만들기  클릭</a:t>
            </a:r>
            <a:endParaRPr lang="ko-KR" altLang="en-US" sz="28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85957"/>
            <a:ext cx="4419600" cy="3705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17470" y="5099858"/>
            <a:ext cx="2191489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5470" y="5367927"/>
            <a:ext cx="2191489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997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550823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>
                <a:latin typeface="Consolas" panose="020B0609020204030204" pitchFamily="49" charset="0"/>
              </a:rPr>
              <a:t>   foo();     </a:t>
            </a:r>
            <a:r>
              <a:rPr lang="en-US" altLang="ko-KR" sz="2800">
                <a:latin typeface="Consolas" panose="020B0609020204030204" pitchFamily="49" charset="0"/>
              </a:rPr>
              <a:t>// </a:t>
            </a:r>
            <a:r>
              <a:rPr lang="en-US" altLang="ko-KR" sz="2800" smtClean="0">
                <a:latin typeface="Consolas" panose="020B0609020204030204" pitchFamily="49" charset="0"/>
              </a:rPr>
              <a:t>call  foo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0550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0067" y="1070968"/>
            <a:ext cx="471956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foo;     </a:t>
            </a:r>
            <a:r>
              <a:rPr lang="en-US" altLang="ko-KR" sz="2800">
                <a:latin typeface="Consolas" panose="020B0609020204030204" pitchFamily="49" charset="0"/>
              </a:rPr>
              <a:t>// </a:t>
            </a:r>
            <a:r>
              <a:rPr lang="en-US" altLang="ko-KR" sz="2800" smtClean="0">
                <a:latin typeface="Consolas" panose="020B0609020204030204" pitchFamily="49" charset="0"/>
              </a:rPr>
              <a:t>0x1160;</a:t>
            </a:r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096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질문 </a:t>
            </a:r>
            <a:r>
              <a:rPr lang="en-US" altLang="ko-KR" sz="2800" smtClean="0">
                <a:latin typeface="Consolas" panose="020B0609020204030204" pitchFamily="49" charset="0"/>
              </a:rPr>
              <a:t>: p</a:t>
            </a:r>
            <a:r>
              <a:rPr lang="ko-KR" altLang="en-US" sz="2800" smtClean="0">
                <a:latin typeface="Consolas" panose="020B0609020204030204" pitchFamily="49" charset="0"/>
              </a:rPr>
              <a:t>와  </a:t>
            </a:r>
            <a:r>
              <a:rPr lang="en-US" altLang="ko-KR" sz="2800" smtClean="0">
                <a:latin typeface="Consolas" panose="020B0609020204030204" pitchFamily="49" charset="0"/>
              </a:rPr>
              <a:t>foo</a:t>
            </a:r>
            <a:r>
              <a:rPr lang="ko-KR" altLang="en-US" sz="2800" smtClean="0">
                <a:latin typeface="Consolas" panose="020B0609020204030204" pitchFamily="49" charset="0"/>
              </a:rPr>
              <a:t>는 같은 타입인가</a:t>
            </a:r>
            <a:r>
              <a:rPr lang="en-US" altLang="ko-KR" sz="2800" smtClean="0">
                <a:latin typeface="Consolas" panose="020B0609020204030204" pitchFamily="49" charset="0"/>
              </a:rPr>
              <a:t>?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9856" y="2319251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9856" y="3634101"/>
            <a:ext cx="59025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(*p)(void)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189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9856" y="2319251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9856" y="3634101"/>
            <a:ext cx="59025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(*p)(void)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 void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467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void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void </a:t>
            </a:r>
            <a:r>
              <a:rPr lang="en-US" altLang="ko-KR" sz="2800" smtClean="0">
                <a:latin typeface="Consolas" panose="020B0609020204030204" pitchFamily="49" charset="0"/>
              </a:rPr>
              <a:t>(*p)(void) = &amp;foo;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(*p)(); 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5892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0934" y="1070968"/>
            <a:ext cx="58689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int a=10;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ret;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ret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68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7806" y="733246"/>
            <a:ext cx="586892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int*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a[2]= {1,2};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*p;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9156" y="199505"/>
            <a:ext cx="63033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decay : </a:t>
            </a:r>
            <a:r>
              <a:rPr lang="ko-KR" altLang="en-US" sz="2800" smtClean="0">
                <a:latin typeface="Consolas" panose="020B0609020204030204" pitchFamily="49" charset="0"/>
              </a:rPr>
              <a:t>일반적으로 함수의 이름은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함수의 기계어 코드의 번지로 </a:t>
            </a:r>
            <a:endParaRPr lang="en-US" altLang="ko-KR" sz="2800" smtClean="0">
              <a:latin typeface="Consolas" panose="020B0609020204030204" pitchFamily="49" charset="0"/>
            </a:endParaRPr>
          </a:p>
          <a:p>
            <a:r>
              <a:rPr lang="ko-KR" altLang="en-US" sz="2800" smtClean="0">
                <a:latin typeface="Consolas" panose="020B0609020204030204" pitchFamily="49" charset="0"/>
              </a:rPr>
              <a:t>해석 된다</a:t>
            </a:r>
            <a:r>
              <a:rPr lang="en-US" altLang="ko-KR" sz="280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</a:t>
            </a:r>
            <a:r>
              <a:rPr lang="ko-KR" altLang="en-US" sz="2800" smtClean="0">
                <a:latin typeface="Consolas" panose="020B0609020204030204" pitchFamily="49" charset="0"/>
              </a:rPr>
              <a:t>예외</a:t>
            </a:r>
            <a:r>
              <a:rPr lang="en-US" altLang="ko-KR" sz="2800" smtClean="0">
                <a:latin typeface="Consolas" panose="020B0609020204030204" pitchFamily="49" charset="0"/>
              </a:rPr>
              <a:t>) &amp;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92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7805" y="733246"/>
            <a:ext cx="80884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(*)[2] foo(void)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a[2][2] = {1,2,3,4};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(*p)[2];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7880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7805" y="733246"/>
            <a:ext cx="80884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int (* foo(void) )[2]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static int a[2][2] = {1,2,3,4};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printf("foo()\n");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   return a;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2800">
              <a:latin typeface="Consolas" panose="020B0609020204030204" pitchFamily="49" charset="0"/>
            </a:endParaRPr>
          </a:p>
          <a:p>
            <a:r>
              <a:rPr lang="en-US" altLang="ko-KR" sz="2800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int (*p)[2];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   </a:t>
            </a:r>
            <a:r>
              <a:rPr lang="en-US" altLang="ko-KR" sz="2800" smtClean="0">
                <a:latin typeface="Consolas" panose="020B0609020204030204" pitchFamily="49" charset="0"/>
              </a:rPr>
              <a:t>p = foo();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p[1][1] = 10;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 </a:t>
            </a:r>
            <a:r>
              <a:rPr lang="en-US" altLang="ko-KR" sz="2800" smtClean="0">
                <a:latin typeface="Consolas" panose="020B0609020204030204" pitchFamily="49" charset="0"/>
              </a:rPr>
              <a:t>   return 0;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090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434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int (* foo(void) )[2]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0271" y="1705835"/>
            <a:ext cx="7132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array of 2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int</a:t>
            </a:r>
            <a:endParaRPr lang="en-US" altLang="ko-KR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2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2882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설정  클릭</a:t>
            </a:r>
            <a:endParaRPr lang="ko-KR" altLang="en-US" sz="2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54" y="1578292"/>
            <a:ext cx="7086600" cy="49815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34496" y="3470563"/>
            <a:ext cx="1368530" cy="336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12824" y="2331720"/>
            <a:ext cx="686740" cy="17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55872" y="2589414"/>
            <a:ext cx="1750768" cy="17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99563" y="2839749"/>
            <a:ext cx="2078181" cy="177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81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815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ko-KR" sz="2800">
                <a:latin typeface="Consolas" panose="020B0609020204030204" pitchFamily="49" charset="0"/>
              </a:rPr>
              <a:t>void (* (*(*q)[2])(void) )(void)</a:t>
            </a:r>
            <a:endParaRPr lang="en-US" altLang="ko-KR" sz="280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0271" y="1705835"/>
            <a:ext cx="71324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array of 2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pointer to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function(void) returning</a:t>
            </a:r>
          </a:p>
          <a:p>
            <a:r>
              <a:rPr lang="en-US" altLang="ko-KR" sz="2800" smtClean="0">
                <a:latin typeface="Consolas" panose="020B0609020204030204" pitchFamily="49" charset="0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12741614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199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Consolas" panose="020B0609020204030204" pitchFamily="49" charset="0"/>
              </a:rPr>
              <a:t>함수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0271" y="874562"/>
            <a:ext cx="81549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typedef  void (*F1)(void);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typedef  F1 (*F2)(void);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typedef  F2 (*F3)[2];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0271" y="2595297"/>
            <a:ext cx="713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F3 q = p;</a:t>
            </a:r>
          </a:p>
        </p:txBody>
      </p:sp>
    </p:spTree>
    <p:extLst>
      <p:ext uri="{BB962C8B-B14F-4D97-AF65-F5344CB8AC3E}">
        <p14:creationId xmlns:p14="http://schemas.microsoft.com/office/powerpoint/2010/main" val="289954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28825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virtual box  </a:t>
            </a:r>
            <a:r>
              <a:rPr lang="ko-KR" altLang="en-US" sz="2800" smtClean="0"/>
              <a:t>시행</a:t>
            </a:r>
            <a:endParaRPr lang="en-US" altLang="ko-KR" sz="2800" smtClean="0"/>
          </a:p>
          <a:p>
            <a:r>
              <a:rPr lang="en-US" altLang="ko-KR" sz="2800" smtClean="0"/>
              <a:t>-  </a:t>
            </a:r>
            <a:r>
              <a:rPr lang="ko-KR" altLang="en-US" sz="2800" smtClean="0"/>
              <a:t>시작  클릭</a:t>
            </a:r>
            <a:endParaRPr lang="en-US" altLang="ko-KR" sz="2800" smtClean="0"/>
          </a:p>
          <a:p>
            <a:endParaRPr lang="en-US" altLang="ko-KR" sz="2800"/>
          </a:p>
          <a:p>
            <a:r>
              <a:rPr lang="en-US" altLang="ko-KR" sz="2800" smtClean="0"/>
              <a:t>- </a:t>
            </a:r>
            <a:r>
              <a:rPr lang="en-US" altLang="ko-KR" sz="2800" smtClean="0"/>
              <a:t>ID : linux</a:t>
            </a:r>
          </a:p>
          <a:p>
            <a:r>
              <a:rPr lang="en-US" altLang="ko-KR" sz="2800" smtClean="0"/>
              <a:t>- passwd : linux</a:t>
            </a:r>
            <a:endParaRPr lang="ko-KR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5835536" y="515387"/>
            <a:ext cx="22236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터미널 실행</a:t>
            </a:r>
            <a:endParaRPr lang="en-US" altLang="ko-KR" sz="2800" smtClean="0"/>
          </a:p>
          <a:p>
            <a:r>
              <a:rPr lang="en-US" altLang="ko-KR" sz="2800" smtClean="0"/>
              <a:t>ctrl + alt + 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5536" y="1903612"/>
            <a:ext cx="375269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root passwd  </a:t>
            </a:r>
            <a:r>
              <a:rPr lang="ko-KR" altLang="en-US" sz="2800" smtClean="0"/>
              <a:t>지정</a:t>
            </a:r>
            <a:endParaRPr lang="en-US" altLang="ko-KR" sz="2800" smtClean="0"/>
          </a:p>
          <a:p>
            <a:r>
              <a:rPr lang="en-US" altLang="ko-KR" sz="2800" smtClean="0"/>
              <a:t>$ sudo passwd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 smtClean="0"/>
              <a:t>linux</a:t>
            </a:r>
          </a:p>
          <a:p>
            <a:endParaRPr lang="en-US" altLang="ko-KR" sz="2800"/>
          </a:p>
          <a:p>
            <a:r>
              <a:rPr lang="en-US" altLang="ko-KR" sz="2800" smtClean="0"/>
              <a:t>root </a:t>
            </a:r>
            <a:r>
              <a:rPr lang="ko-KR" altLang="en-US" sz="2800" smtClean="0"/>
              <a:t>권한으로 바꾸기 </a:t>
            </a:r>
            <a:endParaRPr lang="en-US" altLang="ko-KR" sz="2800" smtClean="0"/>
          </a:p>
          <a:p>
            <a:r>
              <a:rPr lang="en-US" altLang="ko-KR" sz="2800" smtClean="0"/>
              <a:t>$ su - </a:t>
            </a:r>
          </a:p>
          <a:p>
            <a:r>
              <a:rPr lang="en-US" altLang="ko-KR" sz="2800" smtClean="0"/>
              <a:t>linux</a:t>
            </a:r>
          </a:p>
          <a:p>
            <a:r>
              <a:rPr lang="en-US" altLang="ko-KR" sz="2800"/>
              <a:t>#</a:t>
            </a:r>
            <a:endParaRPr lang="en-US" altLang="ko-KR" sz="2800" smtClean="0"/>
          </a:p>
        </p:txBody>
      </p:sp>
    </p:spTree>
    <p:extLst>
      <p:ext uri="{BB962C8B-B14F-4D97-AF65-F5344CB8AC3E}">
        <p14:creationId xmlns:p14="http://schemas.microsoft.com/office/powerpoint/2010/main" val="212692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155470" y="1163781"/>
            <a:ext cx="369011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ssh </a:t>
            </a:r>
            <a:r>
              <a:rPr lang="ko-KR" altLang="en-US" sz="2800" smtClean="0"/>
              <a:t>설치</a:t>
            </a:r>
            <a:endParaRPr lang="en-US" altLang="ko-KR" sz="2800" smtClean="0"/>
          </a:p>
          <a:p>
            <a:r>
              <a:rPr lang="en-US" altLang="ko-KR" sz="2800" smtClean="0"/>
              <a:t># apt install ssh</a:t>
            </a:r>
          </a:p>
          <a:p>
            <a:endParaRPr lang="en-US" altLang="ko-KR" sz="2800" smtClean="0"/>
          </a:p>
          <a:p>
            <a:r>
              <a:rPr lang="en-US" altLang="ko-KR" sz="2800" smtClean="0"/>
              <a:t>ip </a:t>
            </a:r>
            <a:r>
              <a:rPr lang="ko-KR" altLang="en-US" sz="2800" smtClean="0"/>
              <a:t>확인</a:t>
            </a:r>
            <a:endParaRPr lang="en-US" altLang="ko-KR" sz="2800" smtClean="0"/>
          </a:p>
          <a:p>
            <a:r>
              <a:rPr lang="en-US" altLang="ko-KR" sz="2800" smtClean="0"/>
              <a:t># apt install net-tools</a:t>
            </a:r>
          </a:p>
          <a:p>
            <a:r>
              <a:rPr lang="en-US" altLang="ko-KR" sz="2800" smtClean="0"/>
              <a:t># ifconfig</a:t>
            </a:r>
          </a:p>
          <a:p>
            <a:endParaRPr lang="en-US" altLang="ko-KR" sz="2800"/>
          </a:p>
          <a:p>
            <a:r>
              <a:rPr lang="en-US" altLang="ko-KR" sz="2800" smtClean="0"/>
              <a:t>ssh </a:t>
            </a:r>
            <a:r>
              <a:rPr lang="ko-KR" altLang="en-US" sz="2800" smtClean="0"/>
              <a:t>서버 확인 </a:t>
            </a:r>
            <a:endParaRPr lang="en-US" altLang="ko-KR" sz="2800" smtClean="0"/>
          </a:p>
          <a:p>
            <a:r>
              <a:rPr lang="en-US" altLang="ko-KR" sz="2800" smtClean="0"/>
              <a:t># netstat -ant</a:t>
            </a:r>
          </a:p>
          <a:p>
            <a:r>
              <a:rPr lang="en-US" altLang="ko-KR" sz="2800" smtClean="0"/>
              <a:t>0.0.0.0:22</a:t>
            </a:r>
            <a:endParaRPr lang="en-US" altLang="ko-KR" sz="2800"/>
          </a:p>
          <a:p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59484" y="1321724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59484" y="1986742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59484" y="265176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01695" y="1321724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01695" y="1986742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01695" y="265176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9484" y="648393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51324" y="572547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1910" y="3150524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02745" y="3150524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67038" y="2152738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53530" y="3815542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634450" y="1399938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51324" y="198523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96035" y="1654233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700669" y="1399938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0669" y="198523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45380" y="1654233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0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3571" y="249381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/>
              <a:t>환경 설정</a:t>
            </a:r>
            <a:endParaRPr lang="ko-KR" alt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739833" y="1121669"/>
            <a:ext cx="10653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/>
              <a:t>putty </a:t>
            </a:r>
            <a:r>
              <a:rPr lang="ko-KR" altLang="en-US" sz="2800" smtClean="0"/>
              <a:t>설정</a:t>
            </a:r>
            <a:endParaRPr lang="en-US" altLang="ko-KR" sz="2800" smtClean="0"/>
          </a:p>
          <a:p>
            <a:r>
              <a:rPr lang="en-US" altLang="ko-KR" sz="2800" smtClean="0"/>
              <a:t>https</a:t>
            </a:r>
            <a:r>
              <a:rPr lang="en-US" altLang="ko-KR" sz="2800"/>
              <a:t>://www.chiark.greenend.org.uk/~sgtatham/putty/latest.html</a:t>
            </a:r>
            <a:endParaRPr lang="ko-KR" altLang="en-US" sz="2800"/>
          </a:p>
        </p:txBody>
      </p:sp>
      <p:sp>
        <p:nvSpPr>
          <p:cNvPr id="2" name="직사각형 1"/>
          <p:cNvSpPr/>
          <p:nvPr/>
        </p:nvSpPr>
        <p:spPr>
          <a:xfrm>
            <a:off x="6217920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7920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17920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60131" y="3050910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60131" y="3715928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60131" y="4380946"/>
            <a:ext cx="1471352" cy="665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7920" y="23775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windows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9760" y="2301733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ubuntu</a:t>
            </a:r>
            <a:endParaRPr lang="ko-KR" altLang="en-US" sz="2800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00346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61181" y="4879710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꺾인 연결선 16"/>
          <p:cNvCxnSpPr>
            <a:stCxn id="6" idx="2"/>
            <a:endCxn id="15" idx="2"/>
          </p:cNvCxnSpPr>
          <p:nvPr/>
        </p:nvCxnSpPr>
        <p:spPr>
          <a:xfrm rot="16200000" flipH="1">
            <a:off x="8525474" y="3881924"/>
            <a:ext cx="12700" cy="256083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11966" y="5544728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anose="020B0609020204030204" pitchFamily="49" charset="0"/>
              </a:rPr>
              <a:t>192.168.56.</a:t>
            </a:r>
            <a:r>
              <a:rPr lang="en-US" altLang="ko-KR" sz="2800" smtClean="0">
                <a:solidFill>
                  <a:srgbClr val="FF0000"/>
                </a:solidFill>
                <a:latin typeface="Consolas" panose="020B0609020204030204" pitchFamily="49" charset="0"/>
              </a:rPr>
              <a:t>102</a:t>
            </a:r>
            <a:endParaRPr lang="ko-KR" altLang="en-US" sz="28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92886" y="3129124"/>
            <a:ext cx="814648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09760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/>
          <p:cNvCxnSpPr>
            <a:stCxn id="22" idx="0"/>
            <a:endCxn id="20" idx="2"/>
          </p:cNvCxnSpPr>
          <p:nvPr/>
        </p:nvCxnSpPr>
        <p:spPr>
          <a:xfrm flipV="1">
            <a:off x="9754471" y="3383419"/>
            <a:ext cx="245739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659105" y="3129124"/>
            <a:ext cx="897774" cy="2542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anose="020B0609020204030204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9105" y="3714416"/>
            <a:ext cx="489421" cy="282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직선 연결선 26"/>
          <p:cNvCxnSpPr>
            <a:stCxn id="26" idx="0"/>
            <a:endCxn id="25" idx="2"/>
          </p:cNvCxnSpPr>
          <p:nvPr/>
        </p:nvCxnSpPr>
        <p:spPr>
          <a:xfrm flipV="1">
            <a:off x="6903816" y="3383419"/>
            <a:ext cx="204176" cy="33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6" y="2213436"/>
            <a:ext cx="4305300" cy="42100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52502" y="3256271"/>
            <a:ext cx="1529542" cy="21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52502" y="4213393"/>
            <a:ext cx="1529542" cy="210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1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2678</Words>
  <Application>Microsoft Office PowerPoint</Application>
  <PresentationFormat>와이드스크린</PresentationFormat>
  <Paragraphs>1195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6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Hong, Yoon Jae (KR - AB)</dc:creator>
  <cp:lastModifiedBy>Hong, Yoon Jae (KR - AB)</cp:lastModifiedBy>
  <cp:revision>38</cp:revision>
  <dcterms:created xsi:type="dcterms:W3CDTF">2020-12-07T00:16:21Z</dcterms:created>
  <dcterms:modified xsi:type="dcterms:W3CDTF">2020-12-07T06:53:44Z</dcterms:modified>
</cp:coreProperties>
</file>