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2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6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9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98" y="638508"/>
            <a:ext cx="8179004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53" y="865667"/>
            <a:ext cx="7838694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097" y="1030259"/>
            <a:ext cx="7591806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677" y="906696"/>
            <a:ext cx="7054418" cy="1002990"/>
          </a:xfrm>
        </p:spPr>
        <p:txBody>
          <a:bodyPr anchor="ctr">
            <a:normAutofit/>
          </a:bodyPr>
          <a:lstStyle/>
          <a:p>
            <a:r>
              <a:rPr dirty="0"/>
              <a:t>Introduction &amp; Hypothesis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44677" y="1771413"/>
            <a:ext cx="7054418" cy="24589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sz="1600" dirty="0"/>
              <a:t>Project: Computer Vision-Based Chess Training Tool</a:t>
            </a:r>
          </a:p>
          <a:p>
            <a:pPr>
              <a:lnSpc>
                <a:spcPct val="110000"/>
              </a:lnSpc>
            </a:pPr>
            <a:r>
              <a:rPr sz="1600" dirty="0"/>
              <a:t>Aim: 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sz="900" dirty="0"/>
              <a:t>Explore how chess players perceive the tool across skill levels</a:t>
            </a:r>
            <a:endParaRPr lang="en-US" sz="900" dirty="0"/>
          </a:p>
          <a:p>
            <a:pPr lvl="1">
              <a:lnSpc>
                <a:spcPct val="110000"/>
              </a:lnSpc>
            </a:pPr>
            <a:r>
              <a:rPr lang="en-US" sz="900" dirty="0"/>
              <a:t>Identify which factors influence the adoption of the tool</a:t>
            </a:r>
          </a:p>
          <a:p>
            <a:pPr lvl="1">
              <a:lnSpc>
                <a:spcPct val="110000"/>
              </a:lnSpc>
            </a:pPr>
            <a:r>
              <a:rPr lang="en-US" sz="900" dirty="0"/>
              <a:t>Receive insights to help form the design and improve over-the-board computer vision chess training tools.</a:t>
            </a:r>
            <a:endParaRPr sz="900" dirty="0"/>
          </a:p>
          <a:p>
            <a:pPr>
              <a:lnSpc>
                <a:spcPct val="110000"/>
              </a:lnSpc>
            </a:pPr>
            <a:r>
              <a:rPr sz="1600" dirty="0"/>
              <a:t>Hypothes</a:t>
            </a:r>
            <a:r>
              <a:rPr lang="en-US" sz="1600" dirty="0"/>
              <a:t>i</a:t>
            </a:r>
            <a:r>
              <a:rPr sz="1600" dirty="0"/>
              <a:t>s: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200" dirty="0"/>
              <a:t>How do players of varying experience levels perceive the ease of use, accuracy, and training integration of the tool, and how do these perceptions influence their intention to adopt it?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E10058-BB08-B41A-AC6A-C9948D135086}"/>
              </a:ext>
            </a:extLst>
          </p:cNvPr>
          <p:cNvSpPr txBox="1"/>
          <p:nvPr/>
        </p:nvSpPr>
        <p:spPr>
          <a:xfrm>
            <a:off x="2280778" y="4340186"/>
            <a:ext cx="458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Hypothesis created in-line with J.W Creswell’s guidelines on </a:t>
            </a:r>
            <a:br>
              <a:rPr lang="en-US" sz="1200" dirty="0"/>
            </a:br>
            <a:r>
              <a:rPr lang="en-US" sz="1200" dirty="0"/>
              <a:t>Qualitative Research Design, therefore implemented as an open-ended</a:t>
            </a:r>
          </a:p>
          <a:p>
            <a:r>
              <a:rPr lang="en-US" sz="1200" dirty="0"/>
              <a:t>question, rather than a directional hypothesis.</a:t>
            </a:r>
            <a:endParaRPr lang="en-150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 Reviewed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dirty="0"/>
              <a:t>Reviewed: Phenomenology, Grounded Theory, Case Study</a:t>
            </a:r>
            <a:r>
              <a:rPr lang="en-US" sz="2400" dirty="0"/>
              <a:t>, Ethnographic, Narrative</a:t>
            </a:r>
            <a:endParaRPr sz="2400" dirty="0"/>
          </a:p>
          <a:p>
            <a:r>
              <a:rPr sz="2400" dirty="0"/>
              <a:t>Chosen: Case Study under Interpretivist Paradigm</a:t>
            </a:r>
          </a:p>
          <a:p>
            <a:r>
              <a:rPr sz="2400" dirty="0"/>
              <a:t>Approach: Mono-method Qualitative, Cross-sectional</a:t>
            </a:r>
          </a:p>
          <a:p>
            <a:r>
              <a:rPr sz="2400" dirty="0"/>
              <a:t>Justification: Rich, contextual, player-specific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15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82703-AEEC-A6F0-430B-628F4CA8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" y="1474969"/>
            <a:ext cx="2117940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3100"/>
              <a:t>Research onion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3528543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482171"/>
            <a:ext cx="5670087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977965"/>
            <a:ext cx="4961686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85FFC26F-7E2F-F30D-C766-C2168B42A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3780" y="1376603"/>
            <a:ext cx="4712189" cy="33456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5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Experiment Design &amp;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Participants:</a:t>
            </a:r>
          </a:p>
          <a:p>
            <a:r>
              <a:rPr sz="2400" dirty="0"/>
              <a:t>   - Beginner (700 Elo, Chess.com)</a:t>
            </a:r>
          </a:p>
          <a:p>
            <a:r>
              <a:rPr sz="2400" dirty="0"/>
              <a:t>   - Advanced (1600 Elo, FIDE Registered)</a:t>
            </a:r>
          </a:p>
          <a:p>
            <a:r>
              <a:rPr sz="2400" dirty="0"/>
              <a:t>Method: Semi-structured interviews</a:t>
            </a:r>
          </a:p>
          <a:p>
            <a:r>
              <a:rPr sz="2400" dirty="0"/>
              <a:t>Ethics: Consent, data protection, anonymization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Data Analysis &amp; Results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81FB3156-21A0-4661-E444-84991384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84" y="2714606"/>
            <a:ext cx="3720332" cy="20528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224" y="2015734"/>
            <a:ext cx="312191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Thematic analysis using two-case model on MAXQDA</a:t>
            </a:r>
          </a:p>
          <a:p>
            <a:pPr>
              <a:lnSpc>
                <a:spcPct val="110000"/>
              </a:lnSpc>
            </a:pPr>
            <a:r>
              <a:rPr lang="en-US"/>
              <a:t>Key themes: Usability, Integration, Usefulness, Accuracy</a:t>
            </a:r>
          </a:p>
          <a:p>
            <a:pPr>
              <a:lnSpc>
                <a:spcPct val="110000"/>
              </a:lnSpc>
            </a:pPr>
            <a:r>
              <a:rPr lang="en-US"/>
              <a:t>Advanced player interview provided richer, critical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players perceived the tool to be easy to use</a:t>
            </a:r>
            <a:endParaRPr dirty="0"/>
          </a:p>
          <a:p>
            <a:r>
              <a:rPr lang="en-US" dirty="0"/>
              <a:t>Both players considered how to integrate the tool into their own regime</a:t>
            </a:r>
            <a:endParaRPr dirty="0"/>
          </a:p>
          <a:p>
            <a:r>
              <a:rPr lang="en-US" dirty="0"/>
              <a:t>Accuracy could not be directly addressed due to lack of working prototype.</a:t>
            </a:r>
          </a:p>
          <a:p>
            <a:r>
              <a:rPr lang="en-US" dirty="0"/>
              <a:t>Both players </a:t>
            </a:r>
            <a:r>
              <a:rPr lang="en-US"/>
              <a:t>considered the adoption </a:t>
            </a:r>
            <a:r>
              <a:rPr lang="en-US" dirty="0"/>
              <a:t>of the tool due to it’s easy to use and integrate nature.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238F8-9E4F-4090-0F4F-9B1845FFCCD0}"/>
              </a:ext>
            </a:extLst>
          </p:cNvPr>
          <p:cNvSpPr txBox="1"/>
          <p:nvPr/>
        </p:nvSpPr>
        <p:spPr>
          <a:xfrm>
            <a:off x="2517457" y="5216191"/>
            <a:ext cx="4423410" cy="824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Hypothesis: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How do players of varying experience levels perceive the ease of use, accuracy, and training integration of the tool, and how do these perceptions influence their intention to adopt it?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D4DC-1DCB-0A6A-D799-FFE46EC3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DESIGN FEEDBACK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376FA-B0FC-4C20-476A-4D1C19F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 for people with disabilities (Text-to-speech, Voice Recognition and Traversing)</a:t>
            </a:r>
          </a:p>
          <a:p>
            <a:r>
              <a:rPr lang="en-US" sz="2400" dirty="0"/>
              <a:t>Human vs Computer Mode</a:t>
            </a:r>
          </a:p>
          <a:p>
            <a:r>
              <a:rPr lang="en-US" sz="2400" dirty="0"/>
              <a:t>Treating the tool as a product, inclusion of a physical tri-pod with the product to help set up the required </a:t>
            </a:r>
            <a:r>
              <a:rPr lang="en-US" sz="2400"/>
              <a:t>camera angle easier</a:t>
            </a:r>
            <a:r>
              <a:rPr lang="en-US" sz="2400" dirty="0"/>
              <a:t>.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65535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BE69E-E47E-55DE-07B9-B604528F30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/>
              <a:t>Conclusion &amp; Future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rPr lang="en-US"/>
              <a:t>Both users found the concept promising</a:t>
            </a:r>
          </a:p>
          <a:p>
            <a:r>
              <a:rPr lang="en-US"/>
              <a:t>Future work:</a:t>
            </a:r>
          </a:p>
          <a:p>
            <a:r>
              <a:rPr lang="en-US"/>
              <a:t>   - Prototype development</a:t>
            </a:r>
          </a:p>
          <a:p>
            <a:r>
              <a:rPr lang="en-US"/>
              <a:t>   - Larger sample size</a:t>
            </a:r>
          </a:p>
          <a:p>
            <a:r>
              <a:rPr lang="en-US"/>
              <a:t>   - Quantitative triangulation</a:t>
            </a:r>
          </a:p>
          <a:p>
            <a:r>
              <a:rPr lang="en-US"/>
              <a:t>Qualitative research informs early tech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389" y="1183673"/>
            <a:ext cx="3243834" cy="1049235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324383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3243835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Lee Xerri</a:t>
            </a:r>
          </a:p>
          <a:p>
            <a:pPr marL="0" indent="0">
              <a:buNone/>
            </a:pPr>
            <a:r>
              <a:rPr lang="en-US"/>
              <a:t>Research Design II – MCAST – 2025</a:t>
            </a:r>
          </a:p>
          <a:p>
            <a:pPr marL="0" indent="0">
              <a:buNone/>
            </a:pPr>
            <a:r>
              <a:rPr lang="en-US"/>
              <a:t>Computer Vision-Based Chess Training Tool</a:t>
            </a:r>
          </a:p>
        </p:txBody>
      </p:sp>
      <p:pic>
        <p:nvPicPr>
          <p:cNvPr id="14" name="Graphic 13" descr="Chess Pieces">
            <a:extLst>
              <a:ext uri="{FF2B5EF4-FFF2-40B4-BE49-F238E27FC236}">
                <a16:creationId xmlns:a16="http://schemas.microsoft.com/office/drawing/2014/main" id="{6C1AC26B-F3C8-CC15-3CF4-FF180207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1483" y="1690002"/>
            <a:ext cx="3477840" cy="34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199</TotalTime>
  <Words>404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Introduction &amp; Hypothesis</vt:lpstr>
      <vt:lpstr>Methodologies Reviewed</vt:lpstr>
      <vt:lpstr>Research onion</vt:lpstr>
      <vt:lpstr>Experiment Design &amp; Data Collection</vt:lpstr>
      <vt:lpstr>Data Analysis &amp; Results</vt:lpstr>
      <vt:lpstr>Hypothesis Reflection</vt:lpstr>
      <vt:lpstr>INTERESTING DESIGN FEEDBACK</vt:lpstr>
      <vt:lpstr>Conclusion &amp; Future Research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Lee Xerri</cp:lastModifiedBy>
  <cp:revision>7</cp:revision>
  <dcterms:created xsi:type="dcterms:W3CDTF">2013-01-27T09:14:16Z</dcterms:created>
  <dcterms:modified xsi:type="dcterms:W3CDTF">2025-05-22T09:48:43Z</dcterms:modified>
  <cp:category/>
</cp:coreProperties>
</file>