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70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327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12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59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6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4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4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7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2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29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5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D6EDB49-211E-499D-9A08-6C5FF3D0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F9F37E-D3CF-4F3D-96C2-25307819D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FFF17D-767C-40E7-8C89-962F1F54B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98" y="638508"/>
            <a:ext cx="8179004" cy="4843439"/>
          </a:xfrm>
          <a:prstGeom prst="rect">
            <a:avLst/>
          </a:prstGeom>
          <a:gradFill>
            <a:gsLst>
              <a:gs pos="0">
                <a:srgbClr val="000001"/>
              </a:gs>
              <a:gs pos="100000">
                <a:srgbClr val="191919"/>
              </a:gs>
            </a:gsLst>
          </a:gradFill>
          <a:ln w="76200" cmpd="sng">
            <a:noFill/>
            <a:miter lim="800000"/>
          </a:ln>
          <a:effectLst>
            <a:outerShdw blurRad="127000" dist="228600" dir="4740000" sx="98000" sy="98000" algn="tl" rotWithShape="0">
              <a:srgbClr val="000000">
                <a:alpha val="34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9F39E1-619D-4D9E-8823-8BD8CC320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653" y="865667"/>
            <a:ext cx="7838694" cy="4389120"/>
          </a:xfrm>
          <a:prstGeom prst="rect">
            <a:avLst/>
          </a:prstGeom>
          <a:ln w="50800" cmpd="sng">
            <a:solidFill>
              <a:srgbClr val="191919"/>
            </a:solidFill>
            <a:miter lim="800000"/>
          </a:ln>
          <a:effectLst>
            <a:innerShdw blurRad="63500" dist="88900" dir="14100000">
              <a:srgbClr val="000000">
                <a:alpha val="30000"/>
              </a:srgb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accent1"/>
          </a:lnRef>
          <a:fillRef idx="1003">
            <a:schemeClr val="l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C53F47-DF50-454F-A5A6-6B969748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6097" y="1030259"/>
            <a:ext cx="7591806" cy="4059936"/>
          </a:xfrm>
          <a:prstGeom prst="rect">
            <a:avLst/>
          </a:prstGeom>
          <a:noFill/>
          <a:ln>
            <a:solidFill>
              <a:srgbClr val="4545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1376053"/>
            <a:ext cx="7054418" cy="1002990"/>
          </a:xfrm>
        </p:spPr>
        <p:txBody>
          <a:bodyPr anchor="ctr">
            <a:normAutofit/>
          </a:bodyPr>
          <a:lstStyle/>
          <a:p>
            <a:r>
              <a:rPr dirty="0"/>
              <a:t>Introduction &amp; Hypothesis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088684" y="2464991"/>
            <a:ext cx="7054418" cy="240357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sz="1600" dirty="0"/>
              <a:t>Project: Computer Vision-Based Chess Training Tool</a:t>
            </a:r>
          </a:p>
          <a:p>
            <a:pPr>
              <a:lnSpc>
                <a:spcPct val="110000"/>
              </a:lnSpc>
            </a:pPr>
            <a:r>
              <a:rPr sz="1600" dirty="0"/>
              <a:t>Aim: Explore how chess players perceive the tool across skill levels</a:t>
            </a:r>
          </a:p>
          <a:p>
            <a:pPr>
              <a:lnSpc>
                <a:spcPct val="110000"/>
              </a:lnSpc>
            </a:pPr>
            <a:r>
              <a:rPr sz="1600" dirty="0"/>
              <a:t>Hypotheses:</a:t>
            </a:r>
          </a:p>
          <a:p>
            <a:pPr>
              <a:lnSpc>
                <a:spcPct val="110000"/>
              </a:lnSpc>
            </a:pPr>
            <a:r>
              <a:rPr sz="1600" dirty="0"/>
              <a:t>   - H1: Ease of use influences adoption (esp. beginners)</a:t>
            </a:r>
          </a:p>
          <a:p>
            <a:pPr>
              <a:lnSpc>
                <a:spcPct val="110000"/>
              </a:lnSpc>
            </a:pPr>
            <a:r>
              <a:rPr sz="1600" dirty="0"/>
              <a:t>   - H2: Adoption influenced by ease, accuracy, integration</a:t>
            </a:r>
          </a:p>
          <a:p>
            <a:pPr>
              <a:lnSpc>
                <a:spcPct val="110000"/>
              </a:lnSpc>
            </a:pPr>
            <a:r>
              <a:rPr sz="1600" dirty="0"/>
              <a:t>   - H3: Advanced players focus more on accuracy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26901A-BC62-4A3A-A07A-65E1F3DDD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 Reviewed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400" dirty="0"/>
              <a:t>Reviewed: Phenomenology, Grounded Theory, Case Study</a:t>
            </a:r>
          </a:p>
          <a:p>
            <a:r>
              <a:rPr sz="2400" dirty="0"/>
              <a:t>Chosen: Case Study under Interpretivist Paradigm</a:t>
            </a:r>
          </a:p>
          <a:p>
            <a:r>
              <a:rPr sz="2400" dirty="0"/>
              <a:t>Approach: Mono-method Qualitative, Cross-sectional</a:t>
            </a:r>
          </a:p>
          <a:p>
            <a:r>
              <a:rPr sz="2400" dirty="0"/>
              <a:t>Justification: Rich, contextual, player-specific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Experiment Design &amp;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Participants:</a:t>
            </a:r>
          </a:p>
          <a:p>
            <a:r>
              <a:rPr sz="2400" dirty="0"/>
              <a:t>   - Beginner (700 Elo, Chess.com)</a:t>
            </a:r>
          </a:p>
          <a:p>
            <a:r>
              <a:rPr sz="2400" dirty="0"/>
              <a:t>   - Advanced (1600 Elo, FIDE Registered)</a:t>
            </a:r>
          </a:p>
          <a:p>
            <a:r>
              <a:rPr sz="2400" dirty="0"/>
              <a:t>Method: Semi-structured interviews</a:t>
            </a:r>
          </a:p>
          <a:p>
            <a:r>
              <a:rPr sz="2400" dirty="0"/>
              <a:t>Ethics: Consent, data protection, anonymization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Thematic analysis using two-case model</a:t>
            </a:r>
          </a:p>
          <a:p>
            <a:r>
              <a:rPr sz="2400" dirty="0"/>
              <a:t>Key themes: Usability, Integration, Usefulness, Accuracy</a:t>
            </a:r>
          </a:p>
          <a:p>
            <a:r>
              <a:rPr sz="2400" dirty="0"/>
              <a:t>Advanced player provided richer, critical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H1 &amp; H2 supported by interview data</a:t>
            </a:r>
          </a:p>
          <a:p>
            <a:r>
              <a:rPr sz="2400" dirty="0"/>
              <a:t>H3 not confirmed – no prototype to test accuracy emphasis</a:t>
            </a:r>
          </a:p>
          <a:p>
            <a:r>
              <a:rPr sz="2400" dirty="0"/>
              <a:t>Advanced feedback hints at accuracy focus</a:t>
            </a:r>
          </a:p>
          <a:p>
            <a:r>
              <a:rPr sz="2400" dirty="0"/>
              <a:t>Interpretivist lens validated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BE69E-E47E-55DE-07B9-B604528F30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/>
              <a:t>Conclusion &amp; Future Research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rPr lang="en-US"/>
              <a:t>Both users found the concept promising</a:t>
            </a:r>
          </a:p>
          <a:p>
            <a:r>
              <a:rPr lang="en-US"/>
              <a:t>Future work:</a:t>
            </a:r>
          </a:p>
          <a:p>
            <a:r>
              <a:rPr lang="en-US"/>
              <a:t>   - Prototype development</a:t>
            </a:r>
          </a:p>
          <a:p>
            <a:r>
              <a:rPr lang="en-US"/>
              <a:t>   - Larger sample size</a:t>
            </a:r>
          </a:p>
          <a:p>
            <a:r>
              <a:rPr lang="en-US"/>
              <a:t>   - Quantitative triangulation</a:t>
            </a:r>
          </a:p>
          <a:p>
            <a:r>
              <a:rPr lang="en-US"/>
              <a:t>Qualitative research informs early tech design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389" y="1183673"/>
            <a:ext cx="3243834" cy="1049235"/>
          </a:xfrm>
        </p:spPr>
        <p:txBody>
          <a:bodyPr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324383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3243835" cy="4074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Lee Xerri</a:t>
            </a:r>
          </a:p>
          <a:p>
            <a:pPr marL="0" indent="0">
              <a:buNone/>
            </a:pPr>
            <a:r>
              <a:rPr lang="en-US"/>
              <a:t>Research Design II – MCAST – 2025</a:t>
            </a:r>
          </a:p>
          <a:p>
            <a:pPr marL="0" indent="0">
              <a:buNone/>
            </a:pPr>
            <a:r>
              <a:rPr lang="en-US"/>
              <a:t>Computer Vision-Based Chess Training Tool</a:t>
            </a:r>
          </a:p>
        </p:txBody>
      </p:sp>
      <p:pic>
        <p:nvPicPr>
          <p:cNvPr id="14" name="Graphic 13" descr="Chess Pieces">
            <a:extLst>
              <a:ext uri="{FF2B5EF4-FFF2-40B4-BE49-F238E27FC236}">
                <a16:creationId xmlns:a16="http://schemas.microsoft.com/office/drawing/2014/main" id="{6C1AC26B-F3C8-CC15-3CF4-FF180207E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1483" y="1690002"/>
            <a:ext cx="3477840" cy="34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235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Introduction &amp; Hypothesis</vt:lpstr>
      <vt:lpstr>Methodologies Reviewed</vt:lpstr>
      <vt:lpstr>Experiment Design &amp; Data Collection</vt:lpstr>
      <vt:lpstr>Data Analysis &amp; Results</vt:lpstr>
      <vt:lpstr>Hypothesis Reflection</vt:lpstr>
      <vt:lpstr>Conclusion &amp; Future Research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Lee Xerri</cp:lastModifiedBy>
  <cp:revision>3</cp:revision>
  <dcterms:created xsi:type="dcterms:W3CDTF">2013-01-27T09:14:16Z</dcterms:created>
  <dcterms:modified xsi:type="dcterms:W3CDTF">2025-05-17T13:58:16Z</dcterms:modified>
  <cp:category/>
</cp:coreProperties>
</file>