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85" r:id="rId3"/>
    <p:sldId id="288" r:id="rId4"/>
    <p:sldId id="290" r:id="rId5"/>
    <p:sldId id="289" r:id="rId6"/>
    <p:sldId id="287" r:id="rId7"/>
    <p:sldId id="286" r:id="rId8"/>
    <p:sldId id="296" r:id="rId9"/>
    <p:sldId id="291" r:id="rId10"/>
    <p:sldId id="295" r:id="rId11"/>
    <p:sldId id="297" r:id="rId12"/>
    <p:sldId id="292" r:id="rId13"/>
    <p:sldId id="293" r:id="rId14"/>
    <p:sldId id="294" r:id="rId15"/>
    <p:sldId id="28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15346"/>
    <a:srgbClr val="3691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03"/>
    <p:restoredTop sz="54903"/>
  </p:normalViewPr>
  <p:slideViewPr>
    <p:cSldViewPr snapToGrid="0" snapToObjects="1">
      <p:cViewPr>
        <p:scale>
          <a:sx n="84" d="100"/>
          <a:sy n="84" d="100"/>
        </p:scale>
        <p:origin x="560" y="-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55AB94-1D3B-A44E-9666-7DDAD947E06F}" type="datetimeFigureOut">
              <a:rPr lang="en-US" smtClean="0"/>
              <a:t>5/16/18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06C81E-4126-A941-95EA-FD9129B15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2561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Joe Zack, long time dev, podcaster</a:t>
            </a:r>
          </a:p>
          <a:p>
            <a:r>
              <a:rPr lang="en-US" dirty="0"/>
              <a:t>Talking about search driven apps, focus on Elasticsearch</a:t>
            </a:r>
          </a:p>
          <a:p>
            <a:endParaRPr lang="en-US" dirty="0"/>
          </a:p>
          <a:p>
            <a:r>
              <a:rPr lang="en-US" dirty="0" err="1"/>
              <a:t>ElasticSearch</a:t>
            </a:r>
            <a:r>
              <a:rPr lang="en-US" dirty="0"/>
              <a:t> is a highly scalable and feature-rich search engine that makes certain types of problems very easy to solve. I will show you how Elasticsearch approaches these problems and then demonstrate 3 different types apps that make good use of this approach.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06C81E-4126-A941-95EA-FD9129B15C5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0608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effectLst/>
              </a:rPr>
              <a:t>Open source…</a:t>
            </a:r>
            <a:r>
              <a:rPr lang="en-US" dirty="0" err="1">
                <a:effectLst/>
              </a:rPr>
              <a:t>ish</a:t>
            </a:r>
            <a:endParaRPr lang="en-US" dirty="0">
              <a:effectLst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effectLst/>
              </a:rPr>
              <a:t>NoSQL </a:t>
            </a:r>
            <a:r>
              <a:rPr lang="en-US">
                <a:effectLst/>
              </a:rPr>
              <a:t>before NoSQL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06C81E-4126-A941-95EA-FD9129B15C5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825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06C81E-4126-A941-95EA-FD9129B15C5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6826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ElasticSearch</a:t>
            </a:r>
            <a:r>
              <a:rPr lang="en-US" dirty="0"/>
              <a:t> is a highly scalable and feature-rich search engine that makes certain types of problems very easy to solve. I will show you how Elasticsearch approaches these problems and then demonstrate 3 different types apps that make good use of this approach.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06C81E-4126-A941-95EA-FD9129B15C5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762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speak with 10’s of thousands of programmers every month who want to get better</a:t>
            </a:r>
          </a:p>
          <a:p>
            <a:endParaRPr lang="en-US" dirty="0"/>
          </a:p>
          <a:p>
            <a:r>
              <a:rPr lang="en-US" dirty="0"/>
              <a:t>Take</a:t>
            </a:r>
            <a:r>
              <a:rPr lang="en-US" baseline="0" dirty="0"/>
              <a:t> lessons from modern research and other fields and apply them to programming as yet another way to learn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164F97-7C04-3B4F-A37B-7BF2B5DE8DD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6382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effectLst/>
              </a:rPr>
              <a:t>Search is a core tenet of the modern day internet experience.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effectLst/>
              </a:rPr>
              <a:t>Google obviously, but think about how other experiences are changing now Cortana on windows, Spotlight on mac, Hey Alexa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effectLst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effectLst/>
              </a:rPr>
              <a:t>We’re people, we’re not good at exact.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effectLst/>
              </a:rPr>
              <a:t>Tons of data: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effectLst/>
              </a:rPr>
              <a:t>5B videos watched on YouTube every day: https://</a:t>
            </a:r>
            <a:r>
              <a:rPr lang="en-US" dirty="0" err="1">
                <a:effectLst/>
              </a:rPr>
              <a:t>merchdope.com</a:t>
            </a:r>
            <a:r>
              <a:rPr lang="en-US" dirty="0">
                <a:effectLst/>
              </a:rPr>
              <a:t>/</a:t>
            </a:r>
            <a:r>
              <a:rPr lang="en-US" dirty="0" err="1">
                <a:effectLst/>
              </a:rPr>
              <a:t>youtube</a:t>
            </a:r>
            <a:r>
              <a:rPr lang="en-US" dirty="0">
                <a:effectLst/>
              </a:rPr>
              <a:t>-statistics/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effectLst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effectLst/>
              </a:rPr>
              <a:t>How are we inexact people searching?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effectLst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effectLst/>
              </a:rPr>
              <a:t>Probably not relational </a:t>
            </a:r>
            <a:r>
              <a:rPr lang="en-US" dirty="0" err="1">
                <a:effectLst/>
              </a:rPr>
              <a:t>db</a:t>
            </a:r>
            <a:r>
              <a:rPr lang="en-US" dirty="0">
                <a:effectLst/>
              </a:rPr>
              <a:t>!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effectLst/>
              </a:rPr>
              <a:t>Don’t scale horizontally very well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effectLst/>
              </a:rPr>
              <a:t>Shredding is inefficient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effectLst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effectLst/>
              </a:rPr>
              <a:t>Many types of applications built around searching and filtering. You can </a:t>
            </a:r>
            <a:r>
              <a:rPr lang="en-US" dirty="0" err="1">
                <a:effectLst/>
              </a:rPr>
              <a:t>kinda</a:t>
            </a:r>
            <a:r>
              <a:rPr lang="en-US" dirty="0">
                <a:effectLst/>
              </a:rPr>
              <a:t> do this by hand, but unless you're really careful with design this can spiral into a big </a:t>
            </a:r>
            <a:r>
              <a:rPr lang="en-US" dirty="0" err="1">
                <a:effectLst/>
              </a:rPr>
              <a:t>ol</a:t>
            </a:r>
            <a:r>
              <a:rPr lang="en-US" dirty="0">
                <a:effectLst/>
              </a:rPr>
              <a:t>' mess of dynamic </a:t>
            </a:r>
            <a:r>
              <a:rPr lang="en-US" dirty="0" err="1">
                <a:effectLst/>
              </a:rPr>
              <a:t>sql</a:t>
            </a:r>
            <a:r>
              <a:rPr lang="en-US" dirty="0">
                <a:effectLst/>
              </a:rPr>
              <a:t> code where ever schema change requires increasingly ugly code changes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effectLst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effectLst/>
              </a:rPr>
              <a:t>So…why don’t we use a </a:t>
            </a:r>
            <a:r>
              <a:rPr lang="en-US" dirty="0" err="1">
                <a:effectLst/>
              </a:rPr>
              <a:t>nosql</a:t>
            </a:r>
            <a:r>
              <a:rPr lang="en-US" dirty="0">
                <a:effectLst/>
              </a:rPr>
              <a:t> implementation </a:t>
            </a:r>
            <a:r>
              <a:rPr lang="en-US" dirty="0" err="1">
                <a:effectLst/>
              </a:rPr>
              <a:t>denormalize</a:t>
            </a:r>
            <a:r>
              <a:rPr lang="en-US" dirty="0">
                <a:effectLst/>
              </a:rPr>
              <a:t> the heck out of, and then index the heck out of it, then map reduce the heck out of it – Well… you just described a reverse index search engine!</a:t>
            </a:r>
          </a:p>
          <a:p>
            <a:endParaRPr lang="en-US" dirty="0"/>
          </a:p>
          <a:p>
            <a:r>
              <a:rPr lang="en-US" dirty="0"/>
              <a:t>Amazon sells over 500M products</a:t>
            </a:r>
          </a:p>
          <a:p>
            <a:r>
              <a:rPr lang="en-US" dirty="0"/>
              <a:t>Splunk indexes 100’s of TB per day</a:t>
            </a:r>
          </a:p>
          <a:p>
            <a:r>
              <a:rPr lang="en-US" dirty="0"/>
              <a:t>Google servers 40k searches…</a:t>
            </a:r>
            <a:r>
              <a:rPr lang="en-US" i="1" dirty="0"/>
              <a:t>per second</a:t>
            </a:r>
          </a:p>
          <a:p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ardorseo.com</a:t>
            </a:r>
            <a:r>
              <a:rPr lang="en-US" dirty="0"/>
              <a:t>/blog/how-many-google-searches-per-day-2018/</a:t>
            </a:r>
          </a:p>
          <a:p>
            <a:r>
              <a:rPr lang="en-US" dirty="0"/>
              <a:t>https://</a:t>
            </a:r>
            <a:r>
              <a:rPr lang="en-US" dirty="0" err="1"/>
              <a:t>www.scrapehero.com</a:t>
            </a:r>
            <a:r>
              <a:rPr lang="en-US" dirty="0"/>
              <a:t>/many-products-amazon-sell-january-2018/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06C81E-4126-A941-95EA-FD9129B15C5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5071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Ever written code like this?</a:t>
            </a:r>
          </a:p>
          <a:p>
            <a:r>
              <a:rPr lang="en-US" dirty="0">
                <a:effectLst/>
              </a:rPr>
              <a:t>It starts out innocently enough, just a simple like search. Then you start searching other fields.</a:t>
            </a:r>
          </a:p>
          <a:p>
            <a:endParaRPr lang="en-US" dirty="0">
              <a:effectLst/>
            </a:endParaRPr>
          </a:p>
          <a:p>
            <a:r>
              <a:rPr lang="en-US" dirty="0"/>
              <a:t>Keep adding if statements to the main query...</a:t>
            </a:r>
          </a:p>
          <a:p>
            <a:r>
              <a:rPr lang="en-US" dirty="0"/>
              <a:t>And anywhere you're doing aggregations</a:t>
            </a:r>
          </a:p>
          <a:p>
            <a:r>
              <a:rPr lang="en-US" dirty="0"/>
              <a:t>And any time you take batch action...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06C81E-4126-A941-95EA-FD9129B15C5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2863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effectLst/>
              </a:rPr>
              <a:t>So…why don’t we use a </a:t>
            </a:r>
            <a:r>
              <a:rPr lang="en-US" dirty="0" err="1">
                <a:effectLst/>
              </a:rPr>
              <a:t>nosql</a:t>
            </a:r>
            <a:r>
              <a:rPr lang="en-US" dirty="0">
                <a:effectLst/>
              </a:rPr>
              <a:t> implementation </a:t>
            </a:r>
            <a:r>
              <a:rPr lang="en-US" dirty="0" err="1">
                <a:effectLst/>
              </a:rPr>
              <a:t>denormalize</a:t>
            </a:r>
            <a:r>
              <a:rPr lang="en-US" dirty="0">
                <a:effectLst/>
              </a:rPr>
              <a:t> the heck out of, and then index the heck out of it, then map reduce the heck out of it – Well… you just described a reverse index search engine!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06C81E-4126-A941-95EA-FD9129B15C5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1674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Ever written code like this?</a:t>
            </a:r>
          </a:p>
          <a:p>
            <a:r>
              <a:rPr lang="en-US" dirty="0"/>
              <a:t>Keep adding if statements to the main query...</a:t>
            </a:r>
          </a:p>
          <a:p>
            <a:r>
              <a:rPr lang="en-US" dirty="0"/>
              <a:t>And anywhere you're doing aggregations</a:t>
            </a:r>
          </a:p>
          <a:p>
            <a:r>
              <a:rPr lang="en-US" dirty="0"/>
              <a:t>And any time you take batch action...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06C81E-4126-A941-95EA-FD9129B15C5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0852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06C81E-4126-A941-95EA-FD9129B15C5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4543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effectLst/>
              </a:rPr>
              <a:t>Google serves 40k search requests per second, Amazon has over 500B products. Companies like </a:t>
            </a:r>
            <a:r>
              <a:rPr lang="en-US" dirty="0" err="1">
                <a:effectLst/>
              </a:rPr>
              <a:t>splunk</a:t>
            </a:r>
            <a:r>
              <a:rPr lang="en-US" dirty="0">
                <a:effectLst/>
              </a:rPr>
              <a:t> index hundreds of terabytes a day.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effectLst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effectLst/>
              </a:rPr>
              <a:t>Horizontally scalable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effectLst/>
            </a:endParaRPr>
          </a:p>
          <a:p>
            <a:r>
              <a:rPr lang="en-US" dirty="0">
                <a:effectLst/>
              </a:rPr>
              <a:t>Ever written code like this?</a:t>
            </a:r>
          </a:p>
          <a:p>
            <a:r>
              <a:rPr lang="en-US" dirty="0"/>
              <a:t>Keep adding if statements to the main query...</a:t>
            </a:r>
          </a:p>
          <a:p>
            <a:r>
              <a:rPr lang="en-US" dirty="0"/>
              <a:t>And anywhere you're doing aggregations</a:t>
            </a:r>
          </a:p>
          <a:p>
            <a:r>
              <a:rPr lang="en-US" dirty="0"/>
              <a:t>And any time you take batch action...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effectLst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06C81E-4126-A941-95EA-FD9129B15C5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4259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Ever written code like this?</a:t>
            </a:r>
          </a:p>
          <a:p>
            <a:r>
              <a:rPr lang="en-US" dirty="0">
                <a:effectLst/>
              </a:rPr>
              <a:t>It starts out innocently enough, just a simple like search. Then you start searching other fields.</a:t>
            </a:r>
          </a:p>
          <a:p>
            <a:endParaRPr lang="en-US" dirty="0">
              <a:effectLst/>
            </a:endParaRPr>
          </a:p>
          <a:p>
            <a:r>
              <a:rPr lang="en-US" dirty="0"/>
              <a:t>Keep adding if statements to the main query...</a:t>
            </a:r>
          </a:p>
          <a:p>
            <a:r>
              <a:rPr lang="en-US" dirty="0"/>
              <a:t>And anywhere you're doing aggregations</a:t>
            </a:r>
          </a:p>
          <a:p>
            <a:r>
              <a:rPr lang="en-US" dirty="0"/>
              <a:t>And any time you take batch action...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06C81E-4126-A941-95EA-FD9129B15C5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4081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06C81E-4126-A941-95EA-FD9129B15C5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0951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1CA51-821A-4E46-9250-9F6CC04CED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F99CDF-4AD4-654F-ACB0-4B950697A1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D9955B-027F-384D-857F-5A55DC1A2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3637F-3D76-DE41-BC77-04ED5A15A801}" type="datetimeFigureOut">
              <a:rPr lang="en-US" smtClean="0"/>
              <a:t>5/16/18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667F67-F324-3741-BEB5-C21565995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5D666-4E35-0E45-B27E-F48828AE8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595CF-6461-714D-AEEB-0D5238497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306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2B76D-5DBE-1641-8B1A-D2C31E945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FCD21A-1A23-D74E-9440-2F8A11355D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31A3B1-18F0-B54A-B313-731340248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3637F-3D76-DE41-BC77-04ED5A15A801}" type="datetimeFigureOut">
              <a:rPr lang="en-US" smtClean="0"/>
              <a:t>5/16/18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F08EF9-E989-2346-A198-5672798C2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13A101-706D-2C48-99FE-32078EEBD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595CF-6461-714D-AEEB-0D5238497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219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54F291-6337-0143-9054-2A76516D6D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5E55CF-3076-4446-935E-A99840B03A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904992-A156-E44E-9DFE-6A1C41B1A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3637F-3D76-DE41-BC77-04ED5A15A801}" type="datetimeFigureOut">
              <a:rPr lang="en-US" smtClean="0"/>
              <a:t>5/16/18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C5770F-220F-374D-83C2-011107079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7A0B35-5DCB-2449-9A21-62BB61B54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595CF-6461-714D-AEEB-0D5238497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209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761CE-92B2-194B-85EC-73F4F4AFD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44E8A-35AB-6740-B371-A974382540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4A0A17-B7EC-3142-A2EC-8D076583B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3637F-3D76-DE41-BC77-04ED5A15A801}" type="datetimeFigureOut">
              <a:rPr lang="en-US" smtClean="0"/>
              <a:t>5/16/18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6950E0-42E4-044E-8BEE-5CAC3BB85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22ED60-DA00-A042-8C93-F510625A8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595CF-6461-714D-AEEB-0D5238497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674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CB6A2-B67B-9A45-A4F1-7A6E60658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1DC0E8-8262-8446-ADBC-473B79E979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7A843F-AC3D-4F49-8E96-4476AFFFF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3637F-3D76-DE41-BC77-04ED5A15A801}" type="datetimeFigureOut">
              <a:rPr lang="en-US" smtClean="0"/>
              <a:t>5/16/18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652739-6DD8-394B-829A-8783A440A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FBAD49-31E5-324F-A376-916737FA5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595CF-6461-714D-AEEB-0D5238497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17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1DA35-D603-7C4C-BD19-CEDE3C9FE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9C750-7B08-0E42-BBCF-9812F5055A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5E4A97-E554-A943-924F-4661984F44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B5AE49-A86B-BA40-B3AC-E75ECCBC6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3637F-3D76-DE41-BC77-04ED5A15A801}" type="datetimeFigureOut">
              <a:rPr lang="en-US" smtClean="0"/>
              <a:t>5/16/18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2D4103-9773-8B41-A0D4-7A7B2C171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155364-EF82-1C45-8DBB-9B91EA37E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595CF-6461-714D-AEEB-0D5238497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449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59B29-6E1A-F649-ABEF-85069B483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B047C0-FF26-2D4D-8DB8-B63E9153E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00C68C-E708-B842-94D5-3A44920ED3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113725-92E4-3F45-8E54-B41CE30CED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1C0543-C804-B344-9366-535D5FBA7F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C848C4-D626-6742-B381-5CBED77CE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3637F-3D76-DE41-BC77-04ED5A15A801}" type="datetimeFigureOut">
              <a:rPr lang="en-US" smtClean="0"/>
              <a:t>5/16/18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1D79F0-41F8-3048-A9A2-0104CDAB8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CF5796-8D69-844C-B82C-F62DC9286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595CF-6461-714D-AEEB-0D5238497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209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AC34E-B254-6449-A864-6BCB3560B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9820D2-11D8-2244-94F1-5E9A50E2F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3637F-3D76-DE41-BC77-04ED5A15A801}" type="datetimeFigureOut">
              <a:rPr lang="en-US" smtClean="0"/>
              <a:t>5/16/18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43351B-6FEC-BA4E-828B-FD3764090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E9C8AB-FE37-5341-9506-CFC9BAF13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595CF-6461-714D-AEEB-0D5238497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322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E3ACAA-45BF-5A4D-8DE2-FCB014226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3637F-3D76-DE41-BC77-04ED5A15A801}" type="datetimeFigureOut">
              <a:rPr lang="en-US" smtClean="0"/>
              <a:t>5/16/18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74F8D7-36B9-F049-ADE4-89B1E9B6E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5D22B5-9581-2541-BFA3-64C63C727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595CF-6461-714D-AEEB-0D5238497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09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A0B3A-6674-3447-8E76-21062AE99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30E208-29A5-E447-8ECC-8234093598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928201-8633-BC45-B520-05B6988192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3EECE7-C85F-8542-85C3-96029B688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3637F-3D76-DE41-BC77-04ED5A15A801}" type="datetimeFigureOut">
              <a:rPr lang="en-US" smtClean="0"/>
              <a:t>5/16/18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501644-9574-F041-822F-80A93714C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4BBA61-090B-714A-8F5A-BCC95B8C2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595CF-6461-714D-AEEB-0D5238497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635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AEF0A-B01A-774F-9E27-C8A636290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EAAC83-5873-B54C-B3CF-6922FCA562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5F795D-163F-874E-9B3F-A3C10A9344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1F9DBE-F2CF-5742-AAF4-FF409DCB0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3637F-3D76-DE41-BC77-04ED5A15A801}" type="datetimeFigureOut">
              <a:rPr lang="en-US" smtClean="0"/>
              <a:t>5/16/18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D658D6-6670-624A-9937-3AF4C20A3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B24C05-F27A-3142-BF3D-83E76E0B6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595CF-6461-714D-AEEB-0D5238497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010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FC28DF-5A5A-DD45-A2CA-3E6706C99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56BC0E-7FBA-5C47-9CAF-0BD8C05808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5FBCCB-7267-234F-B06C-8FE9F6F9C9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C3637F-3D76-DE41-BC77-04ED5A15A801}" type="datetimeFigureOut">
              <a:rPr lang="en-US" smtClean="0"/>
              <a:t>5/16/18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F0D665-1DB5-D049-8B7E-8B0DCBFEC1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7BC8A4-F794-F741-B660-952642CEE8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3595CF-6461-714D-AEEB-0D5238497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211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6.tiff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if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918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20CB5-45A8-784A-8ADC-170B6EDD09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720746" y="2795362"/>
            <a:ext cx="12192000" cy="1267275"/>
          </a:xfrm>
        </p:spPr>
        <p:txBody>
          <a:bodyPr>
            <a:normAutofit/>
          </a:bodyPr>
          <a:lstStyle/>
          <a:p>
            <a:pPr algn="r"/>
            <a:r>
              <a:rPr lang="en-US" sz="8000" dirty="0">
                <a:solidFill>
                  <a:schemeClr val="bg1"/>
                </a:solidFill>
                <a:latin typeface="Coolvetica" panose="020B0603030602020004" pitchFamily="34" charset="77"/>
              </a:rPr>
              <a:t>Search Driven Apps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CA353E-5A62-AA49-9AC2-F0195855E5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78523" y="4021852"/>
            <a:ext cx="8392731" cy="529360"/>
          </a:xfrm>
        </p:spPr>
        <p:txBody>
          <a:bodyPr/>
          <a:lstStyle/>
          <a:p>
            <a:pPr algn="r"/>
            <a:r>
              <a:rPr lang="en-US" dirty="0">
                <a:solidFill>
                  <a:schemeClr val="bg1"/>
                </a:solidFill>
                <a:latin typeface="Coolvetica" panose="020B0603030602020004" pitchFamily="34" charset="77"/>
              </a:rPr>
              <a:t>with the Elastic Stack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7CB164C-8101-B04B-8741-15C123812B6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"/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" r="2"/>
          <a:stretch/>
        </p:blipFill>
        <p:spPr>
          <a:xfrm>
            <a:off x="1720745" y="-946255"/>
            <a:ext cx="8750509" cy="8750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7311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CBD13-0B4D-D04F-A226-165B38824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olvetica" panose="020B0603030602020004" pitchFamily="34" charset="77"/>
              </a:rPr>
              <a:t>Elastic Stack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E26B5AC-4D18-C443-B75F-D2E8884BAE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445000" y="4790337"/>
            <a:ext cx="1422400" cy="1422400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0A1266B-B0CA-E74A-AE27-D3BF5CE741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9520" y="4808968"/>
            <a:ext cx="1422400" cy="14224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DC992AC-1209-1444-BD8B-2F9A4CB2C3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7815" y="648550"/>
            <a:ext cx="1422400" cy="14224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89D7FF1-6FAB-9542-87A9-C4BE80A3B49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82365" y="1480507"/>
            <a:ext cx="1422400" cy="14224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77B7B4F-222A-4040-B29E-DA03B844563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37083" y="1458042"/>
            <a:ext cx="1422400" cy="14224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61FA6B7-0C49-4C4C-A75E-BFD4238B99B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93110" y="3310788"/>
            <a:ext cx="1422400" cy="14224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E62FF24-AD80-1E42-B52E-E24EC142A96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80300" y="3318916"/>
            <a:ext cx="1422400" cy="14224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C8AC47B-3D3F-0047-A25B-411AB3AEF69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156200" y="3097478"/>
            <a:ext cx="190500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8035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56FFE-40DA-384B-8460-4A47D4A6F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olvetica" panose="020B0603030602020004" pitchFamily="34" charset="77"/>
              </a:rPr>
              <a:t>Complex Declarative 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480D3-F2F1-3B46-890F-E7D572B653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REST API</a:t>
            </a:r>
          </a:p>
          <a:p>
            <a:r>
              <a:rPr lang="en-US" dirty="0"/>
              <a:t>Declarative Syntax</a:t>
            </a:r>
          </a:p>
        </p:txBody>
      </p:sp>
    </p:spTree>
    <p:extLst>
      <p:ext uri="{BB962C8B-B14F-4D97-AF65-F5344CB8AC3E}">
        <p14:creationId xmlns:p14="http://schemas.microsoft.com/office/powerpoint/2010/main" val="640105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8CA3C-6ADC-EA4E-83D2-30F130146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olvetica" panose="020B0603030602020004" pitchFamily="34" charset="77"/>
              </a:rPr>
              <a:t>What can I build?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D989622-1F17-244B-81FC-A5261D9F0F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Free text search</a:t>
            </a:r>
          </a:p>
          <a:p>
            <a:r>
              <a:rPr lang="en-US" dirty="0"/>
              <a:t>Aggregation and Filtering</a:t>
            </a:r>
          </a:p>
          <a:p>
            <a:r>
              <a:rPr lang="en-US" dirty="0"/>
              <a:t>Logger/APM</a:t>
            </a:r>
          </a:p>
        </p:txBody>
      </p:sp>
    </p:spTree>
    <p:extLst>
      <p:ext uri="{BB962C8B-B14F-4D97-AF65-F5344CB8AC3E}">
        <p14:creationId xmlns:p14="http://schemas.microsoft.com/office/powerpoint/2010/main" val="41641971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316367A-E70E-0243-A494-5467CCE917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2709" y="0"/>
            <a:ext cx="840658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8FE4BC9-C71E-9941-BD01-5B9B70A17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olvetica" panose="020B0603030602020004" pitchFamily="34" charset="77"/>
              </a:rPr>
              <a:t>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C45DE5-F393-6241-A47C-EE9BECE9D3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5157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918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20CB5-45A8-784A-8ADC-170B6EDD09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720746" y="2795362"/>
            <a:ext cx="12192000" cy="1267275"/>
          </a:xfrm>
        </p:spPr>
        <p:txBody>
          <a:bodyPr>
            <a:normAutofit/>
          </a:bodyPr>
          <a:lstStyle/>
          <a:p>
            <a:pPr algn="r"/>
            <a:r>
              <a:rPr lang="en-US" sz="8000" dirty="0">
                <a:solidFill>
                  <a:schemeClr val="bg1"/>
                </a:solidFill>
                <a:latin typeface="Coolvetica" panose="020B0603030602020004" pitchFamily="34" charset="77"/>
              </a:rPr>
              <a:t>Search Driven Apps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CA353E-5A62-AA49-9AC2-F0195855E5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78523" y="4021852"/>
            <a:ext cx="8392731" cy="529360"/>
          </a:xfrm>
        </p:spPr>
        <p:txBody>
          <a:bodyPr/>
          <a:lstStyle/>
          <a:p>
            <a:pPr algn="r"/>
            <a:r>
              <a:rPr lang="en-US" dirty="0">
                <a:solidFill>
                  <a:schemeClr val="bg1"/>
                </a:solidFill>
                <a:latin typeface="Coolvetica" panose="020B0603030602020004" pitchFamily="34" charset="77"/>
              </a:rPr>
              <a:t>with the Elastic Stack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7CB164C-8101-B04B-8741-15C123812B6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"/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" r="2"/>
          <a:stretch/>
        </p:blipFill>
        <p:spPr>
          <a:xfrm>
            <a:off x="1720745" y="-946255"/>
            <a:ext cx="8750509" cy="8750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037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0875" y="1204015"/>
            <a:ext cx="6962140" cy="4351338"/>
          </a:xfrm>
        </p:spPr>
      </p:pic>
      <p:sp>
        <p:nvSpPr>
          <p:cNvPr id="6" name="TextBox 5"/>
          <p:cNvSpPr txBox="1"/>
          <p:nvPr/>
        </p:nvSpPr>
        <p:spPr>
          <a:xfrm>
            <a:off x="7129220" y="4479010"/>
            <a:ext cx="16008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615346"/>
                </a:solidFill>
                <a:latin typeface="Coolvetica" panose="020B0603030602020004" pitchFamily="34" charset="77"/>
              </a:rPr>
              <a:t>Joe Zack</a:t>
            </a:r>
          </a:p>
          <a:p>
            <a:r>
              <a:rPr lang="en-US" dirty="0">
                <a:solidFill>
                  <a:srgbClr val="615346"/>
                </a:solidFill>
                <a:latin typeface="Coolvetica" panose="020B0603030602020004" pitchFamily="34" charset="77"/>
              </a:rPr>
              <a:t>@</a:t>
            </a:r>
            <a:r>
              <a:rPr lang="en-US" dirty="0" err="1">
                <a:solidFill>
                  <a:srgbClr val="615346"/>
                </a:solidFill>
                <a:latin typeface="Coolvetica" panose="020B0603030602020004" pitchFamily="34" charset="77"/>
              </a:rPr>
              <a:t>codingblocks</a:t>
            </a:r>
            <a:endParaRPr lang="en-US" dirty="0">
              <a:solidFill>
                <a:srgbClr val="615346"/>
              </a:solidFill>
              <a:latin typeface="Coolvetica" panose="020B0603030602020004" pitchFamily="34" charset="7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343276" y="4479010"/>
            <a:ext cx="3785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15346"/>
                </a:solidFill>
                <a:latin typeface="Coolvetica" panose="020B0603030602020004" pitchFamily="34" charset="77"/>
              </a:rPr>
              <a:t>Like this talk? Check out the show!</a:t>
            </a:r>
          </a:p>
        </p:txBody>
      </p:sp>
    </p:spTree>
    <p:extLst>
      <p:ext uri="{BB962C8B-B14F-4D97-AF65-F5344CB8AC3E}">
        <p14:creationId xmlns:p14="http://schemas.microsoft.com/office/powerpoint/2010/main" val="3479841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D7FA8-B690-8F40-BB7D-6CA83C6B2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615346"/>
                </a:solidFill>
                <a:latin typeface="Coolvetica" panose="020B0603030602020004" pitchFamily="34" charset="77"/>
              </a:rPr>
              <a:t>The problem?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F5AF2-E969-D541-A2E6-03BAF0ED35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en-US" dirty="0">
              <a:solidFill>
                <a:srgbClr val="615346"/>
              </a:solidFill>
            </a:endParaRPr>
          </a:p>
          <a:p>
            <a:endParaRPr lang="en-US" dirty="0">
              <a:solidFill>
                <a:srgbClr val="615346"/>
              </a:solidFill>
            </a:endParaRPr>
          </a:p>
          <a:p>
            <a:endParaRPr lang="en-US" dirty="0">
              <a:solidFill>
                <a:srgbClr val="615346"/>
              </a:solidFill>
            </a:endParaRPr>
          </a:p>
          <a:p>
            <a:endParaRPr lang="en-US" dirty="0">
              <a:solidFill>
                <a:srgbClr val="615346"/>
              </a:solidFill>
            </a:endParaRPr>
          </a:p>
          <a:p>
            <a:r>
              <a:rPr lang="en-US" dirty="0">
                <a:solidFill>
                  <a:srgbClr val="615346"/>
                </a:solidFill>
              </a:rPr>
              <a:t>Lots of data</a:t>
            </a:r>
          </a:p>
          <a:p>
            <a:r>
              <a:rPr lang="en-US" dirty="0">
                <a:solidFill>
                  <a:srgbClr val="615346"/>
                </a:solidFill>
              </a:rPr>
              <a:t>Hand-crafting relational queries</a:t>
            </a:r>
          </a:p>
          <a:p>
            <a:r>
              <a:rPr lang="en-US" dirty="0">
                <a:solidFill>
                  <a:srgbClr val="615346"/>
                </a:solidFill>
              </a:rPr>
              <a:t>Ambiguous language</a:t>
            </a:r>
          </a:p>
          <a:p>
            <a:r>
              <a:rPr lang="en-US" dirty="0" err="1">
                <a:solidFill>
                  <a:srgbClr val="615346"/>
                </a:solidFill>
              </a:rPr>
              <a:t>Typeos</a:t>
            </a:r>
            <a:endParaRPr lang="en-US" dirty="0">
              <a:solidFill>
                <a:srgbClr val="615346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F3B1BD-CABF-4E42-8D59-50F9AD9658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360" y="1690688"/>
            <a:ext cx="10241280" cy="1943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639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4F9A3-EB80-9640-8B9B-3EB84437E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olvetica" panose="020B0603030602020004" pitchFamily="34" charset="77"/>
              </a:rPr>
              <a:t>It starts out innocently enough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89141E-3BF3-244A-A44C-BC89634535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8ED6104-B479-4B41-85EE-7136CD6258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960" y="1825625"/>
            <a:ext cx="7061200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747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4F9A3-EB80-9640-8B9B-3EB84437E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olvetica" panose="020B0603030602020004" pitchFamily="34" charset="77"/>
              </a:rPr>
              <a:t>Reverse Index Search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89141E-3BF3-244A-A44C-BC89634535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NoSql</a:t>
            </a:r>
            <a:r>
              <a:rPr lang="en-US" dirty="0"/>
              <a:t> DB: Horizontal Scaling</a:t>
            </a:r>
          </a:p>
          <a:p>
            <a:r>
              <a:rPr lang="en-US" dirty="0" err="1"/>
              <a:t>DeNormalize</a:t>
            </a:r>
            <a:r>
              <a:rPr lang="en-US" dirty="0"/>
              <a:t> our data</a:t>
            </a:r>
          </a:p>
          <a:p>
            <a:r>
              <a:rPr lang="en-US" dirty="0"/>
              <a:t>Index everything!</a:t>
            </a:r>
          </a:p>
          <a:p>
            <a:r>
              <a:rPr lang="en-US" dirty="0"/>
              <a:t>Map/Reduce to search quickly</a:t>
            </a:r>
          </a:p>
          <a:p>
            <a:r>
              <a:rPr lang="en-US" dirty="0"/>
              <a:t>Declarative language</a:t>
            </a:r>
          </a:p>
        </p:txBody>
      </p:sp>
    </p:spTree>
    <p:extLst>
      <p:ext uri="{BB962C8B-B14F-4D97-AF65-F5344CB8AC3E}">
        <p14:creationId xmlns:p14="http://schemas.microsoft.com/office/powerpoint/2010/main" val="510599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4F9A3-EB80-9640-8B9B-3EB84437E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olvetica" panose="020B0603030602020004" pitchFamily="34" charset="77"/>
              </a:rPr>
              <a:t>Reverse Index Search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BD9B681-AECD-B843-8F6B-7F5792ED80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386138" y="1601600"/>
            <a:ext cx="6507635" cy="4388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938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285E7-13EC-5745-8E34-ADC0D345E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olvetica" panose="020B0603030602020004" pitchFamily="34" charset="77"/>
              </a:rPr>
              <a:t>Reverse Index Search Engines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E22E5-A5C5-BB46-B691-E8C16DC028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Reverse Index Database</a:t>
            </a:r>
          </a:p>
          <a:p>
            <a:pPr lvl="1"/>
            <a:r>
              <a:rPr lang="en-US" dirty="0">
                <a:effectLst/>
              </a:rPr>
              <a:t>Slow to Write, Fast to Read</a:t>
            </a:r>
          </a:p>
          <a:p>
            <a:pPr lvl="1"/>
            <a:r>
              <a:rPr lang="en-US" dirty="0" err="1">
                <a:effectLst/>
              </a:rPr>
              <a:t>NoSql</a:t>
            </a:r>
            <a:r>
              <a:rPr lang="en-US" dirty="0">
                <a:effectLst/>
              </a:rPr>
              <a:t> before it was called </a:t>
            </a:r>
            <a:r>
              <a:rPr lang="en-US" dirty="0" err="1">
                <a:effectLst/>
              </a:rPr>
              <a:t>NoSql</a:t>
            </a:r>
            <a:endParaRPr lang="en-US" dirty="0">
              <a:effectLst/>
            </a:endParaRPr>
          </a:p>
          <a:p>
            <a:r>
              <a:rPr lang="en-US" dirty="0">
                <a:effectLst/>
              </a:rPr>
              <a:t>Scale Super Well</a:t>
            </a:r>
          </a:p>
          <a:p>
            <a:r>
              <a:rPr lang="en-US" dirty="0">
                <a:effectLst/>
              </a:rPr>
              <a:t>Wicked Fast</a:t>
            </a:r>
          </a:p>
          <a:p>
            <a:r>
              <a:rPr lang="en-US" dirty="0">
                <a:effectLst/>
              </a:rPr>
              <a:t>Support Complex Filters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121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CBD13-0B4D-D04F-A226-165B38824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olvetica" panose="020B0603030602020004" pitchFamily="34" charset="77"/>
              </a:rPr>
              <a:t>How well do search engines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53CA74-E4A3-5F44-A0B7-7A0899C7FE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5091454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4F9A3-EB80-9640-8B9B-3EB84437E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olvetica" panose="020B0603030602020004" pitchFamily="34" charset="77"/>
              </a:rPr>
              <a:t>English is complicated!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89141E-3BF3-244A-A44C-BC89634535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Stop words: “the”</a:t>
            </a:r>
          </a:p>
          <a:p>
            <a:r>
              <a:rPr lang="en-US" dirty="0"/>
              <a:t>Alias: PWA = “Progressive Web Apps”</a:t>
            </a:r>
          </a:p>
          <a:p>
            <a:r>
              <a:rPr lang="en-US" dirty="0"/>
              <a:t>Stemming: run, runs, ran, running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5217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8CA3C-6ADC-EA4E-83D2-30F130146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olvetica" panose="020B0603030602020004" pitchFamily="34" charset="77"/>
              </a:rPr>
              <a:t>1-24 of over 80,000 results for “camera”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90A66A1-6917-624F-B390-F8E8C4FFE0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690688"/>
            <a:ext cx="1140039" cy="43513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9BEAA4E-B5B3-1046-9E72-84C3371B65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8886" y="1690689"/>
            <a:ext cx="1258293" cy="43513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6F013B5-2D3E-0B44-85ED-D95CC2B831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69924" y="1690688"/>
            <a:ext cx="1245051" cy="44115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D90830A-D9D6-A549-8C8B-6772D8AD0B2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59681" y="1690688"/>
            <a:ext cx="1276023" cy="3267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036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4554</TotalTime>
  <Words>757</Words>
  <Application>Microsoft Macintosh PowerPoint</Application>
  <PresentationFormat>Widescreen</PresentationFormat>
  <Paragraphs>118</Paragraphs>
  <Slides>15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Coolvetica</vt:lpstr>
      <vt:lpstr>Office Theme</vt:lpstr>
      <vt:lpstr>Search Driven Apps</vt:lpstr>
      <vt:lpstr>The problem?</vt:lpstr>
      <vt:lpstr>It starts out innocently enough</vt:lpstr>
      <vt:lpstr>Reverse Index Search</vt:lpstr>
      <vt:lpstr>Reverse Index Search</vt:lpstr>
      <vt:lpstr>Reverse Index Search Engines</vt:lpstr>
      <vt:lpstr>How well do search engines work?</vt:lpstr>
      <vt:lpstr>English is complicated!</vt:lpstr>
      <vt:lpstr>1-24 of over 80,000 results for “camera”</vt:lpstr>
      <vt:lpstr>Elastic Stack</vt:lpstr>
      <vt:lpstr>Complex Declarative Queries</vt:lpstr>
      <vt:lpstr>What can I build?</vt:lpstr>
      <vt:lpstr>Architecture</vt:lpstr>
      <vt:lpstr>Search Driven Apps</vt:lpstr>
      <vt:lpstr>PowerPoint Presentation</vt:lpstr>
    </vt:vector>
  </TitlesOfParts>
  <Manager/>
  <Company>Coding Blocks</Company>
  <LinksUpToDate>false</LinksUpToDate>
  <SharedDoc>false</SharedDoc>
  <HyperlinkBase/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Search Driven Apps</dc:title>
  <dc:subject>Search Driven Appls: Built with the Elastic Stack</dc:subject>
  <dc:creator>Joe Zack</dc:creator>
  <cp:keywords/>
  <dc:description/>
  <cp:lastModifiedBy>Microsoft Office User</cp:lastModifiedBy>
  <cp:revision>94</cp:revision>
  <dcterms:created xsi:type="dcterms:W3CDTF">2018-05-16T21:51:15Z</dcterms:created>
  <dcterms:modified xsi:type="dcterms:W3CDTF">2018-05-20T01:46:03Z</dcterms:modified>
  <cp:category/>
</cp:coreProperties>
</file>