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85" r:id="rId3"/>
    <p:sldId id="288" r:id="rId4"/>
    <p:sldId id="290" r:id="rId5"/>
    <p:sldId id="289" r:id="rId6"/>
    <p:sldId id="287" r:id="rId7"/>
    <p:sldId id="286" r:id="rId8"/>
    <p:sldId id="296" r:id="rId9"/>
    <p:sldId id="291" r:id="rId10"/>
    <p:sldId id="295" r:id="rId11"/>
    <p:sldId id="297" r:id="rId12"/>
    <p:sldId id="292" r:id="rId13"/>
    <p:sldId id="293" r:id="rId14"/>
    <p:sldId id="294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5346"/>
    <a:srgbClr val="369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3"/>
    <p:restoredTop sz="69337"/>
  </p:normalViewPr>
  <p:slideViewPr>
    <p:cSldViewPr snapToGrid="0" snapToObjects="1">
      <p:cViewPr>
        <p:scale>
          <a:sx n="84" d="100"/>
          <a:sy n="84" d="100"/>
        </p:scale>
        <p:origin x="56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32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5AB94-1D3B-A44E-9666-7DDAD947E06F}" type="datetimeFigureOut">
              <a:rPr lang="en-US" smtClean="0"/>
              <a:t>5/16/18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6C81E-4126-A941-95EA-FD9129B15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56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ElasticSearch</a:t>
            </a:r>
            <a:r>
              <a:rPr lang="en-US" dirty="0"/>
              <a:t> is a highly scalable and feature-rich search engine that makes certain types of problems very easy to solve. I will show you how Elasticsearch approaches these problems and then demonstrate 3 different types apps that make good use of this 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6C81E-4126-A941-95EA-FD9129B15C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60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Open source…</a:t>
            </a:r>
            <a:r>
              <a:rPr lang="en-US" dirty="0" err="1">
                <a:effectLst/>
              </a:rPr>
              <a:t>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6C81E-4126-A941-95EA-FD9129B15C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82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6C81E-4126-A941-95EA-FD9129B15C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82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ElasticSearch</a:t>
            </a:r>
            <a:r>
              <a:rPr lang="en-US" dirty="0"/>
              <a:t> is a highly scalable and feature-rich search engine that makes certain types of problems very easy to solve. I will show you how Elasticsearch approaches these problems and then demonstrate 3 different types apps that make good use of this 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6C81E-4126-A941-95EA-FD9129B15C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76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speak with 10’s of thousands of programmers every month who want to get better</a:t>
            </a:r>
          </a:p>
          <a:p>
            <a:endParaRPr lang="en-US" dirty="0"/>
          </a:p>
          <a:p>
            <a:r>
              <a:rPr lang="en-US" dirty="0"/>
              <a:t>Take</a:t>
            </a:r>
            <a:r>
              <a:rPr lang="en-US" baseline="0" dirty="0"/>
              <a:t> lessons from modern research and other fields and apply them to programming as yet another way to 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64F97-7C04-3B4F-A37B-7BF2B5DE8D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38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Search is a core tenet of the modern day internet experience.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Lots of data: relational </a:t>
            </a:r>
            <a:r>
              <a:rPr lang="en-US" dirty="0" err="1">
                <a:effectLst/>
              </a:rPr>
              <a:t>db</a:t>
            </a:r>
            <a:r>
              <a:rPr lang="en-US" dirty="0">
                <a:effectLst/>
              </a:rPr>
              <a:t> don’t scale well, denormalization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Many types of applications built around searching and filtering. You can </a:t>
            </a:r>
            <a:r>
              <a:rPr lang="en-US" dirty="0" err="1">
                <a:effectLst/>
              </a:rPr>
              <a:t>kinda</a:t>
            </a:r>
            <a:r>
              <a:rPr lang="en-US" dirty="0">
                <a:effectLst/>
              </a:rPr>
              <a:t> do this by hand, but unless you're really careful with design this can spiral into a big </a:t>
            </a:r>
            <a:r>
              <a:rPr lang="en-US" dirty="0" err="1">
                <a:effectLst/>
              </a:rPr>
              <a:t>ol</a:t>
            </a:r>
            <a:r>
              <a:rPr lang="en-US" dirty="0">
                <a:effectLst/>
              </a:rPr>
              <a:t>' mess of dynamic </a:t>
            </a:r>
            <a:r>
              <a:rPr lang="en-US" dirty="0" err="1">
                <a:effectLst/>
              </a:rPr>
              <a:t>sql</a:t>
            </a:r>
            <a:r>
              <a:rPr lang="en-US" dirty="0">
                <a:effectLst/>
              </a:rPr>
              <a:t> code where ever schema change requires increasingly ugly code changes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So…why don’t we use a </a:t>
            </a:r>
            <a:r>
              <a:rPr lang="en-US" dirty="0" err="1">
                <a:effectLst/>
              </a:rPr>
              <a:t>nosql</a:t>
            </a:r>
            <a:r>
              <a:rPr lang="en-US" dirty="0">
                <a:effectLst/>
              </a:rPr>
              <a:t> implementation </a:t>
            </a:r>
            <a:r>
              <a:rPr lang="en-US" dirty="0" err="1">
                <a:effectLst/>
              </a:rPr>
              <a:t>denormalize</a:t>
            </a:r>
            <a:r>
              <a:rPr lang="en-US" dirty="0">
                <a:effectLst/>
              </a:rPr>
              <a:t> the heck out of, and then index the heck out of it, then map reduce the heck out of it – Well… you just described a reverse index search engine!</a:t>
            </a:r>
          </a:p>
          <a:p>
            <a:endParaRPr lang="en-US" dirty="0"/>
          </a:p>
          <a:p>
            <a:r>
              <a:rPr lang="en-US" dirty="0"/>
              <a:t>Amazon sells </a:t>
            </a:r>
            <a:r>
              <a:rPr lang="en-US"/>
              <a:t>over 500M </a:t>
            </a:r>
            <a:r>
              <a:rPr lang="en-US" dirty="0"/>
              <a:t>products</a:t>
            </a:r>
          </a:p>
          <a:p>
            <a:r>
              <a:rPr lang="en-US" dirty="0"/>
              <a:t>Splunk indexes 100’s of TB per day</a:t>
            </a:r>
          </a:p>
          <a:p>
            <a:r>
              <a:rPr lang="en-US" dirty="0"/>
              <a:t>Google servers 40k searches…</a:t>
            </a:r>
            <a:r>
              <a:rPr lang="en-US" i="1" dirty="0"/>
              <a:t>per second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ardorseo.com</a:t>
            </a:r>
            <a:r>
              <a:rPr lang="en-US" dirty="0"/>
              <a:t>/blog/how-many-google-searches-per-day-2018/</a:t>
            </a:r>
          </a:p>
          <a:p>
            <a:r>
              <a:rPr lang="en-US" dirty="0"/>
              <a:t>https://</a:t>
            </a:r>
            <a:r>
              <a:rPr lang="en-US" dirty="0" err="1"/>
              <a:t>www.scrapehero.com</a:t>
            </a:r>
            <a:r>
              <a:rPr lang="en-US" dirty="0"/>
              <a:t>/many-products-amazon-sell-january-2018/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6C81E-4126-A941-95EA-FD9129B15C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0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Ever written code like this?</a:t>
            </a:r>
          </a:p>
          <a:p>
            <a:r>
              <a:rPr lang="en-US" dirty="0">
                <a:effectLst/>
              </a:rPr>
              <a:t>It starts out innocently enough, just a simple like search. Then you start searching other fields.</a:t>
            </a:r>
          </a:p>
          <a:p>
            <a:endParaRPr lang="en-US" dirty="0">
              <a:effectLst/>
            </a:endParaRPr>
          </a:p>
          <a:p>
            <a:r>
              <a:rPr lang="en-US" dirty="0"/>
              <a:t>Keep adding if statements to the main query...</a:t>
            </a:r>
          </a:p>
          <a:p>
            <a:r>
              <a:rPr lang="en-US" dirty="0"/>
              <a:t>And anywhere you're doing aggregations</a:t>
            </a:r>
          </a:p>
          <a:p>
            <a:r>
              <a:rPr lang="en-US" dirty="0"/>
              <a:t>And any time you take batch action...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6C81E-4126-A941-95EA-FD9129B15C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86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So…why don’t we use a </a:t>
            </a:r>
            <a:r>
              <a:rPr lang="en-US" dirty="0" err="1">
                <a:effectLst/>
              </a:rPr>
              <a:t>nosql</a:t>
            </a:r>
            <a:r>
              <a:rPr lang="en-US" dirty="0">
                <a:effectLst/>
              </a:rPr>
              <a:t> implementation </a:t>
            </a:r>
            <a:r>
              <a:rPr lang="en-US" dirty="0" err="1">
                <a:effectLst/>
              </a:rPr>
              <a:t>denormalize</a:t>
            </a:r>
            <a:r>
              <a:rPr lang="en-US" dirty="0">
                <a:effectLst/>
              </a:rPr>
              <a:t> the heck out of, and then index the heck out of it, then map reduce the heck out of it – Well… you just described a reverse index search engine!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6C81E-4126-A941-95EA-FD9129B15C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67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Ever written code like this?</a:t>
            </a:r>
          </a:p>
          <a:p>
            <a:r>
              <a:rPr lang="en-US" dirty="0"/>
              <a:t>Keep adding if statements to the main query...</a:t>
            </a:r>
          </a:p>
          <a:p>
            <a:r>
              <a:rPr lang="en-US" dirty="0"/>
              <a:t>And anywhere you're doing aggregations</a:t>
            </a:r>
          </a:p>
          <a:p>
            <a:r>
              <a:rPr lang="en-US" dirty="0"/>
              <a:t>And any time you take batch action...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6C81E-4126-A941-95EA-FD9129B15C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85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6C81E-4126-A941-95EA-FD9129B15C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54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Google serves 40k search requests per second, Amazon has over 500B products. Companies like </a:t>
            </a:r>
            <a:r>
              <a:rPr lang="en-US" dirty="0" err="1">
                <a:effectLst/>
              </a:rPr>
              <a:t>splunk</a:t>
            </a:r>
            <a:r>
              <a:rPr lang="en-US" dirty="0">
                <a:effectLst/>
              </a:rPr>
              <a:t> index hundreds of terabytes a day.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Horizontally scalable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  <a:p>
            <a:r>
              <a:rPr lang="en-US" dirty="0">
                <a:effectLst/>
              </a:rPr>
              <a:t>Ever written code like this?</a:t>
            </a:r>
          </a:p>
          <a:p>
            <a:r>
              <a:rPr lang="en-US" dirty="0"/>
              <a:t>Keep adding if statements to the main query...</a:t>
            </a:r>
          </a:p>
          <a:p>
            <a:r>
              <a:rPr lang="en-US" dirty="0"/>
              <a:t>And anywhere you're doing aggregations</a:t>
            </a:r>
          </a:p>
          <a:p>
            <a:r>
              <a:rPr lang="en-US" dirty="0"/>
              <a:t>And any time you take batch action...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6C81E-4126-A941-95EA-FD9129B15C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25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Ever written code like this?</a:t>
            </a:r>
          </a:p>
          <a:p>
            <a:r>
              <a:rPr lang="en-US" dirty="0">
                <a:effectLst/>
              </a:rPr>
              <a:t>It starts out innocently enough, just a simple like search. Then you start searching other fields.</a:t>
            </a:r>
          </a:p>
          <a:p>
            <a:endParaRPr lang="en-US" dirty="0">
              <a:effectLst/>
            </a:endParaRPr>
          </a:p>
          <a:p>
            <a:r>
              <a:rPr lang="en-US" dirty="0"/>
              <a:t>Keep adding if statements to the main query...</a:t>
            </a:r>
          </a:p>
          <a:p>
            <a:r>
              <a:rPr lang="en-US" dirty="0"/>
              <a:t>And anywhere you're doing aggregations</a:t>
            </a:r>
          </a:p>
          <a:p>
            <a:r>
              <a:rPr lang="en-US" dirty="0"/>
              <a:t>And any time you take batch action...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6C81E-4126-A941-95EA-FD9129B15C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08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6C81E-4126-A941-95EA-FD9129B15C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9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CA51-821A-4E46-9250-9F6CC04CE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99CDF-4AD4-654F-ACB0-4B950697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9955B-027F-384D-857F-5A55DC1A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637F-3D76-DE41-BC77-04ED5A15A80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67F67-F324-3741-BEB5-C2156599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5D666-4E35-0E45-B27E-F48828AE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95CF-6461-714D-AEEB-0D523849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0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B76D-5DBE-1641-8B1A-D2C31E94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CD21A-1A23-D74E-9440-2F8A11355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1A3B1-18F0-B54A-B313-73134024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637F-3D76-DE41-BC77-04ED5A15A80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08EF9-E989-2346-A198-5672798C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3A101-706D-2C48-99FE-32078EEB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95CF-6461-714D-AEEB-0D523849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4F291-6337-0143-9054-2A76516D6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E55CF-3076-4446-935E-A99840B03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04992-A156-E44E-9DFE-6A1C41B1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637F-3D76-DE41-BC77-04ED5A15A80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770F-220F-374D-83C2-01110707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A0B35-5DCB-2449-9A21-62BB61B5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95CF-6461-714D-AEEB-0D523849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0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61CE-92B2-194B-85EC-73F4F4AF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4E8A-35AB-6740-B371-A97438254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A0A17-B7EC-3142-A2EC-8D076583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637F-3D76-DE41-BC77-04ED5A15A80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950E0-42E4-044E-8BEE-5CAC3BB8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2ED60-DA00-A042-8C93-F510625A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95CF-6461-714D-AEEB-0D523849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7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B6A2-B67B-9A45-A4F1-7A6E6065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DC0E8-8262-8446-ADBC-473B79E97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A843F-AC3D-4F49-8E96-4476AFFF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637F-3D76-DE41-BC77-04ED5A15A80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52739-6DD8-394B-829A-8783A440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BAD49-31E5-324F-A376-916737FA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95CF-6461-714D-AEEB-0D523849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1DA35-D603-7C4C-BD19-CEDE3C9F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9C750-7B08-0E42-BBCF-9812F5055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E4A97-E554-A943-924F-4661984F4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5AE49-A86B-BA40-B3AC-E75ECCBC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637F-3D76-DE41-BC77-04ED5A15A80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D4103-9773-8B41-A0D4-7A7B2C171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55364-EF82-1C45-8DBB-9B91EA37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95CF-6461-714D-AEEB-0D523849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4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9B29-6E1A-F649-ABEF-85069B483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047C0-FF26-2D4D-8DB8-B63E9153E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0C68C-E708-B842-94D5-3A44920ED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113725-92E4-3F45-8E54-B41CE30CE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C0543-C804-B344-9366-535D5FBA7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C848C4-D626-6742-B381-5CBED77C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637F-3D76-DE41-BC77-04ED5A15A80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D79F0-41F8-3048-A9A2-0104CDAB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CF5796-8D69-844C-B82C-F62DC928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95CF-6461-714D-AEEB-0D523849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0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AC34E-B254-6449-A864-6BCB3560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820D2-11D8-2244-94F1-5E9A50E2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637F-3D76-DE41-BC77-04ED5A15A80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3351B-6FEC-BA4E-828B-FD376409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9C8AB-FE37-5341-9506-CFC9BAF1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95CF-6461-714D-AEEB-0D523849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2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E3ACAA-45BF-5A4D-8DE2-FCB01422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637F-3D76-DE41-BC77-04ED5A15A80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4F8D7-36B9-F049-ADE4-89B1E9B6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D22B5-9581-2541-BFA3-64C63C727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95CF-6461-714D-AEEB-0D523849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0B3A-6674-3447-8E76-21062AE99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0E208-29A5-E447-8ECC-82340935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28201-8633-BC45-B520-05B698819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EECE7-C85F-8542-85C3-96029B688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637F-3D76-DE41-BC77-04ED5A15A80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01644-9574-F041-822F-80A93714C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BBA61-090B-714A-8F5A-BCC95B8C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95CF-6461-714D-AEEB-0D523849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3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AEF0A-B01A-774F-9E27-C8A63629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EAAC83-5873-B54C-B3CF-6922FCA56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F795D-163F-874E-9B3F-A3C10A934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F9DBE-F2CF-5742-AAF4-FF409DCB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637F-3D76-DE41-BC77-04ED5A15A80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658D6-6670-624A-9937-3AF4C20A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24C05-F27A-3142-BF3D-83E76E0B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95CF-6461-714D-AEEB-0D523849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1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C28DF-5A5A-DD45-A2CA-3E6706C9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6BC0E-7FBA-5C47-9CAF-0BD8C058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FBCCB-7267-234F-B06C-8FE9F6F9C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3637F-3D76-DE41-BC77-04ED5A15A80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0D665-1DB5-D049-8B7E-8B0DCBFEC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BC8A4-F794-F741-B660-952642CEE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595CF-6461-714D-AEEB-0D523849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1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tiff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91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0CB5-45A8-784A-8ADC-170B6EDD0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20746" y="2795362"/>
            <a:ext cx="12192000" cy="1267275"/>
          </a:xfrm>
        </p:spPr>
        <p:txBody>
          <a:bodyPr>
            <a:normAutofit/>
          </a:bodyPr>
          <a:lstStyle/>
          <a:p>
            <a:pPr algn="r"/>
            <a:r>
              <a:rPr lang="en-US" sz="8000" dirty="0">
                <a:solidFill>
                  <a:schemeClr val="bg1"/>
                </a:solidFill>
                <a:latin typeface="Coolvetica" panose="020B0603030602020004" pitchFamily="34" charset="77"/>
              </a:rPr>
              <a:t>Search Driven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A353E-5A62-AA49-9AC2-F0195855E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8523" y="4021852"/>
            <a:ext cx="8392731" cy="52936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  <a:latin typeface="Coolvetica" panose="020B0603030602020004" pitchFamily="34" charset="77"/>
              </a:rPr>
              <a:t>with the Elastic Stack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CB164C-8101-B04B-8741-15C123812B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" r="2"/>
          <a:stretch/>
        </p:blipFill>
        <p:spPr>
          <a:xfrm>
            <a:off x="1720745" y="-946255"/>
            <a:ext cx="8750509" cy="875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31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BD13-0B4D-D04F-A226-165B3882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olvetica" panose="020B0603030602020004" pitchFamily="34" charset="77"/>
              </a:rPr>
              <a:t>Elastic Stack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26B5AC-4D18-C443-B75F-D2E8884BA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45000" y="4790337"/>
            <a:ext cx="1422400" cy="14224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A1266B-B0CA-E74A-AE27-D3BF5CE74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520" y="4808968"/>
            <a:ext cx="1422400" cy="1422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C992AC-1209-1444-BD8B-2F9A4CB2C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7815" y="648550"/>
            <a:ext cx="1422400" cy="1422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9D7FF1-6FAB-9542-87A9-C4BE80A3B4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2365" y="1480507"/>
            <a:ext cx="1422400" cy="1422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7B7B4F-222A-4040-B29E-DA03B84456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7083" y="1458042"/>
            <a:ext cx="1422400" cy="1422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1FA6B7-0C49-4C4C-A75E-BFD4238B99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3110" y="3310788"/>
            <a:ext cx="1422400" cy="1422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62FF24-AD80-1E42-B52E-E24EC142A9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80300" y="3318916"/>
            <a:ext cx="1422400" cy="1422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C8AC47B-3D3F-0047-A25B-411AB3AEF6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6200" y="3097478"/>
            <a:ext cx="19050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0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56FFE-40DA-384B-8460-4A47D4A6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olvetica" panose="020B0603030602020004" pitchFamily="34" charset="77"/>
              </a:rPr>
              <a:t>Complex Declarative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480D3-F2F1-3B46-890F-E7D572B65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  <a:p>
            <a:r>
              <a:rPr lang="en-US" dirty="0"/>
              <a:t>Declarative Syntax</a:t>
            </a:r>
          </a:p>
        </p:txBody>
      </p:sp>
    </p:spTree>
    <p:extLst>
      <p:ext uri="{BB962C8B-B14F-4D97-AF65-F5344CB8AC3E}">
        <p14:creationId xmlns:p14="http://schemas.microsoft.com/office/powerpoint/2010/main" val="64010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8CA3C-6ADC-EA4E-83D2-30F13014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olvetica" panose="020B0603030602020004" pitchFamily="34" charset="77"/>
              </a:rPr>
              <a:t>What can I build?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989622-1F17-244B-81FC-A5261D9F0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text search</a:t>
            </a:r>
          </a:p>
          <a:p>
            <a:r>
              <a:rPr lang="en-US" dirty="0"/>
              <a:t>Aggregation and Filtering</a:t>
            </a:r>
          </a:p>
          <a:p>
            <a:r>
              <a:rPr lang="en-US" dirty="0"/>
              <a:t>Logger/APM</a:t>
            </a:r>
          </a:p>
        </p:txBody>
      </p:sp>
    </p:spTree>
    <p:extLst>
      <p:ext uri="{BB962C8B-B14F-4D97-AF65-F5344CB8AC3E}">
        <p14:creationId xmlns:p14="http://schemas.microsoft.com/office/powerpoint/2010/main" val="4164197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16367A-E70E-0243-A494-5467CCE91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709" y="0"/>
            <a:ext cx="840658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FE4BC9-C71E-9941-BD01-5B9B70A17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olvetica" panose="020B0603030602020004" pitchFamily="34" charset="77"/>
              </a:rPr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45DE5-F393-6241-A47C-EE9BECE9D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15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91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0CB5-45A8-784A-8ADC-170B6EDD0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20746" y="2795362"/>
            <a:ext cx="12192000" cy="1267275"/>
          </a:xfrm>
        </p:spPr>
        <p:txBody>
          <a:bodyPr>
            <a:normAutofit/>
          </a:bodyPr>
          <a:lstStyle/>
          <a:p>
            <a:pPr algn="r"/>
            <a:r>
              <a:rPr lang="en-US" sz="8000" dirty="0">
                <a:solidFill>
                  <a:schemeClr val="bg1"/>
                </a:solidFill>
                <a:latin typeface="Coolvetica" panose="020B0603030602020004" pitchFamily="34" charset="77"/>
              </a:rPr>
              <a:t>Search Driven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A353E-5A62-AA49-9AC2-F0195855E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8523" y="4021852"/>
            <a:ext cx="8392731" cy="52936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  <a:latin typeface="Coolvetica" panose="020B0603030602020004" pitchFamily="34" charset="77"/>
              </a:rPr>
              <a:t>with the Elastic Stack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CB164C-8101-B04B-8741-15C123812B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" r="2"/>
          <a:stretch/>
        </p:blipFill>
        <p:spPr>
          <a:xfrm>
            <a:off x="1720745" y="-946255"/>
            <a:ext cx="8750509" cy="875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3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75" y="1204015"/>
            <a:ext cx="6962140" cy="4351338"/>
          </a:xfrm>
        </p:spPr>
      </p:pic>
      <p:sp>
        <p:nvSpPr>
          <p:cNvPr id="6" name="TextBox 5"/>
          <p:cNvSpPr txBox="1"/>
          <p:nvPr/>
        </p:nvSpPr>
        <p:spPr>
          <a:xfrm>
            <a:off x="7129220" y="4479010"/>
            <a:ext cx="1600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15346"/>
                </a:solidFill>
                <a:latin typeface="Coolvetica" panose="020B0603030602020004" pitchFamily="34" charset="77"/>
              </a:rPr>
              <a:t>Joe Zack</a:t>
            </a:r>
          </a:p>
          <a:p>
            <a:r>
              <a:rPr lang="en-US" dirty="0">
                <a:solidFill>
                  <a:srgbClr val="615346"/>
                </a:solidFill>
                <a:latin typeface="Coolvetica" panose="020B0603030602020004" pitchFamily="34" charset="77"/>
              </a:rPr>
              <a:t>@</a:t>
            </a:r>
            <a:r>
              <a:rPr lang="en-US" dirty="0" err="1">
                <a:solidFill>
                  <a:srgbClr val="615346"/>
                </a:solidFill>
                <a:latin typeface="Coolvetica" panose="020B0603030602020004" pitchFamily="34" charset="77"/>
              </a:rPr>
              <a:t>codingblocks</a:t>
            </a:r>
            <a:endParaRPr lang="en-US" dirty="0">
              <a:solidFill>
                <a:srgbClr val="615346"/>
              </a:solidFill>
              <a:latin typeface="Coolvetica" panose="020B0603030602020004" pitchFamily="34" charset="7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43276" y="4479010"/>
            <a:ext cx="378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15346"/>
                </a:solidFill>
                <a:latin typeface="Coolvetica" panose="020B0603030602020004" pitchFamily="34" charset="77"/>
              </a:rPr>
              <a:t>Like this talk? Check out the show!</a:t>
            </a:r>
          </a:p>
        </p:txBody>
      </p:sp>
    </p:spTree>
    <p:extLst>
      <p:ext uri="{BB962C8B-B14F-4D97-AF65-F5344CB8AC3E}">
        <p14:creationId xmlns:p14="http://schemas.microsoft.com/office/powerpoint/2010/main" val="347984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7FA8-B690-8F40-BB7D-6CA83C6B2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615346"/>
                </a:solidFill>
                <a:latin typeface="Coolvetica" panose="020B0603030602020004" pitchFamily="34" charset="77"/>
              </a:rPr>
              <a:t>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F5AF2-E969-D541-A2E6-03BAF0ED3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>
              <a:solidFill>
                <a:srgbClr val="615346"/>
              </a:solidFill>
            </a:endParaRPr>
          </a:p>
          <a:p>
            <a:endParaRPr lang="en-US" dirty="0">
              <a:solidFill>
                <a:srgbClr val="615346"/>
              </a:solidFill>
            </a:endParaRPr>
          </a:p>
          <a:p>
            <a:endParaRPr lang="en-US" dirty="0">
              <a:solidFill>
                <a:srgbClr val="615346"/>
              </a:solidFill>
            </a:endParaRPr>
          </a:p>
          <a:p>
            <a:endParaRPr lang="en-US" dirty="0">
              <a:solidFill>
                <a:srgbClr val="615346"/>
              </a:solidFill>
            </a:endParaRPr>
          </a:p>
          <a:p>
            <a:r>
              <a:rPr lang="en-US" dirty="0">
                <a:solidFill>
                  <a:srgbClr val="615346"/>
                </a:solidFill>
              </a:rPr>
              <a:t>Lots of data</a:t>
            </a:r>
          </a:p>
          <a:p>
            <a:r>
              <a:rPr lang="en-US" dirty="0">
                <a:solidFill>
                  <a:srgbClr val="615346"/>
                </a:solidFill>
              </a:rPr>
              <a:t>Hand-crafting relational queries</a:t>
            </a:r>
          </a:p>
          <a:p>
            <a:r>
              <a:rPr lang="en-US" dirty="0">
                <a:solidFill>
                  <a:srgbClr val="615346"/>
                </a:solidFill>
              </a:rPr>
              <a:t>Ambiguous language</a:t>
            </a:r>
          </a:p>
          <a:p>
            <a:r>
              <a:rPr lang="en-US" dirty="0" err="1">
                <a:solidFill>
                  <a:srgbClr val="615346"/>
                </a:solidFill>
              </a:rPr>
              <a:t>Typeos</a:t>
            </a:r>
            <a:endParaRPr lang="en-US" dirty="0">
              <a:solidFill>
                <a:srgbClr val="61534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F3B1BD-CABF-4E42-8D59-50F9AD965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1690688"/>
            <a:ext cx="10241280" cy="194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3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F9A3-EB80-9640-8B9B-3EB84437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olvetica" panose="020B0603030602020004" pitchFamily="34" charset="77"/>
              </a:rPr>
              <a:t>It starts out innocently enough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9141E-3BF3-244A-A44C-BC8963453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ED6104-B479-4B41-85EE-7136CD625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60" y="1825625"/>
            <a:ext cx="70612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4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F9A3-EB80-9640-8B9B-3EB84437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olvetica" panose="020B0603030602020004" pitchFamily="34" charset="77"/>
              </a:rPr>
              <a:t>Reverse Index Search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9141E-3BF3-244A-A44C-BC8963453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NoSql</a:t>
            </a:r>
            <a:r>
              <a:rPr lang="en-US" dirty="0"/>
              <a:t> DB: Horizontal Scaling</a:t>
            </a:r>
          </a:p>
          <a:p>
            <a:r>
              <a:rPr lang="en-US" dirty="0" err="1"/>
              <a:t>DeNormalize</a:t>
            </a:r>
            <a:r>
              <a:rPr lang="en-US" dirty="0"/>
              <a:t> our data</a:t>
            </a:r>
          </a:p>
          <a:p>
            <a:r>
              <a:rPr lang="en-US" dirty="0"/>
              <a:t>Index everything!</a:t>
            </a:r>
          </a:p>
          <a:p>
            <a:r>
              <a:rPr lang="en-US" dirty="0"/>
              <a:t>Map/Reduce to search quickly</a:t>
            </a:r>
          </a:p>
          <a:p>
            <a:r>
              <a:rPr lang="en-US" dirty="0"/>
              <a:t>Declarative language</a:t>
            </a:r>
          </a:p>
        </p:txBody>
      </p:sp>
    </p:spTree>
    <p:extLst>
      <p:ext uri="{BB962C8B-B14F-4D97-AF65-F5344CB8AC3E}">
        <p14:creationId xmlns:p14="http://schemas.microsoft.com/office/powerpoint/2010/main" val="51059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F9A3-EB80-9640-8B9B-3EB84437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olvetica" panose="020B0603030602020004" pitchFamily="34" charset="77"/>
              </a:rPr>
              <a:t>Reverse Index Search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D9B681-AECD-B843-8F6B-7F5792ED8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86138" y="1601600"/>
            <a:ext cx="6507635" cy="438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3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85E7-13EC-5745-8E34-ADC0D345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olvetica" panose="020B0603030602020004" pitchFamily="34" charset="77"/>
              </a:rPr>
              <a:t>Reverse Index Search Engines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E22E5-A5C5-BB46-B691-E8C16DC02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Reverse Index Database</a:t>
            </a:r>
          </a:p>
          <a:p>
            <a:pPr lvl="1"/>
            <a:r>
              <a:rPr lang="en-US" dirty="0">
                <a:effectLst/>
              </a:rPr>
              <a:t>Slow to Write, Fast to Read</a:t>
            </a:r>
          </a:p>
          <a:p>
            <a:pPr lvl="1"/>
            <a:r>
              <a:rPr lang="en-US" dirty="0" err="1">
                <a:effectLst/>
              </a:rPr>
              <a:t>NoSql</a:t>
            </a:r>
            <a:r>
              <a:rPr lang="en-US" dirty="0">
                <a:effectLst/>
              </a:rPr>
              <a:t> before it was called </a:t>
            </a:r>
            <a:r>
              <a:rPr lang="en-US" dirty="0" err="1">
                <a:effectLst/>
              </a:rPr>
              <a:t>NoSql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Scale Super Well</a:t>
            </a:r>
          </a:p>
          <a:p>
            <a:r>
              <a:rPr lang="en-US" dirty="0">
                <a:effectLst/>
              </a:rPr>
              <a:t>Wicked Fast</a:t>
            </a:r>
          </a:p>
          <a:p>
            <a:r>
              <a:rPr lang="en-US" dirty="0">
                <a:effectLst/>
              </a:rPr>
              <a:t>Support Complex Filters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2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BD13-0B4D-D04F-A226-165B3882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olvetica" panose="020B0603030602020004" pitchFamily="34" charset="77"/>
              </a:rPr>
              <a:t>How well do search engines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3CA74-E4A3-5F44-A0B7-7A0899C7F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0914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F9A3-EB80-9640-8B9B-3EB84437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olvetica" panose="020B0603030602020004" pitchFamily="34" charset="77"/>
              </a:rPr>
              <a:t>English is complicated!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9141E-3BF3-244A-A44C-BC8963453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 words: “the”</a:t>
            </a:r>
          </a:p>
          <a:p>
            <a:r>
              <a:rPr lang="en-US" dirty="0"/>
              <a:t>Alias: PWA = “Progressive Web Apps”</a:t>
            </a:r>
          </a:p>
          <a:p>
            <a:r>
              <a:rPr lang="en-US" dirty="0"/>
              <a:t>Stemming: run, runs, ran, running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2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8CA3C-6ADC-EA4E-83D2-30F13014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olvetica" panose="020B0603030602020004" pitchFamily="34" charset="77"/>
              </a:rPr>
              <a:t>1-24 of over 80,000 results for “camera”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0A66A1-6917-624F-B390-F8E8C4FFE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140039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BEAA4E-B5B3-1046-9E72-84C3371B6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886" y="1690689"/>
            <a:ext cx="1258293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F013B5-2D3E-0B44-85ED-D95CC2B83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9924" y="1690688"/>
            <a:ext cx="1245051" cy="4411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90830A-D9D6-A549-8C8B-6772D8AD0B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9681" y="1690688"/>
            <a:ext cx="1276023" cy="326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677</Words>
  <Application>Microsoft Macintosh PowerPoint</Application>
  <PresentationFormat>Widescreen</PresentationFormat>
  <Paragraphs>105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Coolvetica</vt:lpstr>
      <vt:lpstr>Office Theme</vt:lpstr>
      <vt:lpstr>Search Driven Apps</vt:lpstr>
      <vt:lpstr>The problem?</vt:lpstr>
      <vt:lpstr>It starts out innocently enough</vt:lpstr>
      <vt:lpstr>Reverse Index Search</vt:lpstr>
      <vt:lpstr>Reverse Index Search</vt:lpstr>
      <vt:lpstr>Reverse Index Search Engines</vt:lpstr>
      <vt:lpstr>How well do search engines work?</vt:lpstr>
      <vt:lpstr>English is complicated!</vt:lpstr>
      <vt:lpstr>1-24 of over 80,000 results for “camera”</vt:lpstr>
      <vt:lpstr>Elastic Stack</vt:lpstr>
      <vt:lpstr>Complex Declarative Queries</vt:lpstr>
      <vt:lpstr>What can I build?</vt:lpstr>
      <vt:lpstr>Architecture</vt:lpstr>
      <vt:lpstr>Search Driven Apps</vt:lpstr>
      <vt:lpstr>PowerPoint Presentation</vt:lpstr>
    </vt:vector>
  </TitlesOfParts>
  <Manager/>
  <Company>Coding Blocks</Company>
  <LinksUpToDate>false</LinksUpToDate>
  <SharedDoc>false</SharedDoc>
  <HyperlinkBase/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Driven Apps</dc:title>
  <dc:subject>Search Driven Appls: Built with the Elastic Stack</dc:subject>
  <dc:creator>Joe Zack</dc:creator>
  <cp:keywords/>
  <dc:description/>
  <cp:lastModifiedBy>Microsoft Office User</cp:lastModifiedBy>
  <cp:revision>92</cp:revision>
  <dcterms:created xsi:type="dcterms:W3CDTF">2018-05-16T21:51:15Z</dcterms:created>
  <dcterms:modified xsi:type="dcterms:W3CDTF">2018-05-17T02:27:48Z</dcterms:modified>
  <cp:category/>
</cp:coreProperties>
</file>