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0" r:id="rId4"/>
    <p:sldId id="271" r:id="rId5"/>
    <p:sldId id="272" r:id="rId6"/>
    <p:sldId id="275" r:id="rId7"/>
    <p:sldId id="276" r:id="rId8"/>
    <p:sldId id="273" r:id="rId9"/>
    <p:sldId id="287" r:id="rId10"/>
    <p:sldId id="288" r:id="rId11"/>
    <p:sldId id="261" r:id="rId12"/>
    <p:sldId id="277" r:id="rId13"/>
    <p:sldId id="289" r:id="rId14"/>
    <p:sldId id="280" r:id="rId15"/>
    <p:sldId id="286" r:id="rId16"/>
    <p:sldId id="281" r:id="rId17"/>
    <p:sldId id="284" r:id="rId18"/>
    <p:sldId id="282" r:id="rId19"/>
    <p:sldId id="283" r:id="rId20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82" d="100"/>
          <a:sy n="82" d="100"/>
        </p:scale>
        <p:origin x="-8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12/12/2018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12/12/2018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12/12/2018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l"/>
              <a:t>12/12/2018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l"/>
              <a:t>12/12/2018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l"/>
              <a:t>12/12/2018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</a:rPr>
              <a:t>자전거 </a:t>
            </a:r>
            <a:r>
              <a:rPr lang="ko-KR" altLang="en-US" sz="48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이용량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8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외출량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</a:rPr>
              <a:t> 예측</a:t>
            </a:r>
            <a:endParaRPr sz="4800" b="1" kern="1200" spc="-2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200" b="1" kern="1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빅</a:t>
            </a:r>
            <a:r>
              <a:rPr lang="ko-KR" altLang="en-US" sz="12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데이터 학과</a:t>
            </a:r>
            <a:endParaRPr lang="en-US" altLang="ko-KR"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ko-KR" sz="12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20145147</a:t>
            </a: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2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이민우</a:t>
            </a: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1_shape3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_shape5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_shape6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1_shape7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1_shape8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7_shape6"/>
          <p:cNvSpPr/>
          <p:nvPr/>
        </p:nvSpPr>
        <p:spPr>
          <a:xfrm>
            <a:off x="2267744" y="1196752"/>
            <a:ext cx="1467296" cy="160665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lvl="0" algn="ctr" defTabSz="914400" latinLnBrk="1"/>
            <a:r>
              <a:rPr lang="ko-KR" altLang="en-US" sz="14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대기환경</a:t>
            </a:r>
            <a:endParaRPr lang="en-US" altLang="ko-KR" sz="1400" b="1" kern="1200" spc="-5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lvl="0" algn="ctr" defTabSz="914400" latinLnBrk="1"/>
            <a:r>
              <a:rPr lang="ko-KR" altLang="en-US" sz="1400" b="1" spc="-50" dirty="0" smtClean="0">
                <a:solidFill>
                  <a:schemeClr val="bg1"/>
                </a:solidFill>
                <a:latin typeface="나눔고딕"/>
                <a:ea typeface="나눔고딕"/>
              </a:rPr>
              <a:t>데이터 셋</a:t>
            </a:r>
            <a:endParaRPr sz="14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7_shape7"/>
          <p:cNvSpPr/>
          <p:nvPr/>
        </p:nvSpPr>
        <p:spPr>
          <a:xfrm>
            <a:off x="3779912" y="1196752"/>
            <a:ext cx="2679341" cy="160665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사람들이 관심을 갖는</a:t>
            </a:r>
            <a:endParaRPr lang="en-US" altLang="ko-KR" sz="1200" b="1" kern="1200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542925" lvl="0" indent="-276225" algn="l" defTabSz="914400" latinLnBrk="1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미세먼지와 초 미세먼지를 제외한 특성 </a:t>
            </a:r>
            <a:r>
              <a:rPr lang="ko-KR" altLang="en-US" sz="1200" b="1" spc="-5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드롭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</a:endParaRP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관측소 별 환경 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- &gt;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일별 환경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</a:endParaRP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날짜 별 통합</a:t>
            </a:r>
            <a:endParaRPr lang="ko-KR" altLang="en-US" sz="1200" b="1" kern="1200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10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 통합 및 전처리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983767"/>
            <a:ext cx="4320480" cy="387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924944"/>
            <a:ext cx="42100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3347864" y="1412776"/>
            <a:ext cx="1883330" cy="64807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400" b="1" dirty="0" smtClean="0">
                <a:solidFill>
                  <a:srgbClr val="3D3C3E"/>
                </a:solidFill>
                <a:latin typeface="나눔고딕"/>
                <a:ea typeface="나눔고딕"/>
              </a:rPr>
              <a:t> 데이터 셋 통합</a:t>
            </a:r>
            <a:endParaRPr sz="1400" b="1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4" name="slide6_group1"/>
          <p:cNvGrpSpPr>
            <a:grpSpLocks/>
          </p:cNvGrpSpPr>
          <p:nvPr/>
        </p:nvGrpSpPr>
        <p:grpSpPr>
          <a:xfrm>
            <a:off x="6156176" y="3429000"/>
            <a:ext cx="481957" cy="419223"/>
            <a:chOff x="5612717" y="4015800"/>
            <a:chExt cx="481957" cy="419223"/>
          </a:xfrm>
        </p:grpSpPr>
        <p:cxnSp>
          <p:nvCxnSpPr>
            <p:cNvPr id="5" name="slide6_shape2"/>
            <p:cNvCxnSpPr/>
            <p:nvPr/>
          </p:nvCxnSpPr>
          <p:spPr>
            <a:xfrm>
              <a:off x="5885435" y="4015800"/>
              <a:ext cx="209238" cy="209238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lide6_shape3"/>
            <p:cNvCxnSpPr/>
            <p:nvPr/>
          </p:nvCxnSpPr>
          <p:spPr>
            <a:xfrm flipH="1">
              <a:off x="5885839" y="4226779"/>
              <a:ext cx="208244" cy="20824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lide6_shape4"/>
            <p:cNvCxnSpPr/>
            <p:nvPr/>
          </p:nvCxnSpPr>
          <p:spPr>
            <a:xfrm rot="10800000">
              <a:off x="5612716" y="4225849"/>
              <a:ext cx="478079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slide6_group2"/>
          <p:cNvGrpSpPr>
            <a:grpSpLocks/>
          </p:cNvGrpSpPr>
          <p:nvPr/>
        </p:nvGrpSpPr>
        <p:grpSpPr>
          <a:xfrm>
            <a:off x="3923928" y="3501008"/>
            <a:ext cx="338494" cy="338494"/>
            <a:chOff x="3026742" y="4056164"/>
            <a:chExt cx="338494" cy="338494"/>
          </a:xfrm>
        </p:grpSpPr>
        <p:cxnSp>
          <p:nvCxnSpPr>
            <p:cNvPr id="9" name="slide6_shape5"/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lide6_shape6"/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6_shape9"/>
          <p:cNvSpPr/>
          <p:nvPr/>
        </p:nvSpPr>
        <p:spPr>
          <a:xfrm>
            <a:off x="4427984" y="2996952"/>
            <a:ext cx="1604205" cy="1512168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700" b="1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자전거 </a:t>
            </a:r>
            <a:endParaRPr lang="en-US" altLang="ko-KR" sz="1700" b="1" kern="120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ctr" defTabSz="914400" latinLnBrk="1"/>
            <a:r>
              <a:rPr lang="ko-KR" altLang="en-US" sz="1700" b="1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대여소 </a:t>
            </a:r>
            <a:endParaRPr lang="en-US" altLang="ko-KR" sz="1700" b="1" kern="120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ctr" defTabSz="914400" latinLnBrk="1"/>
            <a:r>
              <a:rPr lang="ko-KR" altLang="en-US" sz="1700" b="1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별 </a:t>
            </a:r>
            <a:r>
              <a:rPr lang="ko-KR" altLang="en-US" sz="1700" b="1" kern="1200" dirty="0" err="1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대여량</a:t>
            </a:r>
            <a:endParaRPr lang="ko-KR" altLang="en-US" sz="17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4" name="slide6_shape10"/>
          <p:cNvSpPr/>
          <p:nvPr/>
        </p:nvSpPr>
        <p:spPr>
          <a:xfrm>
            <a:off x="179512" y="2996952"/>
            <a:ext cx="1584176" cy="1440160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</a:rPr>
              <a:t>기상정보</a:t>
            </a:r>
            <a:endParaRPr sz="1800" b="1" kern="1200" spc="-5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slide6_shape11"/>
          <p:cNvSpPr/>
          <p:nvPr/>
        </p:nvSpPr>
        <p:spPr>
          <a:xfrm>
            <a:off x="6948264" y="2636912"/>
            <a:ext cx="2034253" cy="2034253"/>
          </a:xfrm>
          <a:prstGeom prst="ellipse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b="1" spc="-120" dirty="0" smtClean="0">
                <a:solidFill>
                  <a:schemeClr val="bg1"/>
                </a:solidFill>
                <a:latin typeface="나눔고딕"/>
                <a:ea typeface="나눔고딕"/>
              </a:rPr>
              <a:t>총 데이터 셋</a:t>
            </a:r>
            <a:endParaRPr sz="1800" b="1" kern="1200" spc="-1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6_shape12"/>
          <p:cNvSpPr/>
          <p:nvPr/>
        </p:nvSpPr>
        <p:spPr>
          <a:xfrm>
            <a:off x="2456148" y="6491277"/>
            <a:ext cx="6687852" cy="36672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서울시 열린 데이터 광장에서 다운받아 사용하였습니다</a:t>
            </a:r>
            <a:r>
              <a:rPr lang="en-US" altLang="ko-KR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..</a:t>
            </a: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11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 통합 및 전처리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0" name="slide6_shape10"/>
          <p:cNvSpPr/>
          <p:nvPr/>
        </p:nvSpPr>
        <p:spPr>
          <a:xfrm>
            <a:off x="2195736" y="2996952"/>
            <a:ext cx="1584176" cy="1440160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</a:rPr>
              <a:t>대기환경</a:t>
            </a:r>
            <a:endParaRPr sz="1800" b="1" kern="1200" spc="-5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21" name="slide6_group2"/>
          <p:cNvGrpSpPr>
            <a:grpSpLocks/>
          </p:cNvGrpSpPr>
          <p:nvPr/>
        </p:nvGrpSpPr>
        <p:grpSpPr>
          <a:xfrm>
            <a:off x="1835696" y="3573016"/>
            <a:ext cx="338494" cy="338494"/>
            <a:chOff x="3026742" y="4056164"/>
            <a:chExt cx="338494" cy="338494"/>
          </a:xfrm>
        </p:grpSpPr>
        <p:cxnSp>
          <p:nvCxnSpPr>
            <p:cNvPr id="22" name="slide6_shape5"/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lide6_shape6"/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모서리가 둥근 직사각형 23"/>
          <p:cNvSpPr/>
          <p:nvPr/>
        </p:nvSpPr>
        <p:spPr>
          <a:xfrm>
            <a:off x="1115616" y="4869160"/>
            <a:ext cx="158417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 </a:t>
            </a:r>
            <a:r>
              <a:rPr lang="ko-KR" altLang="en-US" dirty="0" err="1" smtClean="0">
                <a:solidFill>
                  <a:schemeClr val="tx1"/>
                </a:solidFill>
              </a:rPr>
              <a:t>매칭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75856" y="5517232"/>
            <a:ext cx="158417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 </a:t>
            </a:r>
            <a:r>
              <a:rPr lang="ko-KR" altLang="en-US" dirty="0" err="1" smtClean="0">
                <a:solidFill>
                  <a:schemeClr val="tx1"/>
                </a:solidFill>
              </a:rPr>
              <a:t>매칭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4572000" y="4725144"/>
            <a:ext cx="57606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131840" y="4725144"/>
            <a:ext cx="50405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71600" y="458112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411760" y="5445224"/>
            <a:ext cx="72008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12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 통합 및 전처리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3" name="slide7_shape2"/>
          <p:cNvCxnSpPr/>
          <p:nvPr/>
        </p:nvCxnSpPr>
        <p:spPr>
          <a:xfrm>
            <a:off x="395536" y="2636912"/>
            <a:ext cx="6984776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7_shape2"/>
          <p:cNvCxnSpPr/>
          <p:nvPr/>
        </p:nvCxnSpPr>
        <p:spPr>
          <a:xfrm>
            <a:off x="323528" y="3429000"/>
            <a:ext cx="4392488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21328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날짜에 대한 데이터가 있을 시 </a:t>
            </a:r>
            <a:r>
              <a:rPr lang="ko-KR" altLang="en-US" dirty="0" err="1" smtClean="0"/>
              <a:t>결측값은</a:t>
            </a:r>
            <a:r>
              <a:rPr lang="ko-KR" altLang="en-US" dirty="0" smtClean="0"/>
              <a:t> 없었습니다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292494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날짜 자체가 없는 경우 존재</a:t>
            </a:r>
            <a:endParaRPr lang="ko-KR" altLang="en-US" dirty="0"/>
          </a:p>
        </p:txBody>
      </p:sp>
      <p:cxnSp>
        <p:nvCxnSpPr>
          <p:cNvPr id="23" name="slide7_shape2"/>
          <p:cNvCxnSpPr/>
          <p:nvPr/>
        </p:nvCxnSpPr>
        <p:spPr>
          <a:xfrm>
            <a:off x="323528" y="4509120"/>
            <a:ext cx="8064896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7544" y="393305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기상의 특성상 평균이나 중간 값으로 대체는 좋지 않다고  생각하였습니다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7" name="slide7_shape2"/>
          <p:cNvCxnSpPr/>
          <p:nvPr/>
        </p:nvCxnSpPr>
        <p:spPr>
          <a:xfrm>
            <a:off x="395536" y="5445224"/>
            <a:ext cx="8064896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5536" y="486916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따라서 날짜가 없을 때 처리하는 함수를 만들어 그 전날 기상환경으로 채웠습니다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84984"/>
            <a:ext cx="7200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733256"/>
            <a:ext cx="503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13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 통합 및 전처리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1"/>
            <a:ext cx="5184576" cy="38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72816"/>
            <a:ext cx="7645887" cy="332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14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데이터 셋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31" name="slide6_shape11"/>
          <p:cNvSpPr/>
          <p:nvPr/>
        </p:nvSpPr>
        <p:spPr>
          <a:xfrm>
            <a:off x="539552" y="1772816"/>
            <a:ext cx="1440160" cy="1296144"/>
          </a:xfrm>
          <a:prstGeom prst="ellipse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b="1" spc="-120" dirty="0" smtClean="0">
                <a:solidFill>
                  <a:schemeClr val="bg1"/>
                </a:solidFill>
                <a:latin typeface="나눔고딕"/>
                <a:ea typeface="나눔고딕"/>
              </a:rPr>
              <a:t>최종 </a:t>
            </a:r>
            <a:endParaRPr lang="en-US" altLang="ko-KR" b="1" spc="-12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algn="ctr" defTabSz="914400" latinLnBrk="1"/>
            <a:r>
              <a:rPr lang="ko-KR" altLang="en-US" b="1" spc="-120" dirty="0" smtClean="0">
                <a:solidFill>
                  <a:schemeClr val="bg1"/>
                </a:solidFill>
                <a:latin typeface="나눔고딕"/>
                <a:ea typeface="나눔고딕"/>
              </a:rPr>
              <a:t>데이터</a:t>
            </a:r>
            <a:endParaRPr sz="1800" b="1" kern="1200" spc="-1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6657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/>
          <p:cNvSpPr/>
          <p:nvPr/>
        </p:nvSpPr>
        <p:spPr>
          <a:xfrm>
            <a:off x="1907704" y="2708920"/>
            <a:ext cx="2736304" cy="1800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81128"/>
            <a:ext cx="23622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725144"/>
            <a:ext cx="20288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725144"/>
            <a:ext cx="20288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6165304"/>
            <a:ext cx="3638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15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 통합 및 전처리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96952"/>
            <a:ext cx="3714750" cy="221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996952"/>
            <a:ext cx="34671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직선 화살표 연결선 21"/>
          <p:cNvCxnSpPr/>
          <p:nvPr/>
        </p:nvCxnSpPr>
        <p:spPr>
          <a:xfrm>
            <a:off x="4283968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55576" y="1988840"/>
            <a:ext cx="7128792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계층적 샘플링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143500"/>
            <a:ext cx="6000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16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학습 및 평가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3" name="slide6_shape11"/>
          <p:cNvSpPr/>
          <p:nvPr/>
        </p:nvSpPr>
        <p:spPr>
          <a:xfrm>
            <a:off x="971600" y="1916832"/>
            <a:ext cx="1440160" cy="1296144"/>
          </a:xfrm>
          <a:prstGeom prst="ellipse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b="1" spc="-120" dirty="0" smtClean="0">
                <a:solidFill>
                  <a:schemeClr val="bg1"/>
                </a:solidFill>
                <a:latin typeface="나눔고딕"/>
                <a:ea typeface="나눔고딕"/>
              </a:rPr>
              <a:t>train</a:t>
            </a:r>
            <a:endParaRPr sz="1800" b="1" kern="1200" spc="-1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55576" y="3933056"/>
            <a:ext cx="7128792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교차 검증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19872" y="5733256"/>
            <a:ext cx="158417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결정 트리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869160"/>
            <a:ext cx="327636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869160"/>
            <a:ext cx="283684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013176"/>
            <a:ext cx="29840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5013176"/>
            <a:ext cx="24842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060848"/>
            <a:ext cx="30194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3347865" y="5661248"/>
            <a:ext cx="158417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선형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23560" y="5805264"/>
            <a:ext cx="18722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랜덤 </a:t>
            </a:r>
            <a:r>
              <a:rPr lang="ko-KR" altLang="en-US" dirty="0" err="1" smtClean="0">
                <a:solidFill>
                  <a:schemeClr val="tx1"/>
                </a:solidFill>
              </a:rPr>
              <a:t>포레스트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19872" y="5733256"/>
            <a:ext cx="18722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SGD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4941168"/>
            <a:ext cx="2238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3131840" y="5733256"/>
            <a:ext cx="18722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다항 선형 회귀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99592" y="5229200"/>
            <a:ext cx="1224136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0" grpId="0" animBg="1"/>
      <p:bldP spid="20" grpId="1" animBg="1"/>
      <p:bldP spid="21" grpId="0" animBg="1"/>
      <p:bldP spid="23" grpId="0" animBg="1"/>
      <p:bldP spid="23" grpId="1" animBg="1"/>
      <p:bldP spid="25" grpId="0" animBg="1"/>
      <p:bldP spid="25" grpId="1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17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학습 및 평가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5" name="slide6_shape11"/>
          <p:cNvSpPr/>
          <p:nvPr/>
        </p:nvSpPr>
        <p:spPr>
          <a:xfrm>
            <a:off x="6444208" y="2204864"/>
            <a:ext cx="1296144" cy="1296144"/>
          </a:xfrm>
          <a:prstGeom prst="ellipse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b="1" spc="-120" dirty="0" smtClean="0">
                <a:solidFill>
                  <a:schemeClr val="bg1"/>
                </a:solidFill>
                <a:latin typeface="나눔고딕"/>
                <a:ea typeface="나눔고딕"/>
              </a:rPr>
              <a:t>Final </a:t>
            </a:r>
          </a:p>
          <a:p>
            <a:pPr marL="0" algn="ctr" defTabSz="914400" latinLnBrk="1"/>
            <a:r>
              <a:rPr lang="en-US" b="1" spc="-120" dirty="0" smtClean="0">
                <a:solidFill>
                  <a:schemeClr val="bg1"/>
                </a:solidFill>
                <a:latin typeface="나눔고딕"/>
                <a:ea typeface="나눔고딕"/>
              </a:rPr>
              <a:t>model</a:t>
            </a:r>
            <a:endParaRPr sz="1800" b="1" kern="1200" spc="-1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1" name="slide6_shape11"/>
          <p:cNvSpPr/>
          <p:nvPr/>
        </p:nvSpPr>
        <p:spPr>
          <a:xfrm>
            <a:off x="755576" y="2204864"/>
            <a:ext cx="1584176" cy="1296144"/>
          </a:xfrm>
          <a:prstGeom prst="ellipse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b="1" spc="-120" dirty="0" smtClean="0">
                <a:solidFill>
                  <a:schemeClr val="bg1"/>
                </a:solidFill>
                <a:latin typeface="나눔고딕"/>
                <a:ea typeface="나눔고딕"/>
              </a:rPr>
              <a:t>Random </a:t>
            </a:r>
          </a:p>
          <a:p>
            <a:pPr marL="0" algn="ctr" defTabSz="914400" latinLnBrk="1"/>
            <a:r>
              <a:rPr lang="en-US" b="1" spc="-120" dirty="0" smtClean="0">
                <a:solidFill>
                  <a:schemeClr val="bg1"/>
                </a:solidFill>
                <a:latin typeface="나눔고딕"/>
                <a:ea typeface="나눔고딕"/>
              </a:rPr>
              <a:t>Forest</a:t>
            </a:r>
            <a:endParaRPr sz="1800" b="1" kern="1200" spc="-1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3" name="slide6_shape10"/>
          <p:cNvSpPr/>
          <p:nvPr/>
        </p:nvSpPr>
        <p:spPr>
          <a:xfrm>
            <a:off x="3347864" y="2060848"/>
            <a:ext cx="1584176" cy="1440160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err="1" smtClean="0">
                <a:solidFill>
                  <a:schemeClr val="bg1"/>
                </a:solidFill>
                <a:latin typeface="나눔고딕"/>
                <a:ea typeface="나눔고딕"/>
              </a:rPr>
              <a:t>그리드</a:t>
            </a:r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</a:rPr>
              <a:t> 탐색</a:t>
            </a:r>
            <a:endParaRPr sz="1800" b="1" kern="1200" spc="-5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2555776" y="2564904"/>
            <a:ext cx="576064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등호 24"/>
          <p:cNvSpPr/>
          <p:nvPr/>
        </p:nvSpPr>
        <p:spPr>
          <a:xfrm>
            <a:off x="5364088" y="2636912"/>
            <a:ext cx="648072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012160" y="4365104"/>
            <a:ext cx="2088232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좋은 결과 아님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021288"/>
            <a:ext cx="550649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653136"/>
            <a:ext cx="294699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085184"/>
            <a:ext cx="2376264" cy="61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573016"/>
            <a:ext cx="4150980" cy="12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18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결론 및 한계점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48064" y="2564904"/>
            <a:ext cx="3240360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셋 선정의 문제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샘플 수 부족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7584" y="2564904"/>
            <a:ext cx="3240360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서울시 공공자전거 시행일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2015/09/19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20072" y="4509120"/>
            <a:ext cx="3240360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회귀 모델 부적합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과대 적합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355976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804248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24" grpId="1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sz="4000" b="1" kern="1200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4" name="slide14_shape2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개요</a:t>
            </a:r>
            <a:endParaRPr sz="16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문제 설명 </a:t>
            </a:r>
            <a:endParaRPr sz="16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전처리 방법</a:t>
            </a:r>
            <a:endParaRPr sz="16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특징 추출</a:t>
            </a:r>
            <a:endParaRPr lang="en-US" altLang="ko-KR" sz="1600" b="1" kern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학습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및 평가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결론 및 한계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marL="333375" indent="-333375" algn="l" defTabSz="914400" latinLnBrk="1">
              <a:lnSpc>
                <a:spcPct val="175000"/>
              </a:lnSpc>
            </a:pP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cxnSp>
        <p:nvCxnSpPr>
          <p:cNvPr id="4" name="slide2_shape2"/>
          <p:cNvCxnSpPr/>
          <p:nvPr/>
        </p:nvCxnSpPr>
        <p:spPr>
          <a:xfrm flipV="1">
            <a:off x="366713" y="2205352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2_shape3"/>
          <p:cNvCxnSpPr/>
          <p:nvPr/>
        </p:nvCxnSpPr>
        <p:spPr>
          <a:xfrm flipV="1">
            <a:off x="364474" y="302001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2_shape4"/>
          <p:cNvCxnSpPr/>
          <p:nvPr/>
        </p:nvCxnSpPr>
        <p:spPr>
          <a:xfrm flipV="1">
            <a:off x="364474" y="3445879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2_shape5"/>
          <p:cNvCxnSpPr/>
          <p:nvPr/>
        </p:nvCxnSpPr>
        <p:spPr>
          <a:xfrm flipV="1">
            <a:off x="364474" y="3871745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2_shape6"/>
          <p:cNvCxnSpPr/>
          <p:nvPr/>
        </p:nvCxnSpPr>
        <p:spPr>
          <a:xfrm flipV="1">
            <a:off x="364474" y="2594147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2_shape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800" b="1" kern="120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800" b="1" kern="120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3" name="slide2_shape5"/>
          <p:cNvCxnSpPr/>
          <p:nvPr/>
        </p:nvCxnSpPr>
        <p:spPr>
          <a:xfrm flipV="1">
            <a:off x="395536" y="4365104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 dirty="0" smtClean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개요</a:t>
            </a:r>
            <a:endParaRPr sz="40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3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27584" y="1988840"/>
          <a:ext cx="7240976" cy="32484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/>
                <a:gridCol w="1611058"/>
                <a:gridCol w="1512168"/>
                <a:gridCol w="1584176"/>
                <a:gridCol w="1408328"/>
              </a:tblGrid>
              <a:tr h="5884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시스템 </a:t>
                      </a:r>
                      <a:r>
                        <a:rPr lang="en-US" altLang="ko-KR" sz="1050" b="1" spc="-30" dirty="0" smtClean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A</a:t>
                      </a:r>
                      <a:endParaRPr sz="1050" b="1" spc="-30" dirty="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시스템 </a:t>
                      </a:r>
                      <a:r>
                        <a:rPr lang="en-US" altLang="ko-KR" sz="1050" b="1" spc="-30" dirty="0" smtClean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B</a:t>
                      </a:r>
                      <a:endParaRPr sz="1050" b="1" spc="-30" dirty="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시스템 </a:t>
                      </a:r>
                      <a:r>
                        <a:rPr lang="en-US" altLang="ko-KR" sz="1050" b="1" spc="-30" dirty="0" smtClean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C</a:t>
                      </a:r>
                      <a:r>
                        <a:rPr lang="en-US" altLang="en-US" sz="1050" spc="-30" dirty="0" smtClean="0">
                          <a:latin typeface="나눔고딕"/>
                          <a:ea typeface="나눔고딕"/>
                        </a:rPr>
                        <a:t>  </a:t>
                      </a:r>
                      <a:endParaRPr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시스템 </a:t>
                      </a:r>
                      <a:r>
                        <a:rPr lang="en-US" altLang="ko-KR" sz="1050" b="1" spc="-30" dirty="0" smtClean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D</a:t>
                      </a:r>
                      <a:endParaRPr lang="ko-KR" altLang="en-US" sz="1050" dirty="0"/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</a:tr>
              <a:tr h="549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문제</a:t>
                      </a:r>
                      <a:endParaRPr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자전거 사용량 예측 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65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데이터 클리닝</a:t>
                      </a:r>
                      <a:endParaRPr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빠진 값 채우기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정규화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인코딩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빠진 값 채우기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정규화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인코딩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빠진 값 채우기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정규화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인코딩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빠진 값 채우기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정규화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인코딩</a:t>
                      </a:r>
                      <a:endParaRPr lang="ko-KR" altLang="en-US" sz="105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</a:tr>
              <a:tr h="493786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특징 추출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17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개 특징 제거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7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개 특징 추가 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17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개 특징 제거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7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개 특징 추가 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17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개 특징 제거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7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개 특징 추가 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17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개 특징 제거</a:t>
                      </a:r>
                      <a:endParaRPr lang="en-US" altLang="ko-KR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7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개 특징 추가 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</a:tr>
              <a:tr h="486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학습</a:t>
                      </a:r>
                      <a:endParaRPr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sz="105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LinearRegression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sz="1050" b="0" spc="-30" dirty="0" err="1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DecisionTree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sz="105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ReandomForest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SGDRegressor</a:t>
                      </a:r>
                      <a:endParaRPr lang="ko-KR" altLang="en-US" sz="1050" dirty="0"/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</a:tr>
              <a:tr h="50948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평가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RMSE(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학습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: 4951.755</a:t>
                      </a: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RMSE(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시험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: 5415.90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RMSE(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학습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: 0</a:t>
                      </a: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RMSE(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시험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): 3088.774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RMSE(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학습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: 1302</a:t>
                      </a: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RMSE(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시험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: 3056.4091</a:t>
                      </a:r>
                      <a:endParaRPr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RMSE(</a:t>
                      </a:r>
                      <a:r>
                        <a:rPr lang="ko-KR" altLang="en-US" sz="1050" dirty="0" smtClean="0"/>
                        <a:t>학습</a:t>
                      </a:r>
                      <a:r>
                        <a:rPr lang="en-US" altLang="ko-KR" sz="1050" dirty="0" smtClean="0"/>
                        <a:t>) :</a:t>
                      </a:r>
                      <a:r>
                        <a:rPr lang="en-US" altLang="ko-KR" sz="1050" baseline="0" dirty="0" smtClean="0"/>
                        <a:t> 5117</a:t>
                      </a:r>
                    </a:p>
                    <a:p>
                      <a:pPr latinLnBrk="1"/>
                      <a:r>
                        <a:rPr lang="en-US" altLang="ko-KR" sz="1050" baseline="0" dirty="0" smtClean="0"/>
                        <a:t>RMSE(</a:t>
                      </a:r>
                      <a:r>
                        <a:rPr lang="ko-KR" altLang="en-US" sz="1050" baseline="0" dirty="0" smtClean="0"/>
                        <a:t>시험</a:t>
                      </a:r>
                      <a:r>
                        <a:rPr lang="en-US" altLang="ko-KR" sz="1050" baseline="0" dirty="0" smtClean="0"/>
                        <a:t>) :  4716</a:t>
                      </a:r>
                      <a:endParaRPr lang="ko-KR" altLang="en-US" sz="1050" dirty="0"/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4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문제 설명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556792"/>
            <a:ext cx="7704856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외출량</a:t>
            </a:r>
            <a:r>
              <a:rPr lang="ko-KR" altLang="en-US" dirty="0" smtClean="0">
                <a:solidFill>
                  <a:schemeClr val="tx1"/>
                </a:solidFill>
              </a:rPr>
              <a:t> 예측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slide7_shape5"/>
          <p:cNvSpPr/>
          <p:nvPr/>
        </p:nvSpPr>
        <p:spPr>
          <a:xfrm>
            <a:off x="1043608" y="3501008"/>
            <a:ext cx="3528392" cy="20882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</a:pPr>
            <a:r>
              <a:rPr lang="ko-KR" altLang="en-US" sz="20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  대표적 외출과 관련된 </a:t>
            </a:r>
            <a:endParaRPr lang="en-US" altLang="ko-KR" sz="20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</a:endParaRPr>
          </a:p>
          <a:p>
            <a:pPr marL="542925" lvl="0" indent="-276225" algn="l" defTabSz="914400" latinLnBrk="1">
              <a:lnSpc>
                <a:spcPct val="150000"/>
              </a:lnSpc>
            </a:pPr>
            <a:r>
              <a:rPr lang="en-US" altLang="ko-KR" sz="20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		  </a:t>
            </a:r>
            <a:r>
              <a:rPr lang="ko-KR" altLang="en-US" sz="2000" b="1" spc="-5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데이터셋</a:t>
            </a:r>
            <a:endParaRPr lang="en-US" altLang="en-US" sz="2000" b="1" kern="1200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6_shape10"/>
          <p:cNvSpPr/>
          <p:nvPr/>
        </p:nvSpPr>
        <p:spPr>
          <a:xfrm>
            <a:off x="5868144" y="2924944"/>
            <a:ext cx="1584176" cy="14401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</a:rPr>
              <a:t>지하철</a:t>
            </a:r>
            <a:endParaRPr sz="1800" b="1" kern="1200" spc="-5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6_shape10"/>
          <p:cNvSpPr/>
          <p:nvPr/>
        </p:nvSpPr>
        <p:spPr>
          <a:xfrm>
            <a:off x="5868144" y="4653136"/>
            <a:ext cx="1584176" cy="14401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</a:rPr>
              <a:t>버스</a:t>
            </a:r>
            <a:endParaRPr sz="1800" b="1" kern="1200" spc="-5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932040" y="364502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932040" y="5013176"/>
            <a:ext cx="79208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문제 설명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556792"/>
            <a:ext cx="7704856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하지만 지하철과 버스는 고정 이용인원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출근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때문에 큰 영향을 받지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slide6_shape10"/>
          <p:cNvSpPr/>
          <p:nvPr/>
        </p:nvSpPr>
        <p:spPr>
          <a:xfrm>
            <a:off x="1835696" y="3789040"/>
            <a:ext cx="1584176" cy="14401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</a:rPr>
              <a:t>지하철</a:t>
            </a:r>
            <a:endParaRPr sz="1800" b="1" kern="1200" spc="-5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645024"/>
            <a:ext cx="2592288" cy="17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6_shape12"/>
          <p:cNvSpPr/>
          <p:nvPr/>
        </p:nvSpPr>
        <p:spPr>
          <a:xfrm>
            <a:off x="755576" y="5805264"/>
            <a:ext cx="7632848" cy="1052736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400" dirty="0" smtClean="0"/>
              <a:t>따라서 서울시가 제공하는 데이터 중 </a:t>
            </a:r>
            <a:endParaRPr lang="en-US" altLang="ko-KR" sz="1400" dirty="0" smtClean="0"/>
          </a:p>
          <a:p>
            <a:pPr algn="ctr">
              <a:buNone/>
            </a:pPr>
            <a:r>
              <a:rPr lang="ko-KR" altLang="en-US" sz="1400" dirty="0" smtClean="0"/>
              <a:t>기상과 가장 밀접한 관련이 있다고 </a:t>
            </a:r>
            <a:endParaRPr lang="en-US" altLang="ko-KR" sz="1400" dirty="0" smtClean="0"/>
          </a:p>
          <a:p>
            <a:pPr algn="ctr">
              <a:buNone/>
            </a:pPr>
            <a:r>
              <a:rPr lang="ko-KR" altLang="en-US" sz="1400" dirty="0" smtClean="0"/>
              <a:t>생각하는 자전거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따릉이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이용량을</a:t>
            </a:r>
            <a:r>
              <a:rPr lang="ko-KR" altLang="en-US" sz="1400" dirty="0" smtClean="0"/>
              <a:t> 선택하였습니다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</a:t>
            </a:r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 설명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484784"/>
            <a:ext cx="259228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대기환경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996952"/>
            <a:ext cx="259228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기상 관측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4509120"/>
            <a:ext cx="259228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573040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13176"/>
            <a:ext cx="78581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8136904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" y="1916832"/>
            <a:ext cx="8724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</a:t>
            </a:r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 설명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556792"/>
            <a:ext cx="7704856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각각 파일의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7584" y="3212976"/>
            <a:ext cx="1080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60232" y="3068960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대기환경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5896" y="3140968"/>
            <a:ext cx="12961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기상정보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7072"/>
            <a:ext cx="33051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005064"/>
            <a:ext cx="26765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005064"/>
            <a:ext cx="26955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7_shape4"/>
          <p:cNvSpPr/>
          <p:nvPr/>
        </p:nvSpPr>
        <p:spPr>
          <a:xfrm>
            <a:off x="2195736" y="141277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400" b="1" spc="-50" dirty="0" err="1" smtClean="0">
                <a:latin typeface="나눔고딕"/>
                <a:ea typeface="나눔고딕"/>
              </a:rPr>
              <a:t>대여량</a:t>
            </a:r>
            <a:r>
              <a:rPr lang="ko-KR" altLang="en-US" sz="1400" b="1" spc="-50" dirty="0" smtClean="0">
                <a:latin typeface="나눔고딕"/>
                <a:ea typeface="나눔고딕"/>
              </a:rPr>
              <a:t> </a:t>
            </a:r>
            <a:endParaRPr lang="en-US" altLang="ko-KR" sz="1400" b="1" spc="-50" dirty="0" smtClean="0">
              <a:latin typeface="나눔고딕"/>
              <a:ea typeface="나눔고딕"/>
            </a:endParaRPr>
          </a:p>
          <a:p>
            <a:pPr marL="0" algn="ctr" defTabSz="914400" latinLnBrk="1"/>
            <a:r>
              <a:rPr lang="ko-KR" altLang="en-US" sz="1400" b="1" spc="-50" dirty="0" smtClean="0">
                <a:latin typeface="나눔고딕"/>
                <a:ea typeface="나눔고딕"/>
              </a:rPr>
              <a:t>데이터 셋</a:t>
            </a:r>
            <a:endParaRPr lang="ko-KR" altLang="en-US" sz="1400" b="1" kern="1200" spc="-50" dirty="0">
              <a:solidFill>
                <a:schemeClr val="lt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7_shape5"/>
          <p:cNvSpPr/>
          <p:nvPr/>
        </p:nvSpPr>
        <p:spPr>
          <a:xfrm>
            <a:off x="3779912" y="14127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대여소 별 대여건수 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-&gt;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일별 평균 대여 건수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</a:endParaRPr>
          </a:p>
          <a:p>
            <a:pPr marL="542925" lvl="0" indent="-276225" algn="l" defTabSz="914400" latinLnBrk="1">
              <a:lnSpc>
                <a:spcPct val="150000"/>
              </a:lnSpc>
              <a:tabLst>
                <a:tab pos="1162050" algn="l"/>
              </a:tabLst>
            </a:pP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</a:endParaRP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범주형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- -&gt; </a:t>
            </a:r>
            <a:r>
              <a:rPr lang="ko-KR" altLang="en-US" sz="1200" b="1" spc="-5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수치형</a:t>
            </a:r>
            <a:r>
              <a:rPr lang="en-US" altLang="en-US" sz="1200" b="1" kern="1200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  </a:t>
            </a:r>
            <a:endParaRPr lang="en-US" altLang="en-US" sz="1200" b="1" kern="1200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slide7_shape12"/>
          <p:cNvSpPr/>
          <p:nvPr/>
        </p:nvSpPr>
        <p:spPr>
          <a:xfrm>
            <a:off x="2456148" y="6381328"/>
            <a:ext cx="6687852" cy="28803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각각의 데이터 셋에서 불필요하다고 느끼는 특성 제거 후 통합 </a:t>
            </a:r>
            <a:r>
              <a:rPr lang="en-US" altLang="ko-KR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효율적</a:t>
            </a:r>
            <a:r>
              <a:rPr lang="en-US" altLang="ko-KR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)</a:t>
            </a: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8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 통합 및 전처리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24944"/>
            <a:ext cx="552482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7_shape8"/>
          <p:cNvSpPr/>
          <p:nvPr/>
        </p:nvSpPr>
        <p:spPr>
          <a:xfrm>
            <a:off x="2051720" y="1484784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400" b="1" spc="-50" dirty="0" smtClean="0">
                <a:latin typeface="나눔고딕"/>
                <a:ea typeface="나눔고딕"/>
              </a:rPr>
              <a:t>기상관측</a:t>
            </a:r>
            <a:endParaRPr lang="en-US" altLang="ko-KR" sz="1400" b="1" spc="-50" dirty="0" smtClean="0">
              <a:latin typeface="나눔고딕"/>
              <a:ea typeface="나눔고딕"/>
            </a:endParaRPr>
          </a:p>
          <a:p>
            <a:pPr marL="0" algn="ctr" defTabSz="914400" latinLnBrk="1"/>
            <a:r>
              <a:rPr lang="ko-KR" altLang="en-US" sz="1400" b="1" kern="1200" spc="-50" dirty="0" smtClean="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데이터 셋</a:t>
            </a:r>
            <a:endParaRPr lang="ko-KR" altLang="en-US" sz="1400" b="1" kern="1200" spc="-50" dirty="0">
              <a:solidFill>
                <a:schemeClr val="lt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7_shape9"/>
          <p:cNvSpPr/>
          <p:nvPr/>
        </p:nvSpPr>
        <p:spPr>
          <a:xfrm>
            <a:off x="3563888" y="1484784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평균 기온 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 평균 풍속 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,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강수량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 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제외 </a:t>
            </a:r>
            <a:r>
              <a:rPr lang="ko-KR" altLang="en-US" sz="1200" b="1" spc="-5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드롭</a:t>
            </a:r>
            <a:r>
              <a:rPr lang="en-US" altLang="en-US" sz="1200" b="1" kern="1200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지점별 날씨 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-&gt;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일별 날씨</a:t>
            </a:r>
            <a:endParaRPr lang="en-US" altLang="en-US" sz="1200" b="1" kern="1200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날짜 별 통합</a:t>
            </a:r>
            <a:endParaRPr lang="en-US" altLang="en-US" sz="1200" b="1" kern="1200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slide7_shape12"/>
          <p:cNvSpPr/>
          <p:nvPr/>
        </p:nvSpPr>
        <p:spPr>
          <a:xfrm>
            <a:off x="2456148" y="6381328"/>
            <a:ext cx="6687852" cy="28803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각각의 데이터 셋에서 불필요하다고 느끼는 특성 제거 후 통합 </a:t>
            </a:r>
            <a:r>
              <a:rPr lang="en-US" altLang="ko-KR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효율적</a:t>
            </a:r>
            <a:r>
              <a:rPr lang="en-US" altLang="ko-KR" sz="1200" kern="1200" dirty="0" smtClean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)</a:t>
            </a: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9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데이터 셋 통합 및 전처리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3456384" cy="327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96952"/>
            <a:ext cx="50196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486</Words>
  <Application>Microsoft Office PowerPoint</Application>
  <PresentationFormat>화면 슬라이드 쇼(4:3)</PresentationFormat>
  <Paragraphs>156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/>
      <vt:lpstr>자전거 이용량(외출량) 예측</vt:lpstr>
      <vt:lpstr>목차</vt:lpstr>
      <vt:lpstr>개요</vt:lpstr>
      <vt:lpstr>문제 설명</vt:lpstr>
      <vt:lpstr>문제 설명</vt:lpstr>
      <vt:lpstr>데이터 셋 설명</vt:lpstr>
      <vt:lpstr>데이터 셋 설명</vt:lpstr>
      <vt:lpstr>데이터 셋 통합 및 전처리</vt:lpstr>
      <vt:lpstr>데이터 셋 통합 및 전처리</vt:lpstr>
      <vt:lpstr>데이터 셋 통합 및 전처리</vt:lpstr>
      <vt:lpstr>데이터 셋 통합 및 전처리</vt:lpstr>
      <vt:lpstr>데이터 셋 통합 및 전처리</vt:lpstr>
      <vt:lpstr>데이터 셋 통합 및 전처리</vt:lpstr>
      <vt:lpstr>데이터 셋</vt:lpstr>
      <vt:lpstr>데이터 셋 통합 및 전처리</vt:lpstr>
      <vt:lpstr>학습 및 평가</vt:lpstr>
      <vt:lpstr>학습 및 평가</vt:lpstr>
      <vt:lpstr>결론 및 한계점</vt:lpstr>
      <vt:lpstr>감사합니다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이민우</cp:lastModifiedBy>
  <cp:revision>115</cp:revision>
  <dcterms:modified xsi:type="dcterms:W3CDTF">2018-12-11T19:00:00Z</dcterms:modified>
</cp:coreProperties>
</file>