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9" r:id="rId2"/>
    <p:sldId id="262" r:id="rId3"/>
  </p:sldIdLst>
  <p:sldSz cx="9906000" cy="6858000" type="A4"/>
  <p:notesSz cx="6797675" cy="9926638"/>
  <p:embeddedFontLst>
    <p:embeddedFont>
      <p:font typeface="나눔바른고딕" panose="020B0600000101010101" charset="-127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F5FFB-309D-4857-AA77-21BF37B171B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EE4D0-3DA8-4BA6-B394-17B8A9AF6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445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3AAA7-18D0-4E78-82A7-95CFBE044B29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93350-A381-466F-A7C1-38565561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5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46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910" y="6647937"/>
            <a:ext cx="2228850" cy="172395"/>
          </a:xfrm>
        </p:spPr>
        <p:txBody>
          <a:bodyPr/>
          <a:lstStyle>
            <a:lvl1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6CAEFFD0-6F52-415C-9B8B-925B144E2113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647937"/>
            <a:ext cx="3343275" cy="172395"/>
          </a:xfrm>
        </p:spPr>
        <p:txBody>
          <a:bodyPr/>
          <a:lstStyle>
            <a:lvl1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89240" y="6647937"/>
            <a:ext cx="2228850" cy="172395"/>
          </a:xfrm>
        </p:spPr>
        <p:txBody>
          <a:bodyPr/>
          <a:lstStyle>
            <a:lvl1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C499599-6FB7-4D23-8FAE-566E626D9E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532014"/>
            <a:ext cx="9906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4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328E-9F70-48AA-9E41-CC938DC4EEC3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9599-6FB7-4D23-8FAE-566E626D9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3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54652"/>
              </p:ext>
            </p:extLst>
          </p:nvPr>
        </p:nvGraphicFramePr>
        <p:xfrm>
          <a:off x="6758246" y="627424"/>
          <a:ext cx="2427317" cy="127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185">
                  <a:extLst>
                    <a:ext uri="{9D8B030D-6E8A-4147-A177-3AD203B41FA5}">
                      <a16:colId xmlns:a16="http://schemas.microsoft.com/office/drawing/2014/main" val="1048373929"/>
                    </a:ext>
                  </a:extLst>
                </a:gridCol>
                <a:gridCol w="1441132">
                  <a:extLst>
                    <a:ext uri="{9D8B030D-6E8A-4147-A177-3AD203B41FA5}">
                      <a16:colId xmlns:a16="http://schemas.microsoft.com/office/drawing/2014/main" val="3715037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CAI-AR-03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44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개정일자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2019-11-20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29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개정번호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0.2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7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latin typeface="+mn-ea"/>
                          <a:ea typeface="+mn-ea"/>
                        </a:rPr>
                        <a:t>이무봉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904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5407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410393" y="3125585"/>
            <a:ext cx="7085214" cy="6650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10393" y="2405585"/>
            <a:ext cx="7085214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  <a:latin typeface="+mn-ea"/>
              </a:rPr>
              <a:t>시스템 구성도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10393" y="4419187"/>
            <a:ext cx="7085214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CAI(Cardio AI) 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위급한 부정맥 탐지 시스템 구축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10393" y="3485585"/>
            <a:ext cx="7085214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2019.11.20</a:t>
            </a:r>
            <a:endParaRPr lang="ko-KR" altLang="en-US" sz="1600" b="1" i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8524298-E0AD-4BB6-B2EE-7EE4AFD9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849" y="5997242"/>
            <a:ext cx="2285714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9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82D549D-F8D7-4CE1-9CE1-4A9911CFDA04}"/>
              </a:ext>
            </a:extLst>
          </p:cNvPr>
          <p:cNvSpPr/>
          <p:nvPr/>
        </p:nvSpPr>
        <p:spPr>
          <a:xfrm>
            <a:off x="3694501" y="1229248"/>
            <a:ext cx="2516997" cy="2328865"/>
          </a:xfrm>
          <a:prstGeom prst="roundRect">
            <a:avLst>
              <a:gd name="adj" fmla="val 3907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3142" y="97134"/>
            <a:ext cx="9695875" cy="360066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CAI(Cardio AI) 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위급한 부정맥 탐지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AWS Cloud System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구성도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49A7D1-D423-487B-9DE6-CEAB3F27522B}"/>
              </a:ext>
            </a:extLst>
          </p:cNvPr>
          <p:cNvGrpSpPr/>
          <p:nvPr/>
        </p:nvGrpSpPr>
        <p:grpSpPr>
          <a:xfrm>
            <a:off x="1834476" y="4266899"/>
            <a:ext cx="377939" cy="431430"/>
            <a:chOff x="3814244" y="3807105"/>
            <a:chExt cx="421331" cy="46402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A74485F-3335-42AC-9B25-C9997DBF6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4244" y="3807105"/>
              <a:ext cx="421331" cy="256884"/>
            </a:xfrm>
            <a:prstGeom prst="rect">
              <a:avLst/>
            </a:prstGeom>
          </p:spPr>
        </p:pic>
        <p:pic>
          <p:nvPicPr>
            <p:cNvPr id="16" name="Picture 4" descr="ê´ë ¨ ì´ë¯¸ì§">
              <a:extLst>
                <a:ext uri="{FF2B5EF4-FFF2-40B4-BE49-F238E27FC236}">
                  <a16:creationId xmlns:a16="http://schemas.microsoft.com/office/drawing/2014/main" id="{DEE31414-26C6-4455-8B41-86AE9A7DB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483" y="4058409"/>
              <a:ext cx="330393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736660A-CE9F-4B25-A152-9357A51FD162}"/>
              </a:ext>
            </a:extLst>
          </p:cNvPr>
          <p:cNvGrpSpPr/>
          <p:nvPr/>
        </p:nvGrpSpPr>
        <p:grpSpPr>
          <a:xfrm>
            <a:off x="1679674" y="4170588"/>
            <a:ext cx="1436870" cy="1005564"/>
            <a:chOff x="1522230" y="3033633"/>
            <a:chExt cx="1436870" cy="10055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12CCFBE-45F9-4436-BB35-2BF3AF80259C}"/>
                </a:ext>
              </a:extLst>
            </p:cNvPr>
            <p:cNvGrpSpPr/>
            <p:nvPr/>
          </p:nvGrpSpPr>
          <p:grpSpPr>
            <a:xfrm>
              <a:off x="1558647" y="3186387"/>
              <a:ext cx="1400452" cy="852810"/>
              <a:chOff x="5200545" y="4734505"/>
              <a:chExt cx="1400452" cy="852810"/>
            </a:xfrm>
          </p:grpSpPr>
          <p:pic>
            <p:nvPicPr>
              <p:cNvPr id="12" name="Picture 10">
                <a:extLst>
                  <a:ext uri="{FF2B5EF4-FFF2-40B4-BE49-F238E27FC236}">
                    <a16:creationId xmlns:a16="http://schemas.microsoft.com/office/drawing/2014/main" id="{AA9CE658-B57B-4694-B0E7-3061A40DFE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0459" y="4734505"/>
                <a:ext cx="361595" cy="374987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051999-8C80-4A30-A86D-2580A22F13AD}"/>
                  </a:ext>
                </a:extLst>
              </p:cNvPr>
              <p:cNvSpPr txBox="1"/>
              <p:nvPr/>
            </p:nvSpPr>
            <p:spPr>
              <a:xfrm>
                <a:off x="5200545" y="5124377"/>
                <a:ext cx="1400452" cy="462938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AWS</a:t>
                </a:r>
                <a:r>
                  <a:rPr lang="ko-KR" altLang="en-US" sz="800" b="1" dirty="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800" b="1" dirty="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S3 Bucket</a:t>
                </a:r>
              </a:p>
              <a:p>
                <a:pPr algn="ctr"/>
                <a:r>
                  <a:rPr lang="ko-KR" altLang="en-US" sz="800" b="1" dirty="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심전도 데이터 및 학습데이터</a:t>
                </a:r>
                <a:endParaRPr lang="en-US" altLang="ko-KR" sz="800" b="1" dirty="0">
                  <a:solidFill>
                    <a:prstClr val="black"/>
                  </a:solidFill>
                  <a:latin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b="1" dirty="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추론 모델 저장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6C3384B-F36E-4305-A076-FE03FB6232EA}"/>
                </a:ext>
              </a:extLst>
            </p:cNvPr>
            <p:cNvGrpSpPr/>
            <p:nvPr/>
          </p:nvGrpSpPr>
          <p:grpSpPr>
            <a:xfrm>
              <a:off x="1522230" y="3033633"/>
              <a:ext cx="1436870" cy="990679"/>
              <a:chOff x="1522230" y="3033634"/>
              <a:chExt cx="818298" cy="56804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BA41389-726A-4226-94BF-BCDC7A37EA1D}"/>
                  </a:ext>
                </a:extLst>
              </p:cNvPr>
              <p:cNvSpPr/>
              <p:nvPr/>
            </p:nvSpPr>
            <p:spPr>
              <a:xfrm>
                <a:off x="1522231" y="3033634"/>
                <a:ext cx="818297" cy="38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C95F596-6A54-40B2-9B75-3C02487CC243}"/>
                  </a:ext>
                </a:extLst>
              </p:cNvPr>
              <p:cNvSpPr/>
              <p:nvPr/>
            </p:nvSpPr>
            <p:spPr>
              <a:xfrm>
                <a:off x="1522230" y="3033634"/>
                <a:ext cx="818297" cy="568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C5BA842-AC9E-4226-9ED4-8FA366CE3B39}"/>
              </a:ext>
            </a:extLst>
          </p:cNvPr>
          <p:cNvGrpSpPr/>
          <p:nvPr/>
        </p:nvGrpSpPr>
        <p:grpSpPr>
          <a:xfrm>
            <a:off x="6787484" y="4168811"/>
            <a:ext cx="1436870" cy="990679"/>
            <a:chOff x="3470233" y="2050442"/>
            <a:chExt cx="1436870" cy="990679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118FE14-C91C-4396-BA92-F879A213FEBD}"/>
                </a:ext>
              </a:extLst>
            </p:cNvPr>
            <p:cNvGrpSpPr/>
            <p:nvPr/>
          </p:nvGrpSpPr>
          <p:grpSpPr>
            <a:xfrm>
              <a:off x="3561580" y="2213376"/>
              <a:ext cx="1111461" cy="779950"/>
              <a:chOff x="6547341" y="3118974"/>
              <a:chExt cx="1111461" cy="779950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D544C132-8D9A-46F6-8D1B-897BF6721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7341" y="3118974"/>
                <a:ext cx="363972" cy="573784"/>
              </a:xfrm>
              <a:prstGeom prst="rect">
                <a:avLst/>
              </a:prstGeom>
            </p:spPr>
          </p:pic>
          <p:pic>
            <p:nvPicPr>
              <p:cNvPr id="33" name="Picture 8" descr="databaseì ëí ì´ë¯¸ì§ ê²ìê²°ê³¼">
                <a:extLst>
                  <a:ext uri="{FF2B5EF4-FFF2-40B4-BE49-F238E27FC236}">
                    <a16:creationId xmlns:a16="http://schemas.microsoft.com/office/drawing/2014/main" id="{614C53F8-28A6-4621-A98E-0B02D9C11B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1413" y="3290524"/>
                <a:ext cx="497389" cy="321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2EDFFC-1E05-4C35-9A9F-975AC104EEB8}"/>
                  </a:ext>
                </a:extLst>
              </p:cNvPr>
              <p:cNvSpPr txBox="1"/>
              <p:nvPr/>
            </p:nvSpPr>
            <p:spPr>
              <a:xfrm>
                <a:off x="6934216" y="3714531"/>
                <a:ext cx="576064" cy="184393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데이터 정보 및 처리 결과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728098F-6AE6-4522-A61B-B1BFD2EDA19C}"/>
                </a:ext>
              </a:extLst>
            </p:cNvPr>
            <p:cNvGrpSpPr/>
            <p:nvPr/>
          </p:nvGrpSpPr>
          <p:grpSpPr>
            <a:xfrm>
              <a:off x="3470233" y="2050442"/>
              <a:ext cx="1436870" cy="990679"/>
              <a:chOff x="1522230" y="3033634"/>
              <a:chExt cx="818298" cy="56804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67334BF-CAE4-4804-A230-EDA22D2EF1C1}"/>
                  </a:ext>
                </a:extLst>
              </p:cNvPr>
              <p:cNvSpPr/>
              <p:nvPr/>
            </p:nvSpPr>
            <p:spPr>
              <a:xfrm>
                <a:off x="1522231" y="3033634"/>
                <a:ext cx="818297" cy="38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9A7AB3A-2421-4C53-9323-581C408C2E06}"/>
                  </a:ext>
                </a:extLst>
              </p:cNvPr>
              <p:cNvSpPr/>
              <p:nvPr/>
            </p:nvSpPr>
            <p:spPr>
              <a:xfrm>
                <a:off x="1522230" y="3033634"/>
                <a:ext cx="818297" cy="568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49A815E-9482-4495-8973-08489EF31EDA}"/>
              </a:ext>
            </a:extLst>
          </p:cNvPr>
          <p:cNvGrpSpPr/>
          <p:nvPr/>
        </p:nvGrpSpPr>
        <p:grpSpPr>
          <a:xfrm>
            <a:off x="4720533" y="3172977"/>
            <a:ext cx="1375653" cy="531436"/>
            <a:chOff x="5488399" y="3452818"/>
            <a:chExt cx="1375653" cy="531436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7482234D-2954-4C09-A041-41E77AA0C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8399" y="3452818"/>
              <a:ext cx="455397" cy="531436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E656435-2A8D-4CC5-BE4B-0E6AE3128A33}"/>
                </a:ext>
              </a:extLst>
            </p:cNvPr>
            <p:cNvSpPr txBox="1"/>
            <p:nvPr/>
          </p:nvSpPr>
          <p:spPr>
            <a:xfrm flipH="1">
              <a:off x="6091031" y="3467731"/>
              <a:ext cx="773021" cy="37047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AWS </a:t>
              </a:r>
              <a:r>
                <a:rPr lang="en-US" altLang="ko-KR" sz="800" b="1" dirty="0" err="1">
                  <a:solidFill>
                    <a:prstClr val="black"/>
                  </a:solidFill>
                  <a:latin typeface="맑은 고딕" panose="020B0503020000020004" pitchFamily="50" charset="-127"/>
                </a:rPr>
                <a:t>SageMaker</a:t>
              </a:r>
              <a:endParaRPr lang="en-US" altLang="ko-KR" sz="8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en-US" altLang="ko-KR" sz="8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endpoint</a:t>
              </a:r>
              <a:endPara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76A99CF-0378-4786-9F77-6FF171401E50}"/>
              </a:ext>
            </a:extLst>
          </p:cNvPr>
          <p:cNvGrpSpPr/>
          <p:nvPr/>
        </p:nvGrpSpPr>
        <p:grpSpPr>
          <a:xfrm>
            <a:off x="4309487" y="4170691"/>
            <a:ext cx="1436870" cy="1043375"/>
            <a:chOff x="2919230" y="1890415"/>
            <a:chExt cx="1436870" cy="10433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4D2A71-4957-4C27-B7C9-EB9E977F8316}"/>
                </a:ext>
              </a:extLst>
            </p:cNvPr>
            <p:cNvSpPr txBox="1"/>
            <p:nvPr/>
          </p:nvSpPr>
          <p:spPr>
            <a:xfrm>
              <a:off x="3679130" y="2394703"/>
              <a:ext cx="660529" cy="5390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AWS</a:t>
              </a:r>
              <a:r>
                <a:rPr lang="ko-KR" altLang="en-US" sz="9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9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EC2</a:t>
              </a:r>
            </a:p>
            <a:p>
              <a:pPr algn="ctr"/>
              <a:r>
                <a:rPr lang="en-US" altLang="ko-KR" sz="9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Airflow</a:t>
              </a:r>
            </a:p>
            <a:p>
              <a:pPr algn="ctr"/>
              <a:r>
                <a:rPr lang="en-US" altLang="ko-KR" sz="9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Instance</a:t>
              </a:r>
              <a:endPara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D524F79-EE20-4786-BC0C-2FD0578C97E9}"/>
                </a:ext>
              </a:extLst>
            </p:cNvPr>
            <p:cNvSpPr/>
            <p:nvPr/>
          </p:nvSpPr>
          <p:spPr>
            <a:xfrm>
              <a:off x="2919232" y="1890415"/>
              <a:ext cx="1436868" cy="6675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F8B40CE-0386-40BA-9AAA-28F0E56940C5}"/>
                </a:ext>
              </a:extLst>
            </p:cNvPr>
            <p:cNvSpPr/>
            <p:nvPr/>
          </p:nvSpPr>
          <p:spPr>
            <a:xfrm>
              <a:off x="2919230" y="1890415"/>
              <a:ext cx="1436868" cy="99067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86723F2-9EA1-4983-ABA9-47BEFDC48E4E}"/>
              </a:ext>
            </a:extLst>
          </p:cNvPr>
          <p:cNvSpPr txBox="1"/>
          <p:nvPr/>
        </p:nvSpPr>
        <p:spPr>
          <a:xfrm>
            <a:off x="4270628" y="3689372"/>
            <a:ext cx="576064" cy="1843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추론 및 학습</a:t>
            </a:r>
            <a:endParaRPr lang="en-US" altLang="ko-KR" sz="8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요청</a:t>
            </a:r>
            <a:endParaRPr lang="en-US" altLang="ko-KR" sz="8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algn="ctr"/>
            <a:endParaRPr lang="ko-KR" altLang="en-US" sz="8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AC40576-1AF2-4330-BAE0-F8E1C66177B5}"/>
              </a:ext>
            </a:extLst>
          </p:cNvPr>
          <p:cNvGrpSpPr/>
          <p:nvPr/>
        </p:nvGrpSpPr>
        <p:grpSpPr>
          <a:xfrm>
            <a:off x="4171121" y="2182128"/>
            <a:ext cx="1457573" cy="844387"/>
            <a:chOff x="4955954" y="3175276"/>
            <a:chExt cx="1457573" cy="84438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5CD0614-7DD8-4DDC-946E-33C4EC7450BA}"/>
                </a:ext>
              </a:extLst>
            </p:cNvPr>
            <p:cNvGrpSpPr/>
            <p:nvPr/>
          </p:nvGrpSpPr>
          <p:grpSpPr>
            <a:xfrm>
              <a:off x="4955954" y="3219878"/>
              <a:ext cx="1457286" cy="777754"/>
              <a:chOff x="3067030" y="2232683"/>
              <a:chExt cx="1457286" cy="777754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86B22647-EDBA-4D49-A987-FA7EC5333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1051" y="2527013"/>
                <a:ext cx="513265" cy="483424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4824ED88-4600-4D45-949E-048087476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67030" y="2258617"/>
                <a:ext cx="460347" cy="433660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9BBC69-3D17-4F09-BA2C-D327B5B9E658}"/>
                  </a:ext>
                </a:extLst>
              </p:cNvPr>
              <p:cNvSpPr txBox="1"/>
              <p:nvPr/>
            </p:nvSpPr>
            <p:spPr>
              <a:xfrm>
                <a:off x="3706908" y="2232683"/>
                <a:ext cx="576064" cy="184393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Deployment/Hosting</a:t>
                </a:r>
              </a:p>
              <a:p>
                <a:pPr algn="ctr"/>
                <a:r>
                  <a:rPr lang="en-US" altLang="ko-KR" sz="800" b="1" dirty="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Instance</a:t>
                </a:r>
                <a:endPara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6899D7-7FA9-4F62-917E-D8FE01FE1FD1}"/>
                </a:ext>
              </a:extLst>
            </p:cNvPr>
            <p:cNvSpPr txBox="1"/>
            <p:nvPr/>
          </p:nvSpPr>
          <p:spPr>
            <a:xfrm>
              <a:off x="5100267" y="3665842"/>
              <a:ext cx="718434" cy="29524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AWS </a:t>
              </a:r>
              <a:r>
                <a:rPr lang="en-US" altLang="ko-KR" sz="800" b="1" dirty="0" err="1">
                  <a:solidFill>
                    <a:prstClr val="black"/>
                  </a:solidFill>
                  <a:latin typeface="맑은 고딕" panose="020B0503020000020004" pitchFamily="50" charset="-127"/>
                </a:rPr>
                <a:t>SageMaker</a:t>
              </a:r>
              <a:endParaRPr lang="en-US" altLang="ko-KR" sz="8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en-US" altLang="ko-KR" sz="8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Model</a:t>
              </a:r>
            </a:p>
            <a:p>
              <a:pPr algn="ctr"/>
              <a:endPara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7CE3F10-C7F5-4B48-9A0F-2748529A957B}"/>
                </a:ext>
              </a:extLst>
            </p:cNvPr>
            <p:cNvSpPr/>
            <p:nvPr/>
          </p:nvSpPr>
          <p:spPr>
            <a:xfrm>
              <a:off x="4976659" y="3175276"/>
              <a:ext cx="1436868" cy="6675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B273F89-4BFE-493D-AC3F-5E06F6FC5294}"/>
                </a:ext>
              </a:extLst>
            </p:cNvPr>
            <p:cNvSpPr/>
            <p:nvPr/>
          </p:nvSpPr>
          <p:spPr>
            <a:xfrm>
              <a:off x="4976657" y="3175277"/>
              <a:ext cx="1436868" cy="84438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F2E7516-E964-4AD3-862E-5285A3BF1A15}"/>
              </a:ext>
            </a:extLst>
          </p:cNvPr>
          <p:cNvGrpSpPr/>
          <p:nvPr/>
        </p:nvGrpSpPr>
        <p:grpSpPr>
          <a:xfrm>
            <a:off x="5897330" y="1017560"/>
            <a:ext cx="576064" cy="706027"/>
            <a:chOff x="6999661" y="1396623"/>
            <a:chExt cx="576064" cy="706027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EABB501-1E75-4194-A24B-4EDC962D2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43701" y="1396623"/>
              <a:ext cx="532024" cy="514984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37E7DC5-438D-4887-A0E6-59E6E9A9D07F}"/>
                </a:ext>
              </a:extLst>
            </p:cNvPr>
            <p:cNvSpPr txBox="1"/>
            <p:nvPr/>
          </p:nvSpPr>
          <p:spPr>
            <a:xfrm>
              <a:off x="6999661" y="1918257"/>
              <a:ext cx="576064" cy="18439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AWS </a:t>
              </a:r>
              <a:r>
                <a:rPr lang="en-US" altLang="ko-KR" sz="800" b="1" dirty="0" err="1">
                  <a:solidFill>
                    <a:prstClr val="black"/>
                  </a:solidFill>
                  <a:latin typeface="맑은 고딕" panose="020B0503020000020004" pitchFamily="50" charset="-127"/>
                </a:rPr>
                <a:t>SageMaker</a:t>
              </a:r>
              <a:endPara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CB3BFF3-0EFC-452F-9628-7E0F9888FBDA}"/>
              </a:ext>
            </a:extLst>
          </p:cNvPr>
          <p:cNvGrpSpPr/>
          <p:nvPr/>
        </p:nvGrpSpPr>
        <p:grpSpPr>
          <a:xfrm>
            <a:off x="4183700" y="1421609"/>
            <a:ext cx="1457352" cy="621437"/>
            <a:chOff x="2357604" y="3133443"/>
            <a:chExt cx="1457352" cy="621437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8F56629-FC00-4274-AE05-8497F838D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57604" y="3234336"/>
              <a:ext cx="460347" cy="433660"/>
            </a:xfrm>
            <a:prstGeom prst="rect">
              <a:avLst/>
            </a:prstGeom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174915D-F1C3-4048-90CA-6DE280FEB22D}"/>
                </a:ext>
              </a:extLst>
            </p:cNvPr>
            <p:cNvSpPr/>
            <p:nvPr/>
          </p:nvSpPr>
          <p:spPr>
            <a:xfrm>
              <a:off x="2378088" y="3133443"/>
              <a:ext cx="1436868" cy="6675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755F0B9-A139-4CE5-B4D4-D41D7EC4A5C4}"/>
                </a:ext>
              </a:extLst>
            </p:cNvPr>
            <p:cNvSpPr/>
            <p:nvPr/>
          </p:nvSpPr>
          <p:spPr>
            <a:xfrm>
              <a:off x="2378086" y="3133444"/>
              <a:ext cx="1436868" cy="62143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AE1DF963-7ACA-4731-86AE-8568E4573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48555" y="3285563"/>
              <a:ext cx="341996" cy="36015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7C2C825-DD6C-4DD3-8862-1C8A92DF5FEA}"/>
                </a:ext>
              </a:extLst>
            </p:cNvPr>
            <p:cNvSpPr txBox="1"/>
            <p:nvPr/>
          </p:nvSpPr>
          <p:spPr>
            <a:xfrm>
              <a:off x="3147573" y="3274140"/>
              <a:ext cx="654738" cy="37753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Training</a:t>
              </a:r>
            </a:p>
            <a:p>
              <a:pPr algn="ctr"/>
              <a:r>
                <a:rPr lang="en-US" altLang="ko-KR" sz="9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 Instance</a:t>
              </a: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9531655F-93CC-4BA3-A9B0-AED7A6DD5E25}"/>
              </a:ext>
            </a:extLst>
          </p:cNvPr>
          <p:cNvCxnSpPr>
            <a:cxnSpLocks/>
            <a:stCxn id="20" idx="3"/>
            <a:endCxn id="65" idx="1"/>
          </p:cNvCxnSpPr>
          <p:nvPr/>
        </p:nvCxnSpPr>
        <p:spPr>
          <a:xfrm>
            <a:off x="3116542" y="4665928"/>
            <a:ext cx="1192945" cy="103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282A457-041A-4623-AACD-7521EE9EE2F9}"/>
              </a:ext>
            </a:extLst>
          </p:cNvPr>
          <p:cNvCxnSpPr>
            <a:stCxn id="65" idx="3"/>
            <a:endCxn id="42" idx="1"/>
          </p:cNvCxnSpPr>
          <p:nvPr/>
        </p:nvCxnSpPr>
        <p:spPr>
          <a:xfrm flipV="1">
            <a:off x="5746355" y="4664151"/>
            <a:ext cx="1041129" cy="1880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7C15BF5-9D2C-4434-8BDE-92240C4FACE1}"/>
              </a:ext>
            </a:extLst>
          </p:cNvPr>
          <p:cNvSpPr txBox="1"/>
          <p:nvPr/>
        </p:nvSpPr>
        <p:spPr>
          <a:xfrm>
            <a:off x="5116014" y="3846042"/>
            <a:ext cx="576064" cy="1843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추론 결과</a:t>
            </a:r>
            <a:endParaRPr lang="en-US" altLang="ko-KR" sz="8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algn="ctr"/>
            <a:endParaRPr lang="ko-KR" altLang="en-US" sz="8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D437E05-2286-4726-8B52-47D30A841C94}"/>
              </a:ext>
            </a:extLst>
          </p:cNvPr>
          <p:cNvCxnSpPr/>
          <p:nvPr/>
        </p:nvCxnSpPr>
        <p:spPr>
          <a:xfrm flipV="1">
            <a:off x="4926686" y="3766063"/>
            <a:ext cx="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A0E44F6-4E13-4A59-A45A-ED4BDF22CF4A}"/>
              </a:ext>
            </a:extLst>
          </p:cNvPr>
          <p:cNvCxnSpPr>
            <a:cxnSpLocks/>
          </p:cNvCxnSpPr>
          <p:nvPr/>
        </p:nvCxnSpPr>
        <p:spPr>
          <a:xfrm>
            <a:off x="5069561" y="3749707"/>
            <a:ext cx="0" cy="3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28F1CBED-36B0-42BB-8B9B-569324312CC0}"/>
              </a:ext>
            </a:extLst>
          </p:cNvPr>
          <p:cNvCxnSpPr>
            <a:cxnSpLocks/>
            <a:endCxn id="76" idx="1"/>
          </p:cNvCxnSpPr>
          <p:nvPr/>
        </p:nvCxnSpPr>
        <p:spPr>
          <a:xfrm rot="5400000" flipH="1" flipV="1">
            <a:off x="2758677" y="2634993"/>
            <a:ext cx="1463818" cy="1402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그림 126">
            <a:extLst>
              <a:ext uri="{FF2B5EF4-FFF2-40B4-BE49-F238E27FC236}">
                <a16:creationId xmlns:a16="http://schemas.microsoft.com/office/drawing/2014/main" id="{8F75B9F0-4F31-41B6-9ACD-5F0A4BDA7D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6620" y="3555466"/>
            <a:ext cx="439852" cy="414279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69D790AA-3B58-480F-9892-34DCE143CB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0472" y="4445419"/>
            <a:ext cx="411756" cy="692498"/>
          </a:xfrm>
          <a:prstGeom prst="rect">
            <a:avLst/>
          </a:prstGeom>
        </p:spPr>
      </p:pic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37AF08DC-6FE3-4779-A16C-2EA4CD6E69AE}"/>
              </a:ext>
            </a:extLst>
          </p:cNvPr>
          <p:cNvGrpSpPr/>
          <p:nvPr/>
        </p:nvGrpSpPr>
        <p:grpSpPr>
          <a:xfrm>
            <a:off x="4309487" y="5706136"/>
            <a:ext cx="1420430" cy="722614"/>
            <a:chOff x="4016953" y="2256677"/>
            <a:chExt cx="1520380" cy="893219"/>
          </a:xfrm>
        </p:grpSpPr>
        <p:sp>
          <p:nvSpPr>
            <p:cNvPr id="141" name="Rectangle 10">
              <a:extLst>
                <a:ext uri="{FF2B5EF4-FFF2-40B4-BE49-F238E27FC236}">
                  <a16:creationId xmlns:a16="http://schemas.microsoft.com/office/drawing/2014/main" id="{567C6252-C2EF-417E-9BE1-BAE428D05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953" y="2256677"/>
              <a:ext cx="1520380" cy="196279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solidFill>
                <a:srgbClr val="4F81BD"/>
              </a:solidFill>
              <a:prstDash val="solid"/>
              <a:headEnd/>
              <a:tailEnd/>
            </a:ln>
            <a:effectLst>
              <a:outerShdw dist="23000" dir="5400000" rotWithShape="0">
                <a:srgbClr val="000000">
                  <a:lumMod val="75000"/>
                  <a:alpha val="23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ko-KR" sz="1000" b="1" kern="0" dirty="0">
                  <a:solidFill>
                    <a:srgbClr val="FFFFFF"/>
                  </a:solidFill>
                  <a:latin typeface="+mn-ea"/>
                  <a:cs typeface="Tahoma" pitchFamily="34" charset="0"/>
                </a:rPr>
                <a:t>SEERS</a:t>
              </a:r>
              <a:r>
                <a:rPr lang="ko-KR" altLang="en-US" sz="1000" b="1" kern="0" dirty="0">
                  <a:solidFill>
                    <a:srgbClr val="FFFFFF"/>
                  </a:solidFill>
                  <a:latin typeface="+mn-ea"/>
                  <a:cs typeface="Tahoma" pitchFamily="34" charset="0"/>
                </a:rPr>
                <a:t> </a:t>
              </a:r>
              <a:r>
                <a:rPr lang="en-US" altLang="ko-KR" sz="1000" b="1" kern="0" dirty="0">
                  <a:solidFill>
                    <a:srgbClr val="FFFFFF"/>
                  </a:solidFill>
                  <a:latin typeface="+mn-ea"/>
                  <a:cs typeface="Tahoma" pitchFamily="34" charset="0"/>
                </a:rPr>
                <a:t>API </a:t>
              </a:r>
              <a:r>
                <a:rPr lang="ko-KR" altLang="en-US" sz="1000" b="1" kern="0" dirty="0">
                  <a:solidFill>
                    <a:srgbClr val="FFFFFF"/>
                  </a:solidFill>
                  <a:latin typeface="+mn-ea"/>
                  <a:cs typeface="Tahoma" pitchFamily="34" charset="0"/>
                </a:rPr>
                <a:t>서버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Tahoma" pitchFamily="34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70C49473-DF2B-4F0F-A639-18159BDBE949}"/>
                </a:ext>
              </a:extLst>
            </p:cNvPr>
            <p:cNvSpPr/>
            <p:nvPr/>
          </p:nvSpPr>
          <p:spPr bwMode="auto">
            <a:xfrm>
              <a:off x="4016953" y="2452957"/>
              <a:ext cx="1520380" cy="696939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A5A5A5">
                  <a:lumMod val="60000"/>
                  <a:lumOff val="40000"/>
                </a:srgbClr>
              </a:solidFill>
              <a:miter lim="800000"/>
              <a:headEnd/>
              <a:tailEnd/>
            </a:ln>
            <a:effectLst/>
          </p:spPr>
          <p:txBody>
            <a:bodyPr wrap="square" lIns="108000" tIns="36000" rIns="108000" bIns="108000" anchor="t">
              <a:noAutofit/>
            </a:bodyPr>
            <a:lstStyle/>
            <a:p>
              <a:pPr lvl="0" defTabSz="682625">
                <a:lnSpc>
                  <a:spcPct val="150000"/>
                </a:lnSpc>
                <a:defRPr/>
              </a:pPr>
              <a:endParaRPr lang="en-US" altLang="ko-KR" sz="900" kern="0" dirty="0">
                <a:latin typeface="+mn-ea"/>
              </a:endParaRPr>
            </a:p>
          </p:txBody>
        </p:sp>
      </p:grpSp>
      <p:pic>
        <p:nvPicPr>
          <p:cNvPr id="137" name="그림 136">
            <a:extLst>
              <a:ext uri="{FF2B5EF4-FFF2-40B4-BE49-F238E27FC236}">
                <a16:creationId xmlns:a16="http://schemas.microsoft.com/office/drawing/2014/main" id="{E4A29740-1033-48CD-BCE2-3576956EE268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4941" y="3977536"/>
            <a:ext cx="756461" cy="493050"/>
          </a:xfrm>
          <a:prstGeom prst="rect">
            <a:avLst/>
          </a:prstGeom>
        </p:spPr>
      </p:pic>
      <p:pic>
        <p:nvPicPr>
          <p:cNvPr id="143" name="Picture 2" descr="airflowì ëí ì´ë¯¸ì§ ê²ìê²°ê³¼">
            <a:extLst>
              <a:ext uri="{FF2B5EF4-FFF2-40B4-BE49-F238E27FC236}">
                <a16:creationId xmlns:a16="http://schemas.microsoft.com/office/drawing/2014/main" id="{053EE4A6-5350-43C0-B15F-DE8E4FBE1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03" y="4309748"/>
            <a:ext cx="498480" cy="34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6BCA6A80-B1B7-4008-BFFF-3798110D2DE0}"/>
              </a:ext>
            </a:extLst>
          </p:cNvPr>
          <p:cNvCxnSpPr>
            <a:cxnSpLocks/>
            <a:stCxn id="92" idx="1"/>
          </p:cNvCxnSpPr>
          <p:nvPr/>
        </p:nvCxnSpPr>
        <p:spPr>
          <a:xfrm rot="10800000" flipV="1">
            <a:off x="2022994" y="1732328"/>
            <a:ext cx="2181189" cy="2376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777A747B-8847-4287-93AB-3B7666DA69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38087" y="4733579"/>
            <a:ext cx="181739" cy="238078"/>
          </a:xfrm>
          <a:prstGeom prst="rect">
            <a:avLst/>
          </a:prstGeom>
        </p:spPr>
      </p:pic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3C73AE80-B13D-4780-8BF8-F7E09FC400BE}"/>
              </a:ext>
            </a:extLst>
          </p:cNvPr>
          <p:cNvCxnSpPr/>
          <p:nvPr/>
        </p:nvCxnSpPr>
        <p:spPr>
          <a:xfrm flipV="1">
            <a:off x="4936385" y="5250968"/>
            <a:ext cx="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566262E3-7576-45C0-886F-0466F4F08FE2}"/>
              </a:ext>
            </a:extLst>
          </p:cNvPr>
          <p:cNvCxnSpPr>
            <a:cxnSpLocks/>
          </p:cNvCxnSpPr>
          <p:nvPr/>
        </p:nvCxnSpPr>
        <p:spPr>
          <a:xfrm>
            <a:off x="5079260" y="5234612"/>
            <a:ext cx="0" cy="3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C4555953-14B2-4361-8A02-51B0AC5CCB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15142" y="5930289"/>
            <a:ext cx="549333" cy="452651"/>
          </a:xfrm>
          <a:prstGeom prst="rect">
            <a:avLst/>
          </a:prstGeom>
        </p:spPr>
      </p:pic>
      <p:pic>
        <p:nvPicPr>
          <p:cNvPr id="149" name="Picture 12" descr="web APIì ëí ì´ë¯¸ì§ ê²ìê²°ê³¼">
            <a:extLst>
              <a:ext uri="{FF2B5EF4-FFF2-40B4-BE49-F238E27FC236}">
                <a16:creationId xmlns:a16="http://schemas.microsoft.com/office/drawing/2014/main" id="{60538567-6408-4AEE-8B48-E4372AC0C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610" y="5930289"/>
            <a:ext cx="597839" cy="4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7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4168</TotalTime>
  <Words>80</Words>
  <Application>Microsoft Office PowerPoint</Application>
  <PresentationFormat>A4 용지(210x297mm)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Calibri Light</vt:lpstr>
      <vt:lpstr>Arial</vt:lpstr>
      <vt:lpstr>나눔바른고딕</vt:lpstr>
      <vt:lpstr>Calibri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NSC_MBLee</cp:lastModifiedBy>
  <cp:revision>112</cp:revision>
  <cp:lastPrinted>2018-02-01T04:30:18Z</cp:lastPrinted>
  <dcterms:created xsi:type="dcterms:W3CDTF">2018-01-11T01:40:27Z</dcterms:created>
  <dcterms:modified xsi:type="dcterms:W3CDTF">2019-11-20T07:50:55Z</dcterms:modified>
</cp:coreProperties>
</file>