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9FDFB-98DF-474F-B7AC-CEB696B58A6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5E53-F4BE-4F79-ACE5-CEEB0382A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5E53-F4BE-4F79-ACE5-CEEB0382A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1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5E53-F4BE-4F79-ACE5-CEEB0382A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6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A8FEA-81A5-4F64-841A-D3A53F840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23FD6-E1A1-4F05-B7E1-BCC1FCE74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99932-8FF7-4CCD-8AB1-2D0B63E6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4D0DD-886A-439D-B5A3-69E2B703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DF31-CB17-4BDA-AB7D-774633A6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99788-BEFA-405B-B3F2-DEBD5BA4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E581-2D8A-4361-920F-BD9A8E4C0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CE478-D09A-4881-922C-90122685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F955D-3876-4369-914F-34EF5C38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470D2-8EAA-4175-9B6A-CC80653F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6CA313-BE9F-4D53-8553-4C01C2867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8AB88-622D-4F89-9196-2A0DDC5DE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6BF2C-8C3E-4E3D-B19B-AEEE5B51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AC8B6-D93D-4294-8CE5-FDF4DE00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B13C0-7087-42A0-B8AF-2D6C24A5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4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FB833-965C-48DC-BEA6-977D7C77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22822-01C2-4ABC-8417-FF75AC91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00153-71E4-498A-85B7-9B6CA998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5B08F-2102-4250-8F53-B4FBABC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C6BE2-94E1-4F56-9843-0C78DACC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9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53CFC-B708-4EB6-B036-EEFB3057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BB81F-FCED-45A6-A53C-DE9A0623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1658E-7475-4187-B18F-BA129ED5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DA209-387A-43C6-AE01-908E4D4E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BF8EB-C98F-4BB4-B4A0-4B952AC3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5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934A7-D4EE-4FAF-9964-7085A1FE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8EA13-7D1B-4FB5-830B-D1746917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5DA39-8DB2-4244-AA40-5CA8CB83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3E3AC-3454-41C1-BB76-CD2A952B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C661C-4060-4E23-A046-36DA7825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45DF6-E21F-4C59-AD01-069AE36B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3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4AB02-9555-4CB9-A442-898B02C0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C21A4-ECDF-4BCF-868B-0F723D07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BBCDC-E0E5-454D-B1F5-0D835E0F2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CA2D7-861F-4280-83D9-C5A732DD7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BB621E-CF18-4271-9795-292833491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D4E-9748-4DD7-91A9-58548D26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B0560-C001-47C1-9E1F-B075F2F6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4516DF-92DF-4E23-85CC-6D9D4F02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1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63F7-2D09-4F2E-9EAF-9EE058B0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1E349-E22A-4FD8-95CF-07DFAEAB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27615-3A7C-43B6-A92B-7907DA69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D0DEE7-FCF9-43B2-ACC3-AD2D477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6813C-56FD-4D4D-A078-127CC81D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87CBA1-07D9-4261-9616-A62FCBC1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A4067-66AC-4F3E-B896-18F9F7BC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9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4C4F1-D52D-49BA-B76E-056C0CC8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63110-941E-4889-97B9-1810E228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B071F-F96D-43E6-8BD2-C465EC2E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5F405-BF1E-4420-B040-03996F0A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4D9D1-FF16-4200-9EDE-D689B5AF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0D03E-7738-45F3-AF15-61F61BEB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C2A9A-0986-430D-B5BE-2AA3CA58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54B34-40EC-4DB4-B3BA-70190BFF5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5658-87AC-4CB0-8B88-A57197A82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76B82-5151-4552-99DB-DB404D84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212C2-0BF4-4A64-8C03-EE9E5FD4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8CE75-D3CD-4F25-92D3-5387E78A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4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08F801-35B5-425D-A892-DB4FDEC4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93BEA-0A8C-4C6A-90D2-EE0F4B0E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E3E78-5A1D-4455-861A-0A895781F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AEEB-D8D1-4830-8F26-089AA58CA81A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87917-5F71-44C2-AAB3-ED555CA2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4E802-A4AA-4991-8C1F-09508B0EE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14C0-0B2F-4914-B5DA-76470C8A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5E141-21B5-4AFC-8928-9F94F68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Seers</a:t>
            </a:r>
            <a:r>
              <a:rPr lang="ko-KR" altLang="en-US" dirty="0"/>
              <a:t> </a:t>
            </a:r>
            <a:r>
              <a:rPr lang="en-US" altLang="ko-KR" dirty="0"/>
              <a:t>Workflow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3431D-D1C1-4ED7-A75D-22670B12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현재까지 진행 사항 만 설명 </a:t>
            </a:r>
          </a:p>
        </p:txBody>
      </p:sp>
    </p:spTree>
    <p:extLst>
      <p:ext uri="{BB962C8B-B14F-4D97-AF65-F5344CB8AC3E}">
        <p14:creationId xmlns:p14="http://schemas.microsoft.com/office/powerpoint/2010/main" val="5292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F31B-A8E3-4ADD-BAE7-068688FD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A4C9D-0270-4853-B51E-923052BD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2. role</a:t>
            </a:r>
            <a:r>
              <a:rPr lang="ko-KR" altLang="en-US" dirty="0"/>
              <a:t>을 이용한 권한 부여 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sz="1400" dirty="0"/>
              <a:t>	- ec2</a:t>
            </a:r>
            <a:r>
              <a:rPr lang="ko-KR" altLang="en-US" sz="1400" dirty="0"/>
              <a:t> 인스턴스에 </a:t>
            </a:r>
            <a:r>
              <a:rPr lang="en-US" altLang="ko-KR" sz="1400" dirty="0"/>
              <a:t>role </a:t>
            </a:r>
            <a:r>
              <a:rPr lang="ko-KR" altLang="en-US" sz="1400" dirty="0"/>
              <a:t>을 부여 따라서 해당 권한은 그 인스턴스에서만 사용 가능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장점 </a:t>
            </a:r>
            <a:r>
              <a:rPr lang="en-US" altLang="ko-KR" sz="1400" dirty="0"/>
              <a:t>: </a:t>
            </a:r>
            <a:r>
              <a:rPr lang="ko-KR" altLang="en-US" sz="1400" dirty="0"/>
              <a:t>보안성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단점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aws</a:t>
            </a:r>
            <a:r>
              <a:rPr lang="en-US" altLang="ko-KR" sz="1400" dirty="0"/>
              <a:t> </a:t>
            </a:r>
            <a:r>
              <a:rPr lang="ko-KR" altLang="en-US" sz="1400" dirty="0"/>
              <a:t>인스턴스에만 사용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E4CD5-A2CE-40DE-9DB3-0BC9D457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6" y="3259809"/>
            <a:ext cx="5652178" cy="2402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D1B05C-13E0-430C-B0EC-DB11A892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0034"/>
            <a:ext cx="5656821" cy="25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50DD7-2395-4094-9DCC-DA750160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726EA-A9ED-47EE-9631-D6816BBB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ko-KR" sz="2600" dirty="0"/>
              <a:t>중앙서버에</a:t>
            </a:r>
            <a:r>
              <a:rPr lang="en-US" altLang="ko-KR" sz="2600" dirty="0"/>
              <a:t> </a:t>
            </a:r>
            <a:r>
              <a:rPr lang="ko-KR" altLang="ko-KR" sz="2600" dirty="0"/>
              <a:t>의존하지</a:t>
            </a:r>
            <a:r>
              <a:rPr lang="en-US" altLang="ko-KR" sz="2600" dirty="0"/>
              <a:t> </a:t>
            </a:r>
            <a:r>
              <a:rPr lang="ko-KR" altLang="ko-KR" sz="2600" dirty="0"/>
              <a:t>않고</a:t>
            </a:r>
            <a:r>
              <a:rPr lang="en-US" altLang="ko-KR" sz="2600" dirty="0"/>
              <a:t> IoT </a:t>
            </a:r>
            <a:r>
              <a:rPr lang="ko-KR" altLang="ko-KR" sz="2600" dirty="0"/>
              <a:t>기기</a:t>
            </a:r>
            <a:r>
              <a:rPr lang="en-US" altLang="ko-KR" sz="2600" dirty="0"/>
              <a:t> </a:t>
            </a:r>
            <a:r>
              <a:rPr lang="ko-KR" altLang="ko-KR" sz="2600" dirty="0"/>
              <a:t>자체</a:t>
            </a:r>
            <a:r>
              <a:rPr lang="en-US" altLang="ko-KR" sz="2600" dirty="0"/>
              <a:t> </a:t>
            </a:r>
            <a:r>
              <a:rPr lang="ko-KR" altLang="ko-KR" sz="2600" dirty="0"/>
              <a:t>또는</a:t>
            </a:r>
            <a:r>
              <a:rPr lang="en-US" altLang="ko-KR" sz="2600" dirty="0"/>
              <a:t> </a:t>
            </a:r>
            <a:r>
              <a:rPr lang="ko-KR" altLang="ko-KR" sz="2600" dirty="0"/>
              <a:t>물리적으로</a:t>
            </a:r>
            <a:r>
              <a:rPr lang="en-US" altLang="ko-KR" sz="2600" dirty="0"/>
              <a:t> </a:t>
            </a:r>
            <a:r>
              <a:rPr lang="ko-KR" altLang="ko-KR" sz="2600" dirty="0"/>
              <a:t>근</a:t>
            </a:r>
            <a:r>
              <a:rPr lang="en-US" altLang="ko-KR" sz="2600" dirty="0"/>
              <a:t> </a:t>
            </a:r>
            <a:r>
              <a:rPr lang="ko-KR" altLang="ko-KR" sz="2600" dirty="0"/>
              <a:t>거리</a:t>
            </a:r>
            <a:r>
              <a:rPr lang="en-US" altLang="ko-KR" sz="2600" dirty="0"/>
              <a:t> </a:t>
            </a:r>
            <a:r>
              <a:rPr lang="ko-KR" altLang="ko-KR" sz="2600" dirty="0"/>
              <a:t>위치한</a:t>
            </a:r>
            <a:r>
              <a:rPr lang="en-US" altLang="ko-KR" sz="2600" dirty="0"/>
              <a:t> </a:t>
            </a:r>
            <a:r>
              <a:rPr lang="ko-KR" altLang="ko-KR" sz="2600" dirty="0" err="1"/>
              <a:t>엣지</a:t>
            </a:r>
            <a:r>
              <a:rPr lang="en-US" altLang="ko-KR" sz="2600" dirty="0"/>
              <a:t> </a:t>
            </a:r>
            <a:r>
              <a:rPr lang="ko-KR" altLang="ko-KR" sz="2600" dirty="0"/>
              <a:t>서버를</a:t>
            </a:r>
            <a:r>
              <a:rPr lang="en-US" altLang="ko-KR" sz="2600" dirty="0"/>
              <a:t> </a:t>
            </a:r>
            <a:r>
              <a:rPr lang="ko-KR" altLang="ko-KR" sz="2600" dirty="0"/>
              <a:t>주</a:t>
            </a:r>
            <a:r>
              <a:rPr lang="en-US" altLang="ko-KR" sz="2600" dirty="0"/>
              <a:t> </a:t>
            </a:r>
            <a:r>
              <a:rPr lang="ko-KR" altLang="ko-KR" sz="2600" dirty="0"/>
              <a:t>매개로</a:t>
            </a:r>
            <a:r>
              <a:rPr lang="en-US" altLang="ko-KR" sz="2600" dirty="0"/>
              <a:t> </a:t>
            </a:r>
            <a:r>
              <a:rPr lang="ko-KR" altLang="ko-KR" sz="2600" dirty="0"/>
              <a:t>하여</a:t>
            </a:r>
            <a:r>
              <a:rPr lang="en-US" altLang="ko-KR" sz="2600" dirty="0"/>
              <a:t> </a:t>
            </a:r>
            <a:r>
              <a:rPr lang="ko-KR" altLang="ko-KR" sz="2600" dirty="0"/>
              <a:t>데이터</a:t>
            </a:r>
            <a:r>
              <a:rPr lang="en-US" altLang="ko-KR" sz="2600" dirty="0"/>
              <a:t> </a:t>
            </a:r>
            <a:r>
              <a:rPr lang="ko-KR" altLang="ko-KR" sz="2600" dirty="0"/>
              <a:t>분석과</a:t>
            </a:r>
            <a:r>
              <a:rPr lang="en-US" altLang="ko-KR" sz="2600" dirty="0"/>
              <a:t> </a:t>
            </a:r>
            <a:r>
              <a:rPr lang="ko-KR" altLang="ko-KR" sz="2600" dirty="0"/>
              <a:t>기기</a:t>
            </a:r>
            <a:r>
              <a:rPr lang="en-US" altLang="ko-KR" sz="2600" dirty="0"/>
              <a:t> </a:t>
            </a:r>
            <a:r>
              <a:rPr lang="ko-KR" altLang="ko-KR" sz="2600" dirty="0"/>
              <a:t>동작이</a:t>
            </a:r>
            <a:r>
              <a:rPr lang="en-US" altLang="ko-KR" sz="2600" dirty="0"/>
              <a:t> </a:t>
            </a:r>
            <a:r>
              <a:rPr lang="ko-KR" altLang="ko-KR" sz="2600" dirty="0"/>
              <a:t>이뤄지는</a:t>
            </a:r>
            <a:r>
              <a:rPr lang="en-US" altLang="ko-KR" sz="2600" dirty="0"/>
              <a:t> </a:t>
            </a:r>
            <a:r>
              <a:rPr lang="ko-KR" altLang="ko-KR" sz="2600" dirty="0"/>
              <a:t>방식이다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dirty="0" err="1"/>
              <a:t>Iot</a:t>
            </a:r>
            <a:r>
              <a:rPr lang="en-US" altLang="ko-KR" sz="2600" dirty="0"/>
              <a:t> </a:t>
            </a:r>
            <a:r>
              <a:rPr lang="ko-KR" altLang="en-US" sz="2600" dirty="0"/>
              <a:t>가 발전함에 따라 데이터양이 급격히 증가할 것</a:t>
            </a:r>
            <a:r>
              <a:rPr lang="en-US" altLang="ko-KR" sz="2600" dirty="0"/>
              <a:t>, </a:t>
            </a:r>
            <a:r>
              <a:rPr lang="ko-KR" altLang="en-US" sz="2600" dirty="0"/>
              <a:t>클라우드로 처리하기엔 지연과 비용문제도 큼 그래서 </a:t>
            </a:r>
            <a:r>
              <a:rPr lang="ko-KR" altLang="en-US" sz="2600" dirty="0" err="1"/>
              <a:t>엣지</a:t>
            </a:r>
            <a:r>
              <a:rPr lang="ko-KR" altLang="en-US" sz="2600" dirty="0"/>
              <a:t> 단에서 내가 필요한 데이터를 </a:t>
            </a:r>
            <a:r>
              <a:rPr lang="ko-KR" altLang="en-US" sz="2600" dirty="0" err="1"/>
              <a:t>어느정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   </a:t>
            </a:r>
            <a:r>
              <a:rPr lang="ko-KR" altLang="en-US" sz="2600" dirty="0"/>
              <a:t>도 골라내서 클라우드에 전송하거나 또는 처리할 수 있음 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ko-KR" altLang="ko-KR" sz="2600" dirty="0"/>
              <a:t>장점</a:t>
            </a:r>
          </a:p>
          <a:p>
            <a:pPr fontAlgn="ctr"/>
            <a:r>
              <a:rPr lang="ko-KR" altLang="ko-KR" sz="2600" dirty="0"/>
              <a:t>대기</a:t>
            </a:r>
            <a:r>
              <a:rPr lang="en-US" altLang="ko-KR" sz="2600" dirty="0"/>
              <a:t> </a:t>
            </a:r>
            <a:r>
              <a:rPr lang="ko-KR" altLang="ko-KR" sz="2600" dirty="0"/>
              <a:t>시간</a:t>
            </a:r>
            <a:r>
              <a:rPr lang="en-US" altLang="ko-KR" sz="2600" dirty="0"/>
              <a:t> </a:t>
            </a:r>
            <a:r>
              <a:rPr lang="ko-KR" altLang="ko-KR" sz="2600" dirty="0"/>
              <a:t>감소</a:t>
            </a:r>
            <a:r>
              <a:rPr lang="en-US" altLang="ko-KR" sz="2600" dirty="0"/>
              <a:t>: </a:t>
            </a:r>
            <a:r>
              <a:rPr lang="x-none" altLang="ko-KR" sz="2600" dirty="0"/>
              <a:t>Iot</a:t>
            </a:r>
            <a:r>
              <a:rPr lang="en-US" altLang="ko-KR" sz="2600" dirty="0"/>
              <a:t> </a:t>
            </a:r>
            <a:r>
              <a:rPr lang="ko-KR" altLang="ko-KR" sz="2600" dirty="0"/>
              <a:t>디바이스로</a:t>
            </a:r>
            <a:r>
              <a:rPr lang="en-US" altLang="ko-KR" sz="2600" dirty="0"/>
              <a:t> </a:t>
            </a:r>
            <a:r>
              <a:rPr lang="ko-KR" altLang="ko-KR" sz="2600" dirty="0"/>
              <a:t>부터</a:t>
            </a:r>
            <a:r>
              <a:rPr lang="en-US" altLang="ko-KR" sz="2600" dirty="0"/>
              <a:t> </a:t>
            </a:r>
            <a:r>
              <a:rPr lang="ko-KR" altLang="ko-KR" sz="2600" dirty="0"/>
              <a:t>데이터를</a:t>
            </a:r>
            <a:r>
              <a:rPr lang="en-US" altLang="ko-KR" sz="2600" dirty="0"/>
              <a:t> </a:t>
            </a:r>
            <a:r>
              <a:rPr lang="ko-KR" altLang="ko-KR" sz="2600" dirty="0"/>
              <a:t>네트워크</a:t>
            </a:r>
            <a:r>
              <a:rPr lang="en-US" altLang="ko-KR" sz="2600" dirty="0"/>
              <a:t> </a:t>
            </a:r>
            <a:r>
              <a:rPr lang="ko-KR" altLang="ko-KR" sz="2600" dirty="0" err="1"/>
              <a:t>엣지단에서</a:t>
            </a:r>
            <a:r>
              <a:rPr lang="en-US" altLang="ko-KR" sz="2600" dirty="0"/>
              <a:t> </a:t>
            </a:r>
            <a:r>
              <a:rPr lang="ko-KR" altLang="ko-KR" sz="2600" dirty="0"/>
              <a:t>효율화</a:t>
            </a:r>
            <a:r>
              <a:rPr lang="en-US" altLang="ko-KR" sz="2600" dirty="0"/>
              <a:t> </a:t>
            </a:r>
            <a:r>
              <a:rPr lang="ko-KR" altLang="ko-KR" sz="2600" dirty="0"/>
              <a:t>할</a:t>
            </a:r>
            <a:r>
              <a:rPr lang="en-US" altLang="ko-KR" sz="2600" dirty="0"/>
              <a:t> </a:t>
            </a:r>
            <a:r>
              <a:rPr lang="ko-KR" altLang="ko-KR" sz="2600" dirty="0"/>
              <a:t>수</a:t>
            </a:r>
            <a:r>
              <a:rPr lang="en-US" altLang="ko-KR" sz="2600" dirty="0"/>
              <a:t> </a:t>
            </a:r>
            <a:r>
              <a:rPr lang="ko-KR" altLang="ko-KR" sz="2600" dirty="0"/>
              <a:t>있어</a:t>
            </a:r>
            <a:r>
              <a:rPr lang="en-US" altLang="ko-KR" sz="2600" dirty="0"/>
              <a:t> </a:t>
            </a:r>
            <a:r>
              <a:rPr lang="ko-KR" altLang="ko-KR" sz="2600" dirty="0"/>
              <a:t>클라우드</a:t>
            </a:r>
            <a:endParaRPr lang="en-US" altLang="ko-KR" sz="2600" dirty="0"/>
          </a:p>
          <a:p>
            <a:pPr marL="0" indent="0" fontAlgn="ctr">
              <a:buNone/>
            </a:pPr>
            <a:r>
              <a:rPr lang="en-US" altLang="ko-KR" sz="2600" dirty="0"/>
              <a:t>   </a:t>
            </a:r>
            <a:r>
              <a:rPr lang="ko-KR" altLang="ko-KR" sz="2600" dirty="0"/>
              <a:t>컴퓨팅에</a:t>
            </a:r>
            <a:r>
              <a:rPr lang="en-US" altLang="ko-KR" sz="2600" dirty="0"/>
              <a:t> </a:t>
            </a:r>
            <a:r>
              <a:rPr lang="ko-KR" altLang="ko-KR" sz="2600" dirty="0"/>
              <a:t>대한</a:t>
            </a:r>
            <a:r>
              <a:rPr lang="en-US" altLang="ko-KR" sz="2600" dirty="0"/>
              <a:t> </a:t>
            </a:r>
            <a:r>
              <a:rPr lang="ko-KR" altLang="ko-KR" sz="2600" dirty="0"/>
              <a:t>의존도를</a:t>
            </a:r>
            <a:r>
              <a:rPr lang="en-US" altLang="ko-KR" sz="2600" dirty="0"/>
              <a:t> </a:t>
            </a:r>
            <a:r>
              <a:rPr lang="ko-KR" altLang="ko-KR" sz="2600" dirty="0"/>
              <a:t>줄이고</a:t>
            </a:r>
            <a:r>
              <a:rPr lang="en-US" altLang="ko-KR" sz="2600" dirty="0"/>
              <a:t> </a:t>
            </a:r>
            <a:r>
              <a:rPr lang="ko-KR" altLang="ko-KR" sz="2600" dirty="0"/>
              <a:t>실시간</a:t>
            </a:r>
            <a:r>
              <a:rPr lang="en-US" altLang="ko-KR" sz="2600" dirty="0"/>
              <a:t> </a:t>
            </a:r>
            <a:r>
              <a:rPr lang="ko-KR" altLang="ko-KR" sz="2600" dirty="0"/>
              <a:t>컴퓨팅을</a:t>
            </a:r>
            <a:r>
              <a:rPr lang="en-US" altLang="ko-KR" sz="2600" dirty="0"/>
              <a:t> </a:t>
            </a:r>
            <a:r>
              <a:rPr lang="ko-KR" altLang="ko-KR" sz="2600" dirty="0"/>
              <a:t>보장</a:t>
            </a:r>
            <a:r>
              <a:rPr lang="en-US" altLang="ko-KR" sz="2600" dirty="0"/>
              <a:t> --- &gt; </a:t>
            </a:r>
            <a:r>
              <a:rPr lang="ko-KR" altLang="en-US" sz="2600" dirty="0"/>
              <a:t>시간이 금인 </a:t>
            </a:r>
            <a:r>
              <a:rPr lang="ko-KR" altLang="en-US" sz="2600" dirty="0" err="1"/>
              <a:t>것들한테</a:t>
            </a:r>
            <a:r>
              <a:rPr lang="ko-KR" altLang="en-US" sz="2600" dirty="0"/>
              <a:t> </a:t>
            </a:r>
            <a:endParaRPr lang="ko-KR" altLang="ko-KR" sz="2600" dirty="0"/>
          </a:p>
          <a:p>
            <a:pPr fontAlgn="ctr"/>
            <a:r>
              <a:rPr lang="ko-KR" altLang="ko-KR" sz="2600" dirty="0"/>
              <a:t>비용</a:t>
            </a:r>
            <a:r>
              <a:rPr lang="en-US" altLang="ko-KR" sz="2600" dirty="0"/>
              <a:t> </a:t>
            </a:r>
            <a:r>
              <a:rPr lang="ko-KR" altLang="ko-KR" sz="2600" dirty="0"/>
              <a:t>절감</a:t>
            </a:r>
            <a:r>
              <a:rPr lang="en-US" altLang="ko-KR" sz="2600" dirty="0"/>
              <a:t> : </a:t>
            </a:r>
            <a:r>
              <a:rPr lang="ko-KR" altLang="ko-KR" sz="2600" dirty="0" err="1"/>
              <a:t>엣지</a:t>
            </a:r>
            <a:r>
              <a:rPr lang="en-US" altLang="ko-KR" sz="2600" dirty="0"/>
              <a:t> </a:t>
            </a:r>
            <a:r>
              <a:rPr lang="ko-KR" altLang="ko-KR" sz="2600" dirty="0"/>
              <a:t>컴퓨팅은</a:t>
            </a:r>
            <a:r>
              <a:rPr lang="en-US" altLang="ko-KR" sz="2600" dirty="0"/>
              <a:t> </a:t>
            </a:r>
            <a:r>
              <a:rPr lang="ko-KR" altLang="ko-KR" sz="2600" dirty="0"/>
              <a:t>데이터의</a:t>
            </a:r>
            <a:r>
              <a:rPr lang="en-US" altLang="ko-KR" sz="2600" dirty="0"/>
              <a:t> </a:t>
            </a:r>
            <a:r>
              <a:rPr lang="ko-KR" altLang="ko-KR" sz="2600" dirty="0"/>
              <a:t>소스</a:t>
            </a:r>
            <a:r>
              <a:rPr lang="en-US" altLang="ko-KR" sz="2600" dirty="0"/>
              <a:t> </a:t>
            </a:r>
            <a:r>
              <a:rPr lang="ko-KR" altLang="ko-KR" sz="2600" dirty="0"/>
              <a:t>가까이서</a:t>
            </a:r>
            <a:r>
              <a:rPr lang="en-US" altLang="ko-KR" sz="2600" dirty="0"/>
              <a:t> </a:t>
            </a:r>
            <a:r>
              <a:rPr lang="ko-KR" altLang="ko-KR" sz="2600" dirty="0"/>
              <a:t>분석</a:t>
            </a:r>
            <a:r>
              <a:rPr lang="en-US" altLang="ko-KR" sz="2600" dirty="0"/>
              <a:t>,</a:t>
            </a:r>
            <a:r>
              <a:rPr lang="ko-KR" altLang="ko-KR" sz="2600" dirty="0"/>
              <a:t>처리하여</a:t>
            </a:r>
            <a:r>
              <a:rPr lang="en-US" altLang="ko-KR" sz="2600" dirty="0"/>
              <a:t> </a:t>
            </a:r>
            <a:r>
              <a:rPr lang="ko-KR" altLang="ko-KR" sz="2600" dirty="0" err="1"/>
              <a:t>엣지와</a:t>
            </a:r>
            <a:r>
              <a:rPr lang="en-US" altLang="ko-KR" sz="2600" dirty="0"/>
              <a:t> </a:t>
            </a:r>
            <a:r>
              <a:rPr lang="ko-KR" altLang="ko-KR" sz="2600" dirty="0"/>
              <a:t>클라우드</a:t>
            </a:r>
            <a:r>
              <a:rPr lang="en-US" altLang="ko-KR" sz="2600" dirty="0"/>
              <a:t> </a:t>
            </a:r>
            <a:r>
              <a:rPr lang="ko-KR" altLang="ko-KR" sz="2600" dirty="0"/>
              <a:t>간</a:t>
            </a:r>
            <a:r>
              <a:rPr lang="en-US" altLang="ko-KR" sz="2600" dirty="0"/>
              <a:t> </a:t>
            </a:r>
            <a:r>
              <a:rPr lang="ko-KR" altLang="ko-KR" sz="2600" dirty="0"/>
              <a:t>데이터</a:t>
            </a:r>
            <a:r>
              <a:rPr lang="en-US" altLang="ko-KR" sz="2600" dirty="0"/>
              <a:t> </a:t>
            </a:r>
            <a:r>
              <a:rPr lang="ko-KR" altLang="ko-KR" sz="2600" dirty="0"/>
              <a:t>전송</a:t>
            </a:r>
            <a:endParaRPr lang="en-US" altLang="ko-KR" sz="2600" dirty="0"/>
          </a:p>
          <a:p>
            <a:pPr marL="0" indent="0" fontAlgn="ctr">
              <a:buNone/>
            </a:pPr>
            <a:r>
              <a:rPr lang="en-US" altLang="ko-KR" sz="2600" dirty="0"/>
              <a:t>   </a:t>
            </a:r>
            <a:r>
              <a:rPr lang="ko-KR" altLang="ko-KR" sz="2600" dirty="0"/>
              <a:t>을</a:t>
            </a:r>
            <a:r>
              <a:rPr lang="en-US" altLang="ko-KR" sz="2600" dirty="0"/>
              <a:t> </a:t>
            </a:r>
            <a:r>
              <a:rPr lang="ko-KR" altLang="ko-KR" sz="2600" dirty="0"/>
              <a:t>줄임으로써</a:t>
            </a:r>
            <a:r>
              <a:rPr lang="en-US" altLang="ko-KR" sz="2600" dirty="0"/>
              <a:t> </a:t>
            </a:r>
            <a:r>
              <a:rPr lang="ko-KR" altLang="ko-KR" sz="2600" dirty="0"/>
              <a:t>비용절감</a:t>
            </a:r>
          </a:p>
          <a:p>
            <a:pPr fontAlgn="ctr"/>
            <a:r>
              <a:rPr lang="ko-KR" altLang="ko-KR" sz="2600" dirty="0"/>
              <a:t>스마트</a:t>
            </a:r>
            <a:r>
              <a:rPr lang="en-US" altLang="ko-KR" sz="2600" dirty="0"/>
              <a:t> </a:t>
            </a:r>
            <a:r>
              <a:rPr lang="ko-KR" altLang="ko-KR" sz="2600" dirty="0"/>
              <a:t>애플리케이션</a:t>
            </a:r>
            <a:r>
              <a:rPr lang="en-US" altLang="ko-KR" sz="2600" dirty="0"/>
              <a:t> </a:t>
            </a:r>
            <a:r>
              <a:rPr lang="ko-KR" altLang="ko-KR" sz="2600" dirty="0"/>
              <a:t>증가</a:t>
            </a:r>
            <a:r>
              <a:rPr lang="en-US" altLang="ko-KR" sz="2600" dirty="0"/>
              <a:t> : </a:t>
            </a:r>
            <a:r>
              <a:rPr lang="ko-KR" altLang="ko-KR" sz="2600" dirty="0"/>
              <a:t>시간에</a:t>
            </a:r>
            <a:r>
              <a:rPr lang="en-US" altLang="ko-KR" sz="2600" dirty="0"/>
              <a:t> </a:t>
            </a:r>
            <a:r>
              <a:rPr lang="ko-KR" altLang="ko-KR" sz="2600" dirty="0"/>
              <a:t>민감한</a:t>
            </a:r>
            <a:r>
              <a:rPr lang="x-none" altLang="ko-KR" sz="2600" dirty="0"/>
              <a:t> iot</a:t>
            </a:r>
            <a:r>
              <a:rPr lang="en-US" altLang="ko-KR" sz="2600" dirty="0"/>
              <a:t> </a:t>
            </a:r>
            <a:r>
              <a:rPr lang="ko-KR" altLang="ko-KR" sz="2600" dirty="0"/>
              <a:t>애플리케이션의</a:t>
            </a:r>
            <a:r>
              <a:rPr lang="en-US" altLang="ko-KR" sz="2600" dirty="0"/>
              <a:t> </a:t>
            </a:r>
            <a:r>
              <a:rPr lang="ko-KR" altLang="ko-KR" sz="2600" dirty="0"/>
              <a:t>요구사항을</a:t>
            </a:r>
            <a:r>
              <a:rPr lang="en-US" altLang="ko-KR" sz="2600" dirty="0"/>
              <a:t> </a:t>
            </a:r>
            <a:r>
              <a:rPr lang="ko-KR" altLang="ko-KR" sz="2600" dirty="0"/>
              <a:t>충족시키기에</a:t>
            </a:r>
            <a:r>
              <a:rPr lang="en-US" altLang="ko-KR" sz="2600" dirty="0"/>
              <a:t> </a:t>
            </a:r>
          </a:p>
          <a:p>
            <a:pPr marL="0" indent="0" fontAlgn="ctr">
              <a:buNone/>
            </a:pPr>
            <a:r>
              <a:rPr lang="en-US" altLang="ko-KR" sz="2600" dirty="0"/>
              <a:t>   </a:t>
            </a:r>
            <a:r>
              <a:rPr lang="ko-KR" altLang="ko-KR" sz="2600" dirty="0"/>
              <a:t>적합</a:t>
            </a:r>
          </a:p>
          <a:p>
            <a:pPr fontAlgn="ctr"/>
            <a:r>
              <a:rPr lang="ko-KR" altLang="ko-KR" sz="2600" dirty="0"/>
              <a:t>보안</a:t>
            </a:r>
            <a:r>
              <a:rPr lang="en-US" altLang="ko-KR" sz="2600" dirty="0"/>
              <a:t> </a:t>
            </a:r>
            <a:r>
              <a:rPr lang="ko-KR" altLang="ko-KR" sz="2600" dirty="0"/>
              <a:t>및</a:t>
            </a:r>
            <a:r>
              <a:rPr lang="en-US" altLang="ko-KR" sz="2600" dirty="0"/>
              <a:t> </a:t>
            </a:r>
            <a:r>
              <a:rPr lang="ko-KR" altLang="ko-KR" sz="2600" dirty="0"/>
              <a:t>개인정보</a:t>
            </a:r>
            <a:r>
              <a:rPr lang="en-US" altLang="ko-KR" sz="2600" dirty="0"/>
              <a:t> </a:t>
            </a:r>
            <a:r>
              <a:rPr lang="ko-KR" altLang="ko-KR" sz="2600" dirty="0"/>
              <a:t>보호</a:t>
            </a:r>
            <a:r>
              <a:rPr lang="en-US" altLang="ko-KR" sz="2600" dirty="0"/>
              <a:t> : </a:t>
            </a:r>
            <a:r>
              <a:rPr lang="ko-KR" altLang="ko-KR" sz="2600" dirty="0" err="1"/>
              <a:t>엣지단에서</a:t>
            </a:r>
            <a:r>
              <a:rPr lang="en-US" altLang="ko-KR" sz="2600" dirty="0"/>
              <a:t> </a:t>
            </a:r>
            <a:r>
              <a:rPr lang="ko-KR" altLang="ko-KR" sz="2600" dirty="0"/>
              <a:t>데이터를</a:t>
            </a:r>
            <a:r>
              <a:rPr lang="en-US" altLang="ko-KR" sz="2600" dirty="0"/>
              <a:t> </a:t>
            </a:r>
            <a:r>
              <a:rPr lang="ko-KR" altLang="ko-KR" sz="2600" dirty="0"/>
              <a:t>처리함으로써</a:t>
            </a:r>
            <a:r>
              <a:rPr lang="en-US" altLang="ko-KR" sz="2600" dirty="0"/>
              <a:t> </a:t>
            </a:r>
            <a:r>
              <a:rPr lang="ko-KR" altLang="ko-KR" sz="2600" dirty="0"/>
              <a:t>데이터</a:t>
            </a:r>
            <a:r>
              <a:rPr lang="en-US" altLang="ko-KR" sz="2600" dirty="0"/>
              <a:t> </a:t>
            </a:r>
            <a:r>
              <a:rPr lang="ko-KR" altLang="ko-KR" sz="2600" dirty="0"/>
              <a:t>센터와</a:t>
            </a:r>
            <a:r>
              <a:rPr lang="en-US" altLang="ko-KR" sz="2600" dirty="0"/>
              <a:t> </a:t>
            </a:r>
            <a:r>
              <a:rPr lang="ko-KR" altLang="ko-KR" sz="2600" dirty="0"/>
              <a:t>센서</a:t>
            </a:r>
            <a:r>
              <a:rPr lang="en-US" altLang="ko-KR" sz="2600" dirty="0"/>
              <a:t> </a:t>
            </a:r>
            <a:r>
              <a:rPr lang="ko-KR" altLang="ko-KR" sz="2600" dirty="0"/>
              <a:t>간</a:t>
            </a:r>
            <a:r>
              <a:rPr lang="en-US" altLang="ko-KR" sz="2600" dirty="0"/>
              <a:t> </a:t>
            </a:r>
            <a:r>
              <a:rPr lang="ko-KR" altLang="ko-KR" sz="2600" dirty="0"/>
              <a:t>데이터</a:t>
            </a:r>
            <a:r>
              <a:rPr lang="en-US" altLang="ko-KR" sz="2600" dirty="0"/>
              <a:t> </a:t>
            </a:r>
            <a:r>
              <a:rPr lang="ko-KR" altLang="ko-KR" sz="2600" dirty="0"/>
              <a:t>교환을</a:t>
            </a:r>
            <a:r>
              <a:rPr lang="en-US" altLang="ko-KR" sz="2600" dirty="0"/>
              <a:t> </a:t>
            </a:r>
          </a:p>
          <a:p>
            <a:pPr marL="0" indent="0" fontAlgn="ctr">
              <a:buNone/>
            </a:pPr>
            <a:r>
              <a:rPr lang="en-US" altLang="ko-KR" sz="2600" dirty="0"/>
              <a:t>  </a:t>
            </a:r>
            <a:r>
              <a:rPr lang="ko-KR" altLang="ko-KR" sz="2600" dirty="0"/>
              <a:t>줄여</a:t>
            </a:r>
            <a:r>
              <a:rPr lang="en-US" altLang="ko-KR" sz="2600" dirty="0"/>
              <a:t> </a:t>
            </a:r>
            <a:r>
              <a:rPr lang="ko-KR" altLang="ko-KR" sz="2600" dirty="0"/>
              <a:t>보안</a:t>
            </a:r>
            <a:r>
              <a:rPr lang="en-US" altLang="ko-KR" sz="2600" dirty="0"/>
              <a:t> </a:t>
            </a:r>
            <a:r>
              <a:rPr lang="ko-KR" altLang="ko-KR" sz="2600" dirty="0"/>
              <a:t>위험을</a:t>
            </a:r>
            <a:r>
              <a:rPr lang="en-US" altLang="ko-KR" sz="2600" dirty="0"/>
              <a:t> </a:t>
            </a:r>
            <a:r>
              <a:rPr lang="ko-KR" altLang="ko-KR" sz="2600" dirty="0"/>
              <a:t>차단</a:t>
            </a:r>
            <a:r>
              <a:rPr lang="en-US" altLang="ko-KR" sz="2600" dirty="0"/>
              <a:t> </a:t>
            </a:r>
            <a:r>
              <a:rPr lang="ko-KR" altLang="ko-KR" sz="2600" dirty="0"/>
              <a:t>할</a:t>
            </a:r>
            <a:r>
              <a:rPr lang="en-US" altLang="ko-KR" sz="2600" dirty="0"/>
              <a:t> </a:t>
            </a:r>
            <a:r>
              <a:rPr lang="ko-KR" altLang="ko-KR" sz="2600" dirty="0"/>
              <a:t>수</a:t>
            </a:r>
            <a:r>
              <a:rPr lang="en-US" altLang="ko-KR" sz="2600" dirty="0"/>
              <a:t> </a:t>
            </a:r>
            <a:r>
              <a:rPr lang="ko-KR" altLang="ko-KR" sz="2600" dirty="0"/>
              <a:t>있음</a:t>
            </a:r>
          </a:p>
          <a:p>
            <a:pPr marL="0" indent="0">
              <a:buNone/>
            </a:pPr>
            <a:r>
              <a:rPr lang="ko-KR" altLang="ko-KR" sz="2600" dirty="0"/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55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50DD7-2395-4094-9DCC-DA750160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726EA-A9ED-47EE-9631-D6816BBB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400" dirty="0"/>
              <a:t>가장</a:t>
            </a:r>
            <a:r>
              <a:rPr lang="en-US" altLang="ko-KR" sz="1400" dirty="0"/>
              <a:t> </a:t>
            </a:r>
            <a:r>
              <a:rPr lang="ko-KR" altLang="ko-KR" sz="1400" dirty="0"/>
              <a:t>선두기업은</a:t>
            </a:r>
            <a:r>
              <a:rPr lang="en-US" altLang="ko-KR" sz="1400" dirty="0"/>
              <a:t> </a:t>
            </a:r>
            <a:r>
              <a:rPr lang="x-none" altLang="ko-KR" sz="1400" dirty="0"/>
              <a:t>MS</a:t>
            </a:r>
            <a:r>
              <a:rPr lang="ko-KR" altLang="ko-KR" sz="1400" dirty="0"/>
              <a:t>가</a:t>
            </a:r>
            <a:r>
              <a:rPr lang="en-US" altLang="ko-KR" sz="1400" dirty="0"/>
              <a:t> </a:t>
            </a:r>
            <a:r>
              <a:rPr lang="ko-KR" altLang="ko-KR" sz="1400" dirty="0"/>
              <a:t>활발함</a:t>
            </a:r>
          </a:p>
          <a:p>
            <a:r>
              <a:rPr lang="ko-KR" altLang="ko-KR" sz="1400" dirty="0"/>
              <a:t>클라우드</a:t>
            </a:r>
            <a:r>
              <a:rPr lang="en-US" altLang="ko-KR" sz="1400" dirty="0"/>
              <a:t> </a:t>
            </a:r>
            <a:r>
              <a:rPr lang="ko-KR" altLang="ko-KR" sz="1400" dirty="0"/>
              <a:t>서비스를</a:t>
            </a:r>
            <a:r>
              <a:rPr lang="en-US" altLang="ko-KR" sz="1400" dirty="0"/>
              <a:t> </a:t>
            </a:r>
            <a:r>
              <a:rPr lang="ko-KR" altLang="ko-KR" sz="1400" dirty="0" err="1"/>
              <a:t>엣지</a:t>
            </a:r>
            <a:r>
              <a:rPr lang="en-US" altLang="ko-KR" sz="1400" dirty="0"/>
              <a:t> </a:t>
            </a:r>
            <a:r>
              <a:rPr lang="ko-KR" altLang="ko-KR" sz="1400" dirty="0"/>
              <a:t>기기로</a:t>
            </a:r>
            <a:r>
              <a:rPr lang="en-US" altLang="ko-KR" sz="1400" dirty="0"/>
              <a:t> </a:t>
            </a:r>
            <a:r>
              <a:rPr lang="ko-KR" altLang="ko-KR" sz="1400" dirty="0"/>
              <a:t>전송하는</a:t>
            </a:r>
            <a:r>
              <a:rPr lang="en-US" altLang="ko-KR" sz="1400" dirty="0"/>
              <a:t> </a:t>
            </a:r>
            <a:r>
              <a:rPr lang="ko-KR" altLang="ko-KR" sz="1400" dirty="0"/>
              <a:t>동적</a:t>
            </a:r>
            <a:r>
              <a:rPr lang="en-US" altLang="ko-KR" sz="1400" dirty="0"/>
              <a:t> </a:t>
            </a:r>
            <a:r>
              <a:rPr lang="ko-KR" altLang="ko-KR" sz="1400" dirty="0"/>
              <a:t>소프트웨어</a:t>
            </a:r>
            <a:r>
              <a:rPr lang="en-US" altLang="ko-KR" sz="1400" dirty="0"/>
              <a:t> </a:t>
            </a:r>
            <a:r>
              <a:rPr lang="ko-KR" altLang="ko-KR" sz="1400" dirty="0"/>
              <a:t>플랫폼인</a:t>
            </a:r>
            <a:r>
              <a:rPr lang="en-US" altLang="ko-KR" sz="1400" dirty="0"/>
              <a:t> </a:t>
            </a:r>
            <a:r>
              <a:rPr lang="x-none" altLang="ko-KR" sz="1400" dirty="0"/>
              <a:t>Azure IoT Edge</a:t>
            </a:r>
            <a:r>
              <a:rPr lang="ko-KR" altLang="ko-KR" sz="1400" dirty="0"/>
              <a:t>를</a:t>
            </a:r>
            <a:r>
              <a:rPr lang="en-US" altLang="ko-KR" sz="1400" dirty="0"/>
              <a:t> 17.10</a:t>
            </a:r>
            <a:r>
              <a:rPr lang="ko-KR" altLang="ko-KR" sz="1400" dirty="0"/>
              <a:t>에</a:t>
            </a:r>
            <a:r>
              <a:rPr lang="en-US" altLang="ko-KR" sz="1400" dirty="0"/>
              <a:t> </a:t>
            </a:r>
            <a:r>
              <a:rPr lang="ko-KR" altLang="ko-KR" sz="1400" dirty="0"/>
              <a:t>출시</a:t>
            </a:r>
          </a:p>
          <a:p>
            <a:r>
              <a:rPr lang="x-none" altLang="ko-KR" sz="1400" dirty="0"/>
              <a:t>Azure</a:t>
            </a:r>
            <a:r>
              <a:rPr lang="en-US" altLang="ko-KR" sz="1400" dirty="0"/>
              <a:t> </a:t>
            </a:r>
            <a:r>
              <a:rPr lang="x-none" altLang="ko-KR" sz="1400" dirty="0"/>
              <a:t>ML</a:t>
            </a:r>
            <a:r>
              <a:rPr lang="en-US" altLang="ko-KR" sz="1400" dirty="0"/>
              <a:t> </a:t>
            </a:r>
            <a:r>
              <a:rPr lang="ko-KR" altLang="ko-KR" sz="1400" dirty="0"/>
              <a:t>등과</a:t>
            </a:r>
            <a:r>
              <a:rPr lang="en-US" altLang="ko-KR" sz="1400" dirty="0"/>
              <a:t> </a:t>
            </a:r>
            <a:r>
              <a:rPr lang="ko-KR" altLang="ko-KR" sz="1400" dirty="0"/>
              <a:t>연계</a:t>
            </a:r>
            <a:r>
              <a:rPr lang="en-US" altLang="ko-KR" sz="1400" dirty="0"/>
              <a:t> </a:t>
            </a:r>
            <a:r>
              <a:rPr lang="x-none" altLang="ko-KR" sz="1400" dirty="0"/>
              <a:t>Azure ML</a:t>
            </a:r>
            <a:r>
              <a:rPr lang="en-US" altLang="ko-KR" sz="1400" dirty="0"/>
              <a:t> </a:t>
            </a:r>
            <a:r>
              <a:rPr lang="ko-KR" altLang="ko-KR" sz="1400" dirty="0"/>
              <a:t>에서</a:t>
            </a:r>
            <a:r>
              <a:rPr lang="en-US" altLang="ko-KR" sz="1400" dirty="0"/>
              <a:t> </a:t>
            </a:r>
            <a:r>
              <a:rPr lang="ko-KR" altLang="ko-KR" sz="1400" dirty="0"/>
              <a:t>고급</a:t>
            </a:r>
            <a:r>
              <a:rPr lang="en-US" altLang="ko-KR" sz="1400" dirty="0"/>
              <a:t> </a:t>
            </a:r>
            <a:r>
              <a:rPr lang="ko-KR" altLang="ko-KR" sz="1400" dirty="0"/>
              <a:t>분석</a:t>
            </a:r>
            <a:r>
              <a:rPr lang="en-US" altLang="ko-KR" sz="1400" dirty="0"/>
              <a:t>, </a:t>
            </a:r>
            <a:r>
              <a:rPr lang="x-none" altLang="ko-KR" sz="1400" dirty="0"/>
              <a:t>ML, </a:t>
            </a:r>
            <a:r>
              <a:rPr lang="ko-KR" altLang="ko-KR" sz="1400" dirty="0"/>
              <a:t>등은</a:t>
            </a:r>
            <a:r>
              <a:rPr lang="en-US" altLang="ko-KR" sz="1400" dirty="0"/>
              <a:t> </a:t>
            </a:r>
            <a:r>
              <a:rPr lang="ko-KR" altLang="ko-KR" sz="1400" dirty="0"/>
              <a:t>클라우드에서</a:t>
            </a:r>
            <a:r>
              <a:rPr lang="en-US" altLang="ko-KR" sz="1400" dirty="0"/>
              <a:t> </a:t>
            </a:r>
            <a:r>
              <a:rPr lang="ko-KR" altLang="ko-KR" sz="1400" dirty="0"/>
              <a:t>구현하고</a:t>
            </a:r>
            <a:r>
              <a:rPr lang="en-US" altLang="ko-KR" sz="1400" dirty="0"/>
              <a:t> </a:t>
            </a:r>
            <a:r>
              <a:rPr lang="x-none" altLang="ko-KR" sz="1400" dirty="0"/>
              <a:t>Iot Edge</a:t>
            </a:r>
            <a:r>
              <a:rPr lang="en-US" altLang="ko-KR" sz="1400" dirty="0"/>
              <a:t> </a:t>
            </a:r>
            <a:r>
              <a:rPr lang="ko-KR" altLang="ko-KR" sz="1400" dirty="0"/>
              <a:t>는</a:t>
            </a:r>
            <a:r>
              <a:rPr lang="en-US" altLang="ko-KR" sz="1400" dirty="0"/>
              <a:t> </a:t>
            </a:r>
            <a:r>
              <a:rPr lang="ko-KR" altLang="ko-KR" sz="1400" dirty="0"/>
              <a:t>종단</a:t>
            </a:r>
            <a:r>
              <a:rPr lang="en-US" altLang="ko-KR" sz="1400" dirty="0"/>
              <a:t> </a:t>
            </a:r>
            <a:r>
              <a:rPr lang="ko-KR" altLang="ko-KR" sz="1400" dirty="0"/>
              <a:t>단말에서</a:t>
            </a:r>
            <a:r>
              <a:rPr lang="en-US" altLang="ko-KR" sz="1400" dirty="0"/>
              <a:t> </a:t>
            </a:r>
            <a:r>
              <a:rPr lang="ko-KR" altLang="ko-KR" sz="1400" dirty="0"/>
              <a:t>이들</a:t>
            </a:r>
            <a:r>
              <a:rPr lang="en-US" altLang="ko-KR" sz="1400" dirty="0"/>
              <a:t> </a:t>
            </a:r>
            <a:r>
              <a:rPr lang="ko-KR" altLang="ko-KR" sz="1400" dirty="0"/>
              <a:t>기능을</a:t>
            </a:r>
            <a:r>
              <a:rPr lang="en-US" altLang="ko-KR" sz="1400" dirty="0"/>
              <a:t> </a:t>
            </a:r>
            <a:r>
              <a:rPr lang="ko-KR" altLang="ko-KR" sz="1400" dirty="0"/>
              <a:t>배포하는</a:t>
            </a:r>
            <a:r>
              <a:rPr lang="en-US" altLang="ko-KR" sz="1400" dirty="0"/>
              <a:t> </a:t>
            </a:r>
            <a:r>
              <a:rPr lang="ko-KR" altLang="ko-KR" sz="1400" dirty="0"/>
              <a:t>작업</a:t>
            </a:r>
            <a:r>
              <a:rPr lang="en-US" altLang="ko-KR" sz="1400" dirty="0"/>
              <a:t> </a:t>
            </a:r>
            <a:r>
              <a:rPr lang="ko-KR" altLang="ko-KR" sz="1400" dirty="0"/>
              <a:t>지원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dirty="0"/>
              <a:t>아마존은</a:t>
            </a:r>
            <a:r>
              <a:rPr lang="en-US" altLang="ko-KR" sz="1400" dirty="0"/>
              <a:t> AWS IoT Greengrass</a:t>
            </a:r>
            <a:r>
              <a:rPr lang="ko-KR" altLang="ko-KR" sz="1400" dirty="0"/>
              <a:t>라는</a:t>
            </a:r>
            <a:r>
              <a:rPr lang="en-US" altLang="ko-KR" sz="1400" dirty="0"/>
              <a:t> </a:t>
            </a:r>
            <a:r>
              <a:rPr lang="ko-KR" altLang="ko-KR" sz="1400" dirty="0" err="1"/>
              <a:t>이름으</a:t>
            </a:r>
            <a:r>
              <a:rPr lang="en-US" altLang="ko-KR" sz="1400" dirty="0"/>
              <a:t> </a:t>
            </a:r>
            <a:r>
              <a:rPr lang="ko-KR" altLang="ko-KR" sz="1400" dirty="0"/>
              <a:t>로</a:t>
            </a:r>
            <a:r>
              <a:rPr lang="en-US" altLang="ko-KR" sz="1400" dirty="0"/>
              <a:t> </a:t>
            </a:r>
            <a:r>
              <a:rPr lang="ko-KR" altLang="ko-KR" sz="1400" dirty="0" err="1"/>
              <a:t>엣지</a:t>
            </a:r>
            <a:r>
              <a:rPr lang="en-US" altLang="ko-KR" sz="1400" dirty="0"/>
              <a:t> </a:t>
            </a:r>
            <a:r>
              <a:rPr lang="ko-KR" altLang="ko-KR" sz="1400" dirty="0"/>
              <a:t>컴퓨팅</a:t>
            </a:r>
            <a:r>
              <a:rPr lang="en-US" altLang="ko-KR" sz="1400" dirty="0"/>
              <a:t> </a:t>
            </a:r>
            <a:r>
              <a:rPr lang="ko-KR" altLang="ko-KR" sz="1400" dirty="0"/>
              <a:t>솔루션을</a:t>
            </a:r>
            <a:r>
              <a:rPr lang="en-US" altLang="ko-KR" sz="1400" dirty="0"/>
              <a:t> </a:t>
            </a:r>
            <a:r>
              <a:rPr lang="ko-KR" altLang="ko-KR" sz="1400" dirty="0"/>
              <a:t>제공한다</a:t>
            </a:r>
            <a:r>
              <a:rPr lang="en-US" altLang="ko-KR" sz="1400" dirty="0"/>
              <a:t>. AWS IoT Greengrass</a:t>
            </a:r>
            <a:r>
              <a:rPr lang="ko-KR" altLang="ko-KR" sz="1400" dirty="0"/>
              <a:t>는</a:t>
            </a:r>
            <a:r>
              <a:rPr lang="en-US" altLang="ko-KR" sz="1400" dirty="0"/>
              <a:t> </a:t>
            </a:r>
            <a:r>
              <a:rPr lang="ko-KR" altLang="ko-KR" sz="1400" dirty="0" err="1"/>
              <a:t>커넥티드</a:t>
            </a:r>
            <a:r>
              <a:rPr lang="en-US" altLang="ko-KR" sz="1400" dirty="0"/>
              <a:t> </a:t>
            </a:r>
            <a:r>
              <a:rPr lang="ko-KR" altLang="ko-KR" sz="1400" dirty="0"/>
              <a:t>디바이스에</a:t>
            </a:r>
            <a:r>
              <a:rPr lang="en-US" altLang="ko-KR" sz="1400" dirty="0"/>
              <a:t> </a:t>
            </a:r>
            <a:r>
              <a:rPr lang="ko-KR" altLang="ko-KR" sz="1400" dirty="0"/>
              <a:t>대해</a:t>
            </a:r>
            <a:r>
              <a:rPr lang="en-US" altLang="ko-KR" sz="1400" dirty="0"/>
              <a:t> </a:t>
            </a:r>
            <a:r>
              <a:rPr lang="ko-KR" altLang="ko-KR" sz="1400" dirty="0"/>
              <a:t>로컬</a:t>
            </a:r>
            <a:r>
              <a:rPr lang="en-US" altLang="ko-KR" sz="1400" dirty="0"/>
              <a:t> </a:t>
            </a:r>
            <a:r>
              <a:rPr lang="ko-KR" altLang="ko-KR" sz="1400" dirty="0"/>
              <a:t>컴퓨팅</a:t>
            </a:r>
            <a:r>
              <a:rPr lang="en-US" altLang="ko-KR" sz="1400" dirty="0"/>
              <a:t>, </a:t>
            </a:r>
            <a:r>
              <a:rPr lang="ko-KR" altLang="ko-KR" sz="1400" dirty="0"/>
              <a:t>메시징</a:t>
            </a:r>
            <a:r>
              <a:rPr lang="en-US" altLang="ko-KR" sz="1400" dirty="0"/>
              <a:t>, </a:t>
            </a:r>
            <a:r>
              <a:rPr lang="ko-KR" altLang="ko-KR" sz="1400" dirty="0"/>
              <a:t>데이터</a:t>
            </a:r>
            <a:r>
              <a:rPr lang="en-US" altLang="ko-KR" sz="1400" dirty="0"/>
              <a:t> </a:t>
            </a:r>
            <a:r>
              <a:rPr lang="ko-KR" altLang="ko-KR" sz="1400" dirty="0" err="1"/>
              <a:t>캐싱</a:t>
            </a:r>
            <a:r>
              <a:rPr lang="en-US" altLang="ko-KR" sz="1400" dirty="0"/>
              <a:t>, </a:t>
            </a:r>
            <a:r>
              <a:rPr lang="ko-KR" altLang="ko-KR" sz="1400" dirty="0"/>
              <a:t>동기화</a:t>
            </a:r>
            <a:r>
              <a:rPr lang="en-US" altLang="ko-KR" sz="1400" dirty="0"/>
              <a:t> </a:t>
            </a:r>
            <a:r>
              <a:rPr lang="ko-KR" altLang="ko-KR" sz="1400" dirty="0"/>
              <a:t>및</a:t>
            </a:r>
            <a:r>
              <a:rPr lang="en-US" altLang="ko-KR" sz="1400" dirty="0"/>
              <a:t> </a:t>
            </a:r>
            <a:r>
              <a:rPr lang="ko-KR" altLang="ko-KR" sz="1400" dirty="0" err="1"/>
              <a:t>머신러닝</a:t>
            </a:r>
            <a:r>
              <a:rPr lang="en-US" altLang="ko-KR" sz="1400" dirty="0"/>
              <a:t> </a:t>
            </a:r>
            <a:r>
              <a:rPr lang="ko-KR" altLang="ko-KR" sz="1400" dirty="0"/>
              <a:t>추론</a:t>
            </a:r>
            <a:r>
              <a:rPr lang="en-US" altLang="ko-KR" sz="1400" dirty="0"/>
              <a:t> </a:t>
            </a:r>
            <a:r>
              <a:rPr lang="ko-KR" altLang="ko-KR" sz="1400" dirty="0"/>
              <a:t>기능을</a:t>
            </a:r>
            <a:r>
              <a:rPr lang="en-US" altLang="ko-KR" sz="1400" dirty="0"/>
              <a:t> </a:t>
            </a:r>
            <a:r>
              <a:rPr lang="ko-KR" altLang="ko-KR" sz="1400" dirty="0"/>
              <a:t>로컬</a:t>
            </a:r>
            <a:r>
              <a:rPr lang="en-US" altLang="ko-KR" sz="1400" dirty="0"/>
              <a:t> </a:t>
            </a:r>
            <a:r>
              <a:rPr lang="ko-KR" altLang="ko-KR" sz="1400" dirty="0"/>
              <a:t>디바이스로</a:t>
            </a:r>
            <a:r>
              <a:rPr lang="en-US" altLang="ko-KR" sz="1400" dirty="0"/>
              <a:t> </a:t>
            </a:r>
            <a:r>
              <a:rPr lang="ko-KR" altLang="ko-KR" sz="1400" dirty="0"/>
              <a:t>확장하는</a:t>
            </a:r>
            <a:r>
              <a:rPr lang="en-US" altLang="ko-KR" sz="1400" dirty="0"/>
              <a:t> </a:t>
            </a:r>
            <a:r>
              <a:rPr lang="ko-KR" altLang="ko-KR" sz="1400" dirty="0"/>
              <a:t>소프트웨어로써</a:t>
            </a:r>
            <a:r>
              <a:rPr lang="en-US" altLang="ko-KR" sz="1400" dirty="0"/>
              <a:t> AWS</a:t>
            </a:r>
            <a:r>
              <a:rPr lang="ko-KR" altLang="ko-KR" sz="1400" dirty="0"/>
              <a:t>를</a:t>
            </a:r>
            <a:r>
              <a:rPr lang="en-US" altLang="ko-KR" sz="1400" dirty="0"/>
              <a:t> </a:t>
            </a:r>
            <a:r>
              <a:rPr lang="ko-KR" altLang="ko-KR" sz="1400" dirty="0"/>
              <a:t>디바이스까지</a:t>
            </a:r>
            <a:r>
              <a:rPr lang="en-US" altLang="ko-KR" sz="1400" dirty="0"/>
              <a:t> </a:t>
            </a:r>
            <a:r>
              <a:rPr lang="ko-KR" altLang="ko-KR" sz="1400" dirty="0"/>
              <a:t>원활하게</a:t>
            </a:r>
            <a:r>
              <a:rPr lang="en-US" altLang="ko-KR" sz="1400" dirty="0"/>
              <a:t> </a:t>
            </a:r>
            <a:r>
              <a:rPr lang="ko-KR" altLang="ko-KR" sz="1400" dirty="0"/>
              <a:t>확장하기</a:t>
            </a:r>
            <a:r>
              <a:rPr lang="en-US" altLang="ko-KR" sz="1400" dirty="0"/>
              <a:t> </a:t>
            </a:r>
            <a:r>
              <a:rPr lang="ko-KR" altLang="ko-KR" sz="1400" dirty="0"/>
              <a:t>때문에</a:t>
            </a:r>
            <a:r>
              <a:rPr lang="en-US" altLang="ko-KR" sz="1400" dirty="0"/>
              <a:t> </a:t>
            </a:r>
            <a:r>
              <a:rPr lang="ko-KR" altLang="ko-KR" sz="1400" dirty="0"/>
              <a:t>클라우드를</a:t>
            </a:r>
            <a:r>
              <a:rPr lang="en-US" altLang="ko-KR" sz="1400" dirty="0"/>
              <a:t> </a:t>
            </a:r>
            <a:r>
              <a:rPr lang="ko-KR" altLang="ko-KR" sz="1400" dirty="0"/>
              <a:t>계속해서</a:t>
            </a:r>
            <a:r>
              <a:rPr lang="en-US" altLang="ko-KR" sz="1400" dirty="0"/>
              <a:t> </a:t>
            </a:r>
            <a:r>
              <a:rPr lang="ko-KR" altLang="ko-KR" sz="1400" dirty="0"/>
              <a:t>사용하여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데이터를</a:t>
            </a:r>
            <a:r>
              <a:rPr lang="en-US" altLang="ko-KR" sz="1400" dirty="0"/>
              <a:t> </a:t>
            </a:r>
            <a:r>
              <a:rPr lang="ko-KR" altLang="ko-KR" sz="1400" dirty="0"/>
              <a:t>관리</a:t>
            </a:r>
            <a:r>
              <a:rPr lang="en-US" altLang="ko-KR" sz="1400" dirty="0"/>
              <a:t>, </a:t>
            </a:r>
            <a:r>
              <a:rPr lang="ko-KR" altLang="ko-KR" sz="1400" dirty="0"/>
              <a:t>분석</a:t>
            </a:r>
            <a:r>
              <a:rPr lang="en-US" altLang="ko-KR" sz="1400" dirty="0"/>
              <a:t> </a:t>
            </a:r>
            <a:r>
              <a:rPr lang="ko-KR" altLang="ko-KR" sz="1400" dirty="0"/>
              <a:t>및</a:t>
            </a:r>
            <a:r>
              <a:rPr lang="en-US" altLang="ko-KR" sz="1400" dirty="0"/>
              <a:t> </a:t>
            </a:r>
            <a:r>
              <a:rPr lang="ko-KR" altLang="ko-KR" sz="1400" dirty="0"/>
              <a:t>저장하는</a:t>
            </a:r>
            <a:r>
              <a:rPr lang="en-US" altLang="ko-KR" sz="1400" dirty="0"/>
              <a:t> </a:t>
            </a:r>
            <a:r>
              <a:rPr lang="ko-KR" altLang="ko-KR" sz="1400" dirty="0"/>
              <a:t>동시에</a:t>
            </a:r>
            <a:r>
              <a:rPr lang="en-US" altLang="ko-KR" sz="1400" dirty="0"/>
              <a:t> </a:t>
            </a:r>
            <a:r>
              <a:rPr lang="ko-KR" altLang="ko-KR" sz="1400" dirty="0"/>
              <a:t>생성되는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데이터와</a:t>
            </a:r>
            <a:r>
              <a:rPr lang="en-US" altLang="ko-KR" sz="1400" dirty="0"/>
              <a:t> </a:t>
            </a:r>
            <a:r>
              <a:rPr lang="ko-KR" altLang="ko-KR" sz="1400" dirty="0"/>
              <a:t>관련하여</a:t>
            </a:r>
            <a:r>
              <a:rPr lang="en-US" altLang="ko-KR" sz="1400" dirty="0"/>
              <a:t> </a:t>
            </a:r>
            <a:r>
              <a:rPr lang="ko-KR" altLang="ko-KR" sz="1400" dirty="0"/>
              <a:t>로컬</a:t>
            </a:r>
            <a:r>
              <a:rPr lang="en-US" altLang="ko-KR" sz="1400" dirty="0"/>
              <a:t> </a:t>
            </a:r>
            <a:r>
              <a:rPr lang="ko-KR" altLang="ko-KR" sz="1400" dirty="0"/>
              <a:t>작업도</a:t>
            </a:r>
            <a:r>
              <a:rPr lang="en-US" altLang="ko-KR" sz="1400" dirty="0"/>
              <a:t> </a:t>
            </a:r>
            <a:r>
              <a:rPr lang="ko-KR" altLang="ko-KR" sz="1400" dirty="0"/>
              <a:t>가능하다</a:t>
            </a:r>
            <a:r>
              <a:rPr lang="en-US" altLang="ko-KR" sz="1400" dirty="0"/>
              <a:t>. </a:t>
            </a:r>
            <a:r>
              <a:rPr lang="ko-KR" altLang="ko-KR" sz="1400" dirty="0"/>
              <a:t>인터넷</a:t>
            </a:r>
            <a:r>
              <a:rPr lang="en-US" altLang="ko-KR" sz="1400" dirty="0"/>
              <a:t>(</a:t>
            </a:r>
            <a:r>
              <a:rPr lang="ko-KR" altLang="ko-KR" sz="1400" dirty="0"/>
              <a:t>클라우드</a:t>
            </a:r>
            <a:r>
              <a:rPr lang="en-US" altLang="ko-KR" sz="1400" dirty="0"/>
              <a:t>)</a:t>
            </a:r>
            <a:r>
              <a:rPr lang="ko-KR" altLang="ko-KR" sz="1400" dirty="0"/>
              <a:t>에</a:t>
            </a:r>
            <a:r>
              <a:rPr lang="en-US" altLang="ko-KR" sz="1400" dirty="0"/>
              <a:t> </a:t>
            </a:r>
            <a:r>
              <a:rPr lang="ko-KR" altLang="ko-KR" sz="1400" dirty="0"/>
              <a:t>연결되어</a:t>
            </a:r>
            <a:r>
              <a:rPr lang="en-US" altLang="ko-KR" sz="1400" dirty="0"/>
              <a:t> </a:t>
            </a:r>
            <a:r>
              <a:rPr lang="ko-KR" altLang="ko-KR" sz="1400" dirty="0"/>
              <a:t>있지</a:t>
            </a:r>
            <a:r>
              <a:rPr lang="en-US" altLang="ko-KR" sz="1400" dirty="0"/>
              <a:t> </a:t>
            </a:r>
            <a:r>
              <a:rPr lang="ko-KR" altLang="ko-KR" sz="1400" dirty="0"/>
              <a:t>않더라도</a:t>
            </a:r>
            <a:r>
              <a:rPr lang="en-US" altLang="ko-KR" sz="1400" dirty="0"/>
              <a:t> AWS IoT Greengrass Core</a:t>
            </a:r>
            <a:r>
              <a:rPr lang="ko-KR" altLang="ko-KR" sz="1400" dirty="0"/>
              <a:t>가</a:t>
            </a:r>
            <a:r>
              <a:rPr lang="en-US" altLang="ko-KR" sz="1400" dirty="0"/>
              <a:t> Greengrass </a:t>
            </a:r>
            <a:r>
              <a:rPr lang="ko-KR" altLang="ko-KR" sz="1400" dirty="0"/>
              <a:t>내의</a:t>
            </a:r>
            <a:r>
              <a:rPr lang="en-US" altLang="ko-KR" sz="1400" dirty="0"/>
              <a:t> </a:t>
            </a:r>
            <a:r>
              <a:rPr lang="ko-KR" altLang="ko-KR" sz="1400" dirty="0" err="1"/>
              <a:t>커넥티드</a:t>
            </a:r>
            <a:r>
              <a:rPr lang="en-US" altLang="ko-KR" sz="1400" dirty="0"/>
              <a:t> </a:t>
            </a:r>
            <a:r>
              <a:rPr lang="ko-KR" altLang="ko-KR" sz="1400" dirty="0"/>
              <a:t>디바이스에서</a:t>
            </a:r>
            <a:r>
              <a:rPr lang="en-US" altLang="ko-KR" sz="1400" dirty="0"/>
              <a:t> AWS Lambda </a:t>
            </a:r>
            <a:r>
              <a:rPr lang="ko-KR" altLang="ko-KR" sz="1400" dirty="0"/>
              <a:t>함수를</a:t>
            </a:r>
            <a:r>
              <a:rPr lang="en-US" altLang="ko-KR" sz="1400" dirty="0"/>
              <a:t> </a:t>
            </a:r>
            <a:r>
              <a:rPr lang="ko-KR" altLang="ko-KR" sz="1400" dirty="0"/>
              <a:t>실</a:t>
            </a:r>
            <a:r>
              <a:rPr lang="en-US" altLang="ko-KR" sz="1400" dirty="0"/>
              <a:t> </a:t>
            </a:r>
            <a:r>
              <a:rPr lang="ko-KR" altLang="ko-KR" sz="1400" dirty="0"/>
              <a:t>행하고</a:t>
            </a:r>
            <a:r>
              <a:rPr lang="en-US" altLang="ko-KR" sz="1400" dirty="0"/>
              <a:t>, </a:t>
            </a:r>
            <a:r>
              <a:rPr lang="ko-KR" altLang="ko-KR" sz="1400" dirty="0"/>
              <a:t>디바이스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데이터를</a:t>
            </a:r>
            <a:r>
              <a:rPr lang="en-US" altLang="ko-KR" sz="1400" dirty="0"/>
              <a:t> </a:t>
            </a:r>
            <a:r>
              <a:rPr lang="ko-KR" altLang="ko-KR" sz="1400" dirty="0"/>
              <a:t>동기화</a:t>
            </a:r>
            <a:r>
              <a:rPr lang="en-US" altLang="ko-KR" sz="1400" dirty="0"/>
              <a:t> </a:t>
            </a:r>
            <a:r>
              <a:rPr lang="ko-KR" altLang="ko-KR" sz="1400" dirty="0"/>
              <a:t>상태로</a:t>
            </a:r>
            <a:r>
              <a:rPr lang="en-US" altLang="ko-KR" sz="1400" dirty="0"/>
              <a:t> </a:t>
            </a:r>
            <a:r>
              <a:rPr lang="ko-KR" altLang="ko-KR" sz="1400" dirty="0"/>
              <a:t>유지하</a:t>
            </a:r>
            <a:r>
              <a:rPr lang="en-US" altLang="ko-KR" sz="1400" dirty="0"/>
              <a:t> </a:t>
            </a:r>
            <a:r>
              <a:rPr lang="ko-KR" altLang="ko-KR" sz="1400" dirty="0"/>
              <a:t>고</a:t>
            </a:r>
            <a:r>
              <a:rPr lang="en-US" altLang="ko-KR" sz="1400" dirty="0"/>
              <a:t>, </a:t>
            </a:r>
            <a:r>
              <a:rPr lang="ko-KR" altLang="ko-KR" sz="1400" dirty="0"/>
              <a:t>다른</a:t>
            </a:r>
            <a:r>
              <a:rPr lang="en-US" altLang="ko-KR" sz="1400" dirty="0"/>
              <a:t> </a:t>
            </a:r>
            <a:r>
              <a:rPr lang="ko-KR" altLang="ko-KR" sz="1400" dirty="0"/>
              <a:t>디바이스와</a:t>
            </a:r>
            <a:r>
              <a:rPr lang="en-US" altLang="ko-KR" sz="1400" dirty="0"/>
              <a:t> </a:t>
            </a:r>
            <a:r>
              <a:rPr lang="ko-KR" altLang="ko-KR" sz="1400" dirty="0"/>
              <a:t>안전하게</a:t>
            </a:r>
            <a:r>
              <a:rPr lang="en-US" altLang="ko-KR" sz="1400" dirty="0"/>
              <a:t> </a:t>
            </a:r>
            <a:r>
              <a:rPr lang="ko-KR" altLang="ko-KR" sz="1400" dirty="0"/>
              <a:t>통신할</a:t>
            </a:r>
            <a:r>
              <a:rPr lang="en-US" altLang="ko-KR" sz="1400" dirty="0"/>
              <a:t> </a:t>
            </a:r>
            <a:r>
              <a:rPr lang="ko-KR" altLang="ko-KR" sz="1400" dirty="0"/>
              <a:t>수</a:t>
            </a:r>
            <a:r>
              <a:rPr lang="en-US" altLang="ko-KR" sz="1400" dirty="0"/>
              <a:t> </a:t>
            </a:r>
            <a:r>
              <a:rPr lang="ko-KR" altLang="ko-KR" sz="1400" dirty="0"/>
              <a:t>있다</a:t>
            </a:r>
            <a:r>
              <a:rPr lang="en-US" altLang="ko-KR" sz="1400" dirty="0"/>
              <a:t>. AWS IoT Greengrass</a:t>
            </a:r>
            <a:r>
              <a:rPr lang="ko-KR" altLang="ko-KR" sz="1400" dirty="0"/>
              <a:t>는</a:t>
            </a:r>
            <a:r>
              <a:rPr lang="en-US" altLang="ko-KR" sz="1400" dirty="0"/>
              <a:t> </a:t>
            </a:r>
            <a:r>
              <a:rPr lang="ko-KR" altLang="ko-KR" sz="1400" dirty="0"/>
              <a:t>정밀</a:t>
            </a:r>
            <a:r>
              <a:rPr lang="en-US" altLang="ko-KR" sz="1400" dirty="0"/>
              <a:t> </a:t>
            </a:r>
            <a:r>
              <a:rPr lang="ko-KR" altLang="ko-KR" sz="1400" dirty="0"/>
              <a:t>농업</a:t>
            </a:r>
            <a:r>
              <a:rPr lang="en-US" altLang="ko-KR" sz="1400" dirty="0"/>
              <a:t>, </a:t>
            </a:r>
            <a:r>
              <a:rPr lang="ko-KR" altLang="ko-KR" sz="1400" dirty="0"/>
              <a:t>산업시설</a:t>
            </a:r>
            <a:r>
              <a:rPr lang="en-US" altLang="ko-KR" sz="1400" dirty="0"/>
              <a:t> </a:t>
            </a:r>
            <a:r>
              <a:rPr lang="ko-KR" altLang="ko-KR" sz="1400" dirty="0"/>
              <a:t>유지보수</a:t>
            </a:r>
            <a:r>
              <a:rPr lang="en-US" altLang="ko-KR" sz="1400" dirty="0"/>
              <a:t> </a:t>
            </a:r>
            <a:r>
              <a:rPr lang="ko-KR" altLang="ko-KR" sz="1400" dirty="0"/>
              <a:t>등을</a:t>
            </a:r>
            <a:r>
              <a:rPr lang="en-US" altLang="ko-KR" sz="1400" dirty="0"/>
              <a:t> </a:t>
            </a:r>
            <a:r>
              <a:rPr lang="ko-KR" altLang="ko-KR" sz="1400" dirty="0"/>
              <a:t>타깃으로</a:t>
            </a:r>
            <a:r>
              <a:rPr lang="en-US" altLang="ko-KR" sz="1400" dirty="0"/>
              <a:t> </a:t>
            </a:r>
            <a:r>
              <a:rPr lang="ko-KR" altLang="ko-KR" sz="1400" dirty="0"/>
              <a:t>비즈니스를</a:t>
            </a:r>
            <a:r>
              <a:rPr lang="en-US" altLang="ko-KR" sz="1400" dirty="0"/>
              <a:t> </a:t>
            </a:r>
            <a:r>
              <a:rPr lang="ko-KR" altLang="ko-KR" sz="1400" dirty="0"/>
              <a:t>추진한다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322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C667D-8EF9-497A-B4B2-68BE660A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Green Grass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D0044-235C-4183-8122-DEE15962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기업 </a:t>
            </a:r>
            <a:r>
              <a:rPr lang="en-US" altLang="ko-KR" dirty="0"/>
              <a:t>: LG, </a:t>
            </a:r>
            <a:r>
              <a:rPr lang="en-US" altLang="ko-KR" dirty="0" err="1"/>
              <a:t>Coway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dirty="0"/>
              <a:t>Aws </a:t>
            </a:r>
            <a:r>
              <a:rPr lang="ko-KR" altLang="en-US" sz="1200" dirty="0"/>
              <a:t>와 연결된 장치의 메시징</a:t>
            </a:r>
            <a:r>
              <a:rPr lang="en-US" altLang="ko-KR" sz="1200" dirty="0"/>
              <a:t>, </a:t>
            </a:r>
            <a:r>
              <a:rPr lang="ko-KR" altLang="en-US" sz="1200" dirty="0"/>
              <a:t>로컬 액션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추론등</a:t>
            </a:r>
            <a:r>
              <a:rPr lang="ko-KR" altLang="en-US" sz="1200" dirty="0"/>
              <a:t> 제공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클라우드에서 이벤트 기반 </a:t>
            </a:r>
            <a:r>
              <a:rPr lang="en-US" altLang="ko-KR" sz="1200" dirty="0"/>
              <a:t>Lambda </a:t>
            </a:r>
            <a:r>
              <a:rPr lang="ko-KR" altLang="en-US" sz="1200" dirty="0"/>
              <a:t>를 사용해 로컬에 배포할 수 있다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Aws </a:t>
            </a:r>
            <a:r>
              <a:rPr lang="ko-KR" altLang="en-US" sz="1200" dirty="0"/>
              <a:t>제품 답게 </a:t>
            </a:r>
            <a:r>
              <a:rPr lang="en-US" altLang="ko-KR" sz="1200" dirty="0"/>
              <a:t>Kinesis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Sagemaker</a:t>
            </a:r>
            <a:r>
              <a:rPr lang="en-US" altLang="ko-KR" sz="1200" dirty="0"/>
              <a:t> , Lambda ,SQS </a:t>
            </a:r>
            <a:r>
              <a:rPr lang="ko-KR" altLang="en-US" sz="1200" dirty="0"/>
              <a:t>등 연계가 쉬움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디바이스의 보안 또한 </a:t>
            </a:r>
            <a:r>
              <a:rPr lang="en-US" altLang="ko-KR" sz="1200" dirty="0"/>
              <a:t>AWS </a:t>
            </a:r>
            <a:r>
              <a:rPr lang="en-US" altLang="ko-KR" sz="1200" dirty="0" err="1"/>
              <a:t>Iot</a:t>
            </a:r>
            <a:r>
              <a:rPr lang="en-US" altLang="ko-KR" sz="1200" dirty="0"/>
              <a:t> device Defender</a:t>
            </a:r>
            <a:r>
              <a:rPr lang="ko-KR" altLang="en-US" sz="1200" dirty="0"/>
              <a:t>가 담당한다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Iot</a:t>
            </a:r>
            <a:r>
              <a:rPr lang="ko-KR" altLang="en-US" sz="1200" dirty="0"/>
              <a:t>를 사용할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네트워크가 잠시 끊기거나 지연이 있을 수 있는데 실시간 응답이 중요한 제품들에겐 큰 위험이 될 수 있다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en-US" altLang="ko-KR" sz="1200" dirty="0" err="1"/>
              <a:t>GreenGrass</a:t>
            </a:r>
            <a:r>
              <a:rPr lang="en-US" altLang="ko-KR" sz="1200" dirty="0"/>
              <a:t> </a:t>
            </a:r>
            <a:r>
              <a:rPr lang="ko-KR" altLang="en-US" sz="1200" dirty="0"/>
              <a:t>에선 </a:t>
            </a:r>
            <a:r>
              <a:rPr lang="en-US" altLang="ko-KR" sz="1200" dirty="0"/>
              <a:t>Shadow</a:t>
            </a:r>
            <a:r>
              <a:rPr lang="ko-KR" altLang="en-US" sz="1200" dirty="0"/>
              <a:t>라고 주기적으로 동기화를 해서 네트워크가 끊기더라도 직전 정보를 사용할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05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C1D08-2705-48BA-9EC6-C4350D1D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Edge </a:t>
            </a:r>
            <a:r>
              <a:rPr lang="en-US" altLang="ko-KR" dirty="0" err="1"/>
              <a:t>Iot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E4546-F953-4DF6-9B5F-F9FEA270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먼저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플랫폼을 제공했다</a:t>
            </a:r>
            <a:r>
              <a:rPr lang="en-US" altLang="ko-KR" dirty="0"/>
              <a:t>.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Azure IoT </a:t>
            </a:r>
            <a:r>
              <a:rPr lang="ko-KR" altLang="en-US" sz="1400" dirty="0"/>
              <a:t>센트럴 </a:t>
            </a:r>
            <a:r>
              <a:rPr lang="en-US" altLang="ko-KR" sz="1400" dirty="0"/>
              <a:t>-&gt; </a:t>
            </a:r>
            <a:r>
              <a:rPr lang="en-US" altLang="ko-KR" sz="1400" dirty="0" err="1"/>
              <a:t>Saas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Iot</a:t>
            </a:r>
            <a:r>
              <a:rPr lang="en-US" altLang="ko-KR" sz="1400" dirty="0"/>
              <a:t> </a:t>
            </a:r>
            <a:r>
              <a:rPr lang="ko-KR" altLang="en-US" sz="1400" dirty="0"/>
              <a:t>솔루션 개발 과정을 최대한 단순화 했기 때문에 쉽게 도입할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보안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에저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스피어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기업 자산의 활용을 쉽게 지원하는 </a:t>
            </a:r>
            <a:r>
              <a:rPr lang="ko-KR" altLang="en-US" sz="1400" dirty="0" err="1"/>
              <a:t>커넥티드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팩토리용</a:t>
            </a:r>
            <a:r>
              <a:rPr lang="ko-KR" altLang="en-US" sz="1400" dirty="0"/>
              <a:t> 자동 연결 서비스 등 지원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C8A5D-AE62-4154-8CE3-A0F793DC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52" y="4397375"/>
            <a:ext cx="7077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06F36-4769-45AE-B023-5851D80A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Cloud </a:t>
            </a:r>
            <a:r>
              <a:rPr lang="en-US" altLang="ko-KR" dirty="0" err="1"/>
              <a:t>Iot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17D16-9792-4C16-BC31-A107A69F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Edge TPU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1400" dirty="0"/>
              <a:t>특히 </a:t>
            </a:r>
            <a:r>
              <a:rPr lang="en-US" altLang="ko-KR" sz="1400" dirty="0" err="1"/>
              <a:t>Iot</a:t>
            </a:r>
            <a:r>
              <a:rPr lang="en-US" altLang="ko-KR" sz="1400" dirty="0"/>
              <a:t> </a:t>
            </a:r>
            <a:r>
              <a:rPr lang="ko-KR" altLang="en-US" sz="1400" dirty="0"/>
              <a:t>클라우드 플랫폼에서 </a:t>
            </a:r>
            <a:r>
              <a:rPr lang="ko-KR" altLang="en-US" sz="1400" dirty="0" err="1"/>
              <a:t>머신러닝을</a:t>
            </a:r>
            <a:r>
              <a:rPr lang="ko-KR" altLang="en-US" sz="1400" dirty="0"/>
              <a:t> 강조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err="1"/>
              <a:t>엣지</a:t>
            </a:r>
            <a:r>
              <a:rPr lang="ko-KR" altLang="en-US" sz="1400" dirty="0"/>
              <a:t> 게이트웨이에 탑재되는 전용 프로세서 </a:t>
            </a:r>
            <a:r>
              <a:rPr lang="ko-KR" altLang="en-US" sz="1400" dirty="0" err="1"/>
              <a:t>엣지</a:t>
            </a:r>
            <a:r>
              <a:rPr lang="ko-KR" altLang="en-US" sz="1400" dirty="0"/>
              <a:t> </a:t>
            </a:r>
            <a:r>
              <a:rPr lang="en-US" altLang="ko-KR" sz="1400" dirty="0"/>
              <a:t>TPU</a:t>
            </a:r>
            <a:r>
              <a:rPr lang="ko-KR" altLang="en-US" sz="1400" dirty="0"/>
              <a:t>를 제공하고 있음 </a:t>
            </a:r>
            <a:r>
              <a:rPr lang="ko-KR" altLang="en-US" sz="1400" dirty="0" err="1"/>
              <a:t>엣지</a:t>
            </a:r>
            <a:r>
              <a:rPr lang="ko-KR" altLang="en-US" sz="1400" dirty="0"/>
              <a:t> </a:t>
            </a:r>
            <a:r>
              <a:rPr lang="en-US" altLang="ko-KR" sz="1400" dirty="0"/>
              <a:t>TPU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센트의 </a:t>
            </a:r>
            <a:r>
              <a:rPr lang="en-US" altLang="ko-KR" sz="1400" dirty="0"/>
              <a:t>4</a:t>
            </a:r>
            <a:r>
              <a:rPr lang="ko-KR" altLang="en-US" sz="1400" dirty="0"/>
              <a:t>분의 </a:t>
            </a:r>
            <a:r>
              <a:rPr lang="en-US" altLang="ko-KR" sz="1400" dirty="0"/>
              <a:t>1</a:t>
            </a:r>
            <a:r>
              <a:rPr lang="ko-KR" altLang="en-US" sz="1400" dirty="0"/>
              <a:t>의 크기에 </a:t>
            </a:r>
            <a:r>
              <a:rPr lang="ko-KR" altLang="en-US" sz="1400" dirty="0" err="1"/>
              <a:t>텐서</a:t>
            </a:r>
            <a:r>
              <a:rPr lang="ko-KR" altLang="en-US" sz="1400" dirty="0"/>
              <a:t> 플로우를 구동할 수 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보안</a:t>
            </a:r>
            <a:r>
              <a:rPr lang="en-US" altLang="ko-KR" sz="1400" dirty="0"/>
              <a:t>: </a:t>
            </a:r>
            <a:r>
              <a:rPr lang="ko-KR" altLang="en-US" sz="1400" dirty="0"/>
              <a:t>네트워크 프로토콜을 직접 간여해 보안을 제공함</a:t>
            </a:r>
            <a:r>
              <a:rPr lang="en-US" altLang="ko-KR" sz="1400" dirty="0"/>
              <a:t>, </a:t>
            </a:r>
            <a:r>
              <a:rPr lang="ko-KR" altLang="en-US" sz="1400" dirty="0"/>
              <a:t>디바이스 보안인증을 위한 별도의 칩을 탑재하고 인증 프로토콜도 경량화 된 버전을 사용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장점으론 구글 </a:t>
            </a:r>
            <a:r>
              <a:rPr lang="ko-KR" altLang="en-US" sz="1400" dirty="0" err="1"/>
              <a:t>빅쿼리</a:t>
            </a:r>
            <a:r>
              <a:rPr lang="en-US" altLang="ko-KR" sz="1400" dirty="0"/>
              <a:t>, </a:t>
            </a:r>
            <a:r>
              <a:rPr lang="ko-KR" altLang="en-US" sz="1400" dirty="0"/>
              <a:t>구글 클라우드 </a:t>
            </a:r>
            <a:r>
              <a:rPr lang="en-US" altLang="ko-KR" sz="1400" dirty="0"/>
              <a:t>Pub/Sub </a:t>
            </a:r>
            <a:r>
              <a:rPr lang="ko-KR" altLang="en-US" sz="1400" dirty="0"/>
              <a:t>등 활용 가능</a:t>
            </a:r>
            <a:r>
              <a:rPr lang="en-US" altLang="ko-KR" sz="1400" dirty="0"/>
              <a:t>, Edge TPU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944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D12B92-01BA-4EEA-825F-A658C18B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720" y="1256369"/>
            <a:ext cx="984976" cy="961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782D8F-1F8A-4C68-902B-853F64B2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20" y="4482840"/>
            <a:ext cx="1247775" cy="129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B74A35-461B-4038-BBBE-651885A7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244" y="1256369"/>
            <a:ext cx="2239588" cy="578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7A1048-5F15-4713-ABC7-79A8F07CD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244" y="2972633"/>
            <a:ext cx="3032962" cy="3526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104372-2BF1-4E27-95A7-8ACDED7B8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244" y="4735757"/>
            <a:ext cx="2323622" cy="47775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46A051-9C79-4F9D-9105-D2212150941D}"/>
              </a:ext>
            </a:extLst>
          </p:cNvPr>
          <p:cNvCxnSpPr/>
          <p:nvPr/>
        </p:nvCxnSpPr>
        <p:spPr>
          <a:xfrm flipH="1">
            <a:off x="5656083" y="1941919"/>
            <a:ext cx="2394409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BDEE13-AD9E-45F1-BCD6-AB434EE07580}"/>
              </a:ext>
            </a:extLst>
          </p:cNvPr>
          <p:cNvCxnSpPr/>
          <p:nvPr/>
        </p:nvCxnSpPr>
        <p:spPr>
          <a:xfrm flipV="1">
            <a:off x="3412504" y="1979627"/>
            <a:ext cx="0" cy="697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60001F-FF17-46B2-812E-50FF78A28392}"/>
              </a:ext>
            </a:extLst>
          </p:cNvPr>
          <p:cNvCxnSpPr/>
          <p:nvPr/>
        </p:nvCxnSpPr>
        <p:spPr>
          <a:xfrm>
            <a:off x="4501866" y="1555421"/>
            <a:ext cx="3548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A4F4BA-905B-4EBF-8045-74EC90CC4EF8}"/>
              </a:ext>
            </a:extLst>
          </p:cNvPr>
          <p:cNvCxnSpPr/>
          <p:nvPr/>
        </p:nvCxnSpPr>
        <p:spPr>
          <a:xfrm>
            <a:off x="3412504" y="3525623"/>
            <a:ext cx="0" cy="957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7616B15-FBDE-40BD-B0D4-848E5C2EB2F0}"/>
              </a:ext>
            </a:extLst>
          </p:cNvPr>
          <p:cNvCxnSpPr/>
          <p:nvPr/>
        </p:nvCxnSpPr>
        <p:spPr>
          <a:xfrm flipV="1">
            <a:off x="4270343" y="2516955"/>
            <a:ext cx="3945977" cy="196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32D88B-B4E5-41BD-BB27-F4C8632BC597}"/>
              </a:ext>
            </a:extLst>
          </p:cNvPr>
          <p:cNvCxnSpPr/>
          <p:nvPr/>
        </p:nvCxnSpPr>
        <p:spPr>
          <a:xfrm flipV="1">
            <a:off x="8889477" y="2441540"/>
            <a:ext cx="0" cy="170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B8CD4F2-04FF-4B03-9E20-C606CA94DF3B}"/>
              </a:ext>
            </a:extLst>
          </p:cNvPr>
          <p:cNvCxnSpPr/>
          <p:nvPr/>
        </p:nvCxnSpPr>
        <p:spPr>
          <a:xfrm flipH="1">
            <a:off x="5316718" y="2217893"/>
            <a:ext cx="2828042" cy="968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F162D133-DB65-45BA-BD48-53EE7CA5AA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1332" y="5213511"/>
            <a:ext cx="762000" cy="7239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BDD957-70B6-42E0-B6F9-7E7D5B30DB64}"/>
              </a:ext>
            </a:extLst>
          </p:cNvPr>
          <p:cNvCxnSpPr/>
          <p:nvPr/>
        </p:nvCxnSpPr>
        <p:spPr>
          <a:xfrm>
            <a:off x="4194929" y="3538135"/>
            <a:ext cx="1238484" cy="1557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4C9A80-EC62-4D62-A4E1-4DE11F4B950B}"/>
              </a:ext>
            </a:extLst>
          </p:cNvPr>
          <p:cNvSpPr txBox="1"/>
          <p:nvPr/>
        </p:nvSpPr>
        <p:spPr>
          <a:xfrm>
            <a:off x="4920792" y="1979627"/>
            <a:ext cx="118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3EBD8-F96C-44B3-B8CC-312933F6A4B3}"/>
              </a:ext>
            </a:extLst>
          </p:cNvPr>
          <p:cNvSpPr txBox="1"/>
          <p:nvPr/>
        </p:nvSpPr>
        <p:spPr>
          <a:xfrm>
            <a:off x="4835951" y="3538135"/>
            <a:ext cx="90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학습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060F93-D82C-49CC-9788-71186FC4476F}"/>
              </a:ext>
            </a:extLst>
          </p:cNvPr>
          <p:cNvCxnSpPr/>
          <p:nvPr/>
        </p:nvCxnSpPr>
        <p:spPr>
          <a:xfrm>
            <a:off x="5316718" y="3325303"/>
            <a:ext cx="2733774" cy="1157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B0F0E-D4C1-49C5-A494-D62B67DDCA5D}"/>
              </a:ext>
            </a:extLst>
          </p:cNvPr>
          <p:cNvSpPr txBox="1"/>
          <p:nvPr/>
        </p:nvSpPr>
        <p:spPr>
          <a:xfrm>
            <a:off x="7249213" y="3393647"/>
            <a:ext cx="11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시각화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0DFDF8-733F-4F2B-B345-6012DA2261B4}"/>
              </a:ext>
            </a:extLst>
          </p:cNvPr>
          <p:cNvSpPr txBox="1"/>
          <p:nvPr/>
        </p:nvSpPr>
        <p:spPr>
          <a:xfrm>
            <a:off x="5442699" y="4575728"/>
            <a:ext cx="16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앤드포인트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1BA5BA-CC9B-4157-BBA9-188C075E4F38}"/>
              </a:ext>
            </a:extLst>
          </p:cNvPr>
          <p:cNvSpPr txBox="1"/>
          <p:nvPr/>
        </p:nvSpPr>
        <p:spPr>
          <a:xfrm>
            <a:off x="3523808" y="3476532"/>
            <a:ext cx="93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튜닝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6AB025-ACAE-49DD-8E79-785C6C1E63AE}"/>
              </a:ext>
            </a:extLst>
          </p:cNvPr>
          <p:cNvCxnSpPr>
            <a:cxnSpLocks/>
          </p:cNvCxnSpPr>
          <p:nvPr/>
        </p:nvCxnSpPr>
        <p:spPr>
          <a:xfrm flipV="1">
            <a:off x="5137609" y="1677970"/>
            <a:ext cx="2912883" cy="117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8239B36-F7E9-403B-AFF8-B72BA900A85E}"/>
              </a:ext>
            </a:extLst>
          </p:cNvPr>
          <p:cNvCxnSpPr/>
          <p:nvPr/>
        </p:nvCxnSpPr>
        <p:spPr>
          <a:xfrm>
            <a:off x="5835193" y="6080287"/>
            <a:ext cx="0" cy="358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9794967-9801-46C9-9777-AA8200B3567D}"/>
              </a:ext>
            </a:extLst>
          </p:cNvPr>
          <p:cNvSpPr txBox="1"/>
          <p:nvPr/>
        </p:nvSpPr>
        <p:spPr>
          <a:xfrm>
            <a:off x="5965870" y="6080287"/>
            <a:ext cx="120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추론</a:t>
            </a:r>
          </a:p>
        </p:txBody>
      </p:sp>
    </p:spTree>
    <p:extLst>
      <p:ext uri="{BB962C8B-B14F-4D97-AF65-F5344CB8AC3E}">
        <p14:creationId xmlns:p14="http://schemas.microsoft.com/office/powerpoint/2010/main" val="65928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37" grpId="0"/>
      <p:bldP spid="38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53E68D9A-86E1-4C0E-BBF2-8769D052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6313655" cy="5696020"/>
          </a:xfrm>
          <a:custGeom>
            <a:avLst/>
            <a:gdLst>
              <a:gd name="connsiteX0" fmla="*/ 0 w 6313655"/>
              <a:gd name="connsiteY0" fmla="*/ 0 h 5696020"/>
              <a:gd name="connsiteX1" fmla="*/ 6313655 w 6313655"/>
              <a:gd name="connsiteY1" fmla="*/ 0 h 5696020"/>
              <a:gd name="connsiteX2" fmla="*/ 3550375 w 6313655"/>
              <a:gd name="connsiteY2" fmla="*/ 5696020 h 5696020"/>
              <a:gd name="connsiteX3" fmla="*/ 0 w 6313655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3655" h="5696020">
                <a:moveTo>
                  <a:pt x="0" y="0"/>
                </a:moveTo>
                <a:lnTo>
                  <a:pt x="6313655" y="0"/>
                </a:lnTo>
                <a:lnTo>
                  <a:pt x="3550375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F58052-BF37-45AB-9473-46733914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351"/>
            <a:ext cx="3805518" cy="2892625"/>
          </a:xfrm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학습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4AD833B-B7B7-4734-AB36-21BFA417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022" y="926351"/>
            <a:ext cx="5603448" cy="5091953"/>
          </a:xfrm>
        </p:spPr>
        <p:txBody>
          <a:bodyPr anchor="ctr">
            <a:norm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1. </a:t>
            </a:r>
            <a:r>
              <a:rPr lang="ko-KR" altLang="en-US" sz="1700" dirty="0">
                <a:solidFill>
                  <a:schemeClr val="bg1"/>
                </a:solidFill>
              </a:rPr>
              <a:t>내장 이미지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- Image Classification, </a:t>
            </a:r>
            <a:r>
              <a:rPr lang="en-US" altLang="ko-KR" sz="1400" dirty="0" err="1">
                <a:solidFill>
                  <a:schemeClr val="bg1"/>
                </a:solidFill>
              </a:rPr>
              <a:t>XGBoost</a:t>
            </a:r>
            <a:r>
              <a:rPr lang="en-US" altLang="ko-KR" sz="1400" dirty="0">
                <a:solidFill>
                  <a:schemeClr val="bg1"/>
                </a:solidFill>
              </a:rPr>
              <a:t>, seq2seq </a:t>
            </a:r>
            <a:r>
              <a:rPr lang="ko-KR" altLang="en-US" sz="1400" dirty="0">
                <a:solidFill>
                  <a:schemeClr val="bg1"/>
                </a:solidFill>
              </a:rPr>
              <a:t>등 </a:t>
            </a:r>
            <a:r>
              <a:rPr lang="en-US" altLang="ko-KR" sz="1400" dirty="0">
                <a:solidFill>
                  <a:schemeClr val="bg1"/>
                </a:solidFill>
              </a:rPr>
              <a:t>		</a:t>
            </a:r>
            <a:r>
              <a:rPr lang="ko-KR" altLang="en-US" sz="1400" dirty="0">
                <a:solidFill>
                  <a:schemeClr val="bg1"/>
                </a:solidFill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개 지원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	- </a:t>
            </a:r>
            <a:r>
              <a:rPr lang="ko-KR" altLang="en-US" sz="1400" dirty="0">
                <a:solidFill>
                  <a:schemeClr val="bg1"/>
                </a:solidFill>
              </a:rPr>
              <a:t>입력 형식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인스턴스 타입 정도만 맞춰준다면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ko-KR" altLang="en-US" sz="1400" dirty="0">
                <a:solidFill>
                  <a:schemeClr val="bg1"/>
                </a:solidFill>
              </a:rPr>
              <a:t>큰 설정이 불필요 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2. </a:t>
            </a:r>
            <a:r>
              <a:rPr lang="ko-KR" altLang="en-US" sz="1700" dirty="0">
                <a:solidFill>
                  <a:schemeClr val="bg1"/>
                </a:solidFill>
              </a:rPr>
              <a:t>내장 컨테이너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- TensorFlow, </a:t>
            </a:r>
            <a:r>
              <a:rPr lang="en-US" altLang="ko-KR" sz="1400" dirty="0" err="1">
                <a:solidFill>
                  <a:schemeClr val="bg1"/>
                </a:solidFill>
              </a:rPr>
              <a:t>Apach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MXNet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Scikit</a:t>
            </a:r>
            <a:r>
              <a:rPr lang="en-US" altLang="ko-KR" sz="1400" dirty="0">
                <a:solidFill>
                  <a:schemeClr val="bg1"/>
                </a:solidFill>
              </a:rPr>
              <a:t>-learn, </a:t>
            </a:r>
            <a:r>
              <a:rPr lang="en-US" altLang="ko-KR" sz="1400" dirty="0" err="1">
                <a:solidFill>
                  <a:schemeClr val="bg1"/>
                </a:solidFill>
              </a:rPr>
              <a:t>PyTorch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등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ko-KR" altLang="en-US" sz="1400" dirty="0">
                <a:solidFill>
                  <a:schemeClr val="bg1"/>
                </a:solidFill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</a:rPr>
              <a:t>7</a:t>
            </a:r>
            <a:r>
              <a:rPr lang="ko-KR" altLang="en-US" sz="1400" dirty="0">
                <a:solidFill>
                  <a:schemeClr val="bg1"/>
                </a:solidFill>
              </a:rPr>
              <a:t>개 지원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	- </a:t>
            </a:r>
            <a:r>
              <a:rPr lang="ko-KR" altLang="en-US" sz="1400" dirty="0">
                <a:solidFill>
                  <a:schemeClr val="bg1"/>
                </a:solidFill>
              </a:rPr>
              <a:t> 모델 구성과 환경변수 등을 설정과 </a:t>
            </a:r>
            <a:r>
              <a:rPr lang="en-US" altLang="ko-KR" sz="1400" dirty="0">
                <a:solidFill>
                  <a:schemeClr val="bg1"/>
                </a:solidFill>
              </a:rPr>
              <a:t>Metric</a:t>
            </a:r>
            <a:r>
              <a:rPr lang="ko-KR" altLang="en-US" sz="1400" dirty="0">
                <a:solidFill>
                  <a:schemeClr val="bg1"/>
                </a:solidFill>
              </a:rPr>
              <a:t>을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ko-KR" altLang="en-US" sz="1400" dirty="0">
                <a:solidFill>
                  <a:schemeClr val="bg1"/>
                </a:solidFill>
              </a:rPr>
              <a:t>직접 </a:t>
            </a:r>
            <a:r>
              <a:rPr lang="ko-KR" altLang="en-US" sz="1400" dirty="0" err="1">
                <a:solidFill>
                  <a:schemeClr val="bg1"/>
                </a:solidFill>
              </a:rPr>
              <a:t>설정해야함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3. </a:t>
            </a:r>
            <a:r>
              <a:rPr lang="ko-KR" altLang="en-US" sz="1700" dirty="0">
                <a:solidFill>
                  <a:schemeClr val="bg1"/>
                </a:solidFill>
              </a:rPr>
              <a:t>자체 컨테이너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	- </a:t>
            </a:r>
            <a:r>
              <a:rPr lang="ko-KR" altLang="en-US" sz="1400" dirty="0" err="1">
                <a:solidFill>
                  <a:schemeClr val="bg1"/>
                </a:solidFill>
              </a:rPr>
              <a:t>도커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컨테이터</a:t>
            </a:r>
            <a:r>
              <a:rPr lang="ko-KR" altLang="en-US" sz="1400" dirty="0">
                <a:solidFill>
                  <a:schemeClr val="bg1"/>
                </a:solidFill>
              </a:rPr>
              <a:t> 형식 맞춰 작성 </a:t>
            </a:r>
          </a:p>
        </p:txBody>
      </p:sp>
    </p:spTree>
    <p:extLst>
      <p:ext uri="{BB962C8B-B14F-4D97-AF65-F5344CB8AC3E}">
        <p14:creationId xmlns:p14="http://schemas.microsoft.com/office/powerpoint/2010/main" val="186035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4190C0-F622-4D66-97BE-C227F2D7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C1407-8657-4619-9F26-FBA88B1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CloudWatch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1400" dirty="0"/>
              <a:t>간단하지만 내부적 통계 단위가 최소 </a:t>
            </a:r>
            <a:r>
              <a:rPr lang="en-US" altLang="ko-KR" sz="1400" dirty="0"/>
              <a:t>1</a:t>
            </a:r>
            <a:r>
              <a:rPr lang="ko-KR" altLang="en-US" sz="1400" dirty="0"/>
              <a:t>분으로 맞춰져 있음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(</a:t>
            </a:r>
            <a:r>
              <a:rPr lang="ko-KR" altLang="en-US" sz="1400" dirty="0"/>
              <a:t>수정 부분은 확실치 않음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D6194-D4C7-4704-9333-6AAB03D6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38609"/>
            <a:ext cx="6250769" cy="38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0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4190C0-F622-4D66-97BE-C227F2D7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C1407-8657-4619-9F26-FBA88B1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 CloudWatch</a:t>
            </a:r>
            <a:r>
              <a:rPr lang="ko-KR" altLang="en-US" sz="2000" dirty="0"/>
              <a:t>에 저장된 로그 직접 분석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1400" dirty="0"/>
              <a:t>직접 </a:t>
            </a:r>
            <a:r>
              <a:rPr lang="ko-KR" altLang="en-US" sz="1400" dirty="0" err="1"/>
              <a:t>정규식</a:t>
            </a:r>
            <a:r>
              <a:rPr lang="ko-KR" altLang="en-US" sz="1400" dirty="0"/>
              <a:t> 등을 통해 분석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상세하게 볼 수 있지만 </a:t>
            </a:r>
            <a:r>
              <a:rPr lang="ko-KR" altLang="en-US" sz="1400" dirty="0" err="1"/>
              <a:t>지저분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52F88-51FC-4373-A125-EC0D78F2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4" y="1954456"/>
            <a:ext cx="6477909" cy="29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0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23E2E7-610B-4BCA-8D6B-BE2945E2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튜닝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FF8A-4105-4EB9-BD80-1CA6C2E2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지표만 정의해준다면 </a:t>
            </a:r>
            <a:r>
              <a:rPr lang="en-US" altLang="ko-KR" sz="2000">
                <a:solidFill>
                  <a:schemeClr val="bg1"/>
                </a:solidFill>
              </a:rPr>
              <a:t>Objective_metric </a:t>
            </a:r>
            <a:r>
              <a:rPr lang="ko-KR" altLang="en-US" sz="2000">
                <a:solidFill>
                  <a:schemeClr val="bg1"/>
                </a:solidFill>
              </a:rPr>
              <a:t>을 통해서 자동으로 수행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B6C5F29-BB1D-42C2-9E00-AD353C5F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64" y="2241484"/>
            <a:ext cx="7181800" cy="4183399"/>
          </a:xfrm>
          <a:custGeom>
            <a:avLst/>
            <a:gdLst>
              <a:gd name="connsiteX0" fmla="*/ 0 w 4926150"/>
              <a:gd name="connsiteY0" fmla="*/ 0 h 2331720"/>
              <a:gd name="connsiteX1" fmla="*/ 4926150 w 4926150"/>
              <a:gd name="connsiteY1" fmla="*/ 0 h 2331720"/>
              <a:gd name="connsiteX2" fmla="*/ 4926150 w 4926150"/>
              <a:gd name="connsiteY2" fmla="*/ 2331720 h 2331720"/>
              <a:gd name="connsiteX3" fmla="*/ 0 w 4926150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438C4A-87DA-4578-8DF3-0884DB00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92" y="1238146"/>
            <a:ext cx="6970172" cy="679592"/>
          </a:xfrm>
          <a:custGeom>
            <a:avLst/>
            <a:gdLst>
              <a:gd name="connsiteX0" fmla="*/ 0 w 3976051"/>
              <a:gd name="connsiteY0" fmla="*/ 0 h 2331947"/>
              <a:gd name="connsiteX1" fmla="*/ 3976051 w 3976051"/>
              <a:gd name="connsiteY1" fmla="*/ 0 h 2331947"/>
              <a:gd name="connsiteX2" fmla="*/ 3976051 w 3976051"/>
              <a:gd name="connsiteY2" fmla="*/ 2331947 h 2331947"/>
              <a:gd name="connsiteX3" fmla="*/ 0 w 3976051"/>
              <a:gd name="connsiteY3" fmla="*/ 2331947 h 233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399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18A1A-D36D-41A1-A56A-3B7DAAC9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00" y="327490"/>
            <a:ext cx="10515600" cy="1325563"/>
          </a:xfrm>
        </p:spPr>
        <p:txBody>
          <a:bodyPr/>
          <a:lstStyle/>
          <a:p>
            <a:r>
              <a:rPr lang="ko-KR" altLang="en-US" dirty="0"/>
              <a:t>권한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A01605-125F-496B-9CF1-BD330B92468A}"/>
              </a:ext>
            </a:extLst>
          </p:cNvPr>
          <p:cNvSpPr/>
          <p:nvPr/>
        </p:nvSpPr>
        <p:spPr>
          <a:xfrm>
            <a:off x="6513680" y="1398458"/>
            <a:ext cx="1404594" cy="537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3AEDDB-9EF7-49E6-96B3-FA6A7A42A529}"/>
              </a:ext>
            </a:extLst>
          </p:cNvPr>
          <p:cNvSpPr/>
          <p:nvPr/>
        </p:nvSpPr>
        <p:spPr>
          <a:xfrm>
            <a:off x="6513680" y="2653645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5FD3BC-BAFF-46B1-B984-865608DBA7F6}"/>
              </a:ext>
            </a:extLst>
          </p:cNvPr>
          <p:cNvSpPr/>
          <p:nvPr/>
        </p:nvSpPr>
        <p:spPr>
          <a:xfrm>
            <a:off x="4664455" y="2653644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02F7D7-17CE-477B-8B38-9824A7003A7B}"/>
              </a:ext>
            </a:extLst>
          </p:cNvPr>
          <p:cNvSpPr/>
          <p:nvPr/>
        </p:nvSpPr>
        <p:spPr>
          <a:xfrm>
            <a:off x="8369190" y="2648929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14293D-8456-435C-8D15-3330AD0721F9}"/>
              </a:ext>
            </a:extLst>
          </p:cNvPr>
          <p:cNvSpPr/>
          <p:nvPr/>
        </p:nvSpPr>
        <p:spPr>
          <a:xfrm>
            <a:off x="2741387" y="3833416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F3A18C-F8B2-426F-AB13-5CCB628ECB36}"/>
              </a:ext>
            </a:extLst>
          </p:cNvPr>
          <p:cNvSpPr/>
          <p:nvPr/>
        </p:nvSpPr>
        <p:spPr>
          <a:xfrm>
            <a:off x="4664455" y="3833416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7B0BC7-374C-48B7-82EF-92461219D9DF}"/>
              </a:ext>
            </a:extLst>
          </p:cNvPr>
          <p:cNvSpPr/>
          <p:nvPr/>
        </p:nvSpPr>
        <p:spPr>
          <a:xfrm>
            <a:off x="6513680" y="3833416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1EA092-653E-4EE5-A76F-7044EA5D175F}"/>
              </a:ext>
            </a:extLst>
          </p:cNvPr>
          <p:cNvSpPr/>
          <p:nvPr/>
        </p:nvSpPr>
        <p:spPr>
          <a:xfrm>
            <a:off x="4430356" y="2366128"/>
            <a:ext cx="5524107" cy="952107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B31FFAC-766D-4E18-9100-5FBDD751249C}"/>
              </a:ext>
            </a:extLst>
          </p:cNvPr>
          <p:cNvCxnSpPr>
            <a:stCxn id="26" idx="2"/>
          </p:cNvCxnSpPr>
          <p:nvPr/>
        </p:nvCxnSpPr>
        <p:spPr>
          <a:xfrm flipH="1">
            <a:off x="7211263" y="1935785"/>
            <a:ext cx="4714" cy="42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327001D-E74F-4252-A564-F94F37C45455}"/>
              </a:ext>
            </a:extLst>
          </p:cNvPr>
          <p:cNvCxnSpPr/>
          <p:nvPr/>
        </p:nvCxnSpPr>
        <p:spPr>
          <a:xfrm flipH="1">
            <a:off x="3695065" y="3148553"/>
            <a:ext cx="1385740" cy="684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5436AE7-C601-4B8B-BA1A-6702B75D94F0}"/>
              </a:ext>
            </a:extLst>
          </p:cNvPr>
          <p:cNvCxnSpPr/>
          <p:nvPr/>
        </p:nvCxnSpPr>
        <p:spPr>
          <a:xfrm>
            <a:off x="5099659" y="3148553"/>
            <a:ext cx="0" cy="684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2F81B3E-77A9-4861-A896-4304764F08A2}"/>
              </a:ext>
            </a:extLst>
          </p:cNvPr>
          <p:cNvCxnSpPr/>
          <p:nvPr/>
        </p:nvCxnSpPr>
        <p:spPr>
          <a:xfrm>
            <a:off x="5080805" y="3148553"/>
            <a:ext cx="1976487" cy="684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A3EBE3-DA99-468D-84C5-501A2C43261A}"/>
              </a:ext>
            </a:extLst>
          </p:cNvPr>
          <p:cNvSpPr txBox="1"/>
          <p:nvPr/>
        </p:nvSpPr>
        <p:spPr>
          <a:xfrm>
            <a:off x="7918274" y="1602030"/>
            <a:ext cx="1245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결제 정보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4A685-C6EC-404D-8610-88EFCD54D91A}"/>
              </a:ext>
            </a:extLst>
          </p:cNvPr>
          <p:cNvSpPr txBox="1"/>
          <p:nvPr/>
        </p:nvSpPr>
        <p:spPr>
          <a:xfrm>
            <a:off x="9786354" y="2750329"/>
            <a:ext cx="1245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결제 정보 제외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D165DA-595E-4658-A816-428C0AF100AD}"/>
              </a:ext>
            </a:extLst>
          </p:cNvPr>
          <p:cNvSpPr txBox="1"/>
          <p:nvPr/>
        </p:nvSpPr>
        <p:spPr>
          <a:xfrm>
            <a:off x="2183634" y="3574300"/>
            <a:ext cx="1245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각각 권한 다름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1C217E-0CFC-4C29-8A01-976EEB3F4F77}"/>
              </a:ext>
            </a:extLst>
          </p:cNvPr>
          <p:cNvSpPr txBox="1"/>
          <p:nvPr/>
        </p:nvSpPr>
        <p:spPr>
          <a:xfrm>
            <a:off x="1305370" y="4606136"/>
            <a:ext cx="1852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Aws </a:t>
            </a:r>
            <a:r>
              <a:rPr lang="ko-KR" altLang="en-US" sz="900" dirty="0"/>
              <a:t>환경 가정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A8A33F-BC9A-49E0-BF3E-AB331C84A009}"/>
              </a:ext>
            </a:extLst>
          </p:cNvPr>
          <p:cNvSpPr/>
          <p:nvPr/>
        </p:nvSpPr>
        <p:spPr>
          <a:xfrm>
            <a:off x="1739004" y="4952856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2CC715-FB51-4AF9-9228-B93AE1291AB4}"/>
              </a:ext>
            </a:extLst>
          </p:cNvPr>
          <p:cNvSpPr/>
          <p:nvPr/>
        </p:nvSpPr>
        <p:spPr>
          <a:xfrm>
            <a:off x="3448393" y="4933239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Role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F4004F3-6300-4EDC-8000-BD7395547B6F}"/>
              </a:ext>
            </a:extLst>
          </p:cNvPr>
          <p:cNvCxnSpPr>
            <a:cxnSpLocks/>
          </p:cNvCxnSpPr>
          <p:nvPr/>
        </p:nvCxnSpPr>
        <p:spPr>
          <a:xfrm flipH="1">
            <a:off x="2741387" y="4267993"/>
            <a:ext cx="667731" cy="66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8803DF9-FC63-4B13-96EB-384C9C8827F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3443684" y="4267049"/>
            <a:ext cx="707006" cy="666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19817A-8608-4D08-9FD0-0D9ECB78E6F5}"/>
              </a:ext>
            </a:extLst>
          </p:cNvPr>
          <p:cNvSpPr txBox="1"/>
          <p:nvPr/>
        </p:nvSpPr>
        <p:spPr>
          <a:xfrm>
            <a:off x="5783101" y="4625753"/>
            <a:ext cx="1852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Aws </a:t>
            </a:r>
            <a:r>
              <a:rPr lang="ko-KR" altLang="en-US" sz="900" dirty="0"/>
              <a:t>환경 상관 </a:t>
            </a:r>
            <a:r>
              <a:rPr lang="en-US" altLang="ko-KR" sz="900" dirty="0"/>
              <a:t>x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C0CBEF-9912-4493-89DD-09B183991527}"/>
              </a:ext>
            </a:extLst>
          </p:cNvPr>
          <p:cNvSpPr/>
          <p:nvPr/>
        </p:nvSpPr>
        <p:spPr>
          <a:xfrm>
            <a:off x="5547431" y="4972473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36B9A74-BE27-470A-967E-A32D7A283A90}"/>
              </a:ext>
            </a:extLst>
          </p:cNvPr>
          <p:cNvSpPr/>
          <p:nvPr/>
        </p:nvSpPr>
        <p:spPr>
          <a:xfrm>
            <a:off x="7256820" y="4952856"/>
            <a:ext cx="1404594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BB6760-2362-480D-95B7-BC18C500BF25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501109" y="4267049"/>
            <a:ext cx="714868" cy="70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584A51A-9C2B-4273-89A3-EC43DC4785E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215977" y="4267049"/>
            <a:ext cx="714868" cy="666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4EE3FD-E589-4689-A18D-AC62C07FA629}"/>
              </a:ext>
            </a:extLst>
          </p:cNvPr>
          <p:cNvSpPr/>
          <p:nvPr/>
        </p:nvSpPr>
        <p:spPr>
          <a:xfrm>
            <a:off x="10329964" y="3876840"/>
            <a:ext cx="1538381" cy="257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Profile1</a:t>
            </a:r>
          </a:p>
          <a:p>
            <a:pPr algn="ctr"/>
            <a:r>
              <a:rPr lang="en-US" altLang="ko-KR" dirty="0"/>
              <a:t>Profile2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10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E8915-E1F9-4CF7-8186-DA3EAC7D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64987-0583-4354-A859-FA4E35B7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28" y="1395535"/>
            <a:ext cx="10515600" cy="4351338"/>
          </a:xfrm>
        </p:spPr>
        <p:txBody>
          <a:bodyPr/>
          <a:lstStyle/>
          <a:p>
            <a:r>
              <a:rPr lang="ko-KR" altLang="en-US" dirty="0"/>
              <a:t>권한이 있는 사용자여도 사용할 때 설정을 해줘야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(CLI ,</a:t>
            </a:r>
            <a:r>
              <a:rPr lang="ko-KR" altLang="en-US" sz="1400" dirty="0"/>
              <a:t> </a:t>
            </a:r>
            <a:r>
              <a:rPr lang="en-US" altLang="ko-KR" sz="1400" dirty="0"/>
              <a:t>SDK</a:t>
            </a:r>
            <a:r>
              <a:rPr lang="ko-KR" altLang="en-US" sz="1400" dirty="0"/>
              <a:t> 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Web Console)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5" name="Picture 1" descr="IAM Policy 의 구조 &#10;&quot;Statement&quot;:[{ &#10;Effect&quot;:&quot;Allow or &#10;Deny&quot;, &#10;rincipal&quot;: principal&quot; &#10;&quot;P &#10;Action&quot;:&quot;action&quot;, &#10;Resource&quot;:&quot;arn , &#10;&quot;Condition&quot;:{ &#10;&quot;condition&quot;:{ &#10;&quot;key&quot;:&quot;value' &#10;SUMMIT &#10;SEOUL &#10;ffect - 명시된 정책에 대한 허용 혹은 자단 &#10;E &#10;Principal - 접근을 허용 혹은 자단하고자 하는 대상 &#10;&quot;Principa/&quot;:&quot;A WS&quot;: &quot;arn:aws:iam::123456789012:user/username • &#10;Action - 허용 혹은 자단하고자하는 접근 타입 &#10;&quot;Action &quot;.• &quot;s3.GetObject&quot; &#10;Resource - 요청의 목적지가 되는 서비스 &#10;&quot;Resource&quot;: &quot;arn:aws.sqs:us- west-2: 723456789012.queue 7 &quot; &#10;Condition - 명시된 조건 유효하다고 판단될 수 있는 조건 &#10;&quot;StringEqua/s/fExists&quot;: {&quot;aws:RequestTag/project&quot;: [&quot;Pick/esl) ">
            <a:extLst>
              <a:ext uri="{FF2B5EF4-FFF2-40B4-BE49-F238E27FC236}">
                <a16:creationId xmlns:a16="http://schemas.microsoft.com/office/drawing/2014/main" id="{87025783-7867-4BF3-A64D-C4D6BEA3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6" y="2493105"/>
            <a:ext cx="5451952" cy="32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ny, Deny &#10;API &#10;awS s UM MIT &#10;Stou &#10;Deny &#10;Deny &#10;Deny &#10;Allow &#10;Deny &#10;Permission &#10;Boundary &#10;Deny &#10;Allow &#10;Deny &#10;Permission &#10;Policy ">
            <a:extLst>
              <a:ext uri="{FF2B5EF4-FFF2-40B4-BE49-F238E27FC236}">
                <a16:creationId xmlns:a16="http://schemas.microsoft.com/office/drawing/2014/main" id="{355AB5AF-FB3E-47E2-A6E9-16EC096E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7225"/>
            <a:ext cx="5876074" cy="327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FECA2-B6E0-4A81-9EF5-B6C735EFEBD4}"/>
              </a:ext>
            </a:extLst>
          </p:cNvPr>
          <p:cNvSpPr txBox="1"/>
          <p:nvPr/>
        </p:nvSpPr>
        <p:spPr>
          <a:xfrm>
            <a:off x="5427659" y="5967167"/>
            <a:ext cx="151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Policy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28249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93655-F411-4484-A0CB-5E3114B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DF3E9-6312-4217-9C72-BBB0FF8A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1. key</a:t>
            </a:r>
            <a:r>
              <a:rPr lang="ko-KR" altLang="en-US" dirty="0"/>
              <a:t>를 이용한 설정</a:t>
            </a:r>
            <a:r>
              <a:rPr lang="en-US" altLang="ko-KR" dirty="0"/>
              <a:t>(profile)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sz="1400" dirty="0"/>
              <a:t>직접 </a:t>
            </a:r>
            <a:r>
              <a:rPr lang="en-US" altLang="ko-KR" sz="1400" dirty="0"/>
              <a:t>IAM </a:t>
            </a:r>
            <a:r>
              <a:rPr lang="ko-KR" altLang="en-US" sz="1400" dirty="0"/>
              <a:t>에 로그인하는 방법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장점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aws</a:t>
            </a:r>
            <a:r>
              <a:rPr lang="en-US" altLang="ko-KR" sz="1400" dirty="0"/>
              <a:t> </a:t>
            </a:r>
            <a:r>
              <a:rPr lang="ko-KR" altLang="en-US" sz="1400" dirty="0"/>
              <a:t>환경이 </a:t>
            </a:r>
            <a:r>
              <a:rPr lang="ko-KR" altLang="en-US" sz="1400" dirty="0" err="1"/>
              <a:t>아니여도</a:t>
            </a:r>
            <a:r>
              <a:rPr lang="ko-KR" altLang="en-US" sz="1400" dirty="0"/>
              <a:t> 접근 가능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단점 </a:t>
            </a:r>
            <a:r>
              <a:rPr lang="en-US" altLang="ko-KR" sz="1400" dirty="0"/>
              <a:t>:</a:t>
            </a:r>
            <a:r>
              <a:rPr lang="ko-KR" altLang="en-US" sz="1400" dirty="0"/>
              <a:t> 보안에 취약 </a:t>
            </a:r>
            <a:r>
              <a:rPr lang="en-US" altLang="ko-KR" sz="1400" dirty="0"/>
              <a:t>-&gt; </a:t>
            </a:r>
            <a:r>
              <a:rPr lang="ko-KR" altLang="en-US" sz="1400" dirty="0"/>
              <a:t>키 관리에 대한 방법 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828F9-93E0-43DB-A22B-3F102303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31" y="2430463"/>
            <a:ext cx="5817206" cy="41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774</Words>
  <Application>Microsoft Office PowerPoint</Application>
  <PresentationFormat>와이드스크린</PresentationFormat>
  <Paragraphs>131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Seers Workflow </vt:lpstr>
      <vt:lpstr>PowerPoint 프레젠테이션</vt:lpstr>
      <vt:lpstr>학습</vt:lpstr>
      <vt:lpstr>시각화</vt:lpstr>
      <vt:lpstr>시각화</vt:lpstr>
      <vt:lpstr>튜닝</vt:lpstr>
      <vt:lpstr>권한</vt:lpstr>
      <vt:lpstr>Policy</vt:lpstr>
      <vt:lpstr>Policy</vt:lpstr>
      <vt:lpstr>Policy</vt:lpstr>
      <vt:lpstr>Edge AI</vt:lpstr>
      <vt:lpstr>Edge AI</vt:lpstr>
      <vt:lpstr>Aws Green Grass</vt:lpstr>
      <vt:lpstr>Azure Edge Iot</vt:lpstr>
      <vt:lpstr>Google Cloud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</dc:title>
  <dc:creator>이 민우</dc:creator>
  <cp:lastModifiedBy>이 민우</cp:lastModifiedBy>
  <cp:revision>6</cp:revision>
  <dcterms:created xsi:type="dcterms:W3CDTF">2020-01-20T04:10:13Z</dcterms:created>
  <dcterms:modified xsi:type="dcterms:W3CDTF">2020-02-06T03:58:56Z</dcterms:modified>
</cp:coreProperties>
</file>