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71" r:id="rId4"/>
    <p:sldId id="272" r:id="rId5"/>
    <p:sldId id="290" r:id="rId6"/>
    <p:sldId id="275" r:id="rId7"/>
    <p:sldId id="291" r:id="rId8"/>
    <p:sldId id="292" r:id="rId9"/>
    <p:sldId id="293" r:id="rId10"/>
    <p:sldId id="294" r:id="rId11"/>
    <p:sldId id="295" r:id="rId12"/>
    <p:sldId id="296" r:id="rId13"/>
    <p:sldId id="282" r:id="rId14"/>
    <p:sldId id="297" r:id="rId15"/>
    <p:sldId id="283" r:id="rId16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>
      <p:cViewPr varScale="1">
        <p:scale>
          <a:sx n="82" d="100"/>
          <a:sy n="82" d="100"/>
        </p:scale>
        <p:origin x="-89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1_shape1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1_shape2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_shape3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1_shape4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1_shape5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5/29/2019</a:t>
            </a:fld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  <p:cxnSp>
        <p:nvCxnSpPr>
          <p:cNvPr id="6" name="layout2_shape4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3_shape1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3_shape2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3_shape3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3_shape4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3_shape5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ayout3_shape6"/>
          <p:cNvSpPr>
            <a:spLocks noGrp="1"/>
          </p:cNvSpPr>
          <p:nvPr>
            <p:ph type="body" sz="half" idx="2"/>
          </p:nvPr>
        </p:nvSpPr>
        <p:spPr>
          <a:xfrm>
            <a:off x="312059" y="246743"/>
            <a:ext cx="8338457" cy="1851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입력하세요</a:t>
            </a:r>
            <a:endParaRPr/>
          </a:p>
          <a:p>
            <a:pPr lvl="0"/>
            <a:endParaRPr/>
          </a:p>
        </p:txBody>
      </p:sp>
      <p:sp>
        <p:nvSpPr>
          <p:cNvPr id="9" name="layout3_shape7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5/29/2019</a:t>
            </a:fld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  <p:cxnSp>
        <p:nvCxnSpPr>
          <p:cNvPr id="6" name="layout4_shape4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ayout4_shape5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idx="1"/>
          </p:nvPr>
        </p:nvSpPr>
        <p:spPr>
          <a:xfrm>
            <a:off x="368300" y="1574801"/>
            <a:ext cx="1905000" cy="317499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3D3C3E"/>
                </a:solidFill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9" name="layout4_shape7"/>
          <p:cNvSpPr>
            <a:spLocks noGrp="1"/>
          </p:cNvSpPr>
          <p:nvPr>
            <p:ph idx="13"/>
          </p:nvPr>
        </p:nvSpPr>
        <p:spPr>
          <a:xfrm>
            <a:off x="2336800" y="1574801"/>
            <a:ext cx="6426200" cy="330199"/>
          </a:xfrm>
          <a:prstGeom prst="rect">
            <a:avLst/>
          </a:prstGeom>
        </p:spPr>
        <p:txBody>
          <a:bodyPr/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/>
                <a:ea typeface="나눔고딕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5/29/2019</a:t>
            </a:fld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5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6_shape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5" name="layout6_shape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pPr algn="l"/>
              <a:t>5/29/2019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layout6_shape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pPr algn="r"/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7_shape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>
                <a:latin typeface="나눔고딕"/>
                <a:ea typeface="나눔고딕"/>
              </a:defRPr>
            </a:lvl1pPr>
            <a:lvl2pPr>
              <a:defRPr>
                <a:latin typeface="나눔고딕"/>
                <a:ea typeface="나눔고딕"/>
              </a:defRPr>
            </a:lvl2pPr>
            <a:lvl3pPr>
              <a:defRPr>
                <a:latin typeface="나눔고딕"/>
                <a:ea typeface="나눔고딕"/>
              </a:defRPr>
            </a:lvl3pPr>
            <a:lvl4pPr>
              <a:defRPr>
                <a:latin typeface="나눔고딕"/>
                <a:ea typeface="나눔고딕"/>
              </a:defRPr>
            </a:lvl4pPr>
            <a:lvl5pPr>
              <a:defRPr>
                <a:latin typeface="나눔고딕"/>
                <a:ea typeface="나눔고딕"/>
              </a:defRPr>
            </a:lvl5pPr>
          </a:lstStyle>
          <a:p>
            <a:pPr lvl="0"/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텍스트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스타일을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편집합니다</a:t>
            </a:r>
          </a:p>
          <a:p>
            <a:pPr lvl="1"/>
            <a:r>
              <a:rPr lang="ko-KR" altLang="en-US">
                <a:latin typeface="나눔고딕"/>
                <a:ea typeface="나눔고딕"/>
              </a:rPr>
              <a:t>둘째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2"/>
            <a:r>
              <a:rPr lang="ko-KR" altLang="en-US">
                <a:latin typeface="나눔고딕"/>
                <a:ea typeface="나눔고딕"/>
              </a:rPr>
              <a:t>셋째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3"/>
            <a:r>
              <a:rPr lang="ko-KR" altLang="en-US">
                <a:latin typeface="나눔고딕"/>
                <a:ea typeface="나눔고딕"/>
              </a:rPr>
              <a:t>넷째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4"/>
            <a:r>
              <a:rPr lang="ko-KR" altLang="en-US">
                <a:latin typeface="나눔고딕"/>
                <a:ea typeface="나눔고딕"/>
              </a:rPr>
              <a:t>다섯째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5" name="layout7_shape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pPr algn="l"/>
              <a:t>5/29/2019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7_shape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layout7_shape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pPr algn="r"/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pPr algn="l"/>
              <a:t>5/29/2019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pPr algn="r"/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나눔고딕"/>
          <a:ea typeface="나눔고딕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나눔고딕"/>
          <a:ea typeface="나눔고딕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나눔고딕"/>
          <a:ea typeface="나눔고딕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나눔고딕"/>
          <a:ea typeface="나눔고딕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talkingaboutme.tistory.com/289" TargetMode="External"/><Relationship Id="rId3" Type="http://schemas.openxmlformats.org/officeDocument/2006/relationships/hyperlink" Target="https://m.blog.naver.com/PostView.nhn?blogId=pckbj123&amp;logNo=100203324561&amp;proxyReferer=https://www.google.co.kr/" TargetMode="External"/><Relationship Id="rId7" Type="http://schemas.openxmlformats.org/officeDocument/2006/relationships/hyperlink" Target="http://m.blog.naver.com/pckbj123/100203338105" TargetMode="External"/><Relationship Id="rId2" Type="http://schemas.openxmlformats.org/officeDocument/2006/relationships/hyperlink" Target="https://m.blog.naver.com/PostView.nhn?blogId=samsjang&amp;logNo=220524551089&amp;proxyReferer=https://www.google.co.kr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076923.github.io/posts/Python-opencv-8/" TargetMode="External"/><Relationship Id="rId5" Type="http://schemas.openxmlformats.org/officeDocument/2006/relationships/hyperlink" Target="https://cinema4dr12.tistory.com/732" TargetMode="External"/><Relationship Id="rId10" Type="http://schemas.openxmlformats.org/officeDocument/2006/relationships/hyperlink" Target="https://darkpgmr.tistory.com/66" TargetMode="External"/><Relationship Id="rId4" Type="http://schemas.openxmlformats.org/officeDocument/2006/relationships/hyperlink" Target="http://blog.naver.com/PostView.nhn?blogId=pckbj123&amp;logNo=100203072320" TargetMode="External"/><Relationship Id="rId9" Type="http://schemas.openxmlformats.org/officeDocument/2006/relationships/hyperlink" Target="https://blog.naver.com/cjsal95/220799454247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800" b="1" spc="-250" dirty="0" smtClean="0">
                <a:solidFill>
                  <a:schemeClr val="accent4">
                    <a:lumMod val="50000"/>
                  </a:schemeClr>
                </a:solidFill>
              </a:rPr>
              <a:t>손가락 개수를 통한</a:t>
            </a:r>
            <a:r>
              <a:rPr lang="en-US" altLang="ko-KR" sz="48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48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ko-KR" sz="4800" b="1" spc="-250" dirty="0" smtClean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ko-KR" altLang="en-US" sz="4800" b="1" spc="-250" dirty="0" smtClean="0">
                <a:solidFill>
                  <a:schemeClr val="accent4">
                    <a:lumMod val="50000"/>
                  </a:schemeClr>
                </a:solidFill>
              </a:rPr>
              <a:t>동영상 조작</a:t>
            </a:r>
            <a:endParaRPr sz="4800" b="1" kern="1200" spc="-250" dirty="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4" name="slide1_shape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prstGeom prst="rect">
            <a:avLst/>
          </a:prstGeom>
          <a:ln>
            <a:noFill/>
          </a:ln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buNone/>
            </a:pPr>
            <a:r>
              <a:rPr lang="ko-KR" altLang="en-US" sz="1200" b="1" kern="1200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빅</a:t>
            </a:r>
            <a:r>
              <a:rPr lang="ko-KR" altLang="en-US" sz="1200" b="1" kern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데이터 학과</a:t>
            </a:r>
            <a:endParaRPr lang="en-US" altLang="ko-KR" sz="12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altLang="ko-KR" sz="1200" b="1" kern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20145147</a:t>
            </a:r>
            <a:endParaRPr sz="12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buNone/>
            </a:pPr>
            <a:r>
              <a:rPr lang="ko-KR" altLang="en-US" sz="1200" b="1" kern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이민우</a:t>
            </a:r>
            <a:endParaRPr sz="12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5" name="slide1_shape3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lide1_shape5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lide1_shape6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lide1_shape7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lide1_shape8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lide7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7_shape14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40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구현</a:t>
            </a:r>
            <a:r>
              <a:rPr lang="en-US" altLang="ko-KR" sz="18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(</a:t>
            </a:r>
            <a:r>
              <a:rPr lang="ko-KR" altLang="en-US" sz="1800" b="1" spc="-150" dirty="0" smtClean="0">
                <a:solidFill>
                  <a:srgbClr val="1D314E"/>
                </a:solidFill>
              </a:rPr>
              <a:t>외곽선</a:t>
            </a:r>
            <a:r>
              <a:rPr lang="ko-KR" altLang="en-US" sz="18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ko-KR" altLang="en-US" sz="1800" b="1" spc="-150" dirty="0" smtClean="0">
                <a:solidFill>
                  <a:srgbClr val="1D314E"/>
                </a:solidFill>
              </a:rPr>
              <a:t>인식</a:t>
            </a:r>
            <a:r>
              <a:rPr lang="en-US" altLang="ko-KR" sz="18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)</a:t>
            </a:r>
            <a:endParaRPr sz="1800" b="1" kern="1200" spc="-150" dirty="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3528" y="1484784"/>
            <a:ext cx="2952328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외곽선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slide7_shape8"/>
          <p:cNvSpPr/>
          <p:nvPr/>
        </p:nvSpPr>
        <p:spPr>
          <a:xfrm>
            <a:off x="4211960" y="2132856"/>
            <a:ext cx="2880320" cy="2520280"/>
          </a:xfrm>
          <a:prstGeom prst="rect">
            <a:avLst/>
          </a:prstGeom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1"/>
            <a:tileRect/>
          </a:gradFill>
          <a:ln w="9525" cap="flat">
            <a:solidFill>
              <a:schemeClr val="accent4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 b="1" spc="-50" dirty="0" smtClean="0">
                <a:latin typeface="나눔고딕"/>
                <a:ea typeface="나눔고딕"/>
              </a:rPr>
              <a:t>검출된 외곽선 중 가장 큰</a:t>
            </a:r>
            <a:endParaRPr lang="en-US" altLang="ko-KR" sz="1400" b="1" spc="-50" dirty="0" smtClean="0">
              <a:latin typeface="나눔고딕"/>
              <a:ea typeface="나눔고딕"/>
            </a:endParaRPr>
          </a:p>
          <a:p>
            <a:pPr algn="ctr"/>
            <a:r>
              <a:rPr lang="ko-KR" altLang="en-US" sz="1400" b="1" spc="-50" dirty="0" smtClean="0">
                <a:latin typeface="나눔고딕"/>
                <a:ea typeface="나눔고딕"/>
              </a:rPr>
              <a:t>외곽선이 손임을 가정</a:t>
            </a:r>
            <a:endParaRPr lang="en-US" altLang="ko-KR" sz="1400" b="1" spc="-50" dirty="0" smtClean="0">
              <a:latin typeface="나눔고딕"/>
              <a:ea typeface="나눔고딕"/>
            </a:endParaRPr>
          </a:p>
          <a:p>
            <a:pPr algn="ctr"/>
            <a:r>
              <a:rPr lang="en-US" altLang="ko-KR" sz="1400" b="1" spc="-50" dirty="0" smtClean="0">
                <a:latin typeface="나눔고딕"/>
                <a:ea typeface="나눔고딕"/>
              </a:rPr>
              <a:t>(</a:t>
            </a:r>
            <a:r>
              <a:rPr lang="ko-KR" altLang="en-US" sz="1400" b="1" spc="-50" dirty="0" smtClean="0">
                <a:latin typeface="나눔고딕"/>
                <a:ea typeface="나눔고딕"/>
              </a:rPr>
              <a:t>단 일정 크기 이상</a:t>
            </a:r>
            <a:r>
              <a:rPr lang="en-US" altLang="ko-KR" sz="1400" b="1" spc="-50" dirty="0" smtClean="0">
                <a:latin typeface="나눔고딕"/>
                <a:ea typeface="나눔고딕"/>
              </a:rPr>
              <a:t>)</a:t>
            </a:r>
            <a:endParaRPr lang="ko-KR" altLang="en-US" sz="1400" b="1" spc="-50" dirty="0" smtClean="0">
              <a:latin typeface="나눔고딕"/>
              <a:ea typeface="나눔고딕"/>
            </a:endParaRPr>
          </a:p>
        </p:txBody>
      </p:sp>
      <p:sp>
        <p:nvSpPr>
          <p:cNvPr id="13" name="slide6_shape10"/>
          <p:cNvSpPr/>
          <p:nvPr/>
        </p:nvSpPr>
        <p:spPr>
          <a:xfrm>
            <a:off x="827584" y="2276872"/>
            <a:ext cx="2808312" cy="2448272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1"/>
            <a:tileRect/>
          </a:gradFill>
          <a:ln w="9525" cap="flat">
            <a:noFill/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ko-KR" dirty="0" smtClean="0"/>
              <a:t>   -</a:t>
            </a:r>
            <a:r>
              <a:rPr lang="en-US" altLang="ko-KR" dirty="0" err="1" smtClean="0"/>
              <a:t>findContours</a:t>
            </a:r>
            <a:r>
              <a:rPr lang="en-US" altLang="ko-KR" dirty="0" smtClean="0"/>
              <a:t>-</a:t>
            </a:r>
          </a:p>
          <a:p>
            <a:r>
              <a:rPr lang="ko-KR" altLang="en-US" dirty="0" smtClean="0"/>
              <a:t>   외곽선을 찾아</a:t>
            </a:r>
            <a:endParaRPr lang="en-US" altLang="ko-KR" dirty="0" smtClean="0"/>
          </a:p>
          <a:p>
            <a:r>
              <a:rPr lang="ko-KR" altLang="en-US" dirty="0" smtClean="0"/>
              <a:t>   저장하는 함수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797152"/>
            <a:ext cx="75057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5805264"/>
            <a:ext cx="67818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lide7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7_shape14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40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구현</a:t>
            </a:r>
            <a:r>
              <a:rPr lang="en-US" altLang="ko-KR" sz="18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(</a:t>
            </a:r>
            <a:r>
              <a:rPr lang="ko-KR" altLang="en-US" sz="1800" b="1" spc="-150" dirty="0" smtClean="0">
                <a:solidFill>
                  <a:srgbClr val="1D314E"/>
                </a:solidFill>
              </a:rPr>
              <a:t>외곽선</a:t>
            </a:r>
            <a:r>
              <a:rPr lang="ko-KR" altLang="en-US" sz="18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ko-KR" altLang="en-US" sz="1800" b="1" spc="-150" dirty="0" smtClean="0">
                <a:solidFill>
                  <a:srgbClr val="1D314E"/>
                </a:solidFill>
              </a:rPr>
              <a:t>인식</a:t>
            </a:r>
            <a:r>
              <a:rPr lang="en-US" altLang="ko-KR" sz="18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)</a:t>
            </a:r>
            <a:endParaRPr sz="1800" b="1" kern="1200" spc="-150" dirty="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3528" y="1484784"/>
            <a:ext cx="2952328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최종 손가락 개수 인식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slide7_shape8"/>
          <p:cNvSpPr/>
          <p:nvPr/>
        </p:nvSpPr>
        <p:spPr>
          <a:xfrm>
            <a:off x="5004048" y="2708920"/>
            <a:ext cx="2880320" cy="2520280"/>
          </a:xfrm>
          <a:prstGeom prst="rect">
            <a:avLst/>
          </a:prstGeom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1"/>
            <a:tileRect/>
          </a:gradFill>
          <a:ln w="9525" cap="flat">
            <a:solidFill>
              <a:schemeClr val="accent4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 b="1" spc="-50" dirty="0" smtClean="0">
                <a:latin typeface="나눔고딕"/>
                <a:ea typeface="나눔고딕"/>
              </a:rPr>
              <a:t>볼록한 부분의 숫자가</a:t>
            </a:r>
            <a:endParaRPr lang="en-US" altLang="ko-KR" sz="1400" b="1" spc="-50" dirty="0" smtClean="0">
              <a:latin typeface="나눔고딕"/>
              <a:ea typeface="나눔고딕"/>
            </a:endParaRPr>
          </a:p>
          <a:p>
            <a:pPr algn="ctr"/>
            <a:r>
              <a:rPr lang="ko-KR" altLang="en-US" sz="1400" b="1" spc="-50" dirty="0" smtClean="0">
                <a:latin typeface="나눔고딕"/>
                <a:ea typeface="나눔고딕"/>
              </a:rPr>
              <a:t>곧 손가락 수</a:t>
            </a:r>
          </a:p>
        </p:txBody>
      </p:sp>
      <p:sp>
        <p:nvSpPr>
          <p:cNvPr id="13" name="slide6_shape10"/>
          <p:cNvSpPr/>
          <p:nvPr/>
        </p:nvSpPr>
        <p:spPr>
          <a:xfrm>
            <a:off x="827584" y="1772816"/>
            <a:ext cx="3600400" cy="2448272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1"/>
            <a:tileRect/>
          </a:gradFill>
          <a:ln w="9525" cap="flat">
            <a:noFill/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dirty="0" smtClean="0"/>
              <a:t>- </a:t>
            </a:r>
            <a:r>
              <a:rPr lang="en-US" altLang="ko-KR" dirty="0" err="1" smtClean="0"/>
              <a:t>convexHull</a:t>
            </a:r>
            <a:r>
              <a:rPr lang="en-US" altLang="ko-KR" dirty="0" smtClean="0"/>
              <a:t> -</a:t>
            </a:r>
          </a:p>
          <a:p>
            <a:pPr algn="ctr"/>
            <a:r>
              <a:rPr lang="ko-KR" altLang="en-US" dirty="0" smtClean="0"/>
              <a:t>오목한 부분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  </a:t>
            </a:r>
            <a:r>
              <a:rPr lang="ko-KR" altLang="en-US" dirty="0" smtClean="0"/>
              <a:t>추출</a:t>
            </a:r>
            <a:endParaRPr lang="ko-KR" altLang="en-US" dirty="0"/>
          </a:p>
        </p:txBody>
      </p:sp>
      <p:sp>
        <p:nvSpPr>
          <p:cNvPr id="9" name="slide6_shape10"/>
          <p:cNvSpPr/>
          <p:nvPr/>
        </p:nvSpPr>
        <p:spPr>
          <a:xfrm>
            <a:off x="827584" y="4409728"/>
            <a:ext cx="3600400" cy="2448272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1"/>
            <a:tileRect/>
          </a:gradFill>
          <a:ln w="9525" cap="flat">
            <a:noFill/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dirty="0" smtClean="0"/>
              <a:t>   - </a:t>
            </a:r>
            <a:r>
              <a:rPr lang="en-US" altLang="ko-KR" dirty="0" err="1" smtClean="0"/>
              <a:t>convexityDefects</a:t>
            </a:r>
            <a:r>
              <a:rPr lang="en-US" altLang="ko-KR" dirty="0" smtClean="0"/>
              <a:t> -</a:t>
            </a:r>
          </a:p>
          <a:p>
            <a:pPr algn="ctr"/>
            <a:r>
              <a:rPr lang="ko-KR" altLang="en-US" dirty="0" smtClean="0"/>
              <a:t>기존 외곽선과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오목한 부분들을 받아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최종 볼록한 부분 검출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5700" y="6093296"/>
            <a:ext cx="54483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lide7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7_shape14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40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결과</a:t>
            </a:r>
            <a:r>
              <a:rPr lang="ko-KR" altLang="en-US" sz="18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개수에 따른 조작</a:t>
            </a:r>
            <a:r>
              <a:rPr lang="en-US" altLang="ko-KR" sz="18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)</a:t>
            </a:r>
            <a:endParaRPr sz="1800" b="1" kern="1200" spc="-150" dirty="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3528" y="1484784"/>
            <a:ext cx="2952328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동영상 조작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slide7_shape8"/>
          <p:cNvSpPr/>
          <p:nvPr/>
        </p:nvSpPr>
        <p:spPr>
          <a:xfrm>
            <a:off x="3563888" y="1988840"/>
            <a:ext cx="2880320" cy="1800200"/>
          </a:xfrm>
          <a:prstGeom prst="rect">
            <a:avLst/>
          </a:prstGeom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1"/>
            <a:tileRect/>
          </a:gradFill>
          <a:ln w="9525" cap="flat">
            <a:solidFill>
              <a:schemeClr val="accent4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 b="1" spc="-50" dirty="0" smtClean="0">
                <a:latin typeface="나눔고딕"/>
                <a:ea typeface="나눔고딕"/>
              </a:rPr>
              <a:t>동영상 속도 조절</a:t>
            </a:r>
          </a:p>
        </p:txBody>
      </p:sp>
      <p:sp>
        <p:nvSpPr>
          <p:cNvPr id="9" name="slide6_shape10"/>
          <p:cNvSpPr/>
          <p:nvPr/>
        </p:nvSpPr>
        <p:spPr>
          <a:xfrm>
            <a:off x="611560" y="1916832"/>
            <a:ext cx="2592288" cy="2448272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1"/>
            <a:tileRect/>
          </a:gradFill>
          <a:ln w="9525" cap="flat">
            <a:noFill/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dirty="0" smtClean="0"/>
              <a:t>   - </a:t>
            </a:r>
            <a:r>
              <a:rPr lang="en-US" altLang="ko-KR" dirty="0" err="1" smtClean="0"/>
              <a:t>waitKey</a:t>
            </a:r>
            <a:r>
              <a:rPr lang="en-US" altLang="ko-KR" dirty="0" smtClean="0"/>
              <a:t> –</a:t>
            </a:r>
          </a:p>
          <a:p>
            <a:pPr algn="ctr"/>
            <a:r>
              <a:rPr lang="ko-KR" altLang="en-US" dirty="0" smtClean="0"/>
              <a:t>일정 </a:t>
            </a:r>
            <a:r>
              <a:rPr lang="ko-KR" altLang="en-US" dirty="0" err="1" smtClean="0"/>
              <a:t>시간동안</a:t>
            </a:r>
            <a:r>
              <a:rPr lang="ko-KR" altLang="en-US" dirty="0" smtClean="0"/>
              <a:t> 정지시키는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함수</a:t>
            </a:r>
            <a:endParaRPr lang="en-US" altLang="ko-KR" dirty="0" smtClean="0"/>
          </a:p>
        </p:txBody>
      </p:sp>
      <p:sp>
        <p:nvSpPr>
          <p:cNvPr id="10" name="slide6_shape10"/>
          <p:cNvSpPr/>
          <p:nvPr/>
        </p:nvSpPr>
        <p:spPr>
          <a:xfrm>
            <a:off x="611560" y="4581128"/>
            <a:ext cx="2592288" cy="2276872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1"/>
            <a:tileRect/>
          </a:gradFill>
          <a:ln w="9525" cap="flat">
            <a:noFill/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dirty="0" smtClean="0"/>
              <a:t>   - resize –</a:t>
            </a:r>
          </a:p>
          <a:p>
            <a:pPr algn="ctr"/>
            <a:r>
              <a:rPr lang="ko-KR" altLang="en-US" dirty="0" smtClean="0"/>
              <a:t>영상 크기 조절</a:t>
            </a:r>
            <a:endParaRPr lang="en-US" altLang="ko-KR" dirty="0" smtClean="0"/>
          </a:p>
        </p:txBody>
      </p:sp>
      <p:sp>
        <p:nvSpPr>
          <p:cNvPr id="11" name="slide7_shape8"/>
          <p:cNvSpPr/>
          <p:nvPr/>
        </p:nvSpPr>
        <p:spPr>
          <a:xfrm>
            <a:off x="3563888" y="4581128"/>
            <a:ext cx="2880320" cy="1988840"/>
          </a:xfrm>
          <a:prstGeom prst="rect">
            <a:avLst/>
          </a:prstGeom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1"/>
            <a:tileRect/>
          </a:gradFill>
          <a:ln w="9525" cap="flat">
            <a:solidFill>
              <a:schemeClr val="accent4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 b="1" spc="-50" dirty="0" smtClean="0">
                <a:latin typeface="나눔고딕"/>
                <a:ea typeface="나눔고딕"/>
              </a:rPr>
              <a:t>동영상 크기 조절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6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13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결론</a:t>
            </a:r>
            <a:endParaRPr sz="4000" b="1" kern="1200" spc="-150" dirty="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148064" y="2564904"/>
            <a:ext cx="3240360" cy="12241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주위 배경과 조명 영향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27584" y="2564904"/>
            <a:ext cx="3240360" cy="12241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살색 검출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7584" y="2636912"/>
            <a:ext cx="3240360" cy="12241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많은 연산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355976" y="314096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355976" y="328498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5004048" y="2564904"/>
            <a:ext cx="3240360" cy="12241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동영상이 일정량 이상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속도가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빨라지지 않음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4" grpId="0" animBg="1"/>
      <p:bldP spid="24" grpId="1" animBg="1"/>
      <p:bldP spid="27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6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14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참고</a:t>
            </a:r>
            <a:endParaRPr sz="4000" b="1" kern="1200" spc="-150" dirty="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3528" y="1340768"/>
            <a:ext cx="8640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https://dsnight.tistory.com/entry/</a:t>
            </a:r>
            <a:r>
              <a:rPr lang="ko-KR" altLang="en-US" sz="1400" dirty="0" smtClean="0"/>
              <a:t>영상처리</a:t>
            </a: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카메라웹캠영상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endParaRPr lang="ko-KR" altLang="en-US" sz="1400" dirty="0" smtClean="0"/>
          </a:p>
          <a:p>
            <a:r>
              <a:rPr lang="en-US" altLang="ko-KR" sz="1400" dirty="0" smtClean="0">
                <a:hlinkClick r:id="rId2"/>
              </a:rPr>
              <a:t>https://m.blog.naver.com/PostView.nhn?blogId=samsjang&amp;logNo=220524551089&amp;proxyReferer=https%3A%2F%2Fwww.google.co.kr%2F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>
                <a:hlinkClick r:id="rId3"/>
              </a:rPr>
              <a:t>https://m.blog.naver.com/PostView.nhn?blogId=pckbj123&amp;logNo=100203324561&amp;proxyReferer=https%3A%2F%2Fwww.google.co.kr%2F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blog.naver.com/</a:t>
            </a:r>
            <a:r>
              <a:rPr lang="en-US" altLang="ko-KR" sz="1400" dirty="0" err="1" smtClean="0"/>
              <a:t>PostView.nhn?blogId</a:t>
            </a:r>
            <a:r>
              <a:rPr lang="en-US" altLang="ko-KR" sz="1400" dirty="0" smtClean="0"/>
              <a:t>=shwotjd14&amp;logNo=221307478553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>
                <a:hlinkClick r:id="rId4"/>
              </a:rPr>
              <a:t>http://blog.naver.com/PostView.nhn?blogId=pckbj123&amp;logNo=100203072320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>
                <a:hlinkClick r:id="rId5"/>
              </a:rPr>
              <a:t>https://cinema4dr12.tistory.com/732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>
                <a:hlinkClick r:id="rId6"/>
              </a:rPr>
              <a:t>https://076923.github.io/posts/Python-opencv-8/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>
                <a:hlinkClick r:id="rId7"/>
              </a:rPr>
              <a:t>http://m.blog.naver.com/pckbj123/100203338105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>
                <a:hlinkClick r:id="rId8"/>
              </a:rPr>
              <a:t>https://talkingaboutme.tistory.com/289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>
                <a:hlinkClick r:id="rId9"/>
              </a:rPr>
              <a:t>https://blog.naver.com/cjsal95/220799454247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>
                <a:hlinkClick r:id="rId10"/>
              </a:rPr>
              <a:t>https://darkpgmr.tistory.com/66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4_shape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kern="1200" spc="-2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감사합니다</a:t>
            </a:r>
            <a:endParaRPr sz="4000" b="1" kern="1200" spc="-2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4" name="slide14_shape2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333375" indent="-333375" algn="l" defTabSz="914400" latinLnBrk="1">
              <a:lnSpc>
                <a:spcPct val="175000"/>
              </a:lnSpc>
              <a:buFont typeface="+mj-lt" pitchFamily="2" charset="2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개요</a:t>
            </a:r>
            <a:endParaRPr sz="16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333375" indent="-333375" algn="l" defTabSz="914400" latinLnBrk="1">
              <a:lnSpc>
                <a:spcPct val="175000"/>
              </a:lnSpc>
              <a:buFont typeface="+mj-lt" pitchFamily="2" charset="2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구현</a:t>
            </a:r>
            <a:endParaRPr sz="16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333375" indent="-333375" algn="l" defTabSz="914400" latinLnBrk="1">
              <a:lnSpc>
                <a:spcPct val="175000"/>
              </a:lnSpc>
              <a:buFont typeface="+mj-lt" pitchFamily="2" charset="2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개발 내용</a:t>
            </a:r>
            <a:endParaRPr sz="16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333375" indent="-333375" algn="l" defTabSz="914400" latinLnBrk="1">
              <a:lnSpc>
                <a:spcPct val="175000"/>
              </a:lnSpc>
              <a:buFont typeface="+mj-lt" pitchFamily="2" charset="2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결론 및 한계</a:t>
            </a:r>
            <a:endParaRPr lang="en-US" altLang="ko-KR" sz="1600" b="1" kern="1200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333375" indent="-333375" algn="l" defTabSz="914400" latinLnBrk="1">
              <a:lnSpc>
                <a:spcPct val="175000"/>
              </a:lnSpc>
            </a:pP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</a:endParaRPr>
          </a:p>
        </p:txBody>
      </p:sp>
      <p:cxnSp>
        <p:nvCxnSpPr>
          <p:cNvPr id="4" name="slide2_shape2"/>
          <p:cNvCxnSpPr/>
          <p:nvPr/>
        </p:nvCxnSpPr>
        <p:spPr>
          <a:xfrm flipV="1">
            <a:off x="366713" y="2205352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lide2_shape3"/>
          <p:cNvCxnSpPr/>
          <p:nvPr/>
        </p:nvCxnSpPr>
        <p:spPr>
          <a:xfrm flipV="1">
            <a:off x="364474" y="3020013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2_shape4"/>
          <p:cNvCxnSpPr/>
          <p:nvPr/>
        </p:nvCxnSpPr>
        <p:spPr>
          <a:xfrm flipV="1">
            <a:off x="364474" y="3445879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lide2_shape6"/>
          <p:cNvCxnSpPr/>
          <p:nvPr/>
        </p:nvCxnSpPr>
        <p:spPr>
          <a:xfrm flipV="1">
            <a:off x="364474" y="2594147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lide2_shape7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2_shape8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2800" b="1" kern="120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목차</a:t>
            </a:r>
            <a:endParaRPr sz="2800" b="1" kern="120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lide7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7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3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7" name="slide7_shape14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40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 개요</a:t>
            </a:r>
            <a:r>
              <a:rPr lang="en-US" altLang="ko-KR" sz="18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(</a:t>
            </a:r>
            <a:r>
              <a:rPr lang="ko-KR" altLang="en-US" sz="1800" b="1" spc="-150" dirty="0" smtClean="0">
                <a:solidFill>
                  <a:srgbClr val="1D314E"/>
                </a:solidFill>
              </a:rPr>
              <a:t>주제</a:t>
            </a:r>
            <a:r>
              <a:rPr lang="en-US" altLang="ko-KR" sz="1800" b="1" spc="-150" dirty="0" smtClean="0">
                <a:solidFill>
                  <a:srgbClr val="1D314E"/>
                </a:solidFill>
              </a:rPr>
              <a:t>,</a:t>
            </a:r>
            <a:r>
              <a:rPr lang="ko-KR" altLang="en-US" sz="1800" b="1" spc="-150" dirty="0" smtClean="0">
                <a:solidFill>
                  <a:srgbClr val="1D314E"/>
                </a:solidFill>
              </a:rPr>
              <a:t>방식</a:t>
            </a:r>
            <a:r>
              <a:rPr lang="en-US" altLang="ko-KR" sz="18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)</a:t>
            </a:r>
            <a:endParaRPr sz="1800" b="1" kern="1200" spc="-150" dirty="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3568" y="1556792"/>
            <a:ext cx="7704856" cy="12961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주제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 손가락 개수 인식을 통한 동영상 조작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slide7_shape5"/>
          <p:cNvSpPr/>
          <p:nvPr/>
        </p:nvSpPr>
        <p:spPr>
          <a:xfrm>
            <a:off x="1043608" y="3501008"/>
            <a:ext cx="3528392" cy="20882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1"/>
            <a:tileRect/>
          </a:gradFill>
          <a:ln w="9525" cap="flat">
            <a:noFill/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542925" lvl="0" indent="-276225" algn="l" defTabSz="914400" latinLnBrk="1">
              <a:lnSpc>
                <a:spcPct val="150000"/>
              </a:lnSpc>
            </a:pPr>
            <a:r>
              <a:rPr lang="en-US" altLang="ko-KR" sz="20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</a:rPr>
              <a:t>	</a:t>
            </a:r>
            <a:r>
              <a:rPr lang="ko-KR" altLang="en-US" sz="20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</a:rPr>
              <a:t>손 검출에 사용하는 </a:t>
            </a:r>
            <a:endParaRPr lang="en-US" altLang="ko-KR" sz="2000" b="1" spc="-50" dirty="0" smtClean="0">
              <a:solidFill>
                <a:schemeClr val="tx2">
                  <a:lumMod val="90000"/>
                  <a:lumOff val="10000"/>
                </a:schemeClr>
              </a:solidFill>
              <a:latin typeface="나눔고딕"/>
              <a:ea typeface="나눔고딕"/>
            </a:endParaRPr>
          </a:p>
          <a:p>
            <a:pPr marL="542925" lvl="0" indent="-276225" algn="l" defTabSz="914400" latinLnBrk="1">
              <a:lnSpc>
                <a:spcPct val="150000"/>
              </a:lnSpc>
            </a:pPr>
            <a:r>
              <a:rPr lang="en-US" altLang="ko-KR" sz="20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</a:rPr>
              <a:t>		</a:t>
            </a:r>
            <a:r>
              <a:rPr lang="ko-KR" altLang="en-US" sz="20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</a:rPr>
              <a:t>대표적 방식</a:t>
            </a:r>
            <a:endParaRPr lang="en-US" altLang="en-US" sz="2000" b="1" kern="1200" spc="-50" dirty="0">
              <a:solidFill>
                <a:schemeClr val="tx2">
                  <a:lumMod val="90000"/>
                  <a:lumOff val="10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1" name="slide6_shape10"/>
          <p:cNvSpPr/>
          <p:nvPr/>
        </p:nvSpPr>
        <p:spPr>
          <a:xfrm>
            <a:off x="5796136" y="2708920"/>
            <a:ext cx="2232248" cy="1944216"/>
          </a:xfrm>
          <a:prstGeom prst="ellipse">
            <a:avLst/>
          </a:prstGeom>
          <a:solidFill>
            <a:schemeClr val="bg2">
              <a:lumMod val="25000"/>
            </a:schemeClr>
          </a:solidFill>
          <a:ln w="9525" cap="flat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나눔고딕"/>
                <a:ea typeface="나눔고딕"/>
              </a:rPr>
              <a:t>윤곽선</a:t>
            </a:r>
            <a:endParaRPr lang="en-US" altLang="ko-KR" b="1" dirty="0" smtClean="0">
              <a:solidFill>
                <a:schemeClr val="bg1"/>
              </a:solidFill>
              <a:latin typeface="나눔고딕"/>
              <a:ea typeface="나눔고딕"/>
            </a:endParaRPr>
          </a:p>
          <a:p>
            <a:pPr algn="ctr"/>
            <a:r>
              <a:rPr lang="ko-KR" altLang="en-US" sz="1800" b="1" kern="1200" spc="-5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검출</a:t>
            </a:r>
            <a:endParaRPr sz="1800" b="1" kern="1200" spc="-50" dirty="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2" name="slide6_shape10"/>
          <p:cNvSpPr/>
          <p:nvPr/>
        </p:nvSpPr>
        <p:spPr>
          <a:xfrm>
            <a:off x="5868144" y="4653136"/>
            <a:ext cx="2160240" cy="2016224"/>
          </a:xfrm>
          <a:prstGeom prst="ellipse">
            <a:avLst/>
          </a:prstGeom>
          <a:solidFill>
            <a:schemeClr val="bg2">
              <a:lumMod val="25000"/>
            </a:schemeClr>
          </a:solidFill>
          <a:ln w="9525" cap="flat">
            <a:noFill/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b="1" dirty="0" err="1" smtClean="0"/>
              <a:t>haarcascadehand</a:t>
            </a:r>
            <a:endParaRPr sz="1800" b="1" kern="1200" spc="-50" dirty="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4932040" y="3645024"/>
            <a:ext cx="79208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932040" y="5013176"/>
            <a:ext cx="79208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>
                                      <p:cBhvr override="childStyl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lide7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7_shape14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40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개요</a:t>
            </a:r>
            <a:r>
              <a:rPr lang="en-US" altLang="ko-KR" sz="18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(</a:t>
            </a:r>
            <a:r>
              <a:rPr lang="ko-KR" altLang="en-US" sz="18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검출 방법</a:t>
            </a:r>
            <a:r>
              <a:rPr lang="en-US" altLang="ko-KR" sz="18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)</a:t>
            </a:r>
            <a:endParaRPr sz="1800" b="1" kern="1200" spc="-150" dirty="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3568" y="1556792"/>
            <a:ext cx="7704856" cy="12961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어떻게 윤곽선이 손인지 알 수 있을까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slide6_shape10"/>
          <p:cNvSpPr/>
          <p:nvPr/>
        </p:nvSpPr>
        <p:spPr>
          <a:xfrm>
            <a:off x="899592" y="3789040"/>
            <a:ext cx="1584176" cy="1440160"/>
          </a:xfrm>
          <a:prstGeom prst="ellipse">
            <a:avLst/>
          </a:prstGeom>
          <a:solidFill>
            <a:schemeClr val="bg2">
              <a:lumMod val="25000"/>
            </a:schemeClr>
          </a:solidFill>
          <a:ln w="9525" cap="flat">
            <a:noFill/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800" b="1" kern="1200" spc="-5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살 색</a:t>
            </a:r>
            <a:endParaRPr sz="1800" b="1" kern="1200" spc="-5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645024"/>
            <a:ext cx="5830016" cy="1489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lide7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7_shape14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40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개요</a:t>
            </a:r>
            <a:r>
              <a:rPr lang="en-US" altLang="ko-KR" sz="1800" b="1" spc="-150" dirty="0" smtClean="0">
                <a:solidFill>
                  <a:srgbClr val="1D314E"/>
                </a:solidFill>
              </a:rPr>
              <a:t>(</a:t>
            </a:r>
            <a:r>
              <a:rPr lang="ko-KR" altLang="en-US" sz="18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손가락 검출</a:t>
            </a:r>
            <a:r>
              <a:rPr lang="en-US" altLang="ko-KR" sz="18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)</a:t>
            </a:r>
            <a:endParaRPr sz="1800" b="1" kern="1200" spc="-150" dirty="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3568" y="1556792"/>
            <a:ext cx="7704856" cy="12961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검출한 윤곽선 중 손가락을 세는 방법은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slide6_shape10"/>
          <p:cNvSpPr/>
          <p:nvPr/>
        </p:nvSpPr>
        <p:spPr>
          <a:xfrm>
            <a:off x="899592" y="3789040"/>
            <a:ext cx="1584176" cy="1440160"/>
          </a:xfrm>
          <a:prstGeom prst="ellipse">
            <a:avLst/>
          </a:prstGeom>
          <a:solidFill>
            <a:schemeClr val="bg2">
              <a:lumMod val="25000"/>
            </a:schemeClr>
          </a:solidFill>
          <a:ln w="9525" cap="flat">
            <a:noFill/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b="1" kern="1200" spc="-5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Convex</a:t>
            </a:r>
          </a:p>
          <a:p>
            <a:pPr algn="ctr"/>
            <a:r>
              <a:rPr lang="en-US" b="1" spc="-50" dirty="0" smtClean="0">
                <a:solidFill>
                  <a:schemeClr val="bg1"/>
                </a:solidFill>
                <a:latin typeface="나눔고딕"/>
                <a:ea typeface="나눔고딕"/>
              </a:rPr>
              <a:t>(</a:t>
            </a:r>
            <a:r>
              <a:rPr lang="ko-KR" altLang="en-US" b="1" spc="-5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볼록체</a:t>
            </a:r>
            <a:r>
              <a:rPr lang="en-US" altLang="ko-KR" b="1" spc="-50" dirty="0" smtClean="0">
                <a:solidFill>
                  <a:schemeClr val="bg1"/>
                </a:solidFill>
                <a:latin typeface="나눔고딕"/>
                <a:ea typeface="나눔고딕"/>
              </a:rPr>
              <a:t>)</a:t>
            </a:r>
            <a:endParaRPr lang="en-US" sz="1800" b="1" kern="1200" spc="-50" dirty="0" smtClean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algn="ctr"/>
            <a:r>
              <a:rPr lang="ko-KR" altLang="en-US" b="1" spc="-50" dirty="0" smtClean="0">
                <a:solidFill>
                  <a:schemeClr val="bg1"/>
                </a:solidFill>
                <a:latin typeface="나눔고딕"/>
                <a:ea typeface="나눔고딕"/>
              </a:rPr>
              <a:t>이용</a:t>
            </a:r>
            <a:endParaRPr sz="1800" b="1" kern="1200" spc="-5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3284984"/>
            <a:ext cx="554203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타원 7"/>
          <p:cNvSpPr/>
          <p:nvPr/>
        </p:nvSpPr>
        <p:spPr>
          <a:xfrm>
            <a:off x="179512" y="3356992"/>
            <a:ext cx="2088232" cy="1512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볼록체에서</a:t>
            </a:r>
            <a:r>
              <a:rPr lang="ko-KR" altLang="en-US" dirty="0" smtClean="0">
                <a:solidFill>
                  <a:schemeClr val="tx1"/>
                </a:solidFill>
              </a:rPr>
              <a:t> 오목한 부분 검출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411760" y="3356992"/>
            <a:ext cx="2088232" cy="1512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오목한 부분 제외한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윤곽선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빨간색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788024" y="3284984"/>
            <a:ext cx="2088232" cy="1512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기존 </a:t>
            </a:r>
            <a:r>
              <a:rPr lang="ko-KR" altLang="en-US" dirty="0" err="1" smtClean="0">
                <a:solidFill>
                  <a:schemeClr val="tx1"/>
                </a:solidFill>
              </a:rPr>
              <a:t>볼록체윤곽선과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비교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055768" y="3284984"/>
            <a:ext cx="2088232" cy="1512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볼록한 부분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 검출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slide6_shape10"/>
          <p:cNvSpPr/>
          <p:nvPr/>
        </p:nvSpPr>
        <p:spPr>
          <a:xfrm>
            <a:off x="3419872" y="5013176"/>
            <a:ext cx="2736304" cy="1512168"/>
          </a:xfrm>
          <a:prstGeom prst="ellipse">
            <a:avLst/>
          </a:prstGeom>
          <a:solidFill>
            <a:schemeClr val="bg2">
              <a:lumMod val="25000"/>
            </a:schemeClr>
          </a:solidFill>
          <a:ln w="9525" cap="flat">
            <a:noFill/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800" b="1" kern="1200" spc="-5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볼록한 부분의 수 </a:t>
            </a:r>
            <a:r>
              <a:rPr lang="en-US" altLang="ko-KR" sz="1800" b="1" kern="1200" spc="-5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= </a:t>
            </a:r>
            <a:r>
              <a:rPr lang="ko-KR" altLang="en-US" sz="1800" b="1" kern="1200" spc="-5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손가락</a:t>
            </a:r>
            <a:endParaRPr sz="1800" b="1" kern="1200" spc="-5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grpSp>
        <p:nvGrpSpPr>
          <p:cNvPr id="15" name="slide6_group1"/>
          <p:cNvGrpSpPr>
            <a:grpSpLocks/>
          </p:cNvGrpSpPr>
          <p:nvPr/>
        </p:nvGrpSpPr>
        <p:grpSpPr>
          <a:xfrm>
            <a:off x="2051720" y="3933056"/>
            <a:ext cx="481957" cy="419223"/>
            <a:chOff x="5612717" y="4015800"/>
            <a:chExt cx="481957" cy="419223"/>
          </a:xfrm>
        </p:grpSpPr>
        <p:cxnSp>
          <p:nvCxnSpPr>
            <p:cNvPr id="16" name="slide6_shape2"/>
            <p:cNvCxnSpPr/>
            <p:nvPr/>
          </p:nvCxnSpPr>
          <p:spPr>
            <a:xfrm>
              <a:off x="5885435" y="4015800"/>
              <a:ext cx="209238" cy="209238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lide6_shape3"/>
            <p:cNvCxnSpPr/>
            <p:nvPr/>
          </p:nvCxnSpPr>
          <p:spPr>
            <a:xfrm flipH="1">
              <a:off x="5885839" y="4226779"/>
              <a:ext cx="208244" cy="20824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lide6_shape4"/>
            <p:cNvCxnSpPr/>
            <p:nvPr/>
          </p:nvCxnSpPr>
          <p:spPr>
            <a:xfrm rot="10800000">
              <a:off x="5612716" y="4225849"/>
              <a:ext cx="478079" cy="0"/>
            </a:xfrm>
            <a:prstGeom prst="line">
              <a:avLst/>
            </a:prstGeom>
            <a:ln w="28575" cap="flat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lide6_group1"/>
          <p:cNvGrpSpPr>
            <a:grpSpLocks/>
          </p:cNvGrpSpPr>
          <p:nvPr/>
        </p:nvGrpSpPr>
        <p:grpSpPr>
          <a:xfrm>
            <a:off x="4427984" y="3933056"/>
            <a:ext cx="481957" cy="419223"/>
            <a:chOff x="5612717" y="4015800"/>
            <a:chExt cx="481957" cy="419223"/>
          </a:xfrm>
        </p:grpSpPr>
        <p:cxnSp>
          <p:nvCxnSpPr>
            <p:cNvPr id="21" name="slide6_shape2"/>
            <p:cNvCxnSpPr/>
            <p:nvPr/>
          </p:nvCxnSpPr>
          <p:spPr>
            <a:xfrm>
              <a:off x="5885435" y="4015800"/>
              <a:ext cx="209238" cy="209238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lide6_shape3"/>
            <p:cNvCxnSpPr/>
            <p:nvPr/>
          </p:nvCxnSpPr>
          <p:spPr>
            <a:xfrm flipH="1">
              <a:off x="5885839" y="4226779"/>
              <a:ext cx="208244" cy="20824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lide6_shape4"/>
            <p:cNvCxnSpPr/>
            <p:nvPr/>
          </p:nvCxnSpPr>
          <p:spPr>
            <a:xfrm rot="10800000">
              <a:off x="5612716" y="4225849"/>
              <a:ext cx="478079" cy="0"/>
            </a:xfrm>
            <a:prstGeom prst="line">
              <a:avLst/>
            </a:prstGeom>
            <a:ln w="28575" cap="flat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slide6_group1"/>
          <p:cNvGrpSpPr>
            <a:grpSpLocks/>
          </p:cNvGrpSpPr>
          <p:nvPr/>
        </p:nvGrpSpPr>
        <p:grpSpPr>
          <a:xfrm>
            <a:off x="6732240" y="3933056"/>
            <a:ext cx="481957" cy="419223"/>
            <a:chOff x="5612717" y="4015800"/>
            <a:chExt cx="481957" cy="419223"/>
          </a:xfrm>
        </p:grpSpPr>
        <p:cxnSp>
          <p:nvCxnSpPr>
            <p:cNvPr id="25" name="slide6_shape2"/>
            <p:cNvCxnSpPr/>
            <p:nvPr/>
          </p:nvCxnSpPr>
          <p:spPr>
            <a:xfrm>
              <a:off x="5885435" y="4015800"/>
              <a:ext cx="209238" cy="209238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lide6_shape3"/>
            <p:cNvCxnSpPr/>
            <p:nvPr/>
          </p:nvCxnSpPr>
          <p:spPr>
            <a:xfrm flipH="1">
              <a:off x="5885839" y="4226779"/>
              <a:ext cx="208244" cy="20824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lide6_shape4"/>
            <p:cNvCxnSpPr/>
            <p:nvPr/>
          </p:nvCxnSpPr>
          <p:spPr>
            <a:xfrm rot="10800000">
              <a:off x="5612716" y="4225849"/>
              <a:ext cx="478079" cy="0"/>
            </a:xfrm>
            <a:prstGeom prst="line">
              <a:avLst/>
            </a:prstGeom>
            <a:ln w="28575" cap="flat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8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lide7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7_shape14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40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구현</a:t>
            </a:r>
            <a:r>
              <a:rPr lang="en-US" altLang="ko-KR" sz="18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(</a:t>
            </a:r>
            <a:r>
              <a:rPr lang="ko-KR" altLang="en-US" sz="18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이미지 전처리</a:t>
            </a:r>
            <a:r>
              <a:rPr lang="en-US" altLang="ko-KR" sz="18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)</a:t>
            </a:r>
            <a:endParaRPr sz="1800" b="1" kern="1200" spc="-150" dirty="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3528" y="1484784"/>
            <a:ext cx="2952328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BGR -&gt; </a:t>
            </a:r>
            <a:r>
              <a:rPr lang="en-US" altLang="ko-KR" dirty="0" err="1" smtClean="0">
                <a:solidFill>
                  <a:schemeClr val="tx1"/>
                </a:solidFill>
              </a:rPr>
              <a:t>YCrCb</a:t>
            </a:r>
            <a:r>
              <a:rPr lang="en-US" altLang="ko-KR" dirty="0" smtClean="0">
                <a:solidFill>
                  <a:schemeClr val="tx1"/>
                </a:solidFill>
              </a:rPr>
              <a:t>-&gt;</a:t>
            </a:r>
            <a:r>
              <a:rPr lang="ko-KR" altLang="en-US" dirty="0" smtClean="0">
                <a:solidFill>
                  <a:schemeClr val="tx1"/>
                </a:solidFill>
              </a:rPr>
              <a:t>이진화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slide7_shape2"/>
          <p:cNvCxnSpPr/>
          <p:nvPr/>
        </p:nvCxnSpPr>
        <p:spPr>
          <a:xfrm>
            <a:off x="323528" y="2348880"/>
            <a:ext cx="324036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3528" y="19168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BGR -&gt; </a:t>
            </a:r>
            <a:r>
              <a:rPr lang="en-US" altLang="ko-KR" dirty="0" err="1" smtClean="0"/>
              <a:t>YCrCb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18" name="slide7_shape8"/>
          <p:cNvSpPr/>
          <p:nvPr/>
        </p:nvSpPr>
        <p:spPr>
          <a:xfrm>
            <a:off x="4067944" y="764704"/>
            <a:ext cx="2880320" cy="2520280"/>
          </a:xfrm>
          <a:prstGeom prst="rect">
            <a:avLst/>
          </a:prstGeom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1"/>
            <a:tileRect/>
          </a:gradFill>
          <a:ln w="9525" cap="flat">
            <a:solidFill>
              <a:schemeClr val="accent4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 b="1" spc="-50" dirty="0" smtClean="0">
                <a:latin typeface="나눔고딕"/>
                <a:ea typeface="나눔고딕"/>
              </a:rPr>
              <a:t>변환 이유</a:t>
            </a:r>
            <a:r>
              <a:rPr lang="en-US" altLang="ko-KR" sz="1400" b="1" spc="-50" dirty="0" smtClean="0">
                <a:latin typeface="나눔고딕"/>
                <a:ea typeface="나눔고딕"/>
              </a:rPr>
              <a:t>:</a:t>
            </a:r>
          </a:p>
          <a:p>
            <a:pPr algn="ctr"/>
            <a:r>
              <a:rPr lang="ko-KR" altLang="en-US" sz="1400" b="1" spc="-50" dirty="0" smtClean="0">
                <a:latin typeface="나눔고딕"/>
                <a:ea typeface="나눔고딕"/>
              </a:rPr>
              <a:t>특정 색을 검출할 땐</a:t>
            </a:r>
          </a:p>
          <a:p>
            <a:pPr algn="ctr"/>
            <a:r>
              <a:rPr lang="ko-KR" altLang="en-US" sz="1400" b="1" spc="-50" dirty="0" smtClean="0">
                <a:latin typeface="나눔고딕"/>
                <a:ea typeface="나눔고딕"/>
              </a:rPr>
              <a:t>밝기 값을 제거한 순수 색 정보를 </a:t>
            </a:r>
            <a:r>
              <a:rPr lang="ko-KR" altLang="en-US" sz="1400" b="1" spc="-50" dirty="0" err="1" smtClean="0">
                <a:latin typeface="나눔고딕"/>
                <a:ea typeface="나눔고딕"/>
              </a:rPr>
              <a:t>이용하는게</a:t>
            </a:r>
            <a:r>
              <a:rPr lang="ko-KR" altLang="en-US" sz="1400" b="1" spc="-50" dirty="0" smtClean="0">
                <a:latin typeface="나눔고딕"/>
                <a:ea typeface="나눔고딕"/>
              </a:rPr>
              <a:t> 효율적</a:t>
            </a:r>
          </a:p>
          <a:p>
            <a:pPr algn="ctr"/>
            <a:endParaRPr lang="ko-KR" altLang="en-US" sz="1400" b="1" spc="-50" dirty="0" smtClean="0">
              <a:latin typeface="나눔고딕"/>
              <a:ea typeface="나눔고딕"/>
            </a:endParaRPr>
          </a:p>
          <a:p>
            <a:pPr algn="ctr"/>
            <a:r>
              <a:rPr lang="en-US" altLang="ko-KR" sz="1400" b="1" spc="-50" dirty="0" smtClean="0">
                <a:latin typeface="나눔고딕"/>
                <a:ea typeface="나눔고딕"/>
              </a:rPr>
              <a:t>Ex) </a:t>
            </a:r>
            <a:r>
              <a:rPr lang="ko-KR" altLang="en-US" sz="1400" b="1" spc="-50" dirty="0" smtClean="0">
                <a:latin typeface="나눔고딕"/>
                <a:ea typeface="나눔고딕"/>
              </a:rPr>
              <a:t>피부색 경우 사람의 피부는 밝기에 관계없이 붉은색 계열을 포함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7416824" cy="434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323528" y="249289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피부색은 보통 </a:t>
            </a:r>
            <a:r>
              <a:rPr lang="en-US" altLang="ko-KR" dirty="0" smtClean="0"/>
              <a:t>Cr : 128~170</a:t>
            </a:r>
            <a:endParaRPr lang="ko-KR" altLang="en-US" dirty="0"/>
          </a:p>
        </p:txBody>
      </p:sp>
      <p:cxnSp>
        <p:nvCxnSpPr>
          <p:cNvPr id="20" name="slide7_shape2"/>
          <p:cNvCxnSpPr/>
          <p:nvPr/>
        </p:nvCxnSpPr>
        <p:spPr>
          <a:xfrm>
            <a:off x="323528" y="2924944"/>
            <a:ext cx="324036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lide7_shape2"/>
          <p:cNvCxnSpPr/>
          <p:nvPr/>
        </p:nvCxnSpPr>
        <p:spPr>
          <a:xfrm>
            <a:off x="1835696" y="3429000"/>
            <a:ext cx="1728192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3528" y="299695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       </a:t>
            </a:r>
            <a:r>
              <a:rPr lang="en-US" altLang="ko-KR" dirty="0" err="1" smtClean="0"/>
              <a:t>Cb</a:t>
            </a:r>
            <a:r>
              <a:rPr lang="en-US" altLang="ko-KR" dirty="0" smtClean="0"/>
              <a:t> : 73~158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8" grpId="0" build="allAtOnce" animBg="1"/>
      <p:bldP spid="18" grpId="1" build="allAtOnce" animBg="1"/>
      <p:bldP spid="19" grpId="0"/>
      <p:bldP spid="23" grpId="0"/>
      <p:bldP spid="2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lide7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7_shape14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40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구현</a:t>
            </a:r>
            <a:r>
              <a:rPr lang="en-US" altLang="ko-KR" sz="18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(</a:t>
            </a:r>
            <a:r>
              <a:rPr lang="ko-KR" altLang="en-US" sz="18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이미지 전처리</a:t>
            </a:r>
            <a:r>
              <a:rPr lang="en-US" altLang="ko-KR" sz="18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)</a:t>
            </a:r>
            <a:endParaRPr sz="1800" b="1" kern="1200" spc="-150" dirty="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3528" y="1484784"/>
            <a:ext cx="2952328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침식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slide7_shape8"/>
          <p:cNvSpPr/>
          <p:nvPr/>
        </p:nvSpPr>
        <p:spPr>
          <a:xfrm>
            <a:off x="4139952" y="2420888"/>
            <a:ext cx="2880320" cy="2520280"/>
          </a:xfrm>
          <a:prstGeom prst="rect">
            <a:avLst/>
          </a:prstGeom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1"/>
            <a:tileRect/>
          </a:gradFill>
          <a:ln w="9525" cap="flat">
            <a:solidFill>
              <a:schemeClr val="accent4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 b="1" spc="-50" dirty="0" smtClean="0">
                <a:latin typeface="나눔고딕"/>
                <a:ea typeface="나눔고딕"/>
              </a:rPr>
              <a:t>변환 이유</a:t>
            </a:r>
            <a:r>
              <a:rPr lang="en-US" altLang="ko-KR" sz="1400" b="1" spc="-50" dirty="0" smtClean="0">
                <a:latin typeface="나눔고딕"/>
                <a:ea typeface="나눔고딕"/>
              </a:rPr>
              <a:t>:</a:t>
            </a:r>
          </a:p>
          <a:p>
            <a:pPr algn="ctr"/>
            <a:r>
              <a:rPr lang="ko-KR" altLang="en-US" sz="1400" b="1" spc="-50" dirty="0" err="1" smtClean="0">
                <a:latin typeface="나눔고딕"/>
                <a:ea typeface="나눔고딕"/>
              </a:rPr>
              <a:t>노이즈</a:t>
            </a:r>
            <a:r>
              <a:rPr lang="ko-KR" altLang="en-US" sz="1400" b="1" spc="-50" dirty="0" smtClean="0">
                <a:latin typeface="나눔고딕"/>
                <a:ea typeface="나눔고딕"/>
              </a:rPr>
              <a:t> 제거</a:t>
            </a:r>
          </a:p>
        </p:txBody>
      </p:sp>
      <p:sp>
        <p:nvSpPr>
          <p:cNvPr id="13" name="slide6_shape10"/>
          <p:cNvSpPr/>
          <p:nvPr/>
        </p:nvSpPr>
        <p:spPr>
          <a:xfrm>
            <a:off x="827584" y="2276872"/>
            <a:ext cx="3024336" cy="2808312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1"/>
            <a:tileRect/>
          </a:gradFill>
          <a:ln w="9525" cap="flat">
            <a:noFill/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ko-KR" dirty="0" smtClean="0"/>
              <a:t>       - </a:t>
            </a:r>
            <a:r>
              <a:rPr lang="ko-KR" altLang="en-US" dirty="0" smtClean="0"/>
              <a:t>침식  </a:t>
            </a:r>
            <a:r>
              <a:rPr lang="en-US" altLang="ko-KR" dirty="0" smtClean="0"/>
              <a:t>- </a:t>
            </a:r>
          </a:p>
          <a:p>
            <a:r>
              <a:rPr lang="ko-KR" altLang="en-US" dirty="0" smtClean="0"/>
              <a:t>이웃한 </a:t>
            </a:r>
            <a:r>
              <a:rPr lang="ko-KR" altLang="en-US" dirty="0" err="1" smtClean="0"/>
              <a:t>화소들</a:t>
            </a:r>
            <a:r>
              <a:rPr lang="ko-KR" altLang="en-US" dirty="0" smtClean="0"/>
              <a:t> 중 최소 </a:t>
            </a:r>
            <a:r>
              <a:rPr lang="ko-KR" altLang="en-US" dirty="0" err="1" smtClean="0"/>
              <a:t>화소</a:t>
            </a:r>
            <a:r>
              <a:rPr lang="ko-KR" altLang="en-US" dirty="0" smtClean="0"/>
              <a:t> 값을 </a:t>
            </a:r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화소</a:t>
            </a:r>
            <a:r>
              <a:rPr lang="ko-KR" altLang="en-US" dirty="0" smtClean="0"/>
              <a:t> 값으로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대체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373216"/>
            <a:ext cx="51435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6381328"/>
            <a:ext cx="75057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dlwor\OneDrive\바탕 화면\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1124744"/>
            <a:ext cx="3048000" cy="3268663"/>
          </a:xfrm>
          <a:prstGeom prst="rect">
            <a:avLst/>
          </a:prstGeom>
          <a:noFill/>
        </p:spPr>
      </p:pic>
      <p:pic>
        <p:nvPicPr>
          <p:cNvPr id="1027" name="Picture 3" descr="C:\Users\dlwor\OneDrive\바탕 화면\er 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1196752"/>
            <a:ext cx="2887663" cy="3238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lide7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7_shape14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40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구현</a:t>
            </a:r>
            <a:r>
              <a:rPr lang="en-US" altLang="ko-KR" sz="18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(</a:t>
            </a:r>
            <a:r>
              <a:rPr lang="ko-KR" altLang="en-US" sz="18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이미지 전처리</a:t>
            </a:r>
            <a:r>
              <a:rPr lang="en-US" altLang="ko-KR" sz="18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)</a:t>
            </a:r>
            <a:endParaRPr sz="1800" b="1" kern="1200" spc="-150" dirty="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3528" y="1484784"/>
            <a:ext cx="2952328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엣지</a:t>
            </a:r>
            <a:r>
              <a:rPr lang="ko-KR" altLang="en-US" dirty="0" smtClean="0">
                <a:solidFill>
                  <a:schemeClr val="tx1"/>
                </a:solidFill>
              </a:rPr>
              <a:t> 검출</a:t>
            </a:r>
            <a:r>
              <a:rPr lang="en-US" altLang="ko-KR" dirty="0" smtClean="0">
                <a:solidFill>
                  <a:schemeClr val="tx1"/>
                </a:solidFill>
              </a:rPr>
              <a:t>(Canny())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slide7_shape8"/>
          <p:cNvSpPr/>
          <p:nvPr/>
        </p:nvSpPr>
        <p:spPr>
          <a:xfrm>
            <a:off x="4139952" y="2420888"/>
            <a:ext cx="2880320" cy="2520280"/>
          </a:xfrm>
          <a:prstGeom prst="rect">
            <a:avLst/>
          </a:prstGeom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1"/>
            <a:tileRect/>
          </a:gradFill>
          <a:ln w="9525" cap="flat">
            <a:solidFill>
              <a:schemeClr val="accent4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 b="1" spc="-50" dirty="0" smtClean="0">
                <a:latin typeface="나눔고딕"/>
                <a:ea typeface="나눔고딕"/>
              </a:rPr>
              <a:t>변환 이유</a:t>
            </a:r>
            <a:r>
              <a:rPr lang="en-US" altLang="ko-KR" sz="1400" b="1" spc="-50" dirty="0" smtClean="0">
                <a:latin typeface="나눔고딕"/>
                <a:ea typeface="나눔고딕"/>
              </a:rPr>
              <a:t>:</a:t>
            </a:r>
          </a:p>
          <a:p>
            <a:pPr algn="ctr"/>
            <a:r>
              <a:rPr lang="ko-KR" altLang="en-US" sz="1400" b="1" spc="-50" dirty="0" smtClean="0">
                <a:latin typeface="나눔고딕"/>
                <a:ea typeface="나눔고딕"/>
              </a:rPr>
              <a:t>인식률 증가</a:t>
            </a:r>
          </a:p>
        </p:txBody>
      </p:sp>
      <p:sp>
        <p:nvSpPr>
          <p:cNvPr id="13" name="slide6_shape10"/>
          <p:cNvSpPr/>
          <p:nvPr/>
        </p:nvSpPr>
        <p:spPr>
          <a:xfrm>
            <a:off x="827584" y="2276872"/>
            <a:ext cx="3024336" cy="2808312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1"/>
            <a:tileRect/>
          </a:gradFill>
          <a:ln w="9525" cap="flat">
            <a:noFill/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ko-KR" dirty="0" smtClean="0"/>
              <a:t>     -Canny-</a:t>
            </a:r>
          </a:p>
          <a:p>
            <a:r>
              <a:rPr lang="ko-KR" altLang="en-US" dirty="0" err="1" smtClean="0"/>
              <a:t>엣지</a:t>
            </a:r>
            <a:r>
              <a:rPr lang="ko-KR" altLang="en-US" dirty="0" smtClean="0"/>
              <a:t> 검출 방식 중 좋은 방식으로 알려짐</a:t>
            </a:r>
            <a:endParaRPr lang="en-US" altLang="ko-KR" dirty="0" smtClean="0"/>
          </a:p>
          <a:p>
            <a:r>
              <a:rPr lang="en-US" altLang="ko-KR" dirty="0" err="1" smtClean="0"/>
              <a:t>Sobel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5301208"/>
            <a:ext cx="53530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Users\dlwor\OneDrive\바탕 화면\er 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052736"/>
            <a:ext cx="2887662" cy="3238500"/>
          </a:xfrm>
          <a:prstGeom prst="rect">
            <a:avLst/>
          </a:prstGeom>
          <a:noFill/>
        </p:spPr>
      </p:pic>
      <p:pic>
        <p:nvPicPr>
          <p:cNvPr id="2051" name="Picture 3" descr="C:\Users\dlwor\OneDrive\바탕 화면\c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1052736"/>
            <a:ext cx="2865437" cy="308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lide7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7_shape14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40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구현</a:t>
            </a:r>
            <a:r>
              <a:rPr lang="en-US" altLang="ko-KR" sz="18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(</a:t>
            </a:r>
            <a:r>
              <a:rPr lang="ko-KR" altLang="en-US" sz="18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이미지 전처리</a:t>
            </a:r>
            <a:r>
              <a:rPr lang="en-US" altLang="ko-KR" sz="1800" b="1" kern="1200" spc="-150" dirty="0" smtClean="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)</a:t>
            </a:r>
            <a:endParaRPr sz="1800" b="1" kern="1200" spc="-150" dirty="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3528" y="1484784"/>
            <a:ext cx="2952328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블러처리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slide7_shape8"/>
          <p:cNvSpPr/>
          <p:nvPr/>
        </p:nvSpPr>
        <p:spPr>
          <a:xfrm>
            <a:off x="4139952" y="2420888"/>
            <a:ext cx="2880320" cy="2520280"/>
          </a:xfrm>
          <a:prstGeom prst="rect">
            <a:avLst/>
          </a:prstGeom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1"/>
            <a:tileRect/>
          </a:gradFill>
          <a:ln w="9525" cap="flat">
            <a:solidFill>
              <a:schemeClr val="accent4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 b="1" spc="-50" dirty="0" smtClean="0">
                <a:latin typeface="나눔고딕"/>
                <a:ea typeface="나눔고딕"/>
              </a:rPr>
              <a:t>변환 이유</a:t>
            </a:r>
            <a:r>
              <a:rPr lang="en-US" altLang="ko-KR" sz="1400" b="1" spc="-50" dirty="0" smtClean="0">
                <a:latin typeface="나눔고딕"/>
                <a:ea typeface="나눔고딕"/>
              </a:rPr>
              <a:t>:</a:t>
            </a:r>
          </a:p>
          <a:p>
            <a:pPr algn="ctr"/>
            <a:r>
              <a:rPr lang="ko-KR" altLang="en-US" sz="1400" b="1" spc="-50" dirty="0" smtClean="0">
                <a:latin typeface="나눔고딕"/>
                <a:ea typeface="나눔고딕"/>
              </a:rPr>
              <a:t>잡음 제거</a:t>
            </a:r>
          </a:p>
        </p:txBody>
      </p:sp>
      <p:sp>
        <p:nvSpPr>
          <p:cNvPr id="13" name="slide6_shape10"/>
          <p:cNvSpPr/>
          <p:nvPr/>
        </p:nvSpPr>
        <p:spPr>
          <a:xfrm>
            <a:off x="827584" y="2276872"/>
            <a:ext cx="3024336" cy="2808312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1"/>
            <a:tileRect/>
          </a:gradFill>
          <a:ln w="9525" cap="flat">
            <a:noFill/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ko-KR" dirty="0" smtClean="0"/>
              <a:t>     -</a:t>
            </a:r>
            <a:r>
              <a:rPr lang="ko-KR" altLang="en-US" dirty="0" err="1" smtClean="0"/>
              <a:t>가우시안</a:t>
            </a:r>
            <a:r>
              <a:rPr lang="en-US" altLang="ko-KR" dirty="0" smtClean="0"/>
              <a:t>-</a:t>
            </a:r>
          </a:p>
          <a:p>
            <a:r>
              <a:rPr lang="ko-KR" altLang="en-US" dirty="0" smtClean="0"/>
              <a:t>평균 </a:t>
            </a:r>
            <a:r>
              <a:rPr lang="ko-KR" altLang="en-US" dirty="0" err="1" smtClean="0"/>
              <a:t>필터링을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사용한 잡음제거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589240"/>
            <a:ext cx="57150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dlwor\OneDrive\바탕 화면\a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772816"/>
            <a:ext cx="2925763" cy="3140075"/>
          </a:xfrm>
          <a:prstGeom prst="rect">
            <a:avLst/>
          </a:prstGeom>
          <a:noFill/>
        </p:spPr>
      </p:pic>
      <p:pic>
        <p:nvPicPr>
          <p:cNvPr id="1027" name="Picture 3" descr="C:\Users\dlwor\OneDrive\바탕 화면\bb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700808"/>
            <a:ext cx="2881312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363</Words>
  <Application>Microsoft Office PowerPoint</Application>
  <PresentationFormat>화면 슬라이드 쇼(4:3)</PresentationFormat>
  <Paragraphs>125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/>
      <vt:lpstr>손가락 개수를 통한  동영상 조작</vt:lpstr>
      <vt:lpstr>목차</vt:lpstr>
      <vt:lpstr> 개요(주제,방식)</vt:lpstr>
      <vt:lpstr>개요(검출 방법)</vt:lpstr>
      <vt:lpstr>개요(손가락 검출)</vt:lpstr>
      <vt:lpstr>구현(이미지 전처리)</vt:lpstr>
      <vt:lpstr>구현(이미지 전처리)</vt:lpstr>
      <vt:lpstr>구현(이미지 전처리)</vt:lpstr>
      <vt:lpstr>구현(이미지 전처리)</vt:lpstr>
      <vt:lpstr>구현(외곽선 인식)</vt:lpstr>
      <vt:lpstr>구현(외곽선 인식)</vt:lpstr>
      <vt:lpstr>결과개수에 따른 조작)</vt:lpstr>
      <vt:lpstr>결론</vt:lpstr>
      <vt:lpstr>참고</vt:lpstr>
      <vt:lpstr>감사합니다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이민우</cp:lastModifiedBy>
  <cp:revision>123</cp:revision>
  <dcterms:modified xsi:type="dcterms:W3CDTF">2019-05-29T08:02:47Z</dcterms:modified>
</cp:coreProperties>
</file>