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59" r:id="rId7"/>
    <p:sldId id="271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1200279"/>
            <a:ext cx="1687354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109" dirty="0"/>
              <a:t>과</a:t>
            </a:r>
            <a:r>
              <a:rPr sz="1950" spc="4" dirty="0"/>
              <a:t>제</a:t>
            </a:r>
            <a:r>
              <a:rPr sz="1950" spc="-356" dirty="0"/>
              <a:t> </a:t>
            </a:r>
            <a:r>
              <a:rPr sz="1950" spc="-109" dirty="0"/>
              <a:t>안</a:t>
            </a:r>
            <a:r>
              <a:rPr sz="1950" spc="4" dirty="0"/>
              <a:t>내</a:t>
            </a:r>
            <a:r>
              <a:rPr sz="1950" spc="-363" dirty="0"/>
              <a:t> </a:t>
            </a:r>
            <a:r>
              <a:rPr sz="1950" spc="-113" dirty="0">
                <a:latin typeface="Arial"/>
                <a:cs typeface="Arial"/>
              </a:rPr>
              <a:t>(</a:t>
            </a:r>
            <a:r>
              <a:rPr sz="1950" spc="-109" dirty="0"/>
              <a:t>실습</a:t>
            </a:r>
            <a:r>
              <a:rPr sz="195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3415" y="1768983"/>
          <a:ext cx="8143399" cy="3684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주</a:t>
                      </a:r>
                      <a:r>
                        <a:rPr sz="1000" b="1" spc="-10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차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62389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제</a:t>
                      </a:r>
                      <a:r>
                        <a:rPr sz="1000" b="1" spc="-10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목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62389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내</a:t>
                      </a:r>
                      <a:r>
                        <a:rPr sz="1000" b="1" spc="-10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용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62389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산출물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62389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b="1" spc="5" dirty="0">
                          <a:latin typeface="맑은 고딕"/>
                          <a:cs typeface="맑은 고딕"/>
                        </a:rPr>
                        <a:t>주차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분석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웹사이트가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있다는</a:t>
                      </a:r>
                      <a:r>
                        <a:rPr sz="900" spc="-7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가정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웹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사이트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개선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요청에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대한</a:t>
                      </a:r>
                      <a:r>
                        <a:rPr sz="900" spc="-7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요구사항을</a:t>
                      </a:r>
                      <a:r>
                        <a:rPr sz="900" spc="-9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분석합니다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9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9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웹</a:t>
                      </a:r>
                      <a:r>
                        <a:rPr sz="900" b="1" spc="-100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사이트</a:t>
                      </a:r>
                      <a:r>
                        <a:rPr sz="900" b="1" spc="-100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sz="900" b="1" spc="-100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사전</a:t>
                      </a:r>
                      <a:r>
                        <a:rPr sz="900" b="1" spc="-100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sz="900" b="1" spc="-95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시작</a:t>
                      </a:r>
                      <a:r>
                        <a:rPr sz="900" b="1" spc="-100" dirty="0">
                          <a:solidFill>
                            <a:srgbClr val="0000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541020">
                        <a:lnSpc>
                          <a:spcPct val="100000"/>
                        </a:lnSpc>
                        <a:spcBef>
                          <a:spcPts val="1425"/>
                        </a:spcBef>
                        <a:buFont typeface="Arial"/>
                        <a:buChar char="-"/>
                        <a:tabLst>
                          <a:tab pos="166370" algn="l"/>
                        </a:tabLst>
                      </a:pPr>
                      <a:r>
                        <a:rPr sz="900" dirty="0" err="1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분석</a:t>
                      </a:r>
                      <a:r>
                        <a:rPr sz="900" dirty="0" smtClean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dirty="0" err="1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설계서</a:t>
                      </a:r>
                      <a:r>
                        <a:rPr sz="900" dirty="0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-160" dirty="0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 smtClean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900" spc="-5" dirty="0" smtClean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 err="1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900" spc="-90" dirty="0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 err="1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정의</a:t>
                      </a:r>
                      <a:r>
                        <a:rPr sz="900" dirty="0" smtClean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900" spc="15" dirty="0" smtClean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 err="1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sz="900" spc="-85" dirty="0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 err="1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정의서</a:t>
                      </a:r>
                      <a:r>
                        <a:rPr sz="900" dirty="0" smtClean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  </a:t>
                      </a:r>
                      <a:r>
                        <a:rPr sz="900" dirty="0" err="1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프로세스</a:t>
                      </a:r>
                      <a:r>
                        <a:rPr sz="900" spc="-105" dirty="0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정의서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스키마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코드</a:t>
                      </a:r>
                      <a:r>
                        <a:rPr sz="900" spc="-8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변경</a:t>
                      </a:r>
                      <a:r>
                        <a:rPr sz="900" spc="-1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등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165735" indent="-93980">
                        <a:lnSpc>
                          <a:spcPct val="100000"/>
                        </a:lnSpc>
                        <a:spcBef>
                          <a:spcPts val="1440"/>
                        </a:spcBef>
                        <a:buFont typeface="Arial"/>
                        <a:buChar char="-"/>
                        <a:tabLst>
                          <a:tab pos="166370" algn="l"/>
                        </a:tabLst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파일</a:t>
                      </a:r>
                      <a:r>
                        <a:rPr sz="900" spc="-8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확장자</a:t>
                      </a:r>
                      <a:r>
                        <a:rPr sz="900" spc="-9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자유</a:t>
                      </a:r>
                      <a:r>
                        <a:rPr sz="900" spc="-9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90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ppt,</a:t>
                      </a:r>
                      <a:r>
                        <a:rPr sz="900" spc="-3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xlsx,</a:t>
                      </a:r>
                      <a:r>
                        <a:rPr sz="90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메모장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90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URL</a:t>
                      </a:r>
                      <a:r>
                        <a:rPr sz="900" spc="-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 smtClean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등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135731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b="1" spc="5" dirty="0">
                          <a:latin typeface="맑은 고딕"/>
                          <a:cs typeface="맑은 고딕"/>
                        </a:rPr>
                        <a:t>주차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요구사항을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토대로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개발을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진행</a:t>
                      </a:r>
                      <a:r>
                        <a:rPr sz="900" spc="-7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합니다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425"/>
                        </a:lnSpc>
                      </a:pPr>
                      <a:r>
                        <a:rPr sz="9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[ </a:t>
                      </a:r>
                      <a:r>
                        <a:rPr sz="9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cs typeface="맑은 고딕"/>
                        </a:rPr>
                        <a:t>온라인세션</a:t>
                      </a:r>
                      <a:r>
                        <a:rPr sz="900" b="1" u="sng" spc="-75" dirty="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]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2390" marR="643255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분석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설계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90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웹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사이트</a:t>
                      </a:r>
                      <a:r>
                        <a:rPr sz="900" spc="-7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90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구조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설명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 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개발소스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스크린</a:t>
                      </a:r>
                      <a:r>
                        <a:rPr sz="900" spc="-7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샷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90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영상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등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1390"/>
                        </a:lnSpc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파일</a:t>
                      </a:r>
                      <a:r>
                        <a:rPr sz="900" spc="-8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확장자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: 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자유</a:t>
                      </a:r>
                      <a:r>
                        <a:rPr sz="900" spc="-9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90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ppt,</a:t>
                      </a:r>
                      <a:r>
                        <a:rPr sz="9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xlsx,</a:t>
                      </a:r>
                      <a:r>
                        <a:rPr sz="900" spc="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메모장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90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URL</a:t>
                      </a:r>
                      <a:r>
                        <a:rPr sz="900" spc="-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등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b="1" spc="5" dirty="0">
                          <a:latin typeface="맑은 고딕"/>
                          <a:cs typeface="맑은 고딕"/>
                        </a:rPr>
                        <a:t>주차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상황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발생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b="1" spc="5" dirty="0">
                          <a:latin typeface="맑은 고딕"/>
                          <a:cs typeface="맑은 고딕"/>
                        </a:rPr>
                        <a:t>주차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마무리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보고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sz="900" spc="-10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완료된</a:t>
                      </a:r>
                      <a:r>
                        <a:rPr sz="900" spc="-10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건에</a:t>
                      </a:r>
                      <a:r>
                        <a:rPr sz="900" spc="-10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대하여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보고를</a:t>
                      </a:r>
                      <a:r>
                        <a:rPr sz="900" spc="-9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요청</a:t>
                      </a:r>
                      <a:r>
                        <a:rPr sz="900" spc="-10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합니다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분석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설계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90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sz="900" spc="-9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산출물</a:t>
                      </a:r>
                      <a:endParaRPr sz="900" dirty="0">
                        <a:latin typeface="맑은 고딕"/>
                        <a:cs typeface="맑은 고딕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파일</a:t>
                      </a:r>
                      <a:r>
                        <a:rPr sz="900" spc="-8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확장자</a:t>
                      </a:r>
                      <a:r>
                        <a:rPr sz="900" spc="-9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자유</a:t>
                      </a:r>
                      <a:r>
                        <a:rPr sz="900" spc="-95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90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ppt,</a:t>
                      </a:r>
                      <a:r>
                        <a:rPr sz="90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xlsx,</a:t>
                      </a:r>
                      <a:r>
                        <a:rPr sz="90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메모장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90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URL</a:t>
                      </a:r>
                      <a:r>
                        <a:rPr sz="900" spc="-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맑은 고딕"/>
                          <a:cs typeface="맑은 고딕"/>
                        </a:rPr>
                        <a:t>등</a:t>
                      </a:r>
                      <a:r>
                        <a:rPr sz="9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18794" y="5585139"/>
            <a:ext cx="174498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맑은 고딕"/>
                <a:cs typeface="맑은 고딕"/>
              </a:rPr>
              <a:t>※</a:t>
            </a:r>
            <a:r>
              <a:rPr sz="900" spc="-8" dirty="0">
                <a:latin typeface="맑은 고딕"/>
                <a:cs typeface="맑은 고딕"/>
              </a:rPr>
              <a:t> </a:t>
            </a:r>
            <a:r>
              <a:rPr sz="900" spc="-4" dirty="0">
                <a:latin typeface="맑은 고딕"/>
                <a:cs typeface="맑은 고딕"/>
              </a:rPr>
              <a:t>localhost</a:t>
            </a:r>
            <a:r>
              <a:rPr sz="900" dirty="0">
                <a:latin typeface="맑은 고딕"/>
                <a:cs typeface="맑은 고딕"/>
              </a:rPr>
              <a:t> </a:t>
            </a:r>
            <a:r>
              <a:rPr sz="900" spc="-4" dirty="0">
                <a:latin typeface="맑은 고딕"/>
                <a:cs typeface="맑은 고딕"/>
              </a:rPr>
              <a:t>(각자의 PC에서 </a:t>
            </a:r>
            <a:r>
              <a:rPr sz="900" dirty="0">
                <a:latin typeface="맑은 고딕"/>
                <a:cs typeface="맑은 고딕"/>
              </a:rPr>
              <a:t>진행)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9300" y="1566006"/>
            <a:ext cx="2777014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>
                <a:latin typeface="맑은 고딕"/>
                <a:cs typeface="맑은 고딕"/>
              </a:rPr>
              <a:t>상황 :</a:t>
            </a:r>
            <a:r>
              <a:rPr sz="900" spc="-11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역할극 (</a:t>
            </a:r>
            <a:r>
              <a:rPr sz="900" spc="-1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멘티</a:t>
            </a:r>
            <a:r>
              <a:rPr sz="900" spc="4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:</a:t>
            </a:r>
            <a:r>
              <a:rPr sz="900" spc="-11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웹</a:t>
            </a:r>
            <a:r>
              <a:rPr sz="900" spc="-11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개발자, 멘토</a:t>
            </a:r>
            <a:r>
              <a:rPr sz="900" spc="-8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:</a:t>
            </a:r>
            <a:r>
              <a:rPr sz="900" spc="-11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현업/고객</a:t>
            </a:r>
            <a:r>
              <a:rPr sz="900" spc="-11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)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566006"/>
            <a:ext cx="9073008" cy="143094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4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1200936"/>
            <a:ext cx="2637472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deve</a:t>
            </a:r>
            <a:r>
              <a:rPr sz="1950" spc="-94" dirty="0">
                <a:latin typeface="Arial"/>
                <a:cs typeface="Arial"/>
              </a:rPr>
              <a:t>l</a:t>
            </a:r>
            <a:r>
              <a:rPr sz="1950" spc="-86" dirty="0">
                <a:latin typeface="Arial"/>
                <a:cs typeface="Arial"/>
              </a:rPr>
              <a:t>ope</a:t>
            </a:r>
            <a:r>
              <a:rPr sz="1950" spc="-94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7864" y="1328260"/>
            <a:ext cx="2448272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 err="1">
                <a:latin typeface="맑은 고딕"/>
                <a:cs typeface="맑은 고딕"/>
              </a:rPr>
              <a:t>화면</a:t>
            </a:r>
            <a:r>
              <a:rPr sz="900" spc="-56" dirty="0">
                <a:latin typeface="맑은 고딕"/>
                <a:cs typeface="맑은 고딕"/>
              </a:rPr>
              <a:t> </a:t>
            </a:r>
            <a:r>
              <a:rPr sz="900" dirty="0" err="1" smtClean="0">
                <a:latin typeface="맑은 고딕"/>
                <a:cs typeface="맑은 고딕"/>
              </a:rPr>
              <a:t>정의서</a:t>
            </a:r>
            <a:r>
              <a:rPr lang="en-US" sz="900" dirty="0" smtClean="0">
                <a:latin typeface="맑은 고딕"/>
                <a:cs typeface="맑은 고딕"/>
              </a:rPr>
              <a:t> : </a:t>
            </a:r>
            <a:r>
              <a:rPr lang="ko-KR" altLang="en-US" sz="900" dirty="0" smtClean="0">
                <a:latin typeface="맑은 고딕"/>
                <a:cs typeface="맑은 고딕"/>
              </a:rPr>
              <a:t>분석</a:t>
            </a:r>
            <a:r>
              <a:rPr lang="en-US" altLang="ko-KR" sz="900" dirty="0" smtClean="0">
                <a:latin typeface="맑은 고딕"/>
                <a:cs typeface="맑은 고딕"/>
              </a:rPr>
              <a:t>, </a:t>
            </a:r>
            <a:r>
              <a:rPr lang="ko-KR" altLang="en-US" sz="900" dirty="0" smtClean="0">
                <a:latin typeface="맑은 고딕"/>
                <a:cs typeface="맑은 고딕"/>
              </a:rPr>
              <a:t>설계를 통해 구현하기로 한 기능 중심으로 화면을 구성했습니다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</a:p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smtClean="0">
                <a:latin typeface="맑은 고딕"/>
                <a:cs typeface="맑은 고딕"/>
              </a:rPr>
              <a:t>아직 개발 중에 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362" y="1645729"/>
            <a:ext cx="200406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맑은 고딕"/>
                <a:cs typeface="맑은 고딕"/>
              </a:rPr>
              <a:t>본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화면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endParaRPr sz="1200" dirty="0">
              <a:latin typeface="맑은 고딕"/>
              <a:cs typeface="맑은 고딕"/>
            </a:endParaRPr>
          </a:p>
          <a:p>
            <a:pPr marL="9525"/>
            <a:r>
              <a:rPr sz="1200" spc="-4" dirty="0">
                <a:latin typeface="맑은 고딕"/>
                <a:cs typeface="맑은 고딕"/>
              </a:rPr>
              <a:t>공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투입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자원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(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본수</a:t>
            </a:r>
            <a:r>
              <a:rPr sz="1200" spc="-4" dirty="0">
                <a:latin typeface="Calibri"/>
                <a:cs typeface="Calibri"/>
              </a:rPr>
              <a:t>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C00000"/>
                </a:solidFill>
                <a:latin typeface="Calibri"/>
                <a:cs typeface="Calibri"/>
              </a:rPr>
              <a:t>M/M</a:t>
            </a:r>
            <a:r>
              <a:rPr sz="12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99702" y="1645038"/>
            <a:ext cx="224410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err="1" smtClean="0">
                <a:latin typeface="맑은 고딕"/>
                <a:cs typeface="맑은 고딕"/>
              </a:rPr>
              <a:t>게시글</a:t>
            </a:r>
            <a:r>
              <a:rPr lang="ko-KR" altLang="en-US" sz="900" dirty="0" smtClean="0">
                <a:latin typeface="맑은 고딕"/>
                <a:cs typeface="맑은 고딕"/>
              </a:rPr>
              <a:t> </a:t>
            </a:r>
            <a:r>
              <a:rPr lang="en-US" altLang="ko-KR" sz="900" dirty="0" smtClean="0">
                <a:latin typeface="맑은 고딕"/>
                <a:cs typeface="맑은 고딕"/>
              </a:rPr>
              <a:t>– </a:t>
            </a:r>
            <a:r>
              <a:rPr lang="ko-KR" altLang="en-US" sz="900" dirty="0" smtClean="0">
                <a:latin typeface="맑은 고딕"/>
                <a:cs typeface="맑은 고딕"/>
              </a:rPr>
              <a:t>상세 페이지 보기 기능</a:t>
            </a:r>
            <a:endParaRPr sz="90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55" y="2492896"/>
            <a:ext cx="5578323" cy="33073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2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1200936"/>
            <a:ext cx="2637472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deve</a:t>
            </a:r>
            <a:r>
              <a:rPr sz="1950" spc="-94" dirty="0">
                <a:latin typeface="Arial"/>
                <a:cs typeface="Arial"/>
              </a:rPr>
              <a:t>l</a:t>
            </a:r>
            <a:r>
              <a:rPr sz="1950" spc="-86" dirty="0">
                <a:latin typeface="Arial"/>
                <a:cs typeface="Arial"/>
              </a:rPr>
              <a:t>ope</a:t>
            </a:r>
            <a:r>
              <a:rPr sz="1950" spc="-94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7864" y="1328260"/>
            <a:ext cx="2448272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 err="1">
                <a:latin typeface="맑은 고딕"/>
                <a:cs typeface="맑은 고딕"/>
              </a:rPr>
              <a:t>화면</a:t>
            </a:r>
            <a:r>
              <a:rPr sz="900" spc="-56" dirty="0">
                <a:latin typeface="맑은 고딕"/>
                <a:cs typeface="맑은 고딕"/>
              </a:rPr>
              <a:t> </a:t>
            </a:r>
            <a:r>
              <a:rPr sz="900" dirty="0" err="1" smtClean="0">
                <a:latin typeface="맑은 고딕"/>
                <a:cs typeface="맑은 고딕"/>
              </a:rPr>
              <a:t>정의서</a:t>
            </a:r>
            <a:r>
              <a:rPr lang="en-US" sz="900" dirty="0" smtClean="0">
                <a:latin typeface="맑은 고딕"/>
                <a:cs typeface="맑은 고딕"/>
              </a:rPr>
              <a:t> : </a:t>
            </a:r>
            <a:r>
              <a:rPr lang="ko-KR" altLang="en-US" sz="900" dirty="0" smtClean="0">
                <a:latin typeface="맑은 고딕"/>
                <a:cs typeface="맑은 고딕"/>
              </a:rPr>
              <a:t>분석</a:t>
            </a:r>
            <a:r>
              <a:rPr lang="en-US" altLang="ko-KR" sz="900" dirty="0" smtClean="0">
                <a:latin typeface="맑은 고딕"/>
                <a:cs typeface="맑은 고딕"/>
              </a:rPr>
              <a:t>, </a:t>
            </a:r>
            <a:r>
              <a:rPr lang="ko-KR" altLang="en-US" sz="900" dirty="0" smtClean="0">
                <a:latin typeface="맑은 고딕"/>
                <a:cs typeface="맑은 고딕"/>
              </a:rPr>
              <a:t>설계를 통해 구현하기로 한 기능 중심으로 화면을 구성했습니다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</a:p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smtClean="0">
                <a:latin typeface="맑은 고딕"/>
                <a:cs typeface="맑은 고딕"/>
              </a:rPr>
              <a:t>아직 개발 중에 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362" y="1645729"/>
            <a:ext cx="200406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맑은 고딕"/>
                <a:cs typeface="맑은 고딕"/>
              </a:rPr>
              <a:t>본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화면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endParaRPr sz="1200" dirty="0">
              <a:latin typeface="맑은 고딕"/>
              <a:cs typeface="맑은 고딕"/>
            </a:endParaRPr>
          </a:p>
          <a:p>
            <a:pPr marL="9525"/>
            <a:r>
              <a:rPr sz="1200" spc="-4" dirty="0">
                <a:latin typeface="맑은 고딕"/>
                <a:cs typeface="맑은 고딕"/>
              </a:rPr>
              <a:t>공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투입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자원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(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본수</a:t>
            </a:r>
            <a:r>
              <a:rPr sz="1200" spc="-4" dirty="0">
                <a:latin typeface="Calibri"/>
                <a:cs typeface="Calibri"/>
              </a:rPr>
              <a:t>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C00000"/>
                </a:solidFill>
                <a:latin typeface="Calibri"/>
                <a:cs typeface="Calibri"/>
              </a:rPr>
              <a:t>M/M</a:t>
            </a:r>
            <a:r>
              <a:rPr sz="12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99702" y="1645038"/>
            <a:ext cx="152402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err="1" smtClean="0">
                <a:latin typeface="맑은 고딕"/>
                <a:cs typeface="맑은 고딕"/>
              </a:rPr>
              <a:t>게시글</a:t>
            </a:r>
            <a:r>
              <a:rPr lang="ko-KR" altLang="en-US" sz="900" dirty="0" smtClean="0">
                <a:latin typeface="맑은 고딕"/>
                <a:cs typeface="맑은 고딕"/>
              </a:rPr>
              <a:t> 수정 및 삭제 기능</a:t>
            </a:r>
            <a:endParaRPr sz="900" dirty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04" y="2641163"/>
            <a:ext cx="3119864" cy="16193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90166"/>
            <a:ext cx="4896544" cy="24867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97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1200747"/>
            <a:ext cx="2615565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101" dirty="0">
                <a:latin typeface="Arial"/>
                <a:cs typeface="Arial"/>
              </a:rPr>
              <a:t>W</a:t>
            </a:r>
            <a:r>
              <a:rPr sz="1950" spc="-98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203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we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de</a:t>
            </a:r>
            <a:r>
              <a:rPr sz="1950" spc="-94" dirty="0">
                <a:latin typeface="Arial"/>
                <a:cs typeface="Arial"/>
              </a:rPr>
              <a:t>v</a:t>
            </a:r>
            <a:r>
              <a:rPr sz="1950" spc="-98" dirty="0">
                <a:latin typeface="Arial"/>
                <a:cs typeface="Arial"/>
              </a:rPr>
              <a:t>e</a:t>
            </a:r>
            <a:r>
              <a:rPr sz="1950" spc="-101" dirty="0">
                <a:latin typeface="Arial"/>
                <a:cs typeface="Arial"/>
              </a:rPr>
              <a:t>l</a:t>
            </a:r>
            <a:r>
              <a:rPr sz="1950" spc="-98" dirty="0">
                <a:latin typeface="Arial"/>
                <a:cs typeface="Arial"/>
              </a:rPr>
              <a:t>ope</a:t>
            </a:r>
            <a:r>
              <a:rPr sz="1950" spc="-10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5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0966" y="1624699"/>
            <a:ext cx="676275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>
                <a:latin typeface="맑은 고딕"/>
                <a:cs typeface="맑은 고딕"/>
              </a:rPr>
              <a:t>분석/설계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51618"/>
              </p:ext>
            </p:extLst>
          </p:nvPr>
        </p:nvGraphicFramePr>
        <p:xfrm>
          <a:off x="1634393" y="1894618"/>
          <a:ext cx="6249975" cy="1710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43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b="1" spc="-5" dirty="0">
                          <a:latin typeface="Calibri"/>
                          <a:cs typeface="Calibri"/>
                        </a:rPr>
                        <a:t>No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800" b="1" spc="-5" dirty="0">
                          <a:latin typeface="맑은 고딕"/>
                          <a:cs typeface="맑은 고딕"/>
                        </a:rPr>
                        <a:t>구분</a:t>
                      </a:r>
                      <a:endParaRPr sz="800" dirty="0">
                        <a:latin typeface="맑은 고딕"/>
                        <a:cs typeface="맑은 고딕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8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800" b="1" spc="-1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800" b="1" spc="-5" dirty="0">
                          <a:latin typeface="맑은 고딕"/>
                          <a:cs typeface="맑은 고딕"/>
                        </a:rPr>
                        <a:t>내용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800" b="1" spc="-5" dirty="0">
                          <a:latin typeface="맑은 고딕"/>
                          <a:cs typeface="맑은 고딕"/>
                        </a:rPr>
                        <a:t>권한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95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맑은 고딕"/>
                          <a:cs typeface="맑은 고딕"/>
                        </a:rPr>
                        <a:t>기능</a:t>
                      </a: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4510" marR="303530" indent="-2152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600" dirty="0" err="1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sz="6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sz="600" spc="-114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 smtClean="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600" spc="-114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sz="600" spc="-114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600" spc="0" dirty="0" smtClean="0">
                          <a:latin typeface="맑은 고딕"/>
                          <a:cs typeface="맑은 고딕"/>
                        </a:rPr>
                        <a:t>회원</a:t>
                      </a:r>
                      <a:r>
                        <a:rPr sz="600" dirty="0" err="1" smtClean="0">
                          <a:latin typeface="맑은 고딕"/>
                          <a:cs typeface="맑은 고딕"/>
                        </a:rPr>
                        <a:t>가입</a:t>
                      </a:r>
                      <a:r>
                        <a:rPr sz="600" dirty="0" smtClean="0">
                          <a:latin typeface="맑은 고딕"/>
                          <a:cs typeface="맑은 고딕"/>
                        </a:rPr>
                        <a:t> 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sz="6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추가</a:t>
                      </a:r>
                    </a:p>
                  </a:txBody>
                  <a:tcPr marL="0" marR="0" marT="2762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6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와</a:t>
                      </a:r>
                      <a:r>
                        <a:rPr sz="6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비밀번호를</a:t>
                      </a:r>
                      <a:r>
                        <a:rPr sz="600" spc="-14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통해</a:t>
                      </a:r>
                      <a:r>
                        <a:rPr sz="6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로그인하며</a:t>
                      </a:r>
                      <a:r>
                        <a:rPr sz="600" spc="-1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계정이</a:t>
                      </a:r>
                      <a:r>
                        <a:rPr sz="6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없는</a:t>
                      </a:r>
                      <a:r>
                        <a:rPr sz="6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경우</a:t>
                      </a:r>
                      <a:r>
                        <a:rPr sz="6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회원가입</a:t>
                      </a:r>
                      <a:r>
                        <a:rPr sz="600" spc="-1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맑은 고딕"/>
                          <a:cs typeface="맑은 고딕"/>
                        </a:rPr>
                        <a:t>진행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7334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일반 회원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7334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95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6580" marR="91440" indent="-4787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로그인 및 회원가입 </a:t>
                      </a:r>
                      <a:r>
                        <a:rPr lang="en-US" altLang="ko-KR" sz="600" dirty="0" smtClean="0">
                          <a:latin typeface="맑은 고딕"/>
                          <a:cs typeface="맑은 고딕"/>
                        </a:rPr>
                        <a:t>– 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접속한 회원 세션 관리하기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762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세션 </a:t>
                      </a:r>
                      <a:r>
                        <a:rPr lang="en-US" altLang="ko-KR" sz="600" dirty="0" smtClean="0">
                          <a:latin typeface="맑은 고딕"/>
                          <a:cs typeface="맑은 고딕"/>
                        </a:rPr>
                        <a:t>: 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접속한 회원에 할당해주는 고유한 </a:t>
                      </a:r>
                      <a:r>
                        <a:rPr lang="en-US" altLang="ko-KR" sz="600" dirty="0" smtClean="0">
                          <a:latin typeface="맑은 고딕"/>
                          <a:cs typeface="맑은 고딕"/>
                        </a:rPr>
                        <a:t>ID,</a:t>
                      </a: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600" dirty="0" err="1" smtClean="0">
                          <a:latin typeface="맑은 고딕"/>
                          <a:cs typeface="맑은 고딕"/>
                        </a:rPr>
                        <a:t>웹서버는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 한 명의 회원을 세션 </a:t>
                      </a:r>
                      <a:r>
                        <a:rPr lang="en-US" altLang="ko-KR" sz="600" dirty="0" smtClean="0">
                          <a:latin typeface="맑은 고딕"/>
                          <a:cs typeface="맑은 고딕"/>
                        </a:rPr>
                        <a:t>ID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로 구분</a:t>
                      </a:r>
                      <a:r>
                        <a:rPr lang="en-US" altLang="ko-KR" sz="600" dirty="0" smtClean="0">
                          <a:latin typeface="맑은 고딕"/>
                          <a:cs typeface="맑은 고딕"/>
                        </a:rPr>
                        <a:t>, </a:t>
                      </a: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600" dirty="0" err="1" smtClean="0">
                          <a:latin typeface="맑은 고딕"/>
                          <a:cs typeface="Calibri"/>
                        </a:rPr>
                        <a:t>로그인을</a:t>
                      </a:r>
                      <a:r>
                        <a:rPr lang="ko-KR" altLang="en-US" sz="600" dirty="0" smtClean="0">
                          <a:latin typeface="맑은 고딕"/>
                          <a:cs typeface="Calibri"/>
                        </a:rPr>
                        <a:t> 성공했을 때 세션 </a:t>
                      </a:r>
                      <a:r>
                        <a:rPr lang="en-US" altLang="ko-KR" sz="600" dirty="0" smtClean="0">
                          <a:latin typeface="맑은 고딕"/>
                          <a:cs typeface="Calibri"/>
                        </a:rPr>
                        <a:t>ID</a:t>
                      </a:r>
                      <a:r>
                        <a:rPr lang="ko-KR" altLang="en-US" sz="600" dirty="0" smtClean="0">
                          <a:latin typeface="맑은 고딕"/>
                          <a:cs typeface="Calibri"/>
                        </a:rPr>
                        <a:t>를 부여해주는 것으로부터 세션 관리가 시작</a:t>
                      </a:r>
                      <a:r>
                        <a:rPr lang="en-US" altLang="ko-KR" sz="600" dirty="0" smtClean="0">
                          <a:latin typeface="맑은 고딕"/>
                          <a:cs typeface="Calibri"/>
                        </a:rPr>
                        <a:t>.</a:t>
                      </a:r>
                      <a:endParaRPr sz="600" dirty="0">
                        <a:latin typeface="Calibri"/>
                        <a:cs typeface="Calibri"/>
                      </a:endParaRPr>
                    </a:p>
                  </a:txBody>
                  <a:tcPr marL="0" marR="0" marT="7334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일반 회원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7334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Calibri"/>
                          <a:cs typeface="Calibri"/>
                        </a:rPr>
                        <a:t>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95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4510" marR="93980" indent="-4254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600" dirty="0">
                          <a:latin typeface="맑은 고딕"/>
                          <a:cs typeface="맑은 고딕"/>
                        </a:rPr>
                        <a:t>게시판</a:t>
                      </a:r>
                      <a:r>
                        <a:rPr sz="6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600" spc="0" dirty="0" smtClean="0">
                          <a:latin typeface="맑은 고딕"/>
                          <a:cs typeface="Calibri"/>
                        </a:rPr>
                        <a:t> </a:t>
                      </a:r>
                      <a:r>
                        <a:rPr lang="ko-KR" altLang="en-US" sz="600" spc="0" dirty="0" smtClean="0">
                          <a:latin typeface="맑은 고딕"/>
                          <a:cs typeface="Calibri"/>
                        </a:rPr>
                        <a:t>글쓰기 기능 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762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060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ko-KR" altLang="en-US" sz="6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 글의 제목과 내용을 올릴 수 있는 글쓰기 기능 구현하기</a:t>
                      </a:r>
                      <a:r>
                        <a:rPr lang="en-US" altLang="ko-KR" sz="600" dirty="0" smtClean="0">
                          <a:latin typeface="맑은 고딕"/>
                          <a:cs typeface="맑은 고딕"/>
                        </a:rPr>
                        <a:t>.</a:t>
                      </a:r>
                      <a:endParaRPr sz="600" dirty="0">
                        <a:latin typeface="Calibri"/>
                        <a:cs typeface="Calibri"/>
                      </a:endParaRPr>
                    </a:p>
                  </a:txBody>
                  <a:tcPr marL="0" marR="0" marT="2762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 marR="193675" indent="-1022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일반 회원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762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6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2286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게시판 </a:t>
                      </a:r>
                      <a:r>
                        <a:rPr lang="en-US" altLang="ko-KR" sz="600" dirty="0" smtClean="0">
                          <a:latin typeface="맑은 고딕"/>
                          <a:cs typeface="맑은 고딕"/>
                        </a:rPr>
                        <a:t>– 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글 목록 확인 기능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내가 올린 </a:t>
                      </a:r>
                      <a:r>
                        <a:rPr lang="ko-KR" altLang="en-US" sz="6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 뿐만 아니라 다른 회원이 올린 </a:t>
                      </a:r>
                      <a:r>
                        <a:rPr lang="ko-KR" altLang="en-US" sz="6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600" baseline="0" dirty="0" smtClean="0">
                          <a:latin typeface="맑은 고딕"/>
                          <a:cs typeface="맑은 고딕"/>
                        </a:rPr>
                        <a:t> 또한 확인 가능</a:t>
                      </a:r>
                      <a:r>
                        <a:rPr lang="en-US" altLang="ko-KR" sz="600" baseline="0" dirty="0" smtClean="0">
                          <a:latin typeface="맑은 고딕"/>
                          <a:cs typeface="맑은 고딕"/>
                        </a:rPr>
                        <a:t>.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일반 회원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600" dirty="0" smtClean="0">
                          <a:latin typeface="Calibri"/>
                          <a:cs typeface="Calibri"/>
                        </a:rPr>
                        <a:t>5</a:t>
                      </a:r>
                      <a:endParaRPr lang="en-US" sz="600" dirty="0" smtClean="0">
                        <a:latin typeface="Calibri"/>
                        <a:cs typeface="Calibri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6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600" dirty="0" smtClean="0">
                          <a:latin typeface="맑은 고딕"/>
                          <a:cs typeface="맑은 고딕"/>
                        </a:rPr>
                        <a:t>– 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상세 페이지 보기 기능 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600" dirty="0" err="1" smtClean="0">
                          <a:latin typeface="+mn-lt"/>
                          <a:cs typeface="맑은 고딕"/>
                        </a:rPr>
                        <a:t>게시글</a:t>
                      </a:r>
                      <a:r>
                        <a:rPr lang="ko-KR" altLang="en-US" sz="600" dirty="0" smtClean="0">
                          <a:latin typeface="+mn-lt"/>
                          <a:cs typeface="맑은 고딕"/>
                        </a:rPr>
                        <a:t> 목록에서 글을 클릭했을 때 글에 대한 상세 페이지를 확인 할 수 있는 기능 구현</a:t>
                      </a:r>
                      <a:r>
                        <a:rPr lang="en-US" altLang="ko-KR" sz="600" dirty="0" smtClean="0">
                          <a:latin typeface="+mn-lt"/>
                          <a:cs typeface="맑은 고딕"/>
                        </a:rPr>
                        <a:t>.</a:t>
                      </a:r>
                      <a:endParaRPr lang="ko-KR" altLang="en-US" sz="600" dirty="0">
                        <a:latin typeface="+mn-lt"/>
                        <a:cs typeface="맑은 고딕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일반 회원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600" dirty="0" smtClean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0" marR="0" marT="23336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6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600" dirty="0" smtClean="0">
                          <a:latin typeface="맑은 고딕"/>
                          <a:cs typeface="맑은 고딕"/>
                        </a:rPr>
                        <a:t>– </a:t>
                      </a: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수정 및 삭제 기능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4288" marB="0">
                    <a:lnL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600" dirty="0" err="1" smtClean="0">
                          <a:latin typeface="+mn-lt"/>
                          <a:cs typeface="맑은 고딕"/>
                        </a:rPr>
                        <a:t>게시글의</a:t>
                      </a:r>
                      <a:r>
                        <a:rPr lang="ko-KR" altLang="en-US" sz="600" dirty="0" smtClean="0">
                          <a:latin typeface="+mn-lt"/>
                          <a:cs typeface="맑은 고딕"/>
                        </a:rPr>
                        <a:t> 내용을 수정하고</a:t>
                      </a:r>
                      <a:r>
                        <a:rPr lang="en-US" altLang="ko-KR" sz="600" dirty="0" smtClean="0">
                          <a:latin typeface="+mn-lt"/>
                          <a:cs typeface="맑은 고딕"/>
                        </a:rPr>
                        <a:t>, </a:t>
                      </a:r>
                      <a:r>
                        <a:rPr lang="ko-KR" altLang="en-US" sz="600" dirty="0" err="1" smtClean="0">
                          <a:latin typeface="+mn-lt"/>
                          <a:cs typeface="맑은 고딕"/>
                        </a:rPr>
                        <a:t>게시글을</a:t>
                      </a:r>
                      <a:r>
                        <a:rPr lang="ko-KR" altLang="en-US" sz="600" dirty="0" smtClean="0">
                          <a:latin typeface="+mn-lt"/>
                          <a:cs typeface="맑은 고딕"/>
                        </a:rPr>
                        <a:t> 삭제할 수 있는 기능 구현</a:t>
                      </a:r>
                      <a:r>
                        <a:rPr lang="en-US" altLang="ko-KR" sz="600" dirty="0" smtClean="0">
                          <a:latin typeface="+mn-lt"/>
                          <a:cs typeface="맑은 고딕"/>
                        </a:rPr>
                        <a:t>.</a:t>
                      </a:r>
                      <a:endParaRPr lang="ko-KR" altLang="en-US" sz="600" dirty="0">
                        <a:latin typeface="+mn-lt"/>
                        <a:cs typeface="맑은 고딕"/>
                      </a:endParaRPr>
                    </a:p>
                  </a:txBody>
                  <a:tcPr marL="0" marR="0" marT="24288" marB="0">
                    <a:lnL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600" dirty="0" smtClean="0">
                          <a:latin typeface="맑은 고딕"/>
                          <a:cs typeface="맑은 고딕"/>
                        </a:rPr>
                        <a:t>일반 회원</a:t>
                      </a:r>
                      <a:endParaRPr sz="600" dirty="0">
                        <a:latin typeface="맑은 고딕"/>
                        <a:cs typeface="맑은 고딕"/>
                      </a:endParaRPr>
                    </a:p>
                  </a:txBody>
                  <a:tcPr marL="0" marR="0" marT="24288" marB="0">
                    <a:lnL w="1270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310826"/>
                  </a:ext>
                </a:extLst>
              </a:tr>
            </a:tbl>
          </a:graphicData>
        </a:graphic>
      </p:graphicFrame>
      <p:graphicFrame>
        <p:nvGraphicFramePr>
          <p:cNvPr id="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88527"/>
              </p:ext>
            </p:extLst>
          </p:nvPr>
        </p:nvGraphicFramePr>
        <p:xfrm>
          <a:off x="1634394" y="3717032"/>
          <a:ext cx="5873113" cy="2329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841">
                <a:tc gridSpan="2"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명칭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7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회원가입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추가</a:t>
                      </a: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No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52780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개요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와</a:t>
                      </a:r>
                      <a:r>
                        <a:rPr sz="7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비밀번호를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통해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로그인하며</a:t>
                      </a:r>
                      <a:r>
                        <a:rPr sz="7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계정이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없는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경우</a:t>
                      </a:r>
                      <a:r>
                        <a:rPr sz="7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회원가입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진행</a:t>
                      </a: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30835" marR="324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  상세설명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정의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700" dirty="0" err="1">
                          <a:latin typeface="맑은 고딕"/>
                          <a:cs typeface="맑은 고딕"/>
                        </a:rPr>
                        <a:t>일반회원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 err="1" smtClean="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sz="700" spc="-114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sz="7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구축</a:t>
                      </a: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2105" marR="32575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세부  내용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▶일반회원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직원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sz="7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기능</a:t>
                      </a: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홈페이지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접속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sz="7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(ID/Pw)</a:t>
                      </a: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계정이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없는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경우</a:t>
                      </a:r>
                      <a:r>
                        <a:rPr sz="7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회원가입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기능</a:t>
                      </a: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sz="700" spc="-5" dirty="0">
                          <a:latin typeface="맑은 고딕"/>
                          <a:cs typeface="맑은 고딕"/>
                        </a:rPr>
                        <a:t>입력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한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spc="-5" dirty="0">
                          <a:latin typeface="맑은 고딕"/>
                          <a:cs typeface="맑은 고딕"/>
                        </a:rPr>
                        <a:t>회원정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보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spc="-5" dirty="0">
                          <a:latin typeface="맑은 고딕"/>
                          <a:cs typeface="맑은 고딕"/>
                        </a:rPr>
                        <a:t>수정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" dirty="0">
                          <a:latin typeface="맑은 고딕"/>
                          <a:cs typeface="맑은 고딕"/>
                        </a:rPr>
                        <a:t>조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회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spc="-5" dirty="0">
                          <a:latin typeface="맑은 고딕"/>
                          <a:cs typeface="맑은 고딕"/>
                        </a:rPr>
                        <a:t>기능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Calibri"/>
                        <a:buChar char="-"/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▶회원가입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기능</a:t>
                      </a: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사용자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ID,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err="1" smtClean="0">
                          <a:latin typeface="맑은 고딕"/>
                          <a:cs typeface="맑은 고딕"/>
                        </a:rPr>
                        <a:t>비밀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번호 </a:t>
                      </a:r>
                      <a:r>
                        <a:rPr sz="700" dirty="0" err="1" smtClean="0">
                          <a:latin typeface="맑은 고딕"/>
                          <a:cs typeface="맑은 고딕"/>
                        </a:rPr>
                        <a:t>입력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※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후</a:t>
                      </a:r>
                      <a:r>
                        <a:rPr sz="700" spc="-1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>
                          <a:latin typeface="맑은 고딕"/>
                          <a:cs typeface="맑은 고딕"/>
                        </a:rPr>
                        <a:t>홈페이지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 err="1">
                          <a:latin typeface="맑은 고딕"/>
                          <a:cs typeface="맑은 고딕"/>
                        </a:rPr>
                        <a:t>접속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 smtClean="0">
                          <a:latin typeface="맑은 고딕"/>
                          <a:cs typeface="맑은 고딕"/>
                        </a:rPr>
                        <a:t>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953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476672"/>
            <a:ext cx="2615565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101" dirty="0">
                <a:latin typeface="Arial"/>
                <a:cs typeface="Arial"/>
              </a:rPr>
              <a:t>W</a:t>
            </a:r>
            <a:r>
              <a:rPr sz="1950" spc="-98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203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we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de</a:t>
            </a:r>
            <a:r>
              <a:rPr sz="1950" spc="-94" dirty="0">
                <a:latin typeface="Arial"/>
                <a:cs typeface="Arial"/>
              </a:rPr>
              <a:t>v</a:t>
            </a:r>
            <a:r>
              <a:rPr sz="1950" spc="-98" dirty="0">
                <a:latin typeface="Arial"/>
                <a:cs typeface="Arial"/>
              </a:rPr>
              <a:t>e</a:t>
            </a:r>
            <a:r>
              <a:rPr sz="1950" spc="-101" dirty="0">
                <a:latin typeface="Arial"/>
                <a:cs typeface="Arial"/>
              </a:rPr>
              <a:t>l</a:t>
            </a:r>
            <a:r>
              <a:rPr sz="1950" spc="-98" dirty="0">
                <a:latin typeface="Arial"/>
                <a:cs typeface="Arial"/>
              </a:rPr>
              <a:t>ope</a:t>
            </a:r>
            <a:r>
              <a:rPr sz="1950" spc="-10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5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0966" y="836712"/>
            <a:ext cx="676275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>
                <a:latin typeface="맑은 고딕"/>
                <a:cs typeface="맑은 고딕"/>
              </a:rPr>
              <a:t>분석/설계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08562"/>
              </p:ext>
            </p:extLst>
          </p:nvPr>
        </p:nvGraphicFramePr>
        <p:xfrm>
          <a:off x="1634394" y="3717032"/>
          <a:ext cx="5873113" cy="2329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841">
                <a:tc gridSpan="2"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명칭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게시판 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– 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글쓰기 기능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No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US" sz="700" dirty="0" smtClean="0">
                          <a:latin typeface="Calibri"/>
                          <a:cs typeface="Calibri"/>
                        </a:rPr>
                        <a:t>3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52780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개요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6040" marR="1060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ko-KR" altLang="en-US" sz="700" dirty="0" err="1" smtClean="0">
                          <a:latin typeface="+mn-lt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 글의 제목과 내용을 올릴 수 있는 글쓰기 기능 구현하기</a:t>
                      </a:r>
                      <a:endParaRPr lang="ko-KR" alt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30835" marR="324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  상세설명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정의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작성 기능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2105" marR="32575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세부  내용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▶</a:t>
                      </a:r>
                      <a:r>
                        <a:rPr sz="700" dirty="0" err="1" smtClean="0">
                          <a:latin typeface="맑은 고딕"/>
                          <a:cs typeface="맑은 고딕"/>
                        </a:rPr>
                        <a:t>일반회원</a:t>
                      </a:r>
                      <a:r>
                        <a:rPr lang="en-US" sz="7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Calibri"/>
                          <a:cs typeface="Calibri"/>
                        </a:rPr>
                        <a:t>게시글</a:t>
                      </a:r>
                      <a:r>
                        <a:rPr lang="ko-KR" altLang="en-US" sz="700" baseline="0" dirty="0" smtClean="0">
                          <a:latin typeface="Calibri"/>
                          <a:cs typeface="Calibri"/>
                        </a:rPr>
                        <a:t> 쓰기 기능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dirty="0" err="1" smtClean="0">
                          <a:latin typeface="맑은 고딕"/>
                          <a:cs typeface="Calibri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Calibri"/>
                        </a:rPr>
                        <a:t> 작성 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제목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타이틀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작성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spc="-5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spc="-5" dirty="0" smtClean="0">
                          <a:latin typeface="맑은 고딕"/>
                          <a:cs typeface="맑은 고딕"/>
                        </a:rPr>
                        <a:t> 내용 작성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953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65603"/>
              </p:ext>
            </p:extLst>
          </p:nvPr>
        </p:nvGraphicFramePr>
        <p:xfrm>
          <a:off x="1634393" y="1099661"/>
          <a:ext cx="5873113" cy="2494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944">
                <a:tc gridSpan="2"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명칭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접속한 회원 세션 관리하기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No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US" sz="700" dirty="0" smtClean="0">
                          <a:latin typeface="Calibri"/>
                          <a:cs typeface="Calibri"/>
                        </a:rPr>
                        <a:t>2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85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52780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개요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lang="en-US" altLang="ko-KR" sz="700" dirty="0" smtClean="0">
                        <a:latin typeface="+mn-lt"/>
                        <a:cs typeface="맑은 고딕"/>
                      </a:endParaRP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세션 </a:t>
                      </a:r>
                      <a:r>
                        <a:rPr lang="en-US" altLang="ko-KR" sz="700" dirty="0" smtClean="0">
                          <a:latin typeface="+mn-lt"/>
                          <a:cs typeface="맑은 고딕"/>
                        </a:rPr>
                        <a:t>: </a:t>
                      </a: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접속한 회원에 할당해주는 고유한 </a:t>
                      </a:r>
                      <a:r>
                        <a:rPr lang="en-US" altLang="ko-KR" sz="700" dirty="0" smtClean="0">
                          <a:latin typeface="+mn-lt"/>
                          <a:cs typeface="맑은 고딕"/>
                        </a:rPr>
                        <a:t>ID,</a:t>
                      </a: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700" dirty="0" err="1" smtClean="0">
                          <a:latin typeface="+mn-lt"/>
                          <a:cs typeface="맑은 고딕"/>
                        </a:rPr>
                        <a:t>웹서버는</a:t>
                      </a: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 한 명의 회원을 세션 </a:t>
                      </a:r>
                      <a:r>
                        <a:rPr lang="en-US" altLang="ko-KR" sz="700" dirty="0" smtClean="0">
                          <a:latin typeface="+mn-lt"/>
                          <a:cs typeface="맑은 고딕"/>
                        </a:rPr>
                        <a:t>ID</a:t>
                      </a: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로 구분</a:t>
                      </a:r>
                      <a:r>
                        <a:rPr lang="en-US" altLang="ko-KR" sz="700" dirty="0" smtClean="0">
                          <a:latin typeface="+mn-lt"/>
                          <a:cs typeface="맑은 고딕"/>
                        </a:rPr>
                        <a:t>, </a:t>
                      </a: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700" dirty="0" err="1" smtClean="0">
                          <a:latin typeface="+mn-lt"/>
                          <a:cs typeface="Calibri"/>
                        </a:rPr>
                        <a:t>로그인을</a:t>
                      </a:r>
                      <a:r>
                        <a:rPr lang="ko-KR" altLang="en-US" sz="700" dirty="0" smtClean="0">
                          <a:latin typeface="+mn-lt"/>
                          <a:cs typeface="Calibri"/>
                        </a:rPr>
                        <a:t> 성공했을 때 세션 </a:t>
                      </a:r>
                      <a:r>
                        <a:rPr lang="en-US" altLang="ko-KR" sz="700" dirty="0" smtClean="0">
                          <a:latin typeface="+mn-lt"/>
                          <a:cs typeface="Calibri"/>
                        </a:rPr>
                        <a:t>ID</a:t>
                      </a:r>
                      <a:r>
                        <a:rPr lang="ko-KR" altLang="en-US" sz="700" dirty="0" smtClean="0">
                          <a:latin typeface="+mn-lt"/>
                          <a:cs typeface="Calibri"/>
                        </a:rPr>
                        <a:t>를 부여해주는 것으로부터 세션 관리가 시작</a:t>
                      </a:r>
                      <a:r>
                        <a:rPr lang="en-US" altLang="ko-KR" sz="700" dirty="0" smtClean="0">
                          <a:latin typeface="+mn-lt"/>
                          <a:cs typeface="Calibri"/>
                        </a:rPr>
                        <a:t>.</a:t>
                      </a: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lang="ko-KR" alt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6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30835" marR="324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  상세설명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정의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로그인을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성공했을 때 세션 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ID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를 부여해주는 것으로부터 세션 관리</a:t>
                      </a:r>
                      <a:r>
                        <a:rPr lang="ko-KR" altLang="en-US" sz="700" baseline="0" dirty="0" smtClean="0">
                          <a:latin typeface="맑은 고딕"/>
                          <a:cs typeface="맑은 고딕"/>
                        </a:rPr>
                        <a:t> 시작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78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332105" marR="32575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세부  내용</a:t>
                      </a: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700" dirty="0" smtClean="0">
                          <a:latin typeface="맑은 고딕"/>
                          <a:cs typeface="맑은 고딕"/>
                        </a:rPr>
                        <a:t>▶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세션</a:t>
                      </a:r>
                      <a:r>
                        <a:rPr lang="ko-KR" altLang="en-US" sz="700" baseline="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맑은 고딕"/>
                          <a:cs typeface="맑은 고딕"/>
                        </a:rPr>
                        <a:t>: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spc="-5" dirty="0" smtClean="0">
                          <a:latin typeface="맑은 고딕"/>
                          <a:cs typeface="맑은 고딕"/>
                        </a:rPr>
                        <a:t>접속한 회원에 할당해주는 고유한 </a:t>
                      </a:r>
                      <a:r>
                        <a:rPr lang="en-US" altLang="ko-KR" sz="700" spc="-5" dirty="0" smtClean="0">
                          <a:latin typeface="맑은 고딕"/>
                          <a:cs typeface="맑은 고딕"/>
                        </a:rPr>
                        <a:t>ID</a:t>
                      </a:r>
                      <a:endParaRPr sz="700" dirty="0" smtClean="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Calibri"/>
                        <a:buChar char="-"/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 smtClean="0">
                          <a:latin typeface="맑은 고딕"/>
                          <a:cs typeface="맑은 고딕"/>
                        </a:rPr>
                        <a:t>▶</a:t>
                      </a: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웹서버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: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한 명의 회원을 세션 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ID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로 구분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※</a:t>
                      </a:r>
                      <a:r>
                        <a:rPr sz="7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dirty="0" err="1" smtClean="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lang="ko-KR" altLang="en-US" sz="700" spc="-114" dirty="0" smtClean="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ko-KR" altLang="en-US" sz="700" spc="-114" baseline="0" dirty="0" smtClean="0">
                          <a:latin typeface="맑은 고딕"/>
                          <a:cs typeface="맑은 고딕"/>
                        </a:rPr>
                        <a:t> 성공했을 때 세션 </a:t>
                      </a:r>
                      <a:r>
                        <a:rPr lang="en-US" altLang="ko-KR" sz="700" spc="-114" baseline="0" dirty="0" smtClean="0">
                          <a:latin typeface="맑은 고딕"/>
                          <a:cs typeface="맑은 고딕"/>
                        </a:rPr>
                        <a:t>ID</a:t>
                      </a:r>
                      <a:r>
                        <a:rPr lang="ko-KR" altLang="en-US" sz="700" spc="-114" baseline="0" dirty="0" smtClean="0">
                          <a:latin typeface="맑은 고딕"/>
                          <a:cs typeface="맑은 고딕"/>
                        </a:rPr>
                        <a:t>를 부여해주는 것으로부터 세션 관리가 시작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953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7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476672"/>
            <a:ext cx="2615565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101" dirty="0">
                <a:latin typeface="Arial"/>
                <a:cs typeface="Arial"/>
              </a:rPr>
              <a:t>W</a:t>
            </a:r>
            <a:r>
              <a:rPr sz="1950" spc="-98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203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we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de</a:t>
            </a:r>
            <a:r>
              <a:rPr sz="1950" spc="-94" dirty="0">
                <a:latin typeface="Arial"/>
                <a:cs typeface="Arial"/>
              </a:rPr>
              <a:t>v</a:t>
            </a:r>
            <a:r>
              <a:rPr sz="1950" spc="-98" dirty="0">
                <a:latin typeface="Arial"/>
                <a:cs typeface="Arial"/>
              </a:rPr>
              <a:t>e</a:t>
            </a:r>
            <a:r>
              <a:rPr sz="1950" spc="-101" dirty="0">
                <a:latin typeface="Arial"/>
                <a:cs typeface="Arial"/>
              </a:rPr>
              <a:t>l</a:t>
            </a:r>
            <a:r>
              <a:rPr sz="1950" spc="-98" dirty="0">
                <a:latin typeface="Arial"/>
                <a:cs typeface="Arial"/>
              </a:rPr>
              <a:t>ope</a:t>
            </a:r>
            <a:r>
              <a:rPr sz="1950" spc="-10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5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0966" y="836712"/>
            <a:ext cx="676275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>
                <a:latin typeface="맑은 고딕"/>
                <a:cs typeface="맑은 고딕"/>
              </a:rPr>
              <a:t>분석/설계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490389"/>
              </p:ext>
            </p:extLst>
          </p:nvPr>
        </p:nvGraphicFramePr>
        <p:xfrm>
          <a:off x="1634394" y="3717032"/>
          <a:ext cx="5873113" cy="2329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841">
                <a:tc gridSpan="2"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명칭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게시판 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–</a:t>
                      </a:r>
                      <a:r>
                        <a:rPr lang="en-US" altLang="ko-KR" sz="700" baseline="0" dirty="0" smtClean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맑은 고딕"/>
                          <a:cs typeface="맑은 고딕"/>
                        </a:rPr>
                        <a:t>상세 페이지 보기 기능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No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US" sz="700" dirty="0" smtClean="0">
                          <a:latin typeface="Calibri"/>
                          <a:cs typeface="Calibri"/>
                        </a:rPr>
                        <a:t>5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52780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개요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n-US" altLang="ko-KR" sz="1200" dirty="0" smtClean="0">
                        <a:latin typeface="Times New Roman"/>
                        <a:cs typeface="Times New Roman"/>
                      </a:endParaRP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700" dirty="0" err="1" smtClean="0">
                          <a:latin typeface="+mn-lt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 목록에서 글을 클릭했을 때 글에 대한 상세 페이지를 확인 할 수 있는 기능 구현</a:t>
                      </a:r>
                      <a:r>
                        <a:rPr lang="en-US" altLang="ko-KR" sz="700" dirty="0" smtClean="0">
                          <a:latin typeface="+mn-lt"/>
                          <a:cs typeface="맑은 고딕"/>
                        </a:rPr>
                        <a:t>.</a:t>
                      </a:r>
                      <a:endParaRPr lang="ko-KR" altLang="en-US" sz="700" dirty="0">
                        <a:latin typeface="+mn-lt"/>
                        <a:cs typeface="맑은 고딕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30835" marR="324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  상세설명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정의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보기 기능 구현하기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2105" marR="32575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세부  내용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700" dirty="0" smtClean="0">
                          <a:latin typeface="맑은 고딕"/>
                          <a:cs typeface="맑은 고딕"/>
                        </a:rPr>
                        <a:t>▶</a:t>
                      </a: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보기 기능</a:t>
                      </a:r>
                      <a:endParaRPr lang="en-US" altLang="ko-KR" sz="700" dirty="0" smtClean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다른 회원의 </a:t>
                      </a: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게시글을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클릭해서 자세히 확인할 수 있는 기능</a:t>
                      </a:r>
                      <a:endParaRPr lang="en-US" altLang="ko-KR" sz="700" dirty="0" smtClean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나의 </a:t>
                      </a: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또한 클릭해서 자세히 확인 가능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953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70576"/>
              </p:ext>
            </p:extLst>
          </p:nvPr>
        </p:nvGraphicFramePr>
        <p:xfrm>
          <a:off x="1634393" y="1099661"/>
          <a:ext cx="5873113" cy="2329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841">
                <a:tc gridSpan="2"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명칭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게세판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글 목록 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– 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확인 기능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No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US" sz="700" dirty="0" smtClean="0">
                          <a:latin typeface="Calibri"/>
                          <a:cs typeface="Calibri"/>
                        </a:rPr>
                        <a:t>4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52780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개요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n-US" altLang="ko-KR" sz="700" dirty="0" smtClean="0">
                        <a:latin typeface="+mn-lt"/>
                        <a:cs typeface="맑은 고딕"/>
                      </a:endParaRP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내가 올린 </a:t>
                      </a:r>
                      <a:r>
                        <a:rPr lang="ko-KR" altLang="en-US" sz="700" dirty="0" err="1" smtClean="0">
                          <a:latin typeface="+mn-lt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 뿐만 아니라 다른 회원이 올린 </a:t>
                      </a:r>
                      <a:r>
                        <a:rPr lang="ko-KR" altLang="en-US" sz="700" dirty="0" err="1" smtClean="0">
                          <a:latin typeface="+mn-lt"/>
                          <a:cs typeface="맑은 고딕"/>
                        </a:rPr>
                        <a:t>게시글</a:t>
                      </a:r>
                      <a:r>
                        <a:rPr lang="ko-KR" altLang="en-US" sz="700" baseline="0" dirty="0" smtClean="0">
                          <a:latin typeface="+mn-lt"/>
                          <a:cs typeface="맑은 고딕"/>
                        </a:rPr>
                        <a:t> 또한 확인 가능</a:t>
                      </a:r>
                      <a:r>
                        <a:rPr lang="en-US" altLang="ko-KR" sz="700" baseline="0" dirty="0" smtClean="0">
                          <a:latin typeface="+mn-lt"/>
                          <a:cs typeface="맑은 고딕"/>
                        </a:rPr>
                        <a:t>.</a:t>
                      </a:r>
                      <a:endParaRPr lang="ko-KR" altLang="en-US" sz="700" dirty="0">
                        <a:latin typeface="+mn-lt"/>
                        <a:cs typeface="맑은 고딕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30835" marR="324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  상세설명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정의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목록 확인 기능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2105" marR="32575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세부  내용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700" dirty="0" smtClean="0">
                          <a:latin typeface="맑은 고딕"/>
                          <a:cs typeface="맑은 고딕"/>
                        </a:rPr>
                        <a:t>▶</a:t>
                      </a: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목록 확인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spc="-5" dirty="0" smtClean="0">
                          <a:latin typeface="맑은 고딕"/>
                          <a:cs typeface="맑은 고딕"/>
                        </a:rPr>
                        <a:t>내가 올린 </a:t>
                      </a:r>
                      <a:r>
                        <a:rPr lang="ko-KR" altLang="en-US" sz="700" spc="-5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endParaRPr lang="en-US" altLang="ko-KR" sz="700" spc="-5" dirty="0" smtClean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spc="-5" dirty="0" smtClean="0">
                          <a:latin typeface="맑은 고딕"/>
                          <a:cs typeface="Times New Roman"/>
                        </a:rPr>
                        <a:t>다른 회원이 올린 </a:t>
                      </a:r>
                      <a:r>
                        <a:rPr lang="ko-KR" altLang="en-US" sz="700" spc="-5" dirty="0" err="1" smtClean="0">
                          <a:latin typeface="맑은 고딕"/>
                          <a:cs typeface="Times New Roman"/>
                        </a:rPr>
                        <a:t>게시글</a:t>
                      </a:r>
                      <a:endParaRPr lang="en-US" altLang="ko-KR" sz="700" spc="-5" dirty="0" smtClean="0">
                        <a:latin typeface="맑은 고딕"/>
                        <a:cs typeface="Times New Roman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spc="-5" dirty="0" smtClean="0">
                          <a:latin typeface="맑은 고딕"/>
                          <a:cs typeface="Times New Roman"/>
                        </a:rPr>
                        <a:t>모든 </a:t>
                      </a:r>
                      <a:r>
                        <a:rPr lang="ko-KR" altLang="en-US" sz="700" spc="-5" dirty="0" err="1" smtClean="0">
                          <a:latin typeface="맑은 고딕"/>
                          <a:cs typeface="Times New Roman"/>
                        </a:rPr>
                        <a:t>게시글</a:t>
                      </a:r>
                      <a:r>
                        <a:rPr lang="ko-KR" altLang="en-US" sz="700" spc="-5" dirty="0" smtClean="0">
                          <a:latin typeface="맑은 고딕"/>
                          <a:cs typeface="Times New Roman"/>
                        </a:rPr>
                        <a:t> 확인 가능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3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476672"/>
            <a:ext cx="2615565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101" dirty="0">
                <a:latin typeface="Arial"/>
                <a:cs typeface="Arial"/>
              </a:rPr>
              <a:t>W</a:t>
            </a:r>
            <a:r>
              <a:rPr sz="1950" spc="-98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203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we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de</a:t>
            </a:r>
            <a:r>
              <a:rPr sz="1950" spc="-94" dirty="0">
                <a:latin typeface="Arial"/>
                <a:cs typeface="Arial"/>
              </a:rPr>
              <a:t>v</a:t>
            </a:r>
            <a:r>
              <a:rPr sz="1950" spc="-98" dirty="0">
                <a:latin typeface="Arial"/>
                <a:cs typeface="Arial"/>
              </a:rPr>
              <a:t>e</a:t>
            </a:r>
            <a:r>
              <a:rPr sz="1950" spc="-101" dirty="0">
                <a:latin typeface="Arial"/>
                <a:cs typeface="Arial"/>
              </a:rPr>
              <a:t>l</a:t>
            </a:r>
            <a:r>
              <a:rPr sz="1950" spc="-98" dirty="0">
                <a:latin typeface="Arial"/>
                <a:cs typeface="Arial"/>
              </a:rPr>
              <a:t>ope</a:t>
            </a:r>
            <a:r>
              <a:rPr sz="1950" spc="-10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5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0966" y="836712"/>
            <a:ext cx="676275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>
                <a:latin typeface="맑은 고딕"/>
                <a:cs typeface="맑은 고딕"/>
              </a:rPr>
              <a:t>분석/설계</a:t>
            </a:r>
          </a:p>
        </p:txBody>
      </p:sp>
      <p:graphicFrame>
        <p:nvGraphicFramePr>
          <p:cNvPr id="6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17102"/>
              </p:ext>
            </p:extLst>
          </p:nvPr>
        </p:nvGraphicFramePr>
        <p:xfrm>
          <a:off x="1634393" y="1099661"/>
          <a:ext cx="5873113" cy="231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107">
                <a:tc gridSpan="2"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명칭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수정 및 삭제 기능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7143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No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US" sz="700" dirty="0" smtClean="0">
                          <a:latin typeface="Calibri"/>
                          <a:cs typeface="Calibri"/>
                        </a:rPr>
                        <a:t>6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52780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sz="7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700" b="1" dirty="0">
                          <a:latin typeface="맑은 고딕"/>
                          <a:cs typeface="맑은 고딕"/>
                        </a:rPr>
                        <a:t>개요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n-US" altLang="ko-KR" sz="700" dirty="0" smtClean="0">
                        <a:latin typeface="+mn-lt"/>
                        <a:cs typeface="맑은 고딕"/>
                      </a:endParaRP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700" dirty="0" err="1" smtClean="0">
                          <a:latin typeface="+mn-lt"/>
                          <a:cs typeface="맑은 고딕"/>
                        </a:rPr>
                        <a:t>게시글의</a:t>
                      </a: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 내용을 수정하고</a:t>
                      </a:r>
                      <a:r>
                        <a:rPr lang="en-US" altLang="ko-KR" sz="700" dirty="0" smtClean="0">
                          <a:latin typeface="+mn-lt"/>
                          <a:cs typeface="맑은 고딕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lt"/>
                          <a:cs typeface="맑은 고딕"/>
                        </a:rPr>
                        <a:t>게시글을</a:t>
                      </a:r>
                      <a:r>
                        <a:rPr lang="ko-KR" altLang="en-US" sz="700" dirty="0" smtClean="0">
                          <a:latin typeface="+mn-lt"/>
                          <a:cs typeface="맑은 고딕"/>
                        </a:rPr>
                        <a:t> 삭제할 수 있는 기능 구현</a:t>
                      </a:r>
                      <a:r>
                        <a:rPr lang="en-US" altLang="ko-KR" sz="700" dirty="0" smtClean="0">
                          <a:latin typeface="+mn-lt"/>
                          <a:cs typeface="맑은 고딕"/>
                        </a:rPr>
                        <a:t>.</a:t>
                      </a:r>
                      <a:endParaRPr lang="ko-KR" altLang="en-US" sz="700" dirty="0">
                        <a:latin typeface="+mn-lt"/>
                        <a:cs typeface="맑은 고딕"/>
                      </a:endParaRPr>
                    </a:p>
                  </a:txBody>
                  <a:tcPr marL="0" marR="0" marT="4286" marB="0">
                    <a:lnT w="1905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30835" marR="324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b="1" dirty="0">
                          <a:latin typeface="맑은 고딕"/>
                          <a:cs typeface="맑은 고딕"/>
                        </a:rPr>
                        <a:t>요구사항  상세설명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정의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수정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삭제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모든 게시물</a:t>
                      </a:r>
                      <a:r>
                        <a:rPr lang="en-US" altLang="ko-KR" sz="700" dirty="0" smtClean="0">
                          <a:latin typeface="맑은 고딕"/>
                          <a:cs typeface="맑은 고딕"/>
                        </a:rPr>
                        <a:t>)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63818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2105" marR="32575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맑은 고딕"/>
                          <a:cs typeface="맑은 고딕"/>
                        </a:rPr>
                        <a:t>세부  내용</a:t>
                      </a:r>
                      <a:endParaRPr sz="7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700" dirty="0" smtClean="0">
                          <a:latin typeface="맑은 고딕"/>
                          <a:cs typeface="맑은 고딕"/>
                        </a:rPr>
                        <a:t>▶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수정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spc="-5" dirty="0" err="1" smtClean="0">
                          <a:latin typeface="맑은 고딕"/>
                          <a:cs typeface="맑은 고딕"/>
                        </a:rPr>
                        <a:t>게시글의</a:t>
                      </a:r>
                      <a:r>
                        <a:rPr lang="ko-KR" altLang="en-US" sz="700" spc="-5" dirty="0" smtClean="0">
                          <a:latin typeface="맑은 고딕"/>
                          <a:cs typeface="맑은 고딕"/>
                        </a:rPr>
                        <a:t> 제목과 내용을 수정할 수 있는 기능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 smtClean="0">
                          <a:latin typeface="맑은 고딕"/>
                          <a:cs typeface="맑은 고딕"/>
                        </a:rPr>
                        <a:t>▶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삭제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  <a:p>
                      <a:pPr marL="251460" indent="-6032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52095" algn="l"/>
                        </a:tabLst>
                      </a:pPr>
                      <a:r>
                        <a:rPr lang="ko-KR" altLang="en-US" sz="700" dirty="0" err="1" smtClean="0">
                          <a:latin typeface="맑은 고딕"/>
                          <a:cs typeface="맑은 고딕"/>
                        </a:rPr>
                        <a:t>게시글을</a:t>
                      </a:r>
                      <a:r>
                        <a:rPr lang="ko-KR" altLang="en-US" sz="700" dirty="0" smtClean="0">
                          <a:latin typeface="맑은 고딕"/>
                          <a:cs typeface="맑은 고딕"/>
                        </a:rPr>
                        <a:t> 삭제할 수 있는 기능</a:t>
                      </a:r>
                      <a:endParaRPr sz="700" dirty="0">
                        <a:latin typeface="맑은 고딕"/>
                        <a:cs typeface="맑은 고딕"/>
                      </a:endParaRPr>
                    </a:p>
                  </a:txBody>
                  <a:tcPr marL="0" marR="0" marT="953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8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1200936"/>
            <a:ext cx="2637472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deve</a:t>
            </a:r>
            <a:r>
              <a:rPr sz="1950" spc="-94" dirty="0">
                <a:latin typeface="Arial"/>
                <a:cs typeface="Arial"/>
              </a:rPr>
              <a:t>l</a:t>
            </a:r>
            <a:r>
              <a:rPr sz="1950" spc="-86" dirty="0">
                <a:latin typeface="Arial"/>
                <a:cs typeface="Arial"/>
              </a:rPr>
              <a:t>ope</a:t>
            </a:r>
            <a:r>
              <a:rPr sz="1950" spc="-94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7864" y="1328260"/>
            <a:ext cx="2448272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 err="1">
                <a:latin typeface="맑은 고딕"/>
                <a:cs typeface="맑은 고딕"/>
              </a:rPr>
              <a:t>화면</a:t>
            </a:r>
            <a:r>
              <a:rPr sz="900" spc="-56" dirty="0">
                <a:latin typeface="맑은 고딕"/>
                <a:cs typeface="맑은 고딕"/>
              </a:rPr>
              <a:t> </a:t>
            </a:r>
            <a:r>
              <a:rPr sz="900" dirty="0" err="1" smtClean="0">
                <a:latin typeface="맑은 고딕"/>
                <a:cs typeface="맑은 고딕"/>
              </a:rPr>
              <a:t>정의서</a:t>
            </a:r>
            <a:r>
              <a:rPr lang="en-US" sz="900" dirty="0" smtClean="0">
                <a:latin typeface="맑은 고딕"/>
                <a:cs typeface="맑은 고딕"/>
              </a:rPr>
              <a:t> : </a:t>
            </a:r>
            <a:r>
              <a:rPr lang="ko-KR" altLang="en-US" sz="900" dirty="0" smtClean="0">
                <a:latin typeface="맑은 고딕"/>
                <a:cs typeface="맑은 고딕"/>
              </a:rPr>
              <a:t>분석</a:t>
            </a:r>
            <a:r>
              <a:rPr lang="en-US" altLang="ko-KR" sz="900" dirty="0" smtClean="0">
                <a:latin typeface="맑은 고딕"/>
                <a:cs typeface="맑은 고딕"/>
              </a:rPr>
              <a:t>, </a:t>
            </a:r>
            <a:r>
              <a:rPr lang="ko-KR" altLang="en-US" sz="900" dirty="0" smtClean="0">
                <a:latin typeface="맑은 고딕"/>
                <a:cs typeface="맑은 고딕"/>
              </a:rPr>
              <a:t>설계를 통해 구현하기로 한 기능 중심으로 화면을 구성했습니다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</a:p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smtClean="0">
                <a:latin typeface="맑은 고딕"/>
                <a:cs typeface="맑은 고딕"/>
              </a:rPr>
              <a:t>아직 개발 중에 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362" y="1645729"/>
            <a:ext cx="200406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맑은 고딕"/>
                <a:cs typeface="맑은 고딕"/>
              </a:rPr>
              <a:t>본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화면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endParaRPr sz="1200" dirty="0">
              <a:latin typeface="맑은 고딕"/>
              <a:cs typeface="맑은 고딕"/>
            </a:endParaRPr>
          </a:p>
          <a:p>
            <a:pPr marL="9525"/>
            <a:r>
              <a:rPr sz="1200" spc="-4" dirty="0">
                <a:latin typeface="맑은 고딕"/>
                <a:cs typeface="맑은 고딕"/>
              </a:rPr>
              <a:t>공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투입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자원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(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본수</a:t>
            </a:r>
            <a:r>
              <a:rPr sz="1200" spc="-4" dirty="0">
                <a:latin typeface="Calibri"/>
                <a:cs typeface="Calibri"/>
              </a:rPr>
              <a:t>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C00000"/>
                </a:solidFill>
                <a:latin typeface="Calibri"/>
                <a:cs typeface="Calibri"/>
              </a:rPr>
              <a:t>M/M</a:t>
            </a:r>
            <a:r>
              <a:rPr sz="12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99702" y="1645038"/>
            <a:ext cx="116398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smtClean="0">
                <a:latin typeface="맑은 고딕"/>
                <a:cs typeface="맑은 고딕"/>
              </a:rPr>
              <a:t>로그인</a:t>
            </a:r>
            <a:r>
              <a:rPr lang="en-US" altLang="ko-KR" sz="900" dirty="0" smtClean="0">
                <a:latin typeface="맑은 고딕"/>
                <a:cs typeface="맑은 고딕"/>
              </a:rPr>
              <a:t>, </a:t>
            </a:r>
            <a:r>
              <a:rPr lang="ko-KR" altLang="en-US" sz="900" dirty="0" smtClean="0">
                <a:latin typeface="맑은 고딕"/>
                <a:cs typeface="맑은 고딕"/>
              </a:rPr>
              <a:t>회원가입</a:t>
            </a:r>
            <a:endParaRPr sz="900" dirty="0">
              <a:latin typeface="맑은 고딕"/>
              <a:cs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64904"/>
            <a:ext cx="3795106" cy="20365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96952"/>
            <a:ext cx="4612978" cy="21241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572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1200936"/>
            <a:ext cx="2637472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deve</a:t>
            </a:r>
            <a:r>
              <a:rPr sz="1950" spc="-94" dirty="0">
                <a:latin typeface="Arial"/>
                <a:cs typeface="Arial"/>
              </a:rPr>
              <a:t>l</a:t>
            </a:r>
            <a:r>
              <a:rPr sz="1950" spc="-86" dirty="0">
                <a:latin typeface="Arial"/>
                <a:cs typeface="Arial"/>
              </a:rPr>
              <a:t>ope</a:t>
            </a:r>
            <a:r>
              <a:rPr sz="1950" spc="-94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7864" y="1328260"/>
            <a:ext cx="2448272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 err="1">
                <a:latin typeface="맑은 고딕"/>
                <a:cs typeface="맑은 고딕"/>
              </a:rPr>
              <a:t>화면</a:t>
            </a:r>
            <a:r>
              <a:rPr sz="900" spc="-56" dirty="0">
                <a:latin typeface="맑은 고딕"/>
                <a:cs typeface="맑은 고딕"/>
              </a:rPr>
              <a:t> </a:t>
            </a:r>
            <a:r>
              <a:rPr sz="900" dirty="0" err="1" smtClean="0">
                <a:latin typeface="맑은 고딕"/>
                <a:cs typeface="맑은 고딕"/>
              </a:rPr>
              <a:t>정의서</a:t>
            </a:r>
            <a:r>
              <a:rPr lang="en-US" sz="900" dirty="0" smtClean="0">
                <a:latin typeface="맑은 고딕"/>
                <a:cs typeface="맑은 고딕"/>
              </a:rPr>
              <a:t> : </a:t>
            </a:r>
            <a:r>
              <a:rPr lang="ko-KR" altLang="en-US" sz="900" dirty="0" smtClean="0">
                <a:latin typeface="맑은 고딕"/>
                <a:cs typeface="맑은 고딕"/>
              </a:rPr>
              <a:t>분석</a:t>
            </a:r>
            <a:r>
              <a:rPr lang="en-US" altLang="ko-KR" sz="900" dirty="0" smtClean="0">
                <a:latin typeface="맑은 고딕"/>
                <a:cs typeface="맑은 고딕"/>
              </a:rPr>
              <a:t>, </a:t>
            </a:r>
            <a:r>
              <a:rPr lang="ko-KR" altLang="en-US" sz="900" dirty="0" smtClean="0">
                <a:latin typeface="맑은 고딕"/>
                <a:cs typeface="맑은 고딕"/>
              </a:rPr>
              <a:t>설계를 통해 구현하기로 한 기능 중심으로 화면을 구성했습니다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</a:p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smtClean="0">
                <a:latin typeface="맑은 고딕"/>
                <a:cs typeface="맑은 고딕"/>
              </a:rPr>
              <a:t>아직 개발 중에 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362" y="1645729"/>
            <a:ext cx="200406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맑은 고딕"/>
                <a:cs typeface="맑은 고딕"/>
              </a:rPr>
              <a:t>본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화면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endParaRPr sz="1200" dirty="0">
              <a:latin typeface="맑은 고딕"/>
              <a:cs typeface="맑은 고딕"/>
            </a:endParaRPr>
          </a:p>
          <a:p>
            <a:pPr marL="9525"/>
            <a:r>
              <a:rPr sz="1200" spc="-4" dirty="0">
                <a:latin typeface="맑은 고딕"/>
                <a:cs typeface="맑은 고딕"/>
              </a:rPr>
              <a:t>공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투입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자원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(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본수</a:t>
            </a:r>
            <a:r>
              <a:rPr sz="1200" spc="-4" dirty="0">
                <a:latin typeface="Calibri"/>
                <a:cs typeface="Calibri"/>
              </a:rPr>
              <a:t>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C00000"/>
                </a:solidFill>
                <a:latin typeface="Calibri"/>
                <a:cs typeface="Calibri"/>
              </a:rPr>
              <a:t>M/M</a:t>
            </a:r>
            <a:r>
              <a:rPr sz="12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99702" y="1645038"/>
            <a:ext cx="262832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smtClean="0">
                <a:latin typeface="맑은 고딕"/>
                <a:cs typeface="맑은 고딕"/>
              </a:rPr>
              <a:t>로그인</a:t>
            </a:r>
            <a:r>
              <a:rPr lang="en-US" altLang="ko-KR" sz="900" dirty="0" smtClean="0">
                <a:latin typeface="맑은 고딕"/>
                <a:cs typeface="맑은 고딕"/>
              </a:rPr>
              <a:t>, </a:t>
            </a:r>
            <a:r>
              <a:rPr lang="ko-KR" altLang="en-US" sz="900" dirty="0" smtClean="0">
                <a:latin typeface="맑은 고딕"/>
                <a:cs typeface="맑은 고딕"/>
              </a:rPr>
              <a:t>회원가입 </a:t>
            </a:r>
            <a:r>
              <a:rPr lang="en-US" altLang="ko-KR" sz="900" dirty="0" smtClean="0">
                <a:latin typeface="맑은 고딕"/>
                <a:cs typeface="맑은 고딕"/>
              </a:rPr>
              <a:t>– </a:t>
            </a:r>
            <a:r>
              <a:rPr lang="ko-KR" altLang="en-US" sz="900" dirty="0" smtClean="0">
                <a:latin typeface="맑은 고딕"/>
                <a:cs typeface="맑은 고딕"/>
              </a:rPr>
              <a:t>접속한 회원 세션 관리하기</a:t>
            </a:r>
            <a:endParaRPr sz="90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12" y="2420888"/>
            <a:ext cx="4927544" cy="21401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7" y="3492900"/>
            <a:ext cx="4973518" cy="23123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507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1200936"/>
            <a:ext cx="2637472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deve</a:t>
            </a:r>
            <a:r>
              <a:rPr sz="1950" spc="-94" dirty="0">
                <a:latin typeface="Arial"/>
                <a:cs typeface="Arial"/>
              </a:rPr>
              <a:t>l</a:t>
            </a:r>
            <a:r>
              <a:rPr sz="1950" spc="-86" dirty="0">
                <a:latin typeface="Arial"/>
                <a:cs typeface="Arial"/>
              </a:rPr>
              <a:t>ope</a:t>
            </a:r>
            <a:r>
              <a:rPr sz="1950" spc="-94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7864" y="1328260"/>
            <a:ext cx="2448272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 err="1">
                <a:latin typeface="맑은 고딕"/>
                <a:cs typeface="맑은 고딕"/>
              </a:rPr>
              <a:t>화면</a:t>
            </a:r>
            <a:r>
              <a:rPr sz="900" spc="-56" dirty="0">
                <a:latin typeface="맑은 고딕"/>
                <a:cs typeface="맑은 고딕"/>
              </a:rPr>
              <a:t> </a:t>
            </a:r>
            <a:r>
              <a:rPr sz="900" dirty="0" err="1" smtClean="0">
                <a:latin typeface="맑은 고딕"/>
                <a:cs typeface="맑은 고딕"/>
              </a:rPr>
              <a:t>정의서</a:t>
            </a:r>
            <a:r>
              <a:rPr lang="en-US" sz="900" dirty="0" smtClean="0">
                <a:latin typeface="맑은 고딕"/>
                <a:cs typeface="맑은 고딕"/>
              </a:rPr>
              <a:t> : </a:t>
            </a:r>
            <a:r>
              <a:rPr lang="ko-KR" altLang="en-US" sz="900" dirty="0" smtClean="0">
                <a:latin typeface="맑은 고딕"/>
                <a:cs typeface="맑은 고딕"/>
              </a:rPr>
              <a:t>분석</a:t>
            </a:r>
            <a:r>
              <a:rPr lang="en-US" altLang="ko-KR" sz="900" dirty="0" smtClean="0">
                <a:latin typeface="맑은 고딕"/>
                <a:cs typeface="맑은 고딕"/>
              </a:rPr>
              <a:t>, </a:t>
            </a:r>
            <a:r>
              <a:rPr lang="ko-KR" altLang="en-US" sz="900" dirty="0" smtClean="0">
                <a:latin typeface="맑은 고딕"/>
                <a:cs typeface="맑은 고딕"/>
              </a:rPr>
              <a:t>설계를 통해 구현하기로 한 기능 중심으로 화면을 구성했습니다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</a:p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smtClean="0">
                <a:latin typeface="맑은 고딕"/>
                <a:cs typeface="맑은 고딕"/>
              </a:rPr>
              <a:t>아직 개발 중에 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362" y="1645729"/>
            <a:ext cx="200406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맑은 고딕"/>
                <a:cs typeface="맑은 고딕"/>
              </a:rPr>
              <a:t>본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화면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endParaRPr sz="1200" dirty="0">
              <a:latin typeface="맑은 고딕"/>
              <a:cs typeface="맑은 고딕"/>
            </a:endParaRPr>
          </a:p>
          <a:p>
            <a:pPr marL="9525"/>
            <a:r>
              <a:rPr sz="1200" spc="-4" dirty="0">
                <a:latin typeface="맑은 고딕"/>
                <a:cs typeface="맑은 고딕"/>
              </a:rPr>
              <a:t>공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투입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자원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(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본수</a:t>
            </a:r>
            <a:r>
              <a:rPr sz="1200" spc="-4" dirty="0">
                <a:latin typeface="Calibri"/>
                <a:cs typeface="Calibri"/>
              </a:rPr>
              <a:t>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C00000"/>
                </a:solidFill>
                <a:latin typeface="Calibri"/>
                <a:cs typeface="Calibri"/>
              </a:rPr>
              <a:t>M/M</a:t>
            </a:r>
            <a:r>
              <a:rPr sz="12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99702" y="1645038"/>
            <a:ext cx="116398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err="1" smtClean="0">
                <a:latin typeface="맑은 고딕"/>
                <a:cs typeface="맑은 고딕"/>
              </a:rPr>
              <a:t>게시글</a:t>
            </a:r>
            <a:r>
              <a:rPr lang="ko-KR" altLang="en-US" sz="900" dirty="0" smtClean="0">
                <a:latin typeface="맑은 고딕"/>
                <a:cs typeface="맑은 고딕"/>
              </a:rPr>
              <a:t> </a:t>
            </a:r>
            <a:r>
              <a:rPr lang="en-US" altLang="ko-KR" sz="900" dirty="0" smtClean="0">
                <a:latin typeface="맑은 고딕"/>
                <a:cs typeface="맑은 고딕"/>
              </a:rPr>
              <a:t>– </a:t>
            </a:r>
            <a:r>
              <a:rPr lang="ko-KR" altLang="en-US" sz="900" dirty="0" smtClean="0">
                <a:latin typeface="맑은 고딕"/>
                <a:cs typeface="맑은 고딕"/>
              </a:rPr>
              <a:t>쓰기 기능</a:t>
            </a:r>
            <a:endParaRPr sz="90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624"/>
            <a:ext cx="4297127" cy="16561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2622803"/>
            <a:ext cx="4484108" cy="28224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1200936"/>
            <a:ext cx="2637472" cy="31018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ha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w</a:t>
            </a:r>
            <a:r>
              <a:rPr sz="1950" spc="-86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b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deve</a:t>
            </a:r>
            <a:r>
              <a:rPr sz="1950" spc="-94" dirty="0">
                <a:latin typeface="Arial"/>
                <a:cs typeface="Arial"/>
              </a:rPr>
              <a:t>l</a:t>
            </a:r>
            <a:r>
              <a:rPr sz="1950" spc="-86" dirty="0">
                <a:latin typeface="Arial"/>
                <a:cs typeface="Arial"/>
              </a:rPr>
              <a:t>ope</a:t>
            </a:r>
            <a:r>
              <a:rPr sz="1950" spc="-94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99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do</a:t>
            </a:r>
            <a:r>
              <a:rPr sz="1950" dirty="0"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7864" y="1328260"/>
            <a:ext cx="2448272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sz="900" dirty="0" err="1">
                <a:latin typeface="맑은 고딕"/>
                <a:cs typeface="맑은 고딕"/>
              </a:rPr>
              <a:t>화면</a:t>
            </a:r>
            <a:r>
              <a:rPr sz="900" spc="-56" dirty="0">
                <a:latin typeface="맑은 고딕"/>
                <a:cs typeface="맑은 고딕"/>
              </a:rPr>
              <a:t> </a:t>
            </a:r>
            <a:r>
              <a:rPr sz="900" dirty="0" err="1" smtClean="0">
                <a:latin typeface="맑은 고딕"/>
                <a:cs typeface="맑은 고딕"/>
              </a:rPr>
              <a:t>정의서</a:t>
            </a:r>
            <a:r>
              <a:rPr lang="en-US" sz="900" dirty="0" smtClean="0">
                <a:latin typeface="맑은 고딕"/>
                <a:cs typeface="맑은 고딕"/>
              </a:rPr>
              <a:t> : </a:t>
            </a:r>
            <a:r>
              <a:rPr lang="ko-KR" altLang="en-US" sz="900" dirty="0" smtClean="0">
                <a:latin typeface="맑은 고딕"/>
                <a:cs typeface="맑은 고딕"/>
              </a:rPr>
              <a:t>분석</a:t>
            </a:r>
            <a:r>
              <a:rPr lang="en-US" altLang="ko-KR" sz="900" dirty="0" smtClean="0">
                <a:latin typeface="맑은 고딕"/>
                <a:cs typeface="맑은 고딕"/>
              </a:rPr>
              <a:t>, </a:t>
            </a:r>
            <a:r>
              <a:rPr lang="ko-KR" altLang="en-US" sz="900" dirty="0" smtClean="0">
                <a:latin typeface="맑은 고딕"/>
                <a:cs typeface="맑은 고딕"/>
              </a:rPr>
              <a:t>설계를 통해 구현하기로 한 기능 중심으로 화면을 구성했습니다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</a:p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smtClean="0">
                <a:latin typeface="맑은 고딕"/>
                <a:cs typeface="맑은 고딕"/>
              </a:rPr>
              <a:t>아직 개발 중에 있습니다</a:t>
            </a:r>
            <a:r>
              <a:rPr lang="en-US" altLang="ko-KR" sz="900" dirty="0" smtClean="0">
                <a:latin typeface="맑은 고딕"/>
                <a:cs typeface="맑은 고딕"/>
              </a:rPr>
              <a:t>.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362" y="1645729"/>
            <a:ext cx="200406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맑은 고딕"/>
                <a:cs typeface="맑은 고딕"/>
              </a:rPr>
              <a:t>본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화면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endParaRPr sz="1200" dirty="0">
              <a:latin typeface="맑은 고딕"/>
              <a:cs typeface="맑은 고딕"/>
            </a:endParaRPr>
          </a:p>
          <a:p>
            <a:pPr marL="9525"/>
            <a:r>
              <a:rPr sz="1200" spc="-4" dirty="0">
                <a:latin typeface="맑은 고딕"/>
                <a:cs typeface="맑은 고딕"/>
              </a:rPr>
              <a:t>공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수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: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투입</a:t>
            </a:r>
            <a:r>
              <a:rPr sz="1200" spc="-146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자원</a:t>
            </a:r>
            <a:r>
              <a:rPr sz="1200" spc="-153" dirty="0">
                <a:latin typeface="맑은 고딕"/>
                <a:cs typeface="맑은 고딕"/>
              </a:rPr>
              <a:t> </a:t>
            </a:r>
            <a:r>
              <a:rPr sz="1200" spc="-4" dirty="0">
                <a:latin typeface="Calibri"/>
                <a:cs typeface="Calibri"/>
              </a:rPr>
              <a:t>(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맑은 고딕"/>
                <a:cs typeface="맑은 고딕"/>
              </a:rPr>
              <a:t>본수</a:t>
            </a:r>
            <a:r>
              <a:rPr sz="1200" spc="-4" dirty="0">
                <a:latin typeface="Calibri"/>
                <a:cs typeface="Calibri"/>
              </a:rPr>
              <a:t>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C00000"/>
                </a:solidFill>
                <a:latin typeface="Calibri"/>
                <a:cs typeface="Calibri"/>
              </a:rPr>
              <a:t>M/M</a:t>
            </a:r>
            <a:r>
              <a:rPr sz="12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99702" y="1645038"/>
            <a:ext cx="181205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3830" indent="-154305">
              <a:spcBef>
                <a:spcPts val="75"/>
              </a:spcBef>
              <a:buChar char="■"/>
              <a:tabLst>
                <a:tab pos="163830" algn="l"/>
              </a:tabLst>
            </a:pPr>
            <a:r>
              <a:rPr lang="ko-KR" altLang="en-US" sz="900" dirty="0" smtClean="0">
                <a:latin typeface="맑은 고딕"/>
                <a:cs typeface="맑은 고딕"/>
              </a:rPr>
              <a:t>게시판 </a:t>
            </a:r>
            <a:r>
              <a:rPr lang="en-US" altLang="ko-KR" sz="900" dirty="0" smtClean="0">
                <a:latin typeface="맑은 고딕"/>
                <a:cs typeface="맑은 고딕"/>
              </a:rPr>
              <a:t>– </a:t>
            </a:r>
            <a:r>
              <a:rPr lang="ko-KR" altLang="en-US" sz="900" dirty="0" smtClean="0">
                <a:latin typeface="맑은 고딕"/>
                <a:cs typeface="맑은 고딕"/>
              </a:rPr>
              <a:t>글 목록 확인 기능</a:t>
            </a:r>
            <a:endParaRPr sz="90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5631668" cy="3467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874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991</Words>
  <Application>Microsoft Office PowerPoint</Application>
  <PresentationFormat>화면 슬라이드 쇼(4:3)</PresentationFormat>
  <Paragraphs>298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Times New Roman</vt:lpstr>
      <vt:lpstr>Office 테마</vt:lpstr>
      <vt:lpstr>과제 안내 (실습)</vt:lpstr>
      <vt:lpstr>What web developers do?</vt:lpstr>
      <vt:lpstr>What web developers do?</vt:lpstr>
      <vt:lpstr>What web developers do?</vt:lpstr>
      <vt:lpstr>What web developers do?</vt:lpstr>
      <vt:lpstr>What web developers do?</vt:lpstr>
      <vt:lpstr>What web developers do?</vt:lpstr>
      <vt:lpstr>What web developers do?</vt:lpstr>
      <vt:lpstr>What web developers do?</vt:lpstr>
      <vt:lpstr>What web developers do?</vt:lpstr>
      <vt:lpstr>What web developers do?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안내 (실습)</dc:title>
  <dc:creator>Microsoft Corporation</dc:creator>
  <cp:lastModifiedBy>USER</cp:lastModifiedBy>
  <cp:revision>101</cp:revision>
  <dcterms:created xsi:type="dcterms:W3CDTF">2006-10-05T04:04:58Z</dcterms:created>
  <dcterms:modified xsi:type="dcterms:W3CDTF">2022-06-24T10:46:38Z</dcterms:modified>
</cp:coreProperties>
</file>