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mo" panose="02020500000000000000" charset="0"/>
      <p:regular r:id="rId20"/>
    </p:embeddedFont>
    <p:embeddedFont>
      <p:font typeface="Arimo Bold" panose="020205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muhammadshahidazeem/customer-chur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53322"/>
            <a:ext cx="12689166" cy="142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600" dirty="0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Customer Churn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1699" y="4502149"/>
            <a:ext cx="10654940" cy="10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4"/>
              </a:lnSpc>
            </a:pP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cleaning to Karma 360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91328"/>
            <a:ext cx="10654940" cy="16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  <a:p>
            <a:pPr algn="l">
              <a:lnSpc>
                <a:spcPts val="6520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Moo-Fon 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1564" y="8884694"/>
            <a:ext cx="10654940" cy="61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200" u="sng" dirty="0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uhammadshahidazeem/customer-churn-dataset"/>
              </a:rPr>
              <a:t>Dataset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48158" y="1262011"/>
            <a:ext cx="7023030" cy="6550533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46321" y="1262011"/>
            <a:ext cx="8003171" cy="3550540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146143" y="8969933"/>
            <a:ext cx="9995713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Encoding(Gender:Int)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45874" y="6667063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46321" y="736359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667064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88962" y="7363599"/>
            <a:ext cx="24702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0.101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749754"/>
            <a:ext cx="7280400" cy="6253289"/>
          </a:xfrm>
          <a:custGeom>
            <a:avLst/>
            <a:gdLst/>
            <a:ahLst/>
            <a:cxnLst/>
            <a:rect l="l" t="t" r="r" b="b"/>
            <a:pathLst>
              <a:path w="7280400" h="6253289">
                <a:moveTo>
                  <a:pt x="0" y="0"/>
                </a:moveTo>
                <a:lnTo>
                  <a:pt x="7280400" y="0"/>
                </a:lnTo>
                <a:lnTo>
                  <a:pt x="7280400" y="6253290"/>
                </a:lnTo>
                <a:lnTo>
                  <a:pt x="0" y="625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88672" y="432145"/>
            <a:ext cx="5225802" cy="5736769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943154" y="9137671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sz="4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87432" y="6749939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736359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749940"/>
            <a:ext cx="36893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96722" y="8491135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0.065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09129" y="7927367"/>
            <a:ext cx="2391727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0.091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53207" y="7363599"/>
            <a:ext cx="312253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  0.101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76805" y="8518518"/>
            <a:ext cx="406622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Length:  0.054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88962" y="7926758"/>
            <a:ext cx="25464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0.067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24951" y="2163452"/>
            <a:ext cx="10133362" cy="5960096"/>
          </a:xfrm>
          <a:custGeom>
            <a:avLst/>
            <a:gdLst/>
            <a:ahLst/>
            <a:cxnLst/>
            <a:rect l="l" t="t" r="r" b="b"/>
            <a:pathLst>
              <a:path w="10133362" h="5960096">
                <a:moveTo>
                  <a:pt x="0" y="0"/>
                </a:moveTo>
                <a:lnTo>
                  <a:pt x="10133362" y="0"/>
                </a:lnTo>
                <a:lnTo>
                  <a:pt x="10133362" y="5960096"/>
                </a:lnTo>
                <a:lnTo>
                  <a:pt x="0" y="5960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1209022" y="2103886"/>
            <a:ext cx="5483497" cy="6019661"/>
          </a:xfrm>
          <a:custGeom>
            <a:avLst/>
            <a:gdLst/>
            <a:ahLst/>
            <a:cxnLst/>
            <a:rect l="l" t="t" r="r" b="b"/>
            <a:pathLst>
              <a:path w="5483497" h="6019661">
                <a:moveTo>
                  <a:pt x="0" y="0"/>
                </a:moveTo>
                <a:lnTo>
                  <a:pt x="5483497" y="0"/>
                </a:lnTo>
                <a:lnTo>
                  <a:pt x="5483497" y="6019662"/>
                </a:lnTo>
                <a:lnTo>
                  <a:pt x="0" y="6019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702604" y="536893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Operate with LLM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06376" y="436814"/>
            <a:ext cx="6752794" cy="79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(Sort by Importance)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91714" y="8907490"/>
            <a:ext cx="850457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54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First Three Factor is Same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7A37A8-6ECD-2A09-BFDE-B5EDA5215D78}"/>
              </a:ext>
            </a:extLst>
          </p:cNvPr>
          <p:cNvSpPr/>
          <p:nvPr/>
        </p:nvSpPr>
        <p:spPr>
          <a:xfrm>
            <a:off x="11209022" y="3086100"/>
            <a:ext cx="1516378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1566" y="2470127"/>
            <a:ext cx="15384869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If a factor has hierarchical levels (ex. month, quarter, annual), using Ordinal Encoding(turn category into number) or another method would be more effective.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1234" y="4088130"/>
            <a:ext cx="14105533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In binary data (ex. gender), using categorical data will have a better results than using numeric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038924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5" y="0"/>
                </a:lnTo>
                <a:lnTo>
                  <a:pt x="8640925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397998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6" y="0"/>
                </a:lnTo>
                <a:lnTo>
                  <a:pt x="8640926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528032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9038924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Distribution(60000 rows)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53708" y="879035"/>
            <a:ext cx="8528930" cy="4264465"/>
          </a:xfrm>
          <a:custGeom>
            <a:avLst/>
            <a:gdLst/>
            <a:ahLst/>
            <a:cxnLst/>
            <a:rect l="l" t="t" r="r" b="b"/>
            <a:pathLst>
              <a:path w="8528930" h="4264465">
                <a:moveTo>
                  <a:pt x="0" y="0"/>
                </a:moveTo>
                <a:lnTo>
                  <a:pt x="8528930" y="0"/>
                </a:lnTo>
                <a:lnTo>
                  <a:pt x="8528930" y="4264465"/>
                </a:lnTo>
                <a:lnTo>
                  <a:pt x="0" y="426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082638" y="1028700"/>
            <a:ext cx="8475866" cy="4237933"/>
          </a:xfrm>
          <a:custGeom>
            <a:avLst/>
            <a:gdLst/>
            <a:ahLst/>
            <a:cxnLst/>
            <a:rect l="l" t="t" r="r" b="b"/>
            <a:pathLst>
              <a:path w="8475866" h="4237933">
                <a:moveTo>
                  <a:pt x="0" y="0"/>
                </a:moveTo>
                <a:lnTo>
                  <a:pt x="8475867" y="0"/>
                </a:lnTo>
                <a:lnTo>
                  <a:pt x="8475867" y="4237933"/>
                </a:lnTo>
                <a:lnTo>
                  <a:pt x="0" y="4237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4778022" y="5262946"/>
            <a:ext cx="8731955" cy="4365978"/>
          </a:xfrm>
          <a:custGeom>
            <a:avLst/>
            <a:gdLst/>
            <a:ahLst/>
            <a:cxnLst/>
            <a:rect l="l" t="t" r="r" b="b"/>
            <a:pathLst>
              <a:path w="8731955" h="4365978">
                <a:moveTo>
                  <a:pt x="0" y="0"/>
                </a:moveTo>
                <a:lnTo>
                  <a:pt x="8731955" y="0"/>
                </a:lnTo>
                <a:lnTo>
                  <a:pt x="8731955" y="4365978"/>
                </a:lnTo>
                <a:lnTo>
                  <a:pt x="0" y="436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70" y="1417300"/>
            <a:ext cx="8838531" cy="4419265"/>
          </a:xfrm>
          <a:custGeom>
            <a:avLst/>
            <a:gdLst/>
            <a:ahLst/>
            <a:cxnLst/>
            <a:rect l="l" t="t" r="r" b="b"/>
            <a:pathLst>
              <a:path w="8838531" h="4419265">
                <a:moveTo>
                  <a:pt x="0" y="0"/>
                </a:moveTo>
                <a:lnTo>
                  <a:pt x="8838531" y="0"/>
                </a:lnTo>
                <a:lnTo>
                  <a:pt x="8838531" y="4419265"/>
                </a:lnTo>
                <a:lnTo>
                  <a:pt x="0" y="441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35926" y="1417300"/>
            <a:ext cx="8623374" cy="4311687"/>
          </a:xfrm>
          <a:custGeom>
            <a:avLst/>
            <a:gdLst/>
            <a:ahLst/>
            <a:cxnLst/>
            <a:rect l="l" t="t" r="r" b="b"/>
            <a:pathLst>
              <a:path w="8623374" h="4311687">
                <a:moveTo>
                  <a:pt x="0" y="0"/>
                </a:moveTo>
                <a:lnTo>
                  <a:pt x="8623374" y="0"/>
                </a:lnTo>
                <a:lnTo>
                  <a:pt x="8623374" y="4311687"/>
                </a:lnTo>
                <a:lnTo>
                  <a:pt x="0" y="4311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92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9245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 rows)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52280" y="681056"/>
            <a:ext cx="8991256" cy="4495628"/>
          </a:xfrm>
          <a:custGeom>
            <a:avLst/>
            <a:gdLst/>
            <a:ahLst/>
            <a:cxnLst/>
            <a:rect l="l" t="t" r="r" b="b"/>
            <a:pathLst>
              <a:path w="8991256" h="4495628">
                <a:moveTo>
                  <a:pt x="0" y="0"/>
                </a:moveTo>
                <a:lnTo>
                  <a:pt x="8991256" y="0"/>
                </a:lnTo>
                <a:lnTo>
                  <a:pt x="8991256" y="4495628"/>
                </a:lnTo>
                <a:lnTo>
                  <a:pt x="0" y="449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39200" y="705901"/>
            <a:ext cx="8941566" cy="4470783"/>
          </a:xfrm>
          <a:custGeom>
            <a:avLst/>
            <a:gdLst/>
            <a:ahLst/>
            <a:cxnLst/>
            <a:rect l="l" t="t" r="r" b="b"/>
            <a:pathLst>
              <a:path w="8941566" h="4470783">
                <a:moveTo>
                  <a:pt x="0" y="0"/>
                </a:moveTo>
                <a:lnTo>
                  <a:pt x="8941567" y="0"/>
                </a:lnTo>
                <a:lnTo>
                  <a:pt x="8941567" y="4470783"/>
                </a:lnTo>
                <a:lnTo>
                  <a:pt x="0" y="4470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299440" y="5448300"/>
            <a:ext cx="8088191" cy="4044095"/>
          </a:xfrm>
          <a:custGeom>
            <a:avLst/>
            <a:gdLst/>
            <a:ahLst/>
            <a:cxnLst/>
            <a:rect l="l" t="t" r="r" b="b"/>
            <a:pathLst>
              <a:path w="8088191" h="4044095">
                <a:moveTo>
                  <a:pt x="0" y="0"/>
                </a:moveTo>
                <a:lnTo>
                  <a:pt x="8088191" y="0"/>
                </a:lnTo>
                <a:lnTo>
                  <a:pt x="8088191" y="4044095"/>
                </a:lnTo>
                <a:lnTo>
                  <a:pt x="0" y="404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9452" y="3493677"/>
            <a:ext cx="14352094" cy="5157352"/>
          </a:xfrm>
          <a:custGeom>
            <a:avLst/>
            <a:gdLst/>
            <a:ahLst/>
            <a:cxnLst/>
            <a:rect l="l" t="t" r="r" b="b"/>
            <a:pathLst>
              <a:path w="14352094" h="5157352">
                <a:moveTo>
                  <a:pt x="0" y="0"/>
                </a:moveTo>
                <a:lnTo>
                  <a:pt x="14352094" y="0"/>
                </a:lnTo>
                <a:lnTo>
                  <a:pt x="14352094" y="5157351"/>
                </a:lnTo>
                <a:lnTo>
                  <a:pt x="0" y="515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  </a:t>
            </a: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(450000 rows and 12 columns)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699" y="1777316"/>
            <a:ext cx="16127601" cy="11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tracks the customer churn rate, indicating whether customers stop using the company's products or services within a specific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199" y="9119331"/>
            <a:ext cx="16127601" cy="59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missing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725806"/>
            <a:ext cx="6438167" cy="3301799"/>
          </a:xfrm>
          <a:custGeom>
            <a:avLst/>
            <a:gdLst/>
            <a:ahLst/>
            <a:cxnLst/>
            <a:rect l="l" t="t" r="r" b="b"/>
            <a:pathLst>
              <a:path w="6438167" h="3301799">
                <a:moveTo>
                  <a:pt x="0" y="0"/>
                </a:moveTo>
                <a:lnTo>
                  <a:pt x="6438166" y="0"/>
                </a:lnTo>
                <a:lnTo>
                  <a:pt x="6438166" y="3301799"/>
                </a:lnTo>
                <a:lnTo>
                  <a:pt x="0" y="33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30" t="-12726" r="-12393" b="-555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2008005" y="6002030"/>
            <a:ext cx="6490412" cy="3256270"/>
          </a:xfrm>
          <a:custGeom>
            <a:avLst/>
            <a:gdLst/>
            <a:ahLst/>
            <a:cxnLst/>
            <a:rect l="l" t="t" r="r" b="b"/>
            <a:pathLst>
              <a:path w="6490412" h="3256270">
                <a:moveTo>
                  <a:pt x="0" y="0"/>
                </a:moveTo>
                <a:lnTo>
                  <a:pt x="6490411" y="0"/>
                </a:lnTo>
                <a:lnTo>
                  <a:pt x="6490411" y="3256270"/>
                </a:lnTo>
                <a:lnTo>
                  <a:pt x="0" y="3256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36" t="-14042" r="-11731" b="-59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65826" y="6002030"/>
            <a:ext cx="6302797" cy="3207995"/>
          </a:xfrm>
          <a:custGeom>
            <a:avLst/>
            <a:gdLst/>
            <a:ahLst/>
            <a:cxnLst/>
            <a:rect l="l" t="t" r="r" b="b"/>
            <a:pathLst>
              <a:path w="6302797" h="3207995">
                <a:moveTo>
                  <a:pt x="0" y="0"/>
                </a:moveTo>
                <a:lnTo>
                  <a:pt x="6302798" y="0"/>
                </a:lnTo>
                <a:lnTo>
                  <a:pt x="6302798" y="3207995"/>
                </a:lnTo>
                <a:lnTo>
                  <a:pt x="0" y="320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82" t="-14450" r="-13121" b="-549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265826" y="1778877"/>
            <a:ext cx="6403901" cy="3248728"/>
          </a:xfrm>
          <a:custGeom>
            <a:avLst/>
            <a:gdLst/>
            <a:ahLst/>
            <a:cxnLst/>
            <a:rect l="l" t="t" r="r" b="b"/>
            <a:pathLst>
              <a:path w="6403901" h="3248728">
                <a:moveTo>
                  <a:pt x="0" y="0"/>
                </a:moveTo>
                <a:lnTo>
                  <a:pt x="6403902" y="0"/>
                </a:lnTo>
                <a:lnTo>
                  <a:pt x="6403902" y="3248728"/>
                </a:lnTo>
                <a:lnTo>
                  <a:pt x="0" y="324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78" t="-13498" r="-12553" b="-618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560575"/>
            <a:ext cx="6490412" cy="3518726"/>
          </a:xfrm>
          <a:custGeom>
            <a:avLst/>
            <a:gdLst/>
            <a:ahLst/>
            <a:cxnLst/>
            <a:rect l="l" t="t" r="r" b="b"/>
            <a:pathLst>
              <a:path w="6490412" h="3518726">
                <a:moveTo>
                  <a:pt x="0" y="0"/>
                </a:moveTo>
                <a:lnTo>
                  <a:pt x="6490411" y="0"/>
                </a:lnTo>
                <a:lnTo>
                  <a:pt x="6490411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18" t="-12230" r="-15105" b="-473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47316" y="1560575"/>
            <a:ext cx="6767523" cy="3518726"/>
          </a:xfrm>
          <a:custGeom>
            <a:avLst/>
            <a:gdLst/>
            <a:ahLst/>
            <a:cxnLst/>
            <a:rect l="l" t="t" r="r" b="b"/>
            <a:pathLst>
              <a:path w="6767523" h="3518726">
                <a:moveTo>
                  <a:pt x="0" y="0"/>
                </a:moveTo>
                <a:lnTo>
                  <a:pt x="6767523" y="0"/>
                </a:lnTo>
                <a:lnTo>
                  <a:pt x="6767523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66" t="-13124" r="-12673" b="-596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2008005" y="5775883"/>
            <a:ext cx="6490412" cy="3348385"/>
          </a:xfrm>
          <a:custGeom>
            <a:avLst/>
            <a:gdLst/>
            <a:ahLst/>
            <a:cxnLst/>
            <a:rect l="l" t="t" r="r" b="b"/>
            <a:pathLst>
              <a:path w="6490412" h="3348385">
                <a:moveTo>
                  <a:pt x="0" y="0"/>
                </a:moveTo>
                <a:lnTo>
                  <a:pt x="6490411" y="0"/>
                </a:lnTo>
                <a:lnTo>
                  <a:pt x="6490411" y="3348386"/>
                </a:lnTo>
                <a:lnTo>
                  <a:pt x="0" y="3348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40" t="-13609" r="-12221" b="-604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085171" y="5770720"/>
            <a:ext cx="6640365" cy="3406217"/>
          </a:xfrm>
          <a:custGeom>
            <a:avLst/>
            <a:gdLst/>
            <a:ahLst/>
            <a:cxnLst/>
            <a:rect l="l" t="t" r="r" b="b"/>
            <a:pathLst>
              <a:path w="6640365" h="3406217">
                <a:moveTo>
                  <a:pt x="0" y="0"/>
                </a:moveTo>
                <a:lnTo>
                  <a:pt x="6640365" y="0"/>
                </a:lnTo>
                <a:lnTo>
                  <a:pt x="6640365" y="3406217"/>
                </a:lnTo>
                <a:lnTo>
                  <a:pt x="0" y="340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044" t="-14699" r="-12344" b="-557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31648" y="2236970"/>
            <a:ext cx="4480969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Encoding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31648" y="2937275"/>
            <a:ext cx="13327142" cy="111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1. One-Hot Encoding(imply 2 column, append 4 more column)</a:t>
            </a:r>
          </a:p>
          <a:p>
            <a:pPr algn="l">
              <a:lnSpc>
                <a:spcPts val="2883"/>
              </a:lnSpc>
            </a:pPr>
            <a:endParaRPr lang="en-US" sz="3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2. Ordinal Encoding(imply 2 column to numeric value 0,1,2)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1648" y="4946938"/>
            <a:ext cx="2678490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04609" y="5628690"/>
            <a:ext cx="13327142" cy="39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Use Q1 Q3 to judge outliers(No outliers)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831648" y="7027295"/>
            <a:ext cx="6245966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1648" y="7774471"/>
            <a:ext cx="1125595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2247" lvl="1" indent="-226124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Randomly delete data to balance the target column "Churn".</a:t>
            </a:r>
          </a:p>
          <a:p>
            <a:pPr algn="l">
              <a:lnSpc>
                <a:spcPts val="2883"/>
              </a:lnSpc>
            </a:pPr>
            <a:endParaRPr lang="en-US" sz="3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2.  Drop ID column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Size Compare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94747" y="2273714"/>
            <a:ext cx="13698505" cy="3761010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6665" y="8875055"/>
            <a:ext cx="7334667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4747" y="652821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  Type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Premium, Standard, Basic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4747" y="770163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 Length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Monthly, Quarterly, Annual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118367"/>
            <a:ext cx="7288595" cy="6563291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17295" y="2118367"/>
            <a:ext cx="9571839" cy="4466858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95476" y="9065977"/>
            <a:ext cx="6468189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6749939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8743" y="674993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6320" y="7363600"/>
            <a:ext cx="367605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0.148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74488" y="7363599"/>
            <a:ext cx="185611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09248" y="7974469"/>
            <a:ext cx="2391489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0.083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298" y="2467550"/>
            <a:ext cx="7587702" cy="6156060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795693" y="2701986"/>
            <a:ext cx="5282005" cy="2813242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9223" y="6513507"/>
            <a:ext cx="383494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0.223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9223" y="7581517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-0.18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70" y="1379200"/>
            <a:ext cx="12660153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(There’s no factor that can change "age" and "gender")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413</Words>
  <Application>Microsoft Office PowerPoint</Application>
  <PresentationFormat>自訂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Arimo</vt:lpstr>
      <vt:lpstr>Arial</vt:lpstr>
      <vt:lpstr>Calibri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cp:lastModifiedBy>Moo-Fon Lee</cp:lastModifiedBy>
  <cp:revision>2</cp:revision>
  <dcterms:created xsi:type="dcterms:W3CDTF">2006-08-16T00:00:00Z</dcterms:created>
  <dcterms:modified xsi:type="dcterms:W3CDTF">2024-07-12T01:43:06Z</dcterms:modified>
  <dc:identifier>DAGKhhHL0T0</dc:identifier>
</cp:coreProperties>
</file>