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86" r:id="rId4"/>
    <p:sldId id="287" r:id="rId5"/>
    <p:sldId id="257" r:id="rId6"/>
    <p:sldId id="260" r:id="rId7"/>
    <p:sldId id="271" r:id="rId8"/>
    <p:sldId id="272" r:id="rId9"/>
    <p:sldId id="258" r:id="rId10"/>
    <p:sldId id="264" r:id="rId11"/>
    <p:sldId id="267" r:id="rId12"/>
    <p:sldId id="266" r:id="rId13"/>
    <p:sldId id="282" r:id="rId14"/>
    <p:sldId id="275" r:id="rId15"/>
    <p:sldId id="284" r:id="rId16"/>
    <p:sldId id="285" r:id="rId17"/>
    <p:sldId id="283" r:id="rId18"/>
    <p:sldId id="277" r:id="rId19"/>
    <p:sldId id="278" r:id="rId20"/>
    <p:sldId id="276" r:id="rId21"/>
    <p:sldId id="270" r:id="rId22"/>
    <p:sldId id="288" r:id="rId23"/>
    <p:sldId id="289" r:id="rId24"/>
    <p:sldId id="290" r:id="rId25"/>
    <p:sldId id="291" r:id="rId26"/>
    <p:sldId id="292" r:id="rId27"/>
    <p:sldId id="293" r:id="rId28"/>
  </p:sldIdLst>
  <p:sldSz cx="18288000" cy="10287000"/>
  <p:notesSz cx="6858000" cy="9144000"/>
  <p:embeddedFontLst>
    <p:embeddedFont>
      <p:font typeface="Arimo" panose="02020500000000000000" charset="0"/>
      <p:regular r:id="rId30"/>
    </p:embeddedFont>
    <p:embeddedFont>
      <p:font typeface="Arimo Bold" panose="02020500000000000000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256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25470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585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13782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86004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628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4809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9312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88914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9726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7979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3077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14304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78124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239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0331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4614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3665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747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akshayksingh/kidney-disease-dataset/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1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107358" y="3176202"/>
            <a:ext cx="17183100" cy="2601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Chronic Kidney Disease </a:t>
            </a:r>
          </a:p>
          <a:p>
            <a:pPr algn="l">
              <a:lnSpc>
                <a:spcPts val="10480"/>
              </a:lnSpc>
            </a:pPr>
            <a:r>
              <a:rPr lang="en-US" sz="6600" dirty="0">
                <a:latin typeface="Arimo Bold"/>
                <a:ea typeface="Arimo Bold"/>
                <a:cs typeface="Arimo Bold"/>
                <a:sym typeface="Arimo Bold"/>
              </a:rPr>
              <a:t>Dataset to </a:t>
            </a:r>
            <a:r>
              <a:rPr lang="en-US" altLang="zh-TW" sz="6600" dirty="0">
                <a:latin typeface="Arimo Bold"/>
                <a:ea typeface="Arimo Bold"/>
                <a:cs typeface="Arimo Bold"/>
                <a:sym typeface="Arimo Bold"/>
              </a:rPr>
              <a:t>Karma 360 </a:t>
            </a:r>
            <a:endParaRPr lang="en-US" sz="66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>
            <a:hlinkClick r:id="rId4"/>
          </p:cNvPr>
          <p:cNvSpPr txBox="1"/>
          <p:nvPr/>
        </p:nvSpPr>
        <p:spPr>
          <a:xfrm>
            <a:off x="15316200" y="8678627"/>
            <a:ext cx="2743200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79"/>
              </a:lnSpc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Dataset URL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794A49D-57BC-AA48-7E33-40891429146F}"/>
              </a:ext>
            </a:extLst>
          </p:cNvPr>
          <p:cNvSpPr txBox="1"/>
          <p:nvPr/>
        </p:nvSpPr>
        <p:spPr>
          <a:xfrm>
            <a:off x="1104900" y="88011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4000" dirty="0">
                <a:latin typeface="Arimo Bold"/>
                <a:ea typeface="Arimo Bold"/>
                <a:cs typeface="Arimo Bold"/>
                <a:sym typeface="Arimo Bold"/>
              </a:rPr>
              <a:t>Moo-Fon Lee</a:t>
            </a:r>
            <a:endParaRPr lang="en-US" sz="40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E2F1565-3AF6-DDB8-FCC2-F572EE511BC9}"/>
              </a:ext>
            </a:extLst>
          </p:cNvPr>
          <p:cNvSpPr txBox="1"/>
          <p:nvPr/>
        </p:nvSpPr>
        <p:spPr>
          <a:xfrm>
            <a:off x="1104900" y="7585156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sz="4000" dirty="0"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CE7B460-D1FB-C072-97FA-532C2E6C5840}"/>
              </a:ext>
            </a:extLst>
          </p:cNvPr>
          <p:cNvSpPr txBox="1"/>
          <p:nvPr/>
        </p:nvSpPr>
        <p:spPr>
          <a:xfrm>
            <a:off x="1104900" y="8186552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4000" dirty="0">
                <a:latin typeface="Arimo Bold"/>
                <a:ea typeface="Arimo Bold"/>
                <a:cs typeface="Arimo Bold"/>
                <a:sym typeface="Arimo Bold"/>
              </a:rPr>
              <a:t>Jack Li</a:t>
            </a:r>
            <a:endParaRPr lang="en-US" sz="40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536803" y="8684456"/>
            <a:ext cx="11214393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Q1 or Q3. Fill with mean values. </a:t>
            </a:r>
          </a:p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64FC64-881A-0662-3A7E-1BC15D59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399476" cy="7315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88607D-DD60-475F-ED14-06BA2FFFF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051"/>
          <a:stretch/>
        </p:blipFill>
        <p:spPr>
          <a:xfrm>
            <a:off x="8313876" y="1684141"/>
            <a:ext cx="9974124" cy="6431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95400" y="8534400"/>
            <a:ext cx="15697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value(90%).  Delete row(Over 3 empty). </a:t>
            </a:r>
          </a:p>
          <a:p>
            <a:pPr algn="ctr">
              <a:lnSpc>
                <a:spcPts val="4750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40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B1465C-B349-8F93-7E38-2BEA0276F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409977" cy="6934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162"/>
          <a:stretch/>
        </p:blipFill>
        <p:spPr>
          <a:xfrm>
            <a:off x="8324377" y="1219200"/>
            <a:ext cx="9963623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02694" y="8458421"/>
            <a:ext cx="15882612" cy="165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  <a:p>
            <a:pPr algn="ctr"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Best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of three version.</a:t>
            </a:r>
          </a:p>
          <a:p>
            <a:pPr algn="ctr"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CB16AB-5E9F-E153-0179-0792E1FF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94" y="497278"/>
            <a:ext cx="7391400" cy="74638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25F1A8-790D-77C4-022F-71978E035B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787"/>
          <a:stretch/>
        </p:blipFill>
        <p:spPr>
          <a:xfrm>
            <a:off x="8594094" y="1638300"/>
            <a:ext cx="9693906" cy="63228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24001" y="7048500"/>
            <a:ext cx="7239000" cy="1170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 </a:t>
            </a: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</a:t>
            </a: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affect the “age”</a:t>
            </a:r>
            <a:b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(haven’t imply prior knowledge)</a:t>
            </a:r>
            <a:endParaRPr lang="en-US" sz="32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89A27F-D8F1-C8D9-4FEA-2BD7B34A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2954708"/>
            <a:ext cx="5486400" cy="38664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2CE9BD-9A37-C644-F861-6A939601D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89" y="1918780"/>
            <a:ext cx="4410691" cy="49060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8CE6C4-917F-B228-B884-37F200C52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0" y="3249630"/>
            <a:ext cx="4963886" cy="3276600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AF3E6022-3E71-9639-00BB-708DADFC01DB}"/>
              </a:ext>
            </a:extLst>
          </p:cNvPr>
          <p:cNvSpPr txBox="1"/>
          <p:nvPr/>
        </p:nvSpPr>
        <p:spPr>
          <a:xfrm>
            <a:off x="9525000" y="7048500"/>
            <a:ext cx="8011886" cy="1158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The main causes of diabetes is </a:t>
            </a:r>
          </a:p>
          <a:p>
            <a:pPr>
              <a:lnSpc>
                <a:spcPts val="4750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Blood Glucose Random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955F074-1DFF-556F-8CE8-65F5ABD75BEC}"/>
              </a:ext>
            </a:extLst>
          </p:cNvPr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Make Sense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33049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BC2BA4F5-4C08-1154-A467-59E8FD21B5E3}"/>
              </a:ext>
            </a:extLst>
          </p:cNvPr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Causal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Prediction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2E3CD7C-930B-AA43-72E0-EE65319011EF}"/>
              </a:ext>
            </a:extLst>
          </p:cNvPr>
          <p:cNvSpPr txBox="1"/>
          <p:nvPr/>
        </p:nvSpPr>
        <p:spPr>
          <a:xfrm>
            <a:off x="609600" y="1618484"/>
            <a:ext cx="17068800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empty value(90%). Delete row(Over 3 empty).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Balance data. Training with 70% of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EC57B0-83DB-973A-656E-701B1B9753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2643" r="833" b="18885"/>
          <a:stretch/>
        </p:blipFill>
        <p:spPr>
          <a:xfrm>
            <a:off x="152400" y="6193947"/>
            <a:ext cx="17983200" cy="5579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1865C3-2F8D-F62E-B233-D1D203775F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1489" r="833" b="15354"/>
          <a:stretch/>
        </p:blipFill>
        <p:spPr>
          <a:xfrm>
            <a:off x="152400" y="5557837"/>
            <a:ext cx="17983200" cy="6294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5022FE-6AD7-7326-9882-AE8C280387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2271" r="833" b="19039"/>
          <a:stretch/>
        </p:blipFill>
        <p:spPr>
          <a:xfrm>
            <a:off x="152400" y="5010984"/>
            <a:ext cx="17983200" cy="55795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3CF62E8-A453-D2DB-FC19-B56061FB14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0308" r="833" b="16171"/>
          <a:stretch/>
        </p:blipFill>
        <p:spPr>
          <a:xfrm>
            <a:off x="152400" y="4347428"/>
            <a:ext cx="17983200" cy="68439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97F2191-BC98-19B8-0A3D-6CC388F695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8"/>
          <a:stretch/>
        </p:blipFill>
        <p:spPr>
          <a:xfrm>
            <a:off x="152400" y="2781300"/>
            <a:ext cx="17983200" cy="1592725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0CBC0CE1-FEE2-EDB6-2B8E-982D393883E3}"/>
              </a:ext>
            </a:extLst>
          </p:cNvPr>
          <p:cNvSpPr txBox="1"/>
          <p:nvPr/>
        </p:nvSpPr>
        <p:spPr>
          <a:xfrm>
            <a:off x="762000" y="7726375"/>
            <a:ext cx="170688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3200" dirty="0">
                <a:latin typeface="Arimo"/>
                <a:ea typeface="Arimo"/>
                <a:cs typeface="Arimo"/>
                <a:sym typeface="Arimo"/>
              </a:rPr>
              <a:t>Here I input 5 piece of data for testing the target value – classification. And I found </a:t>
            </a:r>
            <a:r>
              <a:rPr lang="en-US" altLang="zh-TW" sz="3200">
                <a:latin typeface="Arimo"/>
                <a:ea typeface="Arimo"/>
                <a:cs typeface="Arimo"/>
                <a:sym typeface="Arimo"/>
              </a:rPr>
              <a:t>that it’s </a:t>
            </a:r>
            <a:r>
              <a:rPr lang="en-US" altLang="zh-TW" sz="3200" dirty="0">
                <a:latin typeface="Arimo"/>
                <a:ea typeface="Arimo"/>
                <a:cs typeface="Arimo"/>
                <a:sym typeface="Arimo"/>
              </a:rPr>
              <a:t>totally correct, Which means we can use this tool to predict whether patient will get </a:t>
            </a:r>
            <a:r>
              <a:rPr lang="en-US" altLang="zh-TW" sz="32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altLang="zh-TW" sz="3200" dirty="0">
                <a:latin typeface="Arimo"/>
                <a:ea typeface="Arimo"/>
                <a:cs typeface="Arimo"/>
                <a:sym typeface="Arimo"/>
              </a:rPr>
              <a:t> or not.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25"/>
          <a:stretch/>
        </p:blipFill>
        <p:spPr>
          <a:xfrm>
            <a:off x="5676094" y="2042652"/>
            <a:ext cx="6820706" cy="55911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E6254E-8A31-BDB3-DF86-BB7D6DBE39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004"/>
          <a:stretch/>
        </p:blipFill>
        <p:spPr>
          <a:xfrm>
            <a:off x="0" y="1892210"/>
            <a:ext cx="5700676" cy="573983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86975D5-9E76-7E24-932D-154EC41F7837}"/>
              </a:ext>
            </a:extLst>
          </p:cNvPr>
          <p:cNvSpPr txBox="1"/>
          <p:nvPr/>
        </p:nvSpPr>
        <p:spPr>
          <a:xfrm>
            <a:off x="304800" y="698187"/>
            <a:ext cx="15697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Common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Factors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A3218B0-4E01-6094-22FC-84A0FEEA6B18}"/>
              </a:ext>
            </a:extLst>
          </p:cNvPr>
          <p:cNvSpPr txBox="1"/>
          <p:nvPr/>
        </p:nvSpPr>
        <p:spPr>
          <a:xfrm>
            <a:off x="1066800" y="8388523"/>
            <a:ext cx="15882612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Positive: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altLang="zh-TW" sz="36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(serum creatinine)</a:t>
            </a:r>
            <a:endParaRPr lang="en-US" altLang="zh-TW" sz="3200" dirty="0">
              <a:solidFill>
                <a:schemeClr val="accent3">
                  <a:lumMod val="75000"/>
                </a:schemeClr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>
              <a:lnSpc>
                <a:spcPts val="4375"/>
              </a:lnSpc>
            </a:pPr>
            <a:endParaRPr lang="en-US" altLang="zh-TW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8B97A70-4506-0F51-21BA-812D6A3A5437}"/>
              </a:ext>
            </a:extLst>
          </p:cNvPr>
          <p:cNvSpPr txBox="1"/>
          <p:nvPr/>
        </p:nvSpPr>
        <p:spPr>
          <a:xfrm>
            <a:off x="8153400" y="8387294"/>
            <a:ext cx="9764978" cy="165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Negative: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(hemoglobin)	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		</a:t>
            </a:r>
            <a:r>
              <a:rPr lang="zh-TW" altLang="en-US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   </a:t>
            </a:r>
            <a:r>
              <a:rPr lang="en-US" altLang="zh-TW" sz="3600" dirty="0" err="1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(packed cell volume)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sg(specific gravity)</a:t>
            </a:r>
          </a:p>
          <a:p>
            <a:pPr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190AE-044F-6F94-65B0-B8C8EE9827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900"/>
          <a:stretch/>
        </p:blipFill>
        <p:spPr>
          <a:xfrm>
            <a:off x="12481561" y="2027942"/>
            <a:ext cx="5806440" cy="56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Operating with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LLM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48BD9CA-975A-7683-FE75-E2A76653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609580"/>
            <a:ext cx="8990742" cy="4228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92208D-47FA-6878-7603-EFDF0972A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649487"/>
            <a:ext cx="7010400" cy="6837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632D9-E642-B005-DAD3-6F2BD2792370}"/>
              </a:ext>
            </a:extLst>
          </p:cNvPr>
          <p:cNvSpPr txBox="1"/>
          <p:nvPr/>
        </p:nvSpPr>
        <p:spPr>
          <a:xfrm>
            <a:off x="7216407" y="8047264"/>
            <a:ext cx="3961768" cy="45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0.116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6F5FE-08B5-52A8-938C-1CBD306BDA78}"/>
              </a:ext>
            </a:extLst>
          </p:cNvPr>
          <p:cNvSpPr txBox="1"/>
          <p:nvPr/>
        </p:nvSpPr>
        <p:spPr>
          <a:xfrm>
            <a:off x="7817519" y="8953500"/>
            <a:ext cx="6157316" cy="45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0.105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584BA96-3B49-0977-B64A-A6094E3D5E3C}"/>
              </a:ext>
            </a:extLst>
          </p:cNvPr>
          <p:cNvSpPr txBox="1"/>
          <p:nvPr/>
        </p:nvSpPr>
        <p:spPr>
          <a:xfrm>
            <a:off x="11811000" y="8046988"/>
            <a:ext cx="6157316" cy="45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bgr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0.088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D0364517-0620-A26C-1B74-81127C58CD39}"/>
              </a:ext>
            </a:extLst>
          </p:cNvPr>
          <p:cNvSpPr txBox="1"/>
          <p:nvPr/>
        </p:nvSpPr>
        <p:spPr>
          <a:xfrm>
            <a:off x="11811000" y="8964544"/>
            <a:ext cx="6157316" cy="45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0.075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13AF073-18F0-6D15-2CE8-49C1FF777FF5}"/>
              </a:ext>
            </a:extLst>
          </p:cNvPr>
          <p:cNvSpPr txBox="1"/>
          <p:nvPr/>
        </p:nvSpPr>
        <p:spPr>
          <a:xfrm>
            <a:off x="2742354" y="8393609"/>
            <a:ext cx="7239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Same factors:</a:t>
            </a:r>
          </a:p>
        </p:txBody>
      </p:sp>
    </p:spTree>
    <p:extLst>
      <p:ext uri="{BB962C8B-B14F-4D97-AF65-F5344CB8AC3E}">
        <p14:creationId xmlns:p14="http://schemas.microsoft.com/office/powerpoint/2010/main" val="294734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888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 value vs Numeric value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05000" y="9258300"/>
            <a:ext cx="23337821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E900CF-2665-D8A2-1CF1-7E586AED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2120085"/>
            <a:ext cx="6477000" cy="56386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4A5A99-5CA9-1DA5-B8EF-C41A277D1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87" y="2047567"/>
            <a:ext cx="5763429" cy="5639587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CEA79-FCC0-FD6D-A7A0-389CD41E0D3F}"/>
              </a:ext>
            </a:extLst>
          </p:cNvPr>
          <p:cNvSpPr txBox="1"/>
          <p:nvPr/>
        </p:nvSpPr>
        <p:spPr>
          <a:xfrm>
            <a:off x="4419600" y="7956054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Numeric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0D0529C-5A8B-F0E7-C00B-449BE931BC4F}"/>
              </a:ext>
            </a:extLst>
          </p:cNvPr>
          <p:cNvSpPr txBox="1"/>
          <p:nvPr/>
        </p:nvSpPr>
        <p:spPr>
          <a:xfrm>
            <a:off x="11201400" y="8029528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String(13 columns)</a:t>
            </a:r>
          </a:p>
        </p:txBody>
      </p:sp>
    </p:spTree>
    <p:extLst>
      <p:ext uri="{BB962C8B-B14F-4D97-AF65-F5344CB8AC3E}">
        <p14:creationId xmlns:p14="http://schemas.microsoft.com/office/powerpoint/2010/main" val="125242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401 rows and 13 features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B33E6D-6536-C4FD-1C41-E699B67E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08" y="4000500"/>
            <a:ext cx="14440783" cy="35052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67D24EB-E333-D389-C721-755B2BF83C01}"/>
              </a:ext>
            </a:extLst>
          </p:cNvPr>
          <p:cNvSpPr txBox="1"/>
          <p:nvPr/>
        </p:nvSpPr>
        <p:spPr>
          <a:xfrm>
            <a:off x="5613075" y="8394899"/>
            <a:ext cx="12674925" cy="1149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had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been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cleaned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50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EA37E4-AA9B-E540-51F1-9730D2E5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57" y="2123321"/>
            <a:ext cx="7626643" cy="662940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2362200" y="925719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. </a:t>
            </a:r>
            <a:r>
              <a:rPr lang="en-US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5:3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0AC9A0-C4C3-857D-F424-1CC62A33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767" y="4116333"/>
            <a:ext cx="8556515" cy="26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400 rows and 25 features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07E8EE-9B25-17DE-DD07-434BA4F5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68" y="3619500"/>
            <a:ext cx="17516863" cy="3365461"/>
          </a:xfrm>
          <a:prstGeom prst="rect">
            <a:avLst/>
          </a:prstGeom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A705D352-8325-9CA7-7341-739E6B3974A1}"/>
              </a:ext>
            </a:extLst>
          </p:cNvPr>
          <p:cNvSpPr txBox="1"/>
          <p:nvPr/>
        </p:nvSpPr>
        <p:spPr>
          <a:xfrm>
            <a:off x="257766" y="806225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pcv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packed cell volume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8072BE68-7C8C-158D-CF59-FCF8EF4FD103}"/>
              </a:ext>
            </a:extLst>
          </p:cNvPr>
          <p:cNvSpPr txBox="1"/>
          <p:nvPr/>
        </p:nvSpPr>
        <p:spPr>
          <a:xfrm>
            <a:off x="257766" y="900516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hemoglobin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856A9CB-840C-8F2C-6F32-200D5A86A199}"/>
              </a:ext>
            </a:extLst>
          </p:cNvPr>
          <p:cNvSpPr txBox="1"/>
          <p:nvPr/>
        </p:nvSpPr>
        <p:spPr>
          <a:xfrm>
            <a:off x="13424352" y="8073870"/>
            <a:ext cx="13327142" cy="38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sg -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altLang="zh-TW" sz="3200" dirty="0"/>
              <a:t>pecific gravity</a:t>
            </a:r>
            <a:endParaRPr lang="en-US" sz="3000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1593641-9C91-1E9A-A769-5BD580CDADA6}"/>
              </a:ext>
            </a:extLst>
          </p:cNvPr>
          <p:cNvSpPr txBox="1"/>
          <p:nvPr/>
        </p:nvSpPr>
        <p:spPr>
          <a:xfrm>
            <a:off x="4267200" y="8979186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bgr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blood glucose random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F119448-FB67-7311-0C09-20336A1DFD93}"/>
              </a:ext>
            </a:extLst>
          </p:cNvPr>
          <p:cNvSpPr txBox="1"/>
          <p:nvPr/>
        </p:nvSpPr>
        <p:spPr>
          <a:xfrm>
            <a:off x="9272883" y="8060572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serum creatinine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63B302F-F9AD-1379-14E4-EDE964218C1A}"/>
              </a:ext>
            </a:extLst>
          </p:cNvPr>
          <p:cNvSpPr txBox="1"/>
          <p:nvPr/>
        </p:nvSpPr>
        <p:spPr>
          <a:xfrm>
            <a:off x="9753600" y="8963859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>
                <a:latin typeface="Arimo"/>
                <a:ea typeface="Arimo"/>
                <a:cs typeface="Arimo"/>
                <a:sym typeface="Arimo"/>
              </a:rPr>
              <a:t>al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albumin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9251081-1DA7-7B2E-24AA-286E96DD2AA5}"/>
              </a:ext>
            </a:extLst>
          </p:cNvPr>
          <p:cNvSpPr txBox="1"/>
          <p:nvPr/>
        </p:nvSpPr>
        <p:spPr>
          <a:xfrm>
            <a:off x="13258800" y="903582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classification – 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/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nockd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 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C57DEFE-0F79-3C31-056D-E6849A66DF9B}"/>
              </a:ext>
            </a:extLst>
          </p:cNvPr>
          <p:cNvSpPr txBox="1"/>
          <p:nvPr/>
        </p:nvSpPr>
        <p:spPr>
          <a:xfrm>
            <a:off x="4932783" y="806050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rc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red blood cell count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12A3489-1B4D-C01C-3058-88F9D44A7E10}"/>
              </a:ext>
            </a:extLst>
          </p:cNvPr>
          <p:cNvSpPr txBox="1"/>
          <p:nvPr/>
        </p:nvSpPr>
        <p:spPr>
          <a:xfrm>
            <a:off x="9212922" y="600781"/>
            <a:ext cx="12674925" cy="1128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36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taken over 2-month period in India</a:t>
            </a:r>
            <a:endParaRPr lang="en-US" sz="36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42908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(balance vs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unbalanced)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81200" y="917574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1:1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75365-AA64-3D9D-5F20-D4EC5726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39298"/>
            <a:ext cx="5638800" cy="6167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1BA392-6E09-F834-6AA3-5C17F5BCF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3931446"/>
            <a:ext cx="8748898" cy="30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Variable Information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529D0E5-9016-71E8-305F-7EA7B06DA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171700"/>
            <a:ext cx="5638800" cy="660111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E1C51FB-1A68-7782-6B44-A6FF1E28C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76998"/>
            <a:ext cx="5404004" cy="53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6" name="圖片 45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375EF2C9-2E35-CC0F-A8DC-13E330611A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7" y="5410185"/>
            <a:ext cx="9144018" cy="3657607"/>
          </a:xfrm>
          <a:prstGeom prst="rect">
            <a:avLst/>
          </a:prstGeom>
        </p:spPr>
      </p:pic>
      <p:pic>
        <p:nvPicPr>
          <p:cNvPr id="48" name="圖片 4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24A70236-C614-1D89-5606-70722E5167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769" y="1896187"/>
            <a:ext cx="9144018" cy="3657607"/>
          </a:xfrm>
          <a:prstGeom prst="rect">
            <a:avLst/>
          </a:prstGeom>
        </p:spPr>
      </p:pic>
      <p:pic>
        <p:nvPicPr>
          <p:cNvPr id="50" name="圖片 49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18E59FF-65AF-5344-08BE-17D32E57E9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55" y="5623639"/>
            <a:ext cx="9144018" cy="3657607"/>
          </a:xfrm>
          <a:prstGeom prst="rect">
            <a:avLst/>
          </a:prstGeom>
        </p:spPr>
      </p:pic>
      <p:pic>
        <p:nvPicPr>
          <p:cNvPr id="52" name="圖片 51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0F64B8C8-07B6-9FF6-A727-5C6ECE7BC2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90700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93" y="5573458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" y="5537400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15851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496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73" y="5578375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6" y="5497554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64" y="2126057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0768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76" y="5862124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" y="5813481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204517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5" y="2155874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0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1" y="5707558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5" y="5569771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26057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8309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00298"/>
            <a:ext cx="13716011" cy="5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240000" cy="2566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(Before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4800" dirty="0"/>
          </a:p>
          <a:p>
            <a:pPr algn="l">
              <a:lnSpc>
                <a:spcPts val="10480"/>
              </a:lnSpc>
            </a:pPr>
            <a:endParaRPr lang="en-US" sz="72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圖片 10" descr="一張含有 行, 圖表, 繪圖, 斜率、斜坡 的圖片&#10;&#10;自動產生的描述">
            <a:extLst>
              <a:ext uri="{FF2B5EF4-FFF2-40B4-BE49-F238E27FC236}">
                <a16:creationId xmlns:a16="http://schemas.microsoft.com/office/drawing/2014/main" id="{3207A14F-325D-931D-7598-E9482E9EA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11556" r="9717" b="3027"/>
          <a:stretch/>
        </p:blipFill>
        <p:spPr>
          <a:xfrm>
            <a:off x="1164943" y="5817118"/>
            <a:ext cx="7403862" cy="3124202"/>
          </a:xfrm>
          <a:prstGeom prst="rect">
            <a:avLst/>
          </a:prstGeom>
        </p:spPr>
      </p:pic>
      <p:pic>
        <p:nvPicPr>
          <p:cNvPr id="13" name="圖片 12" descr="一張含有 行, 圖表, 繪圖, 螢幕擷取畫面 的圖片&#10;&#10;自動產生的描述">
            <a:extLst>
              <a:ext uri="{FF2B5EF4-FFF2-40B4-BE49-F238E27FC236}">
                <a16:creationId xmlns:a16="http://schemas.microsoft.com/office/drawing/2014/main" id="{47E74396-49C7-5465-BA98-EF854B6458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11429" r="9760" b="3156"/>
          <a:stretch/>
        </p:blipFill>
        <p:spPr>
          <a:xfrm>
            <a:off x="9566061" y="5779125"/>
            <a:ext cx="7640840" cy="3179199"/>
          </a:xfrm>
          <a:prstGeom prst="rect">
            <a:avLst/>
          </a:prstGeom>
        </p:spPr>
      </p:pic>
      <p:pic>
        <p:nvPicPr>
          <p:cNvPr id="16" name="圖片 15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B723FFE-EA8D-48ED-20A0-0A0FBDC89A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2500" r="9864" b="4167"/>
          <a:stretch/>
        </p:blipFill>
        <p:spPr>
          <a:xfrm>
            <a:off x="9566061" y="1988971"/>
            <a:ext cx="7403862" cy="3048000"/>
          </a:xfrm>
          <a:prstGeom prst="rect">
            <a:avLst/>
          </a:prstGeom>
        </p:spPr>
      </p:pic>
      <p:pic>
        <p:nvPicPr>
          <p:cNvPr id="19" name="圖片 18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7160E99D-C44B-2E78-9C4D-BCEA0A9234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13080" r="9552" b="3587"/>
          <a:stretch/>
        </p:blipFill>
        <p:spPr>
          <a:xfrm>
            <a:off x="1160027" y="1866539"/>
            <a:ext cx="7810270" cy="3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011400" cy="1220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4" name="圖片 13" descr="一張含有 行, 繪圖, 圖表, 斜率、斜坡 的圖片&#10;&#10;自動產生的描述">
            <a:extLst>
              <a:ext uri="{FF2B5EF4-FFF2-40B4-BE49-F238E27FC236}">
                <a16:creationId xmlns:a16="http://schemas.microsoft.com/office/drawing/2014/main" id="{5F83137E-87E3-97B2-03FA-A2AE1170AB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11551" r="10264" b="3108"/>
          <a:stretch/>
        </p:blipFill>
        <p:spPr>
          <a:xfrm>
            <a:off x="1008203" y="5817118"/>
            <a:ext cx="7717343" cy="3288782"/>
          </a:xfrm>
          <a:prstGeom prst="rect">
            <a:avLst/>
          </a:prstGeom>
        </p:spPr>
      </p:pic>
      <p:pic>
        <p:nvPicPr>
          <p:cNvPr id="18" name="圖片 17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8E1FD0F7-C647-9B15-45FD-6BE2D87204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" t="13695" r="9643" b="3532"/>
          <a:stretch/>
        </p:blipFill>
        <p:spPr>
          <a:xfrm>
            <a:off x="9566061" y="2019299"/>
            <a:ext cx="7640840" cy="3124201"/>
          </a:xfrm>
          <a:prstGeom prst="rect">
            <a:avLst/>
          </a:prstGeom>
        </p:spPr>
      </p:pic>
      <p:pic>
        <p:nvPicPr>
          <p:cNvPr id="20" name="圖片 19" descr="一張含有 圖表, 行, 繪圖 的圖片&#10;&#10;自動產生的描述">
            <a:extLst>
              <a:ext uri="{FF2B5EF4-FFF2-40B4-BE49-F238E27FC236}">
                <a16:creationId xmlns:a16="http://schemas.microsoft.com/office/drawing/2014/main" id="{AAE6B545-B2DF-54BD-ECDA-4CC9E1D95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t="12056" r="7500" b="2527"/>
          <a:stretch/>
        </p:blipFill>
        <p:spPr>
          <a:xfrm>
            <a:off x="9562456" y="5817118"/>
            <a:ext cx="8043352" cy="3288782"/>
          </a:xfrm>
          <a:prstGeom prst="rect">
            <a:avLst/>
          </a:prstGeom>
        </p:spPr>
      </p:pic>
      <p:pic>
        <p:nvPicPr>
          <p:cNvPr id="22" name="圖片 21" descr="一張含有 圖表, 行, 繪圖 的圖片&#10;&#10;自動產生的描述">
            <a:extLst>
              <a:ext uri="{FF2B5EF4-FFF2-40B4-BE49-F238E27FC236}">
                <a16:creationId xmlns:a16="http://schemas.microsoft.com/office/drawing/2014/main" id="{67ACB4B3-ECCD-72DE-FA52-E9AE4C4893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0" t="10505" r="10001" b="4078"/>
          <a:stretch/>
        </p:blipFill>
        <p:spPr>
          <a:xfrm>
            <a:off x="1081101" y="1953199"/>
            <a:ext cx="7403862" cy="3124201"/>
          </a:xfrm>
          <a:prstGeom prst="rect">
            <a:avLst/>
          </a:prstGeom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22310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832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85800" y="585476"/>
            <a:ext cx="6891718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782877" y="2910861"/>
            <a:ext cx="4480969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2877" y="3611166"/>
            <a:ext cx="13327142" cy="111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Use mean and mode to fill up.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there are more than 3 missing values in a row, delete the entire row.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 data is a question mark, convert it to a null value.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782877" y="5318570"/>
            <a:ext cx="2678490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782877" y="6003226"/>
            <a:ext cx="13327142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Define the normal range for human body values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Define upper and lower boundaries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Replace outliers with other values.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82877" y="7701186"/>
            <a:ext cx="6245966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782877" y="8448362"/>
            <a:ext cx="9114326" cy="75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data from continuous to discrete.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features from strings to numbers.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4799" y="4089164"/>
            <a:ext cx="4317809" cy="678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3" y="5525879"/>
            <a:ext cx="4690646" cy="143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When there are more than 3 missing values in a row, delete the entire row.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4079639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categorical data with the mode.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4033956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continuous data with the mean.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6612258" y="3096847"/>
            <a:ext cx="4321492" cy="1082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3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Normal range for human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6612258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predefined normal range for the human body, consider it as an outlier and convert it to a null value.</a:t>
            </a:r>
          </a:p>
        </p:txBody>
      </p:sp>
    </p:spTree>
    <p:extLst>
      <p:ext uri="{BB962C8B-B14F-4D97-AF65-F5344CB8AC3E}">
        <p14:creationId xmlns:p14="http://schemas.microsoft.com/office/powerpoint/2010/main" val="106932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47700"/>
            <a:ext cx="135636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Outliers(human normal range)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6EF5901-7CA6-68BA-FEB6-AE22C6B2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32" y="2476500"/>
            <a:ext cx="8204935" cy="62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15260"/>
            <a:ext cx="4317809" cy="103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specific feature values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Convert the features 'al'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白蛋白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 and '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su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' (糖). Specifically, we will set all values in these two features that are not equal to zero to 1, because for a healthy person, the values of these two features should be 0."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90424"/>
            <a:ext cx="4321492" cy="48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the ID 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44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It 's unrelated to other features.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DEB00ED-526F-C312-2361-8D23404E2A59}"/>
              </a:ext>
            </a:extLst>
          </p:cNvPr>
          <p:cNvSpPr txBox="1"/>
          <p:nvPr/>
        </p:nvSpPr>
        <p:spPr>
          <a:xfrm>
            <a:off x="6798676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219C0A08-CEE3-3EBF-6CDF-1F49E934EA0E}"/>
              </a:ext>
            </a:extLst>
          </p:cNvPr>
          <p:cNvSpPr txBox="1"/>
          <p:nvPr/>
        </p:nvSpPr>
        <p:spPr>
          <a:xfrm>
            <a:off x="6798676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855</Words>
  <Application>Microsoft Office PowerPoint</Application>
  <PresentationFormat>自訂</PresentationFormat>
  <Paragraphs>191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Inter</vt:lpstr>
      <vt:lpstr>Arimo</vt:lpstr>
      <vt:lpstr>Arimo Bold</vt:lpstr>
      <vt:lpstr>Calibri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kidney_disease.pptx</dc:title>
  <cp:lastModifiedBy>Moo-Fon Lee</cp:lastModifiedBy>
  <cp:revision>22</cp:revision>
  <dcterms:created xsi:type="dcterms:W3CDTF">2006-08-16T00:00:00Z</dcterms:created>
  <dcterms:modified xsi:type="dcterms:W3CDTF">2024-07-16T05:45:46Z</dcterms:modified>
  <dc:identifier>DAGJ32T7Mhc</dc:identifier>
</cp:coreProperties>
</file>