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6" r:id="rId12"/>
    <p:sldId id="261" r:id="rId13"/>
    <p:sldId id="273" r:id="rId14"/>
    <p:sldId id="274" r:id="rId15"/>
    <p:sldId id="279" r:id="rId16"/>
    <p:sldId id="276" r:id="rId17"/>
    <p:sldId id="280" r:id="rId18"/>
    <p:sldId id="275" r:id="rId19"/>
    <p:sldId id="267" r:id="rId20"/>
    <p:sldId id="268" r:id="rId21"/>
    <p:sldId id="269" r:id="rId22"/>
    <p:sldId id="270" r:id="rId23"/>
    <p:sldId id="271" r:id="rId24"/>
    <p:sldId id="272" r:id="rId25"/>
  </p:sldIdLst>
  <p:sldSz cx="18288000" cy="10287000"/>
  <p:notesSz cx="6858000" cy="9144000"/>
  <p:embeddedFontLst>
    <p:embeddedFont>
      <p:font typeface="Arimo" panose="02020500000000000000" charset="0"/>
      <p:regular r:id="rId27"/>
    </p:embeddedFont>
    <p:embeddedFont>
      <p:font typeface="Arimo Bold" panose="020205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193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441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5628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699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259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9928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muhammadshahidazeem/customer-chur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053322"/>
            <a:ext cx="12689166" cy="142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600" dirty="0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Customer Churn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1699" y="4502149"/>
            <a:ext cx="10654940" cy="10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4"/>
              </a:lnSpc>
            </a:pP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cleaning to Karma 360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91328"/>
            <a:ext cx="10654940" cy="161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  <a:p>
            <a:pPr algn="l">
              <a:lnSpc>
                <a:spcPts val="6520"/>
              </a:lnSpc>
            </a:pP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Moo-Fon  Lee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1564" y="8884694"/>
            <a:ext cx="10654940" cy="61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3200" u="sng" dirty="0">
                <a:solidFill>
                  <a:srgbClr val="5271FF"/>
                </a:solidFill>
                <a:latin typeface="Arimo"/>
                <a:ea typeface="Arimo"/>
                <a:cs typeface="Arimo"/>
                <a:sym typeface="Arimo"/>
                <a:hlinkClick r:id="rId4" tooltip="https://www.kaggle.com/datasets/muhammadshahidazeem/customer-churn-dataset"/>
              </a:rPr>
              <a:t>Dataset URL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Churn: String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6179" y="6656764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0.159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66901" y="66261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38456" y="732173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0.111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78D00EA-227E-3EBE-320C-DC3530C17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1881733"/>
            <a:ext cx="6782260" cy="63859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305F67D-3B83-060C-4171-A82C9D339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199" y="2171700"/>
            <a:ext cx="4707375" cy="3962400"/>
          </a:xfrm>
          <a:prstGeom prst="rect">
            <a:avLst/>
          </a:prstGeom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5D31CCDF-4724-1800-7798-8A36D1E1F048}"/>
              </a:ext>
            </a:extLst>
          </p:cNvPr>
          <p:cNvSpPr txBox="1"/>
          <p:nvPr/>
        </p:nvSpPr>
        <p:spPr>
          <a:xfrm>
            <a:off x="2515060" y="9056517"/>
            <a:ext cx="1371600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Turn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“Churn”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into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string(1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churn,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stay)</a:t>
            </a: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08612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9219" y="8296030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  <a:r>
              <a:rPr lang="en-US" altLang="zh-TW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(Churn:</a:t>
            </a:r>
            <a:r>
              <a:rPr lang="zh-TW" altLang="en-US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  <a:endParaRPr lang="en-US" sz="44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87432" y="6749939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73635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55682" y="6749940"/>
            <a:ext cx="36893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87377" y="8642810"/>
            <a:ext cx="196187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0.065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72452" y="7987922"/>
            <a:ext cx="2391727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0.091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(Best Result)</a:t>
            </a:r>
            <a:endParaRPr lang="en-US" sz="56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653207" y="7363599"/>
            <a:ext cx="333939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-0.101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30789" y="8617960"/>
            <a:ext cx="418422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Length:  -0.054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22595" y="7984964"/>
            <a:ext cx="356792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 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-0.067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D2C0776-0D09-4237-654F-DBAF1330D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82" y="2036211"/>
            <a:ext cx="7155424" cy="596432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E86C1EB-7BAD-8787-0BD7-A4FDB5C7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542" y="1423445"/>
            <a:ext cx="7811405" cy="4812383"/>
          </a:xfrm>
          <a:prstGeom prst="rect">
            <a:avLst/>
          </a:prstGeom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F267660F-B9DF-6E50-21C2-AC70A3F334C4}"/>
              </a:ext>
            </a:extLst>
          </p:cNvPr>
          <p:cNvSpPr txBox="1"/>
          <p:nvPr/>
        </p:nvSpPr>
        <p:spPr>
          <a:xfrm>
            <a:off x="8687432" y="9294863"/>
            <a:ext cx="439674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Subscription</a:t>
            </a:r>
            <a:r>
              <a:rPr lang="zh-TW" alt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Type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0.043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13FAD194-1704-8E67-C62F-1D728F36E363}"/>
              </a:ext>
            </a:extLst>
          </p:cNvPr>
          <p:cNvSpPr txBox="1"/>
          <p:nvPr/>
        </p:nvSpPr>
        <p:spPr>
          <a:xfrm>
            <a:off x="309219" y="9069874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4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Including All Factors</a:t>
            </a:r>
            <a:endParaRPr lang="en-US" sz="4400" dirty="0">
              <a:solidFill>
                <a:srgbClr val="000000"/>
              </a:solidFill>
              <a:latin typeface="Arimo" panose="02020500000000000000" charset="0"/>
              <a:ea typeface="Arimo" panose="02020500000000000000" charset="0"/>
              <a:cs typeface="Arimo" panose="02020500000000000000" charset="0"/>
              <a:sym typeface="Arimo Bold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31B99DE-563A-1522-3C15-D6968AF9647F}"/>
              </a:ext>
            </a:extLst>
          </p:cNvPr>
          <p:cNvSpPr txBox="1"/>
          <p:nvPr/>
        </p:nvSpPr>
        <p:spPr>
          <a:xfrm>
            <a:off x="13124528" y="9294863"/>
            <a:ext cx="439674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Last</a:t>
            </a:r>
            <a:r>
              <a:rPr lang="zh-TW" alt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Interaction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-0.04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Big Size Training(60000 rows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training for 48hr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2B650B-BB86-912B-97D7-6CD6C819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6" y="1939089"/>
            <a:ext cx="8516539" cy="6573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B30A7F-D4AD-0D1C-C27A-0E04DDFEA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85" y="1942776"/>
            <a:ext cx="8099332" cy="297212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CA4BD3B-C922-C550-B523-EF422E21C9C6}"/>
              </a:ext>
            </a:extLst>
          </p:cNvPr>
          <p:cNvSpPr txBox="1"/>
          <p:nvPr/>
        </p:nvSpPr>
        <p:spPr>
          <a:xfrm>
            <a:off x="11362667" y="5932047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0.241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6B08D1E-45AB-16AA-348E-B74F8FA46C7D}"/>
              </a:ext>
            </a:extLst>
          </p:cNvPr>
          <p:cNvSpPr txBox="1"/>
          <p:nvPr/>
        </p:nvSpPr>
        <p:spPr>
          <a:xfrm>
            <a:off x="11362667" y="6952392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0.21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E84C069-A593-CBDF-113E-7553FA6FE2CE}"/>
              </a:ext>
            </a:extLst>
          </p:cNvPr>
          <p:cNvSpPr txBox="1"/>
          <p:nvPr/>
        </p:nvSpPr>
        <p:spPr>
          <a:xfrm>
            <a:off x="3706840" y="9047014"/>
            <a:ext cx="1117409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No prior knowledge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7FF6E9E-9DE6-0513-BBF6-16CAD0D32C82}"/>
              </a:ext>
            </a:extLst>
          </p:cNvPr>
          <p:cNvSpPr/>
          <p:nvPr/>
        </p:nvSpPr>
        <p:spPr>
          <a:xfrm>
            <a:off x="5146233" y="1525010"/>
            <a:ext cx="7995530" cy="2195223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5661B94-C512-FF6D-A541-52E026230525}"/>
              </a:ext>
            </a:extLst>
          </p:cNvPr>
          <p:cNvSpPr txBox="1"/>
          <p:nvPr/>
        </p:nvSpPr>
        <p:spPr>
          <a:xfrm>
            <a:off x="7163203" y="3907087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Encoding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D28C3A0-2028-881D-3D33-3467097F43C7}"/>
              </a:ext>
            </a:extLst>
          </p:cNvPr>
          <p:cNvSpPr/>
          <p:nvPr/>
        </p:nvSpPr>
        <p:spPr>
          <a:xfrm>
            <a:off x="580657" y="4295067"/>
            <a:ext cx="4870432" cy="4385765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305106" y="874374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5C81527-2BC1-A7F4-A891-A6DE5A1D982D}"/>
              </a:ext>
            </a:extLst>
          </p:cNvPr>
          <p:cNvSpPr/>
          <p:nvPr/>
        </p:nvSpPr>
        <p:spPr>
          <a:xfrm>
            <a:off x="9456173" y="4659267"/>
            <a:ext cx="5085357" cy="4125856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7AE5059-E407-3B48-EA64-6A36DC6DCDE0}"/>
              </a:ext>
            </a:extLst>
          </p:cNvPr>
          <p:cNvSpPr/>
          <p:nvPr/>
        </p:nvSpPr>
        <p:spPr>
          <a:xfrm>
            <a:off x="14541530" y="5522805"/>
            <a:ext cx="3346508" cy="2430733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36376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143998" y="8680832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Encoding, imply prior knowledge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127007D-779E-D8CC-37EF-AF009B20E2FC}"/>
              </a:ext>
            </a:extLst>
          </p:cNvPr>
          <p:cNvSpPr/>
          <p:nvPr/>
        </p:nvSpPr>
        <p:spPr>
          <a:xfrm>
            <a:off x="5411421" y="4907866"/>
            <a:ext cx="3467388" cy="3045672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88224"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249" y="-29356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602561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489674" y="7235933"/>
            <a:ext cx="5562600" cy="1745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imply prior knowledge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25488" y="1485900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653030" y="6297046"/>
            <a:ext cx="6203667" cy="2276159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3872" r="-41674" b="-34036"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4986AE-4219-F16B-F8B7-8CB7349D7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697" y="1220754"/>
            <a:ext cx="6591148" cy="54939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C2A1B1-AB3B-D6B4-1AAF-518D92D160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126"/>
          <a:stretch/>
        </p:blipFill>
        <p:spPr>
          <a:xfrm>
            <a:off x="14447845" y="1548150"/>
            <a:ext cx="3157409" cy="46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3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3400" y="360867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743186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(Churn: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98779" y="1457967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945968" y="6193531"/>
            <a:ext cx="5653144" cy="2776738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r="-41674" b="-2542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6B596-24A7-9D29-6CC3-2C0983BF6FC3}"/>
              </a:ext>
            </a:extLst>
          </p:cNvPr>
          <p:cNvSpPr txBox="1"/>
          <p:nvPr/>
        </p:nvSpPr>
        <p:spPr>
          <a:xfrm>
            <a:off x="8021857" y="877595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(Churn: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8935C1-CF0D-F7A7-7004-3A23FC29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031" y="1201653"/>
            <a:ext cx="5098502" cy="48005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000BDB-78BC-44F7-EC35-680E5C8E7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732"/>
          <a:stretch/>
        </p:blipFill>
        <p:spPr>
          <a:xfrm>
            <a:off x="10457466" y="6002246"/>
            <a:ext cx="3997632" cy="2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8797414" y="8490451"/>
            <a:ext cx="9490586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60000 rows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3223903" y="8526093"/>
            <a:ext cx="5562600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 rows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9960B-4D4C-AAF1-67AF-7AD48C08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745" y="965957"/>
            <a:ext cx="6309254" cy="4869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DA6116-F966-14E9-3210-E28C1589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745" y="5835514"/>
            <a:ext cx="6309254" cy="2315239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0D4CFDD-E02C-9454-EF1F-2280E0C9C144}"/>
              </a:ext>
            </a:extLst>
          </p:cNvPr>
          <p:cNvSpPr/>
          <p:nvPr/>
        </p:nvSpPr>
        <p:spPr>
          <a:xfrm>
            <a:off x="3384723" y="964152"/>
            <a:ext cx="4857732" cy="4374329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5BF0547-843F-D3BE-A7A4-0B6A46EDE211}"/>
              </a:ext>
            </a:extLst>
          </p:cNvPr>
          <p:cNvSpPr/>
          <p:nvPr/>
        </p:nvSpPr>
        <p:spPr>
          <a:xfrm>
            <a:off x="2483179" y="5281528"/>
            <a:ext cx="6660821" cy="3108383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0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8797414" y="8490451"/>
            <a:ext cx="9490586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60000 rows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3223903" y="8526093"/>
            <a:ext cx="5562600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 rows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9960B-4D4C-AAF1-67AF-7AD48C08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745" y="965957"/>
            <a:ext cx="6309254" cy="4869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DA6116-F966-14E9-3210-E28C1589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745" y="5835514"/>
            <a:ext cx="6309254" cy="2315239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0D4CFDD-E02C-9454-EF1F-2280E0C9C144}"/>
              </a:ext>
            </a:extLst>
          </p:cNvPr>
          <p:cNvSpPr/>
          <p:nvPr/>
        </p:nvSpPr>
        <p:spPr>
          <a:xfrm>
            <a:off x="3384723" y="964152"/>
            <a:ext cx="4857732" cy="4374329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5BF0547-843F-D3BE-A7A4-0B6A46EDE211}"/>
              </a:ext>
            </a:extLst>
          </p:cNvPr>
          <p:cNvSpPr/>
          <p:nvPr/>
        </p:nvSpPr>
        <p:spPr>
          <a:xfrm>
            <a:off x="2483179" y="5281528"/>
            <a:ext cx="6660821" cy="3108383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70688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Ordinal Encoding (Churn: Int). Balance data. Training with 70% of data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(421)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0CBC0CE1-FEE2-EDB6-2B8E-982D393883E3}"/>
              </a:ext>
            </a:extLst>
          </p:cNvPr>
          <p:cNvSpPr txBox="1"/>
          <p:nvPr/>
        </p:nvSpPr>
        <p:spPr>
          <a:xfrm>
            <a:off x="914400" y="8316053"/>
            <a:ext cx="17068800" cy="1480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3200" dirty="0"/>
              <a:t>Here I use 70% of data for training and input 30% of data for testing the target value – Churn. And The prediction is 85% correct. As the image above, The ROC Curve and Confusion Matrix indicate the model predict 181 piece of data and have</a:t>
            </a:r>
            <a:r>
              <a:rPr lang="zh-TW" altLang="en-US" sz="3200" dirty="0"/>
              <a:t> </a:t>
            </a:r>
            <a:r>
              <a:rPr lang="en-US" altLang="zh-TW" sz="3200" dirty="0"/>
              <a:t>27 prediction errors.</a:t>
            </a:r>
            <a:endParaRPr lang="en-US" altLang="zh-TW" sz="3200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A3F820-45C4-5EB3-D714-D2150CFB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99" y="2378856"/>
            <a:ext cx="7043828" cy="54270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5FFA6E-8B38-CA3D-BDAB-B58850FDC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2585449"/>
            <a:ext cx="7443234" cy="5135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2604" y="536893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LLM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67600" y="523374"/>
            <a:ext cx="6752794" cy="79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0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(Sort by Importance)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72970" y="8941560"/>
            <a:ext cx="694206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4400" dirty="0">
                <a:latin typeface="Arimo"/>
                <a:ea typeface="Arimo"/>
                <a:cs typeface="Arimo"/>
                <a:sym typeface="Arimo"/>
              </a:rPr>
              <a:t>First Three Factors is Same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8645C-4781-EADE-004E-720DB4DE9B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776"/>
          <a:stretch/>
        </p:blipFill>
        <p:spPr>
          <a:xfrm>
            <a:off x="10965687" y="2067390"/>
            <a:ext cx="4167403" cy="59398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B7A37A8-6ECD-2A09-BFDE-B5EDA5215D78}"/>
              </a:ext>
            </a:extLst>
          </p:cNvPr>
          <p:cNvSpPr/>
          <p:nvPr/>
        </p:nvSpPr>
        <p:spPr>
          <a:xfrm>
            <a:off x="11049000" y="2474240"/>
            <a:ext cx="1472019" cy="145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BE748F0-EAB2-49AA-7253-BEB889C3D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448430"/>
            <a:ext cx="9343364" cy="5518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19452" y="3493677"/>
            <a:ext cx="14352094" cy="5157352"/>
          </a:xfrm>
          <a:custGeom>
            <a:avLst/>
            <a:gdLst/>
            <a:ahLst/>
            <a:cxnLst/>
            <a:rect l="l" t="t" r="r" b="b"/>
            <a:pathLst>
              <a:path w="14352094" h="5157352">
                <a:moveTo>
                  <a:pt x="0" y="0"/>
                </a:moveTo>
                <a:lnTo>
                  <a:pt x="14352094" y="0"/>
                </a:lnTo>
                <a:lnTo>
                  <a:pt x="14352094" y="5157351"/>
                </a:lnTo>
                <a:lnTo>
                  <a:pt x="0" y="5157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  </a:t>
            </a: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(450000 rows and 12 columns)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1699" y="1777316"/>
            <a:ext cx="16127601" cy="11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This data tracks the customer churn rate, indicating whether customers stop using the company's products or services within a specific period.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199" y="9119331"/>
            <a:ext cx="16127601" cy="59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missing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5000" y="2991269"/>
            <a:ext cx="15384869" cy="9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If a factor has hierarchical levels (ex. month, quarter, annual), using Ordinal Encoding(turn category into number) or another method would be more effective.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1232" y="4830019"/>
            <a:ext cx="14105533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In category data (ex. gender), using numeric data will have a better results than string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FE750-04BE-5360-A093-6CA942E8104B}"/>
              </a:ext>
            </a:extLst>
          </p:cNvPr>
          <p:cNvSpPr txBox="1"/>
          <p:nvPr/>
        </p:nvSpPr>
        <p:spPr>
          <a:xfrm>
            <a:off x="1790699" y="6743700"/>
            <a:ext cx="14706600" cy="1016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3. Using large amounts of data may make the results overly rigorous, making it difficult to determine the significance of less important factors.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038924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5" y="0"/>
                </a:lnTo>
                <a:lnTo>
                  <a:pt x="8640925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397998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6" y="0"/>
                </a:lnTo>
                <a:lnTo>
                  <a:pt x="8640926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528032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9038924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Distribution(60000 rows)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53708" y="879035"/>
            <a:ext cx="8528930" cy="4264465"/>
          </a:xfrm>
          <a:custGeom>
            <a:avLst/>
            <a:gdLst/>
            <a:ahLst/>
            <a:cxnLst/>
            <a:rect l="l" t="t" r="r" b="b"/>
            <a:pathLst>
              <a:path w="8528930" h="4264465">
                <a:moveTo>
                  <a:pt x="0" y="0"/>
                </a:moveTo>
                <a:lnTo>
                  <a:pt x="8528930" y="0"/>
                </a:lnTo>
                <a:lnTo>
                  <a:pt x="8528930" y="4264465"/>
                </a:lnTo>
                <a:lnTo>
                  <a:pt x="0" y="426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082638" y="1028700"/>
            <a:ext cx="8475866" cy="4237933"/>
          </a:xfrm>
          <a:custGeom>
            <a:avLst/>
            <a:gdLst/>
            <a:ahLst/>
            <a:cxnLst/>
            <a:rect l="l" t="t" r="r" b="b"/>
            <a:pathLst>
              <a:path w="8475866" h="4237933">
                <a:moveTo>
                  <a:pt x="0" y="0"/>
                </a:moveTo>
                <a:lnTo>
                  <a:pt x="8475867" y="0"/>
                </a:lnTo>
                <a:lnTo>
                  <a:pt x="8475867" y="4237933"/>
                </a:lnTo>
                <a:lnTo>
                  <a:pt x="0" y="4237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4778022" y="5262946"/>
            <a:ext cx="8731955" cy="4365978"/>
          </a:xfrm>
          <a:custGeom>
            <a:avLst/>
            <a:gdLst/>
            <a:ahLst/>
            <a:cxnLst/>
            <a:rect l="l" t="t" r="r" b="b"/>
            <a:pathLst>
              <a:path w="8731955" h="4365978">
                <a:moveTo>
                  <a:pt x="0" y="0"/>
                </a:moveTo>
                <a:lnTo>
                  <a:pt x="8731955" y="0"/>
                </a:lnTo>
                <a:lnTo>
                  <a:pt x="8731955" y="4365978"/>
                </a:lnTo>
                <a:lnTo>
                  <a:pt x="0" y="436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15070" y="1417300"/>
            <a:ext cx="8838531" cy="4419265"/>
          </a:xfrm>
          <a:custGeom>
            <a:avLst/>
            <a:gdLst/>
            <a:ahLst/>
            <a:cxnLst/>
            <a:rect l="l" t="t" r="r" b="b"/>
            <a:pathLst>
              <a:path w="8838531" h="4419265">
                <a:moveTo>
                  <a:pt x="0" y="0"/>
                </a:moveTo>
                <a:lnTo>
                  <a:pt x="8838531" y="0"/>
                </a:lnTo>
                <a:lnTo>
                  <a:pt x="8838531" y="4419265"/>
                </a:lnTo>
                <a:lnTo>
                  <a:pt x="0" y="4419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35926" y="1417300"/>
            <a:ext cx="8623374" cy="4311687"/>
          </a:xfrm>
          <a:custGeom>
            <a:avLst/>
            <a:gdLst/>
            <a:ahLst/>
            <a:cxnLst/>
            <a:rect l="l" t="t" r="r" b="b"/>
            <a:pathLst>
              <a:path w="8623374" h="4311687">
                <a:moveTo>
                  <a:pt x="0" y="0"/>
                </a:moveTo>
                <a:lnTo>
                  <a:pt x="8623374" y="0"/>
                </a:lnTo>
                <a:lnTo>
                  <a:pt x="8623374" y="4311687"/>
                </a:lnTo>
                <a:lnTo>
                  <a:pt x="0" y="4311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92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9245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 rows)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52280" y="681056"/>
            <a:ext cx="8991256" cy="4495628"/>
          </a:xfrm>
          <a:custGeom>
            <a:avLst/>
            <a:gdLst/>
            <a:ahLst/>
            <a:cxnLst/>
            <a:rect l="l" t="t" r="r" b="b"/>
            <a:pathLst>
              <a:path w="8991256" h="4495628">
                <a:moveTo>
                  <a:pt x="0" y="0"/>
                </a:moveTo>
                <a:lnTo>
                  <a:pt x="8991256" y="0"/>
                </a:lnTo>
                <a:lnTo>
                  <a:pt x="8991256" y="4495628"/>
                </a:lnTo>
                <a:lnTo>
                  <a:pt x="0" y="449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839200" y="705901"/>
            <a:ext cx="8941566" cy="4470783"/>
          </a:xfrm>
          <a:custGeom>
            <a:avLst/>
            <a:gdLst/>
            <a:ahLst/>
            <a:cxnLst/>
            <a:rect l="l" t="t" r="r" b="b"/>
            <a:pathLst>
              <a:path w="8941566" h="4470783">
                <a:moveTo>
                  <a:pt x="0" y="0"/>
                </a:moveTo>
                <a:lnTo>
                  <a:pt x="8941567" y="0"/>
                </a:lnTo>
                <a:lnTo>
                  <a:pt x="8941567" y="4470783"/>
                </a:lnTo>
                <a:lnTo>
                  <a:pt x="0" y="4470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299440" y="5448300"/>
            <a:ext cx="8088191" cy="4044095"/>
          </a:xfrm>
          <a:custGeom>
            <a:avLst/>
            <a:gdLst/>
            <a:ahLst/>
            <a:cxnLst/>
            <a:rect l="l" t="t" r="r" b="b"/>
            <a:pathLst>
              <a:path w="8088191" h="4044095">
                <a:moveTo>
                  <a:pt x="0" y="0"/>
                </a:moveTo>
                <a:lnTo>
                  <a:pt x="8088191" y="0"/>
                </a:lnTo>
                <a:lnTo>
                  <a:pt x="8088191" y="4044095"/>
                </a:lnTo>
                <a:lnTo>
                  <a:pt x="0" y="4044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725806"/>
            <a:ext cx="6438167" cy="3301799"/>
          </a:xfrm>
          <a:custGeom>
            <a:avLst/>
            <a:gdLst/>
            <a:ahLst/>
            <a:cxnLst/>
            <a:rect l="l" t="t" r="r" b="b"/>
            <a:pathLst>
              <a:path w="6438167" h="3301799">
                <a:moveTo>
                  <a:pt x="0" y="0"/>
                </a:moveTo>
                <a:lnTo>
                  <a:pt x="6438166" y="0"/>
                </a:lnTo>
                <a:lnTo>
                  <a:pt x="6438166" y="3301799"/>
                </a:lnTo>
                <a:lnTo>
                  <a:pt x="0" y="3301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30" t="-12726" r="-12393" b="-555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2008005" y="6002030"/>
            <a:ext cx="6490412" cy="3256270"/>
          </a:xfrm>
          <a:custGeom>
            <a:avLst/>
            <a:gdLst/>
            <a:ahLst/>
            <a:cxnLst/>
            <a:rect l="l" t="t" r="r" b="b"/>
            <a:pathLst>
              <a:path w="6490412" h="3256270">
                <a:moveTo>
                  <a:pt x="0" y="0"/>
                </a:moveTo>
                <a:lnTo>
                  <a:pt x="6490411" y="0"/>
                </a:lnTo>
                <a:lnTo>
                  <a:pt x="6490411" y="3256270"/>
                </a:lnTo>
                <a:lnTo>
                  <a:pt x="0" y="3256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36" t="-14042" r="-11731" b="-59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65826" y="6002030"/>
            <a:ext cx="6302797" cy="3207995"/>
          </a:xfrm>
          <a:custGeom>
            <a:avLst/>
            <a:gdLst/>
            <a:ahLst/>
            <a:cxnLst/>
            <a:rect l="l" t="t" r="r" b="b"/>
            <a:pathLst>
              <a:path w="6302797" h="3207995">
                <a:moveTo>
                  <a:pt x="0" y="0"/>
                </a:moveTo>
                <a:lnTo>
                  <a:pt x="6302798" y="0"/>
                </a:lnTo>
                <a:lnTo>
                  <a:pt x="6302798" y="3207995"/>
                </a:lnTo>
                <a:lnTo>
                  <a:pt x="0" y="320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82" t="-14450" r="-13121" b="-549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265826" y="1778877"/>
            <a:ext cx="6403901" cy="3248728"/>
          </a:xfrm>
          <a:custGeom>
            <a:avLst/>
            <a:gdLst/>
            <a:ahLst/>
            <a:cxnLst/>
            <a:rect l="l" t="t" r="r" b="b"/>
            <a:pathLst>
              <a:path w="6403901" h="3248728">
                <a:moveTo>
                  <a:pt x="0" y="0"/>
                </a:moveTo>
                <a:lnTo>
                  <a:pt x="6403902" y="0"/>
                </a:lnTo>
                <a:lnTo>
                  <a:pt x="6403902" y="3248728"/>
                </a:lnTo>
                <a:lnTo>
                  <a:pt x="0" y="324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78" t="-13498" r="-12553" b="-618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560575"/>
            <a:ext cx="6490412" cy="3518726"/>
          </a:xfrm>
          <a:custGeom>
            <a:avLst/>
            <a:gdLst/>
            <a:ahLst/>
            <a:cxnLst/>
            <a:rect l="l" t="t" r="r" b="b"/>
            <a:pathLst>
              <a:path w="6490412" h="3518726">
                <a:moveTo>
                  <a:pt x="0" y="0"/>
                </a:moveTo>
                <a:lnTo>
                  <a:pt x="6490411" y="0"/>
                </a:lnTo>
                <a:lnTo>
                  <a:pt x="6490411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18" t="-12230" r="-15105" b="-473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47316" y="1560575"/>
            <a:ext cx="6767523" cy="3518726"/>
          </a:xfrm>
          <a:custGeom>
            <a:avLst/>
            <a:gdLst/>
            <a:ahLst/>
            <a:cxnLst/>
            <a:rect l="l" t="t" r="r" b="b"/>
            <a:pathLst>
              <a:path w="6767523" h="3518726">
                <a:moveTo>
                  <a:pt x="0" y="0"/>
                </a:moveTo>
                <a:lnTo>
                  <a:pt x="6767523" y="0"/>
                </a:lnTo>
                <a:lnTo>
                  <a:pt x="6767523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66" t="-13124" r="-12673" b="-596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2008005" y="5775883"/>
            <a:ext cx="6490412" cy="3348385"/>
          </a:xfrm>
          <a:custGeom>
            <a:avLst/>
            <a:gdLst/>
            <a:ahLst/>
            <a:cxnLst/>
            <a:rect l="l" t="t" r="r" b="b"/>
            <a:pathLst>
              <a:path w="6490412" h="3348385">
                <a:moveTo>
                  <a:pt x="0" y="0"/>
                </a:moveTo>
                <a:lnTo>
                  <a:pt x="6490411" y="0"/>
                </a:lnTo>
                <a:lnTo>
                  <a:pt x="6490411" y="3348386"/>
                </a:lnTo>
                <a:lnTo>
                  <a:pt x="0" y="3348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240" t="-13609" r="-12221" b="-604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085171" y="5770720"/>
            <a:ext cx="6640365" cy="3406217"/>
          </a:xfrm>
          <a:custGeom>
            <a:avLst/>
            <a:gdLst/>
            <a:ahLst/>
            <a:cxnLst/>
            <a:rect l="l" t="t" r="r" b="b"/>
            <a:pathLst>
              <a:path w="6640365" h="3406217">
                <a:moveTo>
                  <a:pt x="0" y="0"/>
                </a:moveTo>
                <a:lnTo>
                  <a:pt x="6640365" y="0"/>
                </a:lnTo>
                <a:lnTo>
                  <a:pt x="6640365" y="3406217"/>
                </a:lnTo>
                <a:lnTo>
                  <a:pt x="0" y="3406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044" t="-14699" r="-12344" b="-557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31648" y="2236970"/>
            <a:ext cx="4480969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Encoding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31648" y="2937275"/>
            <a:ext cx="13327142" cy="111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1. One-Hot Encoding(imply 2 column, append 4 more column)</a:t>
            </a:r>
          </a:p>
          <a:p>
            <a:pPr algn="l">
              <a:lnSpc>
                <a:spcPts val="2883"/>
              </a:lnSpc>
            </a:pPr>
            <a:endParaRPr lang="en-US" sz="3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2. Ordinal Encoding(imply 2 column to numeric value 0,1,2)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1648" y="4946938"/>
            <a:ext cx="2678490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04609" y="5628690"/>
            <a:ext cx="13327142" cy="39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Use Q1 Q3 to judge outliers(No outliers)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831648" y="7027295"/>
            <a:ext cx="6245966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31648" y="7774471"/>
            <a:ext cx="1125595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2247" lvl="1" indent="-226124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Randomly delete data to balance the target column "Churn".</a:t>
            </a:r>
          </a:p>
          <a:p>
            <a:pPr algn="l">
              <a:lnSpc>
                <a:spcPts val="2883"/>
              </a:lnSpc>
            </a:pPr>
            <a:endParaRPr lang="en-US" sz="3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2.  Drop ID column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294747" y="2273714"/>
            <a:ext cx="13698505" cy="3761010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76665" y="8875055"/>
            <a:ext cx="7334667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4747" y="652821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Type</a:t>
            </a: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Premium, Standard, Basic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4747" y="770163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 Length</a:t>
            </a: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Monthly, Quarterly, Annual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118367"/>
            <a:ext cx="7288595" cy="6563291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317295" y="2118367"/>
            <a:ext cx="9571839" cy="4466858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vs Ordinal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19866" y="9028617"/>
            <a:ext cx="6468189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6749939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8743" y="674993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46320" y="7363600"/>
            <a:ext cx="367605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0.148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74488" y="7363599"/>
            <a:ext cx="1856112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09248" y="7974469"/>
            <a:ext cx="2391489" cy="44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0.083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315609A-43EA-A006-D827-D03492BB3A8A}"/>
              </a:ext>
            </a:extLst>
          </p:cNvPr>
          <p:cNvSpPr txBox="1"/>
          <p:nvPr/>
        </p:nvSpPr>
        <p:spPr>
          <a:xfrm>
            <a:off x="6629400" y="9123176"/>
            <a:ext cx="13698505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Type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Length </a:t>
            </a:r>
            <a:r>
              <a:rPr 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,1,2</a:t>
            </a:r>
            <a:endParaRPr lang="en-US" sz="28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56298" y="2467550"/>
            <a:ext cx="7587702" cy="6156060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795693" y="2701986"/>
            <a:ext cx="5282005" cy="2813242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9223" y="6513507"/>
            <a:ext cx="3834943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0.223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9223" y="7581517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-0.18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5070" y="1379200"/>
            <a:ext cx="12660153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(There’s no factor that can change "age" and "gender")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448157" y="2030334"/>
            <a:ext cx="7023030" cy="6550533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10600" y="2030334"/>
            <a:ext cx="8238892" cy="3627072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  <a:r>
              <a:rPr lang="zh-TW" alt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97505" y="6501097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7952" y="7197633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07313" y="650109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40593" y="7197633"/>
            <a:ext cx="247023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  0.101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673</Words>
  <Application>Microsoft Office PowerPoint</Application>
  <PresentationFormat>自訂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Arimo</vt:lpstr>
      <vt:lpstr>Arimo Bold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cp:lastModifiedBy>Moo-Fon Lee</cp:lastModifiedBy>
  <cp:revision>16</cp:revision>
  <dcterms:created xsi:type="dcterms:W3CDTF">2006-08-16T00:00:00Z</dcterms:created>
  <dcterms:modified xsi:type="dcterms:W3CDTF">2024-07-29T09:55:12Z</dcterms:modified>
  <dc:identifier>DAGKhhHL0T0</dc:identifier>
</cp:coreProperties>
</file>