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86" r:id="rId4"/>
    <p:sldId id="257" r:id="rId5"/>
    <p:sldId id="260" r:id="rId6"/>
    <p:sldId id="259" r:id="rId7"/>
    <p:sldId id="272" r:id="rId8"/>
    <p:sldId id="271" r:id="rId9"/>
    <p:sldId id="258" r:id="rId10"/>
    <p:sldId id="264" r:id="rId11"/>
    <p:sldId id="266" r:id="rId12"/>
    <p:sldId id="267" r:id="rId13"/>
    <p:sldId id="284" r:id="rId14"/>
    <p:sldId id="285" r:id="rId15"/>
    <p:sldId id="282" r:id="rId16"/>
    <p:sldId id="263" r:id="rId17"/>
    <p:sldId id="283" r:id="rId18"/>
    <p:sldId id="277" r:id="rId19"/>
    <p:sldId id="278" r:id="rId20"/>
    <p:sldId id="276" r:id="rId21"/>
    <p:sldId id="270" r:id="rId22"/>
    <p:sldId id="279" r:id="rId23"/>
    <p:sldId id="261" r:id="rId24"/>
    <p:sldId id="280" r:id="rId25"/>
    <p:sldId id="262" r:id="rId26"/>
  </p:sldIdLst>
  <p:sldSz cx="18288000" cy="10287000"/>
  <p:notesSz cx="6858000" cy="9144000"/>
  <p:embeddedFontLst>
    <p:embeddedFont>
      <p:font typeface="Arimo" panose="02020500000000000000" charset="0"/>
      <p:regular r:id="rId28"/>
    </p:embeddedFont>
    <p:embeddedFont>
      <p:font typeface="Arimo Bold" panose="02020500000000000000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25470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58520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2568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13782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86004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4628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48094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09312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88914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26586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30382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0331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87477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36654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akshayksingh/kidney-disease-dataset/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107358" y="3176202"/>
            <a:ext cx="17183100" cy="2601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Chronic Kidney Disease </a:t>
            </a:r>
          </a:p>
          <a:p>
            <a:pPr algn="l">
              <a:lnSpc>
                <a:spcPts val="10480"/>
              </a:lnSpc>
            </a:pPr>
            <a:r>
              <a:rPr lang="en-US" sz="6600" dirty="0">
                <a:latin typeface="Arimo Bold"/>
                <a:ea typeface="Arimo Bold"/>
                <a:cs typeface="Arimo Bold"/>
                <a:sym typeface="Arimo Bold"/>
              </a:rPr>
              <a:t>Dataset to </a:t>
            </a:r>
            <a:r>
              <a:rPr lang="en-US" altLang="zh-TW" sz="6600" dirty="0">
                <a:latin typeface="Arimo Bold"/>
                <a:ea typeface="Arimo Bold"/>
                <a:cs typeface="Arimo Bold"/>
                <a:sym typeface="Arimo Bold"/>
              </a:rPr>
              <a:t>Karma 360 </a:t>
            </a:r>
            <a:endParaRPr lang="en-US" sz="66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4">
            <a:hlinkClick r:id="rId4"/>
          </p:cNvPr>
          <p:cNvSpPr txBox="1"/>
          <p:nvPr/>
        </p:nvSpPr>
        <p:spPr>
          <a:xfrm>
            <a:off x="15316200" y="8678627"/>
            <a:ext cx="2743200" cy="1103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79"/>
              </a:lnSpc>
            </a:pP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Dataset URL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794A49D-57BC-AA48-7E33-40891429146F}"/>
              </a:ext>
            </a:extLst>
          </p:cNvPr>
          <p:cNvSpPr txBox="1"/>
          <p:nvPr/>
        </p:nvSpPr>
        <p:spPr>
          <a:xfrm>
            <a:off x="1104900" y="8801100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4000" dirty="0">
                <a:latin typeface="Arimo Bold"/>
                <a:ea typeface="Arimo Bold"/>
                <a:cs typeface="Arimo Bold"/>
                <a:sym typeface="Arimo Bold"/>
              </a:rPr>
              <a:t>Moo-Fon Lee</a:t>
            </a:r>
            <a:endParaRPr lang="en-US" sz="40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E2F1565-3AF6-DDB8-FCC2-F572EE511BC9}"/>
              </a:ext>
            </a:extLst>
          </p:cNvPr>
          <p:cNvSpPr txBox="1"/>
          <p:nvPr/>
        </p:nvSpPr>
        <p:spPr>
          <a:xfrm>
            <a:off x="1104900" y="8115300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sz="4000" dirty="0">
                <a:latin typeface="Arimo Bold"/>
                <a:ea typeface="Arimo Bold"/>
                <a:cs typeface="Arimo Bold"/>
                <a:sym typeface="Arimo Bold"/>
              </a:rPr>
              <a:t>Peter Huang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536803" y="8684456"/>
            <a:ext cx="11214393" cy="1114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Q1 or Q3. Fill with mean values. </a:t>
            </a:r>
          </a:p>
          <a:p>
            <a:pPr algn="ctr">
              <a:lnSpc>
                <a:spcPts val="4500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64FC64-881A-0662-3A7E-1BC15D59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399476" cy="7315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88607D-DD60-475F-ED14-06BA2FFFF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1" y="2674741"/>
            <a:ext cx="9208198" cy="44499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02694" y="8458421"/>
            <a:ext cx="15882612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  <a:p>
            <a:pPr algn="ctr"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</a:p>
          <a:p>
            <a:pPr algn="ctr">
              <a:lnSpc>
                <a:spcPts val="4375"/>
              </a:lnSpc>
            </a:pP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CB16AB-5E9F-E153-0179-0792E1FF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565182"/>
            <a:ext cx="7391400" cy="746386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53C134-CDFE-9284-D866-6A929144E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028700"/>
            <a:ext cx="6949070" cy="6778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95400" y="8534400"/>
            <a:ext cx="156972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value(90%).  Delete row(Over 3 empty). </a:t>
            </a:r>
          </a:p>
          <a:p>
            <a:pPr algn="ctr">
              <a:lnSpc>
                <a:spcPts val="4750"/>
              </a:lnSpc>
            </a:pP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data.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Best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of three version.</a:t>
            </a:r>
          </a:p>
          <a:p>
            <a:pPr algn="l">
              <a:lnSpc>
                <a:spcPts val="4750"/>
              </a:lnSpc>
            </a:pPr>
            <a:endParaRPr lang="en-US" sz="40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B1465C-B349-8F93-7E38-2BEA0276F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409977" cy="6934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C2D1BF-E942-3974-D04A-2FD7C6220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039" y="2019300"/>
            <a:ext cx="9477878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C2D1BF-E942-3974-D04A-2FD7C6220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325"/>
          <a:stretch/>
        </p:blipFill>
        <p:spPr>
          <a:xfrm>
            <a:off x="11464759" y="2015613"/>
            <a:ext cx="6636627" cy="544021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4CA222D-47B1-6130-C0BA-85CC4BA93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82" y="2015613"/>
            <a:ext cx="5577470" cy="544021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E6254E-8A31-BDB3-DF86-BB7D6DBE39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004"/>
          <a:stretch/>
        </p:blipFill>
        <p:spPr>
          <a:xfrm>
            <a:off x="297572" y="2019300"/>
            <a:ext cx="5403103" cy="5440218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886975D5-9E76-7E24-932D-154EC41F7837}"/>
              </a:ext>
            </a:extLst>
          </p:cNvPr>
          <p:cNvSpPr txBox="1"/>
          <p:nvPr/>
        </p:nvSpPr>
        <p:spPr>
          <a:xfrm>
            <a:off x="304800" y="698187"/>
            <a:ext cx="15697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Common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Factors</a:t>
            </a:r>
            <a:endParaRPr lang="en-US" sz="5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A3218B0-4E01-6094-22FC-84A0FEEA6B18}"/>
              </a:ext>
            </a:extLst>
          </p:cNvPr>
          <p:cNvSpPr txBox="1"/>
          <p:nvPr/>
        </p:nvSpPr>
        <p:spPr>
          <a:xfrm>
            <a:off x="1066800" y="8388523"/>
            <a:ext cx="15882612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Positive: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 err="1">
                <a:solidFill>
                  <a:srgbClr val="92D050"/>
                </a:solidFill>
                <a:latin typeface="Arimo Bold"/>
                <a:ea typeface="Arimo Bold"/>
                <a:cs typeface="Arimo Bold"/>
                <a:sym typeface="Arimo Bold"/>
              </a:rPr>
              <a:t>sc</a:t>
            </a:r>
            <a:r>
              <a:rPr lang="en-US" altLang="zh-TW" sz="3600" dirty="0">
                <a:solidFill>
                  <a:srgbClr val="92D050"/>
                </a:solidFill>
                <a:latin typeface="Arimo Bold"/>
                <a:ea typeface="Arimo Bold"/>
                <a:cs typeface="Arimo Bold"/>
                <a:sym typeface="Arimo Bold"/>
              </a:rPr>
              <a:t>(serum creatinine)</a:t>
            </a:r>
            <a:endParaRPr lang="en-US" altLang="zh-TW" sz="3200" dirty="0">
              <a:solidFill>
                <a:srgbClr val="92D05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>
              <a:lnSpc>
                <a:spcPts val="4375"/>
              </a:lnSpc>
            </a:pPr>
            <a:endParaRPr lang="en-US" altLang="zh-TW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8B97A70-4506-0F51-21BA-812D6A3A5437}"/>
              </a:ext>
            </a:extLst>
          </p:cNvPr>
          <p:cNvSpPr txBox="1"/>
          <p:nvPr/>
        </p:nvSpPr>
        <p:spPr>
          <a:xfrm>
            <a:off x="8153400" y="8387294"/>
            <a:ext cx="9764978" cy="1656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Negative: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 err="1">
                <a:solidFill>
                  <a:srgbClr val="FF0000"/>
                </a:solidFill>
                <a:latin typeface="Arimo Bold"/>
                <a:ea typeface="Arimo Bold"/>
                <a:cs typeface="Arimo Bold"/>
                <a:sym typeface="Arimo Bold"/>
              </a:rPr>
              <a:t>hemo</a:t>
            </a:r>
            <a:r>
              <a:rPr lang="en-US" altLang="zh-TW" sz="3600" dirty="0">
                <a:solidFill>
                  <a:srgbClr val="FF0000"/>
                </a:solidFill>
                <a:latin typeface="Arimo Bold"/>
                <a:ea typeface="Arimo Bold"/>
                <a:cs typeface="Arimo Bold"/>
                <a:sym typeface="Arimo Bold"/>
              </a:rPr>
              <a:t>(hemoglobin)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	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、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		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 </a:t>
            </a:r>
            <a:r>
              <a:rPr lang="en-US" altLang="zh-TW" sz="3600" dirty="0" err="1">
                <a:solidFill>
                  <a:srgbClr val="FF0000"/>
                </a:solidFill>
                <a:latin typeface="Arimo Bold"/>
                <a:ea typeface="Arimo Bold"/>
                <a:cs typeface="Arimo Bold"/>
                <a:sym typeface="Arimo Bold"/>
              </a:rPr>
              <a:t>pcv</a:t>
            </a:r>
            <a:r>
              <a:rPr lang="en-US" altLang="zh-TW" sz="3600" dirty="0">
                <a:solidFill>
                  <a:srgbClr val="FF0000"/>
                </a:solidFill>
                <a:latin typeface="Arimo Bold"/>
                <a:ea typeface="Arimo Bold"/>
                <a:cs typeface="Arimo Bold"/>
                <a:sym typeface="Arimo Bold"/>
              </a:rPr>
              <a:t>(packed cell volume)</a:t>
            </a:r>
            <a:r>
              <a:rPr lang="zh-TW" altLang="en-US" sz="3600" dirty="0">
                <a:latin typeface="Arimo Bold"/>
                <a:ea typeface="Arimo Bold"/>
                <a:cs typeface="Arimo Bold"/>
                <a:sym typeface="Arimo Bold"/>
              </a:rPr>
              <a:t>、</a:t>
            </a:r>
            <a:r>
              <a:rPr lang="en-US" altLang="zh-TW" sz="3600" dirty="0">
                <a:solidFill>
                  <a:srgbClr val="FF0000"/>
                </a:solidFill>
                <a:latin typeface="Arimo Bold"/>
                <a:ea typeface="Arimo Bold"/>
                <a:cs typeface="Arimo Bold"/>
                <a:sym typeface="Arimo Bold"/>
              </a:rPr>
              <a:t>sg(specific gravity)</a:t>
            </a:r>
          </a:p>
          <a:p>
            <a:pPr>
              <a:lnSpc>
                <a:spcPts val="4375"/>
              </a:lnSpc>
            </a:pP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239836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Operate with Chat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GPT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48BD9CA-975A-7683-FE75-E2A766535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074" y="2552700"/>
            <a:ext cx="8267852" cy="38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4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524001" y="7048500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 </a:t>
            </a: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factor</a:t>
            </a: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affect the “age”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89A27F-D8F1-C8D9-4FEA-2BD7B34AD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2954708"/>
            <a:ext cx="5486400" cy="38664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2CE9BD-9A37-C644-F861-6A939601D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589" y="1918780"/>
            <a:ext cx="4410691" cy="49060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8CE6C4-917F-B228-B884-37F200C52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0" y="3249630"/>
            <a:ext cx="4963886" cy="3276600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AF3E6022-3E71-9639-00BB-708DADFC01DB}"/>
              </a:ext>
            </a:extLst>
          </p:cNvPr>
          <p:cNvSpPr txBox="1"/>
          <p:nvPr/>
        </p:nvSpPr>
        <p:spPr>
          <a:xfrm>
            <a:off x="9525000" y="7048500"/>
            <a:ext cx="8011886" cy="1158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The main causes of diabetes is </a:t>
            </a:r>
          </a:p>
          <a:p>
            <a:pPr>
              <a:lnSpc>
                <a:spcPts val="4750"/>
              </a:lnSpc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Blood Glucose Random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955F074-1DFF-556F-8CE8-65F5ABD75BEC}"/>
              </a:ext>
            </a:extLst>
          </p:cNvPr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Make Sense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1330495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BC2BA4F5-4C08-1154-A467-59E8FD21B5E3}"/>
              </a:ext>
            </a:extLst>
          </p:cNvPr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Causal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Prediction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D2E3CD7C-930B-AA43-72E0-EE65319011EF}"/>
              </a:ext>
            </a:extLst>
          </p:cNvPr>
          <p:cNvSpPr txBox="1"/>
          <p:nvPr/>
        </p:nvSpPr>
        <p:spPr>
          <a:xfrm>
            <a:off x="609600" y="1618484"/>
            <a:ext cx="12649200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empty value(90%). Delete row(Over 3 empty).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Balance data.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E5738D1-55F5-2C94-431B-C3271F122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377" y="2145701"/>
            <a:ext cx="8583223" cy="664937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6DECEF2-45EF-51F2-08BA-1EEBC79BA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3009556"/>
            <a:ext cx="6858000" cy="5101167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C7ADE17F-165A-0B68-97DC-C4CC57983A45}"/>
              </a:ext>
            </a:extLst>
          </p:cNvPr>
          <p:cNvSpPr txBox="1"/>
          <p:nvPr/>
        </p:nvSpPr>
        <p:spPr>
          <a:xfrm>
            <a:off x="3048000" y="9029700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Train/Test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=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70%/30%</a:t>
            </a: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888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 value vs Numeric value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05000" y="9258300"/>
            <a:ext cx="23337821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4E900CF-2665-D8A2-1CF1-7E586AED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2120085"/>
            <a:ext cx="6477000" cy="56386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B4A5A99-5CA9-1DA5-B8EF-C41A277D1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887" y="2047567"/>
            <a:ext cx="5763429" cy="5639587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CEA79-FCC0-FD6D-A7A0-389CD41E0D3F}"/>
              </a:ext>
            </a:extLst>
          </p:cNvPr>
          <p:cNvSpPr txBox="1"/>
          <p:nvPr/>
        </p:nvSpPr>
        <p:spPr>
          <a:xfrm>
            <a:off x="4419600" y="7956054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Numeric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50D0529C-5A8B-F0E7-C00B-449BE931BC4F}"/>
              </a:ext>
            </a:extLst>
          </p:cNvPr>
          <p:cNvSpPr txBox="1"/>
          <p:nvPr/>
        </p:nvSpPr>
        <p:spPr>
          <a:xfrm>
            <a:off x="11201400" y="8029528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String(13 columns)</a:t>
            </a:r>
          </a:p>
        </p:txBody>
      </p:sp>
    </p:spTree>
    <p:extLst>
      <p:ext uri="{BB962C8B-B14F-4D97-AF65-F5344CB8AC3E}">
        <p14:creationId xmlns:p14="http://schemas.microsoft.com/office/powerpoint/2010/main" val="125242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401 rows and 13 features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B33E6D-6536-C4FD-1C41-E699B67E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08" y="4000500"/>
            <a:ext cx="14440783" cy="350520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367D24EB-E333-D389-C721-755B2BF83C01}"/>
              </a:ext>
            </a:extLst>
          </p:cNvPr>
          <p:cNvSpPr txBox="1"/>
          <p:nvPr/>
        </p:nvSpPr>
        <p:spPr>
          <a:xfrm>
            <a:off x="5613075" y="8394899"/>
            <a:ext cx="12674925" cy="1149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had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been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cleaned</a:t>
            </a:r>
            <a:endParaRPr lang="en-US" sz="48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50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EA37E4-AA9B-E540-51F1-9730D2E5E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57" y="2123321"/>
            <a:ext cx="7626643" cy="6629400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2362200" y="925719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. </a:t>
            </a:r>
            <a:r>
              <a:rPr lang="en-US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5:3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0AC9A0-C4C3-857D-F424-1CC62A33A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767" y="4116333"/>
            <a:ext cx="8556515" cy="26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Original 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400 rows and 25 features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07E8EE-9B25-17DE-DD07-434BA4F58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68" y="3619500"/>
            <a:ext cx="17516863" cy="3365461"/>
          </a:xfrm>
          <a:prstGeom prst="rect">
            <a:avLst/>
          </a:prstGeom>
        </p:spPr>
      </p:pic>
      <p:sp>
        <p:nvSpPr>
          <p:cNvPr id="4" name="TextBox 13">
            <a:extLst>
              <a:ext uri="{FF2B5EF4-FFF2-40B4-BE49-F238E27FC236}">
                <a16:creationId xmlns:a16="http://schemas.microsoft.com/office/drawing/2014/main" id="{A705D352-8325-9CA7-7341-739E6B3974A1}"/>
              </a:ext>
            </a:extLst>
          </p:cNvPr>
          <p:cNvSpPr txBox="1"/>
          <p:nvPr/>
        </p:nvSpPr>
        <p:spPr>
          <a:xfrm>
            <a:off x="257766" y="8062257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pcv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packed cell volume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8072BE68-7C8C-158D-CF59-FCF8EF4FD103}"/>
              </a:ext>
            </a:extLst>
          </p:cNvPr>
          <p:cNvSpPr txBox="1"/>
          <p:nvPr/>
        </p:nvSpPr>
        <p:spPr>
          <a:xfrm>
            <a:off x="257766" y="9005167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hemo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hemoglobin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856A9CB-840C-8F2C-6F32-200D5A86A199}"/>
              </a:ext>
            </a:extLst>
          </p:cNvPr>
          <p:cNvSpPr txBox="1"/>
          <p:nvPr/>
        </p:nvSpPr>
        <p:spPr>
          <a:xfrm>
            <a:off x="13424352" y="8073870"/>
            <a:ext cx="13327142" cy="384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sg - </a:t>
            </a: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altLang="zh-TW" sz="3200" dirty="0"/>
              <a:t>pecific gravity</a:t>
            </a:r>
            <a:endParaRPr lang="en-US" sz="3000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51593641-9C91-1E9A-A769-5BD580CDADA6}"/>
              </a:ext>
            </a:extLst>
          </p:cNvPr>
          <p:cNvSpPr txBox="1"/>
          <p:nvPr/>
        </p:nvSpPr>
        <p:spPr>
          <a:xfrm>
            <a:off x="4267200" y="8979186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bgr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blood glucose random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F119448-FB67-7311-0C09-20336A1DFD93}"/>
              </a:ext>
            </a:extLst>
          </p:cNvPr>
          <p:cNvSpPr txBox="1"/>
          <p:nvPr/>
        </p:nvSpPr>
        <p:spPr>
          <a:xfrm>
            <a:off x="9272883" y="8060572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sc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serum creatinine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263B302F-F9AD-1379-14E4-EDE964218C1A}"/>
              </a:ext>
            </a:extLst>
          </p:cNvPr>
          <p:cNvSpPr txBox="1"/>
          <p:nvPr/>
        </p:nvSpPr>
        <p:spPr>
          <a:xfrm>
            <a:off x="9753600" y="8963859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>
                <a:latin typeface="Arimo"/>
                <a:ea typeface="Arimo"/>
                <a:cs typeface="Arimo"/>
                <a:sym typeface="Arimo"/>
              </a:rPr>
              <a:t>al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albumin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89251081-1DA7-7B2E-24AA-286E96DD2AA5}"/>
              </a:ext>
            </a:extLst>
          </p:cNvPr>
          <p:cNvSpPr txBox="1"/>
          <p:nvPr/>
        </p:nvSpPr>
        <p:spPr>
          <a:xfrm>
            <a:off x="13258800" y="903582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classification – 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/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nockd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 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C57DEFE-0F79-3C31-056D-E6849A66DF9B}"/>
              </a:ext>
            </a:extLst>
          </p:cNvPr>
          <p:cNvSpPr txBox="1"/>
          <p:nvPr/>
        </p:nvSpPr>
        <p:spPr>
          <a:xfrm>
            <a:off x="4932783" y="806050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rc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red blood cell count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12A3489-1B4D-C01C-3058-88F9D44A7E10}"/>
              </a:ext>
            </a:extLst>
          </p:cNvPr>
          <p:cNvSpPr txBox="1"/>
          <p:nvPr/>
        </p:nvSpPr>
        <p:spPr>
          <a:xfrm>
            <a:off x="9212922" y="600781"/>
            <a:ext cx="12674925" cy="1128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36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taken over 2-month period in India</a:t>
            </a:r>
            <a:endParaRPr lang="en-US" sz="36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42908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(balance vs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unbalanced)</a:t>
            </a:r>
            <a:endParaRPr lang="en-US" sz="5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81200" y="917574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1:1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F75365-AA64-3D9D-5F20-D4EC57263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39298"/>
            <a:ext cx="5638800" cy="61671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81BA392-6E09-F834-6AA3-5C17F5BCF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3931446"/>
            <a:ext cx="8748898" cy="30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Operate with </a:t>
            </a:r>
            <a:r>
              <a:rPr lang="en-US" sz="6075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Chatgpt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71269" y="7777307"/>
            <a:ext cx="15145461" cy="1467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altLang="zh-TW" sz="2800" dirty="0"/>
              <a:t>Take look at "</a:t>
            </a:r>
            <a:r>
              <a:rPr lang="en-US" altLang="zh-TW" sz="2800" dirty="0" err="1"/>
              <a:t>x","y","imp","co</a:t>
            </a:r>
            <a:r>
              <a:rPr lang="en-US" altLang="zh-TW" sz="2800" dirty="0"/>
              <a:t>". From the </a:t>
            </a:r>
            <a:r>
              <a:rPr lang="en-US" altLang="zh-TW" sz="2800" dirty="0" err="1"/>
              <a:t>json</a:t>
            </a:r>
            <a:r>
              <a:rPr lang="en-US" altLang="zh-TW" sz="2800" dirty="0"/>
              <a:t> file, find the arrays that "y" equals to "classification" and importance(imp) not equals to 0. output below values. Round to the second decimal place. Also </a:t>
            </a:r>
            <a:r>
              <a:rPr lang="en-US" altLang="zh-TW" sz="2800" dirty="0" err="1"/>
              <a:t>Interpretat</a:t>
            </a:r>
            <a:r>
              <a:rPr lang="en-US" altLang="zh-TW" sz="2800" dirty="0"/>
              <a:t> the relation with value of "x" and </a:t>
            </a:r>
            <a:r>
              <a:rPr lang="en-US" altLang="zh-TW" sz="2800" dirty="0" err="1"/>
              <a:t>ckd</a:t>
            </a:r>
            <a:r>
              <a:rPr lang="en-US" altLang="zh-TW" sz="2800" dirty="0"/>
              <a:t>. Importance: Correlation(co): Interpretation:</a:t>
            </a:r>
            <a:endParaRPr lang="en-US" sz="2429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C82C401-F744-BF30-D4DB-24E50C8B5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241467"/>
            <a:ext cx="7234990" cy="3797895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B3E06C08-934A-F61F-B2FF-4E9381DCA408}"/>
              </a:ext>
            </a:extLst>
          </p:cNvPr>
          <p:cNvSpPr txBox="1"/>
          <p:nvPr/>
        </p:nvSpPr>
        <p:spPr>
          <a:xfrm>
            <a:off x="6400800" y="6254743"/>
            <a:ext cx="15145461" cy="480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altLang="zh-TW" sz="3200" dirty="0"/>
              <a:t>Json Object from karma</a:t>
            </a:r>
            <a:endParaRPr lang="en-US" sz="3200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8EDF47A8-B3D6-A0F4-CFC8-8FBCF8D6758F}"/>
              </a:ext>
            </a:extLst>
          </p:cNvPr>
          <p:cNvSpPr txBox="1"/>
          <p:nvPr/>
        </p:nvSpPr>
        <p:spPr>
          <a:xfrm>
            <a:off x="1571268" y="7240468"/>
            <a:ext cx="15145461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altLang="zh-TW" sz="3600" b="1" dirty="0"/>
              <a:t>Ask GPT:</a:t>
            </a:r>
            <a:endParaRPr lang="en-US" sz="3600" b="1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94860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-34413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30533" y="430037"/>
            <a:ext cx="12042467" cy="859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4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Operate with </a:t>
            </a:r>
            <a:r>
              <a:rPr lang="en-US" altLang="zh-TW" sz="44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Chatgpt</a:t>
            </a:r>
            <a:endParaRPr lang="en-US" sz="4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B91309AC-A188-246B-8716-71031836920B}"/>
              </a:ext>
            </a:extLst>
          </p:cNvPr>
          <p:cNvSpPr txBox="1"/>
          <p:nvPr/>
        </p:nvSpPr>
        <p:spPr>
          <a:xfrm>
            <a:off x="10409903" y="7890680"/>
            <a:ext cx="6324600" cy="2280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Specific Gravity (sg)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0.08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-0.86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A lower specific gravity might indicate CKD, suggesting a reduced ability of the kidneys to concentrate urine.</a:t>
            </a:r>
          </a:p>
          <a:p>
            <a:pPr algn="l">
              <a:lnSpc>
                <a:spcPts val="3887"/>
              </a:lnSpc>
            </a:pPr>
            <a:endParaRPr lang="en-US" sz="2000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C5229-331A-519B-DBC9-79E0B7F0A891}"/>
              </a:ext>
            </a:extLst>
          </p:cNvPr>
          <p:cNvSpPr txBox="1"/>
          <p:nvPr/>
        </p:nvSpPr>
        <p:spPr>
          <a:xfrm>
            <a:off x="870033" y="8054200"/>
            <a:ext cx="912937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Blood Glucose Random (</a:t>
            </a:r>
            <a:r>
              <a:rPr lang="en-US" altLang="zh-TW" sz="2000" b="1" dirty="0" err="1"/>
              <a:t>bgr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0.09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0.58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Elevated random blood glucose levels may be associated with the development of CKD, as impaired kidney function can lead to reduced glucose excretion.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E13B41A1-C45B-A08C-8A9F-D27FE36E1B62}"/>
              </a:ext>
            </a:extLst>
          </p:cNvPr>
          <p:cNvSpPr txBox="1"/>
          <p:nvPr/>
        </p:nvSpPr>
        <p:spPr>
          <a:xfrm>
            <a:off x="870033" y="6185443"/>
            <a:ext cx="915887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Serum Creatinine (</a:t>
            </a:r>
            <a:r>
              <a:rPr lang="en-US" altLang="zh-TW" sz="2000" b="1" dirty="0" err="1"/>
              <a:t>sc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0.08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0.88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An increase in serum creatinine is commonly associated with kidney damage and is a significant marker for CKD.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4DC9D71F-04BF-B713-7B35-B26CE6581F84}"/>
              </a:ext>
            </a:extLst>
          </p:cNvPr>
          <p:cNvSpPr txBox="1"/>
          <p:nvPr/>
        </p:nvSpPr>
        <p:spPr>
          <a:xfrm>
            <a:off x="870033" y="4041509"/>
            <a:ext cx="63246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Packed Cell Volume (</a:t>
            </a:r>
            <a:r>
              <a:rPr lang="en-US" altLang="zh-TW" sz="2000" b="1" dirty="0" err="1"/>
              <a:t>pcv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-0.92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Decreased packed cell volume can also indicate anemia, further supporting a diagnosis of CKD.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9F453CED-CE5A-FFB2-A6F1-37E8F3E507DF}"/>
              </a:ext>
            </a:extLst>
          </p:cNvPr>
          <p:cNvSpPr txBox="1"/>
          <p:nvPr/>
        </p:nvSpPr>
        <p:spPr>
          <a:xfrm>
            <a:off x="870033" y="1938984"/>
            <a:ext cx="915887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2000" b="1" dirty="0"/>
              <a:t>Hemoglobin (</a:t>
            </a:r>
            <a:r>
              <a:rPr lang="en-US" altLang="zh-TW" sz="2000" b="1" dirty="0" err="1"/>
              <a:t>hemo</a:t>
            </a:r>
            <a:r>
              <a:rPr lang="en-US" altLang="zh-TW" sz="2000" b="1" dirty="0"/>
              <a:t>)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Importance: 0.12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Correlation: -0.92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/>
              <a:t>Interpretation: Low hemoglobin levels could indicate anemia, a common complication in CKD patients.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7245F3-4327-854E-5DC8-6986A6B2D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406" y="675482"/>
            <a:ext cx="7145594" cy="696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3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random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forest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9600" y="1618484"/>
            <a:ext cx="1127003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 Q1 or Q3. Fill with mean values. Rows not deleted.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B9BDA21-ADC6-9019-A50C-47BCA7F3D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746" y="2623079"/>
            <a:ext cx="7616877" cy="58538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A898E49-5085-A822-6A85-F74276C35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846755"/>
            <a:ext cx="7358244" cy="5406515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134DADF2-FA5A-1729-683A-30F375DD0376}"/>
              </a:ext>
            </a:extLst>
          </p:cNvPr>
          <p:cNvSpPr txBox="1"/>
          <p:nvPr/>
        </p:nvSpPr>
        <p:spPr>
          <a:xfrm>
            <a:off x="3046447" y="8979411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70/30 split for Train and Test.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26F337-EE85-5D55-7E0E-E58787F8B6BA}"/>
              </a:ext>
            </a:extLst>
          </p:cNvPr>
          <p:cNvSpPr/>
          <p:nvPr/>
        </p:nvSpPr>
        <p:spPr>
          <a:xfrm>
            <a:off x="9525000" y="3080160"/>
            <a:ext cx="1828800" cy="1016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D7E1B5A-43EF-713B-9F19-0F6737E39E64}"/>
              </a:ext>
            </a:extLst>
          </p:cNvPr>
          <p:cNvCxnSpPr/>
          <p:nvPr/>
        </p:nvCxnSpPr>
        <p:spPr>
          <a:xfrm flipV="1">
            <a:off x="10439400" y="2027565"/>
            <a:ext cx="2362200" cy="10585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8">
            <a:extLst>
              <a:ext uri="{FF2B5EF4-FFF2-40B4-BE49-F238E27FC236}">
                <a16:creationId xmlns:a16="http://schemas.microsoft.com/office/drawing/2014/main" id="{8F76B34F-6848-4D86-56A1-6ED141663F73}"/>
              </a:ext>
            </a:extLst>
          </p:cNvPr>
          <p:cNvSpPr txBox="1"/>
          <p:nvPr/>
        </p:nvSpPr>
        <p:spPr>
          <a:xfrm>
            <a:off x="12489232" y="1541622"/>
            <a:ext cx="1127003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800" dirty="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Overflow?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random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forest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9600" y="1618484"/>
            <a:ext cx="11270032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 Q1 or Q3. Fill with mean values. Rows not deleted.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134DADF2-FA5A-1729-683A-30F375DD0376}"/>
              </a:ext>
            </a:extLst>
          </p:cNvPr>
          <p:cNvSpPr txBox="1"/>
          <p:nvPr/>
        </p:nvSpPr>
        <p:spPr>
          <a:xfrm>
            <a:off x="3046447" y="8979411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another dataset for Test.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75A431-8C5D-130E-3592-A3F5AA929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624084"/>
            <a:ext cx="7830770" cy="601382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8E14B3B-29AF-3EA9-FB00-FE3B8D3F3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410" y="2852078"/>
            <a:ext cx="7455790" cy="53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00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8E3CADC-403D-D161-33B3-BD87644760E4}"/>
              </a:ext>
            </a:extLst>
          </p:cNvPr>
          <p:cNvSpPr txBox="1"/>
          <p:nvPr/>
        </p:nvSpPr>
        <p:spPr>
          <a:xfrm>
            <a:off x="609600" y="4953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random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forest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89659-2C28-2090-C6BE-A697CE84B03D}"/>
              </a:ext>
            </a:extLst>
          </p:cNvPr>
          <p:cNvSpPr txBox="1"/>
          <p:nvPr/>
        </p:nvSpPr>
        <p:spPr>
          <a:xfrm>
            <a:off x="609600" y="1542284"/>
            <a:ext cx="10431832" cy="1457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 empty value(normal range). </a:t>
            </a:r>
          </a:p>
          <a:p>
            <a:pPr algn="l">
              <a:lnSpc>
                <a:spcPts val="3885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Delete row when it </a:t>
            </a:r>
            <a:r>
              <a:rPr lang="en-US" altLang="zh-TW" sz="2800" dirty="0" err="1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exsist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over 3 empty values. Exist empty value.</a:t>
            </a:r>
          </a:p>
          <a:p>
            <a:pPr algn="l">
              <a:lnSpc>
                <a:spcPts val="3887"/>
              </a:lnSpc>
            </a:pPr>
            <a:endParaRPr lang="en-US" altLang="zh-TW" sz="2800" dirty="0">
              <a:solidFill>
                <a:srgbClr val="5B5F7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CA37993-B8F9-1EE6-07BC-285C227D0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00" y="2628900"/>
            <a:ext cx="7832112" cy="59730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94156FA-AAE1-6197-F88E-92939F1FD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961" y="3138072"/>
            <a:ext cx="6874796" cy="4977228"/>
          </a:xfrm>
          <a:prstGeom prst="rect">
            <a:avLst/>
          </a:prstGeom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F5E5516F-5651-6EC0-81D7-CBAC1BB49DD8}"/>
              </a:ext>
            </a:extLst>
          </p:cNvPr>
          <p:cNvSpPr txBox="1"/>
          <p:nvPr/>
        </p:nvSpPr>
        <p:spPr>
          <a:xfrm>
            <a:off x="3048000" y="9029700"/>
            <a:ext cx="11214393" cy="537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another dataset for Test.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83875" y="603723"/>
            <a:ext cx="12674925" cy="1254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endParaRPr lang="en-US" sz="72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14" name="圖片 13" descr="一張含有 行, 繪圖, 圖表, 斜率、斜坡 的圖片&#10;&#10;自動產生的描述">
            <a:extLst>
              <a:ext uri="{FF2B5EF4-FFF2-40B4-BE49-F238E27FC236}">
                <a16:creationId xmlns:a16="http://schemas.microsoft.com/office/drawing/2014/main" id="{5F83137E-87E3-97B2-03FA-A2AE1170AB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t="5002" r="10264" b="3107"/>
          <a:stretch/>
        </p:blipFill>
        <p:spPr>
          <a:xfrm>
            <a:off x="850662" y="6196188"/>
            <a:ext cx="7864737" cy="3464229"/>
          </a:xfrm>
          <a:prstGeom prst="rect">
            <a:avLst/>
          </a:prstGeom>
        </p:spPr>
      </p:pic>
      <p:pic>
        <p:nvPicPr>
          <p:cNvPr id="18" name="圖片 17" descr="一張含有 圖表, 行, 繪圖, 螢幕擷取畫面 的圖片&#10;&#10;自動產生的描述">
            <a:extLst>
              <a:ext uri="{FF2B5EF4-FFF2-40B4-BE49-F238E27FC236}">
                <a16:creationId xmlns:a16="http://schemas.microsoft.com/office/drawing/2014/main" id="{8E1FD0F7-C647-9B15-45FD-6BE2D87204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" t="2751" r="9643" b="3532"/>
          <a:stretch/>
        </p:blipFill>
        <p:spPr>
          <a:xfrm>
            <a:off x="9488333" y="2295127"/>
            <a:ext cx="7886700" cy="3537294"/>
          </a:xfrm>
          <a:prstGeom prst="rect">
            <a:avLst/>
          </a:prstGeom>
        </p:spPr>
      </p:pic>
      <p:pic>
        <p:nvPicPr>
          <p:cNvPr id="20" name="圖片 19" descr="一張含有 圖表, 行, 繪圖 的圖片&#10;&#10;自動產生的描述">
            <a:extLst>
              <a:ext uri="{FF2B5EF4-FFF2-40B4-BE49-F238E27FC236}">
                <a16:creationId xmlns:a16="http://schemas.microsoft.com/office/drawing/2014/main" id="{AAE6B545-B2DF-54BD-ECDA-4CC9E1D958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t="2760" r="7500" b="2527"/>
          <a:stretch/>
        </p:blipFill>
        <p:spPr>
          <a:xfrm>
            <a:off x="9488333" y="6196187"/>
            <a:ext cx="7886700" cy="3464229"/>
          </a:xfrm>
          <a:prstGeom prst="rect">
            <a:avLst/>
          </a:prstGeom>
        </p:spPr>
      </p:pic>
      <p:pic>
        <p:nvPicPr>
          <p:cNvPr id="22" name="圖片 21" descr="一張含有 圖表, 行, 繪圖 的圖片&#10;&#10;自動產生的描述">
            <a:extLst>
              <a:ext uri="{FF2B5EF4-FFF2-40B4-BE49-F238E27FC236}">
                <a16:creationId xmlns:a16="http://schemas.microsoft.com/office/drawing/2014/main" id="{67ACB4B3-ECCD-72DE-FA52-E9AE4C4893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3463" r="10001" b="1824"/>
          <a:stretch/>
        </p:blipFill>
        <p:spPr>
          <a:xfrm>
            <a:off x="850662" y="2295127"/>
            <a:ext cx="7696200" cy="34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832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85800" y="585476"/>
            <a:ext cx="6891718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processing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062306" y="2207645"/>
            <a:ext cx="58439" cy="7050655"/>
            <a:chOff x="0" y="0"/>
            <a:chExt cx="60920" cy="73499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960" cy="7349999"/>
            </a:xfrm>
            <a:custGeom>
              <a:avLst/>
              <a:gdLst/>
              <a:ahLst/>
              <a:cxnLst/>
              <a:rect l="l" t="t" r="r" b="b"/>
              <a:pathLst>
                <a:path w="60960" h="7349999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cubicBezTo>
                    <a:pt x="47371" y="0"/>
                    <a:pt x="60960" y="13589"/>
                    <a:pt x="60960" y="30480"/>
                  </a:cubicBezTo>
                  <a:lnTo>
                    <a:pt x="60960" y="7319518"/>
                  </a:lnTo>
                  <a:cubicBezTo>
                    <a:pt x="60960" y="7336282"/>
                    <a:pt x="47371" y="7349999"/>
                    <a:pt x="30480" y="7349999"/>
                  </a:cubicBezTo>
                  <a:cubicBezTo>
                    <a:pt x="13589" y="7349999"/>
                    <a:pt x="0" y="7336282"/>
                    <a:pt x="0" y="7319518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411641" y="3032037"/>
            <a:ext cx="993580" cy="56665"/>
            <a:chOff x="0" y="0"/>
            <a:chExt cx="1068188" cy="609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7096" y="2735144"/>
            <a:ext cx="650451" cy="650451"/>
            <a:chOff x="0" y="0"/>
            <a:chExt cx="699293" cy="699293"/>
          </a:xfrm>
        </p:grpSpPr>
        <p:sp>
          <p:nvSpPr>
            <p:cNvPr id="10" name="Freeform 10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782877" y="2910861"/>
            <a:ext cx="4480969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82877" y="3611166"/>
            <a:ext cx="13327142" cy="1119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Use mean and mode to fill up.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there are more than 3 missing values in a row, delete the entire row.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 data is a question mark, convert it to a null value.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411641" y="5405520"/>
            <a:ext cx="993580" cy="56665"/>
            <a:chOff x="0" y="0"/>
            <a:chExt cx="1068188" cy="609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67096" y="5108627"/>
            <a:ext cx="650451" cy="650451"/>
            <a:chOff x="0" y="0"/>
            <a:chExt cx="699293" cy="699293"/>
          </a:xfrm>
        </p:grpSpPr>
        <p:sp>
          <p:nvSpPr>
            <p:cNvPr id="17" name="Freeform 17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782877" y="5318570"/>
            <a:ext cx="2678490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782877" y="6003226"/>
            <a:ext cx="13327142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Define the normal range for human body values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Define upper and lower boundaries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Replace outliers with other values.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411641" y="7779004"/>
            <a:ext cx="993580" cy="56665"/>
            <a:chOff x="0" y="0"/>
            <a:chExt cx="1068188" cy="6092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67096" y="7482111"/>
            <a:ext cx="650451" cy="650451"/>
            <a:chOff x="0" y="0"/>
            <a:chExt cx="699293" cy="699293"/>
          </a:xfrm>
        </p:grpSpPr>
        <p:sp>
          <p:nvSpPr>
            <p:cNvPr id="24" name="Freeform 24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782877" y="7701186"/>
            <a:ext cx="6245966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782877" y="8448362"/>
            <a:ext cx="9114326" cy="757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data from continuous to discrete.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features from strings to numbers.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25668" y="2847110"/>
            <a:ext cx="533119" cy="88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  <a:p>
            <a:pPr algn="ctr">
              <a:lnSpc>
                <a:spcPts val="3353"/>
              </a:lnSpc>
            </a:pPr>
            <a:endParaRPr lang="en-US" sz="3353">
              <a:solidFill>
                <a:srgbClr val="5B5F71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973729" y="5226259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73914" y="7628075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4799" y="4089164"/>
            <a:ext cx="4317809" cy="678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3" y="5525879"/>
            <a:ext cx="4690646" cy="1438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When there are more than 3 missing values in a row, delete the entire row.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12258" y="4079639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Mode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2258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categorical data with the mode.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4033956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Mean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continuous data with the mean.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71374"/>
            <a:ext cx="4317809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Quartile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Divide the numbers into four equal parts. Values exceeding Q1 and Q3 are considered outliers. Correct them to the values of Q1 or Q3.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12258" y="3190424"/>
            <a:ext cx="4321492" cy="96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string features to numbers.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2258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To make these features easier to train, I will convert string features into numerical representations. For example,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htn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高血壓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dm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糖尿病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cad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冠狀動脈疾病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pe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肺水腫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and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ane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貧血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). Can balance the data.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71374"/>
            <a:ext cx="4321492" cy="71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Over 90%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1946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upper and lower bounds (5% and 95%), consider it as an outlier and convert it to a null value.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47700"/>
            <a:ext cx="135636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Outliers(human normal range)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6EF5901-7CA6-68BA-FEB6-AE22C6B2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532" y="2476500"/>
            <a:ext cx="8204935" cy="62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6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71374"/>
            <a:ext cx="4317809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Quartile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Divide the numbers into four equal parts. Values exceeding Q1 and Q3 are considered outliers. Correct them to the values of Q1 or Q3.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71374"/>
            <a:ext cx="4321492" cy="71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Over 90%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1946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upper and lower bounds (5% and 95%), consider it as an outlier and convert it to a null value.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6612258" y="3096847"/>
            <a:ext cx="4321492" cy="1082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3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Normal range for human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6612258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predefined normal range for the human body, consider it as an outlier and convert it to a null value.</a:t>
            </a:r>
          </a:p>
        </p:txBody>
      </p:sp>
    </p:spTree>
    <p:extLst>
      <p:ext uri="{BB962C8B-B14F-4D97-AF65-F5344CB8AC3E}">
        <p14:creationId xmlns:p14="http://schemas.microsoft.com/office/powerpoint/2010/main" val="106932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15260"/>
            <a:ext cx="4317809" cy="103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specific feature values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Convert the features 'al'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白蛋白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 and '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su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' (糖). Specifically, we will set all values in these two features that are not equal to zero to 1, because for a healthy person, the values of these two features should be 0."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90424"/>
            <a:ext cx="4321492" cy="485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the ID column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44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It 's unrelated to other features.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DEB00ED-526F-C312-2361-8D23404E2A59}"/>
              </a:ext>
            </a:extLst>
          </p:cNvPr>
          <p:cNvSpPr txBox="1"/>
          <p:nvPr/>
        </p:nvSpPr>
        <p:spPr>
          <a:xfrm>
            <a:off x="6798676" y="3190424"/>
            <a:ext cx="4321492" cy="96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string features to numbers.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219C0A08-CEE3-3EBF-6CDF-1F49E934EA0E}"/>
              </a:ext>
            </a:extLst>
          </p:cNvPr>
          <p:cNvSpPr txBox="1"/>
          <p:nvPr/>
        </p:nvSpPr>
        <p:spPr>
          <a:xfrm>
            <a:off x="6798676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To make these features easier to train, I will convert string features into numerical representations. For example,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htn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高血壓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dm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糖尿病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cad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冠狀動脈疾病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pe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肺水腫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and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ane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貧血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). Can balance the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1160</Words>
  <Application>Microsoft Office PowerPoint</Application>
  <PresentationFormat>自訂</PresentationFormat>
  <Paragraphs>200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Arimo</vt:lpstr>
      <vt:lpstr>Arimo Bold</vt:lpstr>
      <vt:lpstr>Arial</vt:lpstr>
      <vt:lpstr>Calibri</vt:lpstr>
      <vt:lpstr>Inter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kidney_disease.pptx</dc:title>
  <cp:lastModifiedBy>Moo-Fon Lee</cp:lastModifiedBy>
  <cp:revision>12</cp:revision>
  <dcterms:created xsi:type="dcterms:W3CDTF">2006-08-16T00:00:00Z</dcterms:created>
  <dcterms:modified xsi:type="dcterms:W3CDTF">2024-07-10T09:58:59Z</dcterms:modified>
  <dc:identifier>DAGJ32T7Mhc</dc:identifier>
</cp:coreProperties>
</file>