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69" r:id="rId3"/>
    <p:sldId id="257" r:id="rId4"/>
    <p:sldId id="260" r:id="rId5"/>
    <p:sldId id="259" r:id="rId6"/>
    <p:sldId id="272" r:id="rId7"/>
    <p:sldId id="271" r:id="rId8"/>
    <p:sldId id="258" r:id="rId9"/>
    <p:sldId id="264" r:id="rId10"/>
    <p:sldId id="261" r:id="rId11"/>
    <p:sldId id="277" r:id="rId12"/>
    <p:sldId id="280" r:id="rId13"/>
    <p:sldId id="266" r:id="rId14"/>
    <p:sldId id="262" r:id="rId15"/>
    <p:sldId id="267" r:id="rId16"/>
    <p:sldId id="282" r:id="rId17"/>
    <p:sldId id="263" r:id="rId18"/>
    <p:sldId id="278" r:id="rId19"/>
    <p:sldId id="276" r:id="rId20"/>
    <p:sldId id="283" r:id="rId21"/>
    <p:sldId id="270" r:id="rId22"/>
    <p:sldId id="279" r:id="rId23"/>
  </p:sldIdLst>
  <p:sldSz cx="18288000" cy="10287000"/>
  <p:notesSz cx="6858000" cy="9144000"/>
  <p:embeddedFontLst>
    <p:embeddedFont>
      <p:font typeface="Arimo" panose="02020500000000000000" charset="0"/>
      <p:regular r:id="rId25"/>
    </p:embeddedFont>
    <p:embeddedFont>
      <p:font typeface="Arimo Bold" panose="02020500000000000000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29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86004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130382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62568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646288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709312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48094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213782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889143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26586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787477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036654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datasets/akshayksingh/kidney-disease-dataset/dat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1107358" y="3176202"/>
            <a:ext cx="17183100" cy="26010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80"/>
              </a:lnSpc>
            </a:pPr>
            <a:r>
              <a:rPr lang="en-US" altLang="zh-TW" sz="8383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Chronic Kidney Disease </a:t>
            </a:r>
          </a:p>
          <a:p>
            <a:pPr algn="l">
              <a:lnSpc>
                <a:spcPts val="10480"/>
              </a:lnSpc>
            </a:pPr>
            <a:r>
              <a:rPr lang="en-US" sz="6600" dirty="0">
                <a:latin typeface="Arimo Bold"/>
                <a:ea typeface="Arimo Bold"/>
                <a:cs typeface="Arimo Bold"/>
                <a:sym typeface="Arimo Bold"/>
              </a:rPr>
              <a:t>Dataset to </a:t>
            </a:r>
            <a:r>
              <a:rPr lang="en-US" altLang="zh-TW" sz="6600" dirty="0">
                <a:latin typeface="Arimo Bold"/>
                <a:ea typeface="Arimo Bold"/>
                <a:cs typeface="Arimo Bold"/>
                <a:sym typeface="Arimo Bold"/>
              </a:rPr>
              <a:t>Karma 360 </a:t>
            </a:r>
            <a:endParaRPr lang="en-US" sz="6600" dirty="0"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4" name="TextBox 4">
            <a:hlinkClick r:id="rId4"/>
          </p:cNvPr>
          <p:cNvSpPr txBox="1"/>
          <p:nvPr/>
        </p:nvSpPr>
        <p:spPr>
          <a:xfrm>
            <a:off x="15392400" y="8953500"/>
            <a:ext cx="2743200" cy="11033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79"/>
              </a:lnSpc>
            </a:pPr>
            <a:r>
              <a:rPr lang="en-US" sz="3200" u="sng" dirty="0">
                <a:solidFill>
                  <a:schemeClr val="accent1">
                    <a:lumMod val="75000"/>
                  </a:schemeClr>
                </a:solidFill>
                <a:latin typeface="Arimo"/>
                <a:ea typeface="Arimo"/>
                <a:cs typeface="Arimo"/>
                <a:sym typeface="Arimo"/>
              </a:rPr>
              <a:t>Dataset URL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794A49D-57BC-AA48-7E33-40891429146F}"/>
              </a:ext>
            </a:extLst>
          </p:cNvPr>
          <p:cNvSpPr txBox="1"/>
          <p:nvPr/>
        </p:nvSpPr>
        <p:spPr>
          <a:xfrm>
            <a:off x="1104900" y="8801100"/>
            <a:ext cx="6781800" cy="1126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80"/>
              </a:lnSpc>
            </a:pPr>
            <a:r>
              <a:rPr lang="en-US" altLang="zh-TW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Moo-Fon Lee</a:t>
            </a:r>
            <a:endParaRPr lang="en-US" sz="4000" dirty="0">
              <a:latin typeface="Arimo Bold"/>
              <a:ea typeface="Arimo Bold"/>
              <a:cs typeface="Arimo Bold"/>
              <a:sym typeface="Arimo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09600" y="571500"/>
            <a:ext cx="10533337" cy="908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Accuracy(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random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forest</a:t>
            </a: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09600" y="1618484"/>
            <a:ext cx="11270032" cy="456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Change outliers to Q1 or Q3. Fill with mean values. Rows not deleted.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B9BDA21-ADC6-9019-A50C-47BCA7F3D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746" y="2623079"/>
            <a:ext cx="7616877" cy="585386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A898E49-5085-A822-6A85-F74276C35F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2846755"/>
            <a:ext cx="7358244" cy="5406515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134DADF2-FA5A-1729-683A-30F375DD0376}"/>
              </a:ext>
            </a:extLst>
          </p:cNvPr>
          <p:cNvSpPr txBox="1"/>
          <p:nvPr/>
        </p:nvSpPr>
        <p:spPr>
          <a:xfrm>
            <a:off x="3046447" y="8979411"/>
            <a:ext cx="11214393" cy="537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70/30 split for Train and Test.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26F337-EE85-5D55-7E0E-E58787F8B6BA}"/>
              </a:ext>
            </a:extLst>
          </p:cNvPr>
          <p:cNvSpPr/>
          <p:nvPr/>
        </p:nvSpPr>
        <p:spPr>
          <a:xfrm>
            <a:off x="9525000" y="3086100"/>
            <a:ext cx="1828800" cy="10168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D7E1B5A-43EF-713B-9F19-0F6737E39E64}"/>
              </a:ext>
            </a:extLst>
          </p:cNvPr>
          <p:cNvCxnSpPr/>
          <p:nvPr/>
        </p:nvCxnSpPr>
        <p:spPr>
          <a:xfrm flipV="1">
            <a:off x="10439400" y="2027565"/>
            <a:ext cx="2362200" cy="10585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8">
            <a:extLst>
              <a:ext uri="{FF2B5EF4-FFF2-40B4-BE49-F238E27FC236}">
                <a16:creationId xmlns:a16="http://schemas.microsoft.com/office/drawing/2014/main" id="{8F76B34F-6848-4D86-56A1-6ED141663F73}"/>
              </a:ext>
            </a:extLst>
          </p:cNvPr>
          <p:cNvSpPr txBox="1"/>
          <p:nvPr/>
        </p:nvSpPr>
        <p:spPr>
          <a:xfrm>
            <a:off x="12489232" y="1541622"/>
            <a:ext cx="11270032" cy="456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800" dirty="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Overflow?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83875" y="603723"/>
            <a:ext cx="12674925" cy="2496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80"/>
              </a:lnSpc>
            </a:pPr>
            <a:r>
              <a:rPr lang="en-US" altLang="zh-TW" sz="8383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Another </a:t>
            </a:r>
            <a:r>
              <a:rPr lang="en-US" sz="8383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Dataset</a:t>
            </a:r>
          </a:p>
          <a:p>
            <a:pPr algn="l">
              <a:lnSpc>
                <a:spcPts val="10480"/>
              </a:lnSpc>
            </a:pPr>
            <a:r>
              <a:rPr lang="en-US" sz="4800" dirty="0">
                <a:latin typeface="Arimo Bold"/>
                <a:ea typeface="Arimo Bold"/>
                <a:cs typeface="Arimo Bold"/>
                <a:sym typeface="Arimo Bold"/>
              </a:rPr>
              <a:t>401 rows and 13 features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6B33E6D-6536-C4FD-1C41-E699B67E7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608" y="4000500"/>
            <a:ext cx="14440783" cy="3505200"/>
          </a:xfrm>
          <a:prstGeom prst="rect">
            <a:avLst/>
          </a:prstGeom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367D24EB-E333-D389-C721-755B2BF83C01}"/>
              </a:ext>
            </a:extLst>
          </p:cNvPr>
          <p:cNvSpPr txBox="1"/>
          <p:nvPr/>
        </p:nvSpPr>
        <p:spPr>
          <a:xfrm>
            <a:off x="5613075" y="8394899"/>
            <a:ext cx="12674925" cy="1149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80"/>
              </a:lnSpc>
            </a:pPr>
            <a:r>
              <a:rPr lang="en-US" altLang="zh-TW" sz="4800" dirty="0">
                <a:latin typeface="Arimo Bold"/>
                <a:ea typeface="Arimo Bold"/>
                <a:cs typeface="Arimo Bold"/>
                <a:sym typeface="Arimo Bold"/>
              </a:rPr>
              <a:t>Data had</a:t>
            </a:r>
            <a:r>
              <a:rPr lang="zh-TW" altLang="en-US" sz="48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800" dirty="0">
                <a:latin typeface="Arimo Bold"/>
                <a:ea typeface="Arimo Bold"/>
                <a:cs typeface="Arimo Bold"/>
                <a:sym typeface="Arimo Bold"/>
              </a:rPr>
              <a:t>been</a:t>
            </a:r>
            <a:r>
              <a:rPr lang="zh-TW" altLang="en-US" sz="48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800" dirty="0">
                <a:latin typeface="Arimo Bold"/>
                <a:ea typeface="Arimo Bold"/>
                <a:cs typeface="Arimo Bold"/>
                <a:sym typeface="Arimo Bold"/>
              </a:rPr>
              <a:t>cleaned</a:t>
            </a:r>
            <a:endParaRPr lang="en-US" sz="4800" dirty="0">
              <a:latin typeface="Arimo Bold"/>
              <a:ea typeface="Arimo Bold"/>
              <a:cs typeface="Arimo Bold"/>
              <a:sym typeface="Arimo Bold"/>
            </a:endParaRPr>
          </a:p>
        </p:txBody>
      </p:sp>
    </p:spTree>
    <p:extLst>
      <p:ext uri="{BB962C8B-B14F-4D97-AF65-F5344CB8AC3E}">
        <p14:creationId xmlns:p14="http://schemas.microsoft.com/office/powerpoint/2010/main" val="1144501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09600" y="571500"/>
            <a:ext cx="10533337" cy="908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Accuracy(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random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forest</a:t>
            </a: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09600" y="1618484"/>
            <a:ext cx="11270032" cy="456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Change outliers to Q1 or Q3. Fill with mean values. Rows not deleted.</a:t>
            </a: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134DADF2-FA5A-1729-683A-30F375DD0376}"/>
              </a:ext>
            </a:extLst>
          </p:cNvPr>
          <p:cNvSpPr txBox="1"/>
          <p:nvPr/>
        </p:nvSpPr>
        <p:spPr>
          <a:xfrm>
            <a:off x="3046447" y="8979411"/>
            <a:ext cx="11214393" cy="537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Use another dataset for Test.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775A431-8C5D-130E-3592-A3F5AA929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2624084"/>
            <a:ext cx="7830770" cy="601382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8E14B3B-29AF-3EA9-FB00-FE3B8D3F3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3410" y="2852078"/>
            <a:ext cx="7455790" cy="536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00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202694" y="8458421"/>
            <a:ext cx="15882612" cy="16927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75"/>
              </a:lnSpc>
            </a:pPr>
            <a:r>
              <a:rPr 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Change outliers to empty value(normal range). Delete row(Over 3 empty).</a:t>
            </a:r>
          </a:p>
          <a:p>
            <a:pPr algn="ctr">
              <a:lnSpc>
                <a:spcPts val="4375"/>
              </a:lnSpc>
            </a:pP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balance</a:t>
            </a:r>
            <a:r>
              <a:rPr lang="zh-TW" alt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data(random)</a:t>
            </a:r>
          </a:p>
          <a:p>
            <a:pPr algn="ctr">
              <a:lnSpc>
                <a:spcPts val="4375"/>
              </a:lnSpc>
            </a:pPr>
            <a:endParaRPr lang="en-US" sz="36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2CB16AB-5E9F-E153-0179-0792E1FFA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565182"/>
            <a:ext cx="7391400" cy="746386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F53C134-CDFE-9284-D866-6A929144E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028700"/>
            <a:ext cx="6949070" cy="67780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8E3CADC-403D-D161-33B3-BD87644760E4}"/>
              </a:ext>
            </a:extLst>
          </p:cNvPr>
          <p:cNvSpPr txBox="1"/>
          <p:nvPr/>
        </p:nvSpPr>
        <p:spPr>
          <a:xfrm>
            <a:off x="609600" y="495300"/>
            <a:ext cx="10533337" cy="908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Accuracy(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random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forest</a:t>
            </a: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089659-2C28-2090-C6BE-A697CE84B03D}"/>
              </a:ext>
            </a:extLst>
          </p:cNvPr>
          <p:cNvSpPr txBox="1"/>
          <p:nvPr/>
        </p:nvSpPr>
        <p:spPr>
          <a:xfrm>
            <a:off x="609600" y="1542284"/>
            <a:ext cx="10431832" cy="14571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85"/>
              </a:lnSpc>
            </a:pPr>
            <a:r>
              <a:rPr lang="en-US" altLang="zh-TW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Change outliers to empty value(normal range). </a:t>
            </a:r>
          </a:p>
          <a:p>
            <a:pPr algn="l">
              <a:lnSpc>
                <a:spcPts val="3885"/>
              </a:lnSpc>
            </a:pPr>
            <a:r>
              <a:rPr lang="en-US" altLang="zh-TW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Delete row when it </a:t>
            </a:r>
            <a:r>
              <a:rPr lang="en-US" altLang="zh-TW" sz="2800" dirty="0" err="1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exsist</a:t>
            </a:r>
            <a:r>
              <a:rPr lang="en-US" altLang="zh-TW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over 3 empty values. Exist empty value.</a:t>
            </a:r>
          </a:p>
          <a:p>
            <a:pPr algn="l">
              <a:lnSpc>
                <a:spcPts val="3887"/>
              </a:lnSpc>
            </a:pPr>
            <a:endParaRPr lang="en-US" altLang="zh-TW" sz="2800" dirty="0">
              <a:solidFill>
                <a:srgbClr val="5B5F7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CA37993-B8F9-1EE6-07BC-285C227D0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200" y="2628900"/>
            <a:ext cx="7832112" cy="597306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94156FA-AAE1-6197-F88E-92939F1FD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2961" y="3138072"/>
            <a:ext cx="6874796" cy="4977228"/>
          </a:xfrm>
          <a:prstGeom prst="rect">
            <a:avLst/>
          </a:prstGeom>
        </p:spPr>
      </p:pic>
      <p:sp>
        <p:nvSpPr>
          <p:cNvPr id="14" name="TextBox 4">
            <a:extLst>
              <a:ext uri="{FF2B5EF4-FFF2-40B4-BE49-F238E27FC236}">
                <a16:creationId xmlns:a16="http://schemas.microsoft.com/office/drawing/2014/main" id="{F5E5516F-5651-6EC0-81D7-CBAC1BB49DD8}"/>
              </a:ext>
            </a:extLst>
          </p:cNvPr>
          <p:cNvSpPr txBox="1"/>
          <p:nvPr/>
        </p:nvSpPr>
        <p:spPr>
          <a:xfrm>
            <a:off x="3048000" y="9029700"/>
            <a:ext cx="11214393" cy="537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Use another dataset for Test.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295400" y="8534400"/>
            <a:ext cx="1569720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0"/>
              </a:lnSpc>
            </a:pPr>
            <a:r>
              <a:rPr lang="en-US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Change outliers to empty value(90%).  Delete row(Over 3 empty). </a:t>
            </a:r>
          </a:p>
          <a:p>
            <a:pPr algn="ctr">
              <a:lnSpc>
                <a:spcPts val="4750"/>
              </a:lnSpc>
            </a:pPr>
            <a:r>
              <a:rPr lang="en-US" altLang="zh-TW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balance</a:t>
            </a:r>
            <a:r>
              <a:rPr lang="zh-TW" altLang="en-US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data(random)</a:t>
            </a:r>
          </a:p>
          <a:p>
            <a:pPr algn="l">
              <a:lnSpc>
                <a:spcPts val="4750"/>
              </a:lnSpc>
            </a:pPr>
            <a:endParaRPr lang="en-US" sz="40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8B1465C-B349-8F93-7E38-2BEA0276F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800100"/>
            <a:ext cx="7409977" cy="69342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CC2D1BF-E942-3974-D04A-2FD7C6220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039" y="2019300"/>
            <a:ext cx="9477878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-1143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329814" y="7048500"/>
            <a:ext cx="7239000" cy="566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0"/>
              </a:lnSpc>
            </a:pPr>
            <a:r>
              <a:rPr lang="en-US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No elements affect the “age”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789A27F-D8F1-C8D9-4FEA-2BD7B34AD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1" y="2954708"/>
            <a:ext cx="5486400" cy="386644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C2CE9BD-9A37-C644-F861-6A939601D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3589" y="1918780"/>
            <a:ext cx="4410691" cy="490606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18CE6C4-917F-B228-B884-37F200C529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3000" y="3249630"/>
            <a:ext cx="4963886" cy="3276600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AF3E6022-3E71-9639-00BB-708DADFC01DB}"/>
              </a:ext>
            </a:extLst>
          </p:cNvPr>
          <p:cNvSpPr txBox="1"/>
          <p:nvPr/>
        </p:nvSpPr>
        <p:spPr>
          <a:xfrm>
            <a:off x="9525000" y="7048500"/>
            <a:ext cx="8011886" cy="1158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0"/>
              </a:lnSpc>
            </a:pPr>
            <a:r>
              <a:rPr lang="en-US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The main causes of diabetes is </a:t>
            </a:r>
          </a:p>
          <a:p>
            <a:pPr>
              <a:lnSpc>
                <a:spcPts val="4750"/>
              </a:lnSpc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mo Bold"/>
                <a:ea typeface="Arimo Bold"/>
                <a:cs typeface="Arimo Bold"/>
                <a:sym typeface="Arimo Bold"/>
              </a:rPr>
              <a:t>Blood Glucose Random</a:t>
            </a:r>
          </a:p>
        </p:txBody>
      </p:sp>
    </p:spTree>
    <p:extLst>
      <p:ext uri="{BB962C8B-B14F-4D97-AF65-F5344CB8AC3E}">
        <p14:creationId xmlns:p14="http://schemas.microsoft.com/office/powerpoint/2010/main" val="1330495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" name="TextBox 6">
            <a:extLst>
              <a:ext uri="{FF2B5EF4-FFF2-40B4-BE49-F238E27FC236}">
                <a16:creationId xmlns:a16="http://schemas.microsoft.com/office/drawing/2014/main" id="{BC2BA4F5-4C08-1154-A467-59E8FD21B5E3}"/>
              </a:ext>
            </a:extLst>
          </p:cNvPr>
          <p:cNvSpPr txBox="1"/>
          <p:nvPr/>
        </p:nvSpPr>
        <p:spPr>
          <a:xfrm>
            <a:off x="609600" y="571500"/>
            <a:ext cx="10533337" cy="908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Accuracy(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random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forest</a:t>
            </a: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)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D2E3CD7C-930B-AA43-72E0-EE65319011EF}"/>
              </a:ext>
            </a:extLst>
          </p:cNvPr>
          <p:cNvSpPr txBox="1"/>
          <p:nvPr/>
        </p:nvSpPr>
        <p:spPr>
          <a:xfrm>
            <a:off x="609600" y="1618484"/>
            <a:ext cx="11270032" cy="456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altLang="zh-TW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Change outliers to empty value(90%). Delete row(Over 3 empty).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E5738D1-55F5-2C94-431B-C3271F122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377" y="2145701"/>
            <a:ext cx="8583223" cy="664937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6DECEF2-45EF-51F2-08BA-1EEBC79BA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3009556"/>
            <a:ext cx="6858000" cy="5101167"/>
          </a:xfrm>
          <a:prstGeom prst="rect">
            <a:avLst/>
          </a:prstGeom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C7ADE17F-165A-0B68-97DC-C4CC57983A45}"/>
              </a:ext>
            </a:extLst>
          </p:cNvPr>
          <p:cNvSpPr txBox="1"/>
          <p:nvPr/>
        </p:nvSpPr>
        <p:spPr>
          <a:xfrm>
            <a:off x="3048000" y="9029700"/>
            <a:ext cx="11214393" cy="537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Use another dataset for Test.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2000" y="615486"/>
            <a:ext cx="10533337" cy="908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Another </a:t>
            </a: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dataset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FEA37E4-AA9B-E540-51F1-9730D2E5E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357" y="2123321"/>
            <a:ext cx="7626643" cy="6629400"/>
          </a:xfrm>
          <a:prstGeom prst="rect">
            <a:avLst/>
          </a:prstGeom>
        </p:spPr>
      </p:pic>
      <p:sp>
        <p:nvSpPr>
          <p:cNvPr id="9" name="TextBox 4">
            <a:extLst>
              <a:ext uri="{FF2B5EF4-FFF2-40B4-BE49-F238E27FC236}">
                <a16:creationId xmlns:a16="http://schemas.microsoft.com/office/drawing/2014/main" id="{C9A14215-7A5F-7A80-CCB2-CCFF9B50C3FA}"/>
              </a:ext>
            </a:extLst>
          </p:cNvPr>
          <p:cNvSpPr txBox="1"/>
          <p:nvPr/>
        </p:nvSpPr>
        <p:spPr>
          <a:xfrm>
            <a:off x="2362200" y="9257192"/>
            <a:ext cx="23337821" cy="52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75"/>
              </a:lnSpc>
            </a:pP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Use </a:t>
            </a:r>
            <a:r>
              <a:rPr lang="en-US" altLang="zh-TW" sz="3500" dirty="0" err="1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Oringinal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dataset.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Delete row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to balance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data(random)</a:t>
            </a:r>
            <a:r>
              <a:rPr 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. </a:t>
            </a:r>
            <a:r>
              <a:rPr lang="en-US" sz="3500" dirty="0" err="1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ckd</a:t>
            </a:r>
            <a:r>
              <a:rPr 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 5:3 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90AC9A0-C4C3-857D-F424-1CC62A33A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2600" y="3947925"/>
            <a:ext cx="7740071" cy="2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65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2000" y="615486"/>
            <a:ext cx="15621000" cy="908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altLang="zh-TW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Another </a:t>
            </a:r>
            <a:r>
              <a:rPr lang="en-US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dataset</a:t>
            </a:r>
            <a:r>
              <a:rPr lang="zh-TW" altLang="en-US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(balance vs</a:t>
            </a:r>
            <a:r>
              <a:rPr lang="zh-TW" altLang="en-US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unbalanced)</a:t>
            </a:r>
            <a:endParaRPr lang="en-US" sz="54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C9A14215-7A5F-7A80-CCB2-CCFF9B50C3FA}"/>
              </a:ext>
            </a:extLst>
          </p:cNvPr>
          <p:cNvSpPr txBox="1"/>
          <p:nvPr/>
        </p:nvSpPr>
        <p:spPr>
          <a:xfrm>
            <a:off x="1981200" y="9175742"/>
            <a:ext cx="23337821" cy="52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75"/>
              </a:lnSpc>
            </a:pP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Use </a:t>
            </a:r>
            <a:r>
              <a:rPr lang="en-US" altLang="zh-TW" sz="3500" dirty="0" err="1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Oringinal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dataset.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Delete row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to balance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data(random). </a:t>
            </a:r>
            <a:r>
              <a:rPr lang="en-US" altLang="zh-TW" sz="3500" dirty="0" err="1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ckd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 1:1 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FF75365-AA64-3D9D-5F20-D4EC57263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139298"/>
            <a:ext cx="5638800" cy="61671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81BA392-6E09-F834-6AA3-5C17F5BCF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0" y="3931446"/>
            <a:ext cx="8748898" cy="304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-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583875" y="603723"/>
            <a:ext cx="12674925" cy="2496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80"/>
              </a:lnSpc>
            </a:pPr>
            <a:r>
              <a:rPr lang="en-US" sz="8383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Original Dataset</a:t>
            </a:r>
          </a:p>
          <a:p>
            <a:pPr algn="l">
              <a:lnSpc>
                <a:spcPts val="10480"/>
              </a:lnSpc>
            </a:pPr>
            <a:r>
              <a:rPr lang="en-US" sz="4800" dirty="0">
                <a:latin typeface="Arimo Bold"/>
                <a:ea typeface="Arimo Bold"/>
                <a:cs typeface="Arimo Bold"/>
                <a:sym typeface="Arimo Bold"/>
              </a:rPr>
              <a:t>400 rows and 25 features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F07E8EE-9B25-17DE-DD07-434BA4F58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68" y="3619500"/>
            <a:ext cx="17516863" cy="3365461"/>
          </a:xfrm>
          <a:prstGeom prst="rect">
            <a:avLst/>
          </a:prstGeom>
        </p:spPr>
      </p:pic>
      <p:sp>
        <p:nvSpPr>
          <p:cNvPr id="4" name="TextBox 13">
            <a:extLst>
              <a:ext uri="{FF2B5EF4-FFF2-40B4-BE49-F238E27FC236}">
                <a16:creationId xmlns:a16="http://schemas.microsoft.com/office/drawing/2014/main" id="{A705D352-8325-9CA7-7341-739E6B3974A1}"/>
              </a:ext>
            </a:extLst>
          </p:cNvPr>
          <p:cNvSpPr txBox="1"/>
          <p:nvPr/>
        </p:nvSpPr>
        <p:spPr>
          <a:xfrm>
            <a:off x="588872" y="8064605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bp - blood pressure</a:t>
            </a: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8072BE68-7C8C-158D-CF59-FCF8EF4FD103}"/>
              </a:ext>
            </a:extLst>
          </p:cNvPr>
          <p:cNvSpPr txBox="1"/>
          <p:nvPr/>
        </p:nvSpPr>
        <p:spPr>
          <a:xfrm>
            <a:off x="583875" y="9006045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sz="3000" dirty="0" err="1">
                <a:latin typeface="Arimo"/>
                <a:ea typeface="Arimo"/>
                <a:cs typeface="Arimo"/>
                <a:sym typeface="Arimo"/>
              </a:rPr>
              <a:t>hemo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- hemoglobin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C856A9CB-840C-8F2C-6F32-200D5A86A199}"/>
              </a:ext>
            </a:extLst>
          </p:cNvPr>
          <p:cNvSpPr txBox="1"/>
          <p:nvPr/>
        </p:nvSpPr>
        <p:spPr>
          <a:xfrm>
            <a:off x="13258800" y="8025384"/>
            <a:ext cx="13327142" cy="384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sg - </a:t>
            </a:r>
            <a:r>
              <a:rPr lang="en-US" sz="3200" dirty="0">
                <a:latin typeface="Arimo"/>
                <a:ea typeface="Arimo"/>
                <a:cs typeface="Arimo"/>
                <a:sym typeface="Arimo"/>
              </a:rPr>
              <a:t>s</a:t>
            </a:r>
            <a:r>
              <a:rPr lang="en-US" altLang="zh-TW" sz="3200" dirty="0"/>
              <a:t>pecific gravity</a:t>
            </a:r>
            <a:endParaRPr lang="en-US" sz="3000" dirty="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51593641-9C91-1E9A-A769-5BD580CDADA6}"/>
              </a:ext>
            </a:extLst>
          </p:cNvPr>
          <p:cNvSpPr txBox="1"/>
          <p:nvPr/>
        </p:nvSpPr>
        <p:spPr>
          <a:xfrm>
            <a:off x="4737843" y="9000081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sz="3000" dirty="0" err="1">
                <a:latin typeface="Arimo"/>
                <a:ea typeface="Arimo"/>
                <a:cs typeface="Arimo"/>
                <a:sym typeface="Arimo"/>
              </a:rPr>
              <a:t>htn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- hypertension</a:t>
            </a: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6F119448-FB67-7311-0C09-20336A1DFD93}"/>
              </a:ext>
            </a:extLst>
          </p:cNvPr>
          <p:cNvSpPr txBox="1"/>
          <p:nvPr/>
        </p:nvSpPr>
        <p:spPr>
          <a:xfrm>
            <a:off x="8886814" y="8061663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sz="3000" dirty="0" err="1">
                <a:latin typeface="Arimo"/>
                <a:ea typeface="Arimo"/>
                <a:cs typeface="Arimo"/>
                <a:sym typeface="Arimo"/>
              </a:rPr>
              <a:t>sc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- serum creatinine</a:t>
            </a: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263B302F-F9AD-1379-14E4-EDE964218C1A}"/>
              </a:ext>
            </a:extLst>
          </p:cNvPr>
          <p:cNvSpPr txBox="1"/>
          <p:nvPr/>
        </p:nvSpPr>
        <p:spPr>
          <a:xfrm>
            <a:off x="4737843" y="8096989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sz="3000" dirty="0" err="1">
                <a:latin typeface="Arimo"/>
                <a:ea typeface="Arimo"/>
                <a:cs typeface="Arimo"/>
                <a:sym typeface="Arimo"/>
              </a:rPr>
              <a:t>rbc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- red blood cells</a:t>
            </a: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89251081-1DA7-7B2E-24AA-286E96DD2AA5}"/>
              </a:ext>
            </a:extLst>
          </p:cNvPr>
          <p:cNvSpPr txBox="1"/>
          <p:nvPr/>
        </p:nvSpPr>
        <p:spPr>
          <a:xfrm>
            <a:off x="13258800" y="9035821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classification – </a:t>
            </a:r>
            <a:r>
              <a:rPr lang="en-US" sz="3000" dirty="0" err="1">
                <a:latin typeface="Arimo"/>
                <a:ea typeface="Arimo"/>
                <a:cs typeface="Arimo"/>
                <a:sym typeface="Arimo"/>
              </a:rPr>
              <a:t>ckd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/</a:t>
            </a:r>
            <a:r>
              <a:rPr lang="en-US" sz="3000" dirty="0" err="1">
                <a:latin typeface="Arimo"/>
                <a:ea typeface="Arimo"/>
                <a:cs typeface="Arimo"/>
                <a:sym typeface="Arimo"/>
              </a:rPr>
              <a:t>nockd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 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5C57DEFE-0F79-3C31-056D-E6849A66DF9B}"/>
              </a:ext>
            </a:extLst>
          </p:cNvPr>
          <p:cNvSpPr txBox="1"/>
          <p:nvPr/>
        </p:nvSpPr>
        <p:spPr>
          <a:xfrm>
            <a:off x="8763000" y="9012009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dm - diabetes mellitus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012A3489-1B4D-C01C-3058-88F9D44A7E10}"/>
              </a:ext>
            </a:extLst>
          </p:cNvPr>
          <p:cNvSpPr txBox="1"/>
          <p:nvPr/>
        </p:nvSpPr>
        <p:spPr>
          <a:xfrm>
            <a:off x="9212922" y="600781"/>
            <a:ext cx="12674925" cy="11281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80"/>
              </a:lnSpc>
            </a:pPr>
            <a:r>
              <a:rPr lang="en-US" altLang="zh-TW" sz="3600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taken over 2-month period in India</a:t>
            </a:r>
            <a:endParaRPr lang="en-US" sz="3600" dirty="0">
              <a:latin typeface="Arimo Bold"/>
              <a:ea typeface="Arimo Bold"/>
              <a:cs typeface="Arimo Bold"/>
              <a:sym typeface="Arimo Bold"/>
            </a:endParaRPr>
          </a:p>
        </p:txBody>
      </p:sp>
    </p:spTree>
    <p:extLst>
      <p:ext uri="{BB962C8B-B14F-4D97-AF65-F5344CB8AC3E}">
        <p14:creationId xmlns:p14="http://schemas.microsoft.com/office/powerpoint/2010/main" val="42908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2000" y="615486"/>
            <a:ext cx="15621000" cy="8886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altLang="zh-TW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String value vs Numeric value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C9A14215-7A5F-7A80-CCB2-CCFF9B50C3FA}"/>
              </a:ext>
            </a:extLst>
          </p:cNvPr>
          <p:cNvSpPr txBox="1"/>
          <p:nvPr/>
        </p:nvSpPr>
        <p:spPr>
          <a:xfrm>
            <a:off x="1905000" y="9258300"/>
            <a:ext cx="23337821" cy="516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75"/>
              </a:lnSpc>
            </a:pPr>
            <a:r>
              <a:rPr lang="en-US" altLang="zh-TW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Change outliers to empty value(normal range). Delete row(Over 3 empty).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4E900CF-2665-D8A2-1CF1-7E586AED0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0" y="2121963"/>
            <a:ext cx="6477000" cy="563866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B4A5A99-5CA9-1DA5-B8EF-C41A277D1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7887" y="2047567"/>
            <a:ext cx="5763429" cy="5639587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940CEA79-FCC0-FD6D-A7A0-389CD41E0D3F}"/>
              </a:ext>
            </a:extLst>
          </p:cNvPr>
          <p:cNvSpPr txBox="1"/>
          <p:nvPr/>
        </p:nvSpPr>
        <p:spPr>
          <a:xfrm>
            <a:off x="4419600" y="7956054"/>
            <a:ext cx="7239000" cy="566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0"/>
              </a:lnSpc>
            </a:pPr>
            <a:r>
              <a:rPr lang="en-US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Numeric</a:t>
            </a: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50D0529C-5A8B-F0E7-C00B-449BE931BC4F}"/>
              </a:ext>
            </a:extLst>
          </p:cNvPr>
          <p:cNvSpPr txBox="1"/>
          <p:nvPr/>
        </p:nvSpPr>
        <p:spPr>
          <a:xfrm>
            <a:off x="11201400" y="8029528"/>
            <a:ext cx="7239000" cy="566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0"/>
              </a:lnSpc>
            </a:pPr>
            <a:r>
              <a:rPr lang="en-US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String(13 columns)</a:t>
            </a:r>
          </a:p>
        </p:txBody>
      </p:sp>
    </p:spTree>
    <p:extLst>
      <p:ext uri="{BB962C8B-B14F-4D97-AF65-F5344CB8AC3E}">
        <p14:creationId xmlns:p14="http://schemas.microsoft.com/office/powerpoint/2010/main" val="1252429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9600" y="462624"/>
            <a:ext cx="12344400" cy="908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Appendix: Operate with </a:t>
            </a:r>
            <a:r>
              <a:rPr lang="en-US" sz="6075" dirty="0" err="1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Chatgpt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71269" y="7777307"/>
            <a:ext cx="15145461" cy="14673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altLang="zh-TW" sz="2800" dirty="0"/>
              <a:t>Take look at "</a:t>
            </a:r>
            <a:r>
              <a:rPr lang="en-US" altLang="zh-TW" sz="2800" dirty="0" err="1"/>
              <a:t>x","y","imp","co</a:t>
            </a:r>
            <a:r>
              <a:rPr lang="en-US" altLang="zh-TW" sz="2800" dirty="0"/>
              <a:t>". From the </a:t>
            </a:r>
            <a:r>
              <a:rPr lang="en-US" altLang="zh-TW" sz="2800" dirty="0" err="1"/>
              <a:t>json</a:t>
            </a:r>
            <a:r>
              <a:rPr lang="en-US" altLang="zh-TW" sz="2800" dirty="0"/>
              <a:t> file, find the arrays that "y" equals to "classification" and importance(imp) not equals to 0. output below values. Round to the second decimal place. Also </a:t>
            </a:r>
            <a:r>
              <a:rPr lang="en-US" altLang="zh-TW" sz="2800" dirty="0" err="1"/>
              <a:t>Interpretat</a:t>
            </a:r>
            <a:r>
              <a:rPr lang="en-US" altLang="zh-TW" sz="2800" dirty="0"/>
              <a:t> the relation with value of "x" and </a:t>
            </a:r>
            <a:r>
              <a:rPr lang="en-US" altLang="zh-TW" sz="2800" dirty="0" err="1"/>
              <a:t>ckd</a:t>
            </a:r>
            <a:r>
              <a:rPr lang="en-US" altLang="zh-TW" sz="2800" dirty="0"/>
              <a:t>. Importance: Correlation(co): Interpretation:</a:t>
            </a:r>
            <a:endParaRPr lang="en-US" sz="2429" dirty="0">
              <a:solidFill>
                <a:srgbClr val="5B5F7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C82C401-F744-BF30-D4DB-24E50C8B5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2241467"/>
            <a:ext cx="7234990" cy="3797895"/>
          </a:xfrm>
          <a:prstGeom prst="rect">
            <a:avLst/>
          </a:prstGeom>
        </p:spPr>
      </p:pic>
      <p:sp>
        <p:nvSpPr>
          <p:cNvPr id="9" name="TextBox 7">
            <a:extLst>
              <a:ext uri="{FF2B5EF4-FFF2-40B4-BE49-F238E27FC236}">
                <a16:creationId xmlns:a16="http://schemas.microsoft.com/office/drawing/2014/main" id="{B3E06C08-934A-F61F-B2FF-4E9381DCA408}"/>
              </a:ext>
            </a:extLst>
          </p:cNvPr>
          <p:cNvSpPr txBox="1"/>
          <p:nvPr/>
        </p:nvSpPr>
        <p:spPr>
          <a:xfrm>
            <a:off x="6400800" y="6254743"/>
            <a:ext cx="15145461" cy="480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altLang="zh-TW" sz="3200" dirty="0"/>
              <a:t>Json Object from karma</a:t>
            </a:r>
            <a:endParaRPr lang="en-US" sz="3200" dirty="0">
              <a:solidFill>
                <a:srgbClr val="5B5F7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8EDF47A8-B3D6-A0F4-CFC8-8FBCF8D6758F}"/>
              </a:ext>
            </a:extLst>
          </p:cNvPr>
          <p:cNvSpPr txBox="1"/>
          <p:nvPr/>
        </p:nvSpPr>
        <p:spPr>
          <a:xfrm>
            <a:off x="1571268" y="7240468"/>
            <a:ext cx="15145461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altLang="zh-TW" sz="3600" b="1" dirty="0"/>
              <a:t>Ask GPT:</a:t>
            </a:r>
            <a:endParaRPr lang="en-US" sz="3600" b="1" dirty="0">
              <a:solidFill>
                <a:srgbClr val="5B5F7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1948605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-34413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30533" y="430037"/>
            <a:ext cx="12042467" cy="859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4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Appendix: Operate with </a:t>
            </a:r>
            <a:r>
              <a:rPr lang="en-US" altLang="zh-TW" sz="4400" dirty="0" err="1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Chatgpt</a:t>
            </a:r>
            <a:endParaRPr lang="en-US" sz="44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B91309AC-A188-246B-8716-71031836920B}"/>
              </a:ext>
            </a:extLst>
          </p:cNvPr>
          <p:cNvSpPr txBox="1"/>
          <p:nvPr/>
        </p:nvSpPr>
        <p:spPr>
          <a:xfrm>
            <a:off x="10409903" y="7890680"/>
            <a:ext cx="6324600" cy="22801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TW" sz="2000" b="1" dirty="0"/>
              <a:t>Specific Gravity (sg)</a:t>
            </a:r>
            <a:endParaRPr lang="en-US" altLang="zh-TW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Importance: 0.08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Correlation: -0.86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Interpretation: A lower specific gravity might indicate CKD, suggesting a reduced ability of the kidneys to concentrate urine.</a:t>
            </a:r>
          </a:p>
          <a:p>
            <a:pPr algn="l">
              <a:lnSpc>
                <a:spcPts val="3887"/>
              </a:lnSpc>
            </a:pPr>
            <a:endParaRPr lang="en-US" sz="2000" dirty="0">
              <a:solidFill>
                <a:srgbClr val="5B5F7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8C5229-331A-519B-DBC9-79E0B7F0A891}"/>
              </a:ext>
            </a:extLst>
          </p:cNvPr>
          <p:cNvSpPr txBox="1"/>
          <p:nvPr/>
        </p:nvSpPr>
        <p:spPr>
          <a:xfrm>
            <a:off x="870033" y="8054200"/>
            <a:ext cx="9129373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TW" sz="2000" b="1" dirty="0"/>
              <a:t>Blood Glucose Random (</a:t>
            </a:r>
            <a:r>
              <a:rPr lang="en-US" altLang="zh-TW" sz="2000" b="1" dirty="0" err="1"/>
              <a:t>bgr</a:t>
            </a:r>
            <a:r>
              <a:rPr lang="en-US" altLang="zh-TW" sz="2000" b="1" dirty="0"/>
              <a:t>)</a:t>
            </a:r>
            <a:endParaRPr lang="en-US" altLang="zh-TW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Importance: 0.09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Correlation: 0.58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Interpretation: Elevated random blood glucose levels may be associated with the development of CKD, as impaired kidney function can lead to reduced glucose excretion.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E13B41A1-C45B-A08C-8A9F-D27FE36E1B62}"/>
              </a:ext>
            </a:extLst>
          </p:cNvPr>
          <p:cNvSpPr txBox="1"/>
          <p:nvPr/>
        </p:nvSpPr>
        <p:spPr>
          <a:xfrm>
            <a:off x="870033" y="6185443"/>
            <a:ext cx="9158870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TW" sz="2000" b="1" dirty="0"/>
              <a:t>Serum Creatinine (</a:t>
            </a:r>
            <a:r>
              <a:rPr lang="en-US" altLang="zh-TW" sz="2000" b="1" dirty="0" err="1"/>
              <a:t>sc</a:t>
            </a:r>
            <a:r>
              <a:rPr lang="en-US" altLang="zh-TW" sz="2000" b="1" dirty="0"/>
              <a:t>)</a:t>
            </a:r>
            <a:endParaRPr lang="en-US" altLang="zh-TW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Importance: 0.08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Correlation: 0.88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Interpretation: An increase in serum creatinine is commonly associated with kidney damage and is a significant marker for CKD.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4DC9D71F-04BF-B713-7B35-B26CE6581F84}"/>
              </a:ext>
            </a:extLst>
          </p:cNvPr>
          <p:cNvSpPr txBox="1"/>
          <p:nvPr/>
        </p:nvSpPr>
        <p:spPr>
          <a:xfrm>
            <a:off x="870033" y="4041509"/>
            <a:ext cx="6324600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TW" sz="2000" b="1" dirty="0"/>
              <a:t>Packed Cell Volume (</a:t>
            </a:r>
            <a:r>
              <a:rPr lang="en-US" altLang="zh-TW" sz="2000" b="1" dirty="0" err="1"/>
              <a:t>pcv</a:t>
            </a:r>
            <a:r>
              <a:rPr lang="en-US" altLang="zh-TW" sz="2000" b="1" dirty="0"/>
              <a:t>)</a:t>
            </a:r>
            <a:endParaRPr lang="en-US" altLang="zh-TW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Importance: 0.11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Correlation: -0.92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Interpretation: Decreased packed cell volume can also indicate anemia, further supporting a diagnosis of CKD.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9F453CED-CE5A-FFB2-A6F1-37E8F3E507DF}"/>
              </a:ext>
            </a:extLst>
          </p:cNvPr>
          <p:cNvSpPr txBox="1"/>
          <p:nvPr/>
        </p:nvSpPr>
        <p:spPr>
          <a:xfrm>
            <a:off x="870033" y="1938984"/>
            <a:ext cx="9158870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TW" sz="2000" b="1" dirty="0"/>
              <a:t>Hemoglobin (</a:t>
            </a:r>
            <a:r>
              <a:rPr lang="en-US" altLang="zh-TW" sz="2000" b="1" dirty="0" err="1"/>
              <a:t>hemo</a:t>
            </a:r>
            <a:r>
              <a:rPr lang="en-US" altLang="zh-TW" sz="2000" b="1" dirty="0"/>
              <a:t>)</a:t>
            </a:r>
            <a:endParaRPr lang="en-US" altLang="zh-TW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Importance: 0.12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Correlation: -0.92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Interpretation: Low hemoglobin levels could indicate anemia, a common complication in CKD patients.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E7245F3-4327-854E-5DC8-6986A6B2D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9406" y="675482"/>
            <a:ext cx="7145594" cy="696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832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85800" y="585476"/>
            <a:ext cx="6891718" cy="789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6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 processing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062306" y="2207645"/>
            <a:ext cx="58439" cy="7050655"/>
            <a:chOff x="0" y="0"/>
            <a:chExt cx="60920" cy="734992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0960" cy="7349999"/>
            </a:xfrm>
            <a:custGeom>
              <a:avLst/>
              <a:gdLst/>
              <a:ahLst/>
              <a:cxnLst/>
              <a:rect l="l" t="t" r="r" b="b"/>
              <a:pathLst>
                <a:path w="60960" h="7349999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cubicBezTo>
                    <a:pt x="47371" y="0"/>
                    <a:pt x="60960" y="13589"/>
                    <a:pt x="60960" y="30480"/>
                  </a:cubicBezTo>
                  <a:lnTo>
                    <a:pt x="60960" y="7319518"/>
                  </a:lnTo>
                  <a:cubicBezTo>
                    <a:pt x="60960" y="7336282"/>
                    <a:pt x="47371" y="7349999"/>
                    <a:pt x="30480" y="7349999"/>
                  </a:cubicBezTo>
                  <a:cubicBezTo>
                    <a:pt x="13589" y="7349999"/>
                    <a:pt x="0" y="7336282"/>
                    <a:pt x="0" y="7319518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411641" y="3032037"/>
            <a:ext cx="993580" cy="56665"/>
            <a:chOff x="0" y="0"/>
            <a:chExt cx="1068188" cy="6092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68197" cy="60960"/>
            </a:xfrm>
            <a:custGeom>
              <a:avLst/>
              <a:gdLst/>
              <a:ahLst/>
              <a:cxnLst/>
              <a:rect l="l" t="t" r="r" b="b"/>
              <a:pathLst>
                <a:path w="1068197" h="60960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lnTo>
                    <a:pt x="1037717" y="0"/>
                  </a:lnTo>
                  <a:cubicBezTo>
                    <a:pt x="1054481" y="0"/>
                    <a:pt x="1068197" y="13589"/>
                    <a:pt x="1068197" y="30480"/>
                  </a:cubicBezTo>
                  <a:cubicBezTo>
                    <a:pt x="1068197" y="47371"/>
                    <a:pt x="1054608" y="60960"/>
                    <a:pt x="1037717" y="60960"/>
                  </a:cubicBezTo>
                  <a:lnTo>
                    <a:pt x="30480" y="60960"/>
                  </a:lnTo>
                  <a:cubicBezTo>
                    <a:pt x="13589" y="60960"/>
                    <a:pt x="0" y="47244"/>
                    <a:pt x="0" y="30480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67096" y="2735144"/>
            <a:ext cx="650451" cy="650451"/>
            <a:chOff x="0" y="0"/>
            <a:chExt cx="699293" cy="699293"/>
          </a:xfrm>
        </p:grpSpPr>
        <p:sp>
          <p:nvSpPr>
            <p:cNvPr id="10" name="Freeform 10"/>
            <p:cNvSpPr/>
            <p:nvPr/>
          </p:nvSpPr>
          <p:spPr>
            <a:xfrm>
              <a:off x="6350" y="6350"/>
              <a:ext cx="686562" cy="686562"/>
            </a:xfrm>
            <a:custGeom>
              <a:avLst/>
              <a:gdLst/>
              <a:ahLst/>
              <a:cxnLst/>
              <a:rect l="l" t="t" r="r" b="b"/>
              <a:pathLst>
                <a:path w="686562" h="686562">
                  <a:moveTo>
                    <a:pt x="0" y="137287"/>
                  </a:moveTo>
                  <a:cubicBezTo>
                    <a:pt x="0" y="61468"/>
                    <a:pt x="61468" y="0"/>
                    <a:pt x="137287" y="0"/>
                  </a:cubicBezTo>
                  <a:lnTo>
                    <a:pt x="549275" y="0"/>
                  </a:lnTo>
                  <a:cubicBezTo>
                    <a:pt x="625094" y="0"/>
                    <a:pt x="686562" y="61468"/>
                    <a:pt x="686562" y="137287"/>
                  </a:cubicBezTo>
                  <a:lnTo>
                    <a:pt x="686562" y="549275"/>
                  </a:lnTo>
                  <a:cubicBezTo>
                    <a:pt x="686562" y="625094"/>
                    <a:pt x="625094" y="686562"/>
                    <a:pt x="549275" y="686562"/>
                  </a:cubicBezTo>
                  <a:lnTo>
                    <a:pt x="137287" y="686562"/>
                  </a:lnTo>
                  <a:cubicBezTo>
                    <a:pt x="61468" y="686562"/>
                    <a:pt x="0" y="625094"/>
                    <a:pt x="0" y="549275"/>
                  </a:cubicBezTo>
                  <a:close/>
                </a:path>
              </a:pathLst>
            </a:custGeom>
            <a:solidFill>
              <a:srgbClr val="E3E4E8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699262" cy="699262"/>
            </a:xfrm>
            <a:custGeom>
              <a:avLst/>
              <a:gdLst/>
              <a:ahLst/>
              <a:cxnLst/>
              <a:rect l="l" t="t" r="r" b="b"/>
              <a:pathLst>
                <a:path w="699262" h="699262">
                  <a:moveTo>
                    <a:pt x="0" y="143637"/>
                  </a:moveTo>
                  <a:cubicBezTo>
                    <a:pt x="0" y="64389"/>
                    <a:pt x="64389" y="0"/>
                    <a:pt x="143637" y="0"/>
                  </a:cubicBezTo>
                  <a:lnTo>
                    <a:pt x="555625" y="0"/>
                  </a:lnTo>
                  <a:lnTo>
                    <a:pt x="555625" y="6350"/>
                  </a:lnTo>
                  <a:lnTo>
                    <a:pt x="555625" y="0"/>
                  </a:lnTo>
                  <a:cubicBezTo>
                    <a:pt x="635000" y="0"/>
                    <a:pt x="699262" y="64389"/>
                    <a:pt x="699262" y="143637"/>
                  </a:cubicBezTo>
                  <a:lnTo>
                    <a:pt x="692912" y="143637"/>
                  </a:lnTo>
                  <a:lnTo>
                    <a:pt x="699262" y="143637"/>
                  </a:lnTo>
                  <a:lnTo>
                    <a:pt x="699262" y="555625"/>
                  </a:lnTo>
                  <a:lnTo>
                    <a:pt x="692912" y="555625"/>
                  </a:lnTo>
                  <a:lnTo>
                    <a:pt x="699262" y="555625"/>
                  </a:lnTo>
                  <a:cubicBezTo>
                    <a:pt x="699262" y="635000"/>
                    <a:pt x="635000" y="699262"/>
                    <a:pt x="555625" y="699262"/>
                  </a:cubicBezTo>
                  <a:lnTo>
                    <a:pt x="555625" y="692912"/>
                  </a:lnTo>
                  <a:lnTo>
                    <a:pt x="555625" y="699262"/>
                  </a:lnTo>
                  <a:lnTo>
                    <a:pt x="143637" y="699262"/>
                  </a:lnTo>
                  <a:lnTo>
                    <a:pt x="143637" y="692912"/>
                  </a:lnTo>
                  <a:lnTo>
                    <a:pt x="143637" y="699262"/>
                  </a:lnTo>
                  <a:cubicBezTo>
                    <a:pt x="64389" y="699262"/>
                    <a:pt x="0" y="635000"/>
                    <a:pt x="0" y="555625"/>
                  </a:cubicBezTo>
                  <a:lnTo>
                    <a:pt x="0" y="143637"/>
                  </a:lnTo>
                  <a:lnTo>
                    <a:pt x="6350" y="143637"/>
                  </a:lnTo>
                  <a:lnTo>
                    <a:pt x="0" y="143637"/>
                  </a:lnTo>
                  <a:moveTo>
                    <a:pt x="12700" y="143637"/>
                  </a:moveTo>
                  <a:lnTo>
                    <a:pt x="12700" y="555625"/>
                  </a:lnTo>
                  <a:lnTo>
                    <a:pt x="6350" y="555625"/>
                  </a:lnTo>
                  <a:lnTo>
                    <a:pt x="12700" y="555625"/>
                  </a:lnTo>
                  <a:cubicBezTo>
                    <a:pt x="12700" y="628015"/>
                    <a:pt x="71374" y="686562"/>
                    <a:pt x="143637" y="686562"/>
                  </a:cubicBezTo>
                  <a:lnTo>
                    <a:pt x="555625" y="686562"/>
                  </a:lnTo>
                  <a:cubicBezTo>
                    <a:pt x="628015" y="686562"/>
                    <a:pt x="686562" y="627888"/>
                    <a:pt x="686562" y="555625"/>
                  </a:cubicBezTo>
                  <a:lnTo>
                    <a:pt x="686562" y="143637"/>
                  </a:lnTo>
                  <a:cubicBezTo>
                    <a:pt x="686562" y="71374"/>
                    <a:pt x="627888" y="12700"/>
                    <a:pt x="555625" y="12700"/>
                  </a:cubicBezTo>
                  <a:lnTo>
                    <a:pt x="143637" y="12700"/>
                  </a:lnTo>
                  <a:lnTo>
                    <a:pt x="143637" y="6350"/>
                  </a:lnTo>
                  <a:lnTo>
                    <a:pt x="143637" y="12700"/>
                  </a:lnTo>
                  <a:cubicBezTo>
                    <a:pt x="71374" y="12700"/>
                    <a:pt x="12700" y="71374"/>
                    <a:pt x="12700" y="143637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782877" y="2910861"/>
            <a:ext cx="4480969" cy="461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6"/>
              </a:lnSpc>
            </a:pPr>
            <a:r>
              <a:rPr lang="en-US" sz="4499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Missing Value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782877" y="3611166"/>
            <a:ext cx="13327142" cy="1119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Use mean and mode to fill up.</a:t>
            </a:r>
          </a:p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When there are more than 3 missing values in a row, delete the entire row.</a:t>
            </a:r>
          </a:p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When the data is a question mark, convert it to a null value.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2411641" y="5405520"/>
            <a:ext cx="993580" cy="56665"/>
            <a:chOff x="0" y="0"/>
            <a:chExt cx="1068188" cy="6092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68197" cy="60960"/>
            </a:xfrm>
            <a:custGeom>
              <a:avLst/>
              <a:gdLst/>
              <a:ahLst/>
              <a:cxnLst/>
              <a:rect l="l" t="t" r="r" b="b"/>
              <a:pathLst>
                <a:path w="1068197" h="60960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lnTo>
                    <a:pt x="1037717" y="0"/>
                  </a:lnTo>
                  <a:cubicBezTo>
                    <a:pt x="1054481" y="0"/>
                    <a:pt x="1068197" y="13589"/>
                    <a:pt x="1068197" y="30480"/>
                  </a:cubicBezTo>
                  <a:cubicBezTo>
                    <a:pt x="1068197" y="47371"/>
                    <a:pt x="1054608" y="60960"/>
                    <a:pt x="1037717" y="60960"/>
                  </a:cubicBezTo>
                  <a:lnTo>
                    <a:pt x="30480" y="60960"/>
                  </a:lnTo>
                  <a:cubicBezTo>
                    <a:pt x="13589" y="60960"/>
                    <a:pt x="0" y="47244"/>
                    <a:pt x="0" y="30480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767096" y="5108627"/>
            <a:ext cx="650451" cy="650451"/>
            <a:chOff x="0" y="0"/>
            <a:chExt cx="699293" cy="699293"/>
          </a:xfrm>
        </p:grpSpPr>
        <p:sp>
          <p:nvSpPr>
            <p:cNvPr id="17" name="Freeform 17"/>
            <p:cNvSpPr/>
            <p:nvPr/>
          </p:nvSpPr>
          <p:spPr>
            <a:xfrm>
              <a:off x="6350" y="6350"/>
              <a:ext cx="686562" cy="686562"/>
            </a:xfrm>
            <a:custGeom>
              <a:avLst/>
              <a:gdLst/>
              <a:ahLst/>
              <a:cxnLst/>
              <a:rect l="l" t="t" r="r" b="b"/>
              <a:pathLst>
                <a:path w="686562" h="686562">
                  <a:moveTo>
                    <a:pt x="0" y="137287"/>
                  </a:moveTo>
                  <a:cubicBezTo>
                    <a:pt x="0" y="61468"/>
                    <a:pt x="61468" y="0"/>
                    <a:pt x="137287" y="0"/>
                  </a:cubicBezTo>
                  <a:lnTo>
                    <a:pt x="549275" y="0"/>
                  </a:lnTo>
                  <a:cubicBezTo>
                    <a:pt x="625094" y="0"/>
                    <a:pt x="686562" y="61468"/>
                    <a:pt x="686562" y="137287"/>
                  </a:cubicBezTo>
                  <a:lnTo>
                    <a:pt x="686562" y="549275"/>
                  </a:lnTo>
                  <a:cubicBezTo>
                    <a:pt x="686562" y="625094"/>
                    <a:pt x="625094" y="686562"/>
                    <a:pt x="549275" y="686562"/>
                  </a:cubicBezTo>
                  <a:lnTo>
                    <a:pt x="137287" y="686562"/>
                  </a:lnTo>
                  <a:cubicBezTo>
                    <a:pt x="61468" y="686562"/>
                    <a:pt x="0" y="625094"/>
                    <a:pt x="0" y="549275"/>
                  </a:cubicBezTo>
                  <a:close/>
                </a:path>
              </a:pathLst>
            </a:custGeom>
            <a:solidFill>
              <a:srgbClr val="E3E4E8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0"/>
              <a:ext cx="699262" cy="699262"/>
            </a:xfrm>
            <a:custGeom>
              <a:avLst/>
              <a:gdLst/>
              <a:ahLst/>
              <a:cxnLst/>
              <a:rect l="l" t="t" r="r" b="b"/>
              <a:pathLst>
                <a:path w="699262" h="699262">
                  <a:moveTo>
                    <a:pt x="0" y="143637"/>
                  </a:moveTo>
                  <a:cubicBezTo>
                    <a:pt x="0" y="64389"/>
                    <a:pt x="64389" y="0"/>
                    <a:pt x="143637" y="0"/>
                  </a:cubicBezTo>
                  <a:lnTo>
                    <a:pt x="555625" y="0"/>
                  </a:lnTo>
                  <a:lnTo>
                    <a:pt x="555625" y="6350"/>
                  </a:lnTo>
                  <a:lnTo>
                    <a:pt x="555625" y="0"/>
                  </a:lnTo>
                  <a:cubicBezTo>
                    <a:pt x="635000" y="0"/>
                    <a:pt x="699262" y="64389"/>
                    <a:pt x="699262" y="143637"/>
                  </a:cubicBezTo>
                  <a:lnTo>
                    <a:pt x="692912" y="143637"/>
                  </a:lnTo>
                  <a:lnTo>
                    <a:pt x="699262" y="143637"/>
                  </a:lnTo>
                  <a:lnTo>
                    <a:pt x="699262" y="555625"/>
                  </a:lnTo>
                  <a:lnTo>
                    <a:pt x="692912" y="555625"/>
                  </a:lnTo>
                  <a:lnTo>
                    <a:pt x="699262" y="555625"/>
                  </a:lnTo>
                  <a:cubicBezTo>
                    <a:pt x="699262" y="635000"/>
                    <a:pt x="635000" y="699262"/>
                    <a:pt x="555625" y="699262"/>
                  </a:cubicBezTo>
                  <a:lnTo>
                    <a:pt x="555625" y="692912"/>
                  </a:lnTo>
                  <a:lnTo>
                    <a:pt x="555625" y="699262"/>
                  </a:lnTo>
                  <a:lnTo>
                    <a:pt x="143637" y="699262"/>
                  </a:lnTo>
                  <a:lnTo>
                    <a:pt x="143637" y="692912"/>
                  </a:lnTo>
                  <a:lnTo>
                    <a:pt x="143637" y="699262"/>
                  </a:lnTo>
                  <a:cubicBezTo>
                    <a:pt x="64389" y="699262"/>
                    <a:pt x="0" y="635000"/>
                    <a:pt x="0" y="555625"/>
                  </a:cubicBezTo>
                  <a:lnTo>
                    <a:pt x="0" y="143637"/>
                  </a:lnTo>
                  <a:lnTo>
                    <a:pt x="6350" y="143637"/>
                  </a:lnTo>
                  <a:lnTo>
                    <a:pt x="0" y="143637"/>
                  </a:lnTo>
                  <a:moveTo>
                    <a:pt x="12700" y="143637"/>
                  </a:moveTo>
                  <a:lnTo>
                    <a:pt x="12700" y="555625"/>
                  </a:lnTo>
                  <a:lnTo>
                    <a:pt x="6350" y="555625"/>
                  </a:lnTo>
                  <a:lnTo>
                    <a:pt x="12700" y="555625"/>
                  </a:lnTo>
                  <a:cubicBezTo>
                    <a:pt x="12700" y="628015"/>
                    <a:pt x="71374" y="686562"/>
                    <a:pt x="143637" y="686562"/>
                  </a:cubicBezTo>
                  <a:lnTo>
                    <a:pt x="555625" y="686562"/>
                  </a:lnTo>
                  <a:cubicBezTo>
                    <a:pt x="628015" y="686562"/>
                    <a:pt x="686562" y="627888"/>
                    <a:pt x="686562" y="555625"/>
                  </a:cubicBezTo>
                  <a:lnTo>
                    <a:pt x="686562" y="143637"/>
                  </a:lnTo>
                  <a:cubicBezTo>
                    <a:pt x="686562" y="71374"/>
                    <a:pt x="627888" y="12700"/>
                    <a:pt x="555625" y="12700"/>
                  </a:cubicBezTo>
                  <a:lnTo>
                    <a:pt x="143637" y="12700"/>
                  </a:lnTo>
                  <a:lnTo>
                    <a:pt x="143637" y="6350"/>
                  </a:lnTo>
                  <a:lnTo>
                    <a:pt x="143637" y="12700"/>
                  </a:lnTo>
                  <a:cubicBezTo>
                    <a:pt x="71374" y="12700"/>
                    <a:pt x="12700" y="71374"/>
                    <a:pt x="12700" y="143637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3782877" y="5318570"/>
            <a:ext cx="2678490" cy="461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6"/>
              </a:lnSpc>
            </a:pPr>
            <a:r>
              <a:rPr lang="en-US" sz="4499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Outliers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782877" y="6003226"/>
            <a:ext cx="13327142" cy="1115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Define the normal range for human body values</a:t>
            </a:r>
          </a:p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Define upper and lower boundaries</a:t>
            </a:r>
          </a:p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Replace outliers with other values.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2411641" y="7779004"/>
            <a:ext cx="993580" cy="56665"/>
            <a:chOff x="0" y="0"/>
            <a:chExt cx="1068188" cy="6092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068197" cy="60960"/>
            </a:xfrm>
            <a:custGeom>
              <a:avLst/>
              <a:gdLst/>
              <a:ahLst/>
              <a:cxnLst/>
              <a:rect l="l" t="t" r="r" b="b"/>
              <a:pathLst>
                <a:path w="1068197" h="60960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lnTo>
                    <a:pt x="1037717" y="0"/>
                  </a:lnTo>
                  <a:cubicBezTo>
                    <a:pt x="1054481" y="0"/>
                    <a:pt x="1068197" y="13589"/>
                    <a:pt x="1068197" y="30480"/>
                  </a:cubicBezTo>
                  <a:cubicBezTo>
                    <a:pt x="1068197" y="47371"/>
                    <a:pt x="1054608" y="60960"/>
                    <a:pt x="1037717" y="60960"/>
                  </a:cubicBezTo>
                  <a:lnTo>
                    <a:pt x="30480" y="60960"/>
                  </a:lnTo>
                  <a:cubicBezTo>
                    <a:pt x="13589" y="60960"/>
                    <a:pt x="0" y="47244"/>
                    <a:pt x="0" y="30480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767096" y="7482111"/>
            <a:ext cx="650451" cy="650451"/>
            <a:chOff x="0" y="0"/>
            <a:chExt cx="699293" cy="699293"/>
          </a:xfrm>
        </p:grpSpPr>
        <p:sp>
          <p:nvSpPr>
            <p:cNvPr id="24" name="Freeform 24"/>
            <p:cNvSpPr/>
            <p:nvPr/>
          </p:nvSpPr>
          <p:spPr>
            <a:xfrm>
              <a:off x="6350" y="6350"/>
              <a:ext cx="686562" cy="686562"/>
            </a:xfrm>
            <a:custGeom>
              <a:avLst/>
              <a:gdLst/>
              <a:ahLst/>
              <a:cxnLst/>
              <a:rect l="l" t="t" r="r" b="b"/>
              <a:pathLst>
                <a:path w="686562" h="686562">
                  <a:moveTo>
                    <a:pt x="0" y="137287"/>
                  </a:moveTo>
                  <a:cubicBezTo>
                    <a:pt x="0" y="61468"/>
                    <a:pt x="61468" y="0"/>
                    <a:pt x="137287" y="0"/>
                  </a:cubicBezTo>
                  <a:lnTo>
                    <a:pt x="549275" y="0"/>
                  </a:lnTo>
                  <a:cubicBezTo>
                    <a:pt x="625094" y="0"/>
                    <a:pt x="686562" y="61468"/>
                    <a:pt x="686562" y="137287"/>
                  </a:cubicBezTo>
                  <a:lnTo>
                    <a:pt x="686562" y="549275"/>
                  </a:lnTo>
                  <a:cubicBezTo>
                    <a:pt x="686562" y="625094"/>
                    <a:pt x="625094" y="686562"/>
                    <a:pt x="549275" y="686562"/>
                  </a:cubicBezTo>
                  <a:lnTo>
                    <a:pt x="137287" y="686562"/>
                  </a:lnTo>
                  <a:cubicBezTo>
                    <a:pt x="61468" y="686562"/>
                    <a:pt x="0" y="625094"/>
                    <a:pt x="0" y="549275"/>
                  </a:cubicBezTo>
                  <a:close/>
                </a:path>
              </a:pathLst>
            </a:custGeom>
            <a:solidFill>
              <a:srgbClr val="E3E4E8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0" y="0"/>
              <a:ext cx="699262" cy="699262"/>
            </a:xfrm>
            <a:custGeom>
              <a:avLst/>
              <a:gdLst/>
              <a:ahLst/>
              <a:cxnLst/>
              <a:rect l="l" t="t" r="r" b="b"/>
              <a:pathLst>
                <a:path w="699262" h="699262">
                  <a:moveTo>
                    <a:pt x="0" y="143637"/>
                  </a:moveTo>
                  <a:cubicBezTo>
                    <a:pt x="0" y="64389"/>
                    <a:pt x="64389" y="0"/>
                    <a:pt x="143637" y="0"/>
                  </a:cubicBezTo>
                  <a:lnTo>
                    <a:pt x="555625" y="0"/>
                  </a:lnTo>
                  <a:lnTo>
                    <a:pt x="555625" y="6350"/>
                  </a:lnTo>
                  <a:lnTo>
                    <a:pt x="555625" y="0"/>
                  </a:lnTo>
                  <a:cubicBezTo>
                    <a:pt x="635000" y="0"/>
                    <a:pt x="699262" y="64389"/>
                    <a:pt x="699262" y="143637"/>
                  </a:cubicBezTo>
                  <a:lnTo>
                    <a:pt x="692912" y="143637"/>
                  </a:lnTo>
                  <a:lnTo>
                    <a:pt x="699262" y="143637"/>
                  </a:lnTo>
                  <a:lnTo>
                    <a:pt x="699262" y="555625"/>
                  </a:lnTo>
                  <a:lnTo>
                    <a:pt x="692912" y="555625"/>
                  </a:lnTo>
                  <a:lnTo>
                    <a:pt x="699262" y="555625"/>
                  </a:lnTo>
                  <a:cubicBezTo>
                    <a:pt x="699262" y="635000"/>
                    <a:pt x="635000" y="699262"/>
                    <a:pt x="555625" y="699262"/>
                  </a:cubicBezTo>
                  <a:lnTo>
                    <a:pt x="555625" y="692912"/>
                  </a:lnTo>
                  <a:lnTo>
                    <a:pt x="555625" y="699262"/>
                  </a:lnTo>
                  <a:lnTo>
                    <a:pt x="143637" y="699262"/>
                  </a:lnTo>
                  <a:lnTo>
                    <a:pt x="143637" y="692912"/>
                  </a:lnTo>
                  <a:lnTo>
                    <a:pt x="143637" y="699262"/>
                  </a:lnTo>
                  <a:cubicBezTo>
                    <a:pt x="64389" y="699262"/>
                    <a:pt x="0" y="635000"/>
                    <a:pt x="0" y="555625"/>
                  </a:cubicBezTo>
                  <a:lnTo>
                    <a:pt x="0" y="143637"/>
                  </a:lnTo>
                  <a:lnTo>
                    <a:pt x="6350" y="143637"/>
                  </a:lnTo>
                  <a:lnTo>
                    <a:pt x="0" y="143637"/>
                  </a:lnTo>
                  <a:moveTo>
                    <a:pt x="12700" y="143637"/>
                  </a:moveTo>
                  <a:lnTo>
                    <a:pt x="12700" y="555625"/>
                  </a:lnTo>
                  <a:lnTo>
                    <a:pt x="6350" y="555625"/>
                  </a:lnTo>
                  <a:lnTo>
                    <a:pt x="12700" y="555625"/>
                  </a:lnTo>
                  <a:cubicBezTo>
                    <a:pt x="12700" y="628015"/>
                    <a:pt x="71374" y="686562"/>
                    <a:pt x="143637" y="686562"/>
                  </a:cubicBezTo>
                  <a:lnTo>
                    <a:pt x="555625" y="686562"/>
                  </a:lnTo>
                  <a:cubicBezTo>
                    <a:pt x="628015" y="686562"/>
                    <a:pt x="686562" y="627888"/>
                    <a:pt x="686562" y="555625"/>
                  </a:cubicBezTo>
                  <a:lnTo>
                    <a:pt x="686562" y="143637"/>
                  </a:lnTo>
                  <a:cubicBezTo>
                    <a:pt x="686562" y="71374"/>
                    <a:pt x="627888" y="12700"/>
                    <a:pt x="555625" y="12700"/>
                  </a:cubicBezTo>
                  <a:lnTo>
                    <a:pt x="143637" y="12700"/>
                  </a:lnTo>
                  <a:lnTo>
                    <a:pt x="143637" y="6350"/>
                  </a:lnTo>
                  <a:lnTo>
                    <a:pt x="143637" y="12700"/>
                  </a:lnTo>
                  <a:cubicBezTo>
                    <a:pt x="71374" y="12700"/>
                    <a:pt x="12700" y="71374"/>
                    <a:pt x="12700" y="143637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3782877" y="7701186"/>
            <a:ext cx="6245966" cy="461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6"/>
              </a:lnSpc>
            </a:pPr>
            <a:r>
              <a:rPr lang="en-US" sz="44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Data type conversion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782877" y="8448362"/>
            <a:ext cx="9114326" cy="757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 Convert some data from continuous to discrete.</a:t>
            </a:r>
          </a:p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 Convert some features from strings to numbers.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825668" y="2847110"/>
            <a:ext cx="533119" cy="888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3"/>
              </a:lnSpc>
            </a:pPr>
            <a:r>
              <a:rPr lang="en-US" sz="3353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  <a:p>
            <a:pPr algn="ctr">
              <a:lnSpc>
                <a:spcPts val="3353"/>
              </a:lnSpc>
            </a:pPr>
            <a:endParaRPr lang="en-US" sz="3353">
              <a:solidFill>
                <a:srgbClr val="5B5F71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973729" y="5226259"/>
            <a:ext cx="236998" cy="462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3"/>
              </a:lnSpc>
            </a:pPr>
            <a:r>
              <a:rPr lang="en-US" sz="3353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973914" y="7628075"/>
            <a:ext cx="236998" cy="462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3"/>
              </a:lnSpc>
            </a:pPr>
            <a:r>
              <a:rPr lang="en-US" sz="3353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9568" y="971550"/>
            <a:ext cx="10533337" cy="980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Missing value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84799" y="4089164"/>
            <a:ext cx="4317809" cy="678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50"/>
              </a:lnSpc>
            </a:pPr>
            <a:r>
              <a:rPr lang="en-US" sz="42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Delete Row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81563" y="5525879"/>
            <a:ext cx="4690646" cy="1438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When there are more than 3 missing values in a row, delete the entire row.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612258" y="4079639"/>
            <a:ext cx="4321492" cy="778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8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Mode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612258" y="5768766"/>
            <a:ext cx="4690646" cy="952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Fill missing values in categorical data with the mode.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15791" y="4033956"/>
            <a:ext cx="4321492" cy="778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8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Mean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15791" y="5768766"/>
            <a:ext cx="4690646" cy="952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Fill missing values in continuous data with the mean.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9568" y="971550"/>
            <a:ext cx="10533337" cy="980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Outliers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81562" y="3171374"/>
            <a:ext cx="4317809" cy="778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8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Quartile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81562" y="4662399"/>
            <a:ext cx="4690646" cy="2446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Divide the numbers into four equal parts. Values exceeding Q1 and Q3 are considered outliers. Correct them to the values of Q1 or Q3.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612258" y="3190424"/>
            <a:ext cx="4321492" cy="961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97"/>
              </a:lnSpc>
            </a:pPr>
            <a:r>
              <a:rPr lang="en-US" sz="3037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Convert string features to numbers.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612258" y="4662399"/>
            <a:ext cx="4690646" cy="3446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To make these features easier to train, I will convert string features into numerical representations. For example, 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htn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高血壓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), dm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糖尿病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), cad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冠狀動脈疾病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), pe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肺水腫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), and 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ane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貧血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). Can balance the data.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15791" y="3171374"/>
            <a:ext cx="4321492" cy="717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8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Over 90%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15791" y="4662399"/>
            <a:ext cx="4690646" cy="1946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When data exceeds the upper and lower bounds (5% and 95%), consider it as an outlier and convert it to a null value.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2000" y="647700"/>
            <a:ext cx="13563600" cy="908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Outliers(human normal range)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6EF5901-7CA6-68BA-FEB6-AE22C6B27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532" y="2476500"/>
            <a:ext cx="8204935" cy="629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6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9568" y="971550"/>
            <a:ext cx="10533337" cy="980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Outliers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81562" y="3171374"/>
            <a:ext cx="4317809" cy="778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8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Quartile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81562" y="4662399"/>
            <a:ext cx="4690646" cy="2446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Divide the numbers into four equal parts. Values exceeding Q1 and Q3 are considered outliers. Correct them to the values of Q1 or Q3.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15791" y="3171374"/>
            <a:ext cx="4321492" cy="717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8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Over 90%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15791" y="4662399"/>
            <a:ext cx="4690646" cy="1946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When data exceeds the upper and lower bounds (5% and 95%), consider it as an outlier and convert it to a null value.</a:t>
            </a:r>
          </a:p>
        </p:txBody>
      </p:sp>
      <p:sp>
        <p:nvSpPr>
          <p:cNvPr id="16" name="TextBox 8"/>
          <p:cNvSpPr txBox="1"/>
          <p:nvPr/>
        </p:nvSpPr>
        <p:spPr>
          <a:xfrm>
            <a:off x="6612258" y="3096847"/>
            <a:ext cx="4321492" cy="1082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50"/>
              </a:lnSpc>
            </a:pPr>
            <a:r>
              <a:rPr lang="en-US" sz="3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Normal range for human</a:t>
            </a:r>
          </a:p>
        </p:txBody>
      </p:sp>
      <p:sp>
        <p:nvSpPr>
          <p:cNvPr id="17" name="TextBox 9"/>
          <p:cNvSpPr txBox="1"/>
          <p:nvPr/>
        </p:nvSpPr>
        <p:spPr>
          <a:xfrm>
            <a:off x="6612258" y="4662399"/>
            <a:ext cx="4690646" cy="2446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When data exceeds the predefined normal range for the human body, consider it as an outlier and convert it to a null value.</a:t>
            </a:r>
          </a:p>
        </p:txBody>
      </p:sp>
    </p:spTree>
    <p:extLst>
      <p:ext uri="{BB962C8B-B14F-4D97-AF65-F5344CB8AC3E}">
        <p14:creationId xmlns:p14="http://schemas.microsoft.com/office/powerpoint/2010/main" val="106932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9568" y="971550"/>
            <a:ext cx="10533337" cy="908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 type conversion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81562" y="3115260"/>
            <a:ext cx="4317809" cy="1036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32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Convert specific feature values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81562" y="4662399"/>
            <a:ext cx="4690646" cy="3446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Convert the features 'al'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白蛋白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 and '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su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' (糖). Specifically, we will set all values in these two features that are not equal to zero to 1, because for a healthy person, the values of these two features should be 0."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15791" y="3190424"/>
            <a:ext cx="4321492" cy="485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97"/>
              </a:lnSpc>
            </a:pPr>
            <a:r>
              <a:rPr lang="en-US" sz="3037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Delete the ID column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15791" y="4662399"/>
            <a:ext cx="4690646" cy="445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It 's unrelated to other features.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7DEB00ED-526F-C312-2361-8D23404E2A59}"/>
              </a:ext>
            </a:extLst>
          </p:cNvPr>
          <p:cNvSpPr txBox="1"/>
          <p:nvPr/>
        </p:nvSpPr>
        <p:spPr>
          <a:xfrm>
            <a:off x="6798676" y="3190424"/>
            <a:ext cx="4321492" cy="961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97"/>
              </a:lnSpc>
            </a:pPr>
            <a:r>
              <a:rPr lang="en-US" sz="3037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Convert string features to numbers.</a:t>
            </a: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219C0A08-CEE3-3EBF-6CDF-1F49E934EA0E}"/>
              </a:ext>
            </a:extLst>
          </p:cNvPr>
          <p:cNvSpPr txBox="1"/>
          <p:nvPr/>
        </p:nvSpPr>
        <p:spPr>
          <a:xfrm>
            <a:off x="6798676" y="4662399"/>
            <a:ext cx="4690646" cy="3446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To make these features easier to train, I will convert string features into numerical representations. For example, 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htn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高血壓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), dm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糖尿病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), cad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冠狀動脈疾病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), pe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肺水腫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), and 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ane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貧血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). Can balance the data.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TextBox 4"/>
          <p:cNvSpPr txBox="1"/>
          <p:nvPr/>
        </p:nvSpPr>
        <p:spPr>
          <a:xfrm>
            <a:off x="3536803" y="8684456"/>
            <a:ext cx="11214393" cy="1114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Change outliers to Q1 or Q3. Fill with mean values. </a:t>
            </a:r>
          </a:p>
          <a:p>
            <a:pPr algn="ctr">
              <a:lnSpc>
                <a:spcPts val="4500"/>
              </a:lnSpc>
            </a:pP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balance</a:t>
            </a:r>
            <a:r>
              <a:rPr lang="zh-TW" alt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data(random)</a:t>
            </a:r>
            <a:endParaRPr lang="en-US" sz="36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F64FC64-881A-0662-3A7E-1BC15D592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800100"/>
            <a:ext cx="7399476" cy="73152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188607D-DD60-475F-ED14-06BA2FFFF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1" y="2674741"/>
            <a:ext cx="9208198" cy="44499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1100</Words>
  <Application>Microsoft Office PowerPoint</Application>
  <PresentationFormat>自訂</PresentationFormat>
  <Paragraphs>184</Paragraphs>
  <Slides>22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Arial</vt:lpstr>
      <vt:lpstr>Calibri</vt:lpstr>
      <vt:lpstr>Inter</vt:lpstr>
      <vt:lpstr>Arimo</vt:lpstr>
      <vt:lpstr>Arimo Bold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kidney_disease.pptx</dc:title>
  <cp:lastModifiedBy>Moo-Fon Lee</cp:lastModifiedBy>
  <cp:revision>8</cp:revision>
  <dcterms:created xsi:type="dcterms:W3CDTF">2006-08-16T00:00:00Z</dcterms:created>
  <dcterms:modified xsi:type="dcterms:W3CDTF">2024-07-08T01:55:22Z</dcterms:modified>
  <dc:identifier>DAGJ32T7Mhc</dc:identifier>
</cp:coreProperties>
</file>