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68" r:id="rId17"/>
    <p:sldId id="275" r:id="rId18"/>
    <p:sldId id="274" r:id="rId19"/>
  </p:sldIdLst>
  <p:sldSz cx="18288000" cy="10287000"/>
  <p:notesSz cx="6858000" cy="9144000"/>
  <p:embeddedFontLst>
    <p:embeddedFont>
      <p:font typeface="Arimo" panose="02020500000000000000" charset="0"/>
      <p:regular r:id="rId21"/>
    </p:embeddedFont>
    <p:embeddedFont>
      <p:font typeface="Arimo Bold" panose="02020500000000000000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7827" autoAdjust="0"/>
  </p:normalViewPr>
  <p:slideViewPr>
    <p:cSldViewPr>
      <p:cViewPr>
        <p:scale>
          <a:sx n="50" d="100"/>
          <a:sy n="50" d="100"/>
        </p:scale>
        <p:origin x="29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23748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05827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604041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75766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30754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911942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75415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 we have built a Chatbot that combine with LLM domain knowledge to interpret. Additionally, it also enables users to directly knows the relationships and importance value between various nodes.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LangFlow is a platform that simplifies AI application creation using a visual interface with components and APIs. Users can build functional applications with basic API knowledge and parameter settings.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zh-TW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它是用於開發由語言模型支援的應用程式的框架，</a:t>
            </a:r>
            <a:r>
              <a:rPr lang="en-US" altLang="zh-TW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LangChain</a:t>
            </a:r>
            <a:r>
              <a:rPr lang="en-US" altLang="zh-TW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</a:t>
            </a:r>
            <a:r>
              <a:rPr lang="zh-TW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就像膠水一樣，有各種接口可以將 </a:t>
            </a:r>
            <a:r>
              <a:rPr lang="en-US" altLang="zh-TW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LLM </a:t>
            </a:r>
            <a:r>
              <a:rPr lang="zh-TW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模型與其他工具和數據源連接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796661"/>
            <a:ext cx="13062537" cy="1346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sz="8383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Using ChatBot in Karma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7885060"/>
            <a:ext cx="3509398" cy="909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52"/>
              </a:lnSpc>
            </a:pPr>
            <a:r>
              <a:rPr lang="en-US" sz="4800">
                <a:solidFill>
                  <a:srgbClr val="5B5F72"/>
                </a:solidFill>
                <a:latin typeface="Arimo"/>
                <a:ea typeface="Arimo"/>
                <a:cs typeface="Arimo"/>
                <a:sym typeface="Arimo"/>
              </a:rPr>
              <a:t>Peter Huang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713308"/>
            <a:ext cx="3509398" cy="909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52"/>
              </a:lnSpc>
            </a:pPr>
            <a:r>
              <a:rPr lang="en-US" sz="4800">
                <a:solidFill>
                  <a:srgbClr val="5B5F72"/>
                </a:solidFill>
                <a:latin typeface="Arimo"/>
                <a:ea typeface="Arimo"/>
                <a:cs typeface="Arimo"/>
                <a:sym typeface="Arimo"/>
              </a:rPr>
              <a:t>Moofon Lee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02218" y="573752"/>
            <a:ext cx="15569367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93"/>
              </a:lnSpc>
            </a:pPr>
            <a:r>
              <a:rPr 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LLM Compare </a:t>
            </a:r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Task 1:</a:t>
            </a:r>
            <a:r>
              <a:rPr lang="zh-TW" alt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Output</a:t>
            </a:r>
            <a:r>
              <a:rPr lang="zh-TW" alt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the</a:t>
            </a:r>
            <a:r>
              <a:rPr lang="zh-TW" alt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whole</a:t>
            </a:r>
            <a:r>
              <a:rPr lang="zh-TW" alt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file</a:t>
            </a:r>
            <a:endParaRPr lang="en-US" sz="4999" dirty="0">
              <a:solidFill>
                <a:srgbClr val="5B5F71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363200" y="5715064"/>
            <a:ext cx="6022216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Response</a:t>
            </a: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Time: </a:t>
            </a: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25 sec</a:t>
            </a:r>
          </a:p>
          <a:p>
            <a:pPr algn="l">
              <a:lnSpc>
                <a:spcPts val="3075"/>
              </a:lnSpc>
            </a:pP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133600" y="5715064"/>
            <a:ext cx="9922616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Performance: </a:t>
            </a:r>
          </a:p>
          <a:p>
            <a:pPr algn="l">
              <a:lnSpc>
                <a:spcPts val="4036"/>
              </a:lnSpc>
            </a:pPr>
            <a:endParaRPr lang="en-US" sz="4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742950" indent="-742950" algn="l">
              <a:lnSpc>
                <a:spcPts val="4036"/>
              </a:lnSpc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lang="en-US" altLang="zh-TW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output</a:t>
            </a: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is correct</a:t>
            </a:r>
          </a:p>
          <a:p>
            <a:pPr marL="742950" indent="-742950" algn="l">
              <a:lnSpc>
                <a:spcPts val="4036"/>
              </a:lnSpc>
              <a:buAutoNum type="arabicPeriod"/>
            </a:pP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2. </a:t>
            </a:r>
            <a:r>
              <a:rPr lang="zh-TW" alt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</a:t>
            </a: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epeat the output factors (</a:t>
            </a:r>
            <a:r>
              <a:rPr lang="en-US" sz="400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sc</a:t>
            </a: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and </a:t>
            </a:r>
            <a:r>
              <a:rPr lang="en-US" sz="400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hemo</a:t>
            </a: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DE7B119-A110-A9F0-D156-9ECD44AEB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628900"/>
            <a:ext cx="9663562" cy="1441811"/>
          </a:xfrm>
          <a:prstGeom prst="rect">
            <a:avLst/>
          </a:prstGeom>
        </p:spPr>
      </p:pic>
      <p:sp>
        <p:nvSpPr>
          <p:cNvPr id="27" name="TextBox 5">
            <a:extLst>
              <a:ext uri="{FF2B5EF4-FFF2-40B4-BE49-F238E27FC236}">
                <a16:creationId xmlns:a16="http://schemas.microsoft.com/office/drawing/2014/main" id="{AE0F8D81-5B2D-4F55-F392-558F241C09B9}"/>
              </a:ext>
            </a:extLst>
          </p:cNvPr>
          <p:cNvSpPr txBox="1"/>
          <p:nvPr/>
        </p:nvSpPr>
        <p:spPr>
          <a:xfrm>
            <a:off x="3154013" y="3012563"/>
            <a:ext cx="6022216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Question: </a:t>
            </a: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3075"/>
              </a:lnSpc>
            </a:pP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02218" y="573752"/>
            <a:ext cx="15569367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93"/>
              </a:lnSpc>
            </a:pPr>
            <a:r>
              <a:rPr 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LLM Compare (Llama 3b)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8D68463-E850-D8F9-5621-0C6530D42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492" y="1474240"/>
            <a:ext cx="7588909" cy="823900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B7BC1FD-AE52-997D-A1CC-F57926DBC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1474239"/>
            <a:ext cx="7508129" cy="823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9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02218" y="573752"/>
            <a:ext cx="15569367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93"/>
              </a:lnSpc>
            </a:pPr>
            <a:r>
              <a:rPr 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LLM Compare (GPT 3.5-t</a:t>
            </a:r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ur</a:t>
            </a:r>
            <a:r>
              <a:rPr 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bo)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313016" y="5753100"/>
            <a:ext cx="6022216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Response  Time: </a:t>
            </a: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32 sec</a:t>
            </a:r>
          </a:p>
          <a:p>
            <a:pPr algn="l">
              <a:lnSpc>
                <a:spcPts val="3075"/>
              </a:lnSpc>
            </a:pP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048000" y="5753100"/>
            <a:ext cx="7391400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Performance: </a:t>
            </a:r>
          </a:p>
          <a:p>
            <a:pPr algn="l">
              <a:lnSpc>
                <a:spcPts val="4036"/>
              </a:lnSpc>
            </a:pPr>
            <a:endParaRPr lang="en-US" sz="4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742950" indent="-742950" algn="l">
              <a:lnSpc>
                <a:spcPts val="4036"/>
              </a:lnSpc>
              <a:buAutoNum type="arabicPeriod"/>
            </a:pPr>
            <a:r>
              <a:rPr lang="en-US" altLang="zh-TW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output is correct</a:t>
            </a:r>
          </a:p>
          <a:p>
            <a:pPr algn="l">
              <a:lnSpc>
                <a:spcPts val="4036"/>
              </a:lnSpc>
            </a:pP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2. </a:t>
            </a:r>
            <a:r>
              <a:rPr lang="en-US" altLang="zh-TW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One</a:t>
            </a:r>
            <a:r>
              <a:rPr lang="zh-TW" alt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factor</a:t>
            </a:r>
            <a:r>
              <a:rPr lang="zh-TW" alt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haven’t</a:t>
            </a: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explained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DE7B119-A110-A9F0-D156-9ECD44AEB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628900"/>
            <a:ext cx="9663562" cy="1441811"/>
          </a:xfrm>
          <a:prstGeom prst="rect">
            <a:avLst/>
          </a:prstGeom>
        </p:spPr>
      </p:pic>
      <p:sp>
        <p:nvSpPr>
          <p:cNvPr id="27" name="TextBox 5">
            <a:extLst>
              <a:ext uri="{FF2B5EF4-FFF2-40B4-BE49-F238E27FC236}">
                <a16:creationId xmlns:a16="http://schemas.microsoft.com/office/drawing/2014/main" id="{AE0F8D81-5B2D-4F55-F392-558F241C09B9}"/>
              </a:ext>
            </a:extLst>
          </p:cNvPr>
          <p:cNvSpPr txBox="1"/>
          <p:nvPr/>
        </p:nvSpPr>
        <p:spPr>
          <a:xfrm>
            <a:off x="3170629" y="3014957"/>
            <a:ext cx="6022216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Question: </a:t>
            </a: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3075"/>
              </a:lnSpc>
            </a:pP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209124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02218" y="573752"/>
            <a:ext cx="15569367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93"/>
              </a:lnSpc>
            </a:pPr>
            <a:r>
              <a:rPr 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LLM Compare (</a:t>
            </a:r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GPT 3.5-turbo</a:t>
            </a:r>
            <a:r>
              <a:rPr 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)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BA7DAD4-315C-1EEE-6339-A53A38C78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24" y="1943100"/>
            <a:ext cx="8015876" cy="70104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81154B6-3631-6AE8-3E66-5AB221B02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1943100"/>
            <a:ext cx="9031416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31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02218" y="573752"/>
            <a:ext cx="15569367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93"/>
              </a:lnSpc>
            </a:pPr>
            <a:r>
              <a:rPr 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LLM Compare (GPT 4o)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313016" y="5753100"/>
            <a:ext cx="6022216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Response  Time: </a:t>
            </a: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19 sec</a:t>
            </a:r>
          </a:p>
          <a:p>
            <a:pPr algn="l">
              <a:lnSpc>
                <a:spcPts val="3075"/>
              </a:lnSpc>
            </a:pP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048000" y="5753100"/>
            <a:ext cx="6267474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Performance: </a:t>
            </a:r>
          </a:p>
          <a:p>
            <a:pPr algn="l">
              <a:lnSpc>
                <a:spcPts val="4036"/>
              </a:lnSpc>
            </a:pPr>
            <a:endParaRPr lang="en-US" sz="4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742950" indent="-742950" algn="l">
              <a:lnSpc>
                <a:spcPts val="4036"/>
              </a:lnSpc>
              <a:buAutoNum type="arabicPeriod"/>
            </a:pPr>
            <a:r>
              <a:rPr lang="en-US" altLang="zh-TW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output is perfect</a:t>
            </a:r>
          </a:p>
          <a:p>
            <a:pPr algn="l">
              <a:lnSpc>
                <a:spcPts val="4036"/>
              </a:lnSpc>
            </a:pP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2.  </a:t>
            </a:r>
            <a:r>
              <a:rPr lang="en-US" altLang="zh-TW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Explain</a:t>
            </a:r>
            <a:r>
              <a:rPr lang="zh-TW" alt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400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detaily</a:t>
            </a: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DE7B119-A110-A9F0-D156-9ECD44AEB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628900"/>
            <a:ext cx="9663562" cy="1441811"/>
          </a:xfrm>
          <a:prstGeom prst="rect">
            <a:avLst/>
          </a:prstGeom>
        </p:spPr>
      </p:pic>
      <p:sp>
        <p:nvSpPr>
          <p:cNvPr id="27" name="TextBox 5">
            <a:extLst>
              <a:ext uri="{FF2B5EF4-FFF2-40B4-BE49-F238E27FC236}">
                <a16:creationId xmlns:a16="http://schemas.microsoft.com/office/drawing/2014/main" id="{AE0F8D81-5B2D-4F55-F392-558F241C09B9}"/>
              </a:ext>
            </a:extLst>
          </p:cNvPr>
          <p:cNvSpPr txBox="1"/>
          <p:nvPr/>
        </p:nvSpPr>
        <p:spPr>
          <a:xfrm>
            <a:off x="3170629" y="3014957"/>
            <a:ext cx="6022216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Question: </a:t>
            </a: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3075"/>
              </a:lnSpc>
            </a:pP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321138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02218" y="573752"/>
            <a:ext cx="15569367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93"/>
              </a:lnSpc>
            </a:pPr>
            <a:r>
              <a:rPr 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LLM Compare (</a:t>
            </a:r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GPT 4o</a:t>
            </a:r>
            <a:r>
              <a:rPr 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)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4C4C8F-25B9-3957-6B80-BB3C166FD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563" y="1409700"/>
            <a:ext cx="5830114" cy="844985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727182D-B66A-A267-CFAC-709273C8F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677" y="1409700"/>
            <a:ext cx="5712022" cy="844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52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80986" y="1163552"/>
            <a:ext cx="12126028" cy="8597369"/>
          </a:xfrm>
          <a:custGeom>
            <a:avLst/>
            <a:gdLst/>
            <a:ahLst/>
            <a:cxnLst/>
            <a:rect l="l" t="t" r="r" b="b"/>
            <a:pathLst>
              <a:path w="12126028" h="8597369">
                <a:moveTo>
                  <a:pt x="0" y="0"/>
                </a:moveTo>
                <a:lnTo>
                  <a:pt x="12126028" y="0"/>
                </a:lnTo>
                <a:lnTo>
                  <a:pt x="12126028" y="8597369"/>
                </a:lnTo>
                <a:lnTo>
                  <a:pt x="0" y="85973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410707" y="373930"/>
            <a:ext cx="4496996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UML Graph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80986" y="1163552"/>
            <a:ext cx="12126028" cy="8597369"/>
          </a:xfrm>
          <a:custGeom>
            <a:avLst/>
            <a:gdLst/>
            <a:ahLst/>
            <a:cxnLst/>
            <a:rect l="l" t="t" r="r" b="b"/>
            <a:pathLst>
              <a:path w="12126028" h="8597369">
                <a:moveTo>
                  <a:pt x="0" y="0"/>
                </a:moveTo>
                <a:lnTo>
                  <a:pt x="12126028" y="0"/>
                </a:lnTo>
                <a:lnTo>
                  <a:pt x="12126028" y="8597369"/>
                </a:lnTo>
                <a:lnTo>
                  <a:pt x="0" y="85973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410706" y="373930"/>
            <a:ext cx="7590293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altLang="zh-TW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RAG vs Non-RAG</a:t>
            </a:r>
            <a:endParaRPr lang="en-US" sz="6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2393590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80986" y="1163552"/>
            <a:ext cx="12126028" cy="8597369"/>
          </a:xfrm>
          <a:custGeom>
            <a:avLst/>
            <a:gdLst/>
            <a:ahLst/>
            <a:cxnLst/>
            <a:rect l="l" t="t" r="r" b="b"/>
            <a:pathLst>
              <a:path w="12126028" h="8597369">
                <a:moveTo>
                  <a:pt x="0" y="0"/>
                </a:moveTo>
                <a:lnTo>
                  <a:pt x="12126028" y="0"/>
                </a:lnTo>
                <a:lnTo>
                  <a:pt x="12126028" y="8597369"/>
                </a:lnTo>
                <a:lnTo>
                  <a:pt x="0" y="85973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410707" y="373930"/>
            <a:ext cx="4496996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altLang="zh-TW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Future</a:t>
            </a:r>
            <a:r>
              <a:rPr lang="zh-TW" altLang="en-US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Work</a:t>
            </a:r>
            <a:endParaRPr lang="en-US" sz="6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5A1A4-3473-9027-F1D1-2CB362091809}"/>
              </a:ext>
            </a:extLst>
          </p:cNvPr>
          <p:cNvSpPr txBox="1"/>
          <p:nvPr/>
        </p:nvSpPr>
        <p:spPr>
          <a:xfrm>
            <a:off x="990600" y="1866900"/>
            <a:ext cx="4496996" cy="28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zh-TW" altLang="en-US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建立</a:t>
            </a:r>
            <a:r>
              <a:rPr lang="en-US" altLang="zh-TW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Knowledge</a:t>
            </a:r>
            <a:r>
              <a:rPr lang="zh-TW" altLang="en-US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Graph</a:t>
            </a:r>
            <a:r>
              <a:rPr lang="zh-TW" altLang="en-US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，並用</a:t>
            </a:r>
            <a:r>
              <a:rPr lang="en-US" altLang="zh-TW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RAG</a:t>
            </a:r>
            <a:endParaRPr lang="en-US" sz="6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4B9D136-3E3E-F745-7C8C-0CA4B0ABF117}"/>
              </a:ext>
            </a:extLst>
          </p:cNvPr>
          <p:cNvSpPr txBox="1"/>
          <p:nvPr/>
        </p:nvSpPr>
        <p:spPr>
          <a:xfrm>
            <a:off x="999565" y="5181600"/>
            <a:ext cx="4496996" cy="5027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zh-TW" altLang="en-US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回應時間太久，主要都是呼叫</a:t>
            </a:r>
            <a:r>
              <a:rPr lang="en-US" altLang="zh-TW" sz="6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api</a:t>
            </a:r>
            <a:r>
              <a:rPr lang="zh-TW" altLang="en-US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與</a:t>
            </a:r>
            <a:r>
              <a:rPr lang="en-US" altLang="zh-TW" sz="6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langflow</a:t>
            </a:r>
            <a:r>
              <a:rPr lang="zh-TW" altLang="en-US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的時間，也許可以不借用</a:t>
            </a:r>
            <a:r>
              <a:rPr lang="en-US" altLang="zh-TW" sz="6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langflow</a:t>
            </a:r>
            <a:endParaRPr lang="en-US" sz="6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86377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653444"/>
            <a:ext cx="16180366" cy="7604856"/>
          </a:xfrm>
          <a:custGeom>
            <a:avLst/>
            <a:gdLst/>
            <a:ahLst/>
            <a:cxnLst/>
            <a:rect l="l" t="t" r="r" b="b"/>
            <a:pathLst>
              <a:path w="16180366" h="7604856">
                <a:moveTo>
                  <a:pt x="0" y="0"/>
                </a:moveTo>
                <a:lnTo>
                  <a:pt x="16180366" y="0"/>
                </a:lnTo>
                <a:lnTo>
                  <a:pt x="16180366" y="7604856"/>
                </a:lnTo>
                <a:lnTo>
                  <a:pt x="0" y="76048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52331" y="484276"/>
            <a:ext cx="4496996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6709" y="2117383"/>
            <a:ext cx="11320181" cy="2013151"/>
          </a:xfrm>
          <a:custGeom>
            <a:avLst/>
            <a:gdLst/>
            <a:ahLst/>
            <a:cxnLst/>
            <a:rect l="l" t="t" r="r" b="b"/>
            <a:pathLst>
              <a:path w="11320181" h="2013151">
                <a:moveTo>
                  <a:pt x="0" y="0"/>
                </a:moveTo>
                <a:lnTo>
                  <a:pt x="11320181" y="0"/>
                </a:lnTo>
                <a:lnTo>
                  <a:pt x="11320181" y="2013151"/>
                </a:lnTo>
                <a:lnTo>
                  <a:pt x="0" y="20131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732578" y="695801"/>
            <a:ext cx="4496996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Json Flie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254028" y="6738581"/>
            <a:ext cx="9357271" cy="830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5"/>
              </a:lnSpc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After Cleaning</a:t>
            </a:r>
          </a:p>
          <a:p>
            <a:pPr algn="ctr">
              <a:lnSpc>
                <a:spcPts val="3076"/>
              </a:lnSpc>
            </a:pPr>
            <a:endParaRPr lang="en-US" sz="320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140269" y="2927867"/>
            <a:ext cx="3189749" cy="439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31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Before Cleaning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505770" y="7568847"/>
            <a:ext cx="8853785" cy="531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Remove first 2 key,  Round to 2nd decimal place,</a:t>
            </a:r>
          </a:p>
        </p:txBody>
      </p:sp>
      <p:pic>
        <p:nvPicPr>
          <p:cNvPr id="9" name="圖片 8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F39A5808-E1B9-894A-9C4A-0B644E303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74" y="4638807"/>
            <a:ext cx="4800600" cy="50332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09866" y="571985"/>
            <a:ext cx="3602627" cy="9143030"/>
          </a:xfrm>
          <a:custGeom>
            <a:avLst/>
            <a:gdLst/>
            <a:ahLst/>
            <a:cxnLst/>
            <a:rect l="l" t="t" r="r" b="b"/>
            <a:pathLst>
              <a:path w="3602627" h="9143030">
                <a:moveTo>
                  <a:pt x="0" y="0"/>
                </a:moveTo>
                <a:lnTo>
                  <a:pt x="3602627" y="0"/>
                </a:lnTo>
                <a:lnTo>
                  <a:pt x="3602627" y="9143030"/>
                </a:lnTo>
                <a:lnTo>
                  <a:pt x="0" y="91430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114403" y="3128167"/>
            <a:ext cx="10882846" cy="830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Here to choose the model</a:t>
            </a:r>
          </a:p>
          <a:p>
            <a:pPr algn="l">
              <a:lnSpc>
                <a:spcPts val="3075"/>
              </a:lnSpc>
            </a:pPr>
            <a:r>
              <a:rPr 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{1. llama3 70b, 2. llama3 8b, 3. GPT3.5-turbo, 4. GPT4-o}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124235" y="5376067"/>
            <a:ext cx="8954671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zh-TW" alt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User can choose the file here (</a:t>
            </a:r>
            <a:r>
              <a:rPr lang="en-US" sz="3199" dirty="0" err="1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json</a:t>
            </a:r>
            <a:r>
              <a:rPr 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file only) 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24235" y="8614567"/>
            <a:ext cx="7621592" cy="830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User can choose the target value </a:t>
            </a:r>
          </a:p>
          <a:p>
            <a:pPr algn="l">
              <a:lnSpc>
                <a:spcPts val="3075"/>
              </a:lnSpc>
            </a:pPr>
            <a:r>
              <a:rPr 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(Answer questions against Target value) 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124235" y="7723101"/>
            <a:ext cx="8954671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zh-TW" alt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User can clear the chat and remove memory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126693" y="1984344"/>
            <a:ext cx="10882846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zh-TW" alt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Here is the project token and Id from Karma 360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5684CB-9B86-F9E9-BED1-1B55C1728779}"/>
              </a:ext>
            </a:extLst>
          </p:cNvPr>
          <p:cNvSpPr/>
          <p:nvPr/>
        </p:nvSpPr>
        <p:spPr>
          <a:xfrm>
            <a:off x="1066800" y="1257300"/>
            <a:ext cx="3367225" cy="1828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BE2B84-545E-C208-A94C-0559D4869923}"/>
              </a:ext>
            </a:extLst>
          </p:cNvPr>
          <p:cNvSpPr/>
          <p:nvPr/>
        </p:nvSpPr>
        <p:spPr>
          <a:xfrm>
            <a:off x="1066800" y="3133538"/>
            <a:ext cx="3367225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3F3F56-2D83-FCCB-97F7-2D0185A2599C}"/>
              </a:ext>
            </a:extLst>
          </p:cNvPr>
          <p:cNvSpPr/>
          <p:nvPr/>
        </p:nvSpPr>
        <p:spPr>
          <a:xfrm>
            <a:off x="1066799" y="4610100"/>
            <a:ext cx="3367225" cy="19097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1E22BF2-EB6A-0017-6F76-EB704FF9436E}"/>
              </a:ext>
            </a:extLst>
          </p:cNvPr>
          <p:cNvSpPr/>
          <p:nvPr/>
        </p:nvSpPr>
        <p:spPr>
          <a:xfrm>
            <a:off x="996104" y="7353299"/>
            <a:ext cx="3367225" cy="10923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251AC5-A2ED-CE59-2C30-01CEC53079B2}"/>
              </a:ext>
            </a:extLst>
          </p:cNvPr>
          <p:cNvSpPr/>
          <p:nvPr/>
        </p:nvSpPr>
        <p:spPr>
          <a:xfrm>
            <a:off x="996103" y="8483521"/>
            <a:ext cx="3367225" cy="10923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D235FFC-7E7A-9704-84DA-10AD44B5751A}"/>
              </a:ext>
            </a:extLst>
          </p:cNvPr>
          <p:cNvCxnSpPr>
            <a:stCxn id="5" idx="1"/>
            <a:endCxn id="12" idx="3"/>
          </p:cNvCxnSpPr>
          <p:nvPr/>
        </p:nvCxnSpPr>
        <p:spPr>
          <a:xfrm flipH="1">
            <a:off x="4363328" y="9029700"/>
            <a:ext cx="7609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8E71BD28-F134-1E19-DDFE-A69311EBE0B2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 flipV="1">
            <a:off x="4363329" y="7899478"/>
            <a:ext cx="760906" cy="223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A33CB81-CB3A-4AA0-2716-5C1B192BB99E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flipH="1" flipV="1">
            <a:off x="4434024" y="5564995"/>
            <a:ext cx="690211" cy="98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B851E0A-7F81-48DE-5A57-CF30DA7A7C95}"/>
              </a:ext>
            </a:extLst>
          </p:cNvPr>
          <p:cNvCxnSpPr>
            <a:cxnSpLocks/>
            <a:stCxn id="3" idx="1"/>
            <a:endCxn id="9" idx="3"/>
          </p:cNvCxnSpPr>
          <p:nvPr/>
        </p:nvCxnSpPr>
        <p:spPr>
          <a:xfrm flipH="1">
            <a:off x="4434025" y="3543300"/>
            <a:ext cx="680378" cy="474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317A6BFE-0AFA-0C13-734C-95EB194B94F4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 flipV="1">
            <a:off x="4434025" y="2171700"/>
            <a:ext cx="692668" cy="114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42351"/>
            <a:ext cx="7316599" cy="9202297"/>
          </a:xfrm>
          <a:custGeom>
            <a:avLst/>
            <a:gdLst/>
            <a:ahLst/>
            <a:cxnLst/>
            <a:rect l="l" t="t" r="r" b="b"/>
            <a:pathLst>
              <a:path w="7316599" h="9202297">
                <a:moveTo>
                  <a:pt x="0" y="0"/>
                </a:moveTo>
                <a:lnTo>
                  <a:pt x="7316599" y="0"/>
                </a:lnTo>
                <a:lnTo>
                  <a:pt x="7316599" y="9202298"/>
                </a:lnTo>
                <a:lnTo>
                  <a:pt x="0" y="92022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4895" r="-62302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8699959" y="2473346"/>
            <a:ext cx="8559341" cy="83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3199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User can also use text to explain the json file or features here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865234" y="5368090"/>
            <a:ext cx="8559341" cy="439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3199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Memorable(8 messenges only)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777208" y="8818491"/>
            <a:ext cx="8559341" cy="439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3199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Here to ask qusetion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42AF7E-C718-C8C1-CBF3-26BFA3AAD7DD}"/>
              </a:ext>
            </a:extLst>
          </p:cNvPr>
          <p:cNvSpPr/>
          <p:nvPr/>
        </p:nvSpPr>
        <p:spPr>
          <a:xfrm>
            <a:off x="1319774" y="2211204"/>
            <a:ext cx="6909826" cy="14082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0E0DC7-A722-319B-D26A-E1F69C9862D6}"/>
              </a:ext>
            </a:extLst>
          </p:cNvPr>
          <p:cNvSpPr/>
          <p:nvPr/>
        </p:nvSpPr>
        <p:spPr>
          <a:xfrm>
            <a:off x="1319774" y="8818491"/>
            <a:ext cx="6909826" cy="5160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14066" y="7591765"/>
            <a:ext cx="2095386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Ollama:</a:t>
            </a:r>
          </a:p>
          <a:p>
            <a:pPr algn="l">
              <a:lnSpc>
                <a:spcPts val="3075"/>
              </a:lnSpc>
            </a:pPr>
            <a:endParaRPr lang="en-US" sz="420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66005" y="5219700"/>
            <a:ext cx="2726254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Streamlit:</a:t>
            </a:r>
          </a:p>
          <a:p>
            <a:pPr algn="l">
              <a:lnSpc>
                <a:spcPts val="3075"/>
              </a:lnSpc>
            </a:pPr>
            <a:endParaRPr lang="en-US" sz="420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66005" y="2735252"/>
            <a:ext cx="2726254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Langflow:</a:t>
            </a:r>
          </a:p>
          <a:p>
            <a:pPr algn="l">
              <a:lnSpc>
                <a:spcPts val="3075"/>
              </a:lnSpc>
            </a:pPr>
            <a:endParaRPr lang="en-US" sz="420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32578" y="695801"/>
            <a:ext cx="4496996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Service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58036" y="2619323"/>
            <a:ext cx="12807262" cy="830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3199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Simplifies AI application creation using a visual interface with components and API.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658036" y="5310373"/>
            <a:ext cx="12807262" cy="439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6"/>
              </a:lnSpc>
            </a:pPr>
            <a:r>
              <a:rPr lang="en-US" sz="32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 UI framework that use to build Chatbot website.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58036" y="7669564"/>
            <a:ext cx="12807262" cy="439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3199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 service that can enable llama3 in local.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7876" y="1577420"/>
            <a:ext cx="17012249" cy="8276525"/>
          </a:xfrm>
          <a:custGeom>
            <a:avLst/>
            <a:gdLst/>
            <a:ahLst/>
            <a:cxnLst/>
            <a:rect l="l" t="t" r="r" b="b"/>
            <a:pathLst>
              <a:path w="17012249" h="8276525">
                <a:moveTo>
                  <a:pt x="0" y="0"/>
                </a:moveTo>
                <a:lnTo>
                  <a:pt x="17012248" y="0"/>
                </a:lnTo>
                <a:lnTo>
                  <a:pt x="17012248" y="8276525"/>
                </a:lnTo>
                <a:lnTo>
                  <a:pt x="0" y="82765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7449121" y="464054"/>
            <a:ext cx="3389759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Langflow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04877" y="396060"/>
            <a:ext cx="6992700" cy="9494880"/>
          </a:xfrm>
          <a:custGeom>
            <a:avLst/>
            <a:gdLst/>
            <a:ahLst/>
            <a:cxnLst/>
            <a:rect l="l" t="t" r="r" b="b"/>
            <a:pathLst>
              <a:path w="6992700" h="9494880">
                <a:moveTo>
                  <a:pt x="0" y="0"/>
                </a:moveTo>
                <a:lnTo>
                  <a:pt x="6992701" y="0"/>
                </a:lnTo>
                <a:lnTo>
                  <a:pt x="6992701" y="9494880"/>
                </a:lnTo>
                <a:lnTo>
                  <a:pt x="0" y="94948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732578" y="579928"/>
            <a:ext cx="11024545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Ask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41758" y="3633017"/>
            <a:ext cx="7630369" cy="1036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Output the most significant factors</a:t>
            </a:r>
          </a:p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and output their imp, co value 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397578" y="5974141"/>
            <a:ext cx="7630369" cy="531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Explain how to imporve it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657631" y="7673621"/>
            <a:ext cx="7630369" cy="1036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Other significant factors</a:t>
            </a:r>
          </a:p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that have correlation with “CKD”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57631" y="2238511"/>
            <a:ext cx="7630369" cy="714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  <a:spcBef>
                <a:spcPct val="0"/>
              </a:spcBef>
            </a:pPr>
            <a:r>
              <a:rPr lang="en-US" sz="4399">
                <a:solidFill>
                  <a:srgbClr val="737373"/>
                </a:solidFill>
                <a:latin typeface="Arimo Bold"/>
                <a:ea typeface="Arimo Bold"/>
                <a:cs typeface="Arimo Bold"/>
                <a:sym typeface="Arimo Bold"/>
              </a:rPr>
              <a:t>Llama 3b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921B19-6BEC-14B9-CAA3-C2100CA1D441}"/>
              </a:ext>
            </a:extLst>
          </p:cNvPr>
          <p:cNvSpPr/>
          <p:nvPr/>
        </p:nvSpPr>
        <p:spPr>
          <a:xfrm>
            <a:off x="3962400" y="6896100"/>
            <a:ext cx="6172200" cy="29948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874B0E-B5EB-9B19-F8D1-B55DB6CEBCAB}"/>
              </a:ext>
            </a:extLst>
          </p:cNvPr>
          <p:cNvSpPr/>
          <p:nvPr/>
        </p:nvSpPr>
        <p:spPr>
          <a:xfrm>
            <a:off x="3962399" y="5448301"/>
            <a:ext cx="6172200" cy="1447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2FF7FC-8A32-41F1-3BD2-FB6E355152A5}"/>
              </a:ext>
            </a:extLst>
          </p:cNvPr>
          <p:cNvSpPr/>
          <p:nvPr/>
        </p:nvSpPr>
        <p:spPr>
          <a:xfrm>
            <a:off x="3962399" y="3968358"/>
            <a:ext cx="6172200" cy="8703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39456" y="4013450"/>
            <a:ext cx="6797921" cy="1130050"/>
          </a:xfrm>
          <a:custGeom>
            <a:avLst/>
            <a:gdLst/>
            <a:ahLst/>
            <a:cxnLst/>
            <a:rect l="l" t="t" r="r" b="b"/>
            <a:pathLst>
              <a:path w="6797921" h="1130050">
                <a:moveTo>
                  <a:pt x="0" y="0"/>
                </a:moveTo>
                <a:lnTo>
                  <a:pt x="6797921" y="0"/>
                </a:lnTo>
                <a:lnTo>
                  <a:pt x="6797921" y="1130050"/>
                </a:lnTo>
                <a:lnTo>
                  <a:pt x="0" y="1130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34" r="-52309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>
            <a:off x="8008766" y="227916"/>
            <a:ext cx="5783434" cy="9652422"/>
          </a:xfrm>
          <a:custGeom>
            <a:avLst/>
            <a:gdLst/>
            <a:ahLst/>
            <a:cxnLst/>
            <a:rect l="l" t="t" r="r" b="b"/>
            <a:pathLst>
              <a:path w="5546848" h="9257565">
                <a:moveTo>
                  <a:pt x="0" y="0"/>
                </a:moveTo>
                <a:lnTo>
                  <a:pt x="5546848" y="0"/>
                </a:lnTo>
                <a:lnTo>
                  <a:pt x="5546848" y="9257565"/>
                </a:lnTo>
                <a:lnTo>
                  <a:pt x="0" y="92575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39456" y="618552"/>
            <a:ext cx="11024545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Memorical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584545" y="8084641"/>
            <a:ext cx="12807262" cy="505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52"/>
              </a:lnSpc>
            </a:pPr>
            <a:r>
              <a:rPr lang="en-US" sz="3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Translate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8EC20E-F9E8-CBA0-0022-67A9B3DA8EE9}"/>
              </a:ext>
            </a:extLst>
          </p:cNvPr>
          <p:cNvSpPr/>
          <p:nvPr/>
        </p:nvSpPr>
        <p:spPr>
          <a:xfrm>
            <a:off x="8305800" y="6501151"/>
            <a:ext cx="5410200" cy="32905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467</Words>
  <Application>Microsoft Office PowerPoint</Application>
  <PresentationFormat>自訂</PresentationFormat>
  <Paragraphs>118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Arimo Bold</vt:lpstr>
      <vt:lpstr>source-serif-pro</vt:lpstr>
      <vt:lpstr>Arimo</vt:lpstr>
      <vt:lpstr>Calibri</vt:lpstr>
      <vt:lpstr>Arial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cp:lastModifiedBy>Moo-Fon Lee</cp:lastModifiedBy>
  <cp:revision>4</cp:revision>
  <dcterms:created xsi:type="dcterms:W3CDTF">2006-08-16T00:00:00Z</dcterms:created>
  <dcterms:modified xsi:type="dcterms:W3CDTF">2024-08-02T07:21:26Z</dcterms:modified>
  <dc:identifier>DAGKgJyAwOk</dc:identifier>
</cp:coreProperties>
</file>