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7" r:id="rId10"/>
    <p:sldId id="279" r:id="rId11"/>
    <p:sldId id="281" r:id="rId12"/>
    <p:sldId id="282" r:id="rId13"/>
    <p:sldId id="278" r:id="rId14"/>
    <p:sldId id="268" r:id="rId15"/>
    <p:sldId id="274" r:id="rId16"/>
  </p:sldIdLst>
  <p:sldSz cx="18288000" cy="10287000"/>
  <p:notesSz cx="6858000" cy="9144000"/>
  <p:embeddedFontLst>
    <p:embeddedFont>
      <p:font typeface="Arimo" panose="02020500000000000000" charset="0"/>
      <p:regular r:id="rId18"/>
    </p:embeddedFont>
    <p:embeddedFont>
      <p:font typeface="Arimo Bold" panose="02020500000000000000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827" autoAdjust="0"/>
  </p:normalViewPr>
  <p:slideViewPr>
    <p:cSldViewPr>
      <p:cViewPr varScale="1">
        <p:scale>
          <a:sx n="48" d="100"/>
          <a:sy n="48" d="100"/>
        </p:scale>
        <p:origin x="1090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880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4187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1549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4295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541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we have built a Chatbot that combine with LLM domain knowledge to interpret. Additionally, it also enables users to directly knows the relationships and importance value between various nodes.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LangFlow is a platform that simplifies AI application creation using a visual interface with components and APIs. Users can build functional applications with basic API knowledge and parameter settings.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7671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796661"/>
            <a:ext cx="13062537" cy="134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Using ChatBot in Karma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885060"/>
            <a:ext cx="3509398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Peter Huang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713308"/>
            <a:ext cx="3509398" cy="9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Moofon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7709582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latin typeface="Arimo Bold"/>
                <a:ea typeface="Arimo Bold"/>
                <a:cs typeface="Arimo Bold"/>
                <a:sym typeface="Arimo Bold"/>
              </a:rPr>
              <a:t>LLM Compare </a:t>
            </a:r>
            <a:r>
              <a:rPr lang="en-US" altLang="zh-TW" sz="4999" dirty="0">
                <a:latin typeface="Arimo Bold"/>
                <a:ea typeface="Arimo Bold"/>
                <a:cs typeface="Arimo Bold"/>
                <a:sym typeface="Arimo Bold"/>
              </a:rPr>
              <a:t>Task 1:</a:t>
            </a:r>
            <a:r>
              <a:rPr lang="zh-TW" altLang="en-US" sz="4999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Output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the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entire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file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using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Chinese</a:t>
            </a:r>
            <a:endParaRPr lang="en-US" sz="4999" dirty="0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4B66F7-FEB3-485F-4833-00D4D63B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90070"/>
              </p:ext>
            </p:extLst>
          </p:nvPr>
        </p:nvGraphicFramePr>
        <p:xfrm>
          <a:off x="555910" y="2476500"/>
          <a:ext cx="17176179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782">
                  <a:extLst>
                    <a:ext uri="{9D8B030D-6E8A-4147-A177-3AD203B41FA5}">
                      <a16:colId xmlns:a16="http://schemas.microsoft.com/office/drawing/2014/main" val="1901765444"/>
                    </a:ext>
                  </a:extLst>
                </a:gridCol>
                <a:gridCol w="2232308">
                  <a:extLst>
                    <a:ext uri="{9D8B030D-6E8A-4147-A177-3AD203B41FA5}">
                      <a16:colId xmlns:a16="http://schemas.microsoft.com/office/drawing/2014/main" val="134144189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79416288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53120724"/>
                    </a:ext>
                  </a:extLst>
                </a:gridCol>
                <a:gridCol w="2184921">
                  <a:extLst>
                    <a:ext uri="{9D8B030D-6E8A-4147-A177-3AD203B41FA5}">
                      <a16:colId xmlns:a16="http://schemas.microsoft.com/office/drawing/2014/main" val="3707127918"/>
                    </a:ext>
                  </a:extLst>
                </a:gridCol>
                <a:gridCol w="2477684">
                  <a:extLst>
                    <a:ext uri="{9D8B030D-6E8A-4147-A177-3AD203B41FA5}">
                      <a16:colId xmlns:a16="http://schemas.microsoft.com/office/drawing/2014/main" val="3303648626"/>
                    </a:ext>
                  </a:extLst>
                </a:gridCol>
                <a:gridCol w="2477684">
                  <a:extLst>
                    <a:ext uri="{9D8B030D-6E8A-4147-A177-3AD203B41FA5}">
                      <a16:colId xmlns:a16="http://schemas.microsoft.com/office/drawing/2014/main" val="454819328"/>
                    </a:ext>
                  </a:extLst>
                </a:gridCol>
              </a:tblGrid>
              <a:tr h="88909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RAG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Non-RAG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81704"/>
                  </a:ext>
                </a:extLst>
              </a:tr>
              <a:tr h="5078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zh-TW" altLang="en-US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Llama 3 8b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 mini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4o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Llama 3 8b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 mini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4o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17820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lang="en-US" altLang="zh-TW" sz="2800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lang="en-US" altLang="zh-TW" sz="2800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Performance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71987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lang="en-US" altLang="zh-TW" sz="2800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lang="en-US" altLang="zh-TW" sz="2800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Correct </a:t>
                      </a:r>
                      <a:r>
                        <a:rPr lang="en-US" altLang="zh-TW" sz="2800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Anwser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975013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Response Time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6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55910" y="487987"/>
            <a:ext cx="17709582" cy="1538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999" dirty="0">
                <a:latin typeface="Arimo Bold"/>
                <a:ea typeface="Arimo Bold"/>
                <a:cs typeface="Arimo Bold"/>
                <a:sym typeface="Arimo Bold"/>
              </a:rPr>
              <a:t>LLM Compare </a:t>
            </a:r>
            <a:r>
              <a:rPr lang="en-US" altLang="zh-TW" sz="4999" dirty="0">
                <a:latin typeface="Arimo Bold"/>
                <a:ea typeface="Arimo Bold"/>
                <a:cs typeface="Arimo Bold"/>
                <a:sym typeface="Arimo Bold"/>
              </a:rPr>
              <a:t>Task 2:</a:t>
            </a:r>
            <a:endParaRPr lang="en-US" altLang="zh-TW" sz="800" dirty="0">
              <a:latin typeface="Arimo Bold"/>
              <a:ea typeface="Arimo Bold"/>
              <a:cs typeface="Arimo Bold"/>
              <a:sym typeface="Arimo Bold"/>
            </a:endParaRPr>
          </a:p>
          <a:p>
            <a:pPr algn="l"/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Rank the factors by imp value and output it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4B66F7-FEB3-485F-4833-00D4D63BE791}"/>
              </a:ext>
            </a:extLst>
          </p:cNvPr>
          <p:cNvGraphicFramePr>
            <a:graphicFrameLocks noGrp="1"/>
          </p:cNvGraphicFramePr>
          <p:nvPr/>
        </p:nvGraphicFramePr>
        <p:xfrm>
          <a:off x="555910" y="2476500"/>
          <a:ext cx="17176179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782">
                  <a:extLst>
                    <a:ext uri="{9D8B030D-6E8A-4147-A177-3AD203B41FA5}">
                      <a16:colId xmlns:a16="http://schemas.microsoft.com/office/drawing/2014/main" val="1901765444"/>
                    </a:ext>
                  </a:extLst>
                </a:gridCol>
                <a:gridCol w="2232308">
                  <a:extLst>
                    <a:ext uri="{9D8B030D-6E8A-4147-A177-3AD203B41FA5}">
                      <a16:colId xmlns:a16="http://schemas.microsoft.com/office/drawing/2014/main" val="134144189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79416288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53120724"/>
                    </a:ext>
                  </a:extLst>
                </a:gridCol>
                <a:gridCol w="2184921">
                  <a:extLst>
                    <a:ext uri="{9D8B030D-6E8A-4147-A177-3AD203B41FA5}">
                      <a16:colId xmlns:a16="http://schemas.microsoft.com/office/drawing/2014/main" val="3707127918"/>
                    </a:ext>
                  </a:extLst>
                </a:gridCol>
                <a:gridCol w="2477684">
                  <a:extLst>
                    <a:ext uri="{9D8B030D-6E8A-4147-A177-3AD203B41FA5}">
                      <a16:colId xmlns:a16="http://schemas.microsoft.com/office/drawing/2014/main" val="3303648626"/>
                    </a:ext>
                  </a:extLst>
                </a:gridCol>
                <a:gridCol w="2477684">
                  <a:extLst>
                    <a:ext uri="{9D8B030D-6E8A-4147-A177-3AD203B41FA5}">
                      <a16:colId xmlns:a16="http://schemas.microsoft.com/office/drawing/2014/main" val="454819328"/>
                    </a:ext>
                  </a:extLst>
                </a:gridCol>
              </a:tblGrid>
              <a:tr h="88909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RAG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Non-RAG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81704"/>
                  </a:ext>
                </a:extLst>
              </a:tr>
              <a:tr h="5078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zh-TW" altLang="en-US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Llama 3 8b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 mini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4o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Llama 3 8b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 mini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4o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17820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lang="en-US" altLang="zh-TW" sz="2800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lang="en-US" altLang="zh-TW" sz="2800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Performance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71987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lang="en-US" altLang="zh-TW" sz="2800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lang="en-US" altLang="zh-TW" sz="2800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Correct </a:t>
                      </a:r>
                      <a:r>
                        <a:rPr lang="en-US" altLang="zh-TW" sz="2800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Anwser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975013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Response Time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5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55910" y="487987"/>
            <a:ext cx="17709582" cy="1538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999" dirty="0">
                <a:latin typeface="Arimo Bold"/>
                <a:ea typeface="Arimo Bold"/>
                <a:cs typeface="Arimo Bold"/>
                <a:sym typeface="Arimo Bold"/>
              </a:rPr>
              <a:t>LLM Compare </a:t>
            </a:r>
            <a:r>
              <a:rPr lang="en-US" altLang="zh-TW" sz="4999" dirty="0">
                <a:latin typeface="Arimo Bold"/>
                <a:ea typeface="Arimo Bold"/>
                <a:cs typeface="Arimo Bold"/>
                <a:sym typeface="Arimo Bold"/>
              </a:rPr>
              <a:t>Task 3:</a:t>
            </a:r>
            <a:endParaRPr lang="en-US" altLang="zh-TW" sz="800" dirty="0">
              <a:latin typeface="Arimo Bold"/>
              <a:ea typeface="Arimo Bold"/>
              <a:cs typeface="Arimo Bold"/>
              <a:sym typeface="Arimo Bold"/>
            </a:endParaRPr>
          </a:p>
          <a:p>
            <a:pPr algn="l"/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Rank the factors by imp value and output it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4B66F7-FEB3-485F-4833-00D4D63BE791}"/>
              </a:ext>
            </a:extLst>
          </p:cNvPr>
          <p:cNvGraphicFramePr>
            <a:graphicFrameLocks noGrp="1"/>
          </p:cNvGraphicFramePr>
          <p:nvPr/>
        </p:nvGraphicFramePr>
        <p:xfrm>
          <a:off x="555910" y="2476500"/>
          <a:ext cx="17176179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782">
                  <a:extLst>
                    <a:ext uri="{9D8B030D-6E8A-4147-A177-3AD203B41FA5}">
                      <a16:colId xmlns:a16="http://schemas.microsoft.com/office/drawing/2014/main" val="1901765444"/>
                    </a:ext>
                  </a:extLst>
                </a:gridCol>
                <a:gridCol w="2232308">
                  <a:extLst>
                    <a:ext uri="{9D8B030D-6E8A-4147-A177-3AD203B41FA5}">
                      <a16:colId xmlns:a16="http://schemas.microsoft.com/office/drawing/2014/main" val="134144189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79416288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53120724"/>
                    </a:ext>
                  </a:extLst>
                </a:gridCol>
                <a:gridCol w="2184921">
                  <a:extLst>
                    <a:ext uri="{9D8B030D-6E8A-4147-A177-3AD203B41FA5}">
                      <a16:colId xmlns:a16="http://schemas.microsoft.com/office/drawing/2014/main" val="3707127918"/>
                    </a:ext>
                  </a:extLst>
                </a:gridCol>
                <a:gridCol w="2477684">
                  <a:extLst>
                    <a:ext uri="{9D8B030D-6E8A-4147-A177-3AD203B41FA5}">
                      <a16:colId xmlns:a16="http://schemas.microsoft.com/office/drawing/2014/main" val="3303648626"/>
                    </a:ext>
                  </a:extLst>
                </a:gridCol>
                <a:gridCol w="2477684">
                  <a:extLst>
                    <a:ext uri="{9D8B030D-6E8A-4147-A177-3AD203B41FA5}">
                      <a16:colId xmlns:a16="http://schemas.microsoft.com/office/drawing/2014/main" val="454819328"/>
                    </a:ext>
                  </a:extLst>
                </a:gridCol>
              </a:tblGrid>
              <a:tr h="88909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RAG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Non-RAG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81704"/>
                  </a:ext>
                </a:extLst>
              </a:tr>
              <a:tr h="5078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zh-TW" altLang="en-US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Llama 3 8b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 mini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4o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Llama 3 8b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 mini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</a:rPr>
                        <a:t>GPT 4o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17820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lang="en-US" altLang="zh-TW" sz="2800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lang="en-US" altLang="zh-TW" sz="2800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Performance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71987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lang="en-US" altLang="zh-TW" sz="2800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lang="en-US" altLang="zh-TW" sz="2800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Correct </a:t>
                      </a:r>
                      <a:r>
                        <a:rPr lang="en-US" altLang="zh-TW" sz="2800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Anwser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975013"/>
                  </a:ext>
                </a:extLst>
              </a:tr>
              <a:tr h="1532435">
                <a:tc>
                  <a:txBody>
                    <a:bodyPr/>
                    <a:lstStyle/>
                    <a:p>
                      <a:pPr algn="ctr"/>
                      <a:endPara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algn="ctr"/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Response Time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2218" y="573752"/>
            <a:ext cx="16566582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LLM Compare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Task 2: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Output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the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imp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value of</a:t>
            </a:r>
            <a:r>
              <a:rPr lang="zh-TW" altLang="en-US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9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factors</a:t>
            </a:r>
            <a:endParaRPr lang="en-US" sz="4999" dirty="0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363200" y="5715064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Response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Time: 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25 sec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33600" y="5715064"/>
            <a:ext cx="9922616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Performance: </a:t>
            </a:r>
          </a:p>
          <a:p>
            <a:pPr algn="l">
              <a:lnSpc>
                <a:spcPts val="4036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742950" indent="-742950" algn="l">
              <a:lnSpc>
                <a:spcPts val="4036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is correct</a:t>
            </a:r>
          </a:p>
          <a:p>
            <a:pPr marL="742950" indent="-742950" algn="l">
              <a:lnSpc>
                <a:spcPts val="4036"/>
              </a:lnSpc>
              <a:buAutoNum type="arabicPeriod"/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lang="zh-TW" alt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epeat the output factors (</a:t>
            </a:r>
            <a:r>
              <a:rPr lang="en-US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40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4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DE7B119-A110-A9F0-D156-9ECD44A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8900"/>
            <a:ext cx="9663562" cy="1441811"/>
          </a:xfrm>
          <a:prstGeom prst="rect">
            <a:avLst/>
          </a:prstGeom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AE0F8D81-5B2D-4F55-F392-558F241C09B9}"/>
              </a:ext>
            </a:extLst>
          </p:cNvPr>
          <p:cNvSpPr txBox="1"/>
          <p:nvPr/>
        </p:nvSpPr>
        <p:spPr>
          <a:xfrm>
            <a:off x="3154013" y="3012563"/>
            <a:ext cx="602221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Question: </a:t>
            </a: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98135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7" y="373930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UML Graph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0986" y="1163552"/>
            <a:ext cx="12126028" cy="8597369"/>
          </a:xfrm>
          <a:custGeom>
            <a:avLst/>
            <a:gdLst/>
            <a:ahLst/>
            <a:cxnLst/>
            <a:rect l="l" t="t" r="r" b="b"/>
            <a:pathLst>
              <a:path w="12126028" h="8597369">
                <a:moveTo>
                  <a:pt x="0" y="0"/>
                </a:moveTo>
                <a:lnTo>
                  <a:pt x="12126028" y="0"/>
                </a:lnTo>
                <a:lnTo>
                  <a:pt x="12126028" y="8597369"/>
                </a:lnTo>
                <a:lnTo>
                  <a:pt x="0" y="8597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10707" y="373930"/>
            <a:ext cx="4496996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Future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Work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A1A4-3473-9027-F1D1-2CB362091809}"/>
              </a:ext>
            </a:extLst>
          </p:cNvPr>
          <p:cNvSpPr txBox="1"/>
          <p:nvPr/>
        </p:nvSpPr>
        <p:spPr>
          <a:xfrm>
            <a:off x="990600" y="1866900"/>
            <a:ext cx="4496996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建立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Knowledge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Graph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，並用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RAG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4B9D136-3E3E-F745-7C8C-0CA4B0ABF117}"/>
              </a:ext>
            </a:extLst>
          </p:cNvPr>
          <p:cNvSpPr txBox="1"/>
          <p:nvPr/>
        </p:nvSpPr>
        <p:spPr>
          <a:xfrm>
            <a:off x="999565" y="5181600"/>
            <a:ext cx="4496996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回應時間太久，主要都是呼叫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api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與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的時間，也許可以不借用</a:t>
            </a:r>
            <a:r>
              <a:rPr lang="en-US" altLang="zh-TW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8637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53444"/>
            <a:ext cx="16180366" cy="7604856"/>
          </a:xfrm>
          <a:custGeom>
            <a:avLst/>
            <a:gdLst/>
            <a:ahLst/>
            <a:cxnLst/>
            <a:rect l="l" t="t" r="r" b="b"/>
            <a:pathLst>
              <a:path w="16180366" h="7604856">
                <a:moveTo>
                  <a:pt x="0" y="0"/>
                </a:moveTo>
                <a:lnTo>
                  <a:pt x="16180366" y="0"/>
                </a:lnTo>
                <a:lnTo>
                  <a:pt x="16180366" y="7604856"/>
                </a:lnTo>
                <a:lnTo>
                  <a:pt x="0" y="760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2331" y="484276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6709" y="2117383"/>
            <a:ext cx="11320181" cy="2013151"/>
          </a:xfrm>
          <a:custGeom>
            <a:avLst/>
            <a:gdLst/>
            <a:ahLst/>
            <a:cxnLst/>
            <a:rect l="l" t="t" r="r" b="b"/>
            <a:pathLst>
              <a:path w="11320181" h="2013151">
                <a:moveTo>
                  <a:pt x="0" y="0"/>
                </a:moveTo>
                <a:lnTo>
                  <a:pt x="11320181" y="0"/>
                </a:lnTo>
                <a:lnTo>
                  <a:pt x="11320181" y="2013151"/>
                </a:lnTo>
                <a:lnTo>
                  <a:pt x="0" y="2013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732578" y="695801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Json </a:t>
            </a:r>
            <a:r>
              <a:rPr lang="en-US" sz="6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Flie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4028" y="6738581"/>
            <a:ext cx="9357271" cy="8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After Cleaning</a:t>
            </a:r>
          </a:p>
          <a:p>
            <a:pPr algn="ctr">
              <a:lnSpc>
                <a:spcPts val="3076"/>
              </a:lnSpc>
            </a:pPr>
            <a:endParaRPr lang="en-US" sz="320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40269" y="2927867"/>
            <a:ext cx="3189749" cy="4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Before Cleaning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05770" y="7568847"/>
            <a:ext cx="8853785" cy="47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Remove first 2 key,  Round to 2nd decimal place</a:t>
            </a:r>
          </a:p>
        </p:txBody>
      </p:sp>
      <p:pic>
        <p:nvPicPr>
          <p:cNvPr id="9" name="圖片 8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F39A5808-E1B9-894A-9C4A-0B644E303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74" y="4638807"/>
            <a:ext cx="4800600" cy="5033227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612472CE-E7EE-533A-40A6-C9D8E4718DC2}"/>
              </a:ext>
            </a:extLst>
          </p:cNvPr>
          <p:cNvSpPr txBox="1"/>
          <p:nvPr/>
        </p:nvSpPr>
        <p:spPr>
          <a:xfrm>
            <a:off x="8515949" y="8169617"/>
            <a:ext cx="8853785" cy="47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Remove objects</a:t>
            </a:r>
            <a:r>
              <a:rPr lang="zh-TW" alt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that</a:t>
            </a:r>
            <a:r>
              <a:rPr lang="zh-TW" alt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</a:t>
            </a:r>
            <a:r>
              <a:rPr lang="zh-TW" alt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value</a:t>
            </a:r>
            <a:r>
              <a:rPr lang="zh-TW" alt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is 0</a:t>
            </a:r>
            <a:endParaRPr lang="en-US" sz="32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646821" y="7307682"/>
            <a:ext cx="12649200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to choose the model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llama3 8b, GPT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4-</a:t>
            </a:r>
            <a:r>
              <a:rPr lang="en-US" altLang="zh-TW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mini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, GPT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4-o</a:t>
            </a: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38800" y="4421661"/>
            <a:ext cx="8954671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choose the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project</a:t>
            </a: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here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38800" y="8420100"/>
            <a:ext cx="895467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zh-TW" alt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clear the chat and remove memory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03B141E1-9819-C4AC-A23F-8B5E0F056845}"/>
              </a:ext>
            </a:extLst>
          </p:cNvPr>
          <p:cNvSpPr txBox="1"/>
          <p:nvPr/>
        </p:nvSpPr>
        <p:spPr>
          <a:xfrm>
            <a:off x="501913" y="523790"/>
            <a:ext cx="4496996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Side</a:t>
            </a:r>
            <a:r>
              <a:rPr lang="zh-TW" altLang="en-US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bar</a:t>
            </a:r>
            <a:endParaRPr lang="en-US" sz="6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BD4C6B9-894B-61FC-A449-CC112619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79371"/>
            <a:ext cx="4008309" cy="8283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42351"/>
            <a:ext cx="7316599" cy="9202297"/>
          </a:xfrm>
          <a:custGeom>
            <a:avLst/>
            <a:gdLst/>
            <a:ahLst/>
            <a:cxnLst/>
            <a:rect l="l" t="t" r="r" b="b"/>
            <a:pathLst>
              <a:path w="7316599" h="9202297">
                <a:moveTo>
                  <a:pt x="0" y="0"/>
                </a:moveTo>
                <a:lnTo>
                  <a:pt x="7316599" y="0"/>
                </a:lnTo>
                <a:lnTo>
                  <a:pt x="7316599" y="9202298"/>
                </a:lnTo>
                <a:lnTo>
                  <a:pt x="0" y="9202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4895" r="-6230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8865233" y="2705100"/>
            <a:ext cx="8559341" cy="40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User can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type</a:t>
            </a:r>
            <a:r>
              <a:rPr lang="zh-TW" alt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metadata</a:t>
            </a:r>
            <a:r>
              <a:rPr lang="zh-TW" alt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</a:t>
            </a:r>
            <a:endParaRPr lang="en-US" sz="3600" dirty="0">
              <a:solidFill>
                <a:srgbClr val="0E1117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65234" y="5368090"/>
            <a:ext cx="8559341" cy="40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Memorable(8 </a:t>
            </a:r>
            <a:r>
              <a:rPr lang="en-US" altLang="zh-TW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messages</a:t>
            </a:r>
            <a:r>
              <a:rPr lang="en-US" sz="3600" dirty="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 only)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65234" y="8801100"/>
            <a:ext cx="8559341" cy="40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3600">
                <a:solidFill>
                  <a:srgbClr val="0E1117"/>
                </a:solidFill>
                <a:latin typeface="Arimo"/>
                <a:ea typeface="Arimo"/>
                <a:cs typeface="Arimo"/>
                <a:sym typeface="Arimo"/>
              </a:rPr>
              <a:t>Here to ask qusetion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3383" y="7618902"/>
            <a:ext cx="2095386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Ollama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7931" y="2621737"/>
            <a:ext cx="2726254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Streamlit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</a:p>
          <a:p>
            <a:pPr algn="l">
              <a:lnSpc>
                <a:spcPts val="3075"/>
              </a:lnSpc>
            </a:pP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0016" y="5077617"/>
            <a:ext cx="2726254" cy="93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</a:p>
          <a:p>
            <a:pPr algn="l">
              <a:lnSpc>
                <a:spcPts val="3075"/>
              </a:lnSpc>
            </a:pPr>
            <a:endParaRPr lang="en-US" sz="42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2578" y="695801"/>
            <a:ext cx="4496996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Service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29962" y="5190987"/>
            <a:ext cx="12807262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GUI for </a:t>
            </a:r>
            <a:r>
              <a:rPr lang="en-US" sz="40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LangChain</a:t>
            </a:r>
            <a:endParaRPr lang="en-US" sz="40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29962" y="2712410"/>
            <a:ext cx="12807262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 UI framework that use to build Chatbot website.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29962" y="7684870"/>
            <a:ext cx="12807262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 service that can enable llama3 in local.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449120" y="153444"/>
            <a:ext cx="3389759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4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Langflow</a:t>
            </a:r>
            <a:endParaRPr lang="en-US" sz="48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44B018-7CC3-3D9B-92D1-D1FBB6888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"/>
          <a:stretch/>
        </p:blipFill>
        <p:spPr>
          <a:xfrm>
            <a:off x="0" y="1253676"/>
            <a:ext cx="18288000" cy="9033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2578" y="579928"/>
            <a:ext cx="11024545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Ask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6F7DB53-F80F-5BC2-90D3-39B09C0F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133" y="1369550"/>
            <a:ext cx="4217157" cy="6029794"/>
          </a:xfrm>
          <a:prstGeom prst="rect">
            <a:avLst/>
          </a:prstGeom>
        </p:spPr>
      </p:pic>
      <p:pic>
        <p:nvPicPr>
          <p:cNvPr id="14" name="圖片 13" descr="一張含有 圓形, 圖表, 螢幕擷取畫面, 行 的圖片&#10;&#10;自動產生的描述">
            <a:extLst>
              <a:ext uri="{FF2B5EF4-FFF2-40B4-BE49-F238E27FC236}">
                <a16:creationId xmlns:a16="http://schemas.microsoft.com/office/drawing/2014/main" id="{BD9E1F74-4D09-34D9-EF96-5BFD9FE58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60" y="1572599"/>
            <a:ext cx="8230749" cy="7325747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A5A19804-54BA-B911-F841-8E2A93D20C38}"/>
              </a:ext>
            </a:extLst>
          </p:cNvPr>
          <p:cNvSpPr txBox="1"/>
          <p:nvPr/>
        </p:nvSpPr>
        <p:spPr>
          <a:xfrm>
            <a:off x="11211061" y="7326828"/>
            <a:ext cx="5014316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sg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-0.127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346AB167-9E06-60E3-B13E-AC6251BA1B8C}"/>
              </a:ext>
            </a:extLst>
          </p:cNvPr>
          <p:cNvSpPr txBox="1"/>
          <p:nvPr/>
        </p:nvSpPr>
        <p:spPr>
          <a:xfrm>
            <a:off x="11211061" y="8420482"/>
            <a:ext cx="196187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sod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0.075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9F95AB03-E98E-2B12-313C-F352096F545D}"/>
              </a:ext>
            </a:extLst>
          </p:cNvPr>
          <p:cNvSpPr txBox="1"/>
          <p:nvPr/>
        </p:nvSpPr>
        <p:spPr>
          <a:xfrm>
            <a:off x="10996136" y="7872162"/>
            <a:ext cx="2391727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0.081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CD87E034-204B-CDED-A71F-9A28A6A43E16}"/>
              </a:ext>
            </a:extLst>
          </p:cNvPr>
          <p:cNvSpPr txBox="1"/>
          <p:nvPr/>
        </p:nvSpPr>
        <p:spPr>
          <a:xfrm>
            <a:off x="14207514" y="7261828"/>
            <a:ext cx="333939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-0.106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BDA43E11-E13C-2DA2-6F6E-B759EE6B3D95}"/>
              </a:ext>
            </a:extLst>
          </p:cNvPr>
          <p:cNvSpPr txBox="1"/>
          <p:nvPr/>
        </p:nvSpPr>
        <p:spPr>
          <a:xfrm>
            <a:off x="13687178" y="8420482"/>
            <a:ext cx="418422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al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0.068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5C4CB851-3EA2-A3E4-3CBD-82577F9777F0}"/>
              </a:ext>
            </a:extLst>
          </p:cNvPr>
          <p:cNvSpPr txBox="1"/>
          <p:nvPr/>
        </p:nvSpPr>
        <p:spPr>
          <a:xfrm>
            <a:off x="13995329" y="7811511"/>
            <a:ext cx="356792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0.076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F02F0DF-B7FC-7EE8-EE8A-3DFE06A01ED0}"/>
              </a:ext>
            </a:extLst>
          </p:cNvPr>
          <p:cNvSpPr txBox="1"/>
          <p:nvPr/>
        </p:nvSpPr>
        <p:spPr>
          <a:xfrm>
            <a:off x="11562133" y="9029453"/>
            <a:ext cx="439674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rc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0.067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4877" y="396060"/>
            <a:ext cx="6992700" cy="9494880"/>
          </a:xfrm>
          <a:custGeom>
            <a:avLst/>
            <a:gdLst/>
            <a:ahLst/>
            <a:cxnLst/>
            <a:rect l="l" t="t" r="r" b="b"/>
            <a:pathLst>
              <a:path w="6992700" h="9494880">
                <a:moveTo>
                  <a:pt x="0" y="0"/>
                </a:moveTo>
                <a:lnTo>
                  <a:pt x="6992701" y="0"/>
                </a:lnTo>
                <a:lnTo>
                  <a:pt x="6992701" y="9494880"/>
                </a:lnTo>
                <a:lnTo>
                  <a:pt x="0" y="949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732578" y="579928"/>
            <a:ext cx="11024545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Ask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41758" y="3633017"/>
            <a:ext cx="7630369" cy="10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 the most significant factors</a:t>
            </a:r>
          </a:p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 output their imp, co value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97578" y="5974141"/>
            <a:ext cx="7630369" cy="53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Explain how to imporve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57631" y="7673621"/>
            <a:ext cx="7630369" cy="10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Other significant factors</a:t>
            </a:r>
          </a:p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that have correlation with “CKD”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57631" y="2238511"/>
            <a:ext cx="7630369" cy="71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4399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Llama 3b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921B19-6BEC-14B9-CAA3-C2100CA1D441}"/>
              </a:ext>
            </a:extLst>
          </p:cNvPr>
          <p:cNvSpPr/>
          <p:nvPr/>
        </p:nvSpPr>
        <p:spPr>
          <a:xfrm>
            <a:off x="3962400" y="6896100"/>
            <a:ext cx="6172200" cy="2994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874B0E-B5EB-9B19-F8D1-B55DB6CEBCAB}"/>
              </a:ext>
            </a:extLst>
          </p:cNvPr>
          <p:cNvSpPr/>
          <p:nvPr/>
        </p:nvSpPr>
        <p:spPr>
          <a:xfrm>
            <a:off x="3962399" y="5448301"/>
            <a:ext cx="6172200" cy="1447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450</Words>
  <Application>Microsoft Office PowerPoint</Application>
  <PresentationFormat>自訂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Arimo Bold</vt:lpstr>
      <vt:lpstr>Arimo</vt:lpstr>
      <vt:lpstr>Calibri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cp:lastModifiedBy>Moo-Fon Lee</cp:lastModifiedBy>
  <cp:revision>7</cp:revision>
  <dcterms:created xsi:type="dcterms:W3CDTF">2006-08-16T00:00:00Z</dcterms:created>
  <dcterms:modified xsi:type="dcterms:W3CDTF">2024-08-05T10:15:15Z</dcterms:modified>
  <dc:identifier>DAGKgJyAwOk</dc:identifier>
</cp:coreProperties>
</file>