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6" r:id="rId2"/>
    <p:sldId id="269" r:id="rId3"/>
    <p:sldId id="286" r:id="rId4"/>
    <p:sldId id="287" r:id="rId5"/>
    <p:sldId id="257" r:id="rId6"/>
    <p:sldId id="260" r:id="rId7"/>
    <p:sldId id="271" r:id="rId8"/>
    <p:sldId id="272" r:id="rId9"/>
    <p:sldId id="258" r:id="rId10"/>
    <p:sldId id="264" r:id="rId11"/>
    <p:sldId id="267" r:id="rId12"/>
    <p:sldId id="266" r:id="rId13"/>
    <p:sldId id="282" r:id="rId14"/>
    <p:sldId id="275" r:id="rId15"/>
    <p:sldId id="284" r:id="rId16"/>
    <p:sldId id="285" r:id="rId17"/>
    <p:sldId id="283" r:id="rId18"/>
    <p:sldId id="277" r:id="rId19"/>
    <p:sldId id="278" r:id="rId20"/>
    <p:sldId id="276" r:id="rId21"/>
    <p:sldId id="270" r:id="rId22"/>
    <p:sldId id="288" r:id="rId23"/>
    <p:sldId id="289" r:id="rId24"/>
    <p:sldId id="290" r:id="rId25"/>
    <p:sldId id="291" r:id="rId26"/>
    <p:sldId id="292" r:id="rId27"/>
    <p:sldId id="293" r:id="rId28"/>
  </p:sldIdLst>
  <p:sldSz cx="18288000" cy="10287000"/>
  <p:notesSz cx="6858000" cy="9144000"/>
  <p:embeddedFontLst>
    <p:embeddedFont>
      <p:font typeface="Arimo" panose="02020500000000000000" charset="0"/>
      <p:regular r:id="rId30"/>
    </p:embeddedFont>
    <p:embeddedFont>
      <p:font typeface="Arimo Bold" panose="02020500000000000000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62568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325470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258520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213782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86004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646288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48094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7093120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889143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5297260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079793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5830777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0143044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781240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582398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003316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146144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036654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787477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datasets/akshayksingh/kidney-disease-dataset/dat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1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1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1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TextBox 3"/>
          <p:cNvSpPr txBox="1"/>
          <p:nvPr/>
        </p:nvSpPr>
        <p:spPr>
          <a:xfrm>
            <a:off x="1107358" y="3176202"/>
            <a:ext cx="17183100" cy="26010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80"/>
              </a:lnSpc>
            </a:pPr>
            <a:r>
              <a:rPr lang="en-US" altLang="zh-TW" sz="8383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Chronic Kidney Disease </a:t>
            </a:r>
          </a:p>
          <a:p>
            <a:pPr algn="l">
              <a:lnSpc>
                <a:spcPts val="10480"/>
              </a:lnSpc>
            </a:pPr>
            <a:r>
              <a:rPr lang="en-US" sz="6600" dirty="0">
                <a:latin typeface="Arimo Bold"/>
                <a:ea typeface="Arimo Bold"/>
                <a:cs typeface="Arimo Bold"/>
                <a:sym typeface="Arimo Bold"/>
              </a:rPr>
              <a:t>Dataset to </a:t>
            </a:r>
            <a:r>
              <a:rPr lang="en-US" altLang="zh-TW" sz="6600" dirty="0">
                <a:latin typeface="Arimo Bold"/>
                <a:ea typeface="Arimo Bold"/>
                <a:cs typeface="Arimo Bold"/>
                <a:sym typeface="Arimo Bold"/>
              </a:rPr>
              <a:t>Karma 360 </a:t>
            </a:r>
            <a:endParaRPr lang="en-US" sz="6600" dirty="0"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4" name="TextBox 4">
            <a:hlinkClick r:id="rId4"/>
          </p:cNvPr>
          <p:cNvSpPr txBox="1"/>
          <p:nvPr/>
        </p:nvSpPr>
        <p:spPr>
          <a:xfrm>
            <a:off x="15316200" y="8678627"/>
            <a:ext cx="2743200" cy="11033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79"/>
              </a:lnSpc>
            </a:pPr>
            <a:r>
              <a:rPr lang="en-US" sz="3200" u="sng" dirty="0">
                <a:solidFill>
                  <a:schemeClr val="accent1">
                    <a:lumMod val="75000"/>
                  </a:schemeClr>
                </a:solidFill>
                <a:latin typeface="Arimo"/>
                <a:ea typeface="Arimo"/>
                <a:cs typeface="Arimo"/>
                <a:sym typeface="Arimo"/>
              </a:rPr>
              <a:t>Dataset URL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794A49D-57BC-AA48-7E33-40891429146F}"/>
              </a:ext>
            </a:extLst>
          </p:cNvPr>
          <p:cNvSpPr txBox="1"/>
          <p:nvPr/>
        </p:nvSpPr>
        <p:spPr>
          <a:xfrm>
            <a:off x="1104900" y="8801100"/>
            <a:ext cx="6781800" cy="1126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80"/>
              </a:lnSpc>
            </a:pPr>
            <a:r>
              <a:rPr lang="en-US" altLang="zh-TW" sz="4000" dirty="0">
                <a:latin typeface="Arimo Bold"/>
                <a:ea typeface="Arimo Bold"/>
                <a:cs typeface="Arimo Bold"/>
                <a:sym typeface="Arimo Bold"/>
              </a:rPr>
              <a:t>Moo-Fon Lee</a:t>
            </a:r>
            <a:endParaRPr lang="en-US" sz="4000" dirty="0"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1E2F1565-3AF6-DDB8-FCC2-F572EE511BC9}"/>
              </a:ext>
            </a:extLst>
          </p:cNvPr>
          <p:cNvSpPr txBox="1"/>
          <p:nvPr/>
        </p:nvSpPr>
        <p:spPr>
          <a:xfrm>
            <a:off x="1104900" y="8115300"/>
            <a:ext cx="6781800" cy="1126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80"/>
              </a:lnSpc>
            </a:pPr>
            <a:r>
              <a:rPr lang="en-US" sz="4000" dirty="0">
                <a:latin typeface="Arimo Bold"/>
                <a:ea typeface="Arimo Bold"/>
                <a:cs typeface="Arimo Bold"/>
                <a:sym typeface="Arimo Bold"/>
              </a:rPr>
              <a:t>Peter Huang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TextBox 4"/>
          <p:cNvSpPr txBox="1"/>
          <p:nvPr/>
        </p:nvSpPr>
        <p:spPr>
          <a:xfrm>
            <a:off x="3536803" y="8684456"/>
            <a:ext cx="11214393" cy="1114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Change outliers to Q1 or Q3. Fill with mean values. </a:t>
            </a:r>
          </a:p>
          <a:p>
            <a:pPr algn="ctr">
              <a:lnSpc>
                <a:spcPts val="4500"/>
              </a:lnSpc>
            </a:pP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balance</a:t>
            </a:r>
            <a:r>
              <a:rPr lang="zh-TW" alt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data(random)</a:t>
            </a:r>
            <a:endParaRPr lang="en-US" sz="36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F64FC64-881A-0662-3A7E-1BC15D592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800100"/>
            <a:ext cx="7399476" cy="73152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188607D-DD60-475F-ED14-06BA2FFFF8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5051"/>
          <a:stretch/>
        </p:blipFill>
        <p:spPr>
          <a:xfrm>
            <a:off x="8313876" y="1684141"/>
            <a:ext cx="9974124" cy="64311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295400" y="8534400"/>
            <a:ext cx="156972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0"/>
              </a:lnSpc>
            </a:pPr>
            <a:r>
              <a:rPr lang="en-US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Change outliers to empty value(90%).  Delete row(Over 3 empty). </a:t>
            </a:r>
          </a:p>
          <a:p>
            <a:pPr algn="ctr">
              <a:lnSpc>
                <a:spcPts val="4750"/>
              </a:lnSpc>
            </a:pPr>
            <a:r>
              <a:rPr lang="en-US" altLang="zh-TW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balance</a:t>
            </a:r>
            <a:r>
              <a:rPr lang="zh-TW" altLang="en-US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data(random).</a:t>
            </a:r>
            <a:r>
              <a:rPr lang="zh-TW" altLang="en-US" sz="4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endParaRPr lang="en-US" sz="40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8B1465C-B349-8F93-7E38-2BEA0276F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800100"/>
            <a:ext cx="7409977" cy="69342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CC2D1BF-E942-3974-D04A-2FD7C62204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162"/>
          <a:stretch/>
        </p:blipFill>
        <p:spPr>
          <a:xfrm>
            <a:off x="8324377" y="1219200"/>
            <a:ext cx="9963623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202694" y="8458421"/>
            <a:ext cx="15882612" cy="1656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75"/>
              </a:lnSpc>
            </a:pPr>
            <a:r>
              <a:rPr 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Change outliers to empty value(normal range). Delete row(Over 3 empty).</a:t>
            </a:r>
          </a:p>
          <a:p>
            <a:pPr algn="ctr">
              <a:lnSpc>
                <a:spcPts val="4375"/>
              </a:lnSpc>
            </a:pP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balance</a:t>
            </a:r>
            <a:r>
              <a:rPr lang="zh-TW" alt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data(random). Best</a:t>
            </a:r>
            <a:r>
              <a:rPr lang="zh-TW" alt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of three version.</a:t>
            </a:r>
          </a:p>
          <a:p>
            <a:pPr algn="ctr">
              <a:lnSpc>
                <a:spcPts val="4375"/>
              </a:lnSpc>
            </a:pPr>
            <a:endParaRPr lang="en-US" sz="36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2CB16AB-5E9F-E153-0179-0792E1FFA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694" y="497278"/>
            <a:ext cx="7391400" cy="746386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225F1A8-790D-77C4-022F-71978E035B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2787"/>
          <a:stretch/>
        </p:blipFill>
        <p:spPr>
          <a:xfrm>
            <a:off x="8594094" y="1638300"/>
            <a:ext cx="9693906" cy="63228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-1143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524001" y="7048500"/>
            <a:ext cx="7239000" cy="11706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0"/>
              </a:lnSpc>
            </a:pPr>
            <a:r>
              <a:rPr lang="en-US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No </a:t>
            </a:r>
            <a:r>
              <a:rPr lang="en-US" altLang="zh-TW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factor</a:t>
            </a:r>
            <a:r>
              <a:rPr lang="en-US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affect the “age”</a:t>
            </a:r>
            <a:br>
              <a:rPr lang="en-US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</a:br>
            <a:r>
              <a:rPr lang="en-US" altLang="zh-TW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(haven’t imply prior knowledge)</a:t>
            </a:r>
            <a:endParaRPr lang="en-US" sz="32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789A27F-D8F1-C8D9-4FEA-2BD7B34AD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1" y="2954708"/>
            <a:ext cx="5486400" cy="386644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C2CE9BD-9A37-C644-F861-6A939601D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3589" y="1918780"/>
            <a:ext cx="4410691" cy="490606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18CE6C4-917F-B228-B884-37F200C529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3000" y="3249630"/>
            <a:ext cx="4963886" cy="3276600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AF3E6022-3E71-9639-00BB-708DADFC01DB}"/>
              </a:ext>
            </a:extLst>
          </p:cNvPr>
          <p:cNvSpPr txBox="1"/>
          <p:nvPr/>
        </p:nvSpPr>
        <p:spPr>
          <a:xfrm>
            <a:off x="9525000" y="7048500"/>
            <a:ext cx="8011886" cy="1158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0"/>
              </a:lnSpc>
            </a:pPr>
            <a:r>
              <a:rPr lang="en-US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The main causes of diabetes is </a:t>
            </a:r>
          </a:p>
          <a:p>
            <a:pPr>
              <a:lnSpc>
                <a:spcPts val="4750"/>
              </a:lnSpc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rimo Bold"/>
                <a:ea typeface="Arimo Bold"/>
                <a:cs typeface="Arimo Bold"/>
                <a:sym typeface="Arimo Bold"/>
              </a:rPr>
              <a:t>Blood Glucose Random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5955F074-1DFF-556F-8CE8-65F5ABD75BEC}"/>
              </a:ext>
            </a:extLst>
          </p:cNvPr>
          <p:cNvSpPr txBox="1"/>
          <p:nvPr/>
        </p:nvSpPr>
        <p:spPr>
          <a:xfrm>
            <a:off x="609600" y="462624"/>
            <a:ext cx="12344400" cy="908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Make Sense</a:t>
            </a:r>
            <a:endParaRPr lang="en-US" sz="6075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</p:spTree>
    <p:extLst>
      <p:ext uri="{BB962C8B-B14F-4D97-AF65-F5344CB8AC3E}">
        <p14:creationId xmlns:p14="http://schemas.microsoft.com/office/powerpoint/2010/main" val="1330495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" name="TextBox 6">
            <a:extLst>
              <a:ext uri="{FF2B5EF4-FFF2-40B4-BE49-F238E27FC236}">
                <a16:creationId xmlns:a16="http://schemas.microsoft.com/office/drawing/2014/main" id="{BC2BA4F5-4C08-1154-A467-59E8FD21B5E3}"/>
              </a:ext>
            </a:extLst>
          </p:cNvPr>
          <p:cNvSpPr txBox="1"/>
          <p:nvPr/>
        </p:nvSpPr>
        <p:spPr>
          <a:xfrm>
            <a:off x="609600" y="571500"/>
            <a:ext cx="10533337" cy="908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Accuracy(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Causal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Prediction</a:t>
            </a: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)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D2E3CD7C-930B-AA43-72E0-EE65319011EF}"/>
              </a:ext>
            </a:extLst>
          </p:cNvPr>
          <p:cNvSpPr txBox="1"/>
          <p:nvPr/>
        </p:nvSpPr>
        <p:spPr>
          <a:xfrm>
            <a:off x="609600" y="1618484"/>
            <a:ext cx="17068800" cy="4568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87"/>
              </a:lnSpc>
            </a:pPr>
            <a:r>
              <a:rPr lang="en-US" altLang="zh-TW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Change outliers to</a:t>
            </a:r>
            <a:r>
              <a:rPr lang="zh-TW" altLang="en-US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empty value(90%). Delete row(Over 3 empty).</a:t>
            </a:r>
            <a:r>
              <a:rPr lang="zh-TW" altLang="en-US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28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Balance data. Training with 70% of data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6EC57B0-83DB-973A-656E-701B1B9753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t="42643" r="833" b="18885"/>
          <a:stretch/>
        </p:blipFill>
        <p:spPr>
          <a:xfrm>
            <a:off x="152400" y="6193947"/>
            <a:ext cx="17983200" cy="55795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51865C3-2F8D-F62E-B233-D1D203775F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t="41489" r="833" b="15354"/>
          <a:stretch/>
        </p:blipFill>
        <p:spPr>
          <a:xfrm>
            <a:off x="152400" y="5557837"/>
            <a:ext cx="17983200" cy="62941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35022FE-6AD7-7326-9882-AE8C280387C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t="42271" r="833" b="19039"/>
          <a:stretch/>
        </p:blipFill>
        <p:spPr>
          <a:xfrm>
            <a:off x="152400" y="5010984"/>
            <a:ext cx="17983200" cy="55795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63CF62E8-A453-D2DB-FC19-B56061FB140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t="40308" r="833" b="16171"/>
          <a:stretch/>
        </p:blipFill>
        <p:spPr>
          <a:xfrm>
            <a:off x="152400" y="4347428"/>
            <a:ext cx="17983200" cy="68439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597F2191-BC98-19B8-0A3D-6CC388F6952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88"/>
          <a:stretch/>
        </p:blipFill>
        <p:spPr>
          <a:xfrm>
            <a:off x="152400" y="2781300"/>
            <a:ext cx="17983200" cy="1592725"/>
          </a:xfrm>
          <a:prstGeom prst="rect">
            <a:avLst/>
          </a:prstGeom>
        </p:spPr>
      </p:pic>
      <p:sp>
        <p:nvSpPr>
          <p:cNvPr id="18" name="TextBox 8">
            <a:extLst>
              <a:ext uri="{FF2B5EF4-FFF2-40B4-BE49-F238E27FC236}">
                <a16:creationId xmlns:a16="http://schemas.microsoft.com/office/drawing/2014/main" id="{0CBC0CE1-FEE2-EDB6-2B8E-982D393883E3}"/>
              </a:ext>
            </a:extLst>
          </p:cNvPr>
          <p:cNvSpPr txBox="1"/>
          <p:nvPr/>
        </p:nvSpPr>
        <p:spPr>
          <a:xfrm>
            <a:off x="762000" y="7726375"/>
            <a:ext cx="17068800" cy="968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87"/>
              </a:lnSpc>
            </a:pPr>
            <a:r>
              <a:rPr lang="en-US" altLang="zh-TW" sz="3200" dirty="0">
                <a:latin typeface="Arimo"/>
                <a:ea typeface="Arimo"/>
                <a:cs typeface="Arimo"/>
                <a:sym typeface="Arimo"/>
              </a:rPr>
              <a:t>Here I input 5 piece of data for testing the target value – classification. And I found </a:t>
            </a:r>
            <a:r>
              <a:rPr lang="en-US" altLang="zh-TW" sz="3200">
                <a:latin typeface="Arimo"/>
                <a:ea typeface="Arimo"/>
                <a:cs typeface="Arimo"/>
                <a:sym typeface="Arimo"/>
              </a:rPr>
              <a:t>that it’s </a:t>
            </a:r>
            <a:r>
              <a:rPr lang="en-US" altLang="zh-TW" sz="3200" dirty="0">
                <a:latin typeface="Arimo"/>
                <a:ea typeface="Arimo"/>
                <a:cs typeface="Arimo"/>
                <a:sym typeface="Arimo"/>
              </a:rPr>
              <a:t>totally correct, Which means we can use this tool to predict whether patient will get </a:t>
            </a:r>
            <a:r>
              <a:rPr lang="en-US" altLang="zh-TW" sz="3200" dirty="0" err="1">
                <a:latin typeface="Arimo"/>
                <a:ea typeface="Arimo"/>
                <a:cs typeface="Arimo"/>
                <a:sym typeface="Arimo"/>
              </a:rPr>
              <a:t>ckd</a:t>
            </a:r>
            <a:r>
              <a:rPr lang="en-US" altLang="zh-TW" sz="3200" dirty="0">
                <a:latin typeface="Arimo"/>
                <a:ea typeface="Arimo"/>
                <a:cs typeface="Arimo"/>
                <a:sym typeface="Arimo"/>
              </a:rPr>
              <a:t> or not.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CC2D1BF-E942-3974-D04A-2FD7C62204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325"/>
          <a:stretch/>
        </p:blipFill>
        <p:spPr>
          <a:xfrm>
            <a:off x="5676094" y="2042652"/>
            <a:ext cx="6820706" cy="559111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AE6254E-8A31-BDB3-DF86-BB7D6DBE39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2004"/>
          <a:stretch/>
        </p:blipFill>
        <p:spPr>
          <a:xfrm>
            <a:off x="0" y="1892210"/>
            <a:ext cx="5700676" cy="5739835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886975D5-9E76-7E24-932D-154EC41F7837}"/>
              </a:ext>
            </a:extLst>
          </p:cNvPr>
          <p:cNvSpPr txBox="1"/>
          <p:nvPr/>
        </p:nvSpPr>
        <p:spPr>
          <a:xfrm>
            <a:off x="304800" y="698187"/>
            <a:ext cx="156972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0"/>
              </a:lnSpc>
            </a:pPr>
            <a:r>
              <a:rPr lang="en-US" altLang="zh-TW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Common</a:t>
            </a:r>
            <a:r>
              <a:rPr lang="zh-TW" altLang="en-US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Factors</a:t>
            </a:r>
            <a:endParaRPr lang="en-US" sz="54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7A3218B0-4E01-6094-22FC-84A0FEEA6B18}"/>
              </a:ext>
            </a:extLst>
          </p:cNvPr>
          <p:cNvSpPr txBox="1"/>
          <p:nvPr/>
        </p:nvSpPr>
        <p:spPr>
          <a:xfrm>
            <a:off x="1066800" y="8388523"/>
            <a:ext cx="15882612" cy="10925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75"/>
              </a:lnSpc>
            </a:pP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Positive:</a:t>
            </a:r>
            <a:r>
              <a:rPr lang="zh-TW" alt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600" dirty="0" err="1">
                <a:solidFill>
                  <a:schemeClr val="accent3">
                    <a:lumMod val="75000"/>
                  </a:schemeClr>
                </a:solidFill>
                <a:latin typeface="Arimo Bold"/>
                <a:ea typeface="Arimo Bold"/>
                <a:cs typeface="Arimo Bold"/>
                <a:sym typeface="Arimo Bold"/>
              </a:rPr>
              <a:t>sc</a:t>
            </a:r>
            <a:r>
              <a:rPr lang="en-US" altLang="zh-TW" sz="3600" dirty="0">
                <a:solidFill>
                  <a:schemeClr val="accent3">
                    <a:lumMod val="75000"/>
                  </a:schemeClr>
                </a:solidFill>
                <a:latin typeface="Arimo Bold"/>
                <a:ea typeface="Arimo Bold"/>
                <a:cs typeface="Arimo Bold"/>
                <a:sym typeface="Arimo Bold"/>
              </a:rPr>
              <a:t>(serum creatinine)</a:t>
            </a:r>
            <a:endParaRPr lang="en-US" altLang="zh-TW" sz="3200" dirty="0">
              <a:solidFill>
                <a:schemeClr val="accent3">
                  <a:lumMod val="75000"/>
                </a:schemeClr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>
              <a:lnSpc>
                <a:spcPts val="4375"/>
              </a:lnSpc>
            </a:pPr>
            <a:endParaRPr lang="en-US" altLang="zh-TW" sz="36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98B97A70-4506-0F51-21BA-812D6A3A5437}"/>
              </a:ext>
            </a:extLst>
          </p:cNvPr>
          <p:cNvSpPr txBox="1"/>
          <p:nvPr/>
        </p:nvSpPr>
        <p:spPr>
          <a:xfrm>
            <a:off x="8153400" y="8387294"/>
            <a:ext cx="9764978" cy="1656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75"/>
              </a:lnSpc>
            </a:pPr>
            <a:r>
              <a:rPr lang="en-US" altLang="zh-TW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Negative:</a:t>
            </a:r>
            <a:r>
              <a:rPr lang="zh-TW" altLang="en-US" sz="3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600" dirty="0" err="1">
                <a:solidFill>
                  <a:srgbClr val="C00000"/>
                </a:solidFill>
                <a:latin typeface="Arimo Bold"/>
                <a:ea typeface="Arimo Bold"/>
                <a:cs typeface="Arimo Bold"/>
                <a:sym typeface="Arimo Bold"/>
              </a:rPr>
              <a:t>hemo</a:t>
            </a:r>
            <a:r>
              <a:rPr lang="en-US" altLang="zh-TW" sz="3600" dirty="0">
                <a:solidFill>
                  <a:srgbClr val="C00000"/>
                </a:solidFill>
                <a:latin typeface="Arimo Bold"/>
                <a:ea typeface="Arimo Bold"/>
                <a:cs typeface="Arimo Bold"/>
                <a:sym typeface="Arimo Bold"/>
              </a:rPr>
              <a:t>(hemoglobin)	</a:t>
            </a:r>
            <a:r>
              <a:rPr lang="zh-TW" altLang="en-US" sz="3600" dirty="0">
                <a:latin typeface="Arimo Bold"/>
                <a:ea typeface="Arimo Bold"/>
                <a:cs typeface="Arimo Bold"/>
                <a:sym typeface="Arimo Bold"/>
              </a:rPr>
              <a:t>、</a:t>
            </a:r>
            <a:r>
              <a:rPr lang="en-US" altLang="zh-TW" sz="3600" dirty="0">
                <a:solidFill>
                  <a:srgbClr val="C00000"/>
                </a:solidFill>
                <a:latin typeface="Arimo Bold"/>
                <a:ea typeface="Arimo Bold"/>
                <a:cs typeface="Arimo Bold"/>
                <a:sym typeface="Arimo Bold"/>
              </a:rPr>
              <a:t>		</a:t>
            </a:r>
            <a:r>
              <a:rPr lang="zh-TW" altLang="en-US" sz="3600" dirty="0">
                <a:solidFill>
                  <a:srgbClr val="C00000"/>
                </a:solidFill>
                <a:latin typeface="Arimo Bold"/>
                <a:ea typeface="Arimo Bold"/>
                <a:cs typeface="Arimo Bold"/>
                <a:sym typeface="Arimo Bold"/>
              </a:rPr>
              <a:t>   </a:t>
            </a:r>
            <a:r>
              <a:rPr lang="en-US" altLang="zh-TW" sz="3600" dirty="0" err="1">
                <a:solidFill>
                  <a:srgbClr val="C00000"/>
                </a:solidFill>
                <a:latin typeface="Arimo Bold"/>
                <a:ea typeface="Arimo Bold"/>
                <a:cs typeface="Arimo Bold"/>
                <a:sym typeface="Arimo Bold"/>
              </a:rPr>
              <a:t>pcv</a:t>
            </a:r>
            <a:r>
              <a:rPr lang="en-US" altLang="zh-TW" sz="3600" dirty="0">
                <a:solidFill>
                  <a:srgbClr val="C00000"/>
                </a:solidFill>
                <a:latin typeface="Arimo Bold"/>
                <a:ea typeface="Arimo Bold"/>
                <a:cs typeface="Arimo Bold"/>
                <a:sym typeface="Arimo Bold"/>
              </a:rPr>
              <a:t>(packed cell volume)</a:t>
            </a:r>
            <a:r>
              <a:rPr lang="zh-TW" altLang="en-US" sz="3600" dirty="0">
                <a:latin typeface="Arimo Bold"/>
                <a:ea typeface="Arimo Bold"/>
                <a:cs typeface="Arimo Bold"/>
                <a:sym typeface="Arimo Bold"/>
              </a:rPr>
              <a:t>、</a:t>
            </a:r>
            <a:r>
              <a:rPr lang="en-US" altLang="zh-TW" sz="3600" dirty="0">
                <a:solidFill>
                  <a:srgbClr val="C00000"/>
                </a:solidFill>
                <a:latin typeface="Arimo Bold"/>
                <a:ea typeface="Arimo Bold"/>
                <a:cs typeface="Arimo Bold"/>
                <a:sym typeface="Arimo Bold"/>
              </a:rPr>
              <a:t>sg(specific gravity)</a:t>
            </a:r>
          </a:p>
          <a:p>
            <a:pPr>
              <a:lnSpc>
                <a:spcPts val="4375"/>
              </a:lnSpc>
            </a:pPr>
            <a:endParaRPr lang="en-US" sz="36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90190AE-044F-6F94-65B0-B8C8EE98274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7900"/>
          <a:stretch/>
        </p:blipFill>
        <p:spPr>
          <a:xfrm>
            <a:off x="12481561" y="2027942"/>
            <a:ext cx="5806440" cy="561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64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9600" y="462624"/>
            <a:ext cx="12344400" cy="908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Operating with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LLM</a:t>
            </a:r>
            <a:endParaRPr lang="en-US" sz="6075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48BD9CA-975A-7683-FE75-E2A766535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2609580"/>
            <a:ext cx="8990742" cy="422816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D92208D-47FA-6878-7603-EFDF0972A9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800" y="649487"/>
            <a:ext cx="7010400" cy="68378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5632D9-E642-B005-DAD3-6F2BD2792370}"/>
              </a:ext>
            </a:extLst>
          </p:cNvPr>
          <p:cNvSpPr txBox="1"/>
          <p:nvPr/>
        </p:nvSpPr>
        <p:spPr>
          <a:xfrm>
            <a:off x="7216407" y="8047264"/>
            <a:ext cx="3961768" cy="453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4000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hemo</a:t>
            </a:r>
            <a:r>
              <a:rPr 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:  0.116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36F5FE-08B5-52A8-938C-1CBD306BDA78}"/>
              </a:ext>
            </a:extLst>
          </p:cNvPr>
          <p:cNvSpPr txBox="1"/>
          <p:nvPr/>
        </p:nvSpPr>
        <p:spPr>
          <a:xfrm>
            <a:off x="7817519" y="8953500"/>
            <a:ext cx="6157316" cy="453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altLang="zh-TW" sz="4000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pcv</a:t>
            </a:r>
            <a:r>
              <a:rPr 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:  0.105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B584BA96-3B49-0977-B64A-A6094E3D5E3C}"/>
              </a:ext>
            </a:extLst>
          </p:cNvPr>
          <p:cNvSpPr txBox="1"/>
          <p:nvPr/>
        </p:nvSpPr>
        <p:spPr>
          <a:xfrm>
            <a:off x="11811000" y="8046988"/>
            <a:ext cx="6157316" cy="453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altLang="zh-TW" sz="4000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bgr</a:t>
            </a:r>
            <a:r>
              <a:rPr 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:  0.088</a:t>
            </a: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D0364517-0620-A26C-1B74-81127C58CD39}"/>
              </a:ext>
            </a:extLst>
          </p:cNvPr>
          <p:cNvSpPr txBox="1"/>
          <p:nvPr/>
        </p:nvSpPr>
        <p:spPr>
          <a:xfrm>
            <a:off x="11811000" y="8964544"/>
            <a:ext cx="6157316" cy="453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altLang="zh-TW" sz="4000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sc</a:t>
            </a:r>
            <a:r>
              <a:rPr lang="en-US" sz="400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:  0.075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313AF073-18F0-6D15-2CE8-49C1FF777FF5}"/>
              </a:ext>
            </a:extLst>
          </p:cNvPr>
          <p:cNvSpPr txBox="1"/>
          <p:nvPr/>
        </p:nvSpPr>
        <p:spPr>
          <a:xfrm>
            <a:off x="2742354" y="8393609"/>
            <a:ext cx="72390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0"/>
              </a:lnSpc>
            </a:pPr>
            <a:r>
              <a:rPr lang="en-US" sz="48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Same factors:</a:t>
            </a:r>
          </a:p>
        </p:txBody>
      </p:sp>
    </p:spTree>
    <p:extLst>
      <p:ext uri="{BB962C8B-B14F-4D97-AF65-F5344CB8AC3E}">
        <p14:creationId xmlns:p14="http://schemas.microsoft.com/office/powerpoint/2010/main" val="2947347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2000" y="615486"/>
            <a:ext cx="15621000" cy="8886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altLang="zh-TW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String value vs Numeric value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C9A14215-7A5F-7A80-CCB2-CCFF9B50C3FA}"/>
              </a:ext>
            </a:extLst>
          </p:cNvPr>
          <p:cNvSpPr txBox="1"/>
          <p:nvPr/>
        </p:nvSpPr>
        <p:spPr>
          <a:xfrm>
            <a:off x="1905000" y="9258300"/>
            <a:ext cx="23337821" cy="516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75"/>
              </a:lnSpc>
            </a:pPr>
            <a:r>
              <a:rPr lang="en-US" altLang="zh-TW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Change outliers to empty value(normal range). Delete row(Over 3 empty).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4E900CF-2665-D8A2-1CF1-7E586AED0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00" y="2120085"/>
            <a:ext cx="6477000" cy="563866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B4A5A99-5CA9-1DA5-B8EF-C41A277D1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7887" y="2047567"/>
            <a:ext cx="5763429" cy="5639587"/>
          </a:xfrm>
          <a:prstGeom prst="rect">
            <a:avLst/>
          </a:prstGeom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id="{940CEA79-FCC0-FD6D-A7A0-389CD41E0D3F}"/>
              </a:ext>
            </a:extLst>
          </p:cNvPr>
          <p:cNvSpPr txBox="1"/>
          <p:nvPr/>
        </p:nvSpPr>
        <p:spPr>
          <a:xfrm>
            <a:off x="4419600" y="7956054"/>
            <a:ext cx="7239000" cy="5667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0"/>
              </a:lnSpc>
            </a:pPr>
            <a:r>
              <a:rPr lang="en-US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Numeric</a:t>
            </a: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50D0529C-5A8B-F0E7-C00B-449BE931BC4F}"/>
              </a:ext>
            </a:extLst>
          </p:cNvPr>
          <p:cNvSpPr txBox="1"/>
          <p:nvPr/>
        </p:nvSpPr>
        <p:spPr>
          <a:xfrm>
            <a:off x="11201400" y="8029528"/>
            <a:ext cx="7239000" cy="5667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0"/>
              </a:lnSpc>
            </a:pPr>
            <a:r>
              <a:rPr lang="en-US" sz="3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String(13 columns)</a:t>
            </a:r>
          </a:p>
        </p:txBody>
      </p:sp>
    </p:spTree>
    <p:extLst>
      <p:ext uri="{BB962C8B-B14F-4D97-AF65-F5344CB8AC3E}">
        <p14:creationId xmlns:p14="http://schemas.microsoft.com/office/powerpoint/2010/main" val="1252429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83875" y="603723"/>
            <a:ext cx="12674925" cy="2496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80"/>
              </a:lnSpc>
            </a:pPr>
            <a:r>
              <a:rPr lang="en-US" altLang="zh-TW" sz="8383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Another </a:t>
            </a:r>
            <a:r>
              <a:rPr lang="en-US" sz="8383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Dataset</a:t>
            </a:r>
          </a:p>
          <a:p>
            <a:pPr algn="l">
              <a:lnSpc>
                <a:spcPts val="10480"/>
              </a:lnSpc>
            </a:pPr>
            <a:r>
              <a:rPr lang="en-US" sz="4800" dirty="0">
                <a:latin typeface="Arimo Bold"/>
                <a:ea typeface="Arimo Bold"/>
                <a:cs typeface="Arimo Bold"/>
                <a:sym typeface="Arimo Bold"/>
              </a:rPr>
              <a:t>401 rows and 13 features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6B33E6D-6536-C4FD-1C41-E699B67E7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608" y="4000500"/>
            <a:ext cx="14440783" cy="3505200"/>
          </a:xfrm>
          <a:prstGeom prst="rect">
            <a:avLst/>
          </a:prstGeom>
        </p:spPr>
      </p:pic>
      <p:sp>
        <p:nvSpPr>
          <p:cNvPr id="2" name="TextBox 3">
            <a:extLst>
              <a:ext uri="{FF2B5EF4-FFF2-40B4-BE49-F238E27FC236}">
                <a16:creationId xmlns:a16="http://schemas.microsoft.com/office/drawing/2014/main" id="{367D24EB-E333-D389-C721-755B2BF83C01}"/>
              </a:ext>
            </a:extLst>
          </p:cNvPr>
          <p:cNvSpPr txBox="1"/>
          <p:nvPr/>
        </p:nvSpPr>
        <p:spPr>
          <a:xfrm>
            <a:off x="5613075" y="8394899"/>
            <a:ext cx="12674925" cy="1149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80"/>
              </a:lnSpc>
            </a:pPr>
            <a:r>
              <a:rPr lang="en-US" altLang="zh-TW" sz="4800" dirty="0">
                <a:latin typeface="Arimo Bold"/>
                <a:ea typeface="Arimo Bold"/>
                <a:cs typeface="Arimo Bold"/>
                <a:sym typeface="Arimo Bold"/>
              </a:rPr>
              <a:t>Data had</a:t>
            </a:r>
            <a:r>
              <a:rPr lang="zh-TW" altLang="en-US" sz="48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800" dirty="0">
                <a:latin typeface="Arimo Bold"/>
                <a:ea typeface="Arimo Bold"/>
                <a:cs typeface="Arimo Bold"/>
                <a:sym typeface="Arimo Bold"/>
              </a:rPr>
              <a:t>been</a:t>
            </a:r>
            <a:r>
              <a:rPr lang="zh-TW" altLang="en-US" sz="48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800" dirty="0">
                <a:latin typeface="Arimo Bold"/>
                <a:ea typeface="Arimo Bold"/>
                <a:cs typeface="Arimo Bold"/>
                <a:sym typeface="Arimo Bold"/>
              </a:rPr>
              <a:t>cleaned</a:t>
            </a:r>
            <a:endParaRPr lang="en-US" sz="4800" dirty="0">
              <a:latin typeface="Arimo Bold"/>
              <a:ea typeface="Arimo Bold"/>
              <a:cs typeface="Arimo Bold"/>
              <a:sym typeface="Arimo Bold"/>
            </a:endParaRPr>
          </a:p>
        </p:txBody>
      </p:sp>
    </p:spTree>
    <p:extLst>
      <p:ext uri="{BB962C8B-B14F-4D97-AF65-F5344CB8AC3E}">
        <p14:creationId xmlns:p14="http://schemas.microsoft.com/office/powerpoint/2010/main" val="1144501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2000" y="615486"/>
            <a:ext cx="10533337" cy="908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Another </a:t>
            </a: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dataset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FEA37E4-AA9B-E540-51F1-9730D2E5E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357" y="2123321"/>
            <a:ext cx="7626643" cy="6629400"/>
          </a:xfrm>
          <a:prstGeom prst="rect">
            <a:avLst/>
          </a:prstGeom>
        </p:spPr>
      </p:pic>
      <p:sp>
        <p:nvSpPr>
          <p:cNvPr id="9" name="TextBox 4">
            <a:extLst>
              <a:ext uri="{FF2B5EF4-FFF2-40B4-BE49-F238E27FC236}">
                <a16:creationId xmlns:a16="http://schemas.microsoft.com/office/drawing/2014/main" id="{C9A14215-7A5F-7A80-CCB2-CCFF9B50C3FA}"/>
              </a:ext>
            </a:extLst>
          </p:cNvPr>
          <p:cNvSpPr txBox="1"/>
          <p:nvPr/>
        </p:nvSpPr>
        <p:spPr>
          <a:xfrm>
            <a:off x="2362200" y="9257192"/>
            <a:ext cx="23337821" cy="525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75"/>
              </a:lnSpc>
            </a:pP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Use </a:t>
            </a:r>
            <a:r>
              <a:rPr lang="en-US" altLang="zh-TW" sz="3500" dirty="0" err="1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Oringinal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dataset.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Delete row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to balance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data(random)</a:t>
            </a:r>
            <a:r>
              <a:rPr 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. </a:t>
            </a:r>
            <a:r>
              <a:rPr lang="en-US" sz="3500" dirty="0" err="1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ckd</a:t>
            </a:r>
            <a:r>
              <a:rPr 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 5:3 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90AC9A0-C4C3-857D-F424-1CC62A33A5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7767" y="4116333"/>
            <a:ext cx="8556515" cy="26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65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-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583875" y="603723"/>
            <a:ext cx="12674925" cy="2496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80"/>
              </a:lnSpc>
            </a:pPr>
            <a:r>
              <a:rPr lang="en-US" sz="8383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Original Dataset</a:t>
            </a:r>
          </a:p>
          <a:p>
            <a:pPr algn="l">
              <a:lnSpc>
                <a:spcPts val="10480"/>
              </a:lnSpc>
            </a:pPr>
            <a:r>
              <a:rPr lang="en-US" sz="4800" dirty="0">
                <a:latin typeface="Arimo Bold"/>
                <a:ea typeface="Arimo Bold"/>
                <a:cs typeface="Arimo Bold"/>
                <a:sym typeface="Arimo Bold"/>
              </a:rPr>
              <a:t>400 rows and 25 features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F07E8EE-9B25-17DE-DD07-434BA4F58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68" y="3619500"/>
            <a:ext cx="17516863" cy="3365461"/>
          </a:xfrm>
          <a:prstGeom prst="rect">
            <a:avLst/>
          </a:prstGeom>
        </p:spPr>
      </p:pic>
      <p:sp>
        <p:nvSpPr>
          <p:cNvPr id="4" name="TextBox 13">
            <a:extLst>
              <a:ext uri="{FF2B5EF4-FFF2-40B4-BE49-F238E27FC236}">
                <a16:creationId xmlns:a16="http://schemas.microsoft.com/office/drawing/2014/main" id="{A705D352-8325-9CA7-7341-739E6B3974A1}"/>
              </a:ext>
            </a:extLst>
          </p:cNvPr>
          <p:cNvSpPr txBox="1"/>
          <p:nvPr/>
        </p:nvSpPr>
        <p:spPr>
          <a:xfrm>
            <a:off x="257766" y="8062257"/>
            <a:ext cx="1332714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000" dirty="0" err="1">
                <a:latin typeface="Arimo"/>
                <a:ea typeface="Arimo"/>
                <a:cs typeface="Arimo"/>
                <a:sym typeface="Arimo"/>
              </a:rPr>
              <a:t>pcv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 - packed cell volume</a:t>
            </a: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8072BE68-7C8C-158D-CF59-FCF8EF4FD103}"/>
              </a:ext>
            </a:extLst>
          </p:cNvPr>
          <p:cNvSpPr txBox="1"/>
          <p:nvPr/>
        </p:nvSpPr>
        <p:spPr>
          <a:xfrm>
            <a:off x="257766" y="9005167"/>
            <a:ext cx="1332714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sz="3000" dirty="0" err="1">
                <a:latin typeface="Arimo"/>
                <a:ea typeface="Arimo"/>
                <a:cs typeface="Arimo"/>
                <a:sym typeface="Arimo"/>
              </a:rPr>
              <a:t>hemo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 - hemoglobin</a:t>
            </a: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C856A9CB-840C-8F2C-6F32-200D5A86A199}"/>
              </a:ext>
            </a:extLst>
          </p:cNvPr>
          <p:cNvSpPr txBox="1"/>
          <p:nvPr/>
        </p:nvSpPr>
        <p:spPr>
          <a:xfrm>
            <a:off x="13424352" y="8073870"/>
            <a:ext cx="13327142" cy="384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sg - </a:t>
            </a:r>
            <a:r>
              <a:rPr lang="en-US" sz="3200" dirty="0">
                <a:latin typeface="Arimo"/>
                <a:ea typeface="Arimo"/>
                <a:cs typeface="Arimo"/>
                <a:sym typeface="Arimo"/>
              </a:rPr>
              <a:t>s</a:t>
            </a:r>
            <a:r>
              <a:rPr lang="en-US" altLang="zh-TW" sz="3200" dirty="0"/>
              <a:t>pecific gravity</a:t>
            </a:r>
            <a:endParaRPr lang="en-US" sz="3000" dirty="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51593641-9C91-1E9A-A769-5BD580CDADA6}"/>
              </a:ext>
            </a:extLst>
          </p:cNvPr>
          <p:cNvSpPr txBox="1"/>
          <p:nvPr/>
        </p:nvSpPr>
        <p:spPr>
          <a:xfrm>
            <a:off x="4267200" y="8979186"/>
            <a:ext cx="1332714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000" dirty="0" err="1">
                <a:latin typeface="Arimo"/>
                <a:ea typeface="Arimo"/>
                <a:cs typeface="Arimo"/>
                <a:sym typeface="Arimo"/>
              </a:rPr>
              <a:t>bgr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 - blood glucose random</a:t>
            </a: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6F119448-FB67-7311-0C09-20336A1DFD93}"/>
              </a:ext>
            </a:extLst>
          </p:cNvPr>
          <p:cNvSpPr txBox="1"/>
          <p:nvPr/>
        </p:nvSpPr>
        <p:spPr>
          <a:xfrm>
            <a:off x="9272883" y="8060572"/>
            <a:ext cx="1332714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sz="3000" dirty="0" err="1">
                <a:latin typeface="Arimo"/>
                <a:ea typeface="Arimo"/>
                <a:cs typeface="Arimo"/>
                <a:sym typeface="Arimo"/>
              </a:rPr>
              <a:t>sc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 - serum creatinine</a:t>
            </a: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263B302F-F9AD-1379-14E4-EDE964218C1A}"/>
              </a:ext>
            </a:extLst>
          </p:cNvPr>
          <p:cNvSpPr txBox="1"/>
          <p:nvPr/>
        </p:nvSpPr>
        <p:spPr>
          <a:xfrm>
            <a:off x="9753600" y="8963859"/>
            <a:ext cx="1332714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000" dirty="0">
                <a:latin typeface="Arimo"/>
                <a:ea typeface="Arimo"/>
                <a:cs typeface="Arimo"/>
                <a:sym typeface="Arimo"/>
              </a:rPr>
              <a:t>al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 - albumin</a:t>
            </a: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89251081-1DA7-7B2E-24AA-286E96DD2AA5}"/>
              </a:ext>
            </a:extLst>
          </p:cNvPr>
          <p:cNvSpPr txBox="1"/>
          <p:nvPr/>
        </p:nvSpPr>
        <p:spPr>
          <a:xfrm>
            <a:off x="13258800" y="9035821"/>
            <a:ext cx="1332714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classification – </a:t>
            </a:r>
            <a:r>
              <a:rPr lang="en-US" sz="3000" dirty="0" err="1">
                <a:latin typeface="Arimo"/>
                <a:ea typeface="Arimo"/>
                <a:cs typeface="Arimo"/>
                <a:sym typeface="Arimo"/>
              </a:rPr>
              <a:t>ckd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/</a:t>
            </a:r>
            <a:r>
              <a:rPr lang="en-US" sz="3000" dirty="0" err="1">
                <a:latin typeface="Arimo"/>
                <a:ea typeface="Arimo"/>
                <a:cs typeface="Arimo"/>
                <a:sym typeface="Arimo"/>
              </a:rPr>
              <a:t>nockd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  </a:t>
            </a: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5C57DEFE-0F79-3C31-056D-E6849A66DF9B}"/>
              </a:ext>
            </a:extLst>
          </p:cNvPr>
          <p:cNvSpPr txBox="1"/>
          <p:nvPr/>
        </p:nvSpPr>
        <p:spPr>
          <a:xfrm>
            <a:off x="4932783" y="8060501"/>
            <a:ext cx="13327142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000" dirty="0" err="1">
                <a:latin typeface="Arimo"/>
                <a:ea typeface="Arimo"/>
                <a:cs typeface="Arimo"/>
                <a:sym typeface="Arimo"/>
              </a:rPr>
              <a:t>rc</a:t>
            </a:r>
            <a:r>
              <a:rPr lang="en-US" sz="3000" dirty="0">
                <a:latin typeface="Arimo"/>
                <a:ea typeface="Arimo"/>
                <a:cs typeface="Arimo"/>
                <a:sym typeface="Arimo"/>
              </a:rPr>
              <a:t> - red blood cell count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012A3489-1B4D-C01C-3058-88F9D44A7E10}"/>
              </a:ext>
            </a:extLst>
          </p:cNvPr>
          <p:cNvSpPr txBox="1"/>
          <p:nvPr/>
        </p:nvSpPr>
        <p:spPr>
          <a:xfrm>
            <a:off x="9212922" y="600781"/>
            <a:ext cx="12674925" cy="11281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80"/>
              </a:lnSpc>
            </a:pPr>
            <a:r>
              <a:rPr lang="en-US" altLang="zh-TW" sz="3600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taken over 2-month period in India</a:t>
            </a:r>
            <a:endParaRPr lang="en-US" sz="3600" dirty="0">
              <a:latin typeface="Arimo Bold"/>
              <a:ea typeface="Arimo Bold"/>
              <a:cs typeface="Arimo Bold"/>
              <a:sym typeface="Arimo Bold"/>
            </a:endParaRPr>
          </a:p>
        </p:txBody>
      </p:sp>
    </p:spTree>
    <p:extLst>
      <p:ext uri="{BB962C8B-B14F-4D97-AF65-F5344CB8AC3E}">
        <p14:creationId xmlns:p14="http://schemas.microsoft.com/office/powerpoint/2010/main" val="429081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2000" y="615486"/>
            <a:ext cx="15621000" cy="908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altLang="zh-TW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Another </a:t>
            </a:r>
            <a:r>
              <a:rPr lang="en-US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dataset</a:t>
            </a:r>
            <a:r>
              <a:rPr lang="zh-TW" altLang="en-US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(balance vs</a:t>
            </a:r>
            <a:r>
              <a:rPr lang="zh-TW" altLang="en-US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5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unbalanced)</a:t>
            </a:r>
            <a:endParaRPr lang="en-US" sz="5400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C9A14215-7A5F-7A80-CCB2-CCFF9B50C3FA}"/>
              </a:ext>
            </a:extLst>
          </p:cNvPr>
          <p:cNvSpPr txBox="1"/>
          <p:nvPr/>
        </p:nvSpPr>
        <p:spPr>
          <a:xfrm>
            <a:off x="1981200" y="9175742"/>
            <a:ext cx="23337821" cy="525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75"/>
              </a:lnSpc>
            </a:pP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Use </a:t>
            </a:r>
            <a:r>
              <a:rPr lang="en-US" altLang="zh-TW" sz="3500" dirty="0" err="1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Oringinal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dataset.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Delete row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to balance</a:t>
            </a:r>
            <a:r>
              <a:rPr lang="zh-TW" altLang="en-US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data(random). </a:t>
            </a:r>
            <a:r>
              <a:rPr lang="en-US" altLang="zh-TW" sz="3500" dirty="0" err="1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ckd</a:t>
            </a:r>
            <a:r>
              <a:rPr lang="en-US" altLang="zh-TW" sz="35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 1:1 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FF75365-AA64-3D9D-5F20-D4EC57263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139298"/>
            <a:ext cx="5638800" cy="61671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81BA392-6E09-F834-6AA3-5C17F5BCF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0" y="3931446"/>
            <a:ext cx="8748898" cy="304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2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9600" y="462624"/>
            <a:ext cx="12344400" cy="908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Appendix: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Variable Information</a:t>
            </a:r>
            <a:endParaRPr lang="en-US" sz="6075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B529D0E5-9016-71E8-305F-7EA7B06DA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2171700"/>
            <a:ext cx="5638800" cy="6601111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9E1C51FB-1A68-7782-6B44-A6FF1E28C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776998"/>
            <a:ext cx="5404004" cy="533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05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9600" y="462624"/>
            <a:ext cx="1234440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Appendix: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Other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Distribution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endParaRPr lang="en-US" sz="6075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A5788B-4766-AEB9-B43C-D1DAD19588BA}"/>
              </a:ext>
            </a:extLst>
          </p:cNvPr>
          <p:cNvSpPr txBox="1"/>
          <p:nvPr/>
        </p:nvSpPr>
        <p:spPr>
          <a:xfrm>
            <a:off x="11887200" y="770641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(After</a:t>
            </a:r>
            <a:r>
              <a:rPr lang="zh-TW" altLang="en-US" sz="32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Data Cleaning)</a:t>
            </a:r>
            <a:endParaRPr lang="zh-TW" altLang="en-US" sz="3200" dirty="0"/>
          </a:p>
        </p:txBody>
      </p:sp>
      <p:pic>
        <p:nvPicPr>
          <p:cNvPr id="12" name="圖片 11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CA1F114C-34F8-23C5-E5DD-F15CAB3B60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4" name="圖片 13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54457286-689B-5ED8-353D-7987D5755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6" name="圖片 15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D1775368-1117-B9AC-28FC-FAFBFA09D9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8" name="圖片 17" descr="一張含有 圖表, 行, 繪圖 的圖片&#10;&#10;自動產生的描述">
            <a:extLst>
              <a:ext uri="{FF2B5EF4-FFF2-40B4-BE49-F238E27FC236}">
                <a16:creationId xmlns:a16="http://schemas.microsoft.com/office/drawing/2014/main" id="{319A22AE-0BAB-A3B3-962B-109DFBB03A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0" name="圖片 19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F625BC58-F5E5-5213-AFD3-8676AF74B7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2" name="圖片 21" descr="一張含有 行, 文字, 繪圖, 螢幕擷取畫面 的圖片&#10;&#10;自動產生的描述">
            <a:extLst>
              <a:ext uri="{FF2B5EF4-FFF2-40B4-BE49-F238E27FC236}">
                <a16:creationId xmlns:a16="http://schemas.microsoft.com/office/drawing/2014/main" id="{A742EC76-1FE4-E78A-F6AD-38E83EE998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4" name="圖片 23" descr="一張含有 文字, 行, 螢幕擷取畫面, 繪圖 的圖片&#10;&#10;自動產生的描述">
            <a:extLst>
              <a:ext uri="{FF2B5EF4-FFF2-40B4-BE49-F238E27FC236}">
                <a16:creationId xmlns:a16="http://schemas.microsoft.com/office/drawing/2014/main" id="{46912A58-5789-0908-7A4F-BD50F7BB7A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6" name="圖片 25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48A7568A-DC64-0554-8682-7FD109BD2E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8" name="圖片 27" descr="一張含有 圖表, 行, 繪圖 的圖片&#10;&#10;自動產生的描述">
            <a:extLst>
              <a:ext uri="{FF2B5EF4-FFF2-40B4-BE49-F238E27FC236}">
                <a16:creationId xmlns:a16="http://schemas.microsoft.com/office/drawing/2014/main" id="{3B87E719-C663-00A4-D595-D5591ACC29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0" name="圖片 29" descr="一張含有 文字, 螢幕擷取畫面, 行, 繪圖 的圖片&#10;&#10;自動產生的描述">
            <a:extLst>
              <a:ext uri="{FF2B5EF4-FFF2-40B4-BE49-F238E27FC236}">
                <a16:creationId xmlns:a16="http://schemas.microsoft.com/office/drawing/2014/main" id="{CA845AB8-CBA1-E9AD-5E2B-46AEF14078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2" name="圖片 31" descr="一張含有 行, 繪圖, 圖表, 螢幕擷取畫面 的圖片&#10;&#10;自動產生的描述">
            <a:extLst>
              <a:ext uri="{FF2B5EF4-FFF2-40B4-BE49-F238E27FC236}">
                <a16:creationId xmlns:a16="http://schemas.microsoft.com/office/drawing/2014/main" id="{657FE066-B92C-945E-E497-53625C09E6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4" name="圖片 33" descr="一張含有 行, 繪圖, 圖表, 螢幕擷取畫面 的圖片&#10;&#10;自動產生的描述">
            <a:extLst>
              <a:ext uri="{FF2B5EF4-FFF2-40B4-BE49-F238E27FC236}">
                <a16:creationId xmlns:a16="http://schemas.microsoft.com/office/drawing/2014/main" id="{8BD8ABA5-5D2F-DDF6-FFDF-D04EA7E06F9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6" name="圖片 35" descr="一張含有 圖表, 行, 繪圖 的圖片&#10;&#10;自動產生的描述">
            <a:extLst>
              <a:ext uri="{FF2B5EF4-FFF2-40B4-BE49-F238E27FC236}">
                <a16:creationId xmlns:a16="http://schemas.microsoft.com/office/drawing/2014/main" id="{0870CDE4-9889-3586-C861-A016B1EE5AE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8" name="圖片 37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14D67A10-D1BE-D243-2E30-879BC2CA16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40" name="圖片 39" descr="一張含有 圖表, 行, 繪圖, 斜率、斜坡 的圖片&#10;&#10;自動產生的描述">
            <a:extLst>
              <a:ext uri="{FF2B5EF4-FFF2-40B4-BE49-F238E27FC236}">
                <a16:creationId xmlns:a16="http://schemas.microsoft.com/office/drawing/2014/main" id="{AE98C5E0-D567-E5CC-E521-17E568DDBBB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42" name="圖片 41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8B2E047E-243C-DD15-7802-FFDE1F49261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44" name="圖片 43" descr="一張含有 文字, 行, 螢幕擷取畫面, 繪圖 的圖片&#10;&#10;自動產生的描述">
            <a:extLst>
              <a:ext uri="{FF2B5EF4-FFF2-40B4-BE49-F238E27FC236}">
                <a16:creationId xmlns:a16="http://schemas.microsoft.com/office/drawing/2014/main" id="{1F81DABA-B482-CE73-D02E-09304C718F3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46" name="圖片 45" descr="一張含有 行, 文字, 繪圖, 螢幕擷取畫面 的圖片&#10;&#10;自動產生的描述">
            <a:extLst>
              <a:ext uri="{FF2B5EF4-FFF2-40B4-BE49-F238E27FC236}">
                <a16:creationId xmlns:a16="http://schemas.microsoft.com/office/drawing/2014/main" id="{375EF2C9-2E35-CC0F-A8DC-13E330611A2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07" y="5410185"/>
            <a:ext cx="9144018" cy="3657607"/>
          </a:xfrm>
          <a:prstGeom prst="rect">
            <a:avLst/>
          </a:prstGeom>
        </p:spPr>
      </p:pic>
      <p:pic>
        <p:nvPicPr>
          <p:cNvPr id="48" name="圖片 47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24A70236-C614-1D89-5606-70722E5167F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769" y="1896187"/>
            <a:ext cx="9144018" cy="3657607"/>
          </a:xfrm>
          <a:prstGeom prst="rect">
            <a:avLst/>
          </a:prstGeom>
        </p:spPr>
      </p:pic>
      <p:pic>
        <p:nvPicPr>
          <p:cNvPr id="50" name="圖片 49" descr="一張含有 行, 繪圖, 圖表, 螢幕擷取畫面 的圖片&#10;&#10;自動產生的描述">
            <a:extLst>
              <a:ext uri="{FF2B5EF4-FFF2-40B4-BE49-F238E27FC236}">
                <a16:creationId xmlns:a16="http://schemas.microsoft.com/office/drawing/2014/main" id="{C18E59FF-65AF-5344-08BE-17D32E57E91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855" y="5623639"/>
            <a:ext cx="9144018" cy="3657607"/>
          </a:xfrm>
          <a:prstGeom prst="rect">
            <a:avLst/>
          </a:prstGeom>
        </p:spPr>
      </p:pic>
      <p:pic>
        <p:nvPicPr>
          <p:cNvPr id="52" name="圖片 51" descr="一張含有 繪圖, 行, 圖表, 斜率、斜坡 的圖片&#10;&#10;自動產生的描述">
            <a:extLst>
              <a:ext uri="{FF2B5EF4-FFF2-40B4-BE49-F238E27FC236}">
                <a16:creationId xmlns:a16="http://schemas.microsoft.com/office/drawing/2014/main" id="{0F64B8C8-07B6-9FF6-A727-5C6ECE7BC23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90700"/>
            <a:ext cx="9144018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52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9600" y="462624"/>
            <a:ext cx="1234440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Appendix: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Other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Distribution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endParaRPr lang="en-US" sz="6075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A5788B-4766-AEB9-B43C-D1DAD19588BA}"/>
              </a:ext>
            </a:extLst>
          </p:cNvPr>
          <p:cNvSpPr txBox="1"/>
          <p:nvPr/>
        </p:nvSpPr>
        <p:spPr>
          <a:xfrm>
            <a:off x="11887200" y="770641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(After</a:t>
            </a:r>
            <a:r>
              <a:rPr lang="zh-TW" altLang="en-US" sz="32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Data Cleaning)</a:t>
            </a:r>
            <a:endParaRPr lang="zh-TW" altLang="en-US" sz="3200" dirty="0"/>
          </a:p>
        </p:txBody>
      </p:sp>
      <p:pic>
        <p:nvPicPr>
          <p:cNvPr id="12" name="圖片 11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CA1F114C-34F8-23C5-E5DD-F15CAB3B60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4" name="圖片 13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54457286-689B-5ED8-353D-7987D5755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6" name="圖片 15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D1775368-1117-B9AC-28FC-FAFBFA09D9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8" name="圖片 17" descr="一張含有 圖表, 行, 繪圖 的圖片&#10;&#10;自動產生的描述">
            <a:extLst>
              <a:ext uri="{FF2B5EF4-FFF2-40B4-BE49-F238E27FC236}">
                <a16:creationId xmlns:a16="http://schemas.microsoft.com/office/drawing/2014/main" id="{319A22AE-0BAB-A3B3-962B-109DFBB03A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0" name="圖片 19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F625BC58-F5E5-5213-AFD3-8676AF74B7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2" name="圖片 21" descr="一張含有 行, 文字, 繪圖, 螢幕擷取畫面 的圖片&#10;&#10;自動產生的描述">
            <a:extLst>
              <a:ext uri="{FF2B5EF4-FFF2-40B4-BE49-F238E27FC236}">
                <a16:creationId xmlns:a16="http://schemas.microsoft.com/office/drawing/2014/main" id="{A742EC76-1FE4-E78A-F6AD-38E83EE998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4" name="圖片 23" descr="一張含有 文字, 行, 螢幕擷取畫面, 繪圖 的圖片&#10;&#10;自動產生的描述">
            <a:extLst>
              <a:ext uri="{FF2B5EF4-FFF2-40B4-BE49-F238E27FC236}">
                <a16:creationId xmlns:a16="http://schemas.microsoft.com/office/drawing/2014/main" id="{46912A58-5789-0908-7A4F-BD50F7BB7A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6" name="圖片 25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48A7568A-DC64-0554-8682-7FD109BD2E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8" name="圖片 27" descr="一張含有 圖表, 行, 繪圖 的圖片&#10;&#10;自動產生的描述">
            <a:extLst>
              <a:ext uri="{FF2B5EF4-FFF2-40B4-BE49-F238E27FC236}">
                <a16:creationId xmlns:a16="http://schemas.microsoft.com/office/drawing/2014/main" id="{3B87E719-C663-00A4-D595-D5591ACC29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0" name="圖片 29" descr="一張含有 文字, 螢幕擷取畫面, 行, 繪圖 的圖片&#10;&#10;自動產生的描述">
            <a:extLst>
              <a:ext uri="{FF2B5EF4-FFF2-40B4-BE49-F238E27FC236}">
                <a16:creationId xmlns:a16="http://schemas.microsoft.com/office/drawing/2014/main" id="{CA845AB8-CBA1-E9AD-5E2B-46AEF14078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2" name="圖片 31" descr="一張含有 行, 繪圖, 圖表, 螢幕擷取畫面 的圖片&#10;&#10;自動產生的描述">
            <a:extLst>
              <a:ext uri="{FF2B5EF4-FFF2-40B4-BE49-F238E27FC236}">
                <a16:creationId xmlns:a16="http://schemas.microsoft.com/office/drawing/2014/main" id="{657FE066-B92C-945E-E497-53625C09E6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4" name="圖片 33" descr="一張含有 行, 繪圖, 圖表, 螢幕擷取畫面 的圖片&#10;&#10;自動產生的描述">
            <a:extLst>
              <a:ext uri="{FF2B5EF4-FFF2-40B4-BE49-F238E27FC236}">
                <a16:creationId xmlns:a16="http://schemas.microsoft.com/office/drawing/2014/main" id="{8BD8ABA5-5D2F-DDF6-FFDF-D04EA7E06F9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6" name="圖片 35" descr="一張含有 圖表, 行, 繪圖 的圖片&#10;&#10;自動產生的描述">
            <a:extLst>
              <a:ext uri="{FF2B5EF4-FFF2-40B4-BE49-F238E27FC236}">
                <a16:creationId xmlns:a16="http://schemas.microsoft.com/office/drawing/2014/main" id="{0870CDE4-9889-3586-C861-A016B1EE5AE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8" name="圖片 37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14D67A10-D1BE-D243-2E30-879BC2CA16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493" y="5573458"/>
            <a:ext cx="9144018" cy="3657607"/>
          </a:xfrm>
          <a:prstGeom prst="rect">
            <a:avLst/>
          </a:prstGeom>
        </p:spPr>
      </p:pic>
      <p:pic>
        <p:nvPicPr>
          <p:cNvPr id="40" name="圖片 39" descr="一張含有 圖表, 行, 繪圖, 斜率、斜坡 的圖片&#10;&#10;自動產生的描述">
            <a:extLst>
              <a:ext uri="{FF2B5EF4-FFF2-40B4-BE49-F238E27FC236}">
                <a16:creationId xmlns:a16="http://schemas.microsoft.com/office/drawing/2014/main" id="{AE98C5E0-D567-E5CC-E521-17E568DDBBB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3" y="5537400"/>
            <a:ext cx="9144018" cy="3657607"/>
          </a:xfrm>
          <a:prstGeom prst="rect">
            <a:avLst/>
          </a:prstGeom>
        </p:spPr>
      </p:pic>
      <p:pic>
        <p:nvPicPr>
          <p:cNvPr id="42" name="圖片 41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8B2E047E-243C-DD15-7802-FFDE1F49261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915851"/>
            <a:ext cx="9144018" cy="3657607"/>
          </a:xfrm>
          <a:prstGeom prst="rect">
            <a:avLst/>
          </a:prstGeom>
        </p:spPr>
      </p:pic>
      <p:pic>
        <p:nvPicPr>
          <p:cNvPr id="44" name="圖片 43" descr="一張含有 文字, 行, 螢幕擷取畫面, 繪圖 的圖片&#10;&#10;自動產生的描述">
            <a:extLst>
              <a:ext uri="{FF2B5EF4-FFF2-40B4-BE49-F238E27FC236}">
                <a16:creationId xmlns:a16="http://schemas.microsoft.com/office/drawing/2014/main" id="{1F81DABA-B482-CE73-D02E-09304C718F3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82496"/>
            <a:ext cx="9144018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62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9600" y="462624"/>
            <a:ext cx="1234440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Appendix: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Other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Distribution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endParaRPr lang="en-US" sz="6075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A5788B-4766-AEB9-B43C-D1DAD19588BA}"/>
              </a:ext>
            </a:extLst>
          </p:cNvPr>
          <p:cNvSpPr txBox="1"/>
          <p:nvPr/>
        </p:nvSpPr>
        <p:spPr>
          <a:xfrm>
            <a:off x="11887200" y="770641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(After</a:t>
            </a:r>
            <a:r>
              <a:rPr lang="zh-TW" altLang="en-US" sz="32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Data Cleaning)</a:t>
            </a:r>
            <a:endParaRPr lang="zh-TW" altLang="en-US" sz="3200" dirty="0"/>
          </a:p>
        </p:txBody>
      </p:sp>
      <p:pic>
        <p:nvPicPr>
          <p:cNvPr id="12" name="圖片 11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CA1F114C-34F8-23C5-E5DD-F15CAB3B60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4" name="圖片 13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54457286-689B-5ED8-353D-7987D5755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6" name="圖片 15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D1775368-1117-B9AC-28FC-FAFBFA09D9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8" name="圖片 17" descr="一張含有 圖表, 行, 繪圖 的圖片&#10;&#10;自動產生的描述">
            <a:extLst>
              <a:ext uri="{FF2B5EF4-FFF2-40B4-BE49-F238E27FC236}">
                <a16:creationId xmlns:a16="http://schemas.microsoft.com/office/drawing/2014/main" id="{319A22AE-0BAB-A3B3-962B-109DFBB03A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0" name="圖片 19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F625BC58-F5E5-5213-AFD3-8676AF74B7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2" name="圖片 21" descr="一張含有 行, 文字, 繪圖, 螢幕擷取畫面 的圖片&#10;&#10;自動產生的描述">
            <a:extLst>
              <a:ext uri="{FF2B5EF4-FFF2-40B4-BE49-F238E27FC236}">
                <a16:creationId xmlns:a16="http://schemas.microsoft.com/office/drawing/2014/main" id="{A742EC76-1FE4-E78A-F6AD-38E83EE998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4" name="圖片 23" descr="一張含有 文字, 行, 螢幕擷取畫面, 繪圖 的圖片&#10;&#10;自動產生的描述">
            <a:extLst>
              <a:ext uri="{FF2B5EF4-FFF2-40B4-BE49-F238E27FC236}">
                <a16:creationId xmlns:a16="http://schemas.microsoft.com/office/drawing/2014/main" id="{46912A58-5789-0908-7A4F-BD50F7BB7A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6" name="圖片 25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48A7568A-DC64-0554-8682-7FD109BD2E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8" name="圖片 27" descr="一張含有 圖表, 行, 繪圖 的圖片&#10;&#10;自動產生的描述">
            <a:extLst>
              <a:ext uri="{FF2B5EF4-FFF2-40B4-BE49-F238E27FC236}">
                <a16:creationId xmlns:a16="http://schemas.microsoft.com/office/drawing/2014/main" id="{3B87E719-C663-00A4-D595-D5591ACC29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30" name="圖片 29" descr="一張含有 文字, 螢幕擷取畫面, 行, 繪圖 的圖片&#10;&#10;自動產生的描述">
            <a:extLst>
              <a:ext uri="{FF2B5EF4-FFF2-40B4-BE49-F238E27FC236}">
                <a16:creationId xmlns:a16="http://schemas.microsoft.com/office/drawing/2014/main" id="{CA845AB8-CBA1-E9AD-5E2B-46AEF14078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673" y="5578375"/>
            <a:ext cx="9144018" cy="3657607"/>
          </a:xfrm>
          <a:prstGeom prst="rect">
            <a:avLst/>
          </a:prstGeom>
        </p:spPr>
      </p:pic>
      <p:pic>
        <p:nvPicPr>
          <p:cNvPr id="32" name="圖片 31" descr="一張含有 行, 繪圖, 圖表, 螢幕擷取畫面 的圖片&#10;&#10;自動產生的描述">
            <a:extLst>
              <a:ext uri="{FF2B5EF4-FFF2-40B4-BE49-F238E27FC236}">
                <a16:creationId xmlns:a16="http://schemas.microsoft.com/office/drawing/2014/main" id="{657FE066-B92C-945E-E497-53625C09E6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26" y="5497554"/>
            <a:ext cx="9144018" cy="3657607"/>
          </a:xfrm>
          <a:prstGeom prst="rect">
            <a:avLst/>
          </a:prstGeom>
        </p:spPr>
      </p:pic>
      <p:pic>
        <p:nvPicPr>
          <p:cNvPr id="34" name="圖片 33" descr="一張含有 行, 繪圖, 圖表, 螢幕擷取畫面 的圖片&#10;&#10;自動產生的描述">
            <a:extLst>
              <a:ext uri="{FF2B5EF4-FFF2-40B4-BE49-F238E27FC236}">
                <a16:creationId xmlns:a16="http://schemas.microsoft.com/office/drawing/2014/main" id="{8BD8ABA5-5D2F-DDF6-FFDF-D04EA7E06F9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364" y="2126057"/>
            <a:ext cx="9144018" cy="3657607"/>
          </a:xfrm>
          <a:prstGeom prst="rect">
            <a:avLst/>
          </a:prstGeom>
        </p:spPr>
      </p:pic>
      <p:pic>
        <p:nvPicPr>
          <p:cNvPr id="36" name="圖片 35" descr="一張含有 圖表, 行, 繪圖 的圖片&#10;&#10;自動產生的描述">
            <a:extLst>
              <a:ext uri="{FF2B5EF4-FFF2-40B4-BE49-F238E27FC236}">
                <a16:creationId xmlns:a16="http://schemas.microsoft.com/office/drawing/2014/main" id="{0870CDE4-9889-3586-C861-A016B1EE5AE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0768"/>
            <a:ext cx="9144018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9600" y="462624"/>
            <a:ext cx="1234440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Appendix: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Other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Distribution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endParaRPr lang="en-US" sz="6075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A5788B-4766-AEB9-B43C-D1DAD19588BA}"/>
              </a:ext>
            </a:extLst>
          </p:cNvPr>
          <p:cNvSpPr txBox="1"/>
          <p:nvPr/>
        </p:nvSpPr>
        <p:spPr>
          <a:xfrm>
            <a:off x="11887200" y="770641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(After</a:t>
            </a:r>
            <a:r>
              <a:rPr lang="zh-TW" altLang="en-US" sz="32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Data Cleaning)</a:t>
            </a:r>
            <a:endParaRPr lang="zh-TW" altLang="en-US" sz="3200" dirty="0"/>
          </a:p>
        </p:txBody>
      </p:sp>
      <p:pic>
        <p:nvPicPr>
          <p:cNvPr id="12" name="圖片 11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CA1F114C-34F8-23C5-E5DD-F15CAB3B60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4" name="圖片 13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54457286-689B-5ED8-353D-7987D5755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6" name="圖片 15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D1775368-1117-B9AC-28FC-FAFBFA09D9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8" name="圖片 17" descr="一張含有 圖表, 行, 繪圖 的圖片&#10;&#10;自動產生的描述">
            <a:extLst>
              <a:ext uri="{FF2B5EF4-FFF2-40B4-BE49-F238E27FC236}">
                <a16:creationId xmlns:a16="http://schemas.microsoft.com/office/drawing/2014/main" id="{319A22AE-0BAB-A3B3-962B-109DFBB03A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0" name="圖片 19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F625BC58-F5E5-5213-AFD3-8676AF74B7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22" name="圖片 21" descr="一張含有 行, 文字, 繪圖, 螢幕擷取畫面 的圖片&#10;&#10;自動產生的描述">
            <a:extLst>
              <a:ext uri="{FF2B5EF4-FFF2-40B4-BE49-F238E27FC236}">
                <a16:creationId xmlns:a16="http://schemas.microsoft.com/office/drawing/2014/main" id="{A742EC76-1FE4-E78A-F6AD-38E83EE998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676" y="5862124"/>
            <a:ext cx="9144018" cy="3657607"/>
          </a:xfrm>
          <a:prstGeom prst="rect">
            <a:avLst/>
          </a:prstGeom>
        </p:spPr>
      </p:pic>
      <p:pic>
        <p:nvPicPr>
          <p:cNvPr id="24" name="圖片 23" descr="一張含有 文字, 行, 螢幕擷取畫面, 繪圖 的圖片&#10;&#10;自動產生的描述">
            <a:extLst>
              <a:ext uri="{FF2B5EF4-FFF2-40B4-BE49-F238E27FC236}">
                <a16:creationId xmlns:a16="http://schemas.microsoft.com/office/drawing/2014/main" id="{46912A58-5789-0908-7A4F-BD50F7BB7A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3" y="5813481"/>
            <a:ext cx="9144018" cy="3657607"/>
          </a:xfrm>
          <a:prstGeom prst="rect">
            <a:avLst/>
          </a:prstGeom>
        </p:spPr>
      </p:pic>
      <p:pic>
        <p:nvPicPr>
          <p:cNvPr id="26" name="圖片 25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48A7568A-DC64-0554-8682-7FD109BD2E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2204517"/>
            <a:ext cx="9144018" cy="3657607"/>
          </a:xfrm>
          <a:prstGeom prst="rect">
            <a:avLst/>
          </a:prstGeom>
        </p:spPr>
      </p:pic>
      <p:pic>
        <p:nvPicPr>
          <p:cNvPr id="28" name="圖片 27" descr="一張含有 圖表, 行, 繪圖 的圖片&#10;&#10;自動產生的描述">
            <a:extLst>
              <a:ext uri="{FF2B5EF4-FFF2-40B4-BE49-F238E27FC236}">
                <a16:creationId xmlns:a16="http://schemas.microsoft.com/office/drawing/2014/main" id="{3B87E719-C663-00A4-D595-D5591ACC29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35" y="2155874"/>
            <a:ext cx="9144018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90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9600" y="462624"/>
            <a:ext cx="1234440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Appendix: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Other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Distribution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endParaRPr lang="en-US" sz="6075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A5788B-4766-AEB9-B43C-D1DAD19588BA}"/>
              </a:ext>
            </a:extLst>
          </p:cNvPr>
          <p:cNvSpPr txBox="1"/>
          <p:nvPr/>
        </p:nvSpPr>
        <p:spPr>
          <a:xfrm>
            <a:off x="11887200" y="770641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(After</a:t>
            </a:r>
            <a:r>
              <a:rPr lang="zh-TW" altLang="en-US" sz="32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Data Cleaning)</a:t>
            </a:r>
            <a:endParaRPr lang="zh-TW" altLang="en-US" sz="3200" dirty="0"/>
          </a:p>
        </p:txBody>
      </p:sp>
      <p:pic>
        <p:nvPicPr>
          <p:cNvPr id="12" name="圖片 11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CA1F114C-34F8-23C5-E5DD-F15CAB3B60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1" y="3314696"/>
            <a:ext cx="9144018" cy="3657607"/>
          </a:xfrm>
          <a:prstGeom prst="rect">
            <a:avLst/>
          </a:prstGeom>
        </p:spPr>
      </p:pic>
      <p:pic>
        <p:nvPicPr>
          <p:cNvPr id="14" name="圖片 13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54457286-689B-5ED8-353D-7987D5755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1" y="5707558"/>
            <a:ext cx="9144018" cy="3657607"/>
          </a:xfrm>
          <a:prstGeom prst="rect">
            <a:avLst/>
          </a:prstGeom>
        </p:spPr>
      </p:pic>
      <p:pic>
        <p:nvPicPr>
          <p:cNvPr id="16" name="圖片 15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D1775368-1117-B9AC-28FC-FAFBFA09D9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05" y="5569771"/>
            <a:ext cx="9144018" cy="3657607"/>
          </a:xfrm>
          <a:prstGeom prst="rect">
            <a:avLst/>
          </a:prstGeom>
        </p:spPr>
      </p:pic>
      <p:pic>
        <p:nvPicPr>
          <p:cNvPr id="18" name="圖片 17" descr="一張含有 圖表, 行, 繪圖 的圖片&#10;&#10;自動產生的描述">
            <a:extLst>
              <a:ext uri="{FF2B5EF4-FFF2-40B4-BE49-F238E27FC236}">
                <a16:creationId xmlns:a16="http://schemas.microsoft.com/office/drawing/2014/main" id="{319A22AE-0BAB-A3B3-962B-109DFBB03A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126057"/>
            <a:ext cx="9144018" cy="3657607"/>
          </a:xfrm>
          <a:prstGeom prst="rect">
            <a:avLst/>
          </a:prstGeom>
        </p:spPr>
      </p:pic>
      <p:pic>
        <p:nvPicPr>
          <p:cNvPr id="20" name="圖片 19" descr="一張含有 行, 繪圖, 螢幕擷取畫面, 圖表 的圖片&#10;&#10;自動產生的描述">
            <a:extLst>
              <a:ext uri="{FF2B5EF4-FFF2-40B4-BE49-F238E27FC236}">
                <a16:creationId xmlns:a16="http://schemas.microsoft.com/office/drawing/2014/main" id="{F625BC58-F5E5-5213-AFD3-8676AF74B7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18309"/>
            <a:ext cx="9144018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44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9600" y="462624"/>
            <a:ext cx="1234440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Appendix: </a:t>
            </a:r>
            <a:r>
              <a:rPr lang="en-US" altLang="zh-TW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Other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66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Distribution</a:t>
            </a:r>
            <a:r>
              <a:rPr lang="zh-TW" alt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endParaRPr lang="en-US" sz="6075" dirty="0">
              <a:solidFill>
                <a:srgbClr val="5B5F72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1A5788B-4766-AEB9-B43C-D1DAD19588BA}"/>
              </a:ext>
            </a:extLst>
          </p:cNvPr>
          <p:cNvSpPr txBox="1"/>
          <p:nvPr/>
        </p:nvSpPr>
        <p:spPr>
          <a:xfrm>
            <a:off x="11887200" y="770641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(After</a:t>
            </a:r>
            <a:r>
              <a:rPr lang="zh-TW" altLang="en-US" sz="32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3200" dirty="0">
                <a:latin typeface="Arimo Bold"/>
                <a:ea typeface="Arimo Bold"/>
                <a:cs typeface="Arimo Bold"/>
                <a:sym typeface="Arimo Bold"/>
              </a:rPr>
              <a:t>Data Cleaning)</a:t>
            </a:r>
            <a:endParaRPr lang="zh-TW" altLang="en-US" sz="3200" dirty="0"/>
          </a:p>
        </p:txBody>
      </p:sp>
      <p:pic>
        <p:nvPicPr>
          <p:cNvPr id="12" name="圖片 11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CA1F114C-34F8-23C5-E5DD-F15CAB3B60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400298"/>
            <a:ext cx="13716011" cy="548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6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-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457200" y="151099"/>
            <a:ext cx="15240000" cy="2566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80"/>
              </a:lnSpc>
            </a:pPr>
            <a:r>
              <a:rPr lang="en-US" altLang="zh-TW" sz="7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Distribution</a:t>
            </a:r>
            <a:r>
              <a:rPr lang="zh-TW" altLang="en-US" sz="7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800" dirty="0">
                <a:latin typeface="Arimo Bold"/>
                <a:ea typeface="Arimo Bold"/>
                <a:cs typeface="Arimo Bold"/>
                <a:sym typeface="Arimo Bold"/>
              </a:rPr>
              <a:t>(Before</a:t>
            </a:r>
            <a:r>
              <a:rPr lang="zh-TW" altLang="en-US" sz="48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800" dirty="0">
                <a:latin typeface="Arimo Bold"/>
                <a:ea typeface="Arimo Bold"/>
                <a:cs typeface="Arimo Bold"/>
                <a:sym typeface="Arimo Bold"/>
              </a:rPr>
              <a:t>Data Cleaning)</a:t>
            </a:r>
            <a:endParaRPr lang="zh-TW" altLang="en-US" sz="4800" dirty="0"/>
          </a:p>
          <a:p>
            <a:pPr algn="l">
              <a:lnSpc>
                <a:spcPts val="10480"/>
              </a:lnSpc>
            </a:pPr>
            <a:endParaRPr lang="en-US" sz="7200" dirty="0"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4" name="TextBox 20">
            <a:extLst>
              <a:ext uri="{FF2B5EF4-FFF2-40B4-BE49-F238E27FC236}">
                <a16:creationId xmlns:a16="http://schemas.microsoft.com/office/drawing/2014/main" id="{D8AF4005-38F3-82CE-91F9-5A7F527A94EF}"/>
              </a:ext>
            </a:extLst>
          </p:cNvPr>
          <p:cNvSpPr txBox="1"/>
          <p:nvPr/>
        </p:nvSpPr>
        <p:spPr>
          <a:xfrm>
            <a:off x="4419600" y="5321332"/>
            <a:ext cx="609600" cy="384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600" b="1" dirty="0" err="1">
                <a:latin typeface="Arimo"/>
                <a:ea typeface="Arimo"/>
                <a:cs typeface="Arimo"/>
                <a:sym typeface="Arimo"/>
              </a:rPr>
              <a:t>rc</a:t>
            </a:r>
            <a:endParaRPr lang="en-US" sz="3600" b="1" dirty="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127C925C-AC1C-3D3A-3782-A3BCC57527D2}"/>
              </a:ext>
            </a:extLst>
          </p:cNvPr>
          <p:cNvSpPr txBox="1"/>
          <p:nvPr/>
        </p:nvSpPr>
        <p:spPr>
          <a:xfrm>
            <a:off x="12936432" y="5270312"/>
            <a:ext cx="1295400" cy="384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600" b="1" dirty="0" err="1">
                <a:latin typeface="Arimo"/>
                <a:ea typeface="Arimo"/>
                <a:cs typeface="Arimo"/>
                <a:sym typeface="Arimo"/>
              </a:rPr>
              <a:t>bgr</a:t>
            </a:r>
            <a:endParaRPr lang="en-US" sz="3600" b="1" dirty="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1B154AD1-F832-880C-9E60-D66B97990918}"/>
              </a:ext>
            </a:extLst>
          </p:cNvPr>
          <p:cNvSpPr txBox="1"/>
          <p:nvPr/>
        </p:nvSpPr>
        <p:spPr>
          <a:xfrm>
            <a:off x="4219174" y="9296837"/>
            <a:ext cx="1295400" cy="384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600" b="1" dirty="0">
                <a:latin typeface="Arimo"/>
                <a:ea typeface="Arimo"/>
                <a:cs typeface="Arimo"/>
                <a:sym typeface="Arimo"/>
              </a:rPr>
              <a:t>age</a:t>
            </a:r>
            <a:endParaRPr lang="en-US" sz="3600" b="1" dirty="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C30944D0-2FD2-33DB-DD0D-8F7ECF10CE02}"/>
              </a:ext>
            </a:extLst>
          </p:cNvPr>
          <p:cNvSpPr txBox="1"/>
          <p:nvPr/>
        </p:nvSpPr>
        <p:spPr>
          <a:xfrm>
            <a:off x="12936432" y="9362937"/>
            <a:ext cx="1295400" cy="384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600" b="1" dirty="0" err="1">
                <a:latin typeface="Arimo"/>
                <a:ea typeface="Arimo"/>
                <a:cs typeface="Arimo"/>
                <a:sym typeface="Arimo"/>
              </a:rPr>
              <a:t>pcv</a:t>
            </a:r>
            <a:endParaRPr lang="en-US" sz="3600" b="1" dirty="0"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1" name="圖片 10" descr="一張含有 行, 圖表, 繪圖, 斜率、斜坡 的圖片&#10;&#10;自動產生的描述">
            <a:extLst>
              <a:ext uri="{FF2B5EF4-FFF2-40B4-BE49-F238E27FC236}">
                <a16:creationId xmlns:a16="http://schemas.microsoft.com/office/drawing/2014/main" id="{3207A14F-325D-931D-7598-E9482E9EAC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4" t="11556" r="9717" b="3027"/>
          <a:stretch/>
        </p:blipFill>
        <p:spPr>
          <a:xfrm>
            <a:off x="1164943" y="5817118"/>
            <a:ext cx="7403862" cy="3124202"/>
          </a:xfrm>
          <a:prstGeom prst="rect">
            <a:avLst/>
          </a:prstGeom>
        </p:spPr>
      </p:pic>
      <p:pic>
        <p:nvPicPr>
          <p:cNvPr id="13" name="圖片 12" descr="一張含有 行, 圖表, 繪圖, 螢幕擷取畫面 的圖片&#10;&#10;自動產生的描述">
            <a:extLst>
              <a:ext uri="{FF2B5EF4-FFF2-40B4-BE49-F238E27FC236}">
                <a16:creationId xmlns:a16="http://schemas.microsoft.com/office/drawing/2014/main" id="{47E74396-49C7-5465-BA98-EF854B64588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4" t="11429" r="9760" b="3156"/>
          <a:stretch/>
        </p:blipFill>
        <p:spPr>
          <a:xfrm>
            <a:off x="9566061" y="5779125"/>
            <a:ext cx="7640840" cy="3179199"/>
          </a:xfrm>
          <a:prstGeom prst="rect">
            <a:avLst/>
          </a:prstGeom>
        </p:spPr>
      </p:pic>
      <p:pic>
        <p:nvPicPr>
          <p:cNvPr id="16" name="圖片 15" descr="一張含有 行, 繪圖, 圖表, 螢幕擷取畫面 的圖片&#10;&#10;自動產生的描述">
            <a:extLst>
              <a:ext uri="{FF2B5EF4-FFF2-40B4-BE49-F238E27FC236}">
                <a16:creationId xmlns:a16="http://schemas.microsoft.com/office/drawing/2014/main" id="{CB723FFE-EA8D-48ED-20A0-0A0FBDC89AD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t="12500" r="9864" b="4167"/>
          <a:stretch/>
        </p:blipFill>
        <p:spPr>
          <a:xfrm>
            <a:off x="9566061" y="1988971"/>
            <a:ext cx="7403862" cy="3048000"/>
          </a:xfrm>
          <a:prstGeom prst="rect">
            <a:avLst/>
          </a:prstGeom>
        </p:spPr>
      </p:pic>
      <p:pic>
        <p:nvPicPr>
          <p:cNvPr id="19" name="圖片 18" descr="一張含有 圖表, 行, 繪圖, 螢幕擷取畫面 的圖片&#10;&#10;自動產生的描述">
            <a:extLst>
              <a:ext uri="{FF2B5EF4-FFF2-40B4-BE49-F238E27FC236}">
                <a16:creationId xmlns:a16="http://schemas.microsoft.com/office/drawing/2014/main" id="{7160E99D-C44B-2E78-9C4D-BCEA0A9234F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13080" r="9552" b="3587"/>
          <a:stretch/>
        </p:blipFill>
        <p:spPr>
          <a:xfrm>
            <a:off x="1160027" y="1866539"/>
            <a:ext cx="7810270" cy="317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4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-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457200" y="151099"/>
            <a:ext cx="15011400" cy="12200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80"/>
              </a:lnSpc>
            </a:pPr>
            <a:r>
              <a:rPr lang="en-US" altLang="zh-TW" sz="7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Distribution</a:t>
            </a:r>
            <a:r>
              <a:rPr lang="zh-TW" altLang="en-US" sz="72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800" dirty="0">
                <a:latin typeface="Arimo Bold"/>
                <a:ea typeface="Arimo Bold"/>
                <a:cs typeface="Arimo Bold"/>
                <a:sym typeface="Arimo Bold"/>
              </a:rPr>
              <a:t>(After</a:t>
            </a:r>
            <a:r>
              <a:rPr lang="zh-TW" altLang="en-US" sz="4800" dirty="0"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altLang="zh-TW" sz="4800" dirty="0">
                <a:latin typeface="Arimo Bold"/>
                <a:ea typeface="Arimo Bold"/>
                <a:cs typeface="Arimo Bold"/>
                <a:sym typeface="Arimo Bold"/>
              </a:rPr>
              <a:t>Data Cleaning)</a:t>
            </a:r>
            <a:endParaRPr lang="en-US" sz="4800" dirty="0">
              <a:latin typeface="Arimo Bold"/>
              <a:ea typeface="Arimo Bold"/>
              <a:cs typeface="Arimo Bold"/>
              <a:sym typeface="Arimo Bold"/>
            </a:endParaRPr>
          </a:p>
        </p:txBody>
      </p:sp>
      <p:pic>
        <p:nvPicPr>
          <p:cNvPr id="14" name="圖片 13" descr="一張含有 行, 繪圖, 圖表, 斜率、斜坡 的圖片&#10;&#10;自動產生的描述">
            <a:extLst>
              <a:ext uri="{FF2B5EF4-FFF2-40B4-BE49-F238E27FC236}">
                <a16:creationId xmlns:a16="http://schemas.microsoft.com/office/drawing/2014/main" id="{5F83137E-87E3-97B2-03FA-A2AE1170AB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3" t="11551" r="10264" b="3108"/>
          <a:stretch/>
        </p:blipFill>
        <p:spPr>
          <a:xfrm>
            <a:off x="1008203" y="5817118"/>
            <a:ext cx="7717343" cy="3288782"/>
          </a:xfrm>
          <a:prstGeom prst="rect">
            <a:avLst/>
          </a:prstGeom>
        </p:spPr>
      </p:pic>
      <p:pic>
        <p:nvPicPr>
          <p:cNvPr id="18" name="圖片 17" descr="一張含有 圖表, 行, 繪圖, 螢幕擷取畫面 的圖片&#10;&#10;自動產生的描述">
            <a:extLst>
              <a:ext uri="{FF2B5EF4-FFF2-40B4-BE49-F238E27FC236}">
                <a16:creationId xmlns:a16="http://schemas.microsoft.com/office/drawing/2014/main" id="{8E1FD0F7-C647-9B15-45FD-6BE2D872048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2" t="13695" r="9643" b="3532"/>
          <a:stretch/>
        </p:blipFill>
        <p:spPr>
          <a:xfrm>
            <a:off x="9566061" y="2019299"/>
            <a:ext cx="7640840" cy="3124201"/>
          </a:xfrm>
          <a:prstGeom prst="rect">
            <a:avLst/>
          </a:prstGeom>
        </p:spPr>
      </p:pic>
      <p:pic>
        <p:nvPicPr>
          <p:cNvPr id="20" name="圖片 19" descr="一張含有 圖表, 行, 繪圖 的圖片&#10;&#10;自動產生的描述">
            <a:extLst>
              <a:ext uri="{FF2B5EF4-FFF2-40B4-BE49-F238E27FC236}">
                <a16:creationId xmlns:a16="http://schemas.microsoft.com/office/drawing/2014/main" id="{AAE6B545-B2DF-54BD-ECDA-4CC9E1D9589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0" t="12056" r="7500" b="2527"/>
          <a:stretch/>
        </p:blipFill>
        <p:spPr>
          <a:xfrm>
            <a:off x="9562456" y="5817118"/>
            <a:ext cx="8043352" cy="3288782"/>
          </a:xfrm>
          <a:prstGeom prst="rect">
            <a:avLst/>
          </a:prstGeom>
        </p:spPr>
      </p:pic>
      <p:pic>
        <p:nvPicPr>
          <p:cNvPr id="22" name="圖片 21" descr="一張含有 圖表, 行, 繪圖 的圖片&#10;&#10;自動產生的描述">
            <a:extLst>
              <a:ext uri="{FF2B5EF4-FFF2-40B4-BE49-F238E27FC236}">
                <a16:creationId xmlns:a16="http://schemas.microsoft.com/office/drawing/2014/main" id="{67ACB4B3-ECCD-72DE-FA52-E9AE4C48933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0" t="10505" r="10001" b="4078"/>
          <a:stretch/>
        </p:blipFill>
        <p:spPr>
          <a:xfrm>
            <a:off x="1081101" y="1953199"/>
            <a:ext cx="7403862" cy="3124201"/>
          </a:xfrm>
          <a:prstGeom prst="rect">
            <a:avLst/>
          </a:prstGeom>
        </p:spPr>
      </p:pic>
      <p:sp>
        <p:nvSpPr>
          <p:cNvPr id="4" name="TextBox 20">
            <a:extLst>
              <a:ext uri="{FF2B5EF4-FFF2-40B4-BE49-F238E27FC236}">
                <a16:creationId xmlns:a16="http://schemas.microsoft.com/office/drawing/2014/main" id="{D8AF4005-38F3-82CE-91F9-5A7F527A94EF}"/>
              </a:ext>
            </a:extLst>
          </p:cNvPr>
          <p:cNvSpPr txBox="1"/>
          <p:nvPr/>
        </p:nvSpPr>
        <p:spPr>
          <a:xfrm>
            <a:off x="4419600" y="5321332"/>
            <a:ext cx="609600" cy="384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600" b="1" dirty="0" err="1">
                <a:latin typeface="Arimo"/>
                <a:ea typeface="Arimo"/>
                <a:cs typeface="Arimo"/>
                <a:sym typeface="Arimo"/>
              </a:rPr>
              <a:t>rc</a:t>
            </a:r>
            <a:endParaRPr lang="en-US" sz="3600" b="1" dirty="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127C925C-AC1C-3D3A-3782-A3BCC57527D2}"/>
              </a:ext>
            </a:extLst>
          </p:cNvPr>
          <p:cNvSpPr txBox="1"/>
          <p:nvPr/>
        </p:nvSpPr>
        <p:spPr>
          <a:xfrm>
            <a:off x="12936432" y="5270312"/>
            <a:ext cx="1295400" cy="384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600" b="1" dirty="0" err="1">
                <a:latin typeface="Arimo"/>
                <a:ea typeface="Arimo"/>
                <a:cs typeface="Arimo"/>
                <a:sym typeface="Arimo"/>
              </a:rPr>
              <a:t>bgr</a:t>
            </a:r>
            <a:endParaRPr lang="en-US" sz="3600" b="1" dirty="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1B154AD1-F832-880C-9E60-D66B97990918}"/>
              </a:ext>
            </a:extLst>
          </p:cNvPr>
          <p:cNvSpPr txBox="1"/>
          <p:nvPr/>
        </p:nvSpPr>
        <p:spPr>
          <a:xfrm>
            <a:off x="4219174" y="9296837"/>
            <a:ext cx="1295400" cy="384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600" b="1" dirty="0">
                <a:latin typeface="Arimo"/>
                <a:ea typeface="Arimo"/>
                <a:cs typeface="Arimo"/>
                <a:sym typeface="Arimo"/>
              </a:rPr>
              <a:t>age</a:t>
            </a:r>
            <a:endParaRPr lang="en-US" sz="3600" b="1" dirty="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C30944D0-2FD2-33DB-DD0D-8F7ECF10CE02}"/>
              </a:ext>
            </a:extLst>
          </p:cNvPr>
          <p:cNvSpPr txBox="1"/>
          <p:nvPr/>
        </p:nvSpPr>
        <p:spPr>
          <a:xfrm>
            <a:off x="12936432" y="9362937"/>
            <a:ext cx="1295400" cy="384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6218" lvl="1" algn="l">
              <a:lnSpc>
                <a:spcPts val="2883"/>
              </a:lnSpc>
            </a:pPr>
            <a:r>
              <a:rPr lang="en-US" altLang="zh-TW" sz="3600" b="1" dirty="0" err="1">
                <a:latin typeface="Arimo"/>
                <a:ea typeface="Arimo"/>
                <a:cs typeface="Arimo"/>
                <a:sym typeface="Arimo"/>
              </a:rPr>
              <a:t>pcv</a:t>
            </a:r>
            <a:endParaRPr lang="en-US" sz="3600" b="1" dirty="0">
              <a:latin typeface="Arimo"/>
              <a:ea typeface="Arimo"/>
              <a:cs typeface="Arimo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222310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832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85800" y="585476"/>
            <a:ext cx="6891718" cy="789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sz="60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 processing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2062306" y="2207645"/>
            <a:ext cx="58439" cy="7050655"/>
            <a:chOff x="0" y="0"/>
            <a:chExt cx="60920" cy="734992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0960" cy="7349999"/>
            </a:xfrm>
            <a:custGeom>
              <a:avLst/>
              <a:gdLst/>
              <a:ahLst/>
              <a:cxnLst/>
              <a:rect l="l" t="t" r="r" b="b"/>
              <a:pathLst>
                <a:path w="60960" h="7349999">
                  <a:moveTo>
                    <a:pt x="0" y="30480"/>
                  </a:moveTo>
                  <a:cubicBezTo>
                    <a:pt x="0" y="13589"/>
                    <a:pt x="13589" y="0"/>
                    <a:pt x="30480" y="0"/>
                  </a:cubicBezTo>
                  <a:cubicBezTo>
                    <a:pt x="47371" y="0"/>
                    <a:pt x="60960" y="13589"/>
                    <a:pt x="60960" y="30480"/>
                  </a:cubicBezTo>
                  <a:lnTo>
                    <a:pt x="60960" y="7319518"/>
                  </a:lnTo>
                  <a:cubicBezTo>
                    <a:pt x="60960" y="7336282"/>
                    <a:pt x="47371" y="7349999"/>
                    <a:pt x="30480" y="7349999"/>
                  </a:cubicBezTo>
                  <a:cubicBezTo>
                    <a:pt x="13589" y="7349999"/>
                    <a:pt x="0" y="7336282"/>
                    <a:pt x="0" y="7319518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411641" y="3032037"/>
            <a:ext cx="993580" cy="56665"/>
            <a:chOff x="0" y="0"/>
            <a:chExt cx="1068188" cy="6092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68197" cy="60960"/>
            </a:xfrm>
            <a:custGeom>
              <a:avLst/>
              <a:gdLst/>
              <a:ahLst/>
              <a:cxnLst/>
              <a:rect l="l" t="t" r="r" b="b"/>
              <a:pathLst>
                <a:path w="1068197" h="60960">
                  <a:moveTo>
                    <a:pt x="0" y="30480"/>
                  </a:moveTo>
                  <a:cubicBezTo>
                    <a:pt x="0" y="13589"/>
                    <a:pt x="13589" y="0"/>
                    <a:pt x="30480" y="0"/>
                  </a:cubicBezTo>
                  <a:lnTo>
                    <a:pt x="1037717" y="0"/>
                  </a:lnTo>
                  <a:cubicBezTo>
                    <a:pt x="1054481" y="0"/>
                    <a:pt x="1068197" y="13589"/>
                    <a:pt x="1068197" y="30480"/>
                  </a:cubicBezTo>
                  <a:cubicBezTo>
                    <a:pt x="1068197" y="47371"/>
                    <a:pt x="1054608" y="60960"/>
                    <a:pt x="1037717" y="60960"/>
                  </a:cubicBezTo>
                  <a:lnTo>
                    <a:pt x="30480" y="60960"/>
                  </a:lnTo>
                  <a:cubicBezTo>
                    <a:pt x="13589" y="60960"/>
                    <a:pt x="0" y="47244"/>
                    <a:pt x="0" y="30480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67096" y="2735144"/>
            <a:ext cx="650451" cy="650451"/>
            <a:chOff x="0" y="0"/>
            <a:chExt cx="699293" cy="699293"/>
          </a:xfrm>
        </p:grpSpPr>
        <p:sp>
          <p:nvSpPr>
            <p:cNvPr id="10" name="Freeform 10"/>
            <p:cNvSpPr/>
            <p:nvPr/>
          </p:nvSpPr>
          <p:spPr>
            <a:xfrm>
              <a:off x="6350" y="6350"/>
              <a:ext cx="686562" cy="686562"/>
            </a:xfrm>
            <a:custGeom>
              <a:avLst/>
              <a:gdLst/>
              <a:ahLst/>
              <a:cxnLst/>
              <a:rect l="l" t="t" r="r" b="b"/>
              <a:pathLst>
                <a:path w="686562" h="686562">
                  <a:moveTo>
                    <a:pt x="0" y="137287"/>
                  </a:moveTo>
                  <a:cubicBezTo>
                    <a:pt x="0" y="61468"/>
                    <a:pt x="61468" y="0"/>
                    <a:pt x="137287" y="0"/>
                  </a:cubicBezTo>
                  <a:lnTo>
                    <a:pt x="549275" y="0"/>
                  </a:lnTo>
                  <a:cubicBezTo>
                    <a:pt x="625094" y="0"/>
                    <a:pt x="686562" y="61468"/>
                    <a:pt x="686562" y="137287"/>
                  </a:cubicBezTo>
                  <a:lnTo>
                    <a:pt x="686562" y="549275"/>
                  </a:lnTo>
                  <a:cubicBezTo>
                    <a:pt x="686562" y="625094"/>
                    <a:pt x="625094" y="686562"/>
                    <a:pt x="549275" y="686562"/>
                  </a:cubicBezTo>
                  <a:lnTo>
                    <a:pt x="137287" y="686562"/>
                  </a:lnTo>
                  <a:cubicBezTo>
                    <a:pt x="61468" y="686562"/>
                    <a:pt x="0" y="625094"/>
                    <a:pt x="0" y="549275"/>
                  </a:cubicBezTo>
                  <a:close/>
                </a:path>
              </a:pathLst>
            </a:custGeom>
            <a:solidFill>
              <a:srgbClr val="E3E4E8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0"/>
              <a:ext cx="699262" cy="699262"/>
            </a:xfrm>
            <a:custGeom>
              <a:avLst/>
              <a:gdLst/>
              <a:ahLst/>
              <a:cxnLst/>
              <a:rect l="l" t="t" r="r" b="b"/>
              <a:pathLst>
                <a:path w="699262" h="699262">
                  <a:moveTo>
                    <a:pt x="0" y="143637"/>
                  </a:moveTo>
                  <a:cubicBezTo>
                    <a:pt x="0" y="64389"/>
                    <a:pt x="64389" y="0"/>
                    <a:pt x="143637" y="0"/>
                  </a:cubicBezTo>
                  <a:lnTo>
                    <a:pt x="555625" y="0"/>
                  </a:lnTo>
                  <a:lnTo>
                    <a:pt x="555625" y="6350"/>
                  </a:lnTo>
                  <a:lnTo>
                    <a:pt x="555625" y="0"/>
                  </a:lnTo>
                  <a:cubicBezTo>
                    <a:pt x="635000" y="0"/>
                    <a:pt x="699262" y="64389"/>
                    <a:pt x="699262" y="143637"/>
                  </a:cubicBezTo>
                  <a:lnTo>
                    <a:pt x="692912" y="143637"/>
                  </a:lnTo>
                  <a:lnTo>
                    <a:pt x="699262" y="143637"/>
                  </a:lnTo>
                  <a:lnTo>
                    <a:pt x="699262" y="555625"/>
                  </a:lnTo>
                  <a:lnTo>
                    <a:pt x="692912" y="555625"/>
                  </a:lnTo>
                  <a:lnTo>
                    <a:pt x="699262" y="555625"/>
                  </a:lnTo>
                  <a:cubicBezTo>
                    <a:pt x="699262" y="635000"/>
                    <a:pt x="635000" y="699262"/>
                    <a:pt x="555625" y="699262"/>
                  </a:cubicBezTo>
                  <a:lnTo>
                    <a:pt x="555625" y="692912"/>
                  </a:lnTo>
                  <a:lnTo>
                    <a:pt x="555625" y="699262"/>
                  </a:lnTo>
                  <a:lnTo>
                    <a:pt x="143637" y="699262"/>
                  </a:lnTo>
                  <a:lnTo>
                    <a:pt x="143637" y="692912"/>
                  </a:lnTo>
                  <a:lnTo>
                    <a:pt x="143637" y="699262"/>
                  </a:lnTo>
                  <a:cubicBezTo>
                    <a:pt x="64389" y="699262"/>
                    <a:pt x="0" y="635000"/>
                    <a:pt x="0" y="555625"/>
                  </a:cubicBezTo>
                  <a:lnTo>
                    <a:pt x="0" y="143637"/>
                  </a:lnTo>
                  <a:lnTo>
                    <a:pt x="6350" y="143637"/>
                  </a:lnTo>
                  <a:lnTo>
                    <a:pt x="0" y="143637"/>
                  </a:lnTo>
                  <a:moveTo>
                    <a:pt x="12700" y="143637"/>
                  </a:moveTo>
                  <a:lnTo>
                    <a:pt x="12700" y="555625"/>
                  </a:lnTo>
                  <a:lnTo>
                    <a:pt x="6350" y="555625"/>
                  </a:lnTo>
                  <a:lnTo>
                    <a:pt x="12700" y="555625"/>
                  </a:lnTo>
                  <a:cubicBezTo>
                    <a:pt x="12700" y="628015"/>
                    <a:pt x="71374" y="686562"/>
                    <a:pt x="143637" y="686562"/>
                  </a:cubicBezTo>
                  <a:lnTo>
                    <a:pt x="555625" y="686562"/>
                  </a:lnTo>
                  <a:cubicBezTo>
                    <a:pt x="628015" y="686562"/>
                    <a:pt x="686562" y="627888"/>
                    <a:pt x="686562" y="555625"/>
                  </a:cubicBezTo>
                  <a:lnTo>
                    <a:pt x="686562" y="143637"/>
                  </a:lnTo>
                  <a:cubicBezTo>
                    <a:pt x="686562" y="71374"/>
                    <a:pt x="627888" y="12700"/>
                    <a:pt x="555625" y="12700"/>
                  </a:cubicBezTo>
                  <a:lnTo>
                    <a:pt x="143637" y="12700"/>
                  </a:lnTo>
                  <a:lnTo>
                    <a:pt x="143637" y="6350"/>
                  </a:lnTo>
                  <a:lnTo>
                    <a:pt x="143637" y="12700"/>
                  </a:lnTo>
                  <a:cubicBezTo>
                    <a:pt x="71374" y="12700"/>
                    <a:pt x="12700" y="71374"/>
                    <a:pt x="12700" y="143637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782877" y="2910861"/>
            <a:ext cx="4480969" cy="461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6"/>
              </a:lnSpc>
            </a:pPr>
            <a:r>
              <a:rPr lang="en-US" sz="4499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Missing Value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782877" y="3611166"/>
            <a:ext cx="13327142" cy="1119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Use mean and mode to fill up.</a:t>
            </a:r>
          </a:p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When there are more than 3 missing values in a row, delete the entire row.</a:t>
            </a:r>
          </a:p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When the data is a question mark, convert it to a null value.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2411641" y="5405520"/>
            <a:ext cx="993580" cy="56665"/>
            <a:chOff x="0" y="0"/>
            <a:chExt cx="1068188" cy="6092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68197" cy="60960"/>
            </a:xfrm>
            <a:custGeom>
              <a:avLst/>
              <a:gdLst/>
              <a:ahLst/>
              <a:cxnLst/>
              <a:rect l="l" t="t" r="r" b="b"/>
              <a:pathLst>
                <a:path w="1068197" h="60960">
                  <a:moveTo>
                    <a:pt x="0" y="30480"/>
                  </a:moveTo>
                  <a:cubicBezTo>
                    <a:pt x="0" y="13589"/>
                    <a:pt x="13589" y="0"/>
                    <a:pt x="30480" y="0"/>
                  </a:cubicBezTo>
                  <a:lnTo>
                    <a:pt x="1037717" y="0"/>
                  </a:lnTo>
                  <a:cubicBezTo>
                    <a:pt x="1054481" y="0"/>
                    <a:pt x="1068197" y="13589"/>
                    <a:pt x="1068197" y="30480"/>
                  </a:cubicBezTo>
                  <a:cubicBezTo>
                    <a:pt x="1068197" y="47371"/>
                    <a:pt x="1054608" y="60960"/>
                    <a:pt x="1037717" y="60960"/>
                  </a:cubicBezTo>
                  <a:lnTo>
                    <a:pt x="30480" y="60960"/>
                  </a:lnTo>
                  <a:cubicBezTo>
                    <a:pt x="13589" y="60960"/>
                    <a:pt x="0" y="47244"/>
                    <a:pt x="0" y="30480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767096" y="5108627"/>
            <a:ext cx="650451" cy="650451"/>
            <a:chOff x="0" y="0"/>
            <a:chExt cx="699293" cy="699293"/>
          </a:xfrm>
        </p:grpSpPr>
        <p:sp>
          <p:nvSpPr>
            <p:cNvPr id="17" name="Freeform 17"/>
            <p:cNvSpPr/>
            <p:nvPr/>
          </p:nvSpPr>
          <p:spPr>
            <a:xfrm>
              <a:off x="6350" y="6350"/>
              <a:ext cx="686562" cy="686562"/>
            </a:xfrm>
            <a:custGeom>
              <a:avLst/>
              <a:gdLst/>
              <a:ahLst/>
              <a:cxnLst/>
              <a:rect l="l" t="t" r="r" b="b"/>
              <a:pathLst>
                <a:path w="686562" h="686562">
                  <a:moveTo>
                    <a:pt x="0" y="137287"/>
                  </a:moveTo>
                  <a:cubicBezTo>
                    <a:pt x="0" y="61468"/>
                    <a:pt x="61468" y="0"/>
                    <a:pt x="137287" y="0"/>
                  </a:cubicBezTo>
                  <a:lnTo>
                    <a:pt x="549275" y="0"/>
                  </a:lnTo>
                  <a:cubicBezTo>
                    <a:pt x="625094" y="0"/>
                    <a:pt x="686562" y="61468"/>
                    <a:pt x="686562" y="137287"/>
                  </a:cubicBezTo>
                  <a:lnTo>
                    <a:pt x="686562" y="549275"/>
                  </a:lnTo>
                  <a:cubicBezTo>
                    <a:pt x="686562" y="625094"/>
                    <a:pt x="625094" y="686562"/>
                    <a:pt x="549275" y="686562"/>
                  </a:cubicBezTo>
                  <a:lnTo>
                    <a:pt x="137287" y="686562"/>
                  </a:lnTo>
                  <a:cubicBezTo>
                    <a:pt x="61468" y="686562"/>
                    <a:pt x="0" y="625094"/>
                    <a:pt x="0" y="549275"/>
                  </a:cubicBezTo>
                  <a:close/>
                </a:path>
              </a:pathLst>
            </a:custGeom>
            <a:solidFill>
              <a:srgbClr val="E3E4E8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0" y="0"/>
              <a:ext cx="699262" cy="699262"/>
            </a:xfrm>
            <a:custGeom>
              <a:avLst/>
              <a:gdLst/>
              <a:ahLst/>
              <a:cxnLst/>
              <a:rect l="l" t="t" r="r" b="b"/>
              <a:pathLst>
                <a:path w="699262" h="699262">
                  <a:moveTo>
                    <a:pt x="0" y="143637"/>
                  </a:moveTo>
                  <a:cubicBezTo>
                    <a:pt x="0" y="64389"/>
                    <a:pt x="64389" y="0"/>
                    <a:pt x="143637" y="0"/>
                  </a:cubicBezTo>
                  <a:lnTo>
                    <a:pt x="555625" y="0"/>
                  </a:lnTo>
                  <a:lnTo>
                    <a:pt x="555625" y="6350"/>
                  </a:lnTo>
                  <a:lnTo>
                    <a:pt x="555625" y="0"/>
                  </a:lnTo>
                  <a:cubicBezTo>
                    <a:pt x="635000" y="0"/>
                    <a:pt x="699262" y="64389"/>
                    <a:pt x="699262" y="143637"/>
                  </a:cubicBezTo>
                  <a:lnTo>
                    <a:pt x="692912" y="143637"/>
                  </a:lnTo>
                  <a:lnTo>
                    <a:pt x="699262" y="143637"/>
                  </a:lnTo>
                  <a:lnTo>
                    <a:pt x="699262" y="555625"/>
                  </a:lnTo>
                  <a:lnTo>
                    <a:pt x="692912" y="555625"/>
                  </a:lnTo>
                  <a:lnTo>
                    <a:pt x="699262" y="555625"/>
                  </a:lnTo>
                  <a:cubicBezTo>
                    <a:pt x="699262" y="635000"/>
                    <a:pt x="635000" y="699262"/>
                    <a:pt x="555625" y="699262"/>
                  </a:cubicBezTo>
                  <a:lnTo>
                    <a:pt x="555625" y="692912"/>
                  </a:lnTo>
                  <a:lnTo>
                    <a:pt x="555625" y="699262"/>
                  </a:lnTo>
                  <a:lnTo>
                    <a:pt x="143637" y="699262"/>
                  </a:lnTo>
                  <a:lnTo>
                    <a:pt x="143637" y="692912"/>
                  </a:lnTo>
                  <a:lnTo>
                    <a:pt x="143637" y="699262"/>
                  </a:lnTo>
                  <a:cubicBezTo>
                    <a:pt x="64389" y="699262"/>
                    <a:pt x="0" y="635000"/>
                    <a:pt x="0" y="555625"/>
                  </a:cubicBezTo>
                  <a:lnTo>
                    <a:pt x="0" y="143637"/>
                  </a:lnTo>
                  <a:lnTo>
                    <a:pt x="6350" y="143637"/>
                  </a:lnTo>
                  <a:lnTo>
                    <a:pt x="0" y="143637"/>
                  </a:lnTo>
                  <a:moveTo>
                    <a:pt x="12700" y="143637"/>
                  </a:moveTo>
                  <a:lnTo>
                    <a:pt x="12700" y="555625"/>
                  </a:lnTo>
                  <a:lnTo>
                    <a:pt x="6350" y="555625"/>
                  </a:lnTo>
                  <a:lnTo>
                    <a:pt x="12700" y="555625"/>
                  </a:lnTo>
                  <a:cubicBezTo>
                    <a:pt x="12700" y="628015"/>
                    <a:pt x="71374" y="686562"/>
                    <a:pt x="143637" y="686562"/>
                  </a:cubicBezTo>
                  <a:lnTo>
                    <a:pt x="555625" y="686562"/>
                  </a:lnTo>
                  <a:cubicBezTo>
                    <a:pt x="628015" y="686562"/>
                    <a:pt x="686562" y="627888"/>
                    <a:pt x="686562" y="555625"/>
                  </a:cubicBezTo>
                  <a:lnTo>
                    <a:pt x="686562" y="143637"/>
                  </a:lnTo>
                  <a:cubicBezTo>
                    <a:pt x="686562" y="71374"/>
                    <a:pt x="627888" y="12700"/>
                    <a:pt x="555625" y="12700"/>
                  </a:cubicBezTo>
                  <a:lnTo>
                    <a:pt x="143637" y="12700"/>
                  </a:lnTo>
                  <a:lnTo>
                    <a:pt x="143637" y="6350"/>
                  </a:lnTo>
                  <a:lnTo>
                    <a:pt x="143637" y="12700"/>
                  </a:lnTo>
                  <a:cubicBezTo>
                    <a:pt x="71374" y="12700"/>
                    <a:pt x="12700" y="71374"/>
                    <a:pt x="12700" y="143637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3782877" y="5318570"/>
            <a:ext cx="2678490" cy="461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6"/>
              </a:lnSpc>
            </a:pPr>
            <a:r>
              <a:rPr lang="en-US" sz="4499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Outliers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782877" y="6003226"/>
            <a:ext cx="13327142" cy="1115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Define the normal range for human body values</a:t>
            </a:r>
          </a:p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altLang="zh-TW" sz="30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Define upper and lower boundaries</a:t>
            </a:r>
          </a:p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Replace outliers with other values.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2411641" y="7779004"/>
            <a:ext cx="993580" cy="56665"/>
            <a:chOff x="0" y="0"/>
            <a:chExt cx="1068188" cy="6092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068197" cy="60960"/>
            </a:xfrm>
            <a:custGeom>
              <a:avLst/>
              <a:gdLst/>
              <a:ahLst/>
              <a:cxnLst/>
              <a:rect l="l" t="t" r="r" b="b"/>
              <a:pathLst>
                <a:path w="1068197" h="60960">
                  <a:moveTo>
                    <a:pt x="0" y="30480"/>
                  </a:moveTo>
                  <a:cubicBezTo>
                    <a:pt x="0" y="13589"/>
                    <a:pt x="13589" y="0"/>
                    <a:pt x="30480" y="0"/>
                  </a:cubicBezTo>
                  <a:lnTo>
                    <a:pt x="1037717" y="0"/>
                  </a:lnTo>
                  <a:cubicBezTo>
                    <a:pt x="1054481" y="0"/>
                    <a:pt x="1068197" y="13589"/>
                    <a:pt x="1068197" y="30480"/>
                  </a:cubicBezTo>
                  <a:cubicBezTo>
                    <a:pt x="1068197" y="47371"/>
                    <a:pt x="1054608" y="60960"/>
                    <a:pt x="1037717" y="60960"/>
                  </a:cubicBezTo>
                  <a:lnTo>
                    <a:pt x="30480" y="60960"/>
                  </a:lnTo>
                  <a:cubicBezTo>
                    <a:pt x="13589" y="60960"/>
                    <a:pt x="0" y="47244"/>
                    <a:pt x="0" y="30480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767096" y="7482111"/>
            <a:ext cx="650451" cy="650451"/>
            <a:chOff x="0" y="0"/>
            <a:chExt cx="699293" cy="699293"/>
          </a:xfrm>
        </p:grpSpPr>
        <p:sp>
          <p:nvSpPr>
            <p:cNvPr id="24" name="Freeform 24"/>
            <p:cNvSpPr/>
            <p:nvPr/>
          </p:nvSpPr>
          <p:spPr>
            <a:xfrm>
              <a:off x="6350" y="6350"/>
              <a:ext cx="686562" cy="686562"/>
            </a:xfrm>
            <a:custGeom>
              <a:avLst/>
              <a:gdLst/>
              <a:ahLst/>
              <a:cxnLst/>
              <a:rect l="l" t="t" r="r" b="b"/>
              <a:pathLst>
                <a:path w="686562" h="686562">
                  <a:moveTo>
                    <a:pt x="0" y="137287"/>
                  </a:moveTo>
                  <a:cubicBezTo>
                    <a:pt x="0" y="61468"/>
                    <a:pt x="61468" y="0"/>
                    <a:pt x="137287" y="0"/>
                  </a:cubicBezTo>
                  <a:lnTo>
                    <a:pt x="549275" y="0"/>
                  </a:lnTo>
                  <a:cubicBezTo>
                    <a:pt x="625094" y="0"/>
                    <a:pt x="686562" y="61468"/>
                    <a:pt x="686562" y="137287"/>
                  </a:cubicBezTo>
                  <a:lnTo>
                    <a:pt x="686562" y="549275"/>
                  </a:lnTo>
                  <a:cubicBezTo>
                    <a:pt x="686562" y="625094"/>
                    <a:pt x="625094" y="686562"/>
                    <a:pt x="549275" y="686562"/>
                  </a:cubicBezTo>
                  <a:lnTo>
                    <a:pt x="137287" y="686562"/>
                  </a:lnTo>
                  <a:cubicBezTo>
                    <a:pt x="61468" y="686562"/>
                    <a:pt x="0" y="625094"/>
                    <a:pt x="0" y="549275"/>
                  </a:cubicBezTo>
                  <a:close/>
                </a:path>
              </a:pathLst>
            </a:custGeom>
            <a:solidFill>
              <a:srgbClr val="E3E4E8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0" y="0"/>
              <a:ext cx="699262" cy="699262"/>
            </a:xfrm>
            <a:custGeom>
              <a:avLst/>
              <a:gdLst/>
              <a:ahLst/>
              <a:cxnLst/>
              <a:rect l="l" t="t" r="r" b="b"/>
              <a:pathLst>
                <a:path w="699262" h="699262">
                  <a:moveTo>
                    <a:pt x="0" y="143637"/>
                  </a:moveTo>
                  <a:cubicBezTo>
                    <a:pt x="0" y="64389"/>
                    <a:pt x="64389" y="0"/>
                    <a:pt x="143637" y="0"/>
                  </a:cubicBezTo>
                  <a:lnTo>
                    <a:pt x="555625" y="0"/>
                  </a:lnTo>
                  <a:lnTo>
                    <a:pt x="555625" y="6350"/>
                  </a:lnTo>
                  <a:lnTo>
                    <a:pt x="555625" y="0"/>
                  </a:lnTo>
                  <a:cubicBezTo>
                    <a:pt x="635000" y="0"/>
                    <a:pt x="699262" y="64389"/>
                    <a:pt x="699262" y="143637"/>
                  </a:cubicBezTo>
                  <a:lnTo>
                    <a:pt x="692912" y="143637"/>
                  </a:lnTo>
                  <a:lnTo>
                    <a:pt x="699262" y="143637"/>
                  </a:lnTo>
                  <a:lnTo>
                    <a:pt x="699262" y="555625"/>
                  </a:lnTo>
                  <a:lnTo>
                    <a:pt x="692912" y="555625"/>
                  </a:lnTo>
                  <a:lnTo>
                    <a:pt x="699262" y="555625"/>
                  </a:lnTo>
                  <a:cubicBezTo>
                    <a:pt x="699262" y="635000"/>
                    <a:pt x="635000" y="699262"/>
                    <a:pt x="555625" y="699262"/>
                  </a:cubicBezTo>
                  <a:lnTo>
                    <a:pt x="555625" y="692912"/>
                  </a:lnTo>
                  <a:lnTo>
                    <a:pt x="555625" y="699262"/>
                  </a:lnTo>
                  <a:lnTo>
                    <a:pt x="143637" y="699262"/>
                  </a:lnTo>
                  <a:lnTo>
                    <a:pt x="143637" y="692912"/>
                  </a:lnTo>
                  <a:lnTo>
                    <a:pt x="143637" y="699262"/>
                  </a:lnTo>
                  <a:cubicBezTo>
                    <a:pt x="64389" y="699262"/>
                    <a:pt x="0" y="635000"/>
                    <a:pt x="0" y="555625"/>
                  </a:cubicBezTo>
                  <a:lnTo>
                    <a:pt x="0" y="143637"/>
                  </a:lnTo>
                  <a:lnTo>
                    <a:pt x="6350" y="143637"/>
                  </a:lnTo>
                  <a:lnTo>
                    <a:pt x="0" y="143637"/>
                  </a:lnTo>
                  <a:moveTo>
                    <a:pt x="12700" y="143637"/>
                  </a:moveTo>
                  <a:lnTo>
                    <a:pt x="12700" y="555625"/>
                  </a:lnTo>
                  <a:lnTo>
                    <a:pt x="6350" y="555625"/>
                  </a:lnTo>
                  <a:lnTo>
                    <a:pt x="12700" y="555625"/>
                  </a:lnTo>
                  <a:cubicBezTo>
                    <a:pt x="12700" y="628015"/>
                    <a:pt x="71374" y="686562"/>
                    <a:pt x="143637" y="686562"/>
                  </a:cubicBezTo>
                  <a:lnTo>
                    <a:pt x="555625" y="686562"/>
                  </a:lnTo>
                  <a:cubicBezTo>
                    <a:pt x="628015" y="686562"/>
                    <a:pt x="686562" y="627888"/>
                    <a:pt x="686562" y="555625"/>
                  </a:cubicBezTo>
                  <a:lnTo>
                    <a:pt x="686562" y="143637"/>
                  </a:lnTo>
                  <a:cubicBezTo>
                    <a:pt x="686562" y="71374"/>
                    <a:pt x="627888" y="12700"/>
                    <a:pt x="555625" y="12700"/>
                  </a:cubicBezTo>
                  <a:lnTo>
                    <a:pt x="143637" y="12700"/>
                  </a:lnTo>
                  <a:lnTo>
                    <a:pt x="143637" y="6350"/>
                  </a:lnTo>
                  <a:lnTo>
                    <a:pt x="143637" y="12700"/>
                  </a:lnTo>
                  <a:cubicBezTo>
                    <a:pt x="71374" y="12700"/>
                    <a:pt x="12700" y="71374"/>
                    <a:pt x="12700" y="143637"/>
                  </a:cubicBezTo>
                  <a:close/>
                </a:path>
              </a:pathLst>
            </a:custGeom>
            <a:solidFill>
              <a:srgbClr val="C9CACE"/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3782877" y="7701186"/>
            <a:ext cx="6245966" cy="461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6"/>
              </a:lnSpc>
            </a:pPr>
            <a:r>
              <a:rPr lang="en-US" sz="4499" dirty="0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Data type conversion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782877" y="8448362"/>
            <a:ext cx="9114326" cy="757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 Convert some data from continuous to discrete.</a:t>
            </a:r>
          </a:p>
          <a:p>
            <a:pPr marL="452437" lvl="1" indent="-226219" algn="l">
              <a:lnSpc>
                <a:spcPts val="2883"/>
              </a:lnSpc>
              <a:buAutoNum type="arabicPeriod"/>
            </a:pPr>
            <a:r>
              <a:rPr lang="en-US" sz="300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 Convert some features from strings to numbers.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825668" y="2847110"/>
            <a:ext cx="533119" cy="888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3"/>
              </a:lnSpc>
            </a:pPr>
            <a:r>
              <a:rPr lang="en-US" sz="3353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1</a:t>
            </a:r>
          </a:p>
          <a:p>
            <a:pPr algn="ctr">
              <a:lnSpc>
                <a:spcPts val="3353"/>
              </a:lnSpc>
            </a:pPr>
            <a:endParaRPr lang="en-US" sz="3353">
              <a:solidFill>
                <a:srgbClr val="5B5F71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973729" y="5226259"/>
            <a:ext cx="236998" cy="462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3"/>
              </a:lnSpc>
            </a:pPr>
            <a:r>
              <a:rPr lang="en-US" sz="3353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973914" y="7628075"/>
            <a:ext cx="236998" cy="462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3"/>
              </a:lnSpc>
            </a:pPr>
            <a:r>
              <a:rPr lang="en-US" sz="3353">
                <a:solidFill>
                  <a:srgbClr val="5B5F71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9568" y="971550"/>
            <a:ext cx="10533337" cy="980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Missing value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84799" y="4089164"/>
            <a:ext cx="4317809" cy="678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50"/>
              </a:lnSpc>
            </a:pPr>
            <a:r>
              <a:rPr lang="en-US" sz="42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Delete Row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81563" y="5525879"/>
            <a:ext cx="4690646" cy="1438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When there are more than 3 missing values in a row, delete the entire row.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612258" y="4079639"/>
            <a:ext cx="4321492" cy="778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8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Mode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612258" y="5768766"/>
            <a:ext cx="4690646" cy="952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Fill missing values in categorical data with the mode.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15791" y="4033956"/>
            <a:ext cx="4321492" cy="778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8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Mean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15791" y="5768766"/>
            <a:ext cx="4690646" cy="952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Fill missing values in continuous data with the mean.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9568" y="971550"/>
            <a:ext cx="10533337" cy="980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Outliers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81562" y="3171374"/>
            <a:ext cx="4317809" cy="778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8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Quartile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81562" y="4662399"/>
            <a:ext cx="4690646" cy="2446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Divide the numbers into four equal parts. Values exceeding Q1 and Q3 are considered outliers. Correct them to the values of Q1 or Q3.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15791" y="3171374"/>
            <a:ext cx="4321492" cy="717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8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Over 90%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15791" y="4662399"/>
            <a:ext cx="4690646" cy="1946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When data exceeds the upper and lower bounds (5% and 95%), consider it as an outlier and convert it to a null value.</a:t>
            </a:r>
          </a:p>
        </p:txBody>
      </p:sp>
      <p:sp>
        <p:nvSpPr>
          <p:cNvPr id="16" name="TextBox 8"/>
          <p:cNvSpPr txBox="1"/>
          <p:nvPr/>
        </p:nvSpPr>
        <p:spPr>
          <a:xfrm>
            <a:off x="6612258" y="3096847"/>
            <a:ext cx="4321492" cy="1082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50"/>
              </a:lnSpc>
            </a:pPr>
            <a:r>
              <a:rPr lang="en-US" sz="3400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Normal range for human</a:t>
            </a:r>
          </a:p>
        </p:txBody>
      </p:sp>
      <p:sp>
        <p:nvSpPr>
          <p:cNvPr id="17" name="TextBox 9"/>
          <p:cNvSpPr txBox="1"/>
          <p:nvPr/>
        </p:nvSpPr>
        <p:spPr>
          <a:xfrm>
            <a:off x="6612258" y="4662399"/>
            <a:ext cx="4690646" cy="2446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When data exceeds the predefined normal range for the human body, consider it as an outlier and convert it to a null value.</a:t>
            </a:r>
          </a:p>
        </p:txBody>
      </p:sp>
    </p:spTree>
    <p:extLst>
      <p:ext uri="{BB962C8B-B14F-4D97-AF65-F5344CB8AC3E}">
        <p14:creationId xmlns:p14="http://schemas.microsoft.com/office/powerpoint/2010/main" val="106932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2000" y="647700"/>
            <a:ext cx="13563600" cy="908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Outliers(human normal range)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6EF5901-7CA6-68BA-FEB6-AE22C6B27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532" y="2476500"/>
            <a:ext cx="8204935" cy="629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63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9568" y="971550"/>
            <a:ext cx="10533337" cy="908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075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Data type conversion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81562" y="3115260"/>
            <a:ext cx="4317809" cy="1036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320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Convert specific feature values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81562" y="4662399"/>
            <a:ext cx="4690646" cy="3446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Convert the features 'al'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白蛋白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 and '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su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' (糖). Specifically, we will set all values in these two features that are not equal to zero to 1, because for a healthy person, the values of these two features should be 0."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15791" y="3190424"/>
            <a:ext cx="4321492" cy="485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97"/>
              </a:lnSpc>
            </a:pPr>
            <a:r>
              <a:rPr lang="en-US" sz="3037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Delete the ID column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15791" y="4662399"/>
            <a:ext cx="4690646" cy="445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It 's unrelated to other features.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7DEB00ED-526F-C312-2361-8D23404E2A59}"/>
              </a:ext>
            </a:extLst>
          </p:cNvPr>
          <p:cNvSpPr txBox="1"/>
          <p:nvPr/>
        </p:nvSpPr>
        <p:spPr>
          <a:xfrm>
            <a:off x="6798676" y="3190424"/>
            <a:ext cx="4321492" cy="961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97"/>
              </a:lnSpc>
            </a:pPr>
            <a:r>
              <a:rPr lang="en-US" sz="3037" dirty="0">
                <a:solidFill>
                  <a:srgbClr val="5B5F72"/>
                </a:solidFill>
                <a:latin typeface="Arimo Bold"/>
                <a:ea typeface="Arimo Bold"/>
                <a:cs typeface="Arimo Bold"/>
                <a:sym typeface="Arimo Bold"/>
              </a:rPr>
              <a:t>Convert string features to numbers.</a:t>
            </a: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219C0A08-CEE3-3EBF-6CDF-1F49E934EA0E}"/>
              </a:ext>
            </a:extLst>
          </p:cNvPr>
          <p:cNvSpPr txBox="1"/>
          <p:nvPr/>
        </p:nvSpPr>
        <p:spPr>
          <a:xfrm>
            <a:off x="6798676" y="4662399"/>
            <a:ext cx="4690646" cy="3446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</a:pP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To make these features easier to train, I will convert string features into numerical representations. For example, 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htn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高血壓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), dm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糖尿病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), cad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冠狀動脈疾病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), pe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肺水腫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), and 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ane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 (</a:t>
            </a:r>
            <a:r>
              <a:rPr lang="en-US" sz="2429" dirty="0" err="1">
                <a:latin typeface="Arimo"/>
                <a:ea typeface="Arimo"/>
                <a:cs typeface="Arimo"/>
                <a:sym typeface="Arimo"/>
              </a:rPr>
              <a:t>貧血</a:t>
            </a:r>
            <a:r>
              <a:rPr lang="en-US" sz="2429" dirty="0">
                <a:latin typeface="Arimo"/>
                <a:ea typeface="Arimo"/>
                <a:cs typeface="Arimo"/>
                <a:sym typeface="Arimo"/>
              </a:rPr>
              <a:t>). Can balance the data.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</TotalTime>
  <Words>853</Words>
  <Application>Microsoft Office PowerPoint</Application>
  <PresentationFormat>自訂</PresentationFormat>
  <Paragraphs>190</Paragraphs>
  <Slides>27</Slides>
  <Notes>27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Arimo</vt:lpstr>
      <vt:lpstr>Arimo Bold</vt:lpstr>
      <vt:lpstr>Arial</vt:lpstr>
      <vt:lpstr>Calibri</vt:lpstr>
      <vt:lpstr>Inter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kidney_disease.pptx</dc:title>
  <cp:lastModifiedBy>Moo-Fon Lee</cp:lastModifiedBy>
  <cp:revision>20</cp:revision>
  <dcterms:created xsi:type="dcterms:W3CDTF">2006-08-16T00:00:00Z</dcterms:created>
  <dcterms:modified xsi:type="dcterms:W3CDTF">2024-07-15T10:12:56Z</dcterms:modified>
  <dc:identifier>DAGJ32T7Mhc</dc:identifier>
</cp:coreProperties>
</file>