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78" r:id="rId11"/>
    <p:sldId id="266" r:id="rId12"/>
    <p:sldId id="261" r:id="rId13"/>
    <p:sldId id="273" r:id="rId14"/>
    <p:sldId id="274" r:id="rId15"/>
    <p:sldId id="279" r:id="rId16"/>
    <p:sldId id="276" r:id="rId17"/>
    <p:sldId id="280" r:id="rId18"/>
    <p:sldId id="275" r:id="rId19"/>
    <p:sldId id="267" r:id="rId20"/>
    <p:sldId id="268" r:id="rId21"/>
    <p:sldId id="269" r:id="rId22"/>
    <p:sldId id="270" r:id="rId23"/>
    <p:sldId id="271" r:id="rId24"/>
    <p:sldId id="272" r:id="rId25"/>
  </p:sldIdLst>
  <p:sldSz cx="18288000" cy="10287000"/>
  <p:notesSz cx="6858000" cy="9144000"/>
  <p:embeddedFontLst>
    <p:embeddedFont>
      <p:font typeface="Arimo" panose="02020500000000000000" charset="0"/>
      <p:regular r:id="rId27"/>
    </p:embeddedFont>
    <p:embeddedFont>
      <p:font typeface="Arimo Bold" panose="02020500000000000000" charset="0"/>
      <p:regular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622" autoAdjust="0"/>
  </p:normalViewPr>
  <p:slideViewPr>
    <p:cSldViewPr>
      <p:cViewPr varScale="1">
        <p:scale>
          <a:sx n="52" d="100"/>
          <a:sy n="52" d="100"/>
        </p:scale>
        <p:origin x="874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19.07.2024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6419334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41044197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0562874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6269923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8725929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8299281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kaggle.com/datasets/muhammadshahidazeem/customer-churn-dataset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3" name="TextBox 3"/>
          <p:cNvSpPr txBox="1"/>
          <p:nvPr/>
        </p:nvSpPr>
        <p:spPr>
          <a:xfrm>
            <a:off x="1028700" y="3053322"/>
            <a:ext cx="12689166" cy="14203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000"/>
              </a:lnSpc>
            </a:pPr>
            <a:r>
              <a:rPr lang="en-US" sz="9600" dirty="0">
                <a:solidFill>
                  <a:srgbClr val="737373"/>
                </a:solidFill>
                <a:latin typeface="Arimo Bold"/>
                <a:ea typeface="Arimo Bold"/>
                <a:cs typeface="Arimo Bold"/>
                <a:sym typeface="Arimo Bold"/>
              </a:rPr>
              <a:t>Customer Churn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131699" y="4502149"/>
            <a:ext cx="10654940" cy="10636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694"/>
              </a:lnSpc>
            </a:pPr>
            <a:r>
              <a:rPr lang="en-US" sz="56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Data cleaning to Karma 360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7891328"/>
            <a:ext cx="10654940" cy="16120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518"/>
              </a:lnSpc>
            </a:pPr>
            <a:r>
              <a:rPr lang="en-US" sz="42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Peter Huang</a:t>
            </a:r>
          </a:p>
          <a:p>
            <a:pPr algn="l">
              <a:lnSpc>
                <a:spcPts val="6520"/>
              </a:lnSpc>
            </a:pPr>
            <a:r>
              <a:rPr lang="en-US" sz="42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Moo-Fon  Lee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5021564" y="8884694"/>
            <a:ext cx="10654940" cy="6187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68"/>
              </a:lnSpc>
            </a:pPr>
            <a:r>
              <a:rPr lang="en-US" sz="3200" u="sng" dirty="0">
                <a:solidFill>
                  <a:srgbClr val="5271FF"/>
                </a:solidFill>
                <a:latin typeface="Arimo"/>
                <a:ea typeface="Arimo"/>
                <a:cs typeface="Arimo"/>
                <a:sym typeface="Arimo"/>
                <a:hlinkClick r:id="rId4" tooltip="https://www.kaggle.com/datasets/muhammadshahidazeem/customer-churn-dataset"/>
              </a:rPr>
              <a:t>Dataset URL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533400" y="513299"/>
            <a:ext cx="17221200" cy="8367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000"/>
              </a:lnSpc>
              <a:spcBef>
                <a:spcPct val="0"/>
              </a:spcBef>
            </a:pPr>
            <a:r>
              <a:rPr lang="en-US" sz="56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Ordinal Encoding(</a:t>
            </a:r>
            <a:r>
              <a:rPr lang="en-US" altLang="zh-TW" sz="56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Churn: String</a:t>
            </a:r>
            <a:r>
              <a:rPr lang="en-US" sz="56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)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336179" y="6656764"/>
            <a:ext cx="3984325" cy="4183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799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Payment  Delay:  0.159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3666901" y="6626199"/>
            <a:ext cx="6157316" cy="4183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799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Usage Frequency:  0.12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1838456" y="7321738"/>
            <a:ext cx="3613118" cy="4183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799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Support Calls:  0.111</a:t>
            </a: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878D00EA-227E-3EBE-320C-DC3530C17D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0201" y="1881733"/>
            <a:ext cx="6782260" cy="6385968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D305F67D-3B83-060C-4171-A82C9D3395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44199" y="2171700"/>
            <a:ext cx="4707375" cy="3962400"/>
          </a:xfrm>
          <a:prstGeom prst="rect">
            <a:avLst/>
          </a:prstGeom>
        </p:spPr>
      </p:pic>
      <p:sp>
        <p:nvSpPr>
          <p:cNvPr id="18" name="TextBox 7">
            <a:extLst>
              <a:ext uri="{FF2B5EF4-FFF2-40B4-BE49-F238E27FC236}">
                <a16:creationId xmlns:a16="http://schemas.microsoft.com/office/drawing/2014/main" id="{5D31CCDF-4724-1800-7798-8A36D1E1F048}"/>
              </a:ext>
            </a:extLst>
          </p:cNvPr>
          <p:cNvSpPr txBox="1"/>
          <p:nvPr/>
        </p:nvSpPr>
        <p:spPr>
          <a:xfrm>
            <a:off x="2515060" y="9056517"/>
            <a:ext cx="13716000" cy="7171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000"/>
              </a:lnSpc>
              <a:spcBef>
                <a:spcPct val="0"/>
              </a:spcBef>
            </a:pPr>
            <a:r>
              <a:rPr lang="en-US" altLang="zh-TW" sz="40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Turn</a:t>
            </a:r>
            <a:r>
              <a:rPr lang="zh-TW" altLang="en-US" sz="40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40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“Churn”</a:t>
            </a:r>
            <a:r>
              <a:rPr lang="zh-TW" altLang="en-US" sz="40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40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into</a:t>
            </a:r>
            <a:r>
              <a:rPr lang="zh-TW" altLang="en-US" sz="40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40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string(1</a:t>
            </a:r>
            <a:r>
              <a:rPr lang="zh-TW" altLang="en-US" sz="40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→</a:t>
            </a:r>
            <a:r>
              <a:rPr lang="en-US" altLang="zh-TW" sz="40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churn,</a:t>
            </a:r>
            <a:r>
              <a:rPr lang="zh-TW" altLang="en-US" sz="40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40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0</a:t>
            </a:r>
            <a:r>
              <a:rPr lang="zh-TW" altLang="en-US" sz="40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 →</a:t>
            </a:r>
            <a:r>
              <a:rPr lang="en-US" altLang="zh-TW" sz="40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stay)</a:t>
            </a:r>
            <a:endParaRPr lang="en-US" sz="4000" dirty="0">
              <a:solidFill>
                <a:srgbClr val="000000"/>
              </a:solidFill>
              <a:latin typeface="Arimo Bold"/>
              <a:ea typeface="Arimo Bold"/>
              <a:cs typeface="Arimo Bold"/>
              <a:sym typeface="Arimo Bold"/>
            </a:endParaRPr>
          </a:p>
        </p:txBody>
      </p:sp>
    </p:spTree>
    <p:extLst>
      <p:ext uri="{BB962C8B-B14F-4D97-AF65-F5344CB8AC3E}">
        <p14:creationId xmlns:p14="http://schemas.microsoft.com/office/powerpoint/2010/main" val="2086124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309219" y="8296030"/>
            <a:ext cx="8931950" cy="7171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000"/>
              </a:lnSpc>
              <a:spcBef>
                <a:spcPct val="0"/>
              </a:spcBef>
            </a:pPr>
            <a:r>
              <a:rPr lang="en-US" sz="44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Ordinal Encoding</a:t>
            </a:r>
            <a:r>
              <a:rPr lang="en-US" altLang="zh-TW" sz="44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 (Churn:</a:t>
            </a:r>
            <a:r>
              <a:rPr lang="zh-TW" altLang="en-US" sz="44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44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Int)</a:t>
            </a:r>
            <a:endParaRPr lang="en-US" sz="4400" dirty="0">
              <a:solidFill>
                <a:srgbClr val="000000"/>
              </a:solidFill>
              <a:latin typeface="Arimo Bold"/>
              <a:ea typeface="Arimo Bold"/>
              <a:cs typeface="Arimo Bold"/>
              <a:sym typeface="Arimo Bold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8687432" y="6749939"/>
            <a:ext cx="3961768" cy="4183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799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Payment  Delay:  0.232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8687611" y="7363599"/>
            <a:ext cx="6157316" cy="4183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799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Usage Frequency:  -0.148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3455682" y="6749940"/>
            <a:ext cx="3689318" cy="4183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799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Support Calls:  0.159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9687377" y="8642810"/>
            <a:ext cx="1961878" cy="4183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799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Age:  0.065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9472452" y="7987922"/>
            <a:ext cx="2391727" cy="4488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799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Tenure:  0.091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615070" y="500360"/>
            <a:ext cx="18361245" cy="8367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6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Imply Prior Knowledge</a:t>
            </a:r>
            <a:r>
              <a:rPr lang="en-US" altLang="zh-TW" sz="56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(Best Result)</a:t>
            </a:r>
            <a:endParaRPr lang="en-US" sz="5600" dirty="0">
              <a:solidFill>
                <a:srgbClr val="000000"/>
              </a:solidFill>
              <a:latin typeface="Arimo Bold"/>
              <a:ea typeface="Arimo Bold"/>
              <a:cs typeface="Arimo Bold"/>
              <a:sym typeface="Arimo Bold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3653207" y="7363599"/>
            <a:ext cx="3339393" cy="4183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altLang="zh-TW" sz="2799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Gender:</a:t>
            </a:r>
            <a:r>
              <a:rPr lang="en-US" sz="2799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  -0.101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3230789" y="8617960"/>
            <a:ext cx="4184227" cy="4183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799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Contract Length:  -0.054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3522595" y="7984964"/>
            <a:ext cx="3567923" cy="4183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altLang="zh-TW" sz="2799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Total Spend </a:t>
            </a:r>
            <a:r>
              <a:rPr lang="en-US" sz="2799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:  -0.067</a:t>
            </a:r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CD2C0776-0D09-4237-654F-DBAF1330D7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7482" y="2036211"/>
            <a:ext cx="7155424" cy="5964324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AE86C1EB-7BAD-8787-0BD7-A4FDB5C7F6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1542" y="1423445"/>
            <a:ext cx="7811405" cy="4812383"/>
          </a:xfrm>
          <a:prstGeom prst="rect">
            <a:avLst/>
          </a:prstGeom>
        </p:spPr>
      </p:pic>
      <p:sp>
        <p:nvSpPr>
          <p:cNvPr id="25" name="TextBox 11">
            <a:extLst>
              <a:ext uri="{FF2B5EF4-FFF2-40B4-BE49-F238E27FC236}">
                <a16:creationId xmlns:a16="http://schemas.microsoft.com/office/drawing/2014/main" id="{F267660F-B9DF-6E50-21C2-AC70A3F334C4}"/>
              </a:ext>
            </a:extLst>
          </p:cNvPr>
          <p:cNvSpPr txBox="1"/>
          <p:nvPr/>
        </p:nvSpPr>
        <p:spPr>
          <a:xfrm>
            <a:off x="8687432" y="9294863"/>
            <a:ext cx="4396747" cy="4183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altLang="zh-TW" sz="2799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Subscription</a:t>
            </a:r>
            <a:r>
              <a:rPr lang="zh-TW" altLang="en-US" sz="2799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2799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Type</a:t>
            </a:r>
            <a:r>
              <a:rPr lang="en-US" sz="2799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:  0.043</a:t>
            </a:r>
          </a:p>
        </p:txBody>
      </p:sp>
      <p:sp>
        <p:nvSpPr>
          <p:cNvPr id="26" name="TextBox 11">
            <a:extLst>
              <a:ext uri="{FF2B5EF4-FFF2-40B4-BE49-F238E27FC236}">
                <a16:creationId xmlns:a16="http://schemas.microsoft.com/office/drawing/2014/main" id="{DE6963DF-681B-B432-B3D0-38300798B93C}"/>
              </a:ext>
            </a:extLst>
          </p:cNvPr>
          <p:cNvSpPr txBox="1"/>
          <p:nvPr/>
        </p:nvSpPr>
        <p:spPr>
          <a:xfrm>
            <a:off x="13208227" y="9294863"/>
            <a:ext cx="4396747" cy="4183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altLang="zh-TW" sz="2799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Last </a:t>
            </a:r>
            <a:r>
              <a:rPr lang="en-US" altLang="zh-TW" sz="2799" dirty="0" err="1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Interation</a:t>
            </a:r>
            <a:r>
              <a:rPr lang="en-US" sz="2799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:  0.04</a:t>
            </a:r>
          </a:p>
        </p:txBody>
      </p:sp>
      <p:sp>
        <p:nvSpPr>
          <p:cNvPr id="27" name="TextBox 7">
            <a:extLst>
              <a:ext uri="{FF2B5EF4-FFF2-40B4-BE49-F238E27FC236}">
                <a16:creationId xmlns:a16="http://schemas.microsoft.com/office/drawing/2014/main" id="{13FAD194-1704-8E67-C62F-1D728F36E363}"/>
              </a:ext>
            </a:extLst>
          </p:cNvPr>
          <p:cNvSpPr txBox="1"/>
          <p:nvPr/>
        </p:nvSpPr>
        <p:spPr>
          <a:xfrm>
            <a:off x="309219" y="9069874"/>
            <a:ext cx="8931950" cy="7171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000"/>
              </a:lnSpc>
              <a:spcBef>
                <a:spcPct val="0"/>
              </a:spcBef>
            </a:pPr>
            <a:r>
              <a:rPr lang="en-US" altLang="zh-TW" sz="4400" dirty="0">
                <a:solidFill>
                  <a:srgbClr val="000000"/>
                </a:solidFill>
                <a:latin typeface="Arimo" panose="02020500000000000000" charset="0"/>
                <a:ea typeface="Arimo" panose="02020500000000000000" charset="0"/>
                <a:cs typeface="Arimo" panose="02020500000000000000" charset="0"/>
                <a:sym typeface="Arimo Bold"/>
              </a:rPr>
              <a:t>Including All Factors</a:t>
            </a:r>
            <a:endParaRPr lang="en-US" sz="4400" dirty="0">
              <a:solidFill>
                <a:srgbClr val="000000"/>
              </a:solidFill>
              <a:latin typeface="Arimo" panose="02020500000000000000" charset="0"/>
              <a:ea typeface="Arimo" panose="02020500000000000000" charset="0"/>
              <a:cs typeface="Arimo" panose="02020500000000000000" charset="0"/>
              <a:sym typeface="Arimo Bo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615070" y="500360"/>
            <a:ext cx="18361245" cy="8976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6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Big Size Training(60000 rows</a:t>
            </a:r>
            <a:r>
              <a:rPr lang="en-US" altLang="zh-TW" sz="56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, </a:t>
            </a:r>
            <a:r>
              <a:rPr lang="en-US" altLang="zh-TW" sz="60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training for 48hr</a:t>
            </a:r>
            <a:r>
              <a:rPr lang="en-US" sz="56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)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02B650B-BB86-912B-97D7-6CD6C8190F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346" y="1939089"/>
            <a:ext cx="8516539" cy="6573167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32B30A7F-D4AD-0D1C-C27A-0E04DDFEA3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3885" y="1942776"/>
            <a:ext cx="8099332" cy="2972124"/>
          </a:xfrm>
          <a:prstGeom prst="rect">
            <a:avLst/>
          </a:prstGeom>
        </p:spPr>
      </p:pic>
      <p:sp>
        <p:nvSpPr>
          <p:cNvPr id="10" name="TextBox 8">
            <a:extLst>
              <a:ext uri="{FF2B5EF4-FFF2-40B4-BE49-F238E27FC236}">
                <a16:creationId xmlns:a16="http://schemas.microsoft.com/office/drawing/2014/main" id="{BCA4BD3B-C922-C550-B523-EF422E21C9C6}"/>
              </a:ext>
            </a:extLst>
          </p:cNvPr>
          <p:cNvSpPr txBox="1"/>
          <p:nvPr/>
        </p:nvSpPr>
        <p:spPr>
          <a:xfrm>
            <a:off x="11362667" y="5932047"/>
            <a:ext cx="3961768" cy="4183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799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Payment  Delay:  0.241</a:t>
            </a:r>
          </a:p>
        </p:txBody>
      </p:sp>
      <p:sp>
        <p:nvSpPr>
          <p:cNvPr id="11" name="TextBox 9">
            <a:extLst>
              <a:ext uri="{FF2B5EF4-FFF2-40B4-BE49-F238E27FC236}">
                <a16:creationId xmlns:a16="http://schemas.microsoft.com/office/drawing/2014/main" id="{56B08D1E-45AB-16AA-348E-B74F8FA46C7D}"/>
              </a:ext>
            </a:extLst>
          </p:cNvPr>
          <p:cNvSpPr txBox="1"/>
          <p:nvPr/>
        </p:nvSpPr>
        <p:spPr>
          <a:xfrm>
            <a:off x="11362667" y="6952392"/>
            <a:ext cx="6157316" cy="4183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799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Usage Frequency:  0.21</a:t>
            </a:r>
          </a:p>
        </p:txBody>
      </p:sp>
      <p:sp>
        <p:nvSpPr>
          <p:cNvPr id="12" name="TextBox 7">
            <a:extLst>
              <a:ext uri="{FF2B5EF4-FFF2-40B4-BE49-F238E27FC236}">
                <a16:creationId xmlns:a16="http://schemas.microsoft.com/office/drawing/2014/main" id="{1E84C069-A593-CBDF-113E-7553FA6FE2CE}"/>
              </a:ext>
            </a:extLst>
          </p:cNvPr>
          <p:cNvSpPr txBox="1"/>
          <p:nvPr/>
        </p:nvSpPr>
        <p:spPr>
          <a:xfrm>
            <a:off x="3706840" y="9047014"/>
            <a:ext cx="11174090" cy="7171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000"/>
              </a:lnSpc>
              <a:spcBef>
                <a:spcPct val="0"/>
              </a:spcBef>
            </a:pPr>
            <a:r>
              <a:rPr lang="en-US" altLang="zh-TW" sz="48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Ordinal Encoding</a:t>
            </a:r>
            <a:r>
              <a:rPr lang="en-US" sz="48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, No prior knowledge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615070" y="500360"/>
            <a:ext cx="18361245" cy="8367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6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Result</a:t>
            </a:r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07FF6E9E-9DE6-0513-BBF6-16CAD0D32C82}"/>
              </a:ext>
            </a:extLst>
          </p:cNvPr>
          <p:cNvSpPr/>
          <p:nvPr/>
        </p:nvSpPr>
        <p:spPr>
          <a:xfrm>
            <a:off x="5146233" y="1525010"/>
            <a:ext cx="7995530" cy="2195223"/>
          </a:xfrm>
          <a:custGeom>
            <a:avLst/>
            <a:gdLst/>
            <a:ahLst/>
            <a:cxnLst/>
            <a:rect l="l" t="t" r="r" b="b"/>
            <a:pathLst>
              <a:path w="13698505" h="3761010">
                <a:moveTo>
                  <a:pt x="0" y="0"/>
                </a:moveTo>
                <a:lnTo>
                  <a:pt x="13698506" y="0"/>
                </a:lnTo>
                <a:lnTo>
                  <a:pt x="13698506" y="3761010"/>
                </a:lnTo>
                <a:lnTo>
                  <a:pt x="0" y="376101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16" name="TextBox 9">
            <a:extLst>
              <a:ext uri="{FF2B5EF4-FFF2-40B4-BE49-F238E27FC236}">
                <a16:creationId xmlns:a16="http://schemas.microsoft.com/office/drawing/2014/main" id="{E5661B94-C512-FF6D-A541-52E026230525}"/>
              </a:ext>
            </a:extLst>
          </p:cNvPr>
          <p:cNvSpPr txBox="1"/>
          <p:nvPr/>
        </p:nvSpPr>
        <p:spPr>
          <a:xfrm>
            <a:off x="7163203" y="3907087"/>
            <a:ext cx="3961589" cy="4183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799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One-Hot Encoding</a:t>
            </a:r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DD28C3A0-2028-881D-3D33-3467097F43C7}"/>
              </a:ext>
            </a:extLst>
          </p:cNvPr>
          <p:cNvSpPr/>
          <p:nvPr/>
        </p:nvSpPr>
        <p:spPr>
          <a:xfrm>
            <a:off x="580657" y="4295067"/>
            <a:ext cx="4870432" cy="4385765"/>
          </a:xfrm>
          <a:custGeom>
            <a:avLst/>
            <a:gdLst/>
            <a:ahLst/>
            <a:cxnLst/>
            <a:rect l="l" t="t" r="r" b="b"/>
            <a:pathLst>
              <a:path w="7288595" h="6563291">
                <a:moveTo>
                  <a:pt x="0" y="0"/>
                </a:moveTo>
                <a:lnTo>
                  <a:pt x="7288595" y="0"/>
                </a:lnTo>
                <a:lnTo>
                  <a:pt x="7288595" y="6563291"/>
                </a:lnTo>
                <a:lnTo>
                  <a:pt x="0" y="656329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7919D066-F538-CD55-640B-2B55D747D9A7}"/>
              </a:ext>
            </a:extLst>
          </p:cNvPr>
          <p:cNvSpPr txBox="1"/>
          <p:nvPr/>
        </p:nvSpPr>
        <p:spPr>
          <a:xfrm>
            <a:off x="305106" y="8743743"/>
            <a:ext cx="9490586" cy="8473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altLang="zh-TW" sz="28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Ordinal Encoding</a:t>
            </a:r>
          </a:p>
        </p:txBody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F5C81527-2BC1-A7F4-A891-A6DE5A1D982D}"/>
              </a:ext>
            </a:extLst>
          </p:cNvPr>
          <p:cNvSpPr/>
          <p:nvPr/>
        </p:nvSpPr>
        <p:spPr>
          <a:xfrm>
            <a:off x="9456173" y="4659267"/>
            <a:ext cx="5085357" cy="4125856"/>
          </a:xfrm>
          <a:custGeom>
            <a:avLst/>
            <a:gdLst/>
            <a:ahLst/>
            <a:cxnLst/>
            <a:rect l="l" t="t" r="r" b="b"/>
            <a:pathLst>
              <a:path w="7587702" h="6156060">
                <a:moveTo>
                  <a:pt x="0" y="0"/>
                </a:moveTo>
                <a:lnTo>
                  <a:pt x="7587702" y="0"/>
                </a:lnTo>
                <a:lnTo>
                  <a:pt x="7587702" y="6156060"/>
                </a:lnTo>
                <a:lnTo>
                  <a:pt x="0" y="615606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23" name="Freeform 6">
            <a:extLst>
              <a:ext uri="{FF2B5EF4-FFF2-40B4-BE49-F238E27FC236}">
                <a16:creationId xmlns:a16="http://schemas.microsoft.com/office/drawing/2014/main" id="{D7AE5059-E407-3B48-EA64-6A36DC6DCDE0}"/>
              </a:ext>
            </a:extLst>
          </p:cNvPr>
          <p:cNvSpPr/>
          <p:nvPr/>
        </p:nvSpPr>
        <p:spPr>
          <a:xfrm>
            <a:off x="14541530" y="5522805"/>
            <a:ext cx="3346508" cy="2430733"/>
          </a:xfrm>
          <a:custGeom>
            <a:avLst/>
            <a:gdLst/>
            <a:ahLst/>
            <a:cxnLst/>
            <a:rect l="l" t="t" r="r" b="b"/>
            <a:pathLst>
              <a:path w="5282005" h="2813242">
                <a:moveTo>
                  <a:pt x="0" y="0"/>
                </a:moveTo>
                <a:lnTo>
                  <a:pt x="5282004" y="0"/>
                </a:lnTo>
                <a:lnTo>
                  <a:pt x="5282004" y="2813242"/>
                </a:lnTo>
                <a:lnTo>
                  <a:pt x="0" y="281324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r="-36376"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BC1E9B3A-C408-D4F5-2631-D16B559AFD8C}"/>
              </a:ext>
            </a:extLst>
          </p:cNvPr>
          <p:cNvSpPr txBox="1"/>
          <p:nvPr/>
        </p:nvSpPr>
        <p:spPr>
          <a:xfrm>
            <a:off x="9143998" y="8680832"/>
            <a:ext cx="9490586" cy="8473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altLang="zh-TW" sz="28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Ordinal Encoding, imply prior knowledge</a:t>
            </a:r>
          </a:p>
        </p:txBody>
      </p:sp>
      <p:sp>
        <p:nvSpPr>
          <p:cNvPr id="25" name="Freeform 6">
            <a:extLst>
              <a:ext uri="{FF2B5EF4-FFF2-40B4-BE49-F238E27FC236}">
                <a16:creationId xmlns:a16="http://schemas.microsoft.com/office/drawing/2014/main" id="{B127007D-779E-D8CC-37EF-AF009B20E2FC}"/>
              </a:ext>
            </a:extLst>
          </p:cNvPr>
          <p:cNvSpPr/>
          <p:nvPr/>
        </p:nvSpPr>
        <p:spPr>
          <a:xfrm>
            <a:off x="5411421" y="4907866"/>
            <a:ext cx="3467388" cy="3045672"/>
          </a:xfrm>
          <a:custGeom>
            <a:avLst/>
            <a:gdLst/>
            <a:ahLst/>
            <a:cxnLst/>
            <a:rect l="l" t="t" r="r" b="b"/>
            <a:pathLst>
              <a:path w="9571839" h="4466858">
                <a:moveTo>
                  <a:pt x="0" y="0"/>
                </a:moveTo>
                <a:lnTo>
                  <a:pt x="9571839" y="0"/>
                </a:lnTo>
                <a:lnTo>
                  <a:pt x="9571839" y="4466858"/>
                </a:lnTo>
                <a:lnTo>
                  <a:pt x="0" y="446685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r="-88224"/>
            </a:stretch>
          </a:blipFill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4902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grpSp>
        <p:nvGrpSpPr>
          <p:cNvPr id="3" name="Group 3"/>
          <p:cNvGrpSpPr/>
          <p:nvPr/>
        </p:nvGrpSpPr>
        <p:grpSpPr>
          <a:xfrm>
            <a:off x="1249" y="-29356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615070" y="500360"/>
            <a:ext cx="18361245" cy="8367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6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Result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7919D066-F538-CD55-640B-2B55D747D9A7}"/>
              </a:ext>
            </a:extLst>
          </p:cNvPr>
          <p:cNvSpPr txBox="1"/>
          <p:nvPr/>
        </p:nvSpPr>
        <p:spPr>
          <a:xfrm>
            <a:off x="-46045" y="8602561"/>
            <a:ext cx="9490586" cy="8473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altLang="zh-TW" sz="28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Ordinal Encoding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BC1E9B3A-C408-D4F5-2631-D16B559AFD8C}"/>
              </a:ext>
            </a:extLst>
          </p:cNvPr>
          <p:cNvSpPr txBox="1"/>
          <p:nvPr/>
        </p:nvSpPr>
        <p:spPr>
          <a:xfrm>
            <a:off x="9489674" y="7235933"/>
            <a:ext cx="5562600" cy="17450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altLang="zh-TW" sz="28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Ordinal Encoding</a:t>
            </a:r>
          </a:p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altLang="zh-TW" sz="28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 imply prior knowledge</a:t>
            </a:r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8350A3B7-D161-38E8-D387-290E10766AD0}"/>
              </a:ext>
            </a:extLst>
          </p:cNvPr>
          <p:cNvSpPr/>
          <p:nvPr/>
        </p:nvSpPr>
        <p:spPr>
          <a:xfrm>
            <a:off x="2225488" y="1485900"/>
            <a:ext cx="4947521" cy="4614661"/>
          </a:xfrm>
          <a:custGeom>
            <a:avLst/>
            <a:gdLst/>
            <a:ahLst/>
            <a:cxnLst/>
            <a:rect l="l" t="t" r="r" b="b"/>
            <a:pathLst>
              <a:path w="7023030" h="6550533">
                <a:moveTo>
                  <a:pt x="0" y="0"/>
                </a:moveTo>
                <a:lnTo>
                  <a:pt x="7023031" y="0"/>
                </a:lnTo>
                <a:lnTo>
                  <a:pt x="7023031" y="6550533"/>
                </a:lnTo>
                <a:lnTo>
                  <a:pt x="0" y="655053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3BC3EB77-E1A5-5136-D51A-45B65E3FB5E3}"/>
              </a:ext>
            </a:extLst>
          </p:cNvPr>
          <p:cNvSpPr/>
          <p:nvPr/>
        </p:nvSpPr>
        <p:spPr>
          <a:xfrm>
            <a:off x="1653030" y="6297046"/>
            <a:ext cx="6203667" cy="2276159"/>
          </a:xfrm>
          <a:custGeom>
            <a:avLst/>
            <a:gdLst/>
            <a:ahLst/>
            <a:cxnLst/>
            <a:rect l="l" t="t" r="r" b="b"/>
            <a:pathLst>
              <a:path w="8003171" h="3550540">
                <a:moveTo>
                  <a:pt x="0" y="0"/>
                </a:moveTo>
                <a:lnTo>
                  <a:pt x="8003171" y="0"/>
                </a:lnTo>
                <a:lnTo>
                  <a:pt x="8003171" y="3550539"/>
                </a:lnTo>
                <a:lnTo>
                  <a:pt x="0" y="355053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33872" r="-41674" b="-34036"/>
            </a:stretch>
          </a:blipFill>
        </p:spPr>
        <p:txBody>
          <a:bodyPr/>
          <a:lstStyle/>
          <a:p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74986AE-4219-F16B-F8B7-8CB7349D7F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56697" y="1220754"/>
            <a:ext cx="6591148" cy="549397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76C2A1B1-AB3B-D6B4-1AAF-518D92D1607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58126"/>
          <a:stretch/>
        </p:blipFill>
        <p:spPr>
          <a:xfrm>
            <a:off x="14447845" y="1548150"/>
            <a:ext cx="3157409" cy="4645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7354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533400" y="360867"/>
            <a:ext cx="18361245" cy="8367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6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Result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7919D066-F538-CD55-640B-2B55D747D9A7}"/>
              </a:ext>
            </a:extLst>
          </p:cNvPr>
          <p:cNvSpPr txBox="1"/>
          <p:nvPr/>
        </p:nvSpPr>
        <p:spPr>
          <a:xfrm>
            <a:off x="-46045" y="8743186"/>
            <a:ext cx="9490586" cy="8473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altLang="zh-TW" sz="28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Ordinal Encoding (Churn:</a:t>
            </a:r>
            <a:r>
              <a:rPr lang="zh-TW" altLang="en-US" sz="28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28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Int)</a:t>
            </a:r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8350A3B7-D161-38E8-D387-290E10766AD0}"/>
              </a:ext>
            </a:extLst>
          </p:cNvPr>
          <p:cNvSpPr/>
          <p:nvPr/>
        </p:nvSpPr>
        <p:spPr>
          <a:xfrm>
            <a:off x="2298779" y="1457967"/>
            <a:ext cx="4947521" cy="4614661"/>
          </a:xfrm>
          <a:custGeom>
            <a:avLst/>
            <a:gdLst/>
            <a:ahLst/>
            <a:cxnLst/>
            <a:rect l="l" t="t" r="r" b="b"/>
            <a:pathLst>
              <a:path w="7023030" h="6550533">
                <a:moveTo>
                  <a:pt x="0" y="0"/>
                </a:moveTo>
                <a:lnTo>
                  <a:pt x="7023031" y="0"/>
                </a:lnTo>
                <a:lnTo>
                  <a:pt x="7023031" y="6550533"/>
                </a:lnTo>
                <a:lnTo>
                  <a:pt x="0" y="655053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3BC3EB77-E1A5-5136-D51A-45B65E3FB5E3}"/>
              </a:ext>
            </a:extLst>
          </p:cNvPr>
          <p:cNvSpPr/>
          <p:nvPr/>
        </p:nvSpPr>
        <p:spPr>
          <a:xfrm>
            <a:off x="1945968" y="6193531"/>
            <a:ext cx="5653144" cy="2776738"/>
          </a:xfrm>
          <a:custGeom>
            <a:avLst/>
            <a:gdLst/>
            <a:ahLst/>
            <a:cxnLst/>
            <a:rect l="l" t="t" r="r" b="b"/>
            <a:pathLst>
              <a:path w="8003171" h="3550540">
                <a:moveTo>
                  <a:pt x="0" y="0"/>
                </a:moveTo>
                <a:lnTo>
                  <a:pt x="8003171" y="0"/>
                </a:lnTo>
                <a:lnTo>
                  <a:pt x="8003171" y="3550539"/>
                </a:lnTo>
                <a:lnTo>
                  <a:pt x="0" y="355053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1" r="-41674" b="-25424"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536B596-24A7-9D29-6CC3-2C0983BF6FC3}"/>
              </a:ext>
            </a:extLst>
          </p:cNvPr>
          <p:cNvSpPr txBox="1"/>
          <p:nvPr/>
        </p:nvSpPr>
        <p:spPr>
          <a:xfrm>
            <a:off x="8021857" y="8775953"/>
            <a:ext cx="9490586" cy="8473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altLang="zh-TW" sz="28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Ordinal Encoding (Churn:</a:t>
            </a:r>
            <a:r>
              <a:rPr lang="zh-TW" altLang="en-US" sz="28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28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String)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3E8935C1-CF0D-F7A7-7004-3A23FC2979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07031" y="1201653"/>
            <a:ext cx="5098502" cy="4800593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9C000BDB-78BC-44F7-EC35-680E5C8E79E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17732"/>
          <a:stretch/>
        </p:blipFill>
        <p:spPr>
          <a:xfrm>
            <a:off x="10457466" y="6002246"/>
            <a:ext cx="3997632" cy="2768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8815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615070" y="500360"/>
            <a:ext cx="18361245" cy="8367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6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Result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7919D066-F538-CD55-640B-2B55D747D9A7}"/>
              </a:ext>
            </a:extLst>
          </p:cNvPr>
          <p:cNvSpPr txBox="1"/>
          <p:nvPr/>
        </p:nvSpPr>
        <p:spPr>
          <a:xfrm>
            <a:off x="8797414" y="8490451"/>
            <a:ext cx="9490586" cy="8823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altLang="zh-TW" sz="40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60000 rows data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BC1E9B3A-C408-D4F5-2631-D16B559AFD8C}"/>
              </a:ext>
            </a:extLst>
          </p:cNvPr>
          <p:cNvSpPr txBox="1"/>
          <p:nvPr/>
        </p:nvSpPr>
        <p:spPr>
          <a:xfrm>
            <a:off x="3223903" y="8526093"/>
            <a:ext cx="5562600" cy="8823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altLang="zh-TW" sz="40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600 rows data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089960B-4D4C-AAF1-67AF-7AD48C08D7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07745" y="965957"/>
            <a:ext cx="6309254" cy="486955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79DA6116-F966-14E9-3210-E28C158938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07745" y="5835514"/>
            <a:ext cx="6309254" cy="2315239"/>
          </a:xfrm>
          <a:prstGeom prst="rect">
            <a:avLst/>
          </a:prstGeom>
        </p:spPr>
      </p:pic>
      <p:sp>
        <p:nvSpPr>
          <p:cNvPr id="8" name="Freeform 5">
            <a:extLst>
              <a:ext uri="{FF2B5EF4-FFF2-40B4-BE49-F238E27FC236}">
                <a16:creationId xmlns:a16="http://schemas.microsoft.com/office/drawing/2014/main" id="{40D4CFDD-E02C-9454-EF1F-2280E0C9C144}"/>
              </a:ext>
            </a:extLst>
          </p:cNvPr>
          <p:cNvSpPr/>
          <p:nvPr/>
        </p:nvSpPr>
        <p:spPr>
          <a:xfrm>
            <a:off x="3384723" y="964152"/>
            <a:ext cx="4857732" cy="4374329"/>
          </a:xfrm>
          <a:custGeom>
            <a:avLst/>
            <a:gdLst/>
            <a:ahLst/>
            <a:cxnLst/>
            <a:rect l="l" t="t" r="r" b="b"/>
            <a:pathLst>
              <a:path w="7288595" h="6563291">
                <a:moveTo>
                  <a:pt x="0" y="0"/>
                </a:moveTo>
                <a:lnTo>
                  <a:pt x="7288595" y="0"/>
                </a:lnTo>
                <a:lnTo>
                  <a:pt x="7288595" y="6563291"/>
                </a:lnTo>
                <a:lnTo>
                  <a:pt x="0" y="656329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9" name="Freeform 6">
            <a:extLst>
              <a:ext uri="{FF2B5EF4-FFF2-40B4-BE49-F238E27FC236}">
                <a16:creationId xmlns:a16="http://schemas.microsoft.com/office/drawing/2014/main" id="{B5BF0547-843F-D3BE-A7A4-0B6A46EDE211}"/>
              </a:ext>
            </a:extLst>
          </p:cNvPr>
          <p:cNvSpPr/>
          <p:nvPr/>
        </p:nvSpPr>
        <p:spPr>
          <a:xfrm>
            <a:off x="2483179" y="5281528"/>
            <a:ext cx="6660821" cy="3108383"/>
          </a:xfrm>
          <a:custGeom>
            <a:avLst/>
            <a:gdLst/>
            <a:ahLst/>
            <a:cxnLst/>
            <a:rect l="l" t="t" r="r" b="b"/>
            <a:pathLst>
              <a:path w="9571839" h="4466858">
                <a:moveTo>
                  <a:pt x="0" y="0"/>
                </a:moveTo>
                <a:lnTo>
                  <a:pt x="9571839" y="0"/>
                </a:lnTo>
                <a:lnTo>
                  <a:pt x="9571839" y="4466858"/>
                </a:lnTo>
                <a:lnTo>
                  <a:pt x="0" y="446685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52019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615070" y="500360"/>
            <a:ext cx="18361245" cy="8367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6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Result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7919D066-F538-CD55-640B-2B55D747D9A7}"/>
              </a:ext>
            </a:extLst>
          </p:cNvPr>
          <p:cNvSpPr txBox="1"/>
          <p:nvPr/>
        </p:nvSpPr>
        <p:spPr>
          <a:xfrm>
            <a:off x="8797414" y="8490451"/>
            <a:ext cx="9490586" cy="8823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altLang="zh-TW" sz="40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60000 rows data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BC1E9B3A-C408-D4F5-2631-D16B559AFD8C}"/>
              </a:ext>
            </a:extLst>
          </p:cNvPr>
          <p:cNvSpPr txBox="1"/>
          <p:nvPr/>
        </p:nvSpPr>
        <p:spPr>
          <a:xfrm>
            <a:off x="3223903" y="8526093"/>
            <a:ext cx="5562600" cy="8823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altLang="zh-TW" sz="40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600 rows data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089960B-4D4C-AAF1-67AF-7AD48C08D7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07745" y="965957"/>
            <a:ext cx="6309254" cy="486955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79DA6116-F966-14E9-3210-E28C158938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07745" y="5835514"/>
            <a:ext cx="6309254" cy="2315239"/>
          </a:xfrm>
          <a:prstGeom prst="rect">
            <a:avLst/>
          </a:prstGeom>
        </p:spPr>
      </p:pic>
      <p:sp>
        <p:nvSpPr>
          <p:cNvPr id="8" name="Freeform 5">
            <a:extLst>
              <a:ext uri="{FF2B5EF4-FFF2-40B4-BE49-F238E27FC236}">
                <a16:creationId xmlns:a16="http://schemas.microsoft.com/office/drawing/2014/main" id="{40D4CFDD-E02C-9454-EF1F-2280E0C9C144}"/>
              </a:ext>
            </a:extLst>
          </p:cNvPr>
          <p:cNvSpPr/>
          <p:nvPr/>
        </p:nvSpPr>
        <p:spPr>
          <a:xfrm>
            <a:off x="3384723" y="964152"/>
            <a:ext cx="4857732" cy="4374329"/>
          </a:xfrm>
          <a:custGeom>
            <a:avLst/>
            <a:gdLst/>
            <a:ahLst/>
            <a:cxnLst/>
            <a:rect l="l" t="t" r="r" b="b"/>
            <a:pathLst>
              <a:path w="7288595" h="6563291">
                <a:moveTo>
                  <a:pt x="0" y="0"/>
                </a:moveTo>
                <a:lnTo>
                  <a:pt x="7288595" y="0"/>
                </a:lnTo>
                <a:lnTo>
                  <a:pt x="7288595" y="6563291"/>
                </a:lnTo>
                <a:lnTo>
                  <a:pt x="0" y="656329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9" name="Freeform 6">
            <a:extLst>
              <a:ext uri="{FF2B5EF4-FFF2-40B4-BE49-F238E27FC236}">
                <a16:creationId xmlns:a16="http://schemas.microsoft.com/office/drawing/2014/main" id="{B5BF0547-843F-D3BE-A7A4-0B6A46EDE211}"/>
              </a:ext>
            </a:extLst>
          </p:cNvPr>
          <p:cNvSpPr/>
          <p:nvPr/>
        </p:nvSpPr>
        <p:spPr>
          <a:xfrm>
            <a:off x="2483179" y="5281528"/>
            <a:ext cx="6660821" cy="3108383"/>
          </a:xfrm>
          <a:custGeom>
            <a:avLst/>
            <a:gdLst/>
            <a:ahLst/>
            <a:cxnLst/>
            <a:rect l="l" t="t" r="r" b="b"/>
            <a:pathLst>
              <a:path w="9571839" h="4466858">
                <a:moveTo>
                  <a:pt x="0" y="0"/>
                </a:moveTo>
                <a:lnTo>
                  <a:pt x="9571839" y="0"/>
                </a:lnTo>
                <a:lnTo>
                  <a:pt x="9571839" y="4466858"/>
                </a:lnTo>
                <a:lnTo>
                  <a:pt x="0" y="446685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4247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0" name="TextBox 6">
            <a:extLst>
              <a:ext uri="{FF2B5EF4-FFF2-40B4-BE49-F238E27FC236}">
                <a16:creationId xmlns:a16="http://schemas.microsoft.com/office/drawing/2014/main" id="{BC2BA4F5-4C08-1154-A467-59E8FD21B5E3}"/>
              </a:ext>
            </a:extLst>
          </p:cNvPr>
          <p:cNvSpPr txBox="1"/>
          <p:nvPr/>
        </p:nvSpPr>
        <p:spPr>
          <a:xfrm>
            <a:off x="609600" y="571500"/>
            <a:ext cx="10533337" cy="9083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593"/>
              </a:lnSpc>
            </a:pPr>
            <a:r>
              <a:rPr lang="en-US" sz="6075" dirty="0">
                <a:latin typeface="Arimo Bold"/>
                <a:ea typeface="Arimo Bold"/>
                <a:cs typeface="Arimo Bold"/>
                <a:sym typeface="Arimo Bold"/>
              </a:rPr>
              <a:t>Accuracy(</a:t>
            </a:r>
            <a:r>
              <a:rPr lang="en-US" altLang="zh-TW" sz="6075" dirty="0">
                <a:latin typeface="Arimo Bold"/>
                <a:ea typeface="Arimo Bold"/>
                <a:cs typeface="Arimo Bold"/>
                <a:sym typeface="Arimo Bold"/>
              </a:rPr>
              <a:t>Causal</a:t>
            </a:r>
            <a:r>
              <a:rPr lang="zh-TW" altLang="en-US" sz="6075" dirty="0"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6075" dirty="0">
                <a:latin typeface="Arimo Bold"/>
                <a:ea typeface="Arimo Bold"/>
                <a:cs typeface="Arimo Bold"/>
                <a:sym typeface="Arimo Bold"/>
              </a:rPr>
              <a:t>Prediction</a:t>
            </a:r>
            <a:r>
              <a:rPr lang="en-US" sz="6075" dirty="0">
                <a:latin typeface="Arimo Bold"/>
                <a:ea typeface="Arimo Bold"/>
                <a:cs typeface="Arimo Bold"/>
                <a:sym typeface="Arimo Bold"/>
              </a:rPr>
              <a:t>)</a:t>
            </a:r>
          </a:p>
        </p:txBody>
      </p:sp>
      <p:sp>
        <p:nvSpPr>
          <p:cNvPr id="11" name="TextBox 8">
            <a:extLst>
              <a:ext uri="{FF2B5EF4-FFF2-40B4-BE49-F238E27FC236}">
                <a16:creationId xmlns:a16="http://schemas.microsoft.com/office/drawing/2014/main" id="{D2E3CD7C-930B-AA43-72E0-EE65319011EF}"/>
              </a:ext>
            </a:extLst>
          </p:cNvPr>
          <p:cNvSpPr txBox="1"/>
          <p:nvPr/>
        </p:nvSpPr>
        <p:spPr>
          <a:xfrm>
            <a:off x="609600" y="1618484"/>
            <a:ext cx="17068800" cy="4568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887"/>
              </a:lnSpc>
            </a:pPr>
            <a:r>
              <a:rPr lang="en-US" altLang="zh-TW" sz="2800" dirty="0">
                <a:solidFill>
                  <a:srgbClr val="5B5F71"/>
                </a:solidFill>
                <a:latin typeface="Arimo"/>
                <a:ea typeface="Arimo"/>
                <a:cs typeface="Arimo"/>
                <a:sym typeface="Arimo"/>
              </a:rPr>
              <a:t>Ordinal Encoding (Churn: Int). Balance data. Training with 70% of data</a:t>
            </a:r>
            <a:r>
              <a:rPr lang="zh-TW" altLang="en-US" sz="2800" dirty="0">
                <a:solidFill>
                  <a:srgbClr val="5B5F71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altLang="zh-TW" sz="2800" dirty="0">
                <a:solidFill>
                  <a:srgbClr val="5B5F71"/>
                </a:solidFill>
                <a:latin typeface="Arimo"/>
                <a:ea typeface="Arimo"/>
                <a:cs typeface="Arimo"/>
                <a:sym typeface="Arimo"/>
              </a:rPr>
              <a:t>(421)</a:t>
            </a:r>
          </a:p>
        </p:txBody>
      </p:sp>
      <p:sp>
        <p:nvSpPr>
          <p:cNvPr id="18" name="TextBox 8">
            <a:extLst>
              <a:ext uri="{FF2B5EF4-FFF2-40B4-BE49-F238E27FC236}">
                <a16:creationId xmlns:a16="http://schemas.microsoft.com/office/drawing/2014/main" id="{0CBC0CE1-FEE2-EDB6-2B8E-982D393883E3}"/>
              </a:ext>
            </a:extLst>
          </p:cNvPr>
          <p:cNvSpPr txBox="1"/>
          <p:nvPr/>
        </p:nvSpPr>
        <p:spPr>
          <a:xfrm>
            <a:off x="914400" y="8316053"/>
            <a:ext cx="17068800" cy="14805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887"/>
              </a:lnSpc>
            </a:pPr>
            <a:r>
              <a:rPr lang="en-US" altLang="zh-TW" sz="3200" dirty="0"/>
              <a:t>Here I use 70% of data for training and input 30% of data for testing the target value – Churn. And The prediction is 85% correct. As the image above, The ROC Curve and Confusion Matrix indicate the model predict 181 piece of data and have</a:t>
            </a:r>
            <a:r>
              <a:rPr lang="zh-TW" altLang="en-US" sz="3200" dirty="0"/>
              <a:t> </a:t>
            </a:r>
            <a:r>
              <a:rPr lang="en-US" altLang="zh-TW" sz="3200" dirty="0"/>
              <a:t>27 prediction errors.</a:t>
            </a:r>
            <a:endParaRPr lang="en-US" altLang="zh-TW" sz="3200" dirty="0">
              <a:latin typeface="Arimo"/>
              <a:ea typeface="Arimo"/>
              <a:cs typeface="Arimo"/>
              <a:sym typeface="Arimo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0A3F820-45C4-5EB3-D714-D2150CFB75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3899" y="2378856"/>
            <a:ext cx="7043828" cy="5427088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125FFA6E-8B38-CA3D-BDAB-B58850FDCA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0" y="2585449"/>
            <a:ext cx="7443234" cy="513509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702604" y="536893"/>
            <a:ext cx="18361245" cy="8367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6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Operating with LLM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7467600" y="523374"/>
            <a:ext cx="6752794" cy="7900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4000" dirty="0">
                <a:solidFill>
                  <a:srgbClr val="000000"/>
                </a:solidFill>
                <a:latin typeface="Arimo" panose="02020500000000000000" charset="0"/>
                <a:ea typeface="Arimo" panose="02020500000000000000" charset="0"/>
                <a:cs typeface="Arimo" panose="02020500000000000000" charset="0"/>
                <a:sym typeface="Arimo Bold"/>
              </a:rPr>
              <a:t>(Sort by Importance)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672970" y="8941560"/>
            <a:ext cx="6942060" cy="6668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249"/>
              </a:lnSpc>
            </a:pPr>
            <a:r>
              <a:rPr lang="en-US" sz="4400" dirty="0">
                <a:latin typeface="Arimo"/>
                <a:ea typeface="Arimo"/>
                <a:cs typeface="Arimo"/>
                <a:sym typeface="Arimo"/>
              </a:rPr>
              <a:t>First Three Factors is Same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028645C-4781-EADE-004E-720DB4DE9BA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6776"/>
          <a:stretch/>
        </p:blipFill>
        <p:spPr>
          <a:xfrm>
            <a:off x="10965687" y="2067390"/>
            <a:ext cx="4167403" cy="5939805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7B7A37A8-6ECD-2A09-BFDE-B5EDA5215D78}"/>
              </a:ext>
            </a:extLst>
          </p:cNvPr>
          <p:cNvSpPr/>
          <p:nvPr/>
        </p:nvSpPr>
        <p:spPr>
          <a:xfrm>
            <a:off x="11049000" y="2474240"/>
            <a:ext cx="1472019" cy="14500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5BE748F0-EAB2-49AA-7253-BEB889C3D8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0200" y="2448430"/>
            <a:ext cx="9343364" cy="551859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5" name="Freeform 5"/>
          <p:cNvSpPr/>
          <p:nvPr/>
        </p:nvSpPr>
        <p:spPr>
          <a:xfrm>
            <a:off x="2019452" y="3493677"/>
            <a:ext cx="14352094" cy="5157352"/>
          </a:xfrm>
          <a:custGeom>
            <a:avLst/>
            <a:gdLst/>
            <a:ahLst/>
            <a:cxnLst/>
            <a:rect l="l" t="t" r="r" b="b"/>
            <a:pathLst>
              <a:path w="14352094" h="5157352">
                <a:moveTo>
                  <a:pt x="0" y="0"/>
                </a:moveTo>
                <a:lnTo>
                  <a:pt x="14352094" y="0"/>
                </a:lnTo>
                <a:lnTo>
                  <a:pt x="14352094" y="5157351"/>
                </a:lnTo>
                <a:lnTo>
                  <a:pt x="0" y="515735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6" name="TextBox 6"/>
          <p:cNvSpPr txBox="1"/>
          <p:nvPr/>
        </p:nvSpPr>
        <p:spPr>
          <a:xfrm>
            <a:off x="615070" y="500360"/>
            <a:ext cx="18361245" cy="9169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6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Original Dataset  </a:t>
            </a:r>
            <a:r>
              <a:rPr lang="en-US" sz="56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(450000 rows and 12 columns)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131699" y="1777316"/>
            <a:ext cx="16127601" cy="11676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00"/>
              </a:lnSpc>
              <a:spcBef>
                <a:spcPct val="0"/>
              </a:spcBef>
            </a:pPr>
            <a:r>
              <a:rPr lang="en-US" sz="36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This data tracks the customer churn rate, indicating whether customers stop using the company's products or services within a specific period.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80199" y="9119331"/>
            <a:ext cx="16127601" cy="5961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00"/>
              </a:lnSpc>
              <a:spcBef>
                <a:spcPct val="0"/>
              </a:spcBef>
            </a:pPr>
            <a:r>
              <a:rPr lang="en-US" sz="36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No missing values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615070" y="500360"/>
            <a:ext cx="18361245" cy="9169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6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Conclusion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905000" y="2991269"/>
            <a:ext cx="15384869" cy="9804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874"/>
              </a:lnSpc>
              <a:spcBef>
                <a:spcPct val="0"/>
              </a:spcBef>
            </a:pPr>
            <a:r>
              <a:rPr lang="en-US" sz="3099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1. If a factor has hierarchical levels (ex. month, quarter, annual), using Ordinal Encoding(turn category into number) or another method would be more effective.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091232" y="4830019"/>
            <a:ext cx="14105533" cy="1055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24"/>
              </a:lnSpc>
              <a:spcBef>
                <a:spcPct val="0"/>
              </a:spcBef>
            </a:pPr>
            <a:r>
              <a:rPr lang="en-US" sz="3299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2. In category data (ex. gender), using numeric data will have a better results than string data.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9FE750-04BE-5360-A093-6CA942E8104B}"/>
              </a:ext>
            </a:extLst>
          </p:cNvPr>
          <p:cNvSpPr txBox="1"/>
          <p:nvPr/>
        </p:nvSpPr>
        <p:spPr>
          <a:xfrm>
            <a:off x="1790699" y="6743700"/>
            <a:ext cx="14706600" cy="10164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124"/>
              </a:lnSpc>
              <a:spcBef>
                <a:spcPct val="0"/>
              </a:spcBef>
            </a:pPr>
            <a:r>
              <a:rPr lang="en-US" sz="3299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3. Using large amounts of data may make the results overly rigorous, making it difficult to determine the significance of less important factors.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5" name="Freeform 5"/>
          <p:cNvSpPr/>
          <p:nvPr/>
        </p:nvSpPr>
        <p:spPr>
          <a:xfrm>
            <a:off x="9038924" y="5611402"/>
            <a:ext cx="8640926" cy="4320463"/>
          </a:xfrm>
          <a:custGeom>
            <a:avLst/>
            <a:gdLst/>
            <a:ahLst/>
            <a:cxnLst/>
            <a:rect l="l" t="t" r="r" b="b"/>
            <a:pathLst>
              <a:path w="8640926" h="4320463">
                <a:moveTo>
                  <a:pt x="0" y="0"/>
                </a:moveTo>
                <a:lnTo>
                  <a:pt x="8640925" y="0"/>
                </a:lnTo>
                <a:lnTo>
                  <a:pt x="8640925" y="4320462"/>
                </a:lnTo>
                <a:lnTo>
                  <a:pt x="0" y="432046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6" name="Freeform 6"/>
          <p:cNvSpPr/>
          <p:nvPr/>
        </p:nvSpPr>
        <p:spPr>
          <a:xfrm>
            <a:off x="397998" y="5611402"/>
            <a:ext cx="8640926" cy="4320463"/>
          </a:xfrm>
          <a:custGeom>
            <a:avLst/>
            <a:gdLst/>
            <a:ahLst/>
            <a:cxnLst/>
            <a:rect l="l" t="t" r="r" b="b"/>
            <a:pathLst>
              <a:path w="8640926" h="4320463">
                <a:moveTo>
                  <a:pt x="0" y="0"/>
                </a:moveTo>
                <a:lnTo>
                  <a:pt x="8640926" y="0"/>
                </a:lnTo>
                <a:lnTo>
                  <a:pt x="8640926" y="4320462"/>
                </a:lnTo>
                <a:lnTo>
                  <a:pt x="0" y="432046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7" name="Freeform 7"/>
          <p:cNvSpPr/>
          <p:nvPr/>
        </p:nvSpPr>
        <p:spPr>
          <a:xfrm>
            <a:off x="528032" y="1433329"/>
            <a:ext cx="8615968" cy="4307984"/>
          </a:xfrm>
          <a:custGeom>
            <a:avLst/>
            <a:gdLst/>
            <a:ahLst/>
            <a:cxnLst/>
            <a:rect l="l" t="t" r="r" b="b"/>
            <a:pathLst>
              <a:path w="8615968" h="4307984">
                <a:moveTo>
                  <a:pt x="0" y="0"/>
                </a:moveTo>
                <a:lnTo>
                  <a:pt x="8615968" y="0"/>
                </a:lnTo>
                <a:lnTo>
                  <a:pt x="8615968" y="4307984"/>
                </a:lnTo>
                <a:lnTo>
                  <a:pt x="0" y="430798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8" name="Freeform 8"/>
          <p:cNvSpPr/>
          <p:nvPr/>
        </p:nvSpPr>
        <p:spPr>
          <a:xfrm>
            <a:off x="9038924" y="1433329"/>
            <a:ext cx="8615968" cy="4307984"/>
          </a:xfrm>
          <a:custGeom>
            <a:avLst/>
            <a:gdLst/>
            <a:ahLst/>
            <a:cxnLst/>
            <a:rect l="l" t="t" r="r" b="b"/>
            <a:pathLst>
              <a:path w="8615968" h="4307984">
                <a:moveTo>
                  <a:pt x="0" y="0"/>
                </a:moveTo>
                <a:lnTo>
                  <a:pt x="8615968" y="0"/>
                </a:lnTo>
                <a:lnTo>
                  <a:pt x="8615968" y="4307984"/>
                </a:lnTo>
                <a:lnTo>
                  <a:pt x="0" y="430798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9" name="TextBox 9"/>
          <p:cNvSpPr txBox="1"/>
          <p:nvPr/>
        </p:nvSpPr>
        <p:spPr>
          <a:xfrm>
            <a:off x="615070" y="500360"/>
            <a:ext cx="18361245" cy="9169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6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Appedix: Other Distribution(60000 rows)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5" name="Freeform 5"/>
          <p:cNvSpPr/>
          <p:nvPr/>
        </p:nvSpPr>
        <p:spPr>
          <a:xfrm>
            <a:off x="553708" y="879035"/>
            <a:ext cx="8528930" cy="4264465"/>
          </a:xfrm>
          <a:custGeom>
            <a:avLst/>
            <a:gdLst/>
            <a:ahLst/>
            <a:cxnLst/>
            <a:rect l="l" t="t" r="r" b="b"/>
            <a:pathLst>
              <a:path w="8528930" h="4264465">
                <a:moveTo>
                  <a:pt x="0" y="0"/>
                </a:moveTo>
                <a:lnTo>
                  <a:pt x="8528930" y="0"/>
                </a:lnTo>
                <a:lnTo>
                  <a:pt x="8528930" y="4264465"/>
                </a:lnTo>
                <a:lnTo>
                  <a:pt x="0" y="426446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6" name="Freeform 6"/>
          <p:cNvSpPr/>
          <p:nvPr/>
        </p:nvSpPr>
        <p:spPr>
          <a:xfrm>
            <a:off x="9082638" y="1028700"/>
            <a:ext cx="8475866" cy="4237933"/>
          </a:xfrm>
          <a:custGeom>
            <a:avLst/>
            <a:gdLst/>
            <a:ahLst/>
            <a:cxnLst/>
            <a:rect l="l" t="t" r="r" b="b"/>
            <a:pathLst>
              <a:path w="8475866" h="4237933">
                <a:moveTo>
                  <a:pt x="0" y="0"/>
                </a:moveTo>
                <a:lnTo>
                  <a:pt x="8475867" y="0"/>
                </a:lnTo>
                <a:lnTo>
                  <a:pt x="8475867" y="4237933"/>
                </a:lnTo>
                <a:lnTo>
                  <a:pt x="0" y="423793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7" name="Freeform 7"/>
          <p:cNvSpPr/>
          <p:nvPr/>
        </p:nvSpPr>
        <p:spPr>
          <a:xfrm>
            <a:off x="4778022" y="5262946"/>
            <a:ext cx="8731955" cy="4365978"/>
          </a:xfrm>
          <a:custGeom>
            <a:avLst/>
            <a:gdLst/>
            <a:ahLst/>
            <a:cxnLst/>
            <a:rect l="l" t="t" r="r" b="b"/>
            <a:pathLst>
              <a:path w="8731955" h="4365978">
                <a:moveTo>
                  <a:pt x="0" y="0"/>
                </a:moveTo>
                <a:lnTo>
                  <a:pt x="8731955" y="0"/>
                </a:lnTo>
                <a:lnTo>
                  <a:pt x="8731955" y="4365978"/>
                </a:lnTo>
                <a:lnTo>
                  <a:pt x="0" y="436597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5" name="Freeform 5"/>
          <p:cNvSpPr/>
          <p:nvPr/>
        </p:nvSpPr>
        <p:spPr>
          <a:xfrm>
            <a:off x="615070" y="1417300"/>
            <a:ext cx="8838531" cy="4419265"/>
          </a:xfrm>
          <a:custGeom>
            <a:avLst/>
            <a:gdLst/>
            <a:ahLst/>
            <a:cxnLst/>
            <a:rect l="l" t="t" r="r" b="b"/>
            <a:pathLst>
              <a:path w="8838531" h="4419265">
                <a:moveTo>
                  <a:pt x="0" y="0"/>
                </a:moveTo>
                <a:lnTo>
                  <a:pt x="8838531" y="0"/>
                </a:lnTo>
                <a:lnTo>
                  <a:pt x="8838531" y="4419265"/>
                </a:lnTo>
                <a:lnTo>
                  <a:pt x="0" y="441926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6" name="Freeform 6"/>
          <p:cNvSpPr/>
          <p:nvPr/>
        </p:nvSpPr>
        <p:spPr>
          <a:xfrm>
            <a:off x="8635926" y="1417300"/>
            <a:ext cx="8623374" cy="4311687"/>
          </a:xfrm>
          <a:custGeom>
            <a:avLst/>
            <a:gdLst/>
            <a:ahLst/>
            <a:cxnLst/>
            <a:rect l="l" t="t" r="r" b="b"/>
            <a:pathLst>
              <a:path w="8623374" h="4311687">
                <a:moveTo>
                  <a:pt x="0" y="0"/>
                </a:moveTo>
                <a:lnTo>
                  <a:pt x="8623374" y="0"/>
                </a:lnTo>
                <a:lnTo>
                  <a:pt x="8623374" y="4311687"/>
                </a:lnTo>
                <a:lnTo>
                  <a:pt x="0" y="431168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7" name="Freeform 7"/>
          <p:cNvSpPr/>
          <p:nvPr/>
        </p:nvSpPr>
        <p:spPr>
          <a:xfrm>
            <a:off x="809230" y="5768503"/>
            <a:ext cx="8334770" cy="4167385"/>
          </a:xfrm>
          <a:custGeom>
            <a:avLst/>
            <a:gdLst/>
            <a:ahLst/>
            <a:cxnLst/>
            <a:rect l="l" t="t" r="r" b="b"/>
            <a:pathLst>
              <a:path w="8334770" h="4167385">
                <a:moveTo>
                  <a:pt x="0" y="0"/>
                </a:moveTo>
                <a:lnTo>
                  <a:pt x="8334770" y="0"/>
                </a:lnTo>
                <a:lnTo>
                  <a:pt x="8334770" y="4167384"/>
                </a:lnTo>
                <a:lnTo>
                  <a:pt x="0" y="416738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8" name="Freeform 8"/>
          <p:cNvSpPr/>
          <p:nvPr/>
        </p:nvSpPr>
        <p:spPr>
          <a:xfrm>
            <a:off x="8924530" y="5768503"/>
            <a:ext cx="8334770" cy="4167385"/>
          </a:xfrm>
          <a:custGeom>
            <a:avLst/>
            <a:gdLst/>
            <a:ahLst/>
            <a:cxnLst/>
            <a:rect l="l" t="t" r="r" b="b"/>
            <a:pathLst>
              <a:path w="8334770" h="4167385">
                <a:moveTo>
                  <a:pt x="0" y="0"/>
                </a:moveTo>
                <a:lnTo>
                  <a:pt x="8334770" y="0"/>
                </a:lnTo>
                <a:lnTo>
                  <a:pt x="8334770" y="4167384"/>
                </a:lnTo>
                <a:lnTo>
                  <a:pt x="0" y="416738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9" name="TextBox 9"/>
          <p:cNvSpPr txBox="1"/>
          <p:nvPr/>
        </p:nvSpPr>
        <p:spPr>
          <a:xfrm>
            <a:off x="615070" y="500360"/>
            <a:ext cx="18361245" cy="9169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6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Appedix: Other Distribution(600 rows)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5" name="Freeform 5"/>
          <p:cNvSpPr/>
          <p:nvPr/>
        </p:nvSpPr>
        <p:spPr>
          <a:xfrm>
            <a:off x="352280" y="681056"/>
            <a:ext cx="8991256" cy="4495628"/>
          </a:xfrm>
          <a:custGeom>
            <a:avLst/>
            <a:gdLst/>
            <a:ahLst/>
            <a:cxnLst/>
            <a:rect l="l" t="t" r="r" b="b"/>
            <a:pathLst>
              <a:path w="8991256" h="4495628">
                <a:moveTo>
                  <a:pt x="0" y="0"/>
                </a:moveTo>
                <a:lnTo>
                  <a:pt x="8991256" y="0"/>
                </a:lnTo>
                <a:lnTo>
                  <a:pt x="8991256" y="4495628"/>
                </a:lnTo>
                <a:lnTo>
                  <a:pt x="0" y="449562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6" name="Freeform 6"/>
          <p:cNvSpPr/>
          <p:nvPr/>
        </p:nvSpPr>
        <p:spPr>
          <a:xfrm>
            <a:off x="8839200" y="705901"/>
            <a:ext cx="8941566" cy="4470783"/>
          </a:xfrm>
          <a:custGeom>
            <a:avLst/>
            <a:gdLst/>
            <a:ahLst/>
            <a:cxnLst/>
            <a:rect l="l" t="t" r="r" b="b"/>
            <a:pathLst>
              <a:path w="8941566" h="4470783">
                <a:moveTo>
                  <a:pt x="0" y="0"/>
                </a:moveTo>
                <a:lnTo>
                  <a:pt x="8941567" y="0"/>
                </a:lnTo>
                <a:lnTo>
                  <a:pt x="8941567" y="4470783"/>
                </a:lnTo>
                <a:lnTo>
                  <a:pt x="0" y="447078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8" name="Freeform 8"/>
          <p:cNvSpPr/>
          <p:nvPr/>
        </p:nvSpPr>
        <p:spPr>
          <a:xfrm>
            <a:off x="5299440" y="5448300"/>
            <a:ext cx="8088191" cy="4044095"/>
          </a:xfrm>
          <a:custGeom>
            <a:avLst/>
            <a:gdLst/>
            <a:ahLst/>
            <a:cxnLst/>
            <a:rect l="l" t="t" r="r" b="b"/>
            <a:pathLst>
              <a:path w="8088191" h="4044095">
                <a:moveTo>
                  <a:pt x="0" y="0"/>
                </a:moveTo>
                <a:lnTo>
                  <a:pt x="8088191" y="0"/>
                </a:lnTo>
                <a:lnTo>
                  <a:pt x="8088191" y="4044095"/>
                </a:lnTo>
                <a:lnTo>
                  <a:pt x="0" y="404409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5" name="Freeform 5"/>
          <p:cNvSpPr/>
          <p:nvPr/>
        </p:nvSpPr>
        <p:spPr>
          <a:xfrm>
            <a:off x="2008005" y="1725806"/>
            <a:ext cx="6438167" cy="3301799"/>
          </a:xfrm>
          <a:custGeom>
            <a:avLst/>
            <a:gdLst/>
            <a:ahLst/>
            <a:cxnLst/>
            <a:rect l="l" t="t" r="r" b="b"/>
            <a:pathLst>
              <a:path w="6438167" h="3301799">
                <a:moveTo>
                  <a:pt x="0" y="0"/>
                </a:moveTo>
                <a:lnTo>
                  <a:pt x="6438166" y="0"/>
                </a:lnTo>
                <a:lnTo>
                  <a:pt x="6438166" y="3301799"/>
                </a:lnTo>
                <a:lnTo>
                  <a:pt x="0" y="330179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8930" t="-12726" r="-12393" b="-5557"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6" name="Freeform 6"/>
          <p:cNvSpPr/>
          <p:nvPr/>
        </p:nvSpPr>
        <p:spPr>
          <a:xfrm>
            <a:off x="2008005" y="6002030"/>
            <a:ext cx="6490412" cy="3256270"/>
          </a:xfrm>
          <a:custGeom>
            <a:avLst/>
            <a:gdLst/>
            <a:ahLst/>
            <a:cxnLst/>
            <a:rect l="l" t="t" r="r" b="b"/>
            <a:pathLst>
              <a:path w="6490412" h="3256270">
                <a:moveTo>
                  <a:pt x="0" y="0"/>
                </a:moveTo>
                <a:lnTo>
                  <a:pt x="6490411" y="0"/>
                </a:lnTo>
                <a:lnTo>
                  <a:pt x="6490411" y="3256270"/>
                </a:lnTo>
                <a:lnTo>
                  <a:pt x="0" y="325627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8636" t="-14042" r="-11731" b="-5917"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7" name="Freeform 7"/>
          <p:cNvSpPr/>
          <p:nvPr/>
        </p:nvSpPr>
        <p:spPr>
          <a:xfrm>
            <a:off x="10265826" y="6002030"/>
            <a:ext cx="6302797" cy="3207995"/>
          </a:xfrm>
          <a:custGeom>
            <a:avLst/>
            <a:gdLst/>
            <a:ahLst/>
            <a:cxnLst/>
            <a:rect l="l" t="t" r="r" b="b"/>
            <a:pathLst>
              <a:path w="6302797" h="3207995">
                <a:moveTo>
                  <a:pt x="0" y="0"/>
                </a:moveTo>
                <a:lnTo>
                  <a:pt x="6302798" y="0"/>
                </a:lnTo>
                <a:lnTo>
                  <a:pt x="6302798" y="3207995"/>
                </a:lnTo>
                <a:lnTo>
                  <a:pt x="0" y="320799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8982" t="-14450" r="-13121" b="-5499"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8" name="Freeform 8"/>
          <p:cNvSpPr/>
          <p:nvPr/>
        </p:nvSpPr>
        <p:spPr>
          <a:xfrm>
            <a:off x="10265826" y="1778877"/>
            <a:ext cx="6403901" cy="3248728"/>
          </a:xfrm>
          <a:custGeom>
            <a:avLst/>
            <a:gdLst/>
            <a:ahLst/>
            <a:cxnLst/>
            <a:rect l="l" t="t" r="r" b="b"/>
            <a:pathLst>
              <a:path w="6403901" h="3248728">
                <a:moveTo>
                  <a:pt x="0" y="0"/>
                </a:moveTo>
                <a:lnTo>
                  <a:pt x="6403902" y="0"/>
                </a:lnTo>
                <a:lnTo>
                  <a:pt x="6403902" y="3248728"/>
                </a:lnTo>
                <a:lnTo>
                  <a:pt x="0" y="324872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8878" t="-13498" r="-12553" b="-6184"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9" name="TextBox 9"/>
          <p:cNvSpPr txBox="1"/>
          <p:nvPr/>
        </p:nvSpPr>
        <p:spPr>
          <a:xfrm>
            <a:off x="615070" y="500360"/>
            <a:ext cx="18361245" cy="9169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6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Distribution(take 60000 rows)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4782996" y="5031676"/>
            <a:ext cx="940429" cy="5319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0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Age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1737071" y="5095875"/>
            <a:ext cx="3461412" cy="5319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0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Payment  Delay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3640675" y="9376862"/>
            <a:ext cx="3225070" cy="5319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0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Total Spend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1737071" y="9264465"/>
            <a:ext cx="3890330" cy="5319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0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Usage Frequency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5" name="Freeform 5"/>
          <p:cNvSpPr/>
          <p:nvPr/>
        </p:nvSpPr>
        <p:spPr>
          <a:xfrm>
            <a:off x="2008005" y="1560575"/>
            <a:ext cx="6490412" cy="3518726"/>
          </a:xfrm>
          <a:custGeom>
            <a:avLst/>
            <a:gdLst/>
            <a:ahLst/>
            <a:cxnLst/>
            <a:rect l="l" t="t" r="r" b="b"/>
            <a:pathLst>
              <a:path w="6490412" h="3518726">
                <a:moveTo>
                  <a:pt x="0" y="0"/>
                </a:moveTo>
                <a:lnTo>
                  <a:pt x="6490411" y="0"/>
                </a:lnTo>
                <a:lnTo>
                  <a:pt x="6490411" y="3518726"/>
                </a:lnTo>
                <a:lnTo>
                  <a:pt x="0" y="351872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1718" t="-12230" r="-15105" b="-4734"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6" name="Freeform 6"/>
          <p:cNvSpPr/>
          <p:nvPr/>
        </p:nvSpPr>
        <p:spPr>
          <a:xfrm>
            <a:off x="9947316" y="1560575"/>
            <a:ext cx="6767523" cy="3518726"/>
          </a:xfrm>
          <a:custGeom>
            <a:avLst/>
            <a:gdLst/>
            <a:ahLst/>
            <a:cxnLst/>
            <a:rect l="l" t="t" r="r" b="b"/>
            <a:pathLst>
              <a:path w="6767523" h="3518726">
                <a:moveTo>
                  <a:pt x="0" y="0"/>
                </a:moveTo>
                <a:lnTo>
                  <a:pt x="6767523" y="0"/>
                </a:lnTo>
                <a:lnTo>
                  <a:pt x="6767523" y="3518726"/>
                </a:lnTo>
                <a:lnTo>
                  <a:pt x="0" y="351872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11166" t="-13124" r="-12673" b="-5965"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7" name="Freeform 7"/>
          <p:cNvSpPr/>
          <p:nvPr/>
        </p:nvSpPr>
        <p:spPr>
          <a:xfrm>
            <a:off x="2008005" y="5775883"/>
            <a:ext cx="6490412" cy="3348385"/>
          </a:xfrm>
          <a:custGeom>
            <a:avLst/>
            <a:gdLst/>
            <a:ahLst/>
            <a:cxnLst/>
            <a:rect l="l" t="t" r="r" b="b"/>
            <a:pathLst>
              <a:path w="6490412" h="3348385">
                <a:moveTo>
                  <a:pt x="0" y="0"/>
                </a:moveTo>
                <a:lnTo>
                  <a:pt x="6490411" y="0"/>
                </a:lnTo>
                <a:lnTo>
                  <a:pt x="6490411" y="3348386"/>
                </a:lnTo>
                <a:lnTo>
                  <a:pt x="0" y="334838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11240" t="-13609" r="-12221" b="-6048"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8" name="Freeform 8"/>
          <p:cNvSpPr/>
          <p:nvPr/>
        </p:nvSpPr>
        <p:spPr>
          <a:xfrm>
            <a:off x="10085171" y="5770720"/>
            <a:ext cx="6640365" cy="3406217"/>
          </a:xfrm>
          <a:custGeom>
            <a:avLst/>
            <a:gdLst/>
            <a:ahLst/>
            <a:cxnLst/>
            <a:rect l="l" t="t" r="r" b="b"/>
            <a:pathLst>
              <a:path w="6640365" h="3406217">
                <a:moveTo>
                  <a:pt x="0" y="0"/>
                </a:moveTo>
                <a:lnTo>
                  <a:pt x="6640365" y="0"/>
                </a:lnTo>
                <a:lnTo>
                  <a:pt x="6640365" y="3406217"/>
                </a:lnTo>
                <a:lnTo>
                  <a:pt x="0" y="340621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11044" t="-14699" r="-12344" b="-5572"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9" name="TextBox 9"/>
          <p:cNvSpPr txBox="1"/>
          <p:nvPr/>
        </p:nvSpPr>
        <p:spPr>
          <a:xfrm>
            <a:off x="615070" y="500360"/>
            <a:ext cx="18361245" cy="9169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6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Distribution(take 600 rows)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4782996" y="5031676"/>
            <a:ext cx="940429" cy="5319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0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Age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1737071" y="5095875"/>
            <a:ext cx="3461412" cy="5319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0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Payment  Delay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3640675" y="9376862"/>
            <a:ext cx="3225070" cy="5319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0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Total Spend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1737071" y="9264465"/>
            <a:ext cx="3890330" cy="5319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0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Usage Frequency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615070" y="500360"/>
            <a:ext cx="18361245" cy="9169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6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Data Cleaning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2062306" y="2207645"/>
            <a:ext cx="58439" cy="7050655"/>
            <a:chOff x="0" y="0"/>
            <a:chExt cx="60920" cy="734992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0960" cy="7349999"/>
            </a:xfrm>
            <a:custGeom>
              <a:avLst/>
              <a:gdLst/>
              <a:ahLst/>
              <a:cxnLst/>
              <a:rect l="l" t="t" r="r" b="b"/>
              <a:pathLst>
                <a:path w="60960" h="7349999">
                  <a:moveTo>
                    <a:pt x="0" y="30480"/>
                  </a:moveTo>
                  <a:cubicBezTo>
                    <a:pt x="0" y="13589"/>
                    <a:pt x="13589" y="0"/>
                    <a:pt x="30480" y="0"/>
                  </a:cubicBezTo>
                  <a:cubicBezTo>
                    <a:pt x="47371" y="0"/>
                    <a:pt x="60960" y="13589"/>
                    <a:pt x="60960" y="30480"/>
                  </a:cubicBezTo>
                  <a:lnTo>
                    <a:pt x="60960" y="7319518"/>
                  </a:lnTo>
                  <a:cubicBezTo>
                    <a:pt x="60960" y="7336282"/>
                    <a:pt x="47371" y="7349999"/>
                    <a:pt x="30480" y="7349999"/>
                  </a:cubicBezTo>
                  <a:cubicBezTo>
                    <a:pt x="13589" y="7349999"/>
                    <a:pt x="0" y="7336282"/>
                    <a:pt x="0" y="7319518"/>
                  </a:cubicBezTo>
                  <a:close/>
                </a:path>
              </a:pathLst>
            </a:custGeom>
            <a:solidFill>
              <a:srgbClr val="C9CACE"/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2411641" y="3032037"/>
            <a:ext cx="993580" cy="56665"/>
            <a:chOff x="0" y="0"/>
            <a:chExt cx="1068188" cy="6092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068197" cy="60960"/>
            </a:xfrm>
            <a:custGeom>
              <a:avLst/>
              <a:gdLst/>
              <a:ahLst/>
              <a:cxnLst/>
              <a:rect l="l" t="t" r="r" b="b"/>
              <a:pathLst>
                <a:path w="1068197" h="60960">
                  <a:moveTo>
                    <a:pt x="0" y="30480"/>
                  </a:moveTo>
                  <a:cubicBezTo>
                    <a:pt x="0" y="13589"/>
                    <a:pt x="13589" y="0"/>
                    <a:pt x="30480" y="0"/>
                  </a:cubicBezTo>
                  <a:lnTo>
                    <a:pt x="1037717" y="0"/>
                  </a:lnTo>
                  <a:cubicBezTo>
                    <a:pt x="1054481" y="0"/>
                    <a:pt x="1068197" y="13589"/>
                    <a:pt x="1068197" y="30480"/>
                  </a:cubicBezTo>
                  <a:cubicBezTo>
                    <a:pt x="1068197" y="47371"/>
                    <a:pt x="1054608" y="60960"/>
                    <a:pt x="1037717" y="60960"/>
                  </a:cubicBezTo>
                  <a:lnTo>
                    <a:pt x="30480" y="60960"/>
                  </a:lnTo>
                  <a:cubicBezTo>
                    <a:pt x="13589" y="60960"/>
                    <a:pt x="0" y="47244"/>
                    <a:pt x="0" y="30480"/>
                  </a:cubicBezTo>
                  <a:close/>
                </a:path>
              </a:pathLst>
            </a:custGeom>
            <a:solidFill>
              <a:srgbClr val="C9CACE"/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767096" y="2735144"/>
            <a:ext cx="650451" cy="650451"/>
            <a:chOff x="0" y="0"/>
            <a:chExt cx="699293" cy="699293"/>
          </a:xfrm>
        </p:grpSpPr>
        <p:sp>
          <p:nvSpPr>
            <p:cNvPr id="11" name="Freeform 11"/>
            <p:cNvSpPr/>
            <p:nvPr/>
          </p:nvSpPr>
          <p:spPr>
            <a:xfrm>
              <a:off x="6350" y="6350"/>
              <a:ext cx="686562" cy="686562"/>
            </a:xfrm>
            <a:custGeom>
              <a:avLst/>
              <a:gdLst/>
              <a:ahLst/>
              <a:cxnLst/>
              <a:rect l="l" t="t" r="r" b="b"/>
              <a:pathLst>
                <a:path w="686562" h="686562">
                  <a:moveTo>
                    <a:pt x="0" y="137287"/>
                  </a:moveTo>
                  <a:cubicBezTo>
                    <a:pt x="0" y="61468"/>
                    <a:pt x="61468" y="0"/>
                    <a:pt x="137287" y="0"/>
                  </a:cubicBezTo>
                  <a:lnTo>
                    <a:pt x="549275" y="0"/>
                  </a:lnTo>
                  <a:cubicBezTo>
                    <a:pt x="625094" y="0"/>
                    <a:pt x="686562" y="61468"/>
                    <a:pt x="686562" y="137287"/>
                  </a:cubicBezTo>
                  <a:lnTo>
                    <a:pt x="686562" y="549275"/>
                  </a:lnTo>
                  <a:cubicBezTo>
                    <a:pt x="686562" y="625094"/>
                    <a:pt x="625094" y="686562"/>
                    <a:pt x="549275" y="686562"/>
                  </a:cubicBezTo>
                  <a:lnTo>
                    <a:pt x="137287" y="686562"/>
                  </a:lnTo>
                  <a:cubicBezTo>
                    <a:pt x="61468" y="686562"/>
                    <a:pt x="0" y="625094"/>
                    <a:pt x="0" y="549275"/>
                  </a:cubicBezTo>
                  <a:close/>
                </a:path>
              </a:pathLst>
            </a:custGeom>
            <a:solidFill>
              <a:srgbClr val="E3E4E8"/>
            </a:solidFill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" name="Freeform 12"/>
            <p:cNvSpPr/>
            <p:nvPr/>
          </p:nvSpPr>
          <p:spPr>
            <a:xfrm>
              <a:off x="0" y="0"/>
              <a:ext cx="699262" cy="699262"/>
            </a:xfrm>
            <a:custGeom>
              <a:avLst/>
              <a:gdLst/>
              <a:ahLst/>
              <a:cxnLst/>
              <a:rect l="l" t="t" r="r" b="b"/>
              <a:pathLst>
                <a:path w="699262" h="699262">
                  <a:moveTo>
                    <a:pt x="0" y="143637"/>
                  </a:moveTo>
                  <a:cubicBezTo>
                    <a:pt x="0" y="64389"/>
                    <a:pt x="64389" y="0"/>
                    <a:pt x="143637" y="0"/>
                  </a:cubicBezTo>
                  <a:lnTo>
                    <a:pt x="555625" y="0"/>
                  </a:lnTo>
                  <a:lnTo>
                    <a:pt x="555625" y="6350"/>
                  </a:lnTo>
                  <a:lnTo>
                    <a:pt x="555625" y="0"/>
                  </a:lnTo>
                  <a:cubicBezTo>
                    <a:pt x="635000" y="0"/>
                    <a:pt x="699262" y="64389"/>
                    <a:pt x="699262" y="143637"/>
                  </a:cubicBezTo>
                  <a:lnTo>
                    <a:pt x="692912" y="143637"/>
                  </a:lnTo>
                  <a:lnTo>
                    <a:pt x="699262" y="143637"/>
                  </a:lnTo>
                  <a:lnTo>
                    <a:pt x="699262" y="555625"/>
                  </a:lnTo>
                  <a:lnTo>
                    <a:pt x="692912" y="555625"/>
                  </a:lnTo>
                  <a:lnTo>
                    <a:pt x="699262" y="555625"/>
                  </a:lnTo>
                  <a:cubicBezTo>
                    <a:pt x="699262" y="635000"/>
                    <a:pt x="635000" y="699262"/>
                    <a:pt x="555625" y="699262"/>
                  </a:cubicBezTo>
                  <a:lnTo>
                    <a:pt x="555625" y="692912"/>
                  </a:lnTo>
                  <a:lnTo>
                    <a:pt x="555625" y="699262"/>
                  </a:lnTo>
                  <a:lnTo>
                    <a:pt x="143637" y="699262"/>
                  </a:lnTo>
                  <a:lnTo>
                    <a:pt x="143637" y="692912"/>
                  </a:lnTo>
                  <a:lnTo>
                    <a:pt x="143637" y="699262"/>
                  </a:lnTo>
                  <a:cubicBezTo>
                    <a:pt x="64389" y="699262"/>
                    <a:pt x="0" y="635000"/>
                    <a:pt x="0" y="555625"/>
                  </a:cubicBezTo>
                  <a:lnTo>
                    <a:pt x="0" y="143637"/>
                  </a:lnTo>
                  <a:lnTo>
                    <a:pt x="6350" y="143637"/>
                  </a:lnTo>
                  <a:lnTo>
                    <a:pt x="0" y="143637"/>
                  </a:lnTo>
                  <a:moveTo>
                    <a:pt x="12700" y="143637"/>
                  </a:moveTo>
                  <a:lnTo>
                    <a:pt x="12700" y="555625"/>
                  </a:lnTo>
                  <a:lnTo>
                    <a:pt x="6350" y="555625"/>
                  </a:lnTo>
                  <a:lnTo>
                    <a:pt x="12700" y="555625"/>
                  </a:lnTo>
                  <a:cubicBezTo>
                    <a:pt x="12700" y="628015"/>
                    <a:pt x="71374" y="686562"/>
                    <a:pt x="143637" y="686562"/>
                  </a:cubicBezTo>
                  <a:lnTo>
                    <a:pt x="555625" y="686562"/>
                  </a:lnTo>
                  <a:cubicBezTo>
                    <a:pt x="628015" y="686562"/>
                    <a:pt x="686562" y="627888"/>
                    <a:pt x="686562" y="555625"/>
                  </a:cubicBezTo>
                  <a:lnTo>
                    <a:pt x="686562" y="143637"/>
                  </a:lnTo>
                  <a:cubicBezTo>
                    <a:pt x="686562" y="71374"/>
                    <a:pt x="627888" y="12700"/>
                    <a:pt x="555625" y="12700"/>
                  </a:cubicBezTo>
                  <a:lnTo>
                    <a:pt x="143637" y="12700"/>
                  </a:lnTo>
                  <a:lnTo>
                    <a:pt x="143637" y="6350"/>
                  </a:lnTo>
                  <a:lnTo>
                    <a:pt x="143637" y="12700"/>
                  </a:lnTo>
                  <a:cubicBezTo>
                    <a:pt x="71374" y="12700"/>
                    <a:pt x="12700" y="71374"/>
                    <a:pt x="12700" y="143637"/>
                  </a:cubicBezTo>
                  <a:close/>
                </a:path>
              </a:pathLst>
            </a:custGeom>
            <a:solidFill>
              <a:srgbClr val="C9CACE"/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3831648" y="2236970"/>
            <a:ext cx="4480969" cy="4614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16"/>
              </a:lnSpc>
            </a:pPr>
            <a:r>
              <a:rPr lang="en-US" sz="4499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Encoding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3831648" y="2937275"/>
            <a:ext cx="13327142" cy="11193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83"/>
              </a:lnSpc>
            </a:pPr>
            <a:r>
              <a:rPr lang="en-US" sz="30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1. One-Hot Encoding(imply 2 column, append 4 more column)</a:t>
            </a:r>
          </a:p>
          <a:p>
            <a:pPr algn="l">
              <a:lnSpc>
                <a:spcPts val="2883"/>
              </a:lnSpc>
            </a:pPr>
            <a:endParaRPr lang="en-US" sz="300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algn="l">
              <a:lnSpc>
                <a:spcPts val="2883"/>
              </a:lnSpc>
            </a:pPr>
            <a:r>
              <a:rPr lang="en-US" sz="30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2. Ordinal Encoding(imply 2 column to numeric value 0,1,2)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2411641" y="5405520"/>
            <a:ext cx="993580" cy="56665"/>
            <a:chOff x="0" y="0"/>
            <a:chExt cx="1068188" cy="6092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068197" cy="60960"/>
            </a:xfrm>
            <a:custGeom>
              <a:avLst/>
              <a:gdLst/>
              <a:ahLst/>
              <a:cxnLst/>
              <a:rect l="l" t="t" r="r" b="b"/>
              <a:pathLst>
                <a:path w="1068197" h="60960">
                  <a:moveTo>
                    <a:pt x="0" y="30480"/>
                  </a:moveTo>
                  <a:cubicBezTo>
                    <a:pt x="0" y="13589"/>
                    <a:pt x="13589" y="0"/>
                    <a:pt x="30480" y="0"/>
                  </a:cubicBezTo>
                  <a:lnTo>
                    <a:pt x="1037717" y="0"/>
                  </a:lnTo>
                  <a:cubicBezTo>
                    <a:pt x="1054481" y="0"/>
                    <a:pt x="1068197" y="13589"/>
                    <a:pt x="1068197" y="30480"/>
                  </a:cubicBezTo>
                  <a:cubicBezTo>
                    <a:pt x="1068197" y="47371"/>
                    <a:pt x="1054608" y="60960"/>
                    <a:pt x="1037717" y="60960"/>
                  </a:cubicBezTo>
                  <a:lnTo>
                    <a:pt x="30480" y="60960"/>
                  </a:lnTo>
                  <a:cubicBezTo>
                    <a:pt x="13589" y="60960"/>
                    <a:pt x="0" y="47244"/>
                    <a:pt x="0" y="30480"/>
                  </a:cubicBezTo>
                  <a:close/>
                </a:path>
              </a:pathLst>
            </a:custGeom>
            <a:solidFill>
              <a:srgbClr val="C9CACE"/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767096" y="5108627"/>
            <a:ext cx="650451" cy="650451"/>
            <a:chOff x="0" y="0"/>
            <a:chExt cx="699293" cy="699293"/>
          </a:xfrm>
        </p:grpSpPr>
        <p:sp>
          <p:nvSpPr>
            <p:cNvPr id="18" name="Freeform 18"/>
            <p:cNvSpPr/>
            <p:nvPr/>
          </p:nvSpPr>
          <p:spPr>
            <a:xfrm>
              <a:off x="6350" y="6350"/>
              <a:ext cx="686562" cy="686562"/>
            </a:xfrm>
            <a:custGeom>
              <a:avLst/>
              <a:gdLst/>
              <a:ahLst/>
              <a:cxnLst/>
              <a:rect l="l" t="t" r="r" b="b"/>
              <a:pathLst>
                <a:path w="686562" h="686562">
                  <a:moveTo>
                    <a:pt x="0" y="137287"/>
                  </a:moveTo>
                  <a:cubicBezTo>
                    <a:pt x="0" y="61468"/>
                    <a:pt x="61468" y="0"/>
                    <a:pt x="137287" y="0"/>
                  </a:cubicBezTo>
                  <a:lnTo>
                    <a:pt x="549275" y="0"/>
                  </a:lnTo>
                  <a:cubicBezTo>
                    <a:pt x="625094" y="0"/>
                    <a:pt x="686562" y="61468"/>
                    <a:pt x="686562" y="137287"/>
                  </a:cubicBezTo>
                  <a:lnTo>
                    <a:pt x="686562" y="549275"/>
                  </a:lnTo>
                  <a:cubicBezTo>
                    <a:pt x="686562" y="625094"/>
                    <a:pt x="625094" y="686562"/>
                    <a:pt x="549275" y="686562"/>
                  </a:cubicBezTo>
                  <a:lnTo>
                    <a:pt x="137287" y="686562"/>
                  </a:lnTo>
                  <a:cubicBezTo>
                    <a:pt x="61468" y="686562"/>
                    <a:pt x="0" y="625094"/>
                    <a:pt x="0" y="549275"/>
                  </a:cubicBezTo>
                  <a:close/>
                </a:path>
              </a:pathLst>
            </a:custGeom>
            <a:solidFill>
              <a:srgbClr val="E3E4E8"/>
            </a:solidFill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" name="Freeform 19"/>
            <p:cNvSpPr/>
            <p:nvPr/>
          </p:nvSpPr>
          <p:spPr>
            <a:xfrm>
              <a:off x="0" y="0"/>
              <a:ext cx="699262" cy="699262"/>
            </a:xfrm>
            <a:custGeom>
              <a:avLst/>
              <a:gdLst/>
              <a:ahLst/>
              <a:cxnLst/>
              <a:rect l="l" t="t" r="r" b="b"/>
              <a:pathLst>
                <a:path w="699262" h="699262">
                  <a:moveTo>
                    <a:pt x="0" y="143637"/>
                  </a:moveTo>
                  <a:cubicBezTo>
                    <a:pt x="0" y="64389"/>
                    <a:pt x="64389" y="0"/>
                    <a:pt x="143637" y="0"/>
                  </a:cubicBezTo>
                  <a:lnTo>
                    <a:pt x="555625" y="0"/>
                  </a:lnTo>
                  <a:lnTo>
                    <a:pt x="555625" y="6350"/>
                  </a:lnTo>
                  <a:lnTo>
                    <a:pt x="555625" y="0"/>
                  </a:lnTo>
                  <a:cubicBezTo>
                    <a:pt x="635000" y="0"/>
                    <a:pt x="699262" y="64389"/>
                    <a:pt x="699262" y="143637"/>
                  </a:cubicBezTo>
                  <a:lnTo>
                    <a:pt x="692912" y="143637"/>
                  </a:lnTo>
                  <a:lnTo>
                    <a:pt x="699262" y="143637"/>
                  </a:lnTo>
                  <a:lnTo>
                    <a:pt x="699262" y="555625"/>
                  </a:lnTo>
                  <a:lnTo>
                    <a:pt x="692912" y="555625"/>
                  </a:lnTo>
                  <a:lnTo>
                    <a:pt x="699262" y="555625"/>
                  </a:lnTo>
                  <a:cubicBezTo>
                    <a:pt x="699262" y="635000"/>
                    <a:pt x="635000" y="699262"/>
                    <a:pt x="555625" y="699262"/>
                  </a:cubicBezTo>
                  <a:lnTo>
                    <a:pt x="555625" y="692912"/>
                  </a:lnTo>
                  <a:lnTo>
                    <a:pt x="555625" y="699262"/>
                  </a:lnTo>
                  <a:lnTo>
                    <a:pt x="143637" y="699262"/>
                  </a:lnTo>
                  <a:lnTo>
                    <a:pt x="143637" y="692912"/>
                  </a:lnTo>
                  <a:lnTo>
                    <a:pt x="143637" y="699262"/>
                  </a:lnTo>
                  <a:cubicBezTo>
                    <a:pt x="64389" y="699262"/>
                    <a:pt x="0" y="635000"/>
                    <a:pt x="0" y="555625"/>
                  </a:cubicBezTo>
                  <a:lnTo>
                    <a:pt x="0" y="143637"/>
                  </a:lnTo>
                  <a:lnTo>
                    <a:pt x="6350" y="143637"/>
                  </a:lnTo>
                  <a:lnTo>
                    <a:pt x="0" y="143637"/>
                  </a:lnTo>
                  <a:moveTo>
                    <a:pt x="12700" y="143637"/>
                  </a:moveTo>
                  <a:lnTo>
                    <a:pt x="12700" y="555625"/>
                  </a:lnTo>
                  <a:lnTo>
                    <a:pt x="6350" y="555625"/>
                  </a:lnTo>
                  <a:lnTo>
                    <a:pt x="12700" y="555625"/>
                  </a:lnTo>
                  <a:cubicBezTo>
                    <a:pt x="12700" y="628015"/>
                    <a:pt x="71374" y="686562"/>
                    <a:pt x="143637" y="686562"/>
                  </a:cubicBezTo>
                  <a:lnTo>
                    <a:pt x="555625" y="686562"/>
                  </a:lnTo>
                  <a:cubicBezTo>
                    <a:pt x="628015" y="686562"/>
                    <a:pt x="686562" y="627888"/>
                    <a:pt x="686562" y="555625"/>
                  </a:cubicBezTo>
                  <a:lnTo>
                    <a:pt x="686562" y="143637"/>
                  </a:lnTo>
                  <a:cubicBezTo>
                    <a:pt x="686562" y="71374"/>
                    <a:pt x="627888" y="12700"/>
                    <a:pt x="555625" y="12700"/>
                  </a:cubicBezTo>
                  <a:lnTo>
                    <a:pt x="143637" y="12700"/>
                  </a:lnTo>
                  <a:lnTo>
                    <a:pt x="143637" y="6350"/>
                  </a:lnTo>
                  <a:lnTo>
                    <a:pt x="143637" y="12700"/>
                  </a:lnTo>
                  <a:cubicBezTo>
                    <a:pt x="71374" y="12700"/>
                    <a:pt x="12700" y="71374"/>
                    <a:pt x="12700" y="143637"/>
                  </a:cubicBezTo>
                  <a:close/>
                </a:path>
              </a:pathLst>
            </a:custGeom>
            <a:solidFill>
              <a:srgbClr val="C9CACE"/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3831648" y="4946938"/>
            <a:ext cx="2678490" cy="4614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16"/>
              </a:lnSpc>
            </a:pPr>
            <a:r>
              <a:rPr lang="en-US" sz="4499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Outliers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3804609" y="5628690"/>
            <a:ext cx="13327142" cy="3956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2437" lvl="1" indent="-226219" algn="l">
              <a:lnSpc>
                <a:spcPts val="2883"/>
              </a:lnSpc>
              <a:buAutoNum type="arabicPeriod"/>
            </a:pPr>
            <a:r>
              <a:rPr lang="en-US" sz="3000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 Use Q1 Q3 to judge outliers(No outliers)</a:t>
            </a:r>
          </a:p>
        </p:txBody>
      </p:sp>
      <p:grpSp>
        <p:nvGrpSpPr>
          <p:cNvPr id="22" name="Group 22"/>
          <p:cNvGrpSpPr/>
          <p:nvPr/>
        </p:nvGrpSpPr>
        <p:grpSpPr>
          <a:xfrm>
            <a:off x="2411641" y="7779004"/>
            <a:ext cx="993580" cy="56665"/>
            <a:chOff x="0" y="0"/>
            <a:chExt cx="1068188" cy="6092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1068197" cy="60960"/>
            </a:xfrm>
            <a:custGeom>
              <a:avLst/>
              <a:gdLst/>
              <a:ahLst/>
              <a:cxnLst/>
              <a:rect l="l" t="t" r="r" b="b"/>
              <a:pathLst>
                <a:path w="1068197" h="60960">
                  <a:moveTo>
                    <a:pt x="0" y="30480"/>
                  </a:moveTo>
                  <a:cubicBezTo>
                    <a:pt x="0" y="13589"/>
                    <a:pt x="13589" y="0"/>
                    <a:pt x="30480" y="0"/>
                  </a:cubicBezTo>
                  <a:lnTo>
                    <a:pt x="1037717" y="0"/>
                  </a:lnTo>
                  <a:cubicBezTo>
                    <a:pt x="1054481" y="0"/>
                    <a:pt x="1068197" y="13589"/>
                    <a:pt x="1068197" y="30480"/>
                  </a:cubicBezTo>
                  <a:cubicBezTo>
                    <a:pt x="1068197" y="47371"/>
                    <a:pt x="1054608" y="60960"/>
                    <a:pt x="1037717" y="60960"/>
                  </a:cubicBezTo>
                  <a:lnTo>
                    <a:pt x="30480" y="60960"/>
                  </a:lnTo>
                  <a:cubicBezTo>
                    <a:pt x="13589" y="60960"/>
                    <a:pt x="0" y="47244"/>
                    <a:pt x="0" y="30480"/>
                  </a:cubicBezTo>
                  <a:close/>
                </a:path>
              </a:pathLst>
            </a:custGeom>
            <a:solidFill>
              <a:srgbClr val="C9CACE"/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1767096" y="7482111"/>
            <a:ext cx="650451" cy="650451"/>
            <a:chOff x="0" y="0"/>
            <a:chExt cx="699293" cy="699293"/>
          </a:xfrm>
        </p:grpSpPr>
        <p:sp>
          <p:nvSpPr>
            <p:cNvPr id="25" name="Freeform 25"/>
            <p:cNvSpPr/>
            <p:nvPr/>
          </p:nvSpPr>
          <p:spPr>
            <a:xfrm>
              <a:off x="6350" y="6350"/>
              <a:ext cx="686562" cy="686562"/>
            </a:xfrm>
            <a:custGeom>
              <a:avLst/>
              <a:gdLst/>
              <a:ahLst/>
              <a:cxnLst/>
              <a:rect l="l" t="t" r="r" b="b"/>
              <a:pathLst>
                <a:path w="686562" h="686562">
                  <a:moveTo>
                    <a:pt x="0" y="137287"/>
                  </a:moveTo>
                  <a:cubicBezTo>
                    <a:pt x="0" y="61468"/>
                    <a:pt x="61468" y="0"/>
                    <a:pt x="137287" y="0"/>
                  </a:cubicBezTo>
                  <a:lnTo>
                    <a:pt x="549275" y="0"/>
                  </a:lnTo>
                  <a:cubicBezTo>
                    <a:pt x="625094" y="0"/>
                    <a:pt x="686562" y="61468"/>
                    <a:pt x="686562" y="137287"/>
                  </a:cubicBezTo>
                  <a:lnTo>
                    <a:pt x="686562" y="549275"/>
                  </a:lnTo>
                  <a:cubicBezTo>
                    <a:pt x="686562" y="625094"/>
                    <a:pt x="625094" y="686562"/>
                    <a:pt x="549275" y="686562"/>
                  </a:cubicBezTo>
                  <a:lnTo>
                    <a:pt x="137287" y="686562"/>
                  </a:lnTo>
                  <a:cubicBezTo>
                    <a:pt x="61468" y="686562"/>
                    <a:pt x="0" y="625094"/>
                    <a:pt x="0" y="549275"/>
                  </a:cubicBezTo>
                  <a:close/>
                </a:path>
              </a:pathLst>
            </a:custGeom>
            <a:solidFill>
              <a:srgbClr val="E3E4E8"/>
            </a:solidFill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" name="Freeform 26"/>
            <p:cNvSpPr/>
            <p:nvPr/>
          </p:nvSpPr>
          <p:spPr>
            <a:xfrm>
              <a:off x="0" y="0"/>
              <a:ext cx="699262" cy="699262"/>
            </a:xfrm>
            <a:custGeom>
              <a:avLst/>
              <a:gdLst/>
              <a:ahLst/>
              <a:cxnLst/>
              <a:rect l="l" t="t" r="r" b="b"/>
              <a:pathLst>
                <a:path w="699262" h="699262">
                  <a:moveTo>
                    <a:pt x="0" y="143637"/>
                  </a:moveTo>
                  <a:cubicBezTo>
                    <a:pt x="0" y="64389"/>
                    <a:pt x="64389" y="0"/>
                    <a:pt x="143637" y="0"/>
                  </a:cubicBezTo>
                  <a:lnTo>
                    <a:pt x="555625" y="0"/>
                  </a:lnTo>
                  <a:lnTo>
                    <a:pt x="555625" y="6350"/>
                  </a:lnTo>
                  <a:lnTo>
                    <a:pt x="555625" y="0"/>
                  </a:lnTo>
                  <a:cubicBezTo>
                    <a:pt x="635000" y="0"/>
                    <a:pt x="699262" y="64389"/>
                    <a:pt x="699262" y="143637"/>
                  </a:cubicBezTo>
                  <a:lnTo>
                    <a:pt x="692912" y="143637"/>
                  </a:lnTo>
                  <a:lnTo>
                    <a:pt x="699262" y="143637"/>
                  </a:lnTo>
                  <a:lnTo>
                    <a:pt x="699262" y="555625"/>
                  </a:lnTo>
                  <a:lnTo>
                    <a:pt x="692912" y="555625"/>
                  </a:lnTo>
                  <a:lnTo>
                    <a:pt x="699262" y="555625"/>
                  </a:lnTo>
                  <a:cubicBezTo>
                    <a:pt x="699262" y="635000"/>
                    <a:pt x="635000" y="699262"/>
                    <a:pt x="555625" y="699262"/>
                  </a:cubicBezTo>
                  <a:lnTo>
                    <a:pt x="555625" y="692912"/>
                  </a:lnTo>
                  <a:lnTo>
                    <a:pt x="555625" y="699262"/>
                  </a:lnTo>
                  <a:lnTo>
                    <a:pt x="143637" y="699262"/>
                  </a:lnTo>
                  <a:lnTo>
                    <a:pt x="143637" y="692912"/>
                  </a:lnTo>
                  <a:lnTo>
                    <a:pt x="143637" y="699262"/>
                  </a:lnTo>
                  <a:cubicBezTo>
                    <a:pt x="64389" y="699262"/>
                    <a:pt x="0" y="635000"/>
                    <a:pt x="0" y="555625"/>
                  </a:cubicBezTo>
                  <a:lnTo>
                    <a:pt x="0" y="143637"/>
                  </a:lnTo>
                  <a:lnTo>
                    <a:pt x="6350" y="143637"/>
                  </a:lnTo>
                  <a:lnTo>
                    <a:pt x="0" y="143637"/>
                  </a:lnTo>
                  <a:moveTo>
                    <a:pt x="12700" y="143637"/>
                  </a:moveTo>
                  <a:lnTo>
                    <a:pt x="12700" y="555625"/>
                  </a:lnTo>
                  <a:lnTo>
                    <a:pt x="6350" y="555625"/>
                  </a:lnTo>
                  <a:lnTo>
                    <a:pt x="12700" y="555625"/>
                  </a:lnTo>
                  <a:cubicBezTo>
                    <a:pt x="12700" y="628015"/>
                    <a:pt x="71374" y="686562"/>
                    <a:pt x="143637" y="686562"/>
                  </a:cubicBezTo>
                  <a:lnTo>
                    <a:pt x="555625" y="686562"/>
                  </a:lnTo>
                  <a:cubicBezTo>
                    <a:pt x="628015" y="686562"/>
                    <a:pt x="686562" y="627888"/>
                    <a:pt x="686562" y="555625"/>
                  </a:cubicBezTo>
                  <a:lnTo>
                    <a:pt x="686562" y="143637"/>
                  </a:lnTo>
                  <a:cubicBezTo>
                    <a:pt x="686562" y="71374"/>
                    <a:pt x="627888" y="12700"/>
                    <a:pt x="555625" y="12700"/>
                  </a:cubicBezTo>
                  <a:lnTo>
                    <a:pt x="143637" y="12700"/>
                  </a:lnTo>
                  <a:lnTo>
                    <a:pt x="143637" y="6350"/>
                  </a:lnTo>
                  <a:lnTo>
                    <a:pt x="143637" y="12700"/>
                  </a:lnTo>
                  <a:cubicBezTo>
                    <a:pt x="71374" y="12700"/>
                    <a:pt x="12700" y="71374"/>
                    <a:pt x="12700" y="143637"/>
                  </a:cubicBezTo>
                  <a:close/>
                </a:path>
              </a:pathLst>
            </a:custGeom>
            <a:solidFill>
              <a:srgbClr val="C9CACE"/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27" name="TextBox 27"/>
          <p:cNvSpPr txBox="1"/>
          <p:nvPr/>
        </p:nvSpPr>
        <p:spPr>
          <a:xfrm>
            <a:off x="3831648" y="7027295"/>
            <a:ext cx="6245966" cy="4614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16"/>
              </a:lnSpc>
            </a:pPr>
            <a:r>
              <a:rPr lang="en-US" sz="4499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Other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3831648" y="7774471"/>
            <a:ext cx="11255952" cy="11156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2247" lvl="1" indent="-226124" algn="l">
              <a:lnSpc>
                <a:spcPts val="2883"/>
              </a:lnSpc>
              <a:buAutoNum type="arabicPeriod"/>
            </a:pPr>
            <a:r>
              <a:rPr lang="en-US" sz="3000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 Randomly delete data to balance the target column "Churn".</a:t>
            </a:r>
          </a:p>
          <a:p>
            <a:pPr algn="l">
              <a:lnSpc>
                <a:spcPts val="2883"/>
              </a:lnSpc>
            </a:pPr>
            <a:endParaRPr lang="en-US" sz="3000" dirty="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algn="l">
              <a:lnSpc>
                <a:spcPts val="2883"/>
              </a:lnSpc>
            </a:pPr>
            <a:r>
              <a:rPr lang="en-US" sz="3000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 2.  Drop ID column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825668" y="2847110"/>
            <a:ext cx="533119" cy="888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3"/>
              </a:lnSpc>
            </a:pPr>
            <a:r>
              <a:rPr lang="en-US" sz="3353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1</a:t>
            </a:r>
          </a:p>
          <a:p>
            <a:pPr algn="ctr">
              <a:lnSpc>
                <a:spcPts val="3353"/>
              </a:lnSpc>
            </a:pPr>
            <a:endParaRPr lang="en-US" sz="3353">
              <a:solidFill>
                <a:srgbClr val="000000"/>
              </a:solidFill>
              <a:latin typeface="Arimo Bold"/>
              <a:ea typeface="Arimo Bold"/>
              <a:cs typeface="Arimo Bold"/>
              <a:sym typeface="Arimo Bold"/>
            </a:endParaRPr>
          </a:p>
        </p:txBody>
      </p:sp>
      <p:sp>
        <p:nvSpPr>
          <p:cNvPr id="30" name="TextBox 30"/>
          <p:cNvSpPr txBox="1"/>
          <p:nvPr/>
        </p:nvSpPr>
        <p:spPr>
          <a:xfrm>
            <a:off x="1973729" y="5226259"/>
            <a:ext cx="236998" cy="4628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3"/>
              </a:lnSpc>
            </a:pPr>
            <a:r>
              <a:rPr lang="en-US" sz="3353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2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973914" y="7628075"/>
            <a:ext cx="236998" cy="4628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3"/>
              </a:lnSpc>
            </a:pPr>
            <a:r>
              <a:rPr lang="en-US" sz="3353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3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5" name="Freeform 5"/>
          <p:cNvSpPr/>
          <p:nvPr/>
        </p:nvSpPr>
        <p:spPr>
          <a:xfrm>
            <a:off x="2294747" y="2273714"/>
            <a:ext cx="13698505" cy="3761010"/>
          </a:xfrm>
          <a:custGeom>
            <a:avLst/>
            <a:gdLst/>
            <a:ahLst/>
            <a:cxnLst/>
            <a:rect l="l" t="t" r="r" b="b"/>
            <a:pathLst>
              <a:path w="13698505" h="3761010">
                <a:moveTo>
                  <a:pt x="0" y="0"/>
                </a:moveTo>
                <a:lnTo>
                  <a:pt x="13698506" y="0"/>
                </a:lnTo>
                <a:lnTo>
                  <a:pt x="13698506" y="3761010"/>
                </a:lnTo>
                <a:lnTo>
                  <a:pt x="0" y="376101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6" name="TextBox 6"/>
          <p:cNvSpPr txBox="1"/>
          <p:nvPr/>
        </p:nvSpPr>
        <p:spPr>
          <a:xfrm>
            <a:off x="615070" y="500360"/>
            <a:ext cx="18361245" cy="9169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6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One-Hot  vs Ordinal Encoding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5476665" y="8875055"/>
            <a:ext cx="7334667" cy="8367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sz="56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One-Hot  Encoding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294747" y="6528215"/>
            <a:ext cx="13698505" cy="6781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50"/>
              </a:lnSpc>
              <a:spcBef>
                <a:spcPct val="0"/>
              </a:spcBef>
            </a:pPr>
            <a:r>
              <a:rPr lang="en-US" sz="4200" dirty="0" err="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Subscribtion</a:t>
            </a:r>
            <a:r>
              <a:rPr lang="en-US" sz="4200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 Type</a:t>
            </a:r>
            <a:r>
              <a:rPr lang="en-US" sz="42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→ </a:t>
            </a:r>
            <a:r>
              <a:rPr lang="en-US" sz="4200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Premium, Standard, Basic 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294747" y="7701635"/>
            <a:ext cx="13698505" cy="6781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50"/>
              </a:lnSpc>
              <a:spcBef>
                <a:spcPct val="0"/>
              </a:spcBef>
            </a:pPr>
            <a:r>
              <a:rPr lang="en-US" sz="42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Contract  Length</a:t>
            </a:r>
            <a:r>
              <a:rPr lang="en-US" sz="42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→ </a:t>
            </a:r>
            <a:r>
              <a:rPr lang="en-US" sz="42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Monthly, Quarterly, Annual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5" name="Freeform 5"/>
          <p:cNvSpPr/>
          <p:nvPr/>
        </p:nvSpPr>
        <p:spPr>
          <a:xfrm>
            <a:off x="1028700" y="2118367"/>
            <a:ext cx="7288595" cy="6563291"/>
          </a:xfrm>
          <a:custGeom>
            <a:avLst/>
            <a:gdLst/>
            <a:ahLst/>
            <a:cxnLst/>
            <a:rect l="l" t="t" r="r" b="b"/>
            <a:pathLst>
              <a:path w="7288595" h="6563291">
                <a:moveTo>
                  <a:pt x="0" y="0"/>
                </a:moveTo>
                <a:lnTo>
                  <a:pt x="7288595" y="0"/>
                </a:lnTo>
                <a:lnTo>
                  <a:pt x="7288595" y="6563291"/>
                </a:lnTo>
                <a:lnTo>
                  <a:pt x="0" y="656329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6" name="Freeform 6"/>
          <p:cNvSpPr/>
          <p:nvPr/>
        </p:nvSpPr>
        <p:spPr>
          <a:xfrm>
            <a:off x="8317295" y="2118367"/>
            <a:ext cx="9571839" cy="4466858"/>
          </a:xfrm>
          <a:custGeom>
            <a:avLst/>
            <a:gdLst/>
            <a:ahLst/>
            <a:cxnLst/>
            <a:rect l="l" t="t" r="r" b="b"/>
            <a:pathLst>
              <a:path w="9571839" h="4466858">
                <a:moveTo>
                  <a:pt x="0" y="0"/>
                </a:moveTo>
                <a:lnTo>
                  <a:pt x="9571839" y="0"/>
                </a:lnTo>
                <a:lnTo>
                  <a:pt x="9571839" y="4466858"/>
                </a:lnTo>
                <a:lnTo>
                  <a:pt x="0" y="446685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7" name="TextBox 7"/>
          <p:cNvSpPr txBox="1"/>
          <p:nvPr/>
        </p:nvSpPr>
        <p:spPr>
          <a:xfrm>
            <a:off x="615070" y="500360"/>
            <a:ext cx="18361245" cy="8367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6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One-Hot vs Ordinal Encoding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019866" y="9028617"/>
            <a:ext cx="6468189" cy="8367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sz="56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Ordinal Encoding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8687611" y="6749939"/>
            <a:ext cx="3961589" cy="4183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799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Payment  Delay:  0.223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3178743" y="6749939"/>
            <a:ext cx="6157316" cy="4488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Usage Frequency:  -0.18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8846320" y="7363600"/>
            <a:ext cx="3676055" cy="4183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799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Support Calls:  0.148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4374488" y="7363599"/>
            <a:ext cx="1856112" cy="4183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799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Age:  0.12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9409248" y="7974469"/>
            <a:ext cx="2391489" cy="4489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Tenure:  0.083</a:t>
            </a:r>
          </a:p>
        </p:txBody>
      </p:sp>
      <p:sp>
        <p:nvSpPr>
          <p:cNvPr id="14" name="TextBox 8">
            <a:extLst>
              <a:ext uri="{FF2B5EF4-FFF2-40B4-BE49-F238E27FC236}">
                <a16:creationId xmlns:a16="http://schemas.microsoft.com/office/drawing/2014/main" id="{8315609A-43EA-A006-D827-D03492BB3A8A}"/>
              </a:ext>
            </a:extLst>
          </p:cNvPr>
          <p:cNvSpPr txBox="1"/>
          <p:nvPr/>
        </p:nvSpPr>
        <p:spPr>
          <a:xfrm>
            <a:off x="6629400" y="9123176"/>
            <a:ext cx="13698505" cy="5915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250"/>
              </a:lnSpc>
              <a:spcBef>
                <a:spcPct val="0"/>
              </a:spcBef>
            </a:pPr>
            <a:r>
              <a:rPr lang="en-US" sz="2800" dirty="0" err="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Subscribtion</a:t>
            </a:r>
            <a:r>
              <a:rPr lang="en-US" sz="2800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Type</a:t>
            </a:r>
            <a:r>
              <a:rPr lang="zh-TW" altLang="en-US" sz="2800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altLang="zh-TW" sz="2800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and</a:t>
            </a:r>
            <a:r>
              <a:rPr lang="zh-TW" altLang="en-US" sz="2800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altLang="zh-TW" sz="2800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Contract Length </a:t>
            </a:r>
            <a:r>
              <a:rPr lang="en-US" sz="28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→ </a:t>
            </a:r>
            <a:r>
              <a:rPr lang="en-US" sz="2800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0</a:t>
            </a:r>
            <a:r>
              <a:rPr lang="en-US" altLang="zh-TW" sz="2800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,1,2</a:t>
            </a:r>
            <a:endParaRPr lang="en-US" sz="2800" dirty="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5" name="Freeform 5"/>
          <p:cNvSpPr/>
          <p:nvPr/>
        </p:nvSpPr>
        <p:spPr>
          <a:xfrm>
            <a:off x="1556298" y="2467550"/>
            <a:ext cx="7587702" cy="6156060"/>
          </a:xfrm>
          <a:custGeom>
            <a:avLst/>
            <a:gdLst/>
            <a:ahLst/>
            <a:cxnLst/>
            <a:rect l="l" t="t" r="r" b="b"/>
            <a:pathLst>
              <a:path w="7587702" h="6156060">
                <a:moveTo>
                  <a:pt x="0" y="0"/>
                </a:moveTo>
                <a:lnTo>
                  <a:pt x="7587702" y="0"/>
                </a:lnTo>
                <a:lnTo>
                  <a:pt x="7587702" y="6156060"/>
                </a:lnTo>
                <a:lnTo>
                  <a:pt x="0" y="615606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6" name="Freeform 6"/>
          <p:cNvSpPr/>
          <p:nvPr/>
        </p:nvSpPr>
        <p:spPr>
          <a:xfrm>
            <a:off x="9795693" y="2701986"/>
            <a:ext cx="5282005" cy="2813242"/>
          </a:xfrm>
          <a:custGeom>
            <a:avLst/>
            <a:gdLst/>
            <a:ahLst/>
            <a:cxnLst/>
            <a:rect l="l" t="t" r="r" b="b"/>
            <a:pathLst>
              <a:path w="5282005" h="2813242">
                <a:moveTo>
                  <a:pt x="0" y="0"/>
                </a:moveTo>
                <a:lnTo>
                  <a:pt x="5282004" y="0"/>
                </a:lnTo>
                <a:lnTo>
                  <a:pt x="5282004" y="2813242"/>
                </a:lnTo>
                <a:lnTo>
                  <a:pt x="0" y="281324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7" name="TextBox 7"/>
          <p:cNvSpPr txBox="1"/>
          <p:nvPr/>
        </p:nvSpPr>
        <p:spPr>
          <a:xfrm>
            <a:off x="615070" y="500360"/>
            <a:ext cx="18361245" cy="9169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6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Imply Prior Knowledge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519223" y="6513507"/>
            <a:ext cx="3834943" cy="4488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Payment  Delay: 0.223 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519223" y="7581517"/>
            <a:ext cx="6157316" cy="4488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Usage Frequency: -0.18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15070" y="1379200"/>
            <a:ext cx="12660153" cy="6140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0"/>
              </a:lnSpc>
              <a:spcBef>
                <a:spcPct val="0"/>
              </a:spcBef>
            </a:pPr>
            <a:r>
              <a:rPr lang="en-US" sz="38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(There’s no factor that can change "age" and "gender")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5" name="Freeform 5"/>
          <p:cNvSpPr/>
          <p:nvPr/>
        </p:nvSpPr>
        <p:spPr>
          <a:xfrm>
            <a:off x="1448157" y="2030334"/>
            <a:ext cx="7023030" cy="6550533"/>
          </a:xfrm>
          <a:custGeom>
            <a:avLst/>
            <a:gdLst/>
            <a:ahLst/>
            <a:cxnLst/>
            <a:rect l="l" t="t" r="r" b="b"/>
            <a:pathLst>
              <a:path w="7023030" h="6550533">
                <a:moveTo>
                  <a:pt x="0" y="0"/>
                </a:moveTo>
                <a:lnTo>
                  <a:pt x="7023031" y="0"/>
                </a:lnTo>
                <a:lnTo>
                  <a:pt x="7023031" y="6550533"/>
                </a:lnTo>
                <a:lnTo>
                  <a:pt x="0" y="655053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6" name="Freeform 6"/>
          <p:cNvSpPr/>
          <p:nvPr/>
        </p:nvSpPr>
        <p:spPr>
          <a:xfrm>
            <a:off x="8610600" y="2030334"/>
            <a:ext cx="8238892" cy="3627072"/>
          </a:xfrm>
          <a:custGeom>
            <a:avLst/>
            <a:gdLst/>
            <a:ahLst/>
            <a:cxnLst/>
            <a:rect l="l" t="t" r="r" b="b"/>
            <a:pathLst>
              <a:path w="8003171" h="3550540">
                <a:moveTo>
                  <a:pt x="0" y="0"/>
                </a:moveTo>
                <a:lnTo>
                  <a:pt x="8003171" y="0"/>
                </a:lnTo>
                <a:lnTo>
                  <a:pt x="8003171" y="3550539"/>
                </a:lnTo>
                <a:lnTo>
                  <a:pt x="0" y="355053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7" name="TextBox 7"/>
          <p:cNvSpPr txBox="1"/>
          <p:nvPr/>
        </p:nvSpPr>
        <p:spPr>
          <a:xfrm>
            <a:off x="533400" y="513299"/>
            <a:ext cx="17221200" cy="8367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000"/>
              </a:lnSpc>
              <a:spcBef>
                <a:spcPct val="0"/>
              </a:spcBef>
            </a:pPr>
            <a:r>
              <a:rPr lang="en-US" sz="56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Ordinal Encoding(</a:t>
            </a:r>
            <a:r>
              <a:rPr lang="en-US" altLang="zh-TW" sz="56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Churn</a:t>
            </a:r>
            <a:r>
              <a:rPr lang="en-US" sz="56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:</a:t>
            </a:r>
            <a:r>
              <a:rPr lang="zh-TW" altLang="en-US" sz="56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sz="56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Int)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8997505" y="6501097"/>
            <a:ext cx="3984325" cy="4183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799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Payment  Delay:  0.232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8797952" y="7197633"/>
            <a:ext cx="6157316" cy="4488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Usage Frequency:  0.148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3407313" y="6501098"/>
            <a:ext cx="3613118" cy="4183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799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Support Calls:  0.159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3940593" y="7197633"/>
            <a:ext cx="2470237" cy="4183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799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Gender:  0.101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</TotalTime>
  <Words>672</Words>
  <Application>Microsoft Office PowerPoint</Application>
  <PresentationFormat>自訂</PresentationFormat>
  <Paragraphs>176</Paragraphs>
  <Slides>24</Slides>
  <Notes>24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29" baseType="lpstr">
      <vt:lpstr>Arial</vt:lpstr>
      <vt:lpstr>Calibri</vt:lpstr>
      <vt:lpstr>Arimo</vt:lpstr>
      <vt:lpstr>Arimo Bold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Churn</dc:title>
  <cp:lastModifiedBy>Moo-Fon Lee</cp:lastModifiedBy>
  <cp:revision>13</cp:revision>
  <dcterms:created xsi:type="dcterms:W3CDTF">2006-08-16T00:00:00Z</dcterms:created>
  <dcterms:modified xsi:type="dcterms:W3CDTF">2024-07-19T10:04:24Z</dcterms:modified>
  <dc:identifier>DAGKhhHL0T0</dc:identifier>
</cp:coreProperties>
</file>