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69" r:id="rId3"/>
    <p:sldId id="286" r:id="rId4"/>
    <p:sldId id="287" r:id="rId5"/>
    <p:sldId id="257" r:id="rId6"/>
    <p:sldId id="260" r:id="rId7"/>
    <p:sldId id="271" r:id="rId8"/>
    <p:sldId id="272" r:id="rId9"/>
    <p:sldId id="258" r:id="rId10"/>
    <p:sldId id="264" r:id="rId11"/>
    <p:sldId id="266" r:id="rId12"/>
    <p:sldId id="267" r:id="rId13"/>
    <p:sldId id="282" r:id="rId14"/>
    <p:sldId id="275" r:id="rId15"/>
    <p:sldId id="284" r:id="rId16"/>
    <p:sldId id="283" r:id="rId17"/>
    <p:sldId id="277" r:id="rId18"/>
    <p:sldId id="278" r:id="rId19"/>
    <p:sldId id="276" r:id="rId20"/>
    <p:sldId id="294" r:id="rId21"/>
    <p:sldId id="270" r:id="rId22"/>
    <p:sldId id="288" r:id="rId23"/>
    <p:sldId id="289" r:id="rId24"/>
    <p:sldId id="290" r:id="rId25"/>
    <p:sldId id="291" r:id="rId26"/>
    <p:sldId id="292" r:id="rId27"/>
    <p:sldId id="293" r:id="rId28"/>
  </p:sldIdLst>
  <p:sldSz cx="18288000" cy="10287000"/>
  <p:notesSz cx="6858000" cy="9144000"/>
  <p:embeddedFontLst>
    <p:embeddedFont>
      <p:font typeface="Arimo" panose="02020500000000000000" charset="0"/>
      <p:regular r:id="rId30"/>
    </p:embeddedFont>
    <p:embeddedFont>
      <p:font typeface="Arimo Bold" panose="02020500000000000000"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288"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256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25470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378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86004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64628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0931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148094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53979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88914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529726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07979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83077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4304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78124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8239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00331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4614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03665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87477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kaggle.com/datasets/akshayksingh/kidney-disease-dataset/dat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1.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22.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1.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23.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24.xml"/><Relationship Id="rId16"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sp>
        <p:nvSpPr>
          <p:cNvPr id="3" name="TextBox 3"/>
          <p:cNvSpPr txBox="1"/>
          <p:nvPr/>
        </p:nvSpPr>
        <p:spPr>
          <a:xfrm>
            <a:off x="1107358" y="3176202"/>
            <a:ext cx="17183100" cy="2601097"/>
          </a:xfrm>
          <a:prstGeom prst="rect">
            <a:avLst/>
          </a:prstGeom>
        </p:spPr>
        <p:txBody>
          <a:bodyPr wrap="square" lIns="0" tIns="0" rIns="0" bIns="0" rtlCol="0" anchor="t">
            <a:spAutoFit/>
          </a:bodyPr>
          <a:lstStyle/>
          <a:p>
            <a:pPr>
              <a:lnSpc>
                <a:spcPts val="10480"/>
              </a:lnSpc>
            </a:pPr>
            <a:r>
              <a:rPr lang="en-US" altLang="zh-TW" sz="8383" dirty="0">
                <a:solidFill>
                  <a:srgbClr val="5B5F72"/>
                </a:solidFill>
                <a:latin typeface="Arimo Bold"/>
                <a:ea typeface="Arimo Bold"/>
                <a:cs typeface="Arimo Bold"/>
                <a:sym typeface="Arimo Bold"/>
              </a:rPr>
              <a:t>Chronic Kidney Disease </a:t>
            </a:r>
          </a:p>
          <a:p>
            <a:pPr algn="l">
              <a:lnSpc>
                <a:spcPts val="10480"/>
              </a:lnSpc>
            </a:pPr>
            <a:r>
              <a:rPr lang="en-US" sz="6600" dirty="0">
                <a:latin typeface="Arimo Bold"/>
                <a:ea typeface="Arimo Bold"/>
                <a:cs typeface="Arimo Bold"/>
                <a:sym typeface="Arimo Bold"/>
              </a:rPr>
              <a:t>Dataset to </a:t>
            </a:r>
            <a:r>
              <a:rPr lang="en-US" altLang="zh-TW" sz="6600" dirty="0">
                <a:latin typeface="Arimo Bold"/>
                <a:ea typeface="Arimo Bold"/>
                <a:cs typeface="Arimo Bold"/>
                <a:sym typeface="Arimo Bold"/>
              </a:rPr>
              <a:t>Karma 360 </a:t>
            </a:r>
            <a:endParaRPr lang="en-US" sz="6600" dirty="0">
              <a:latin typeface="Arimo Bold"/>
              <a:ea typeface="Arimo Bold"/>
              <a:cs typeface="Arimo Bold"/>
              <a:sym typeface="Arimo Bold"/>
            </a:endParaRPr>
          </a:p>
        </p:txBody>
      </p:sp>
      <p:sp>
        <p:nvSpPr>
          <p:cNvPr id="4" name="TextBox 4">
            <a:hlinkClick r:id="rId4"/>
          </p:cNvPr>
          <p:cNvSpPr txBox="1"/>
          <p:nvPr/>
        </p:nvSpPr>
        <p:spPr>
          <a:xfrm>
            <a:off x="15316200" y="8678627"/>
            <a:ext cx="2743200" cy="1103315"/>
          </a:xfrm>
          <a:prstGeom prst="rect">
            <a:avLst/>
          </a:prstGeom>
        </p:spPr>
        <p:txBody>
          <a:bodyPr wrap="square" lIns="0" tIns="0" rIns="0" bIns="0" rtlCol="0" anchor="t">
            <a:spAutoFit/>
          </a:bodyPr>
          <a:lstStyle/>
          <a:p>
            <a:pPr algn="l">
              <a:lnSpc>
                <a:spcPts val="10479"/>
              </a:lnSpc>
            </a:pPr>
            <a:r>
              <a:rPr lang="en-US" sz="3200" u="sng" dirty="0">
                <a:solidFill>
                  <a:schemeClr val="accent1">
                    <a:lumMod val="75000"/>
                  </a:schemeClr>
                </a:solidFill>
                <a:latin typeface="Arimo"/>
                <a:ea typeface="Arimo"/>
                <a:cs typeface="Arimo"/>
                <a:sym typeface="Arimo"/>
              </a:rPr>
              <a:t>Dataset URL</a:t>
            </a:r>
          </a:p>
        </p:txBody>
      </p:sp>
      <p:sp>
        <p:nvSpPr>
          <p:cNvPr id="6" name="TextBox 3">
            <a:extLst>
              <a:ext uri="{FF2B5EF4-FFF2-40B4-BE49-F238E27FC236}">
                <a16:creationId xmlns:a16="http://schemas.microsoft.com/office/drawing/2014/main" id="{E794A49D-57BC-AA48-7E33-40891429146F}"/>
              </a:ext>
            </a:extLst>
          </p:cNvPr>
          <p:cNvSpPr txBox="1"/>
          <p:nvPr/>
        </p:nvSpPr>
        <p:spPr>
          <a:xfrm>
            <a:off x="1104900" y="8801100"/>
            <a:ext cx="6781800" cy="1126655"/>
          </a:xfrm>
          <a:prstGeom prst="rect">
            <a:avLst/>
          </a:prstGeom>
        </p:spPr>
        <p:txBody>
          <a:bodyPr wrap="square" lIns="0" tIns="0" rIns="0" bIns="0" rtlCol="0" anchor="t">
            <a:spAutoFit/>
          </a:bodyPr>
          <a:lstStyle/>
          <a:p>
            <a:pPr>
              <a:lnSpc>
                <a:spcPts val="10480"/>
              </a:lnSpc>
            </a:pPr>
            <a:r>
              <a:rPr lang="en-US" altLang="zh-TW" sz="4000" dirty="0">
                <a:latin typeface="Arimo Bold"/>
                <a:ea typeface="Arimo Bold"/>
                <a:cs typeface="Arimo Bold"/>
                <a:sym typeface="Arimo Bold"/>
              </a:rPr>
              <a:t>Moo-Fon Lee</a:t>
            </a:r>
            <a:endParaRPr lang="en-US" sz="4000" dirty="0">
              <a:latin typeface="Arimo Bold"/>
              <a:ea typeface="Arimo Bold"/>
              <a:cs typeface="Arimo Bold"/>
              <a:sym typeface="Arimo Bold"/>
            </a:endParaRPr>
          </a:p>
        </p:txBody>
      </p:sp>
      <p:sp>
        <p:nvSpPr>
          <p:cNvPr id="5" name="TextBox 3">
            <a:extLst>
              <a:ext uri="{FF2B5EF4-FFF2-40B4-BE49-F238E27FC236}">
                <a16:creationId xmlns:a16="http://schemas.microsoft.com/office/drawing/2014/main" id="{1E2F1565-3AF6-DDB8-FCC2-F572EE511BC9}"/>
              </a:ext>
            </a:extLst>
          </p:cNvPr>
          <p:cNvSpPr txBox="1"/>
          <p:nvPr/>
        </p:nvSpPr>
        <p:spPr>
          <a:xfrm>
            <a:off x="1104900" y="7585156"/>
            <a:ext cx="6781800" cy="1126655"/>
          </a:xfrm>
          <a:prstGeom prst="rect">
            <a:avLst/>
          </a:prstGeom>
        </p:spPr>
        <p:txBody>
          <a:bodyPr wrap="square" lIns="0" tIns="0" rIns="0" bIns="0" rtlCol="0" anchor="t">
            <a:spAutoFit/>
          </a:bodyPr>
          <a:lstStyle/>
          <a:p>
            <a:pPr>
              <a:lnSpc>
                <a:spcPts val="10480"/>
              </a:lnSpc>
            </a:pPr>
            <a:r>
              <a:rPr lang="en-US" sz="4000" dirty="0">
                <a:latin typeface="Arimo Bold"/>
                <a:ea typeface="Arimo Bold"/>
                <a:cs typeface="Arimo Bold"/>
                <a:sym typeface="Arimo Bold"/>
              </a:rPr>
              <a:t>Peter Huang</a:t>
            </a:r>
          </a:p>
        </p:txBody>
      </p:sp>
      <p:sp>
        <p:nvSpPr>
          <p:cNvPr id="7" name="TextBox 3">
            <a:extLst>
              <a:ext uri="{FF2B5EF4-FFF2-40B4-BE49-F238E27FC236}">
                <a16:creationId xmlns:a16="http://schemas.microsoft.com/office/drawing/2014/main" id="{DCE7B460-D1FB-C072-97FA-532C2E6C5840}"/>
              </a:ext>
            </a:extLst>
          </p:cNvPr>
          <p:cNvSpPr txBox="1"/>
          <p:nvPr/>
        </p:nvSpPr>
        <p:spPr>
          <a:xfrm>
            <a:off x="1104900" y="8186552"/>
            <a:ext cx="6781800" cy="1126655"/>
          </a:xfrm>
          <a:prstGeom prst="rect">
            <a:avLst/>
          </a:prstGeom>
        </p:spPr>
        <p:txBody>
          <a:bodyPr wrap="square" lIns="0" tIns="0" rIns="0" bIns="0" rtlCol="0" anchor="t">
            <a:spAutoFit/>
          </a:bodyPr>
          <a:lstStyle/>
          <a:p>
            <a:pPr>
              <a:lnSpc>
                <a:spcPts val="10480"/>
              </a:lnSpc>
            </a:pPr>
            <a:r>
              <a:rPr lang="en-US" altLang="zh-TW" sz="4000" dirty="0">
                <a:latin typeface="Arimo Bold"/>
                <a:ea typeface="Arimo Bold"/>
                <a:cs typeface="Arimo Bold"/>
                <a:sym typeface="Arimo Bold"/>
              </a:rPr>
              <a:t>Jack Li</a:t>
            </a:r>
            <a:endParaRPr lang="en-US" sz="4000" dirty="0">
              <a:latin typeface="Arimo Bold"/>
              <a:ea typeface="Arimo Bold"/>
              <a:cs typeface="Arimo Bold"/>
              <a:sym typeface="Arimo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sp>
        <p:nvSpPr>
          <p:cNvPr id="4" name="TextBox 4"/>
          <p:cNvSpPr txBox="1"/>
          <p:nvPr/>
        </p:nvSpPr>
        <p:spPr>
          <a:xfrm>
            <a:off x="3536803" y="8684456"/>
            <a:ext cx="11214393" cy="1114985"/>
          </a:xfrm>
          <a:prstGeom prst="rect">
            <a:avLst/>
          </a:prstGeom>
        </p:spPr>
        <p:txBody>
          <a:bodyPr wrap="square" lIns="0" tIns="0" rIns="0" bIns="0" rtlCol="0" anchor="t">
            <a:spAutoFit/>
          </a:bodyPr>
          <a:lstStyle/>
          <a:p>
            <a:pPr algn="ctr">
              <a:lnSpc>
                <a:spcPts val="4500"/>
              </a:lnSpc>
            </a:pPr>
            <a:r>
              <a:rPr lang="en-US" sz="3600" dirty="0">
                <a:solidFill>
                  <a:srgbClr val="5B5F72"/>
                </a:solidFill>
                <a:latin typeface="Arimo Bold"/>
                <a:ea typeface="Arimo Bold"/>
                <a:cs typeface="Arimo Bold"/>
                <a:sym typeface="Arimo Bold"/>
              </a:rPr>
              <a:t>Change outliers to Q1 or Q3. Fill with mean values. </a:t>
            </a:r>
          </a:p>
          <a:p>
            <a:pPr algn="ctr">
              <a:lnSpc>
                <a:spcPts val="4500"/>
              </a:lnSpc>
            </a:pPr>
            <a:r>
              <a:rPr lang="en-US" altLang="zh-TW" sz="3600" dirty="0">
                <a:solidFill>
                  <a:srgbClr val="5B5F72"/>
                </a:solidFill>
                <a:latin typeface="Arimo Bold"/>
                <a:ea typeface="Arimo Bold"/>
                <a:cs typeface="Arimo Bold"/>
                <a:sym typeface="Arimo Bold"/>
              </a:rPr>
              <a:t>balance</a:t>
            </a:r>
            <a:r>
              <a:rPr lang="zh-TW" altLang="en-US" sz="3600" dirty="0">
                <a:solidFill>
                  <a:srgbClr val="5B5F72"/>
                </a:solidFill>
                <a:latin typeface="Arimo Bold"/>
                <a:ea typeface="Arimo Bold"/>
                <a:cs typeface="Arimo Bold"/>
                <a:sym typeface="Arimo Bold"/>
              </a:rPr>
              <a:t> </a:t>
            </a:r>
            <a:r>
              <a:rPr lang="en-US" altLang="zh-TW" sz="3600" dirty="0">
                <a:solidFill>
                  <a:srgbClr val="5B5F72"/>
                </a:solidFill>
                <a:latin typeface="Arimo Bold"/>
                <a:ea typeface="Arimo Bold"/>
                <a:cs typeface="Arimo Bold"/>
                <a:sym typeface="Arimo Bold"/>
              </a:rPr>
              <a:t>data(random)</a:t>
            </a:r>
            <a:endParaRPr lang="en-US" sz="3600" dirty="0">
              <a:solidFill>
                <a:srgbClr val="5B5F72"/>
              </a:solidFill>
              <a:latin typeface="Arimo Bold"/>
              <a:ea typeface="Arimo Bold"/>
              <a:cs typeface="Arimo Bold"/>
              <a:sym typeface="Arimo Bold"/>
            </a:endParaRPr>
          </a:p>
        </p:txBody>
      </p:sp>
      <p:pic>
        <p:nvPicPr>
          <p:cNvPr id="6" name="圖片 5">
            <a:extLst>
              <a:ext uri="{FF2B5EF4-FFF2-40B4-BE49-F238E27FC236}">
                <a16:creationId xmlns:a16="http://schemas.microsoft.com/office/drawing/2014/main" id="{AF64FC64-881A-0662-3A7E-1BC15D5925F5}"/>
              </a:ext>
            </a:extLst>
          </p:cNvPr>
          <p:cNvPicPr>
            <a:picLocks noChangeAspect="1"/>
          </p:cNvPicPr>
          <p:nvPr/>
        </p:nvPicPr>
        <p:blipFill>
          <a:blip r:embed="rId4"/>
          <a:stretch>
            <a:fillRect/>
          </a:stretch>
        </p:blipFill>
        <p:spPr>
          <a:xfrm>
            <a:off x="914400" y="800100"/>
            <a:ext cx="7399476" cy="7315200"/>
          </a:xfrm>
          <a:prstGeom prst="rect">
            <a:avLst/>
          </a:prstGeom>
        </p:spPr>
      </p:pic>
      <p:pic>
        <p:nvPicPr>
          <p:cNvPr id="9" name="圖片 8">
            <a:extLst>
              <a:ext uri="{FF2B5EF4-FFF2-40B4-BE49-F238E27FC236}">
                <a16:creationId xmlns:a16="http://schemas.microsoft.com/office/drawing/2014/main" id="{B188607D-DD60-475F-ED14-06BA2FFFF8D7}"/>
              </a:ext>
            </a:extLst>
          </p:cNvPr>
          <p:cNvPicPr>
            <a:picLocks noChangeAspect="1"/>
          </p:cNvPicPr>
          <p:nvPr/>
        </p:nvPicPr>
        <p:blipFill rotWithShape="1">
          <a:blip r:embed="rId5"/>
          <a:srcRect r="25051"/>
          <a:stretch/>
        </p:blipFill>
        <p:spPr>
          <a:xfrm>
            <a:off x="8313876" y="1684141"/>
            <a:ext cx="9974124" cy="64311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sp>
        <p:nvSpPr>
          <p:cNvPr id="4" name="TextBox 4"/>
          <p:cNvSpPr txBox="1"/>
          <p:nvPr/>
        </p:nvSpPr>
        <p:spPr>
          <a:xfrm>
            <a:off x="1202694" y="8458421"/>
            <a:ext cx="15882612" cy="1092543"/>
          </a:xfrm>
          <a:prstGeom prst="rect">
            <a:avLst/>
          </a:prstGeom>
        </p:spPr>
        <p:txBody>
          <a:bodyPr wrap="square" lIns="0" tIns="0" rIns="0" bIns="0" rtlCol="0" anchor="t">
            <a:spAutoFit/>
          </a:bodyPr>
          <a:lstStyle/>
          <a:p>
            <a:pPr>
              <a:lnSpc>
                <a:spcPts val="4375"/>
              </a:lnSpc>
            </a:pPr>
            <a:r>
              <a:rPr lang="en-US" sz="3600" dirty="0">
                <a:solidFill>
                  <a:srgbClr val="5B5F72"/>
                </a:solidFill>
                <a:latin typeface="Arimo Bold"/>
                <a:ea typeface="Arimo Bold"/>
                <a:cs typeface="Arimo Bold"/>
                <a:sym typeface="Arimo Bold"/>
              </a:rPr>
              <a:t>Change outliers to empty value(normal range). Delete row(Over 3 empty).</a:t>
            </a:r>
          </a:p>
          <a:p>
            <a:pPr algn="ctr">
              <a:lnSpc>
                <a:spcPts val="4375"/>
              </a:lnSpc>
            </a:pPr>
            <a:r>
              <a:rPr lang="en-US" altLang="zh-TW" sz="3600" dirty="0">
                <a:solidFill>
                  <a:srgbClr val="5B5F72"/>
                </a:solidFill>
                <a:latin typeface="Arimo Bold"/>
                <a:ea typeface="Arimo Bold"/>
                <a:cs typeface="Arimo Bold"/>
                <a:sym typeface="Arimo Bold"/>
              </a:rPr>
              <a:t>balance</a:t>
            </a:r>
            <a:r>
              <a:rPr lang="zh-TW" altLang="en-US" sz="3600" dirty="0">
                <a:solidFill>
                  <a:srgbClr val="5B5F72"/>
                </a:solidFill>
                <a:latin typeface="Arimo Bold"/>
                <a:ea typeface="Arimo Bold"/>
                <a:cs typeface="Arimo Bold"/>
                <a:sym typeface="Arimo Bold"/>
              </a:rPr>
              <a:t> </a:t>
            </a:r>
            <a:r>
              <a:rPr lang="en-US" altLang="zh-TW" sz="3600" dirty="0">
                <a:solidFill>
                  <a:srgbClr val="5B5F72"/>
                </a:solidFill>
                <a:latin typeface="Arimo Bold"/>
                <a:ea typeface="Arimo Bold"/>
                <a:cs typeface="Arimo Bold"/>
                <a:sym typeface="Arimo Bold"/>
              </a:rPr>
              <a:t>data(random). </a:t>
            </a:r>
            <a:endParaRPr lang="en-US" sz="3600" dirty="0">
              <a:solidFill>
                <a:srgbClr val="5B5F72"/>
              </a:solidFill>
              <a:latin typeface="Arimo Bold"/>
              <a:ea typeface="Arimo Bold"/>
              <a:cs typeface="Arimo Bold"/>
              <a:sym typeface="Arimo Bold"/>
            </a:endParaRPr>
          </a:p>
        </p:txBody>
      </p:sp>
      <p:pic>
        <p:nvPicPr>
          <p:cNvPr id="8" name="圖片 7">
            <a:extLst>
              <a:ext uri="{FF2B5EF4-FFF2-40B4-BE49-F238E27FC236}">
                <a16:creationId xmlns:a16="http://schemas.microsoft.com/office/drawing/2014/main" id="{82CB16AB-5E9F-E153-0179-0792E1FFAC06}"/>
              </a:ext>
            </a:extLst>
          </p:cNvPr>
          <p:cNvPicPr>
            <a:picLocks noChangeAspect="1"/>
          </p:cNvPicPr>
          <p:nvPr/>
        </p:nvPicPr>
        <p:blipFill>
          <a:blip r:embed="rId4"/>
          <a:stretch>
            <a:fillRect/>
          </a:stretch>
        </p:blipFill>
        <p:spPr>
          <a:xfrm>
            <a:off x="1202694" y="497278"/>
            <a:ext cx="7391400" cy="7463865"/>
          </a:xfrm>
          <a:prstGeom prst="rect">
            <a:avLst/>
          </a:prstGeom>
        </p:spPr>
      </p:pic>
      <p:pic>
        <p:nvPicPr>
          <p:cNvPr id="5" name="圖片 4">
            <a:extLst>
              <a:ext uri="{FF2B5EF4-FFF2-40B4-BE49-F238E27FC236}">
                <a16:creationId xmlns:a16="http://schemas.microsoft.com/office/drawing/2014/main" id="{6225F1A8-790D-77C4-022F-71978E035B93}"/>
              </a:ext>
            </a:extLst>
          </p:cNvPr>
          <p:cNvPicPr>
            <a:picLocks noChangeAspect="1"/>
          </p:cNvPicPr>
          <p:nvPr/>
        </p:nvPicPr>
        <p:blipFill rotWithShape="1">
          <a:blip r:embed="rId5"/>
          <a:srcRect r="22787"/>
          <a:stretch/>
        </p:blipFill>
        <p:spPr>
          <a:xfrm>
            <a:off x="8594094" y="1638300"/>
            <a:ext cx="9693906" cy="63228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sp>
        <p:nvSpPr>
          <p:cNvPr id="4" name="TextBox 4"/>
          <p:cNvSpPr txBox="1"/>
          <p:nvPr/>
        </p:nvSpPr>
        <p:spPr>
          <a:xfrm>
            <a:off x="1295400" y="8534400"/>
            <a:ext cx="15697200" cy="1231106"/>
          </a:xfrm>
          <a:prstGeom prst="rect">
            <a:avLst/>
          </a:prstGeom>
        </p:spPr>
        <p:txBody>
          <a:bodyPr wrap="square" lIns="0" tIns="0" rIns="0" bIns="0" rtlCol="0" anchor="t">
            <a:spAutoFit/>
          </a:bodyPr>
          <a:lstStyle/>
          <a:p>
            <a:pPr>
              <a:lnSpc>
                <a:spcPts val="4750"/>
              </a:lnSpc>
            </a:pPr>
            <a:r>
              <a:rPr lang="en-US" sz="4000" dirty="0">
                <a:solidFill>
                  <a:srgbClr val="5B5F72"/>
                </a:solidFill>
                <a:latin typeface="Arimo Bold"/>
                <a:ea typeface="Arimo Bold"/>
                <a:cs typeface="Arimo Bold"/>
                <a:sym typeface="Arimo Bold"/>
              </a:rPr>
              <a:t>Change outliers to empty value(90%).  Delete row(Over 3 empty). </a:t>
            </a:r>
          </a:p>
          <a:p>
            <a:pPr algn="ctr">
              <a:lnSpc>
                <a:spcPts val="4750"/>
              </a:lnSpc>
            </a:pPr>
            <a:r>
              <a:rPr lang="en-US" altLang="zh-TW" sz="4000" dirty="0">
                <a:solidFill>
                  <a:srgbClr val="5B5F72"/>
                </a:solidFill>
                <a:latin typeface="Arimo Bold"/>
                <a:ea typeface="Arimo Bold"/>
                <a:cs typeface="Arimo Bold"/>
                <a:sym typeface="Arimo Bold"/>
              </a:rPr>
              <a:t>balance</a:t>
            </a:r>
            <a:r>
              <a:rPr lang="zh-TW" altLang="en-US" sz="4000" dirty="0">
                <a:solidFill>
                  <a:srgbClr val="5B5F72"/>
                </a:solidFill>
                <a:latin typeface="Arimo Bold"/>
                <a:ea typeface="Arimo Bold"/>
                <a:cs typeface="Arimo Bold"/>
                <a:sym typeface="Arimo Bold"/>
              </a:rPr>
              <a:t> </a:t>
            </a:r>
            <a:r>
              <a:rPr lang="en-US" altLang="zh-TW" sz="4000" dirty="0">
                <a:solidFill>
                  <a:srgbClr val="5B5F72"/>
                </a:solidFill>
                <a:latin typeface="Arimo Bold"/>
                <a:ea typeface="Arimo Bold"/>
                <a:cs typeface="Arimo Bold"/>
                <a:sym typeface="Arimo Bold"/>
              </a:rPr>
              <a:t>data(random).</a:t>
            </a:r>
            <a:r>
              <a:rPr lang="zh-TW" altLang="en-US" sz="4000" dirty="0">
                <a:solidFill>
                  <a:srgbClr val="5B5F72"/>
                </a:solidFill>
                <a:latin typeface="Arimo Bold"/>
                <a:ea typeface="Arimo Bold"/>
                <a:cs typeface="Arimo Bold"/>
                <a:sym typeface="Arimo Bold"/>
              </a:rPr>
              <a:t> </a:t>
            </a:r>
            <a:r>
              <a:rPr lang="en-US" altLang="zh-TW" sz="4000" dirty="0">
                <a:solidFill>
                  <a:srgbClr val="5B5F72"/>
                </a:solidFill>
                <a:latin typeface="Arimo Bold"/>
                <a:ea typeface="Arimo Bold"/>
                <a:cs typeface="Arimo Bold"/>
                <a:sym typeface="Arimo Bold"/>
              </a:rPr>
              <a:t>Best</a:t>
            </a:r>
            <a:r>
              <a:rPr lang="zh-TW" altLang="en-US" sz="4000" dirty="0">
                <a:solidFill>
                  <a:srgbClr val="5B5F72"/>
                </a:solidFill>
                <a:latin typeface="Arimo Bold"/>
                <a:ea typeface="Arimo Bold"/>
                <a:cs typeface="Arimo Bold"/>
                <a:sym typeface="Arimo Bold"/>
              </a:rPr>
              <a:t> </a:t>
            </a:r>
            <a:r>
              <a:rPr lang="en-US" altLang="zh-TW" sz="4000" dirty="0">
                <a:solidFill>
                  <a:srgbClr val="5B5F72"/>
                </a:solidFill>
                <a:latin typeface="Arimo Bold"/>
                <a:ea typeface="Arimo Bold"/>
                <a:cs typeface="Arimo Bold"/>
                <a:sym typeface="Arimo Bold"/>
              </a:rPr>
              <a:t>of three version.</a:t>
            </a:r>
          </a:p>
        </p:txBody>
      </p:sp>
      <p:pic>
        <p:nvPicPr>
          <p:cNvPr id="5" name="圖片 4">
            <a:extLst>
              <a:ext uri="{FF2B5EF4-FFF2-40B4-BE49-F238E27FC236}">
                <a16:creationId xmlns:a16="http://schemas.microsoft.com/office/drawing/2014/main" id="{78B1465C-B349-8F93-7E38-2BEA0276F5A6}"/>
              </a:ext>
            </a:extLst>
          </p:cNvPr>
          <p:cNvPicPr>
            <a:picLocks noChangeAspect="1"/>
          </p:cNvPicPr>
          <p:nvPr/>
        </p:nvPicPr>
        <p:blipFill>
          <a:blip r:embed="rId4"/>
          <a:stretch>
            <a:fillRect/>
          </a:stretch>
        </p:blipFill>
        <p:spPr>
          <a:xfrm>
            <a:off x="914400" y="800100"/>
            <a:ext cx="7409977" cy="6934200"/>
          </a:xfrm>
          <a:prstGeom prst="rect">
            <a:avLst/>
          </a:prstGeom>
        </p:spPr>
      </p:pic>
      <p:pic>
        <p:nvPicPr>
          <p:cNvPr id="9" name="圖片 8">
            <a:extLst>
              <a:ext uri="{FF2B5EF4-FFF2-40B4-BE49-F238E27FC236}">
                <a16:creationId xmlns:a16="http://schemas.microsoft.com/office/drawing/2014/main" id="{ACC2D1BF-E942-3974-D04A-2FD7C62204FA}"/>
              </a:ext>
            </a:extLst>
          </p:cNvPr>
          <p:cNvPicPr>
            <a:picLocks noChangeAspect="1"/>
          </p:cNvPicPr>
          <p:nvPr/>
        </p:nvPicPr>
        <p:blipFill rotWithShape="1">
          <a:blip r:embed="rId5"/>
          <a:srcRect r="15162"/>
          <a:stretch/>
        </p:blipFill>
        <p:spPr>
          <a:xfrm>
            <a:off x="8324377" y="1219200"/>
            <a:ext cx="9963623" cy="6515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sp>
        <p:nvSpPr>
          <p:cNvPr id="4" name="TextBox 4"/>
          <p:cNvSpPr txBox="1"/>
          <p:nvPr/>
        </p:nvSpPr>
        <p:spPr>
          <a:xfrm>
            <a:off x="1524001" y="7048500"/>
            <a:ext cx="7239000" cy="1170641"/>
          </a:xfrm>
          <a:prstGeom prst="rect">
            <a:avLst/>
          </a:prstGeom>
        </p:spPr>
        <p:txBody>
          <a:bodyPr wrap="square" lIns="0" tIns="0" rIns="0" bIns="0" rtlCol="0" anchor="t">
            <a:spAutoFit/>
          </a:bodyPr>
          <a:lstStyle/>
          <a:p>
            <a:pPr>
              <a:lnSpc>
                <a:spcPts val="4750"/>
              </a:lnSpc>
            </a:pPr>
            <a:r>
              <a:rPr lang="en-US" sz="3200" dirty="0">
                <a:solidFill>
                  <a:srgbClr val="5B5F72"/>
                </a:solidFill>
                <a:latin typeface="Arimo Bold"/>
                <a:ea typeface="Arimo Bold"/>
                <a:cs typeface="Arimo Bold"/>
                <a:sym typeface="Arimo Bold"/>
              </a:rPr>
              <a:t>No </a:t>
            </a:r>
            <a:r>
              <a:rPr lang="en-US" altLang="zh-TW" sz="3200" dirty="0">
                <a:solidFill>
                  <a:srgbClr val="5B5F72"/>
                </a:solidFill>
                <a:latin typeface="Arimo Bold"/>
                <a:ea typeface="Arimo Bold"/>
                <a:cs typeface="Arimo Bold"/>
                <a:sym typeface="Arimo Bold"/>
              </a:rPr>
              <a:t>factor</a:t>
            </a:r>
            <a:r>
              <a:rPr lang="en-US" sz="3200" dirty="0">
                <a:solidFill>
                  <a:srgbClr val="5B5F72"/>
                </a:solidFill>
                <a:latin typeface="Arimo Bold"/>
                <a:ea typeface="Arimo Bold"/>
                <a:cs typeface="Arimo Bold"/>
                <a:sym typeface="Arimo Bold"/>
              </a:rPr>
              <a:t> affect the “age”</a:t>
            </a:r>
            <a:br>
              <a:rPr lang="en-US" sz="3200" dirty="0">
                <a:solidFill>
                  <a:srgbClr val="5B5F72"/>
                </a:solidFill>
                <a:latin typeface="Arimo Bold"/>
                <a:ea typeface="Arimo Bold"/>
                <a:cs typeface="Arimo Bold"/>
                <a:sym typeface="Arimo Bold"/>
              </a:rPr>
            </a:br>
            <a:r>
              <a:rPr lang="en-US" altLang="zh-TW" sz="3200" dirty="0">
                <a:solidFill>
                  <a:srgbClr val="5B5F72"/>
                </a:solidFill>
                <a:latin typeface="Arimo Bold"/>
                <a:ea typeface="Arimo Bold"/>
                <a:cs typeface="Arimo Bold"/>
                <a:sym typeface="Arimo Bold"/>
              </a:rPr>
              <a:t>(haven’t imply prior knowledge)</a:t>
            </a:r>
            <a:endParaRPr lang="en-US" sz="3200" dirty="0">
              <a:solidFill>
                <a:srgbClr val="5B5F72"/>
              </a:solidFill>
              <a:latin typeface="Arimo Bold"/>
              <a:ea typeface="Arimo Bold"/>
              <a:cs typeface="Arimo Bold"/>
              <a:sym typeface="Arimo Bold"/>
            </a:endParaRPr>
          </a:p>
        </p:txBody>
      </p:sp>
      <p:pic>
        <p:nvPicPr>
          <p:cNvPr id="6" name="圖片 5">
            <a:extLst>
              <a:ext uri="{FF2B5EF4-FFF2-40B4-BE49-F238E27FC236}">
                <a16:creationId xmlns:a16="http://schemas.microsoft.com/office/drawing/2014/main" id="{6789A27F-D8F1-C8D9-4FEA-2BD7B34ADDE5}"/>
              </a:ext>
            </a:extLst>
          </p:cNvPr>
          <p:cNvPicPr>
            <a:picLocks noChangeAspect="1"/>
          </p:cNvPicPr>
          <p:nvPr/>
        </p:nvPicPr>
        <p:blipFill>
          <a:blip r:embed="rId4"/>
          <a:stretch>
            <a:fillRect/>
          </a:stretch>
        </p:blipFill>
        <p:spPr>
          <a:xfrm>
            <a:off x="1295401" y="2954708"/>
            <a:ext cx="5486400" cy="3866445"/>
          </a:xfrm>
          <a:prstGeom prst="rect">
            <a:avLst/>
          </a:prstGeom>
        </p:spPr>
      </p:pic>
      <p:pic>
        <p:nvPicPr>
          <p:cNvPr id="5" name="圖片 4">
            <a:extLst>
              <a:ext uri="{FF2B5EF4-FFF2-40B4-BE49-F238E27FC236}">
                <a16:creationId xmlns:a16="http://schemas.microsoft.com/office/drawing/2014/main" id="{3C2CE9BD-9A37-C644-F861-6A939601DB3D}"/>
              </a:ext>
            </a:extLst>
          </p:cNvPr>
          <p:cNvPicPr>
            <a:picLocks noChangeAspect="1"/>
          </p:cNvPicPr>
          <p:nvPr/>
        </p:nvPicPr>
        <p:blipFill>
          <a:blip r:embed="rId5"/>
          <a:stretch>
            <a:fillRect/>
          </a:stretch>
        </p:blipFill>
        <p:spPr>
          <a:xfrm>
            <a:off x="8003589" y="1918780"/>
            <a:ext cx="4410691" cy="4906060"/>
          </a:xfrm>
          <a:prstGeom prst="rect">
            <a:avLst/>
          </a:prstGeom>
        </p:spPr>
      </p:pic>
      <p:pic>
        <p:nvPicPr>
          <p:cNvPr id="9" name="圖片 8">
            <a:extLst>
              <a:ext uri="{FF2B5EF4-FFF2-40B4-BE49-F238E27FC236}">
                <a16:creationId xmlns:a16="http://schemas.microsoft.com/office/drawing/2014/main" id="{918CE6C4-917F-B228-B884-37F200C52956}"/>
              </a:ext>
            </a:extLst>
          </p:cNvPr>
          <p:cNvPicPr>
            <a:picLocks noChangeAspect="1"/>
          </p:cNvPicPr>
          <p:nvPr/>
        </p:nvPicPr>
        <p:blipFill>
          <a:blip r:embed="rId6"/>
          <a:stretch>
            <a:fillRect/>
          </a:stretch>
        </p:blipFill>
        <p:spPr>
          <a:xfrm>
            <a:off x="12573000" y="3249630"/>
            <a:ext cx="4963886" cy="3276600"/>
          </a:xfrm>
          <a:prstGeom prst="rect">
            <a:avLst/>
          </a:prstGeom>
        </p:spPr>
      </p:pic>
      <p:sp>
        <p:nvSpPr>
          <p:cNvPr id="12" name="TextBox 4">
            <a:extLst>
              <a:ext uri="{FF2B5EF4-FFF2-40B4-BE49-F238E27FC236}">
                <a16:creationId xmlns:a16="http://schemas.microsoft.com/office/drawing/2014/main" id="{AF3E6022-3E71-9639-00BB-708DADFC01DB}"/>
              </a:ext>
            </a:extLst>
          </p:cNvPr>
          <p:cNvSpPr txBox="1"/>
          <p:nvPr/>
        </p:nvSpPr>
        <p:spPr>
          <a:xfrm>
            <a:off x="9525000" y="7048500"/>
            <a:ext cx="8011886" cy="1158972"/>
          </a:xfrm>
          <a:prstGeom prst="rect">
            <a:avLst/>
          </a:prstGeom>
        </p:spPr>
        <p:txBody>
          <a:bodyPr wrap="square" lIns="0" tIns="0" rIns="0" bIns="0" rtlCol="0" anchor="t">
            <a:spAutoFit/>
          </a:bodyPr>
          <a:lstStyle/>
          <a:p>
            <a:pPr>
              <a:lnSpc>
                <a:spcPts val="4750"/>
              </a:lnSpc>
            </a:pPr>
            <a:r>
              <a:rPr lang="en-US" sz="3200" dirty="0">
                <a:solidFill>
                  <a:srgbClr val="5B5F72"/>
                </a:solidFill>
                <a:latin typeface="Arimo Bold"/>
                <a:ea typeface="Arimo Bold"/>
                <a:cs typeface="Arimo Bold"/>
                <a:sym typeface="Arimo Bold"/>
              </a:rPr>
              <a:t>The main causes of diabetes</a:t>
            </a:r>
            <a:r>
              <a:rPr lang="en-US" altLang="zh-TW" sz="3200" dirty="0">
                <a:solidFill>
                  <a:srgbClr val="5B5F72"/>
                </a:solidFill>
                <a:latin typeface="Arimo Bold"/>
                <a:ea typeface="Arimo Bold"/>
                <a:cs typeface="Arimo Bold"/>
                <a:sym typeface="Arimo Bold"/>
              </a:rPr>
              <a:t>(dm)</a:t>
            </a:r>
            <a:r>
              <a:rPr lang="en-US" sz="3200" dirty="0">
                <a:solidFill>
                  <a:srgbClr val="5B5F72"/>
                </a:solidFill>
                <a:latin typeface="Arimo Bold"/>
                <a:ea typeface="Arimo Bold"/>
                <a:cs typeface="Arimo Bold"/>
                <a:sym typeface="Arimo Bold"/>
              </a:rPr>
              <a:t> is </a:t>
            </a:r>
          </a:p>
          <a:p>
            <a:pPr>
              <a:lnSpc>
                <a:spcPts val="4750"/>
              </a:lnSpc>
            </a:pPr>
            <a:r>
              <a:rPr lang="en-US" sz="2800" dirty="0">
                <a:solidFill>
                  <a:schemeClr val="accent3">
                    <a:lumMod val="75000"/>
                  </a:schemeClr>
                </a:solidFill>
                <a:latin typeface="Arimo Bold"/>
                <a:ea typeface="Arimo Bold"/>
                <a:cs typeface="Arimo Bold"/>
                <a:sym typeface="Arimo Bold"/>
              </a:rPr>
              <a:t>Blood Glucose Random</a:t>
            </a:r>
          </a:p>
        </p:txBody>
      </p:sp>
      <p:sp>
        <p:nvSpPr>
          <p:cNvPr id="3" name="TextBox 5">
            <a:extLst>
              <a:ext uri="{FF2B5EF4-FFF2-40B4-BE49-F238E27FC236}">
                <a16:creationId xmlns:a16="http://schemas.microsoft.com/office/drawing/2014/main" id="{5955F074-1DFF-556F-8CE8-65F5ABD75BEC}"/>
              </a:ext>
            </a:extLst>
          </p:cNvPr>
          <p:cNvSpPr txBox="1"/>
          <p:nvPr/>
        </p:nvSpPr>
        <p:spPr>
          <a:xfrm>
            <a:off x="609600" y="462624"/>
            <a:ext cx="12344400" cy="908326"/>
          </a:xfrm>
          <a:prstGeom prst="rect">
            <a:avLst/>
          </a:prstGeom>
        </p:spPr>
        <p:txBody>
          <a:bodyPr wrap="square" lIns="0" tIns="0" rIns="0" bIns="0" rtlCol="0" anchor="t">
            <a:spAutoFit/>
          </a:bodyPr>
          <a:lstStyle/>
          <a:p>
            <a:pPr algn="l">
              <a:lnSpc>
                <a:spcPts val="7593"/>
              </a:lnSpc>
            </a:pPr>
            <a:r>
              <a:rPr lang="en-US" altLang="zh-TW" sz="6075" dirty="0">
                <a:solidFill>
                  <a:srgbClr val="5B5F72"/>
                </a:solidFill>
                <a:latin typeface="Arimo Bold"/>
                <a:ea typeface="Arimo Bold"/>
                <a:cs typeface="Arimo Bold"/>
                <a:sym typeface="Arimo Bold"/>
              </a:rPr>
              <a:t>Make Sense</a:t>
            </a:r>
            <a:endParaRPr lang="en-US" sz="6075" dirty="0">
              <a:solidFill>
                <a:srgbClr val="5B5F72"/>
              </a:solidFill>
              <a:latin typeface="Arimo Bold"/>
              <a:ea typeface="Arimo Bold"/>
              <a:cs typeface="Arimo Bold"/>
              <a:sym typeface="Arimo Bold"/>
            </a:endParaRPr>
          </a:p>
        </p:txBody>
      </p:sp>
    </p:spTree>
    <p:extLst>
      <p:ext uri="{BB962C8B-B14F-4D97-AF65-F5344CB8AC3E}">
        <p14:creationId xmlns:p14="http://schemas.microsoft.com/office/powerpoint/2010/main" val="133049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10" name="TextBox 6">
            <a:extLst>
              <a:ext uri="{FF2B5EF4-FFF2-40B4-BE49-F238E27FC236}">
                <a16:creationId xmlns:a16="http://schemas.microsoft.com/office/drawing/2014/main" id="{BC2BA4F5-4C08-1154-A467-59E8FD21B5E3}"/>
              </a:ext>
            </a:extLst>
          </p:cNvPr>
          <p:cNvSpPr txBox="1"/>
          <p:nvPr/>
        </p:nvSpPr>
        <p:spPr>
          <a:xfrm>
            <a:off x="609600" y="571500"/>
            <a:ext cx="10533337" cy="908326"/>
          </a:xfrm>
          <a:prstGeom prst="rect">
            <a:avLst/>
          </a:prstGeom>
        </p:spPr>
        <p:txBody>
          <a:bodyPr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Accuracy(</a:t>
            </a:r>
            <a:r>
              <a:rPr lang="en-US" altLang="zh-TW" sz="6075" dirty="0">
                <a:solidFill>
                  <a:srgbClr val="5B5F72"/>
                </a:solidFill>
                <a:latin typeface="Arimo Bold"/>
                <a:ea typeface="Arimo Bold"/>
                <a:cs typeface="Arimo Bold"/>
                <a:sym typeface="Arimo Bold"/>
              </a:rPr>
              <a:t>Causal</a:t>
            </a:r>
            <a:r>
              <a:rPr lang="zh-TW" altLang="en-US" sz="6075" dirty="0">
                <a:solidFill>
                  <a:srgbClr val="5B5F72"/>
                </a:solidFill>
                <a:latin typeface="Arimo Bold"/>
                <a:ea typeface="Arimo Bold"/>
                <a:cs typeface="Arimo Bold"/>
                <a:sym typeface="Arimo Bold"/>
              </a:rPr>
              <a:t> </a:t>
            </a:r>
            <a:r>
              <a:rPr lang="en-US" altLang="zh-TW" sz="6075" dirty="0">
                <a:solidFill>
                  <a:srgbClr val="5B5F72"/>
                </a:solidFill>
                <a:latin typeface="Arimo Bold"/>
                <a:ea typeface="Arimo Bold"/>
                <a:cs typeface="Arimo Bold"/>
                <a:sym typeface="Arimo Bold"/>
              </a:rPr>
              <a:t>Prediction</a:t>
            </a:r>
            <a:r>
              <a:rPr lang="en-US" sz="6075" dirty="0">
                <a:solidFill>
                  <a:srgbClr val="5B5F72"/>
                </a:solidFill>
                <a:latin typeface="Arimo Bold"/>
                <a:ea typeface="Arimo Bold"/>
                <a:cs typeface="Arimo Bold"/>
                <a:sym typeface="Arimo Bold"/>
              </a:rPr>
              <a:t>)</a:t>
            </a:r>
          </a:p>
        </p:txBody>
      </p:sp>
      <p:sp>
        <p:nvSpPr>
          <p:cNvPr id="11" name="TextBox 8">
            <a:extLst>
              <a:ext uri="{FF2B5EF4-FFF2-40B4-BE49-F238E27FC236}">
                <a16:creationId xmlns:a16="http://schemas.microsoft.com/office/drawing/2014/main" id="{D2E3CD7C-930B-AA43-72E0-EE65319011EF}"/>
              </a:ext>
            </a:extLst>
          </p:cNvPr>
          <p:cNvSpPr txBox="1"/>
          <p:nvPr/>
        </p:nvSpPr>
        <p:spPr>
          <a:xfrm>
            <a:off x="609600" y="1618484"/>
            <a:ext cx="17068800" cy="456856"/>
          </a:xfrm>
          <a:prstGeom prst="rect">
            <a:avLst/>
          </a:prstGeom>
        </p:spPr>
        <p:txBody>
          <a:bodyPr wrap="square" lIns="0" tIns="0" rIns="0" bIns="0" rtlCol="0" anchor="t">
            <a:spAutoFit/>
          </a:bodyPr>
          <a:lstStyle/>
          <a:p>
            <a:pPr>
              <a:lnSpc>
                <a:spcPts val="3887"/>
              </a:lnSpc>
            </a:pPr>
            <a:r>
              <a:rPr lang="en-US" altLang="zh-TW" sz="2800" dirty="0">
                <a:solidFill>
                  <a:srgbClr val="5B5F71"/>
                </a:solidFill>
                <a:latin typeface="Arimo"/>
                <a:ea typeface="Arimo"/>
                <a:cs typeface="Arimo"/>
                <a:sym typeface="Arimo"/>
              </a:rPr>
              <a:t>Change outliers to</a:t>
            </a:r>
            <a:r>
              <a:rPr lang="zh-TW" altLang="en-US" sz="2800" dirty="0">
                <a:solidFill>
                  <a:srgbClr val="5B5F71"/>
                </a:solidFill>
                <a:latin typeface="Arimo"/>
                <a:ea typeface="Arimo"/>
                <a:cs typeface="Arimo"/>
                <a:sym typeface="Arimo"/>
              </a:rPr>
              <a:t> </a:t>
            </a:r>
            <a:r>
              <a:rPr lang="en-US" altLang="zh-TW" sz="2800" dirty="0">
                <a:solidFill>
                  <a:srgbClr val="5B5F71"/>
                </a:solidFill>
                <a:latin typeface="Arimo"/>
                <a:ea typeface="Arimo"/>
                <a:cs typeface="Arimo"/>
                <a:sym typeface="Arimo"/>
              </a:rPr>
              <a:t>empty value(90%). Delete row(Over 3 empty).</a:t>
            </a:r>
            <a:r>
              <a:rPr lang="zh-TW" altLang="en-US" sz="2800" dirty="0">
                <a:solidFill>
                  <a:srgbClr val="5B5F71"/>
                </a:solidFill>
                <a:latin typeface="Arimo"/>
                <a:ea typeface="Arimo"/>
                <a:cs typeface="Arimo"/>
                <a:sym typeface="Arimo"/>
              </a:rPr>
              <a:t> </a:t>
            </a:r>
            <a:r>
              <a:rPr lang="en-US" altLang="zh-TW" sz="2800" dirty="0">
                <a:solidFill>
                  <a:srgbClr val="5B5F71"/>
                </a:solidFill>
                <a:latin typeface="Arimo"/>
                <a:ea typeface="Arimo"/>
                <a:cs typeface="Arimo"/>
                <a:sym typeface="Arimo"/>
              </a:rPr>
              <a:t>Balance data. Training with 70% of data</a:t>
            </a:r>
          </a:p>
        </p:txBody>
      </p:sp>
      <p:sp>
        <p:nvSpPr>
          <p:cNvPr id="18" name="TextBox 8">
            <a:extLst>
              <a:ext uri="{FF2B5EF4-FFF2-40B4-BE49-F238E27FC236}">
                <a16:creationId xmlns:a16="http://schemas.microsoft.com/office/drawing/2014/main" id="{0CBC0CE1-FEE2-EDB6-2B8E-982D393883E3}"/>
              </a:ext>
            </a:extLst>
          </p:cNvPr>
          <p:cNvSpPr txBox="1"/>
          <p:nvPr/>
        </p:nvSpPr>
        <p:spPr>
          <a:xfrm>
            <a:off x="914400" y="8316053"/>
            <a:ext cx="17068800" cy="1480534"/>
          </a:xfrm>
          <a:prstGeom prst="rect">
            <a:avLst/>
          </a:prstGeom>
        </p:spPr>
        <p:txBody>
          <a:bodyPr wrap="square" lIns="0" tIns="0" rIns="0" bIns="0" rtlCol="0" anchor="t">
            <a:spAutoFit/>
          </a:bodyPr>
          <a:lstStyle/>
          <a:p>
            <a:pPr>
              <a:lnSpc>
                <a:spcPts val="3887"/>
              </a:lnSpc>
            </a:pPr>
            <a:r>
              <a:rPr lang="en-US" altLang="zh-TW" sz="3200" dirty="0"/>
              <a:t>Here I use 70% of data for training and input 30% of data for testing the target value – classification. And The prediction is 100% correct. As the image above, The ROC Curve and Confusion Matrix indicate the model predict 64 piece of data and exist no prediction errors.</a:t>
            </a:r>
            <a:endParaRPr lang="en-US" altLang="zh-TW" sz="3200" dirty="0">
              <a:latin typeface="Arimo"/>
              <a:ea typeface="Arimo"/>
              <a:cs typeface="Arimo"/>
              <a:sym typeface="Arimo"/>
            </a:endParaRPr>
          </a:p>
        </p:txBody>
      </p:sp>
      <p:pic>
        <p:nvPicPr>
          <p:cNvPr id="7" name="圖片 6" descr="一張含有 文字, 螢幕擷取畫面, 圖表, Rectangle 的圖片&#10;&#10;自動產生的描述">
            <a:extLst>
              <a:ext uri="{FF2B5EF4-FFF2-40B4-BE49-F238E27FC236}">
                <a16:creationId xmlns:a16="http://schemas.microsoft.com/office/drawing/2014/main" id="{3AF034A6-E600-8F01-A049-6E32A94F10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2378856"/>
            <a:ext cx="7240101" cy="5446784"/>
          </a:xfrm>
          <a:prstGeom prst="rect">
            <a:avLst/>
          </a:prstGeom>
        </p:spPr>
      </p:pic>
      <p:pic>
        <p:nvPicPr>
          <p:cNvPr id="13" name="圖片 12" descr="一張含有 文字, 螢幕擷取畫面, 行, 繪圖 的圖片&#10;&#10;自動產生的描述">
            <a:extLst>
              <a:ext uri="{FF2B5EF4-FFF2-40B4-BE49-F238E27FC236}">
                <a16:creationId xmlns:a16="http://schemas.microsoft.com/office/drawing/2014/main" id="{2CAE3639-D0F1-1DB1-62AF-5CD266931C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2378856"/>
            <a:ext cx="7162800" cy="54848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pic>
        <p:nvPicPr>
          <p:cNvPr id="9" name="圖片 8">
            <a:extLst>
              <a:ext uri="{FF2B5EF4-FFF2-40B4-BE49-F238E27FC236}">
                <a16:creationId xmlns:a16="http://schemas.microsoft.com/office/drawing/2014/main" id="{ACC2D1BF-E942-3974-D04A-2FD7C62204FA}"/>
              </a:ext>
            </a:extLst>
          </p:cNvPr>
          <p:cNvPicPr>
            <a:picLocks noChangeAspect="1"/>
          </p:cNvPicPr>
          <p:nvPr/>
        </p:nvPicPr>
        <p:blipFill rotWithShape="1">
          <a:blip r:embed="rId4"/>
          <a:srcRect r="32325"/>
          <a:stretch/>
        </p:blipFill>
        <p:spPr>
          <a:xfrm>
            <a:off x="5676094" y="2042652"/>
            <a:ext cx="6820706" cy="5591112"/>
          </a:xfrm>
          <a:prstGeom prst="rect">
            <a:avLst/>
          </a:prstGeom>
        </p:spPr>
      </p:pic>
      <p:pic>
        <p:nvPicPr>
          <p:cNvPr id="6" name="圖片 5">
            <a:extLst>
              <a:ext uri="{FF2B5EF4-FFF2-40B4-BE49-F238E27FC236}">
                <a16:creationId xmlns:a16="http://schemas.microsoft.com/office/drawing/2014/main" id="{0AE6254E-8A31-BDB3-DF86-BB7D6DBE39F4}"/>
              </a:ext>
            </a:extLst>
          </p:cNvPr>
          <p:cNvPicPr>
            <a:picLocks noChangeAspect="1"/>
          </p:cNvPicPr>
          <p:nvPr/>
        </p:nvPicPr>
        <p:blipFill rotWithShape="1">
          <a:blip r:embed="rId5"/>
          <a:srcRect r="52004"/>
          <a:stretch/>
        </p:blipFill>
        <p:spPr>
          <a:xfrm>
            <a:off x="0" y="1892210"/>
            <a:ext cx="5700676" cy="5739835"/>
          </a:xfrm>
          <a:prstGeom prst="rect">
            <a:avLst/>
          </a:prstGeom>
        </p:spPr>
      </p:pic>
      <p:sp>
        <p:nvSpPr>
          <p:cNvPr id="7" name="TextBox 4">
            <a:extLst>
              <a:ext uri="{FF2B5EF4-FFF2-40B4-BE49-F238E27FC236}">
                <a16:creationId xmlns:a16="http://schemas.microsoft.com/office/drawing/2014/main" id="{886975D5-9E76-7E24-932D-154EC41F7837}"/>
              </a:ext>
            </a:extLst>
          </p:cNvPr>
          <p:cNvSpPr txBox="1"/>
          <p:nvPr/>
        </p:nvSpPr>
        <p:spPr>
          <a:xfrm>
            <a:off x="304800" y="698187"/>
            <a:ext cx="15697200" cy="615553"/>
          </a:xfrm>
          <a:prstGeom prst="rect">
            <a:avLst/>
          </a:prstGeom>
        </p:spPr>
        <p:txBody>
          <a:bodyPr wrap="square" lIns="0" tIns="0" rIns="0" bIns="0" rtlCol="0" anchor="t">
            <a:spAutoFit/>
          </a:bodyPr>
          <a:lstStyle/>
          <a:p>
            <a:pPr>
              <a:lnSpc>
                <a:spcPts val="4750"/>
              </a:lnSpc>
            </a:pPr>
            <a:r>
              <a:rPr lang="en-US" altLang="zh-TW" sz="5400" dirty="0">
                <a:solidFill>
                  <a:srgbClr val="5B5F72"/>
                </a:solidFill>
                <a:latin typeface="Arimo Bold"/>
                <a:ea typeface="Arimo Bold"/>
                <a:cs typeface="Arimo Bold"/>
                <a:sym typeface="Arimo Bold"/>
              </a:rPr>
              <a:t>Common</a:t>
            </a:r>
            <a:r>
              <a:rPr lang="zh-TW" altLang="en-US" sz="5400" dirty="0">
                <a:solidFill>
                  <a:srgbClr val="5B5F72"/>
                </a:solidFill>
                <a:latin typeface="Arimo Bold"/>
                <a:ea typeface="Arimo Bold"/>
                <a:cs typeface="Arimo Bold"/>
                <a:sym typeface="Arimo Bold"/>
              </a:rPr>
              <a:t> </a:t>
            </a:r>
            <a:r>
              <a:rPr lang="en-US" altLang="zh-TW" sz="5400" dirty="0">
                <a:solidFill>
                  <a:srgbClr val="5B5F72"/>
                </a:solidFill>
                <a:latin typeface="Arimo Bold"/>
                <a:ea typeface="Arimo Bold"/>
                <a:cs typeface="Arimo Bold"/>
                <a:sym typeface="Arimo Bold"/>
              </a:rPr>
              <a:t>Factors</a:t>
            </a:r>
            <a:endParaRPr lang="en-US" sz="5400" dirty="0">
              <a:solidFill>
                <a:srgbClr val="5B5F72"/>
              </a:solidFill>
              <a:latin typeface="Arimo Bold"/>
              <a:ea typeface="Arimo Bold"/>
              <a:cs typeface="Arimo Bold"/>
              <a:sym typeface="Arimo Bold"/>
            </a:endParaRPr>
          </a:p>
        </p:txBody>
      </p:sp>
      <p:sp>
        <p:nvSpPr>
          <p:cNvPr id="8" name="TextBox 4">
            <a:extLst>
              <a:ext uri="{FF2B5EF4-FFF2-40B4-BE49-F238E27FC236}">
                <a16:creationId xmlns:a16="http://schemas.microsoft.com/office/drawing/2014/main" id="{7A3218B0-4E01-6094-22FC-84A0FEEA6B18}"/>
              </a:ext>
            </a:extLst>
          </p:cNvPr>
          <p:cNvSpPr txBox="1"/>
          <p:nvPr/>
        </p:nvSpPr>
        <p:spPr>
          <a:xfrm>
            <a:off x="1066800" y="8388523"/>
            <a:ext cx="15882612" cy="1092543"/>
          </a:xfrm>
          <a:prstGeom prst="rect">
            <a:avLst/>
          </a:prstGeom>
        </p:spPr>
        <p:txBody>
          <a:bodyPr wrap="square" lIns="0" tIns="0" rIns="0" bIns="0" rtlCol="0" anchor="t">
            <a:spAutoFit/>
          </a:bodyPr>
          <a:lstStyle/>
          <a:p>
            <a:pPr>
              <a:lnSpc>
                <a:spcPts val="4375"/>
              </a:lnSpc>
            </a:pPr>
            <a:r>
              <a:rPr lang="en-US" altLang="zh-TW" sz="3600" dirty="0">
                <a:solidFill>
                  <a:srgbClr val="5B5F72"/>
                </a:solidFill>
                <a:latin typeface="Arimo Bold"/>
                <a:ea typeface="Arimo Bold"/>
                <a:cs typeface="Arimo Bold"/>
                <a:sym typeface="Arimo Bold"/>
              </a:rPr>
              <a:t>Positive:</a:t>
            </a:r>
            <a:r>
              <a:rPr lang="zh-TW" altLang="en-US" sz="3600" dirty="0">
                <a:solidFill>
                  <a:srgbClr val="5B5F72"/>
                </a:solidFill>
                <a:latin typeface="Arimo Bold"/>
                <a:ea typeface="Arimo Bold"/>
                <a:cs typeface="Arimo Bold"/>
                <a:sym typeface="Arimo Bold"/>
              </a:rPr>
              <a:t> </a:t>
            </a:r>
            <a:r>
              <a:rPr lang="en-US" altLang="zh-TW" sz="3600" dirty="0" err="1">
                <a:solidFill>
                  <a:schemeClr val="accent3">
                    <a:lumMod val="75000"/>
                  </a:schemeClr>
                </a:solidFill>
                <a:latin typeface="Arimo Bold"/>
                <a:ea typeface="Arimo Bold"/>
                <a:cs typeface="Arimo Bold"/>
                <a:sym typeface="Arimo Bold"/>
              </a:rPr>
              <a:t>sc</a:t>
            </a:r>
            <a:r>
              <a:rPr lang="en-US" altLang="zh-TW" sz="3600" dirty="0">
                <a:solidFill>
                  <a:schemeClr val="accent3">
                    <a:lumMod val="75000"/>
                  </a:schemeClr>
                </a:solidFill>
                <a:latin typeface="Arimo Bold"/>
                <a:ea typeface="Arimo Bold"/>
                <a:cs typeface="Arimo Bold"/>
                <a:sym typeface="Arimo Bold"/>
              </a:rPr>
              <a:t>(serum creatinine)</a:t>
            </a:r>
            <a:endParaRPr lang="en-US" altLang="zh-TW" sz="3200" dirty="0">
              <a:solidFill>
                <a:schemeClr val="accent3">
                  <a:lumMod val="75000"/>
                </a:schemeClr>
              </a:solidFill>
              <a:latin typeface="Arimo Bold"/>
              <a:ea typeface="Arimo Bold"/>
              <a:cs typeface="Arimo Bold"/>
              <a:sym typeface="Arimo Bold"/>
            </a:endParaRPr>
          </a:p>
          <a:p>
            <a:pPr>
              <a:lnSpc>
                <a:spcPts val="4375"/>
              </a:lnSpc>
            </a:pPr>
            <a:endParaRPr lang="en-US" altLang="zh-TW" sz="3600" dirty="0">
              <a:solidFill>
                <a:srgbClr val="5B5F72"/>
              </a:solidFill>
              <a:latin typeface="Arimo Bold"/>
              <a:ea typeface="Arimo Bold"/>
              <a:cs typeface="Arimo Bold"/>
              <a:sym typeface="Arimo Bold"/>
            </a:endParaRPr>
          </a:p>
        </p:txBody>
      </p:sp>
      <p:sp>
        <p:nvSpPr>
          <p:cNvPr id="10" name="TextBox 4">
            <a:extLst>
              <a:ext uri="{FF2B5EF4-FFF2-40B4-BE49-F238E27FC236}">
                <a16:creationId xmlns:a16="http://schemas.microsoft.com/office/drawing/2014/main" id="{98B97A70-4506-0F51-21BA-812D6A3A5437}"/>
              </a:ext>
            </a:extLst>
          </p:cNvPr>
          <p:cNvSpPr txBox="1"/>
          <p:nvPr/>
        </p:nvSpPr>
        <p:spPr>
          <a:xfrm>
            <a:off x="8153400" y="8387294"/>
            <a:ext cx="9764978" cy="1656800"/>
          </a:xfrm>
          <a:prstGeom prst="rect">
            <a:avLst/>
          </a:prstGeom>
        </p:spPr>
        <p:txBody>
          <a:bodyPr wrap="square" lIns="0" tIns="0" rIns="0" bIns="0" rtlCol="0" anchor="t">
            <a:spAutoFit/>
          </a:bodyPr>
          <a:lstStyle/>
          <a:p>
            <a:pPr>
              <a:lnSpc>
                <a:spcPts val="4375"/>
              </a:lnSpc>
            </a:pPr>
            <a:r>
              <a:rPr lang="en-US" altLang="zh-TW" sz="3600" dirty="0">
                <a:solidFill>
                  <a:srgbClr val="5B5F72"/>
                </a:solidFill>
                <a:latin typeface="Arimo Bold"/>
                <a:ea typeface="Arimo Bold"/>
                <a:cs typeface="Arimo Bold"/>
                <a:sym typeface="Arimo Bold"/>
              </a:rPr>
              <a:t>Negative:</a:t>
            </a:r>
            <a:r>
              <a:rPr lang="zh-TW" altLang="en-US" sz="3600" dirty="0">
                <a:solidFill>
                  <a:srgbClr val="5B5F72"/>
                </a:solidFill>
                <a:latin typeface="Arimo Bold"/>
                <a:ea typeface="Arimo Bold"/>
                <a:cs typeface="Arimo Bold"/>
                <a:sym typeface="Arimo Bold"/>
              </a:rPr>
              <a:t> </a:t>
            </a:r>
            <a:r>
              <a:rPr lang="en-US" altLang="zh-TW" sz="3600" dirty="0" err="1">
                <a:solidFill>
                  <a:srgbClr val="C00000"/>
                </a:solidFill>
                <a:latin typeface="Arimo Bold"/>
                <a:ea typeface="Arimo Bold"/>
                <a:cs typeface="Arimo Bold"/>
                <a:sym typeface="Arimo Bold"/>
              </a:rPr>
              <a:t>hemo</a:t>
            </a:r>
            <a:r>
              <a:rPr lang="en-US" altLang="zh-TW" sz="3600" dirty="0">
                <a:solidFill>
                  <a:srgbClr val="C00000"/>
                </a:solidFill>
                <a:latin typeface="Arimo Bold"/>
                <a:ea typeface="Arimo Bold"/>
                <a:cs typeface="Arimo Bold"/>
                <a:sym typeface="Arimo Bold"/>
              </a:rPr>
              <a:t>(hemoglobin)	</a:t>
            </a:r>
            <a:r>
              <a:rPr lang="zh-TW" altLang="en-US" sz="3600" dirty="0">
                <a:latin typeface="Arimo Bold"/>
                <a:ea typeface="Arimo Bold"/>
                <a:cs typeface="Arimo Bold"/>
                <a:sym typeface="Arimo Bold"/>
              </a:rPr>
              <a:t>、</a:t>
            </a:r>
            <a:r>
              <a:rPr lang="en-US" altLang="zh-TW" sz="3600" dirty="0">
                <a:solidFill>
                  <a:srgbClr val="C00000"/>
                </a:solidFill>
                <a:latin typeface="Arimo Bold"/>
                <a:ea typeface="Arimo Bold"/>
                <a:cs typeface="Arimo Bold"/>
                <a:sym typeface="Arimo Bold"/>
              </a:rPr>
              <a:t>		</a:t>
            </a:r>
            <a:r>
              <a:rPr lang="zh-TW" altLang="en-US" sz="3600" dirty="0">
                <a:solidFill>
                  <a:srgbClr val="C00000"/>
                </a:solidFill>
                <a:latin typeface="Arimo Bold"/>
                <a:ea typeface="Arimo Bold"/>
                <a:cs typeface="Arimo Bold"/>
                <a:sym typeface="Arimo Bold"/>
              </a:rPr>
              <a:t>   </a:t>
            </a:r>
            <a:r>
              <a:rPr lang="en-US" altLang="zh-TW" sz="3600" dirty="0" err="1">
                <a:solidFill>
                  <a:srgbClr val="C00000"/>
                </a:solidFill>
                <a:latin typeface="Arimo Bold"/>
                <a:ea typeface="Arimo Bold"/>
                <a:cs typeface="Arimo Bold"/>
                <a:sym typeface="Arimo Bold"/>
              </a:rPr>
              <a:t>pcv</a:t>
            </a:r>
            <a:r>
              <a:rPr lang="en-US" altLang="zh-TW" sz="3600" dirty="0">
                <a:solidFill>
                  <a:srgbClr val="C00000"/>
                </a:solidFill>
                <a:latin typeface="Arimo Bold"/>
                <a:ea typeface="Arimo Bold"/>
                <a:cs typeface="Arimo Bold"/>
                <a:sym typeface="Arimo Bold"/>
              </a:rPr>
              <a:t>(packed cell volume)</a:t>
            </a:r>
            <a:r>
              <a:rPr lang="zh-TW" altLang="en-US" sz="3600" dirty="0">
                <a:latin typeface="Arimo Bold"/>
                <a:ea typeface="Arimo Bold"/>
                <a:cs typeface="Arimo Bold"/>
                <a:sym typeface="Arimo Bold"/>
              </a:rPr>
              <a:t>、</a:t>
            </a:r>
            <a:r>
              <a:rPr lang="en-US" altLang="zh-TW" sz="3600" dirty="0">
                <a:solidFill>
                  <a:srgbClr val="C00000"/>
                </a:solidFill>
                <a:latin typeface="Arimo Bold"/>
                <a:ea typeface="Arimo Bold"/>
                <a:cs typeface="Arimo Bold"/>
                <a:sym typeface="Arimo Bold"/>
              </a:rPr>
              <a:t>sg(specific gravity)</a:t>
            </a:r>
          </a:p>
          <a:p>
            <a:pPr>
              <a:lnSpc>
                <a:spcPts val="4375"/>
              </a:lnSpc>
            </a:pPr>
            <a:endParaRPr lang="en-US" sz="3600" dirty="0">
              <a:solidFill>
                <a:srgbClr val="5B5F72"/>
              </a:solidFill>
              <a:latin typeface="Arimo Bold"/>
              <a:ea typeface="Arimo Bold"/>
              <a:cs typeface="Arimo Bold"/>
              <a:sym typeface="Arimo Bold"/>
            </a:endParaRPr>
          </a:p>
        </p:txBody>
      </p:sp>
      <p:pic>
        <p:nvPicPr>
          <p:cNvPr id="5" name="圖片 4">
            <a:extLst>
              <a:ext uri="{FF2B5EF4-FFF2-40B4-BE49-F238E27FC236}">
                <a16:creationId xmlns:a16="http://schemas.microsoft.com/office/drawing/2014/main" id="{F90190AE-044F-6F94-65B0-B8C8EE982741}"/>
              </a:ext>
            </a:extLst>
          </p:cNvPr>
          <p:cNvPicPr>
            <a:picLocks noChangeAspect="1"/>
          </p:cNvPicPr>
          <p:nvPr/>
        </p:nvPicPr>
        <p:blipFill rotWithShape="1">
          <a:blip r:embed="rId6"/>
          <a:srcRect r="47900"/>
          <a:stretch/>
        </p:blipFill>
        <p:spPr>
          <a:xfrm>
            <a:off x="12481561" y="2027942"/>
            <a:ext cx="5806440" cy="5612746"/>
          </a:xfrm>
          <a:prstGeom prst="rect">
            <a:avLst/>
          </a:prstGeom>
        </p:spPr>
      </p:pic>
    </p:spTree>
    <p:extLst>
      <p:ext uri="{BB962C8B-B14F-4D97-AF65-F5344CB8AC3E}">
        <p14:creationId xmlns:p14="http://schemas.microsoft.com/office/powerpoint/2010/main" val="2398364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762000" y="615486"/>
            <a:ext cx="15621000" cy="888641"/>
          </a:xfrm>
          <a:prstGeom prst="rect">
            <a:avLst/>
          </a:prstGeom>
        </p:spPr>
        <p:txBody>
          <a:bodyPr wrap="square" lIns="0" tIns="0" rIns="0" bIns="0" rtlCol="0" anchor="t">
            <a:spAutoFit/>
          </a:bodyPr>
          <a:lstStyle/>
          <a:p>
            <a:pPr algn="l">
              <a:lnSpc>
                <a:spcPts val="7593"/>
              </a:lnSpc>
            </a:pPr>
            <a:r>
              <a:rPr lang="en-US" altLang="zh-TW" sz="5400" dirty="0">
                <a:solidFill>
                  <a:srgbClr val="5B5F72"/>
                </a:solidFill>
                <a:latin typeface="Arimo Bold"/>
                <a:ea typeface="Arimo Bold"/>
                <a:cs typeface="Arimo Bold"/>
                <a:sym typeface="Arimo Bold"/>
              </a:rPr>
              <a:t>String value vs Numeric value</a:t>
            </a:r>
          </a:p>
        </p:txBody>
      </p:sp>
      <p:sp>
        <p:nvSpPr>
          <p:cNvPr id="9" name="TextBox 4">
            <a:extLst>
              <a:ext uri="{FF2B5EF4-FFF2-40B4-BE49-F238E27FC236}">
                <a16:creationId xmlns:a16="http://schemas.microsoft.com/office/drawing/2014/main" id="{C9A14215-7A5F-7A80-CCB2-CCFF9B50C3FA}"/>
              </a:ext>
            </a:extLst>
          </p:cNvPr>
          <p:cNvSpPr txBox="1"/>
          <p:nvPr/>
        </p:nvSpPr>
        <p:spPr>
          <a:xfrm>
            <a:off x="1905000" y="9258300"/>
            <a:ext cx="23337821" cy="516616"/>
          </a:xfrm>
          <a:prstGeom prst="rect">
            <a:avLst/>
          </a:prstGeom>
        </p:spPr>
        <p:txBody>
          <a:bodyPr lIns="0" tIns="0" rIns="0" bIns="0" rtlCol="0" anchor="t">
            <a:spAutoFit/>
          </a:bodyPr>
          <a:lstStyle/>
          <a:p>
            <a:pPr>
              <a:lnSpc>
                <a:spcPts val="4375"/>
              </a:lnSpc>
            </a:pPr>
            <a:r>
              <a:rPr lang="en-US" altLang="zh-TW" sz="3200" dirty="0">
                <a:solidFill>
                  <a:srgbClr val="5B5F72"/>
                </a:solidFill>
                <a:latin typeface="Arimo Bold"/>
                <a:ea typeface="Arimo Bold"/>
                <a:cs typeface="Arimo Bold"/>
                <a:sym typeface="Arimo Bold"/>
              </a:rPr>
              <a:t>Change outliers to empty value(normal range). Delete row(Over 3 empty).</a:t>
            </a:r>
          </a:p>
        </p:txBody>
      </p:sp>
      <p:pic>
        <p:nvPicPr>
          <p:cNvPr id="7" name="圖片 6">
            <a:extLst>
              <a:ext uri="{FF2B5EF4-FFF2-40B4-BE49-F238E27FC236}">
                <a16:creationId xmlns:a16="http://schemas.microsoft.com/office/drawing/2014/main" id="{B4E900CF-2665-D8A2-1CF1-7E586AED0D98}"/>
              </a:ext>
            </a:extLst>
          </p:cNvPr>
          <p:cNvPicPr>
            <a:picLocks noChangeAspect="1"/>
          </p:cNvPicPr>
          <p:nvPr/>
        </p:nvPicPr>
        <p:blipFill>
          <a:blip r:embed="rId4"/>
          <a:stretch>
            <a:fillRect/>
          </a:stretch>
        </p:blipFill>
        <p:spPr>
          <a:xfrm>
            <a:off x="9753600" y="2120085"/>
            <a:ext cx="6477000" cy="5638665"/>
          </a:xfrm>
          <a:prstGeom prst="rect">
            <a:avLst/>
          </a:prstGeom>
        </p:spPr>
      </p:pic>
      <p:pic>
        <p:nvPicPr>
          <p:cNvPr id="11" name="圖片 10">
            <a:extLst>
              <a:ext uri="{FF2B5EF4-FFF2-40B4-BE49-F238E27FC236}">
                <a16:creationId xmlns:a16="http://schemas.microsoft.com/office/drawing/2014/main" id="{9B4A5A99-5CA9-1DA5-B8EF-C41A277D17AD}"/>
              </a:ext>
            </a:extLst>
          </p:cNvPr>
          <p:cNvPicPr>
            <a:picLocks noChangeAspect="1"/>
          </p:cNvPicPr>
          <p:nvPr/>
        </p:nvPicPr>
        <p:blipFill>
          <a:blip r:embed="rId5"/>
          <a:stretch>
            <a:fillRect/>
          </a:stretch>
        </p:blipFill>
        <p:spPr>
          <a:xfrm>
            <a:off x="2697887" y="2047567"/>
            <a:ext cx="5763429" cy="5639587"/>
          </a:xfrm>
          <a:prstGeom prst="rect">
            <a:avLst/>
          </a:prstGeom>
        </p:spPr>
      </p:pic>
      <p:sp>
        <p:nvSpPr>
          <p:cNvPr id="12" name="TextBox 4">
            <a:extLst>
              <a:ext uri="{FF2B5EF4-FFF2-40B4-BE49-F238E27FC236}">
                <a16:creationId xmlns:a16="http://schemas.microsoft.com/office/drawing/2014/main" id="{940CEA79-FCC0-FD6D-A7A0-389CD41E0D3F}"/>
              </a:ext>
            </a:extLst>
          </p:cNvPr>
          <p:cNvSpPr txBox="1"/>
          <p:nvPr/>
        </p:nvSpPr>
        <p:spPr>
          <a:xfrm>
            <a:off x="4419600" y="7956054"/>
            <a:ext cx="7239000" cy="566758"/>
          </a:xfrm>
          <a:prstGeom prst="rect">
            <a:avLst/>
          </a:prstGeom>
        </p:spPr>
        <p:txBody>
          <a:bodyPr wrap="square" lIns="0" tIns="0" rIns="0" bIns="0" rtlCol="0" anchor="t">
            <a:spAutoFit/>
          </a:bodyPr>
          <a:lstStyle/>
          <a:p>
            <a:pPr>
              <a:lnSpc>
                <a:spcPts val="4750"/>
              </a:lnSpc>
            </a:pPr>
            <a:r>
              <a:rPr lang="en-US" sz="3200" dirty="0">
                <a:solidFill>
                  <a:srgbClr val="5B5F72"/>
                </a:solidFill>
                <a:latin typeface="Arimo Bold"/>
                <a:ea typeface="Arimo Bold"/>
                <a:cs typeface="Arimo Bold"/>
                <a:sym typeface="Arimo Bold"/>
              </a:rPr>
              <a:t>Numeric</a:t>
            </a:r>
          </a:p>
        </p:txBody>
      </p:sp>
      <p:sp>
        <p:nvSpPr>
          <p:cNvPr id="14" name="TextBox 4">
            <a:extLst>
              <a:ext uri="{FF2B5EF4-FFF2-40B4-BE49-F238E27FC236}">
                <a16:creationId xmlns:a16="http://schemas.microsoft.com/office/drawing/2014/main" id="{50D0529C-5A8B-F0E7-C00B-449BE931BC4F}"/>
              </a:ext>
            </a:extLst>
          </p:cNvPr>
          <p:cNvSpPr txBox="1"/>
          <p:nvPr/>
        </p:nvSpPr>
        <p:spPr>
          <a:xfrm>
            <a:off x="11201400" y="8029528"/>
            <a:ext cx="7239000" cy="566758"/>
          </a:xfrm>
          <a:prstGeom prst="rect">
            <a:avLst/>
          </a:prstGeom>
        </p:spPr>
        <p:txBody>
          <a:bodyPr wrap="square" lIns="0" tIns="0" rIns="0" bIns="0" rtlCol="0" anchor="t">
            <a:spAutoFit/>
          </a:bodyPr>
          <a:lstStyle/>
          <a:p>
            <a:pPr>
              <a:lnSpc>
                <a:spcPts val="4750"/>
              </a:lnSpc>
            </a:pPr>
            <a:r>
              <a:rPr lang="en-US" sz="3200" dirty="0">
                <a:solidFill>
                  <a:srgbClr val="5B5F72"/>
                </a:solidFill>
                <a:latin typeface="Arimo Bold"/>
                <a:ea typeface="Arimo Bold"/>
                <a:cs typeface="Arimo Bold"/>
                <a:sym typeface="Arimo Bold"/>
              </a:rPr>
              <a:t>String(13 columns)</a:t>
            </a:r>
          </a:p>
        </p:txBody>
      </p:sp>
    </p:spTree>
    <p:extLst>
      <p:ext uri="{BB962C8B-B14F-4D97-AF65-F5344CB8AC3E}">
        <p14:creationId xmlns:p14="http://schemas.microsoft.com/office/powerpoint/2010/main" val="125242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83875" y="603723"/>
            <a:ext cx="12674925" cy="2496517"/>
          </a:xfrm>
          <a:prstGeom prst="rect">
            <a:avLst/>
          </a:prstGeom>
        </p:spPr>
        <p:txBody>
          <a:bodyPr wrap="square" lIns="0" tIns="0" rIns="0" bIns="0" rtlCol="0" anchor="t">
            <a:spAutoFit/>
          </a:bodyPr>
          <a:lstStyle/>
          <a:p>
            <a:pPr algn="l">
              <a:lnSpc>
                <a:spcPts val="10480"/>
              </a:lnSpc>
            </a:pPr>
            <a:r>
              <a:rPr lang="en-US" altLang="zh-TW" sz="8383" dirty="0">
                <a:solidFill>
                  <a:srgbClr val="5B5F72"/>
                </a:solidFill>
                <a:latin typeface="Arimo Bold"/>
                <a:ea typeface="Arimo Bold"/>
                <a:cs typeface="Arimo Bold"/>
                <a:sym typeface="Arimo Bold"/>
              </a:rPr>
              <a:t>Another </a:t>
            </a:r>
            <a:r>
              <a:rPr lang="en-US" sz="8383" dirty="0">
                <a:solidFill>
                  <a:srgbClr val="5B5F72"/>
                </a:solidFill>
                <a:latin typeface="Arimo Bold"/>
                <a:ea typeface="Arimo Bold"/>
                <a:cs typeface="Arimo Bold"/>
                <a:sym typeface="Arimo Bold"/>
              </a:rPr>
              <a:t>Dataset</a:t>
            </a:r>
          </a:p>
          <a:p>
            <a:pPr algn="l">
              <a:lnSpc>
                <a:spcPts val="10480"/>
              </a:lnSpc>
            </a:pPr>
            <a:r>
              <a:rPr lang="en-US" sz="4800" dirty="0">
                <a:latin typeface="Arimo Bold"/>
                <a:ea typeface="Arimo Bold"/>
                <a:cs typeface="Arimo Bold"/>
                <a:sym typeface="Arimo Bold"/>
              </a:rPr>
              <a:t>401 rows and 13 features</a:t>
            </a:r>
          </a:p>
        </p:txBody>
      </p:sp>
      <p:pic>
        <p:nvPicPr>
          <p:cNvPr id="14" name="圖片 13">
            <a:extLst>
              <a:ext uri="{FF2B5EF4-FFF2-40B4-BE49-F238E27FC236}">
                <a16:creationId xmlns:a16="http://schemas.microsoft.com/office/drawing/2014/main" id="{46B33E6D-6536-C4FD-1C41-E699B67E76A4}"/>
              </a:ext>
            </a:extLst>
          </p:cNvPr>
          <p:cNvPicPr>
            <a:picLocks noChangeAspect="1"/>
          </p:cNvPicPr>
          <p:nvPr/>
        </p:nvPicPr>
        <p:blipFill>
          <a:blip r:embed="rId3"/>
          <a:stretch>
            <a:fillRect/>
          </a:stretch>
        </p:blipFill>
        <p:spPr>
          <a:xfrm>
            <a:off x="1923608" y="4000500"/>
            <a:ext cx="14440783" cy="3505200"/>
          </a:xfrm>
          <a:prstGeom prst="rect">
            <a:avLst/>
          </a:prstGeom>
        </p:spPr>
      </p:pic>
      <p:sp>
        <p:nvSpPr>
          <p:cNvPr id="2" name="TextBox 3">
            <a:extLst>
              <a:ext uri="{FF2B5EF4-FFF2-40B4-BE49-F238E27FC236}">
                <a16:creationId xmlns:a16="http://schemas.microsoft.com/office/drawing/2014/main" id="{367D24EB-E333-D389-C721-755B2BF83C01}"/>
              </a:ext>
            </a:extLst>
          </p:cNvPr>
          <p:cNvSpPr txBox="1"/>
          <p:nvPr/>
        </p:nvSpPr>
        <p:spPr>
          <a:xfrm>
            <a:off x="5613075" y="8394899"/>
            <a:ext cx="12674925" cy="1149995"/>
          </a:xfrm>
          <a:prstGeom prst="rect">
            <a:avLst/>
          </a:prstGeom>
        </p:spPr>
        <p:txBody>
          <a:bodyPr wrap="square" lIns="0" tIns="0" rIns="0" bIns="0" rtlCol="0" anchor="t">
            <a:spAutoFit/>
          </a:bodyPr>
          <a:lstStyle/>
          <a:p>
            <a:pPr algn="l">
              <a:lnSpc>
                <a:spcPts val="10480"/>
              </a:lnSpc>
            </a:pPr>
            <a:r>
              <a:rPr lang="en-US" altLang="zh-TW" sz="4800" dirty="0">
                <a:latin typeface="Arimo Bold"/>
                <a:ea typeface="Arimo Bold"/>
                <a:cs typeface="Arimo Bold"/>
                <a:sym typeface="Arimo Bold"/>
              </a:rPr>
              <a:t>Data had</a:t>
            </a:r>
            <a:r>
              <a:rPr lang="zh-TW" altLang="en-US" sz="4800" dirty="0">
                <a:latin typeface="Arimo Bold"/>
                <a:ea typeface="Arimo Bold"/>
                <a:cs typeface="Arimo Bold"/>
                <a:sym typeface="Arimo Bold"/>
              </a:rPr>
              <a:t> </a:t>
            </a:r>
            <a:r>
              <a:rPr lang="en-US" altLang="zh-TW" sz="4800" dirty="0">
                <a:latin typeface="Arimo Bold"/>
                <a:ea typeface="Arimo Bold"/>
                <a:cs typeface="Arimo Bold"/>
                <a:sym typeface="Arimo Bold"/>
              </a:rPr>
              <a:t>been</a:t>
            </a:r>
            <a:r>
              <a:rPr lang="zh-TW" altLang="en-US" sz="4800" dirty="0">
                <a:latin typeface="Arimo Bold"/>
                <a:ea typeface="Arimo Bold"/>
                <a:cs typeface="Arimo Bold"/>
                <a:sym typeface="Arimo Bold"/>
              </a:rPr>
              <a:t> </a:t>
            </a:r>
            <a:r>
              <a:rPr lang="en-US" altLang="zh-TW" sz="4800" dirty="0">
                <a:latin typeface="Arimo Bold"/>
                <a:ea typeface="Arimo Bold"/>
                <a:cs typeface="Arimo Bold"/>
                <a:sym typeface="Arimo Bold"/>
              </a:rPr>
              <a:t>cleaned</a:t>
            </a:r>
            <a:endParaRPr lang="en-US" sz="4800" dirty="0">
              <a:latin typeface="Arimo Bold"/>
              <a:ea typeface="Arimo Bold"/>
              <a:cs typeface="Arimo Bold"/>
              <a:sym typeface="Arimo Bold"/>
            </a:endParaRPr>
          </a:p>
        </p:txBody>
      </p:sp>
    </p:spTree>
    <p:extLst>
      <p:ext uri="{BB962C8B-B14F-4D97-AF65-F5344CB8AC3E}">
        <p14:creationId xmlns:p14="http://schemas.microsoft.com/office/powerpoint/2010/main" val="114450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762000" y="615486"/>
            <a:ext cx="10533337" cy="908326"/>
          </a:xfrm>
          <a:prstGeom prst="rect">
            <a:avLst/>
          </a:prstGeom>
        </p:spPr>
        <p:txBody>
          <a:bodyPr lIns="0" tIns="0" rIns="0" bIns="0" rtlCol="0" anchor="t">
            <a:spAutoFit/>
          </a:bodyPr>
          <a:lstStyle/>
          <a:p>
            <a:pPr algn="l">
              <a:lnSpc>
                <a:spcPts val="7593"/>
              </a:lnSpc>
            </a:pPr>
            <a:r>
              <a:rPr lang="en-US" altLang="zh-TW" sz="6075" dirty="0">
                <a:solidFill>
                  <a:srgbClr val="5B5F72"/>
                </a:solidFill>
                <a:latin typeface="Arimo Bold"/>
                <a:ea typeface="Arimo Bold"/>
                <a:cs typeface="Arimo Bold"/>
                <a:sym typeface="Arimo Bold"/>
              </a:rPr>
              <a:t>Another </a:t>
            </a:r>
            <a:r>
              <a:rPr lang="en-US" sz="6075" dirty="0">
                <a:solidFill>
                  <a:srgbClr val="5B5F72"/>
                </a:solidFill>
                <a:latin typeface="Arimo Bold"/>
                <a:ea typeface="Arimo Bold"/>
                <a:cs typeface="Arimo Bold"/>
                <a:sym typeface="Arimo Bold"/>
              </a:rPr>
              <a:t>dataset</a:t>
            </a:r>
          </a:p>
        </p:txBody>
      </p:sp>
      <p:pic>
        <p:nvPicPr>
          <p:cNvPr id="7" name="圖片 6">
            <a:extLst>
              <a:ext uri="{FF2B5EF4-FFF2-40B4-BE49-F238E27FC236}">
                <a16:creationId xmlns:a16="http://schemas.microsoft.com/office/drawing/2014/main" id="{6FEA37E4-AA9B-E540-51F1-9730D2E5E156}"/>
              </a:ext>
            </a:extLst>
          </p:cNvPr>
          <p:cNvPicPr>
            <a:picLocks noChangeAspect="1"/>
          </p:cNvPicPr>
          <p:nvPr/>
        </p:nvPicPr>
        <p:blipFill>
          <a:blip r:embed="rId4"/>
          <a:stretch>
            <a:fillRect/>
          </a:stretch>
        </p:blipFill>
        <p:spPr>
          <a:xfrm>
            <a:off x="1517357" y="2123321"/>
            <a:ext cx="7626643" cy="6629400"/>
          </a:xfrm>
          <a:prstGeom prst="rect">
            <a:avLst/>
          </a:prstGeom>
        </p:spPr>
      </p:pic>
      <p:sp>
        <p:nvSpPr>
          <p:cNvPr id="9" name="TextBox 4">
            <a:extLst>
              <a:ext uri="{FF2B5EF4-FFF2-40B4-BE49-F238E27FC236}">
                <a16:creationId xmlns:a16="http://schemas.microsoft.com/office/drawing/2014/main" id="{C9A14215-7A5F-7A80-CCB2-CCFF9B50C3FA}"/>
              </a:ext>
            </a:extLst>
          </p:cNvPr>
          <p:cNvSpPr txBox="1"/>
          <p:nvPr/>
        </p:nvSpPr>
        <p:spPr>
          <a:xfrm>
            <a:off x="2362200" y="9257192"/>
            <a:ext cx="23337821" cy="525337"/>
          </a:xfrm>
          <a:prstGeom prst="rect">
            <a:avLst/>
          </a:prstGeom>
        </p:spPr>
        <p:txBody>
          <a:bodyPr lIns="0" tIns="0" rIns="0" bIns="0" rtlCol="0" anchor="t">
            <a:spAutoFit/>
          </a:bodyPr>
          <a:lstStyle/>
          <a:p>
            <a:pPr algn="l">
              <a:lnSpc>
                <a:spcPts val="4375"/>
              </a:lnSpc>
            </a:pPr>
            <a:r>
              <a:rPr lang="en-US" altLang="zh-TW" sz="3500" dirty="0">
                <a:solidFill>
                  <a:srgbClr val="5B5F72"/>
                </a:solidFill>
                <a:latin typeface="Arimo Bold"/>
                <a:ea typeface="Arimo Bold"/>
                <a:cs typeface="Arimo Bold"/>
                <a:sym typeface="Arimo Bold"/>
              </a:rPr>
              <a:t>Use </a:t>
            </a:r>
            <a:r>
              <a:rPr lang="en-US" altLang="zh-TW" sz="3500" dirty="0" err="1">
                <a:solidFill>
                  <a:srgbClr val="5B5F72"/>
                </a:solidFill>
                <a:latin typeface="Arimo Bold"/>
                <a:ea typeface="Arimo Bold"/>
                <a:cs typeface="Arimo Bold"/>
                <a:sym typeface="Arimo Bold"/>
              </a:rPr>
              <a:t>Oringinal</a:t>
            </a:r>
            <a:r>
              <a:rPr lang="zh-TW" altLang="en-US" sz="3500" dirty="0">
                <a:solidFill>
                  <a:srgbClr val="5B5F72"/>
                </a:solidFill>
                <a:latin typeface="Arimo Bold"/>
                <a:ea typeface="Arimo Bold"/>
                <a:cs typeface="Arimo Bold"/>
                <a:sym typeface="Arimo Bold"/>
              </a:rPr>
              <a:t> </a:t>
            </a:r>
            <a:r>
              <a:rPr lang="en-US" altLang="zh-TW" sz="3500" dirty="0">
                <a:solidFill>
                  <a:srgbClr val="5B5F72"/>
                </a:solidFill>
                <a:latin typeface="Arimo Bold"/>
                <a:ea typeface="Arimo Bold"/>
                <a:cs typeface="Arimo Bold"/>
                <a:sym typeface="Arimo Bold"/>
              </a:rPr>
              <a:t>dataset.</a:t>
            </a:r>
            <a:r>
              <a:rPr lang="zh-TW" altLang="en-US" sz="3500" dirty="0">
                <a:solidFill>
                  <a:srgbClr val="5B5F72"/>
                </a:solidFill>
                <a:latin typeface="Arimo Bold"/>
                <a:ea typeface="Arimo Bold"/>
                <a:cs typeface="Arimo Bold"/>
                <a:sym typeface="Arimo Bold"/>
              </a:rPr>
              <a:t> </a:t>
            </a:r>
            <a:r>
              <a:rPr lang="en-US" sz="3500" dirty="0">
                <a:solidFill>
                  <a:srgbClr val="5B5F72"/>
                </a:solidFill>
                <a:latin typeface="Arimo Bold"/>
                <a:ea typeface="Arimo Bold"/>
                <a:cs typeface="Arimo Bold"/>
                <a:sym typeface="Arimo Bold"/>
              </a:rPr>
              <a:t>Delete row</a:t>
            </a:r>
            <a:r>
              <a:rPr lang="zh-TW" altLang="en-US" sz="3500" dirty="0">
                <a:solidFill>
                  <a:srgbClr val="5B5F72"/>
                </a:solidFill>
                <a:latin typeface="Arimo Bold"/>
                <a:ea typeface="Arimo Bold"/>
                <a:cs typeface="Arimo Bold"/>
                <a:sym typeface="Arimo Bold"/>
              </a:rPr>
              <a:t> </a:t>
            </a:r>
            <a:r>
              <a:rPr lang="en-US" altLang="zh-TW" sz="3500" dirty="0">
                <a:solidFill>
                  <a:srgbClr val="5B5F72"/>
                </a:solidFill>
                <a:latin typeface="Arimo Bold"/>
                <a:ea typeface="Arimo Bold"/>
                <a:cs typeface="Arimo Bold"/>
                <a:sym typeface="Arimo Bold"/>
              </a:rPr>
              <a:t>to balance</a:t>
            </a:r>
            <a:r>
              <a:rPr lang="zh-TW" altLang="en-US" sz="3500" dirty="0">
                <a:solidFill>
                  <a:srgbClr val="5B5F72"/>
                </a:solidFill>
                <a:latin typeface="Arimo Bold"/>
                <a:ea typeface="Arimo Bold"/>
                <a:cs typeface="Arimo Bold"/>
                <a:sym typeface="Arimo Bold"/>
              </a:rPr>
              <a:t> </a:t>
            </a:r>
            <a:r>
              <a:rPr lang="en-US" altLang="zh-TW" sz="3500" dirty="0">
                <a:solidFill>
                  <a:srgbClr val="5B5F72"/>
                </a:solidFill>
                <a:latin typeface="Arimo Bold"/>
                <a:ea typeface="Arimo Bold"/>
                <a:cs typeface="Arimo Bold"/>
                <a:sym typeface="Arimo Bold"/>
              </a:rPr>
              <a:t>data(random)</a:t>
            </a:r>
            <a:r>
              <a:rPr lang="en-US" sz="3500" dirty="0">
                <a:solidFill>
                  <a:srgbClr val="5B5F72"/>
                </a:solidFill>
                <a:latin typeface="Arimo Bold"/>
                <a:ea typeface="Arimo Bold"/>
                <a:cs typeface="Arimo Bold"/>
                <a:sym typeface="Arimo Bold"/>
              </a:rPr>
              <a:t>. </a:t>
            </a:r>
            <a:r>
              <a:rPr lang="en-US" sz="3500" dirty="0" err="1">
                <a:solidFill>
                  <a:srgbClr val="5B5F72"/>
                </a:solidFill>
                <a:latin typeface="Arimo Bold"/>
                <a:ea typeface="Arimo Bold"/>
                <a:cs typeface="Arimo Bold"/>
                <a:sym typeface="Arimo Bold"/>
              </a:rPr>
              <a:t>ckd</a:t>
            </a:r>
            <a:r>
              <a:rPr lang="en-US" sz="3500" dirty="0">
                <a:solidFill>
                  <a:srgbClr val="5B5F72"/>
                </a:solidFill>
                <a:latin typeface="Arimo Bold"/>
                <a:ea typeface="Arimo Bold"/>
                <a:cs typeface="Arimo Bold"/>
                <a:sym typeface="Arimo Bold"/>
              </a:rPr>
              <a:t>  5:3 </a:t>
            </a:r>
          </a:p>
        </p:txBody>
      </p:sp>
      <p:pic>
        <p:nvPicPr>
          <p:cNvPr id="8" name="圖片 7">
            <a:extLst>
              <a:ext uri="{FF2B5EF4-FFF2-40B4-BE49-F238E27FC236}">
                <a16:creationId xmlns:a16="http://schemas.microsoft.com/office/drawing/2014/main" id="{290AC9A0-C4C3-857D-F424-1CC62A33A5C9}"/>
              </a:ext>
            </a:extLst>
          </p:cNvPr>
          <p:cNvPicPr>
            <a:picLocks noChangeAspect="1"/>
          </p:cNvPicPr>
          <p:nvPr/>
        </p:nvPicPr>
        <p:blipFill>
          <a:blip r:embed="rId5"/>
          <a:stretch>
            <a:fillRect/>
          </a:stretch>
        </p:blipFill>
        <p:spPr>
          <a:xfrm>
            <a:off x="9117767" y="4116333"/>
            <a:ext cx="8556515" cy="2643375"/>
          </a:xfrm>
          <a:prstGeom prst="rect">
            <a:avLst/>
          </a:prstGeom>
        </p:spPr>
      </p:pic>
    </p:spTree>
    <p:extLst>
      <p:ext uri="{BB962C8B-B14F-4D97-AF65-F5344CB8AC3E}">
        <p14:creationId xmlns:p14="http://schemas.microsoft.com/office/powerpoint/2010/main" val="4201765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762000" y="615486"/>
            <a:ext cx="15621000" cy="908326"/>
          </a:xfrm>
          <a:prstGeom prst="rect">
            <a:avLst/>
          </a:prstGeom>
        </p:spPr>
        <p:txBody>
          <a:bodyPr wrap="square" lIns="0" tIns="0" rIns="0" bIns="0" rtlCol="0" anchor="t">
            <a:spAutoFit/>
          </a:bodyPr>
          <a:lstStyle/>
          <a:p>
            <a:pPr algn="l">
              <a:lnSpc>
                <a:spcPts val="7593"/>
              </a:lnSpc>
            </a:pPr>
            <a:r>
              <a:rPr lang="en-US" altLang="zh-TW" sz="5400" dirty="0">
                <a:solidFill>
                  <a:srgbClr val="5B5F72"/>
                </a:solidFill>
                <a:latin typeface="Arimo Bold"/>
                <a:ea typeface="Arimo Bold"/>
                <a:cs typeface="Arimo Bold"/>
                <a:sym typeface="Arimo Bold"/>
              </a:rPr>
              <a:t>Another </a:t>
            </a:r>
            <a:r>
              <a:rPr lang="en-US" sz="5400" dirty="0">
                <a:solidFill>
                  <a:srgbClr val="5B5F72"/>
                </a:solidFill>
                <a:latin typeface="Arimo Bold"/>
                <a:ea typeface="Arimo Bold"/>
                <a:cs typeface="Arimo Bold"/>
                <a:sym typeface="Arimo Bold"/>
              </a:rPr>
              <a:t>dataset</a:t>
            </a:r>
            <a:r>
              <a:rPr lang="zh-TW" altLang="en-US" sz="5400" dirty="0">
                <a:solidFill>
                  <a:srgbClr val="5B5F72"/>
                </a:solidFill>
                <a:latin typeface="Arimo Bold"/>
                <a:ea typeface="Arimo Bold"/>
                <a:cs typeface="Arimo Bold"/>
                <a:sym typeface="Arimo Bold"/>
              </a:rPr>
              <a:t> </a:t>
            </a:r>
            <a:r>
              <a:rPr lang="en-US" altLang="zh-TW" sz="5400" dirty="0">
                <a:solidFill>
                  <a:srgbClr val="5B5F72"/>
                </a:solidFill>
                <a:latin typeface="Arimo Bold"/>
                <a:ea typeface="Arimo Bold"/>
                <a:cs typeface="Arimo Bold"/>
                <a:sym typeface="Arimo Bold"/>
              </a:rPr>
              <a:t>(balance vs</a:t>
            </a:r>
            <a:r>
              <a:rPr lang="zh-TW" altLang="en-US" sz="5400" dirty="0">
                <a:solidFill>
                  <a:srgbClr val="5B5F72"/>
                </a:solidFill>
                <a:latin typeface="Arimo Bold"/>
                <a:ea typeface="Arimo Bold"/>
                <a:cs typeface="Arimo Bold"/>
                <a:sym typeface="Arimo Bold"/>
              </a:rPr>
              <a:t> </a:t>
            </a:r>
            <a:r>
              <a:rPr lang="en-US" altLang="zh-TW" sz="5400" dirty="0">
                <a:solidFill>
                  <a:srgbClr val="5B5F72"/>
                </a:solidFill>
                <a:latin typeface="Arimo Bold"/>
                <a:ea typeface="Arimo Bold"/>
                <a:cs typeface="Arimo Bold"/>
                <a:sym typeface="Arimo Bold"/>
              </a:rPr>
              <a:t>unbalanced)</a:t>
            </a:r>
            <a:endParaRPr lang="en-US" sz="5400" dirty="0">
              <a:solidFill>
                <a:srgbClr val="5B5F72"/>
              </a:solidFill>
              <a:latin typeface="Arimo Bold"/>
              <a:ea typeface="Arimo Bold"/>
              <a:cs typeface="Arimo Bold"/>
              <a:sym typeface="Arimo Bold"/>
            </a:endParaRPr>
          </a:p>
        </p:txBody>
      </p:sp>
      <p:sp>
        <p:nvSpPr>
          <p:cNvPr id="9" name="TextBox 4">
            <a:extLst>
              <a:ext uri="{FF2B5EF4-FFF2-40B4-BE49-F238E27FC236}">
                <a16:creationId xmlns:a16="http://schemas.microsoft.com/office/drawing/2014/main" id="{C9A14215-7A5F-7A80-CCB2-CCFF9B50C3FA}"/>
              </a:ext>
            </a:extLst>
          </p:cNvPr>
          <p:cNvSpPr txBox="1"/>
          <p:nvPr/>
        </p:nvSpPr>
        <p:spPr>
          <a:xfrm>
            <a:off x="1278038" y="9175742"/>
            <a:ext cx="23337821" cy="525337"/>
          </a:xfrm>
          <a:prstGeom prst="rect">
            <a:avLst/>
          </a:prstGeom>
        </p:spPr>
        <p:txBody>
          <a:bodyPr lIns="0" tIns="0" rIns="0" bIns="0" rtlCol="0" anchor="t">
            <a:spAutoFit/>
          </a:bodyPr>
          <a:lstStyle/>
          <a:p>
            <a:pPr algn="l">
              <a:lnSpc>
                <a:spcPts val="4375"/>
              </a:lnSpc>
            </a:pPr>
            <a:r>
              <a:rPr lang="en-US" altLang="zh-TW" sz="3500" dirty="0">
                <a:solidFill>
                  <a:srgbClr val="5B5F72"/>
                </a:solidFill>
                <a:latin typeface="Arimo Bold"/>
                <a:ea typeface="Arimo Bold"/>
                <a:cs typeface="Arimo Bold"/>
                <a:sym typeface="Arimo Bold"/>
              </a:rPr>
              <a:t>Use </a:t>
            </a:r>
            <a:r>
              <a:rPr lang="en-US" altLang="zh-TW" sz="3500" dirty="0" err="1">
                <a:solidFill>
                  <a:srgbClr val="5B5F72"/>
                </a:solidFill>
                <a:latin typeface="Arimo Bold"/>
                <a:ea typeface="Arimo Bold"/>
                <a:cs typeface="Arimo Bold"/>
                <a:sym typeface="Arimo Bold"/>
              </a:rPr>
              <a:t>Oringinal</a:t>
            </a:r>
            <a:r>
              <a:rPr lang="zh-TW" altLang="en-US" sz="3500" dirty="0">
                <a:solidFill>
                  <a:srgbClr val="5B5F72"/>
                </a:solidFill>
                <a:latin typeface="Arimo Bold"/>
                <a:ea typeface="Arimo Bold"/>
                <a:cs typeface="Arimo Bold"/>
                <a:sym typeface="Arimo Bold"/>
              </a:rPr>
              <a:t> </a:t>
            </a:r>
            <a:r>
              <a:rPr lang="en-US" altLang="zh-TW" sz="3500" dirty="0">
                <a:solidFill>
                  <a:srgbClr val="5B5F72"/>
                </a:solidFill>
                <a:latin typeface="Arimo Bold"/>
                <a:ea typeface="Arimo Bold"/>
                <a:cs typeface="Arimo Bold"/>
                <a:sym typeface="Arimo Bold"/>
              </a:rPr>
              <a:t>dataset.</a:t>
            </a:r>
            <a:r>
              <a:rPr lang="zh-TW" altLang="en-US" sz="3500" dirty="0">
                <a:solidFill>
                  <a:srgbClr val="5B5F72"/>
                </a:solidFill>
                <a:latin typeface="Arimo Bold"/>
                <a:ea typeface="Arimo Bold"/>
                <a:cs typeface="Arimo Bold"/>
                <a:sym typeface="Arimo Bold"/>
              </a:rPr>
              <a:t> </a:t>
            </a:r>
            <a:r>
              <a:rPr lang="en-US" altLang="zh-TW" sz="3500" dirty="0">
                <a:solidFill>
                  <a:srgbClr val="5B5F72"/>
                </a:solidFill>
                <a:latin typeface="Arimo Bold"/>
                <a:ea typeface="Arimo Bold"/>
                <a:cs typeface="Arimo Bold"/>
                <a:sym typeface="Arimo Bold"/>
              </a:rPr>
              <a:t>Delete row</a:t>
            </a:r>
            <a:r>
              <a:rPr lang="zh-TW" altLang="en-US" sz="3500" dirty="0">
                <a:solidFill>
                  <a:srgbClr val="5B5F72"/>
                </a:solidFill>
                <a:latin typeface="Arimo Bold"/>
                <a:ea typeface="Arimo Bold"/>
                <a:cs typeface="Arimo Bold"/>
                <a:sym typeface="Arimo Bold"/>
              </a:rPr>
              <a:t> </a:t>
            </a:r>
            <a:r>
              <a:rPr lang="en-US" altLang="zh-TW" sz="3500" dirty="0">
                <a:solidFill>
                  <a:srgbClr val="5B5F72"/>
                </a:solidFill>
                <a:latin typeface="Arimo Bold"/>
                <a:ea typeface="Arimo Bold"/>
                <a:cs typeface="Arimo Bold"/>
                <a:sym typeface="Arimo Bold"/>
              </a:rPr>
              <a:t>to balance</a:t>
            </a:r>
            <a:r>
              <a:rPr lang="zh-TW" altLang="en-US" sz="3500" dirty="0">
                <a:solidFill>
                  <a:srgbClr val="5B5F72"/>
                </a:solidFill>
                <a:latin typeface="Arimo Bold"/>
                <a:ea typeface="Arimo Bold"/>
                <a:cs typeface="Arimo Bold"/>
                <a:sym typeface="Arimo Bold"/>
              </a:rPr>
              <a:t> </a:t>
            </a:r>
            <a:r>
              <a:rPr lang="en-US" altLang="zh-TW" sz="3500" dirty="0">
                <a:solidFill>
                  <a:srgbClr val="5B5F72"/>
                </a:solidFill>
                <a:latin typeface="Arimo Bold"/>
                <a:ea typeface="Arimo Bold"/>
                <a:cs typeface="Arimo Bold"/>
                <a:sym typeface="Arimo Bold"/>
              </a:rPr>
              <a:t>data</a:t>
            </a:r>
            <a:r>
              <a:rPr lang="zh-TW" altLang="en-US" sz="3500" dirty="0">
                <a:solidFill>
                  <a:srgbClr val="5B5F72"/>
                </a:solidFill>
                <a:latin typeface="Arimo Bold"/>
                <a:ea typeface="Arimo Bold"/>
                <a:cs typeface="Arimo Bold"/>
                <a:sym typeface="Arimo Bold"/>
              </a:rPr>
              <a:t> </a:t>
            </a:r>
            <a:r>
              <a:rPr lang="en-US" altLang="zh-TW" sz="3500" dirty="0">
                <a:solidFill>
                  <a:srgbClr val="5B5F72"/>
                </a:solidFill>
                <a:latin typeface="Arimo Bold"/>
                <a:ea typeface="Arimo Bold"/>
                <a:cs typeface="Arimo Bold"/>
                <a:sym typeface="Arimo Bold"/>
              </a:rPr>
              <a:t>(300</a:t>
            </a:r>
            <a:r>
              <a:rPr lang="zh-TW" altLang="en-US" sz="3500" dirty="0">
                <a:solidFill>
                  <a:srgbClr val="5B5F72"/>
                </a:solidFill>
                <a:latin typeface="Arimo Bold"/>
                <a:ea typeface="Arimo Bold"/>
                <a:cs typeface="Arimo Bold"/>
                <a:sym typeface="Arimo Bold"/>
              </a:rPr>
              <a:t> </a:t>
            </a:r>
            <a:r>
              <a:rPr lang="en-US" altLang="zh-TW" sz="3500" dirty="0">
                <a:solidFill>
                  <a:srgbClr val="5B5F72"/>
                </a:solidFill>
                <a:latin typeface="Arimo Bold"/>
                <a:ea typeface="Arimo Bold"/>
                <a:cs typeface="Arimo Bold"/>
                <a:sym typeface="Arimo Bold"/>
              </a:rPr>
              <a:t>rows). </a:t>
            </a:r>
            <a:r>
              <a:rPr lang="en-US" altLang="zh-TW" sz="3500" dirty="0" err="1">
                <a:solidFill>
                  <a:srgbClr val="5B5F72"/>
                </a:solidFill>
                <a:latin typeface="Arimo Bold"/>
                <a:ea typeface="Arimo Bold"/>
                <a:cs typeface="Arimo Bold"/>
                <a:sym typeface="Arimo Bold"/>
              </a:rPr>
              <a:t>ckd</a:t>
            </a:r>
            <a:r>
              <a:rPr lang="en-US" altLang="zh-TW" sz="3500" dirty="0">
                <a:solidFill>
                  <a:srgbClr val="5B5F72"/>
                </a:solidFill>
                <a:latin typeface="Arimo Bold"/>
                <a:ea typeface="Arimo Bold"/>
                <a:cs typeface="Arimo Bold"/>
                <a:sym typeface="Arimo Bold"/>
              </a:rPr>
              <a:t>  1:1 </a:t>
            </a:r>
          </a:p>
        </p:txBody>
      </p:sp>
      <p:pic>
        <p:nvPicPr>
          <p:cNvPr id="8" name="圖片 7">
            <a:extLst>
              <a:ext uri="{FF2B5EF4-FFF2-40B4-BE49-F238E27FC236}">
                <a16:creationId xmlns:a16="http://schemas.microsoft.com/office/drawing/2014/main" id="{0FF75365-AA64-3D9D-5F20-D4EC572633B5}"/>
              </a:ext>
            </a:extLst>
          </p:cNvPr>
          <p:cNvPicPr>
            <a:picLocks noChangeAspect="1"/>
          </p:cNvPicPr>
          <p:nvPr/>
        </p:nvPicPr>
        <p:blipFill>
          <a:blip r:embed="rId4"/>
          <a:stretch>
            <a:fillRect/>
          </a:stretch>
        </p:blipFill>
        <p:spPr>
          <a:xfrm>
            <a:off x="2209800" y="2139298"/>
            <a:ext cx="5638800" cy="6167100"/>
          </a:xfrm>
          <a:prstGeom prst="rect">
            <a:avLst/>
          </a:prstGeom>
        </p:spPr>
      </p:pic>
      <p:pic>
        <p:nvPicPr>
          <p:cNvPr id="13" name="圖片 12">
            <a:extLst>
              <a:ext uri="{FF2B5EF4-FFF2-40B4-BE49-F238E27FC236}">
                <a16:creationId xmlns:a16="http://schemas.microsoft.com/office/drawing/2014/main" id="{A81BA392-6E09-F834-6AA3-5C17F5BCFB93}"/>
              </a:ext>
            </a:extLst>
          </p:cNvPr>
          <p:cNvPicPr>
            <a:picLocks noChangeAspect="1"/>
          </p:cNvPicPr>
          <p:nvPr/>
        </p:nvPicPr>
        <p:blipFill>
          <a:blip r:embed="rId5"/>
          <a:stretch>
            <a:fillRect/>
          </a:stretch>
        </p:blipFill>
        <p:spPr>
          <a:xfrm>
            <a:off x="8572500" y="3931446"/>
            <a:ext cx="8748898" cy="3040854"/>
          </a:xfrm>
          <a:prstGeom prst="rect">
            <a:avLst/>
          </a:prstGeom>
        </p:spPr>
      </p:pic>
    </p:spTree>
    <p:extLst>
      <p:ext uri="{BB962C8B-B14F-4D97-AF65-F5344CB8AC3E}">
        <p14:creationId xmlns:p14="http://schemas.microsoft.com/office/powerpoint/2010/main" val="13231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1"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dirty="0"/>
          </a:p>
        </p:txBody>
      </p:sp>
      <p:sp>
        <p:nvSpPr>
          <p:cNvPr id="3" name="TextBox 3"/>
          <p:cNvSpPr txBox="1"/>
          <p:nvPr/>
        </p:nvSpPr>
        <p:spPr>
          <a:xfrm>
            <a:off x="583875" y="603723"/>
            <a:ext cx="12674925" cy="2496517"/>
          </a:xfrm>
          <a:prstGeom prst="rect">
            <a:avLst/>
          </a:prstGeom>
        </p:spPr>
        <p:txBody>
          <a:bodyPr wrap="square" lIns="0" tIns="0" rIns="0" bIns="0" rtlCol="0" anchor="t">
            <a:spAutoFit/>
          </a:bodyPr>
          <a:lstStyle/>
          <a:p>
            <a:pPr algn="l">
              <a:lnSpc>
                <a:spcPts val="10480"/>
              </a:lnSpc>
            </a:pPr>
            <a:r>
              <a:rPr lang="en-US" sz="8383" dirty="0">
                <a:solidFill>
                  <a:srgbClr val="5B5F72"/>
                </a:solidFill>
                <a:latin typeface="Arimo Bold"/>
                <a:ea typeface="Arimo Bold"/>
                <a:cs typeface="Arimo Bold"/>
                <a:sym typeface="Arimo Bold"/>
              </a:rPr>
              <a:t>Original Dataset</a:t>
            </a:r>
          </a:p>
          <a:p>
            <a:pPr algn="l">
              <a:lnSpc>
                <a:spcPts val="10480"/>
              </a:lnSpc>
            </a:pPr>
            <a:r>
              <a:rPr lang="en-US" sz="4800" dirty="0">
                <a:latin typeface="Arimo Bold"/>
                <a:ea typeface="Arimo Bold"/>
                <a:cs typeface="Arimo Bold"/>
                <a:sym typeface="Arimo Bold"/>
              </a:rPr>
              <a:t>400 rows and 25 features</a:t>
            </a:r>
          </a:p>
        </p:txBody>
      </p:sp>
      <p:pic>
        <p:nvPicPr>
          <p:cNvPr id="7" name="圖片 6">
            <a:extLst>
              <a:ext uri="{FF2B5EF4-FFF2-40B4-BE49-F238E27FC236}">
                <a16:creationId xmlns:a16="http://schemas.microsoft.com/office/drawing/2014/main" id="{9F07E8EE-9B25-17DE-DD07-434BA4F58465}"/>
              </a:ext>
            </a:extLst>
          </p:cNvPr>
          <p:cNvPicPr>
            <a:picLocks noChangeAspect="1"/>
          </p:cNvPicPr>
          <p:nvPr/>
        </p:nvPicPr>
        <p:blipFill>
          <a:blip r:embed="rId4"/>
          <a:stretch>
            <a:fillRect/>
          </a:stretch>
        </p:blipFill>
        <p:spPr>
          <a:xfrm>
            <a:off x="385568" y="3619500"/>
            <a:ext cx="17516863" cy="3365461"/>
          </a:xfrm>
          <a:prstGeom prst="rect">
            <a:avLst/>
          </a:prstGeom>
        </p:spPr>
      </p:pic>
      <p:sp>
        <p:nvSpPr>
          <p:cNvPr id="4" name="TextBox 13">
            <a:extLst>
              <a:ext uri="{FF2B5EF4-FFF2-40B4-BE49-F238E27FC236}">
                <a16:creationId xmlns:a16="http://schemas.microsoft.com/office/drawing/2014/main" id="{A705D352-8325-9CA7-7341-739E6B3974A1}"/>
              </a:ext>
            </a:extLst>
          </p:cNvPr>
          <p:cNvSpPr txBox="1"/>
          <p:nvPr/>
        </p:nvSpPr>
        <p:spPr>
          <a:xfrm>
            <a:off x="257766" y="8062257"/>
            <a:ext cx="13327142" cy="371897"/>
          </a:xfrm>
          <a:prstGeom prst="rect">
            <a:avLst/>
          </a:prstGeom>
        </p:spPr>
        <p:txBody>
          <a:bodyPr lIns="0" tIns="0" rIns="0" bIns="0" rtlCol="0" anchor="t">
            <a:spAutoFit/>
          </a:bodyPr>
          <a:lstStyle/>
          <a:p>
            <a:pPr marL="226218" lvl="1" algn="l">
              <a:lnSpc>
                <a:spcPts val="2883"/>
              </a:lnSpc>
            </a:pPr>
            <a:r>
              <a:rPr lang="en-US" altLang="zh-TW" sz="3000" dirty="0" err="1">
                <a:latin typeface="Arimo"/>
                <a:ea typeface="Arimo"/>
                <a:cs typeface="Arimo"/>
                <a:sym typeface="Arimo"/>
              </a:rPr>
              <a:t>pcv</a:t>
            </a:r>
            <a:r>
              <a:rPr lang="en-US" sz="3000" dirty="0">
                <a:latin typeface="Arimo"/>
                <a:ea typeface="Arimo"/>
                <a:cs typeface="Arimo"/>
                <a:sym typeface="Arimo"/>
              </a:rPr>
              <a:t> - packed cell volume</a:t>
            </a:r>
          </a:p>
        </p:txBody>
      </p:sp>
      <p:sp>
        <p:nvSpPr>
          <p:cNvPr id="5" name="TextBox 13">
            <a:extLst>
              <a:ext uri="{FF2B5EF4-FFF2-40B4-BE49-F238E27FC236}">
                <a16:creationId xmlns:a16="http://schemas.microsoft.com/office/drawing/2014/main" id="{8072BE68-7C8C-158D-CF59-FCF8EF4FD103}"/>
              </a:ext>
            </a:extLst>
          </p:cNvPr>
          <p:cNvSpPr txBox="1"/>
          <p:nvPr/>
        </p:nvSpPr>
        <p:spPr>
          <a:xfrm>
            <a:off x="257766" y="9005167"/>
            <a:ext cx="13327142" cy="371897"/>
          </a:xfrm>
          <a:prstGeom prst="rect">
            <a:avLst/>
          </a:prstGeom>
        </p:spPr>
        <p:txBody>
          <a:bodyPr lIns="0" tIns="0" rIns="0" bIns="0" rtlCol="0" anchor="t">
            <a:spAutoFit/>
          </a:bodyPr>
          <a:lstStyle/>
          <a:p>
            <a:pPr marL="226218" lvl="1" algn="l">
              <a:lnSpc>
                <a:spcPts val="2883"/>
              </a:lnSpc>
            </a:pPr>
            <a:r>
              <a:rPr lang="en-US" sz="3000" dirty="0" err="1">
                <a:latin typeface="Arimo"/>
                <a:ea typeface="Arimo"/>
                <a:cs typeface="Arimo"/>
                <a:sym typeface="Arimo"/>
              </a:rPr>
              <a:t>hemo</a:t>
            </a:r>
            <a:r>
              <a:rPr lang="en-US" sz="3000" dirty="0">
                <a:latin typeface="Arimo"/>
                <a:ea typeface="Arimo"/>
                <a:cs typeface="Arimo"/>
                <a:sym typeface="Arimo"/>
              </a:rPr>
              <a:t> - hemoglobin</a:t>
            </a:r>
          </a:p>
        </p:txBody>
      </p:sp>
      <p:sp>
        <p:nvSpPr>
          <p:cNvPr id="6" name="TextBox 13">
            <a:extLst>
              <a:ext uri="{FF2B5EF4-FFF2-40B4-BE49-F238E27FC236}">
                <a16:creationId xmlns:a16="http://schemas.microsoft.com/office/drawing/2014/main" id="{C856A9CB-840C-8F2C-6F32-200D5A86A199}"/>
              </a:ext>
            </a:extLst>
          </p:cNvPr>
          <p:cNvSpPr txBox="1"/>
          <p:nvPr/>
        </p:nvSpPr>
        <p:spPr>
          <a:xfrm>
            <a:off x="13424352" y="8073870"/>
            <a:ext cx="13327142" cy="384080"/>
          </a:xfrm>
          <a:prstGeom prst="rect">
            <a:avLst/>
          </a:prstGeom>
        </p:spPr>
        <p:txBody>
          <a:bodyPr lIns="0" tIns="0" rIns="0" bIns="0" rtlCol="0" anchor="t">
            <a:spAutoFit/>
          </a:bodyPr>
          <a:lstStyle/>
          <a:p>
            <a:pPr marL="226218" lvl="1" algn="l">
              <a:lnSpc>
                <a:spcPts val="2883"/>
              </a:lnSpc>
            </a:pPr>
            <a:r>
              <a:rPr lang="en-US" sz="3000" dirty="0">
                <a:latin typeface="Arimo"/>
                <a:ea typeface="Arimo"/>
                <a:cs typeface="Arimo"/>
                <a:sym typeface="Arimo"/>
              </a:rPr>
              <a:t>sg - </a:t>
            </a:r>
            <a:r>
              <a:rPr lang="en-US" sz="3200" dirty="0">
                <a:latin typeface="Arimo"/>
                <a:ea typeface="Arimo"/>
                <a:cs typeface="Arimo"/>
                <a:sym typeface="Arimo"/>
              </a:rPr>
              <a:t>s</a:t>
            </a:r>
            <a:r>
              <a:rPr lang="en-US" altLang="zh-TW" sz="3200" dirty="0"/>
              <a:t>pecific gravity</a:t>
            </a:r>
            <a:endParaRPr lang="en-US" sz="3000" dirty="0">
              <a:latin typeface="Arimo"/>
              <a:ea typeface="Arimo"/>
              <a:cs typeface="Arimo"/>
              <a:sym typeface="Arimo"/>
            </a:endParaRPr>
          </a:p>
        </p:txBody>
      </p:sp>
      <p:sp>
        <p:nvSpPr>
          <p:cNvPr id="8" name="TextBox 13">
            <a:extLst>
              <a:ext uri="{FF2B5EF4-FFF2-40B4-BE49-F238E27FC236}">
                <a16:creationId xmlns:a16="http://schemas.microsoft.com/office/drawing/2014/main" id="{51593641-9C91-1E9A-A769-5BD580CDADA6}"/>
              </a:ext>
            </a:extLst>
          </p:cNvPr>
          <p:cNvSpPr txBox="1"/>
          <p:nvPr/>
        </p:nvSpPr>
        <p:spPr>
          <a:xfrm>
            <a:off x="4267200" y="8979186"/>
            <a:ext cx="13327142" cy="371897"/>
          </a:xfrm>
          <a:prstGeom prst="rect">
            <a:avLst/>
          </a:prstGeom>
        </p:spPr>
        <p:txBody>
          <a:bodyPr lIns="0" tIns="0" rIns="0" bIns="0" rtlCol="0" anchor="t">
            <a:spAutoFit/>
          </a:bodyPr>
          <a:lstStyle/>
          <a:p>
            <a:pPr marL="226218" lvl="1" algn="l">
              <a:lnSpc>
                <a:spcPts val="2883"/>
              </a:lnSpc>
            </a:pPr>
            <a:r>
              <a:rPr lang="en-US" altLang="zh-TW" sz="3000" dirty="0" err="1">
                <a:latin typeface="Arimo"/>
                <a:ea typeface="Arimo"/>
                <a:cs typeface="Arimo"/>
                <a:sym typeface="Arimo"/>
              </a:rPr>
              <a:t>bgr</a:t>
            </a:r>
            <a:r>
              <a:rPr lang="en-US" sz="3000" dirty="0">
                <a:latin typeface="Arimo"/>
                <a:ea typeface="Arimo"/>
                <a:cs typeface="Arimo"/>
                <a:sym typeface="Arimo"/>
              </a:rPr>
              <a:t> - blood glucose random</a:t>
            </a:r>
          </a:p>
        </p:txBody>
      </p:sp>
      <p:sp>
        <p:nvSpPr>
          <p:cNvPr id="9" name="TextBox 13">
            <a:extLst>
              <a:ext uri="{FF2B5EF4-FFF2-40B4-BE49-F238E27FC236}">
                <a16:creationId xmlns:a16="http://schemas.microsoft.com/office/drawing/2014/main" id="{6F119448-FB67-7311-0C09-20336A1DFD93}"/>
              </a:ext>
            </a:extLst>
          </p:cNvPr>
          <p:cNvSpPr txBox="1"/>
          <p:nvPr/>
        </p:nvSpPr>
        <p:spPr>
          <a:xfrm>
            <a:off x="9272883" y="8060572"/>
            <a:ext cx="13327142" cy="371897"/>
          </a:xfrm>
          <a:prstGeom prst="rect">
            <a:avLst/>
          </a:prstGeom>
        </p:spPr>
        <p:txBody>
          <a:bodyPr lIns="0" tIns="0" rIns="0" bIns="0" rtlCol="0" anchor="t">
            <a:spAutoFit/>
          </a:bodyPr>
          <a:lstStyle/>
          <a:p>
            <a:pPr marL="226218" lvl="1" algn="l">
              <a:lnSpc>
                <a:spcPts val="2883"/>
              </a:lnSpc>
            </a:pPr>
            <a:r>
              <a:rPr lang="en-US" sz="3000" dirty="0" err="1">
                <a:latin typeface="Arimo"/>
                <a:ea typeface="Arimo"/>
                <a:cs typeface="Arimo"/>
                <a:sym typeface="Arimo"/>
              </a:rPr>
              <a:t>sc</a:t>
            </a:r>
            <a:r>
              <a:rPr lang="en-US" sz="3000" dirty="0">
                <a:latin typeface="Arimo"/>
                <a:ea typeface="Arimo"/>
                <a:cs typeface="Arimo"/>
                <a:sym typeface="Arimo"/>
              </a:rPr>
              <a:t> - serum creatinine</a:t>
            </a:r>
          </a:p>
        </p:txBody>
      </p:sp>
      <p:sp>
        <p:nvSpPr>
          <p:cNvPr id="10" name="TextBox 13">
            <a:extLst>
              <a:ext uri="{FF2B5EF4-FFF2-40B4-BE49-F238E27FC236}">
                <a16:creationId xmlns:a16="http://schemas.microsoft.com/office/drawing/2014/main" id="{263B302F-F9AD-1379-14E4-EDE964218C1A}"/>
              </a:ext>
            </a:extLst>
          </p:cNvPr>
          <p:cNvSpPr txBox="1"/>
          <p:nvPr/>
        </p:nvSpPr>
        <p:spPr>
          <a:xfrm>
            <a:off x="9753600" y="8963859"/>
            <a:ext cx="13327142" cy="371897"/>
          </a:xfrm>
          <a:prstGeom prst="rect">
            <a:avLst/>
          </a:prstGeom>
        </p:spPr>
        <p:txBody>
          <a:bodyPr lIns="0" tIns="0" rIns="0" bIns="0" rtlCol="0" anchor="t">
            <a:spAutoFit/>
          </a:bodyPr>
          <a:lstStyle/>
          <a:p>
            <a:pPr marL="226218" lvl="1" algn="l">
              <a:lnSpc>
                <a:spcPts val="2883"/>
              </a:lnSpc>
            </a:pPr>
            <a:r>
              <a:rPr lang="en-US" altLang="zh-TW" sz="3000" dirty="0">
                <a:latin typeface="Arimo"/>
                <a:ea typeface="Arimo"/>
                <a:cs typeface="Arimo"/>
                <a:sym typeface="Arimo"/>
              </a:rPr>
              <a:t>al</a:t>
            </a:r>
            <a:r>
              <a:rPr lang="en-US" sz="3000" dirty="0">
                <a:latin typeface="Arimo"/>
                <a:ea typeface="Arimo"/>
                <a:cs typeface="Arimo"/>
                <a:sym typeface="Arimo"/>
              </a:rPr>
              <a:t> - albumin</a:t>
            </a:r>
          </a:p>
        </p:txBody>
      </p:sp>
      <p:sp>
        <p:nvSpPr>
          <p:cNvPr id="11" name="TextBox 13">
            <a:extLst>
              <a:ext uri="{FF2B5EF4-FFF2-40B4-BE49-F238E27FC236}">
                <a16:creationId xmlns:a16="http://schemas.microsoft.com/office/drawing/2014/main" id="{89251081-1DA7-7B2E-24AA-286E96DD2AA5}"/>
              </a:ext>
            </a:extLst>
          </p:cNvPr>
          <p:cNvSpPr txBox="1"/>
          <p:nvPr/>
        </p:nvSpPr>
        <p:spPr>
          <a:xfrm>
            <a:off x="13258800" y="9035821"/>
            <a:ext cx="13327142" cy="371897"/>
          </a:xfrm>
          <a:prstGeom prst="rect">
            <a:avLst/>
          </a:prstGeom>
        </p:spPr>
        <p:txBody>
          <a:bodyPr lIns="0" tIns="0" rIns="0" bIns="0" rtlCol="0" anchor="t">
            <a:spAutoFit/>
          </a:bodyPr>
          <a:lstStyle/>
          <a:p>
            <a:pPr marL="226218" lvl="1" algn="l">
              <a:lnSpc>
                <a:spcPts val="2883"/>
              </a:lnSpc>
            </a:pPr>
            <a:r>
              <a:rPr lang="en-US" sz="3000" dirty="0">
                <a:latin typeface="Arimo"/>
                <a:ea typeface="Arimo"/>
                <a:cs typeface="Arimo"/>
                <a:sym typeface="Arimo"/>
              </a:rPr>
              <a:t>classification – </a:t>
            </a:r>
            <a:r>
              <a:rPr lang="en-US" sz="3000" dirty="0" err="1">
                <a:latin typeface="Arimo"/>
                <a:ea typeface="Arimo"/>
                <a:cs typeface="Arimo"/>
                <a:sym typeface="Arimo"/>
              </a:rPr>
              <a:t>ckd</a:t>
            </a:r>
            <a:r>
              <a:rPr lang="en-US" sz="3000" dirty="0">
                <a:latin typeface="Arimo"/>
                <a:ea typeface="Arimo"/>
                <a:cs typeface="Arimo"/>
                <a:sym typeface="Arimo"/>
              </a:rPr>
              <a:t>/</a:t>
            </a:r>
            <a:r>
              <a:rPr lang="en-US" sz="3000" dirty="0" err="1">
                <a:latin typeface="Arimo"/>
                <a:ea typeface="Arimo"/>
                <a:cs typeface="Arimo"/>
                <a:sym typeface="Arimo"/>
              </a:rPr>
              <a:t>nockd</a:t>
            </a:r>
            <a:r>
              <a:rPr lang="en-US" sz="3000" dirty="0">
                <a:latin typeface="Arimo"/>
                <a:ea typeface="Arimo"/>
                <a:cs typeface="Arimo"/>
                <a:sym typeface="Arimo"/>
              </a:rPr>
              <a:t>  </a:t>
            </a:r>
          </a:p>
        </p:txBody>
      </p:sp>
      <p:sp>
        <p:nvSpPr>
          <p:cNvPr id="12" name="TextBox 13">
            <a:extLst>
              <a:ext uri="{FF2B5EF4-FFF2-40B4-BE49-F238E27FC236}">
                <a16:creationId xmlns:a16="http://schemas.microsoft.com/office/drawing/2014/main" id="{5C57DEFE-0F79-3C31-056D-E6849A66DF9B}"/>
              </a:ext>
            </a:extLst>
          </p:cNvPr>
          <p:cNvSpPr txBox="1"/>
          <p:nvPr/>
        </p:nvSpPr>
        <p:spPr>
          <a:xfrm>
            <a:off x="4932783" y="8060501"/>
            <a:ext cx="13327142" cy="371897"/>
          </a:xfrm>
          <a:prstGeom prst="rect">
            <a:avLst/>
          </a:prstGeom>
        </p:spPr>
        <p:txBody>
          <a:bodyPr lIns="0" tIns="0" rIns="0" bIns="0" rtlCol="0" anchor="t">
            <a:spAutoFit/>
          </a:bodyPr>
          <a:lstStyle/>
          <a:p>
            <a:pPr marL="226218" lvl="1" algn="l">
              <a:lnSpc>
                <a:spcPts val="2883"/>
              </a:lnSpc>
            </a:pPr>
            <a:r>
              <a:rPr lang="en-US" altLang="zh-TW" sz="3000" dirty="0" err="1">
                <a:latin typeface="Arimo"/>
                <a:ea typeface="Arimo"/>
                <a:cs typeface="Arimo"/>
                <a:sym typeface="Arimo"/>
              </a:rPr>
              <a:t>rc</a:t>
            </a:r>
            <a:r>
              <a:rPr lang="en-US" sz="3000" dirty="0">
                <a:latin typeface="Arimo"/>
                <a:ea typeface="Arimo"/>
                <a:cs typeface="Arimo"/>
                <a:sym typeface="Arimo"/>
              </a:rPr>
              <a:t> - red blood cell count</a:t>
            </a:r>
          </a:p>
        </p:txBody>
      </p:sp>
      <p:sp>
        <p:nvSpPr>
          <p:cNvPr id="14" name="TextBox 3">
            <a:extLst>
              <a:ext uri="{FF2B5EF4-FFF2-40B4-BE49-F238E27FC236}">
                <a16:creationId xmlns:a16="http://schemas.microsoft.com/office/drawing/2014/main" id="{012A3489-1B4D-C01C-3058-88F9D44A7E10}"/>
              </a:ext>
            </a:extLst>
          </p:cNvPr>
          <p:cNvSpPr txBox="1"/>
          <p:nvPr/>
        </p:nvSpPr>
        <p:spPr>
          <a:xfrm>
            <a:off x="9212922" y="600781"/>
            <a:ext cx="12674925" cy="1128194"/>
          </a:xfrm>
          <a:prstGeom prst="rect">
            <a:avLst/>
          </a:prstGeom>
        </p:spPr>
        <p:txBody>
          <a:bodyPr wrap="square" lIns="0" tIns="0" rIns="0" bIns="0" rtlCol="0" anchor="t">
            <a:spAutoFit/>
          </a:bodyPr>
          <a:lstStyle/>
          <a:p>
            <a:pPr algn="l">
              <a:lnSpc>
                <a:spcPts val="10480"/>
              </a:lnSpc>
            </a:pPr>
            <a:r>
              <a:rPr lang="en-US" altLang="zh-TW" sz="3600" b="0" i="0" dirty="0">
                <a:solidFill>
                  <a:srgbClr val="3C4043"/>
                </a:solidFill>
                <a:effectLst/>
                <a:highlight>
                  <a:srgbClr val="FFFFFF"/>
                </a:highlight>
                <a:latin typeface="Inter"/>
              </a:rPr>
              <a:t>taken over 2-month period in India</a:t>
            </a:r>
            <a:endParaRPr lang="en-US" sz="3600" dirty="0">
              <a:latin typeface="Arimo Bold"/>
              <a:ea typeface="Arimo Bold"/>
              <a:cs typeface="Arimo Bold"/>
              <a:sym typeface="Arimo Bold"/>
            </a:endParaRPr>
          </a:p>
        </p:txBody>
      </p:sp>
    </p:spTree>
    <p:extLst>
      <p:ext uri="{BB962C8B-B14F-4D97-AF65-F5344CB8AC3E}">
        <p14:creationId xmlns:p14="http://schemas.microsoft.com/office/powerpoint/2010/main" val="429081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609600" y="462624"/>
            <a:ext cx="14090804" cy="908326"/>
          </a:xfrm>
          <a:prstGeom prst="rect">
            <a:avLst/>
          </a:prstGeom>
        </p:spPr>
        <p:txBody>
          <a:bodyPr wrap="square"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Appendix: </a:t>
            </a:r>
            <a:r>
              <a:rPr lang="en-US" altLang="zh-TW" sz="6075" dirty="0">
                <a:solidFill>
                  <a:srgbClr val="5B5F72"/>
                </a:solidFill>
                <a:latin typeface="Arimo Bold"/>
                <a:ea typeface="Arimo Bold"/>
                <a:cs typeface="Arimo Bold"/>
                <a:sym typeface="Arimo Bold"/>
              </a:rPr>
              <a:t>Compare</a:t>
            </a:r>
            <a:r>
              <a:rPr lang="zh-TW" altLang="en-US" sz="6075" dirty="0">
                <a:solidFill>
                  <a:srgbClr val="5B5F72"/>
                </a:solidFill>
                <a:latin typeface="Arimo Bold"/>
                <a:ea typeface="Arimo Bold"/>
                <a:cs typeface="Arimo Bold"/>
                <a:sym typeface="Arimo Bold"/>
              </a:rPr>
              <a:t> </a:t>
            </a:r>
            <a:r>
              <a:rPr lang="en-US" altLang="zh-TW" sz="6075" dirty="0">
                <a:solidFill>
                  <a:srgbClr val="5B5F72"/>
                </a:solidFill>
                <a:latin typeface="Arimo Bold"/>
                <a:ea typeface="Arimo Bold"/>
                <a:cs typeface="Arimo Bold"/>
                <a:sym typeface="Arimo Bold"/>
              </a:rPr>
              <a:t>with other model</a:t>
            </a:r>
            <a:endParaRPr lang="en-US" sz="6075" dirty="0">
              <a:solidFill>
                <a:srgbClr val="5B5F72"/>
              </a:solidFill>
              <a:latin typeface="Arimo Bold"/>
              <a:ea typeface="Arimo Bold"/>
              <a:cs typeface="Arimo Bold"/>
              <a:sym typeface="Arimo Bold"/>
            </a:endParaRPr>
          </a:p>
        </p:txBody>
      </p:sp>
      <p:sp>
        <p:nvSpPr>
          <p:cNvPr id="6" name="AutoShape 2">
            <a:extLst>
              <a:ext uri="{FF2B5EF4-FFF2-40B4-BE49-F238E27FC236}">
                <a16:creationId xmlns:a16="http://schemas.microsoft.com/office/drawing/2014/main" id="{5F8A087B-4577-35EF-836E-EE27EC467713}"/>
              </a:ext>
            </a:extLst>
          </p:cNvPr>
          <p:cNvSpPr>
            <a:spLocks noChangeAspect="1" noChangeArrowheads="1"/>
          </p:cNvSpPr>
          <p:nvPr/>
        </p:nvSpPr>
        <p:spPr bwMode="auto">
          <a:xfrm>
            <a:off x="8991600" y="4991100"/>
            <a:ext cx="2362200" cy="2362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3" name="圖片 12">
            <a:extLst>
              <a:ext uri="{FF2B5EF4-FFF2-40B4-BE49-F238E27FC236}">
                <a16:creationId xmlns:a16="http://schemas.microsoft.com/office/drawing/2014/main" id="{4F68BA5C-E335-2FED-7561-DF160125686B}"/>
              </a:ext>
            </a:extLst>
          </p:cNvPr>
          <p:cNvPicPr>
            <a:picLocks noChangeAspect="1"/>
          </p:cNvPicPr>
          <p:nvPr/>
        </p:nvPicPr>
        <p:blipFill>
          <a:blip r:embed="rId4"/>
          <a:stretch>
            <a:fillRect/>
          </a:stretch>
        </p:blipFill>
        <p:spPr>
          <a:xfrm>
            <a:off x="1586157" y="1833574"/>
            <a:ext cx="8120526" cy="7747704"/>
          </a:xfrm>
          <a:prstGeom prst="rect">
            <a:avLst/>
          </a:prstGeom>
        </p:spPr>
      </p:pic>
      <p:sp>
        <p:nvSpPr>
          <p:cNvPr id="15" name="文字方塊 14">
            <a:extLst>
              <a:ext uri="{FF2B5EF4-FFF2-40B4-BE49-F238E27FC236}">
                <a16:creationId xmlns:a16="http://schemas.microsoft.com/office/drawing/2014/main" id="{EDB5E0F4-117B-ADF5-1FD0-8EDBDDCA639A}"/>
              </a:ext>
            </a:extLst>
          </p:cNvPr>
          <p:cNvSpPr txBox="1"/>
          <p:nvPr/>
        </p:nvSpPr>
        <p:spPr>
          <a:xfrm>
            <a:off x="10172700" y="4000500"/>
            <a:ext cx="7315200" cy="3970318"/>
          </a:xfrm>
          <a:prstGeom prst="rect">
            <a:avLst/>
          </a:prstGeom>
          <a:noFill/>
        </p:spPr>
        <p:txBody>
          <a:bodyPr wrap="square">
            <a:spAutoFit/>
          </a:bodyPr>
          <a:lstStyle/>
          <a:p>
            <a:r>
              <a:rPr lang="en-US" altLang="zh-TW" sz="2800" dirty="0"/>
              <a:t>This</a:t>
            </a:r>
            <a:r>
              <a:rPr lang="zh-TW" altLang="en-US" sz="2800" dirty="0"/>
              <a:t> </a:t>
            </a:r>
            <a:r>
              <a:rPr lang="en-US" altLang="zh-TW" sz="2800" dirty="0"/>
              <a:t>is the causal graph that training by an open-source dataset. As you can see, nothing changes "classification" at all. And there are many Factors changing "age"(shouldn't happen). Overall, our model not only allows users to customize the causal graph, but also enables them to observe the positive and negative relationships, set target values, and apply prior knowledge. This makes the results more accurate.</a:t>
            </a:r>
            <a:endParaRPr lang="zh-TW" altLang="en-US" sz="2800" dirty="0"/>
          </a:p>
        </p:txBody>
      </p:sp>
    </p:spTree>
    <p:extLst>
      <p:ext uri="{BB962C8B-B14F-4D97-AF65-F5344CB8AC3E}">
        <p14:creationId xmlns:p14="http://schemas.microsoft.com/office/powerpoint/2010/main" val="2212127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609600" y="462624"/>
            <a:ext cx="12344400" cy="908326"/>
          </a:xfrm>
          <a:prstGeom prst="rect">
            <a:avLst/>
          </a:prstGeom>
        </p:spPr>
        <p:txBody>
          <a:bodyPr wrap="square"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Appendix: </a:t>
            </a:r>
            <a:r>
              <a:rPr lang="en-US" altLang="zh-TW" sz="6075" dirty="0">
                <a:solidFill>
                  <a:srgbClr val="5B5F72"/>
                </a:solidFill>
                <a:latin typeface="Arimo Bold"/>
                <a:ea typeface="Arimo Bold"/>
                <a:cs typeface="Arimo Bold"/>
                <a:sym typeface="Arimo Bold"/>
              </a:rPr>
              <a:t>Variable Information</a:t>
            </a:r>
            <a:endParaRPr lang="en-US" sz="6075" dirty="0">
              <a:solidFill>
                <a:srgbClr val="5B5F72"/>
              </a:solidFill>
              <a:latin typeface="Arimo Bold"/>
              <a:ea typeface="Arimo Bold"/>
              <a:cs typeface="Arimo Bold"/>
              <a:sym typeface="Arimo Bold"/>
            </a:endParaRPr>
          </a:p>
        </p:txBody>
      </p:sp>
      <p:pic>
        <p:nvPicPr>
          <p:cNvPr id="25" name="圖片 24">
            <a:extLst>
              <a:ext uri="{FF2B5EF4-FFF2-40B4-BE49-F238E27FC236}">
                <a16:creationId xmlns:a16="http://schemas.microsoft.com/office/drawing/2014/main" id="{B529D0E5-9016-71E8-305F-7EA7B06DA10D}"/>
              </a:ext>
            </a:extLst>
          </p:cNvPr>
          <p:cNvPicPr>
            <a:picLocks noChangeAspect="1"/>
          </p:cNvPicPr>
          <p:nvPr/>
        </p:nvPicPr>
        <p:blipFill>
          <a:blip r:embed="rId4"/>
          <a:stretch>
            <a:fillRect/>
          </a:stretch>
        </p:blipFill>
        <p:spPr>
          <a:xfrm>
            <a:off x="3048000" y="2171700"/>
            <a:ext cx="5638800" cy="6601111"/>
          </a:xfrm>
          <a:prstGeom prst="rect">
            <a:avLst/>
          </a:prstGeom>
        </p:spPr>
      </p:pic>
      <p:pic>
        <p:nvPicPr>
          <p:cNvPr id="27" name="圖片 26">
            <a:extLst>
              <a:ext uri="{FF2B5EF4-FFF2-40B4-BE49-F238E27FC236}">
                <a16:creationId xmlns:a16="http://schemas.microsoft.com/office/drawing/2014/main" id="{9E1C51FB-1A68-7782-6B44-A6FF1E28CDE9}"/>
              </a:ext>
            </a:extLst>
          </p:cNvPr>
          <p:cNvPicPr>
            <a:picLocks noChangeAspect="1"/>
          </p:cNvPicPr>
          <p:nvPr/>
        </p:nvPicPr>
        <p:blipFill>
          <a:blip r:embed="rId5"/>
          <a:stretch>
            <a:fillRect/>
          </a:stretch>
        </p:blipFill>
        <p:spPr>
          <a:xfrm>
            <a:off x="9296400" y="2776998"/>
            <a:ext cx="5404004" cy="5338302"/>
          </a:xfrm>
          <a:prstGeom prst="rect">
            <a:avLst/>
          </a:prstGeom>
        </p:spPr>
      </p:pic>
    </p:spTree>
    <p:extLst>
      <p:ext uri="{BB962C8B-B14F-4D97-AF65-F5344CB8AC3E}">
        <p14:creationId xmlns:p14="http://schemas.microsoft.com/office/powerpoint/2010/main" val="1948605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609600" y="462624"/>
            <a:ext cx="12344400" cy="974626"/>
          </a:xfrm>
          <a:prstGeom prst="rect">
            <a:avLst/>
          </a:prstGeom>
        </p:spPr>
        <p:txBody>
          <a:bodyPr wrap="square"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Appendix: </a:t>
            </a:r>
            <a:r>
              <a:rPr lang="en-US" altLang="zh-TW" sz="6075" dirty="0">
                <a:solidFill>
                  <a:srgbClr val="5B5F72"/>
                </a:solidFill>
                <a:latin typeface="Arimo Bold"/>
                <a:ea typeface="Arimo Bold"/>
                <a:cs typeface="Arimo Bold"/>
                <a:sym typeface="Arimo Bold"/>
              </a:rPr>
              <a:t>Other</a:t>
            </a:r>
            <a:r>
              <a:rPr lang="zh-TW" altLang="en-US" sz="6075" dirty="0">
                <a:solidFill>
                  <a:srgbClr val="5B5F72"/>
                </a:solidFill>
                <a:latin typeface="Arimo Bold"/>
                <a:ea typeface="Arimo Bold"/>
                <a:cs typeface="Arimo Bold"/>
                <a:sym typeface="Arimo Bold"/>
              </a:rPr>
              <a:t> </a:t>
            </a:r>
            <a:r>
              <a:rPr lang="en-US" altLang="zh-TW" sz="6600" dirty="0">
                <a:solidFill>
                  <a:srgbClr val="5B5F72"/>
                </a:solidFill>
                <a:latin typeface="Arimo Bold"/>
                <a:ea typeface="Arimo Bold"/>
                <a:cs typeface="Arimo Bold"/>
                <a:sym typeface="Arimo Bold"/>
              </a:rPr>
              <a:t>Distribution</a:t>
            </a:r>
            <a:r>
              <a:rPr lang="zh-TW" altLang="en-US" sz="6075" dirty="0">
                <a:solidFill>
                  <a:srgbClr val="5B5F72"/>
                </a:solidFill>
                <a:latin typeface="Arimo Bold"/>
                <a:ea typeface="Arimo Bold"/>
                <a:cs typeface="Arimo Bold"/>
                <a:sym typeface="Arimo Bold"/>
              </a:rPr>
              <a:t> </a:t>
            </a:r>
            <a:endParaRPr lang="en-US" sz="6075" dirty="0">
              <a:solidFill>
                <a:srgbClr val="5B5F72"/>
              </a:solidFill>
              <a:latin typeface="Arimo Bold"/>
              <a:ea typeface="Arimo Bold"/>
              <a:cs typeface="Arimo Bold"/>
              <a:sym typeface="Arimo Bold"/>
            </a:endParaRPr>
          </a:p>
        </p:txBody>
      </p:sp>
      <p:sp>
        <p:nvSpPr>
          <p:cNvPr id="8" name="文字方塊 7">
            <a:extLst>
              <a:ext uri="{FF2B5EF4-FFF2-40B4-BE49-F238E27FC236}">
                <a16:creationId xmlns:a16="http://schemas.microsoft.com/office/drawing/2014/main" id="{11A5788B-4766-AEB9-B43C-D1DAD19588BA}"/>
              </a:ext>
            </a:extLst>
          </p:cNvPr>
          <p:cNvSpPr txBox="1"/>
          <p:nvPr/>
        </p:nvSpPr>
        <p:spPr>
          <a:xfrm>
            <a:off x="11887200" y="770641"/>
            <a:ext cx="9144000" cy="584775"/>
          </a:xfrm>
          <a:prstGeom prst="rect">
            <a:avLst/>
          </a:prstGeom>
          <a:noFill/>
        </p:spPr>
        <p:txBody>
          <a:bodyPr wrap="square">
            <a:spAutoFit/>
          </a:bodyPr>
          <a:lstStyle/>
          <a:p>
            <a:r>
              <a:rPr lang="en-US" altLang="zh-TW" sz="3200" dirty="0">
                <a:latin typeface="Arimo Bold"/>
                <a:ea typeface="Arimo Bold"/>
                <a:cs typeface="Arimo Bold"/>
                <a:sym typeface="Arimo Bold"/>
              </a:rPr>
              <a:t>(After</a:t>
            </a:r>
            <a:r>
              <a:rPr lang="zh-TW" altLang="en-US" sz="3200" dirty="0">
                <a:latin typeface="Arimo Bold"/>
                <a:ea typeface="Arimo Bold"/>
                <a:cs typeface="Arimo Bold"/>
                <a:sym typeface="Arimo Bold"/>
              </a:rPr>
              <a:t> </a:t>
            </a:r>
            <a:r>
              <a:rPr lang="en-US" altLang="zh-TW" sz="3200" dirty="0">
                <a:latin typeface="Arimo Bold"/>
                <a:ea typeface="Arimo Bold"/>
                <a:cs typeface="Arimo Bold"/>
                <a:sym typeface="Arimo Bold"/>
              </a:rPr>
              <a:t>Data Cleaning)</a:t>
            </a:r>
            <a:endParaRPr lang="zh-TW" altLang="en-US" sz="3200" dirty="0"/>
          </a:p>
        </p:txBody>
      </p:sp>
      <p:pic>
        <p:nvPicPr>
          <p:cNvPr id="12" name="圖片 11" descr="一張含有 文字, 行, 繪圖, 螢幕擷取畫面 的圖片&#10;&#10;自動產生的描述">
            <a:extLst>
              <a:ext uri="{FF2B5EF4-FFF2-40B4-BE49-F238E27FC236}">
                <a16:creationId xmlns:a16="http://schemas.microsoft.com/office/drawing/2014/main" id="{CA1F114C-34F8-23C5-E5DD-F15CAB3B6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4" name="圖片 13" descr="一張含有 行, 繪圖, 螢幕擷取畫面, 圖表 的圖片&#10;&#10;自動產生的描述">
            <a:extLst>
              <a:ext uri="{FF2B5EF4-FFF2-40B4-BE49-F238E27FC236}">
                <a16:creationId xmlns:a16="http://schemas.microsoft.com/office/drawing/2014/main" id="{54457286-689B-5ED8-353D-7987D5755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6" name="圖片 15" descr="一張含有 行, 繪圖, 螢幕擷取畫面, 圖表 的圖片&#10;&#10;自動產生的描述">
            <a:extLst>
              <a:ext uri="{FF2B5EF4-FFF2-40B4-BE49-F238E27FC236}">
                <a16:creationId xmlns:a16="http://schemas.microsoft.com/office/drawing/2014/main" id="{D1775368-1117-B9AC-28FC-FAFBFA09D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8" name="圖片 17" descr="一張含有 圖表, 行, 繪圖 的圖片&#10;&#10;自動產生的描述">
            <a:extLst>
              <a:ext uri="{FF2B5EF4-FFF2-40B4-BE49-F238E27FC236}">
                <a16:creationId xmlns:a16="http://schemas.microsoft.com/office/drawing/2014/main" id="{319A22AE-0BAB-A3B3-962B-109DFBB03A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0" name="圖片 19" descr="一張含有 行, 繪圖, 螢幕擷取畫面, 圖表 的圖片&#10;&#10;自動產生的描述">
            <a:extLst>
              <a:ext uri="{FF2B5EF4-FFF2-40B4-BE49-F238E27FC236}">
                <a16:creationId xmlns:a16="http://schemas.microsoft.com/office/drawing/2014/main" id="{F625BC58-F5E5-5213-AFD3-8676AF74B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2" name="圖片 21" descr="一張含有 行, 文字, 繪圖, 螢幕擷取畫面 的圖片&#10;&#10;自動產生的描述">
            <a:extLst>
              <a:ext uri="{FF2B5EF4-FFF2-40B4-BE49-F238E27FC236}">
                <a16:creationId xmlns:a16="http://schemas.microsoft.com/office/drawing/2014/main" id="{A742EC76-1FE4-E78A-F6AD-38E83EE998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4" name="圖片 23" descr="一張含有 文字, 行, 螢幕擷取畫面, 繪圖 的圖片&#10;&#10;自動產生的描述">
            <a:extLst>
              <a:ext uri="{FF2B5EF4-FFF2-40B4-BE49-F238E27FC236}">
                <a16:creationId xmlns:a16="http://schemas.microsoft.com/office/drawing/2014/main" id="{46912A58-5789-0908-7A4F-BD50F7BB7A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6" name="圖片 25" descr="一張含有 文字, 行, 繪圖, 螢幕擷取畫面 的圖片&#10;&#10;自動產生的描述">
            <a:extLst>
              <a:ext uri="{FF2B5EF4-FFF2-40B4-BE49-F238E27FC236}">
                <a16:creationId xmlns:a16="http://schemas.microsoft.com/office/drawing/2014/main" id="{48A7568A-DC64-0554-8682-7FD109BD2E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8" name="圖片 27" descr="一張含有 圖表, 行, 繪圖 的圖片&#10;&#10;自動產生的描述">
            <a:extLst>
              <a:ext uri="{FF2B5EF4-FFF2-40B4-BE49-F238E27FC236}">
                <a16:creationId xmlns:a16="http://schemas.microsoft.com/office/drawing/2014/main" id="{3B87E719-C663-00A4-D595-D5591ACC29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0" name="圖片 29" descr="一張含有 文字, 螢幕擷取畫面, 行, 繪圖 的圖片&#10;&#10;自動產生的描述">
            <a:extLst>
              <a:ext uri="{FF2B5EF4-FFF2-40B4-BE49-F238E27FC236}">
                <a16:creationId xmlns:a16="http://schemas.microsoft.com/office/drawing/2014/main" id="{CA845AB8-CBA1-E9AD-5E2B-46AEF140788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2" name="圖片 31" descr="一張含有 行, 繪圖, 圖表, 螢幕擷取畫面 的圖片&#10;&#10;自動產生的描述">
            <a:extLst>
              <a:ext uri="{FF2B5EF4-FFF2-40B4-BE49-F238E27FC236}">
                <a16:creationId xmlns:a16="http://schemas.microsoft.com/office/drawing/2014/main" id="{657FE066-B92C-945E-E497-53625C09E6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4" name="圖片 33" descr="一張含有 行, 繪圖, 圖表, 螢幕擷取畫面 的圖片&#10;&#10;自動產生的描述">
            <a:extLst>
              <a:ext uri="{FF2B5EF4-FFF2-40B4-BE49-F238E27FC236}">
                <a16:creationId xmlns:a16="http://schemas.microsoft.com/office/drawing/2014/main" id="{8BD8ABA5-5D2F-DDF6-FFDF-D04EA7E06F9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6" name="圖片 35" descr="一張含有 圖表, 行, 繪圖 的圖片&#10;&#10;自動產生的描述">
            <a:extLst>
              <a:ext uri="{FF2B5EF4-FFF2-40B4-BE49-F238E27FC236}">
                <a16:creationId xmlns:a16="http://schemas.microsoft.com/office/drawing/2014/main" id="{0870CDE4-9889-3586-C861-A016B1EE5AE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8" name="圖片 37" descr="一張含有 文字, 行, 繪圖, 螢幕擷取畫面 的圖片&#10;&#10;自動產生的描述">
            <a:extLst>
              <a:ext uri="{FF2B5EF4-FFF2-40B4-BE49-F238E27FC236}">
                <a16:creationId xmlns:a16="http://schemas.microsoft.com/office/drawing/2014/main" id="{14D67A10-D1BE-D243-2E30-879BC2CA162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40" name="圖片 39" descr="一張含有 圖表, 行, 繪圖, 斜率、斜坡 的圖片&#10;&#10;自動產生的描述">
            <a:extLst>
              <a:ext uri="{FF2B5EF4-FFF2-40B4-BE49-F238E27FC236}">
                <a16:creationId xmlns:a16="http://schemas.microsoft.com/office/drawing/2014/main" id="{AE98C5E0-D567-E5CC-E521-17E568DDBBB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42" name="圖片 41" descr="一張含有 行, 繪圖, 螢幕擷取畫面, 圖表 的圖片&#10;&#10;自動產生的描述">
            <a:extLst>
              <a:ext uri="{FF2B5EF4-FFF2-40B4-BE49-F238E27FC236}">
                <a16:creationId xmlns:a16="http://schemas.microsoft.com/office/drawing/2014/main" id="{8B2E047E-243C-DD15-7802-FFDE1F49261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44" name="圖片 43" descr="一張含有 文字, 行, 螢幕擷取畫面, 繪圖 的圖片&#10;&#10;自動產生的描述">
            <a:extLst>
              <a:ext uri="{FF2B5EF4-FFF2-40B4-BE49-F238E27FC236}">
                <a16:creationId xmlns:a16="http://schemas.microsoft.com/office/drawing/2014/main" id="{1F81DABA-B482-CE73-D02E-09304C718F3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46" name="圖片 45" descr="一張含有 行, 文字, 繪圖, 螢幕擷取畫面 的圖片&#10;&#10;自動產生的描述">
            <a:extLst>
              <a:ext uri="{FF2B5EF4-FFF2-40B4-BE49-F238E27FC236}">
                <a16:creationId xmlns:a16="http://schemas.microsoft.com/office/drawing/2014/main" id="{375EF2C9-2E35-CC0F-A8DC-13E330611A2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74407" y="5410185"/>
            <a:ext cx="9144018" cy="3657607"/>
          </a:xfrm>
          <a:prstGeom prst="rect">
            <a:avLst/>
          </a:prstGeom>
        </p:spPr>
      </p:pic>
      <p:pic>
        <p:nvPicPr>
          <p:cNvPr id="48" name="圖片 47" descr="一張含有 文字, 行, 繪圖, 螢幕擷取畫面 的圖片&#10;&#10;自動產生的描述">
            <a:extLst>
              <a:ext uri="{FF2B5EF4-FFF2-40B4-BE49-F238E27FC236}">
                <a16:creationId xmlns:a16="http://schemas.microsoft.com/office/drawing/2014/main" id="{24A70236-C614-1D89-5606-70722E5167F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804769" y="1896187"/>
            <a:ext cx="9144018" cy="3657607"/>
          </a:xfrm>
          <a:prstGeom prst="rect">
            <a:avLst/>
          </a:prstGeom>
        </p:spPr>
      </p:pic>
      <p:pic>
        <p:nvPicPr>
          <p:cNvPr id="50" name="圖片 49" descr="一張含有 行, 繪圖, 圖表, 螢幕擷取畫面 的圖片&#10;&#10;自動產生的描述">
            <a:extLst>
              <a:ext uri="{FF2B5EF4-FFF2-40B4-BE49-F238E27FC236}">
                <a16:creationId xmlns:a16="http://schemas.microsoft.com/office/drawing/2014/main" id="{C18E59FF-65AF-5344-08BE-17D32E57E91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121855" y="5623639"/>
            <a:ext cx="9144018" cy="3657607"/>
          </a:xfrm>
          <a:prstGeom prst="rect">
            <a:avLst/>
          </a:prstGeom>
        </p:spPr>
      </p:pic>
      <p:pic>
        <p:nvPicPr>
          <p:cNvPr id="52" name="圖片 51" descr="一張含有 繪圖, 行, 圖表, 斜率、斜坡 的圖片&#10;&#10;自動產生的描述">
            <a:extLst>
              <a:ext uri="{FF2B5EF4-FFF2-40B4-BE49-F238E27FC236}">
                <a16:creationId xmlns:a16="http://schemas.microsoft.com/office/drawing/2014/main" id="{0F64B8C8-07B6-9FF6-A727-5C6ECE7BC23F}"/>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04800" y="1790700"/>
            <a:ext cx="9144018" cy="3657607"/>
          </a:xfrm>
          <a:prstGeom prst="rect">
            <a:avLst/>
          </a:prstGeom>
        </p:spPr>
      </p:pic>
    </p:spTree>
    <p:extLst>
      <p:ext uri="{BB962C8B-B14F-4D97-AF65-F5344CB8AC3E}">
        <p14:creationId xmlns:p14="http://schemas.microsoft.com/office/powerpoint/2010/main" val="2732152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609600" y="462624"/>
            <a:ext cx="12344400" cy="974626"/>
          </a:xfrm>
          <a:prstGeom prst="rect">
            <a:avLst/>
          </a:prstGeom>
        </p:spPr>
        <p:txBody>
          <a:bodyPr wrap="square"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Appendix: </a:t>
            </a:r>
            <a:r>
              <a:rPr lang="en-US" altLang="zh-TW" sz="6075" dirty="0">
                <a:solidFill>
                  <a:srgbClr val="5B5F72"/>
                </a:solidFill>
                <a:latin typeface="Arimo Bold"/>
                <a:ea typeface="Arimo Bold"/>
                <a:cs typeface="Arimo Bold"/>
                <a:sym typeface="Arimo Bold"/>
              </a:rPr>
              <a:t>Other</a:t>
            </a:r>
            <a:r>
              <a:rPr lang="zh-TW" altLang="en-US" sz="6075" dirty="0">
                <a:solidFill>
                  <a:srgbClr val="5B5F72"/>
                </a:solidFill>
                <a:latin typeface="Arimo Bold"/>
                <a:ea typeface="Arimo Bold"/>
                <a:cs typeface="Arimo Bold"/>
                <a:sym typeface="Arimo Bold"/>
              </a:rPr>
              <a:t> </a:t>
            </a:r>
            <a:r>
              <a:rPr lang="en-US" altLang="zh-TW" sz="6600" dirty="0">
                <a:solidFill>
                  <a:srgbClr val="5B5F72"/>
                </a:solidFill>
                <a:latin typeface="Arimo Bold"/>
                <a:ea typeface="Arimo Bold"/>
                <a:cs typeface="Arimo Bold"/>
                <a:sym typeface="Arimo Bold"/>
              </a:rPr>
              <a:t>Distribution</a:t>
            </a:r>
            <a:r>
              <a:rPr lang="zh-TW" altLang="en-US" sz="6075" dirty="0">
                <a:solidFill>
                  <a:srgbClr val="5B5F72"/>
                </a:solidFill>
                <a:latin typeface="Arimo Bold"/>
                <a:ea typeface="Arimo Bold"/>
                <a:cs typeface="Arimo Bold"/>
                <a:sym typeface="Arimo Bold"/>
              </a:rPr>
              <a:t> </a:t>
            </a:r>
            <a:endParaRPr lang="en-US" sz="6075" dirty="0">
              <a:solidFill>
                <a:srgbClr val="5B5F72"/>
              </a:solidFill>
              <a:latin typeface="Arimo Bold"/>
              <a:ea typeface="Arimo Bold"/>
              <a:cs typeface="Arimo Bold"/>
              <a:sym typeface="Arimo Bold"/>
            </a:endParaRPr>
          </a:p>
        </p:txBody>
      </p:sp>
      <p:sp>
        <p:nvSpPr>
          <p:cNvPr id="8" name="文字方塊 7">
            <a:extLst>
              <a:ext uri="{FF2B5EF4-FFF2-40B4-BE49-F238E27FC236}">
                <a16:creationId xmlns:a16="http://schemas.microsoft.com/office/drawing/2014/main" id="{11A5788B-4766-AEB9-B43C-D1DAD19588BA}"/>
              </a:ext>
            </a:extLst>
          </p:cNvPr>
          <p:cNvSpPr txBox="1"/>
          <p:nvPr/>
        </p:nvSpPr>
        <p:spPr>
          <a:xfrm>
            <a:off x="11887200" y="770641"/>
            <a:ext cx="9144000" cy="584775"/>
          </a:xfrm>
          <a:prstGeom prst="rect">
            <a:avLst/>
          </a:prstGeom>
          <a:noFill/>
        </p:spPr>
        <p:txBody>
          <a:bodyPr wrap="square">
            <a:spAutoFit/>
          </a:bodyPr>
          <a:lstStyle/>
          <a:p>
            <a:r>
              <a:rPr lang="en-US" altLang="zh-TW" sz="3200" dirty="0">
                <a:latin typeface="Arimo Bold"/>
                <a:ea typeface="Arimo Bold"/>
                <a:cs typeface="Arimo Bold"/>
                <a:sym typeface="Arimo Bold"/>
              </a:rPr>
              <a:t>(After</a:t>
            </a:r>
            <a:r>
              <a:rPr lang="zh-TW" altLang="en-US" sz="3200" dirty="0">
                <a:latin typeface="Arimo Bold"/>
                <a:ea typeface="Arimo Bold"/>
                <a:cs typeface="Arimo Bold"/>
                <a:sym typeface="Arimo Bold"/>
              </a:rPr>
              <a:t> </a:t>
            </a:r>
            <a:r>
              <a:rPr lang="en-US" altLang="zh-TW" sz="3200" dirty="0">
                <a:latin typeface="Arimo Bold"/>
                <a:ea typeface="Arimo Bold"/>
                <a:cs typeface="Arimo Bold"/>
                <a:sym typeface="Arimo Bold"/>
              </a:rPr>
              <a:t>Data Cleaning)</a:t>
            </a:r>
            <a:endParaRPr lang="zh-TW" altLang="en-US" sz="3200" dirty="0"/>
          </a:p>
        </p:txBody>
      </p:sp>
      <p:pic>
        <p:nvPicPr>
          <p:cNvPr id="12" name="圖片 11" descr="一張含有 文字, 行, 繪圖, 螢幕擷取畫面 的圖片&#10;&#10;自動產生的描述">
            <a:extLst>
              <a:ext uri="{FF2B5EF4-FFF2-40B4-BE49-F238E27FC236}">
                <a16:creationId xmlns:a16="http://schemas.microsoft.com/office/drawing/2014/main" id="{CA1F114C-34F8-23C5-E5DD-F15CAB3B6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4" name="圖片 13" descr="一張含有 行, 繪圖, 螢幕擷取畫面, 圖表 的圖片&#10;&#10;自動產生的描述">
            <a:extLst>
              <a:ext uri="{FF2B5EF4-FFF2-40B4-BE49-F238E27FC236}">
                <a16:creationId xmlns:a16="http://schemas.microsoft.com/office/drawing/2014/main" id="{54457286-689B-5ED8-353D-7987D5755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6" name="圖片 15" descr="一張含有 行, 繪圖, 螢幕擷取畫面, 圖表 的圖片&#10;&#10;自動產生的描述">
            <a:extLst>
              <a:ext uri="{FF2B5EF4-FFF2-40B4-BE49-F238E27FC236}">
                <a16:creationId xmlns:a16="http://schemas.microsoft.com/office/drawing/2014/main" id="{D1775368-1117-B9AC-28FC-FAFBFA09D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8" name="圖片 17" descr="一張含有 圖表, 行, 繪圖 的圖片&#10;&#10;自動產生的描述">
            <a:extLst>
              <a:ext uri="{FF2B5EF4-FFF2-40B4-BE49-F238E27FC236}">
                <a16:creationId xmlns:a16="http://schemas.microsoft.com/office/drawing/2014/main" id="{319A22AE-0BAB-A3B3-962B-109DFBB03A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0" name="圖片 19" descr="一張含有 行, 繪圖, 螢幕擷取畫面, 圖表 的圖片&#10;&#10;自動產生的描述">
            <a:extLst>
              <a:ext uri="{FF2B5EF4-FFF2-40B4-BE49-F238E27FC236}">
                <a16:creationId xmlns:a16="http://schemas.microsoft.com/office/drawing/2014/main" id="{F625BC58-F5E5-5213-AFD3-8676AF74B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2" name="圖片 21" descr="一張含有 行, 文字, 繪圖, 螢幕擷取畫面 的圖片&#10;&#10;自動產生的描述">
            <a:extLst>
              <a:ext uri="{FF2B5EF4-FFF2-40B4-BE49-F238E27FC236}">
                <a16:creationId xmlns:a16="http://schemas.microsoft.com/office/drawing/2014/main" id="{A742EC76-1FE4-E78A-F6AD-38E83EE998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4" name="圖片 23" descr="一張含有 文字, 行, 螢幕擷取畫面, 繪圖 的圖片&#10;&#10;自動產生的描述">
            <a:extLst>
              <a:ext uri="{FF2B5EF4-FFF2-40B4-BE49-F238E27FC236}">
                <a16:creationId xmlns:a16="http://schemas.microsoft.com/office/drawing/2014/main" id="{46912A58-5789-0908-7A4F-BD50F7BB7A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6" name="圖片 25" descr="一張含有 文字, 行, 繪圖, 螢幕擷取畫面 的圖片&#10;&#10;自動產生的描述">
            <a:extLst>
              <a:ext uri="{FF2B5EF4-FFF2-40B4-BE49-F238E27FC236}">
                <a16:creationId xmlns:a16="http://schemas.microsoft.com/office/drawing/2014/main" id="{48A7568A-DC64-0554-8682-7FD109BD2E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8" name="圖片 27" descr="一張含有 圖表, 行, 繪圖 的圖片&#10;&#10;自動產生的描述">
            <a:extLst>
              <a:ext uri="{FF2B5EF4-FFF2-40B4-BE49-F238E27FC236}">
                <a16:creationId xmlns:a16="http://schemas.microsoft.com/office/drawing/2014/main" id="{3B87E719-C663-00A4-D595-D5591ACC29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0" name="圖片 29" descr="一張含有 文字, 螢幕擷取畫面, 行, 繪圖 的圖片&#10;&#10;自動產生的描述">
            <a:extLst>
              <a:ext uri="{FF2B5EF4-FFF2-40B4-BE49-F238E27FC236}">
                <a16:creationId xmlns:a16="http://schemas.microsoft.com/office/drawing/2014/main" id="{CA845AB8-CBA1-E9AD-5E2B-46AEF140788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2" name="圖片 31" descr="一張含有 行, 繪圖, 圖表, 螢幕擷取畫面 的圖片&#10;&#10;自動產生的描述">
            <a:extLst>
              <a:ext uri="{FF2B5EF4-FFF2-40B4-BE49-F238E27FC236}">
                <a16:creationId xmlns:a16="http://schemas.microsoft.com/office/drawing/2014/main" id="{657FE066-B92C-945E-E497-53625C09E6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4" name="圖片 33" descr="一張含有 行, 繪圖, 圖表, 螢幕擷取畫面 的圖片&#10;&#10;自動產生的描述">
            <a:extLst>
              <a:ext uri="{FF2B5EF4-FFF2-40B4-BE49-F238E27FC236}">
                <a16:creationId xmlns:a16="http://schemas.microsoft.com/office/drawing/2014/main" id="{8BD8ABA5-5D2F-DDF6-FFDF-D04EA7E06F9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6" name="圖片 35" descr="一張含有 圖表, 行, 繪圖 的圖片&#10;&#10;自動產生的描述">
            <a:extLst>
              <a:ext uri="{FF2B5EF4-FFF2-40B4-BE49-F238E27FC236}">
                <a16:creationId xmlns:a16="http://schemas.microsoft.com/office/drawing/2014/main" id="{0870CDE4-9889-3586-C861-A016B1EE5AE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8" name="圖片 37" descr="一張含有 文字, 行, 繪圖, 螢幕擷取畫面 的圖片&#10;&#10;自動產生的描述">
            <a:extLst>
              <a:ext uri="{FF2B5EF4-FFF2-40B4-BE49-F238E27FC236}">
                <a16:creationId xmlns:a16="http://schemas.microsoft.com/office/drawing/2014/main" id="{14D67A10-D1BE-D243-2E30-879BC2CA162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73493" y="5573458"/>
            <a:ext cx="9144018" cy="3657607"/>
          </a:xfrm>
          <a:prstGeom prst="rect">
            <a:avLst/>
          </a:prstGeom>
        </p:spPr>
      </p:pic>
      <p:pic>
        <p:nvPicPr>
          <p:cNvPr id="40" name="圖片 39" descr="一張含有 圖表, 行, 繪圖, 斜率、斜坡 的圖片&#10;&#10;自動產生的描述">
            <a:extLst>
              <a:ext uri="{FF2B5EF4-FFF2-40B4-BE49-F238E27FC236}">
                <a16:creationId xmlns:a16="http://schemas.microsoft.com/office/drawing/2014/main" id="{AE98C5E0-D567-E5CC-E521-17E568DDBBB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80103" y="5537400"/>
            <a:ext cx="9144018" cy="3657607"/>
          </a:xfrm>
          <a:prstGeom prst="rect">
            <a:avLst/>
          </a:prstGeom>
        </p:spPr>
      </p:pic>
      <p:pic>
        <p:nvPicPr>
          <p:cNvPr id="42" name="圖片 41" descr="一張含有 行, 繪圖, 螢幕擷取畫面, 圖表 的圖片&#10;&#10;自動產生的描述">
            <a:extLst>
              <a:ext uri="{FF2B5EF4-FFF2-40B4-BE49-F238E27FC236}">
                <a16:creationId xmlns:a16="http://schemas.microsoft.com/office/drawing/2014/main" id="{8B2E047E-243C-DD15-7802-FFDE1F49261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915400" y="1915851"/>
            <a:ext cx="9144018" cy="3657607"/>
          </a:xfrm>
          <a:prstGeom prst="rect">
            <a:avLst/>
          </a:prstGeom>
        </p:spPr>
      </p:pic>
      <p:pic>
        <p:nvPicPr>
          <p:cNvPr id="44" name="圖片 43" descr="一張含有 文字, 行, 螢幕擷取畫面, 繪圖 的圖片&#10;&#10;自動產生的描述">
            <a:extLst>
              <a:ext uri="{FF2B5EF4-FFF2-40B4-BE49-F238E27FC236}">
                <a16:creationId xmlns:a16="http://schemas.microsoft.com/office/drawing/2014/main" id="{1F81DABA-B482-CE73-D02E-09304C718F3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85800" y="1782496"/>
            <a:ext cx="9144018" cy="3657607"/>
          </a:xfrm>
          <a:prstGeom prst="rect">
            <a:avLst/>
          </a:prstGeom>
        </p:spPr>
      </p:pic>
    </p:spTree>
    <p:extLst>
      <p:ext uri="{BB962C8B-B14F-4D97-AF65-F5344CB8AC3E}">
        <p14:creationId xmlns:p14="http://schemas.microsoft.com/office/powerpoint/2010/main" val="261562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609600" y="462624"/>
            <a:ext cx="12344400" cy="974626"/>
          </a:xfrm>
          <a:prstGeom prst="rect">
            <a:avLst/>
          </a:prstGeom>
        </p:spPr>
        <p:txBody>
          <a:bodyPr wrap="square"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Appendix: </a:t>
            </a:r>
            <a:r>
              <a:rPr lang="en-US" altLang="zh-TW" sz="6075" dirty="0">
                <a:solidFill>
                  <a:srgbClr val="5B5F72"/>
                </a:solidFill>
                <a:latin typeface="Arimo Bold"/>
                <a:ea typeface="Arimo Bold"/>
                <a:cs typeface="Arimo Bold"/>
                <a:sym typeface="Arimo Bold"/>
              </a:rPr>
              <a:t>Other</a:t>
            </a:r>
            <a:r>
              <a:rPr lang="zh-TW" altLang="en-US" sz="6075" dirty="0">
                <a:solidFill>
                  <a:srgbClr val="5B5F72"/>
                </a:solidFill>
                <a:latin typeface="Arimo Bold"/>
                <a:ea typeface="Arimo Bold"/>
                <a:cs typeface="Arimo Bold"/>
                <a:sym typeface="Arimo Bold"/>
              </a:rPr>
              <a:t> </a:t>
            </a:r>
            <a:r>
              <a:rPr lang="en-US" altLang="zh-TW" sz="6600" dirty="0">
                <a:solidFill>
                  <a:srgbClr val="5B5F72"/>
                </a:solidFill>
                <a:latin typeface="Arimo Bold"/>
                <a:ea typeface="Arimo Bold"/>
                <a:cs typeface="Arimo Bold"/>
                <a:sym typeface="Arimo Bold"/>
              </a:rPr>
              <a:t>Distribution</a:t>
            </a:r>
            <a:r>
              <a:rPr lang="zh-TW" altLang="en-US" sz="6075" dirty="0">
                <a:solidFill>
                  <a:srgbClr val="5B5F72"/>
                </a:solidFill>
                <a:latin typeface="Arimo Bold"/>
                <a:ea typeface="Arimo Bold"/>
                <a:cs typeface="Arimo Bold"/>
                <a:sym typeface="Arimo Bold"/>
              </a:rPr>
              <a:t> </a:t>
            </a:r>
            <a:endParaRPr lang="en-US" sz="6075" dirty="0">
              <a:solidFill>
                <a:srgbClr val="5B5F72"/>
              </a:solidFill>
              <a:latin typeface="Arimo Bold"/>
              <a:ea typeface="Arimo Bold"/>
              <a:cs typeface="Arimo Bold"/>
              <a:sym typeface="Arimo Bold"/>
            </a:endParaRPr>
          </a:p>
        </p:txBody>
      </p:sp>
      <p:sp>
        <p:nvSpPr>
          <p:cNvPr id="8" name="文字方塊 7">
            <a:extLst>
              <a:ext uri="{FF2B5EF4-FFF2-40B4-BE49-F238E27FC236}">
                <a16:creationId xmlns:a16="http://schemas.microsoft.com/office/drawing/2014/main" id="{11A5788B-4766-AEB9-B43C-D1DAD19588BA}"/>
              </a:ext>
            </a:extLst>
          </p:cNvPr>
          <p:cNvSpPr txBox="1"/>
          <p:nvPr/>
        </p:nvSpPr>
        <p:spPr>
          <a:xfrm>
            <a:off x="11887200" y="770641"/>
            <a:ext cx="9144000" cy="584775"/>
          </a:xfrm>
          <a:prstGeom prst="rect">
            <a:avLst/>
          </a:prstGeom>
          <a:noFill/>
        </p:spPr>
        <p:txBody>
          <a:bodyPr wrap="square">
            <a:spAutoFit/>
          </a:bodyPr>
          <a:lstStyle/>
          <a:p>
            <a:r>
              <a:rPr lang="en-US" altLang="zh-TW" sz="3200" dirty="0">
                <a:latin typeface="Arimo Bold"/>
                <a:ea typeface="Arimo Bold"/>
                <a:cs typeface="Arimo Bold"/>
                <a:sym typeface="Arimo Bold"/>
              </a:rPr>
              <a:t>(After</a:t>
            </a:r>
            <a:r>
              <a:rPr lang="zh-TW" altLang="en-US" sz="3200" dirty="0">
                <a:latin typeface="Arimo Bold"/>
                <a:ea typeface="Arimo Bold"/>
                <a:cs typeface="Arimo Bold"/>
                <a:sym typeface="Arimo Bold"/>
              </a:rPr>
              <a:t> </a:t>
            </a:r>
            <a:r>
              <a:rPr lang="en-US" altLang="zh-TW" sz="3200" dirty="0">
                <a:latin typeface="Arimo Bold"/>
                <a:ea typeface="Arimo Bold"/>
                <a:cs typeface="Arimo Bold"/>
                <a:sym typeface="Arimo Bold"/>
              </a:rPr>
              <a:t>Data Cleaning)</a:t>
            </a:r>
            <a:endParaRPr lang="zh-TW" altLang="en-US" sz="3200" dirty="0"/>
          </a:p>
        </p:txBody>
      </p:sp>
      <p:pic>
        <p:nvPicPr>
          <p:cNvPr id="12" name="圖片 11" descr="一張含有 文字, 行, 繪圖, 螢幕擷取畫面 的圖片&#10;&#10;自動產生的描述">
            <a:extLst>
              <a:ext uri="{FF2B5EF4-FFF2-40B4-BE49-F238E27FC236}">
                <a16:creationId xmlns:a16="http://schemas.microsoft.com/office/drawing/2014/main" id="{CA1F114C-34F8-23C5-E5DD-F15CAB3B6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4" name="圖片 13" descr="一張含有 行, 繪圖, 螢幕擷取畫面, 圖表 的圖片&#10;&#10;自動產生的描述">
            <a:extLst>
              <a:ext uri="{FF2B5EF4-FFF2-40B4-BE49-F238E27FC236}">
                <a16:creationId xmlns:a16="http://schemas.microsoft.com/office/drawing/2014/main" id="{54457286-689B-5ED8-353D-7987D5755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6" name="圖片 15" descr="一張含有 行, 繪圖, 螢幕擷取畫面, 圖表 的圖片&#10;&#10;自動產生的描述">
            <a:extLst>
              <a:ext uri="{FF2B5EF4-FFF2-40B4-BE49-F238E27FC236}">
                <a16:creationId xmlns:a16="http://schemas.microsoft.com/office/drawing/2014/main" id="{D1775368-1117-B9AC-28FC-FAFBFA09D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8" name="圖片 17" descr="一張含有 圖表, 行, 繪圖 的圖片&#10;&#10;自動產生的描述">
            <a:extLst>
              <a:ext uri="{FF2B5EF4-FFF2-40B4-BE49-F238E27FC236}">
                <a16:creationId xmlns:a16="http://schemas.microsoft.com/office/drawing/2014/main" id="{319A22AE-0BAB-A3B3-962B-109DFBB03A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0" name="圖片 19" descr="一張含有 行, 繪圖, 螢幕擷取畫面, 圖表 的圖片&#10;&#10;自動產生的描述">
            <a:extLst>
              <a:ext uri="{FF2B5EF4-FFF2-40B4-BE49-F238E27FC236}">
                <a16:creationId xmlns:a16="http://schemas.microsoft.com/office/drawing/2014/main" id="{F625BC58-F5E5-5213-AFD3-8676AF74B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2" name="圖片 21" descr="一張含有 行, 文字, 繪圖, 螢幕擷取畫面 的圖片&#10;&#10;自動產生的描述">
            <a:extLst>
              <a:ext uri="{FF2B5EF4-FFF2-40B4-BE49-F238E27FC236}">
                <a16:creationId xmlns:a16="http://schemas.microsoft.com/office/drawing/2014/main" id="{A742EC76-1FE4-E78A-F6AD-38E83EE998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4" name="圖片 23" descr="一張含有 文字, 行, 螢幕擷取畫面, 繪圖 的圖片&#10;&#10;自動產生的描述">
            <a:extLst>
              <a:ext uri="{FF2B5EF4-FFF2-40B4-BE49-F238E27FC236}">
                <a16:creationId xmlns:a16="http://schemas.microsoft.com/office/drawing/2014/main" id="{46912A58-5789-0908-7A4F-BD50F7BB7A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6" name="圖片 25" descr="一張含有 文字, 行, 繪圖, 螢幕擷取畫面 的圖片&#10;&#10;自動產生的描述">
            <a:extLst>
              <a:ext uri="{FF2B5EF4-FFF2-40B4-BE49-F238E27FC236}">
                <a16:creationId xmlns:a16="http://schemas.microsoft.com/office/drawing/2014/main" id="{48A7568A-DC64-0554-8682-7FD109BD2E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8" name="圖片 27" descr="一張含有 圖表, 行, 繪圖 的圖片&#10;&#10;自動產生的描述">
            <a:extLst>
              <a:ext uri="{FF2B5EF4-FFF2-40B4-BE49-F238E27FC236}">
                <a16:creationId xmlns:a16="http://schemas.microsoft.com/office/drawing/2014/main" id="{3B87E719-C663-00A4-D595-D5591ACC29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30" name="圖片 29" descr="一張含有 文字, 螢幕擷取畫面, 行, 繪圖 的圖片&#10;&#10;自動產生的描述">
            <a:extLst>
              <a:ext uri="{FF2B5EF4-FFF2-40B4-BE49-F238E27FC236}">
                <a16:creationId xmlns:a16="http://schemas.microsoft.com/office/drawing/2014/main" id="{CA845AB8-CBA1-E9AD-5E2B-46AEF140788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29673" y="5578375"/>
            <a:ext cx="9144018" cy="3657607"/>
          </a:xfrm>
          <a:prstGeom prst="rect">
            <a:avLst/>
          </a:prstGeom>
        </p:spPr>
      </p:pic>
      <p:pic>
        <p:nvPicPr>
          <p:cNvPr id="32" name="圖片 31" descr="一張含有 行, 繪圖, 圖表, 螢幕擷取畫面 的圖片&#10;&#10;自動產生的描述">
            <a:extLst>
              <a:ext uri="{FF2B5EF4-FFF2-40B4-BE49-F238E27FC236}">
                <a16:creationId xmlns:a16="http://schemas.microsoft.com/office/drawing/2014/main" id="{657FE066-B92C-945E-E497-53625C09E6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9826" y="5497554"/>
            <a:ext cx="9144018" cy="3657607"/>
          </a:xfrm>
          <a:prstGeom prst="rect">
            <a:avLst/>
          </a:prstGeom>
        </p:spPr>
      </p:pic>
      <p:pic>
        <p:nvPicPr>
          <p:cNvPr id="34" name="圖片 33" descr="一張含有 行, 繪圖, 圖表, 螢幕擷取畫面 的圖片&#10;&#10;自動產生的描述">
            <a:extLst>
              <a:ext uri="{FF2B5EF4-FFF2-40B4-BE49-F238E27FC236}">
                <a16:creationId xmlns:a16="http://schemas.microsoft.com/office/drawing/2014/main" id="{8BD8ABA5-5D2F-DDF6-FFDF-D04EA7E06F9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15364" y="2126057"/>
            <a:ext cx="9144018" cy="3657607"/>
          </a:xfrm>
          <a:prstGeom prst="rect">
            <a:avLst/>
          </a:prstGeom>
        </p:spPr>
      </p:pic>
      <p:pic>
        <p:nvPicPr>
          <p:cNvPr id="36" name="圖片 35" descr="一張含有 圖表, 行, 繪圖 的圖片&#10;&#10;自動產生的描述">
            <a:extLst>
              <a:ext uri="{FF2B5EF4-FFF2-40B4-BE49-F238E27FC236}">
                <a16:creationId xmlns:a16="http://schemas.microsoft.com/office/drawing/2014/main" id="{0870CDE4-9889-3586-C861-A016B1EE5AE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200" y="1920768"/>
            <a:ext cx="9144018" cy="3657607"/>
          </a:xfrm>
          <a:prstGeom prst="rect">
            <a:avLst/>
          </a:prstGeom>
        </p:spPr>
      </p:pic>
    </p:spTree>
    <p:extLst>
      <p:ext uri="{BB962C8B-B14F-4D97-AF65-F5344CB8AC3E}">
        <p14:creationId xmlns:p14="http://schemas.microsoft.com/office/powerpoint/2010/main" val="27427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609600" y="462624"/>
            <a:ext cx="12344400" cy="974626"/>
          </a:xfrm>
          <a:prstGeom prst="rect">
            <a:avLst/>
          </a:prstGeom>
        </p:spPr>
        <p:txBody>
          <a:bodyPr wrap="square"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Appendix: </a:t>
            </a:r>
            <a:r>
              <a:rPr lang="en-US" altLang="zh-TW" sz="6075" dirty="0">
                <a:solidFill>
                  <a:srgbClr val="5B5F72"/>
                </a:solidFill>
                <a:latin typeface="Arimo Bold"/>
                <a:ea typeface="Arimo Bold"/>
                <a:cs typeface="Arimo Bold"/>
                <a:sym typeface="Arimo Bold"/>
              </a:rPr>
              <a:t>Other</a:t>
            </a:r>
            <a:r>
              <a:rPr lang="zh-TW" altLang="en-US" sz="6075" dirty="0">
                <a:solidFill>
                  <a:srgbClr val="5B5F72"/>
                </a:solidFill>
                <a:latin typeface="Arimo Bold"/>
                <a:ea typeface="Arimo Bold"/>
                <a:cs typeface="Arimo Bold"/>
                <a:sym typeface="Arimo Bold"/>
              </a:rPr>
              <a:t> </a:t>
            </a:r>
            <a:r>
              <a:rPr lang="en-US" altLang="zh-TW" sz="6600" dirty="0">
                <a:solidFill>
                  <a:srgbClr val="5B5F72"/>
                </a:solidFill>
                <a:latin typeface="Arimo Bold"/>
                <a:ea typeface="Arimo Bold"/>
                <a:cs typeface="Arimo Bold"/>
                <a:sym typeface="Arimo Bold"/>
              </a:rPr>
              <a:t>Distribution</a:t>
            </a:r>
            <a:r>
              <a:rPr lang="zh-TW" altLang="en-US" sz="6075" dirty="0">
                <a:solidFill>
                  <a:srgbClr val="5B5F72"/>
                </a:solidFill>
                <a:latin typeface="Arimo Bold"/>
                <a:ea typeface="Arimo Bold"/>
                <a:cs typeface="Arimo Bold"/>
                <a:sym typeface="Arimo Bold"/>
              </a:rPr>
              <a:t> </a:t>
            </a:r>
            <a:endParaRPr lang="en-US" sz="6075" dirty="0">
              <a:solidFill>
                <a:srgbClr val="5B5F72"/>
              </a:solidFill>
              <a:latin typeface="Arimo Bold"/>
              <a:ea typeface="Arimo Bold"/>
              <a:cs typeface="Arimo Bold"/>
              <a:sym typeface="Arimo Bold"/>
            </a:endParaRPr>
          </a:p>
        </p:txBody>
      </p:sp>
      <p:sp>
        <p:nvSpPr>
          <p:cNvPr id="8" name="文字方塊 7">
            <a:extLst>
              <a:ext uri="{FF2B5EF4-FFF2-40B4-BE49-F238E27FC236}">
                <a16:creationId xmlns:a16="http://schemas.microsoft.com/office/drawing/2014/main" id="{11A5788B-4766-AEB9-B43C-D1DAD19588BA}"/>
              </a:ext>
            </a:extLst>
          </p:cNvPr>
          <p:cNvSpPr txBox="1"/>
          <p:nvPr/>
        </p:nvSpPr>
        <p:spPr>
          <a:xfrm>
            <a:off x="11887200" y="770641"/>
            <a:ext cx="9144000" cy="584775"/>
          </a:xfrm>
          <a:prstGeom prst="rect">
            <a:avLst/>
          </a:prstGeom>
          <a:noFill/>
        </p:spPr>
        <p:txBody>
          <a:bodyPr wrap="square">
            <a:spAutoFit/>
          </a:bodyPr>
          <a:lstStyle/>
          <a:p>
            <a:r>
              <a:rPr lang="en-US" altLang="zh-TW" sz="3200" dirty="0">
                <a:latin typeface="Arimo Bold"/>
                <a:ea typeface="Arimo Bold"/>
                <a:cs typeface="Arimo Bold"/>
                <a:sym typeface="Arimo Bold"/>
              </a:rPr>
              <a:t>(After</a:t>
            </a:r>
            <a:r>
              <a:rPr lang="zh-TW" altLang="en-US" sz="3200" dirty="0">
                <a:latin typeface="Arimo Bold"/>
                <a:ea typeface="Arimo Bold"/>
                <a:cs typeface="Arimo Bold"/>
                <a:sym typeface="Arimo Bold"/>
              </a:rPr>
              <a:t> </a:t>
            </a:r>
            <a:r>
              <a:rPr lang="en-US" altLang="zh-TW" sz="3200" dirty="0">
                <a:latin typeface="Arimo Bold"/>
                <a:ea typeface="Arimo Bold"/>
                <a:cs typeface="Arimo Bold"/>
                <a:sym typeface="Arimo Bold"/>
              </a:rPr>
              <a:t>Data Cleaning)</a:t>
            </a:r>
            <a:endParaRPr lang="zh-TW" altLang="en-US" sz="3200" dirty="0"/>
          </a:p>
        </p:txBody>
      </p:sp>
      <p:pic>
        <p:nvPicPr>
          <p:cNvPr id="12" name="圖片 11" descr="一張含有 文字, 行, 繪圖, 螢幕擷取畫面 的圖片&#10;&#10;自動產生的描述">
            <a:extLst>
              <a:ext uri="{FF2B5EF4-FFF2-40B4-BE49-F238E27FC236}">
                <a16:creationId xmlns:a16="http://schemas.microsoft.com/office/drawing/2014/main" id="{CA1F114C-34F8-23C5-E5DD-F15CAB3B6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4" name="圖片 13" descr="一張含有 行, 繪圖, 螢幕擷取畫面, 圖表 的圖片&#10;&#10;自動產生的描述">
            <a:extLst>
              <a:ext uri="{FF2B5EF4-FFF2-40B4-BE49-F238E27FC236}">
                <a16:creationId xmlns:a16="http://schemas.microsoft.com/office/drawing/2014/main" id="{54457286-689B-5ED8-353D-7987D5755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6" name="圖片 15" descr="一張含有 行, 繪圖, 螢幕擷取畫面, 圖表 的圖片&#10;&#10;自動產生的描述">
            <a:extLst>
              <a:ext uri="{FF2B5EF4-FFF2-40B4-BE49-F238E27FC236}">
                <a16:creationId xmlns:a16="http://schemas.microsoft.com/office/drawing/2014/main" id="{D1775368-1117-B9AC-28FC-FAFBFA09D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8" name="圖片 17" descr="一張含有 圖表, 行, 繪圖 的圖片&#10;&#10;自動產生的描述">
            <a:extLst>
              <a:ext uri="{FF2B5EF4-FFF2-40B4-BE49-F238E27FC236}">
                <a16:creationId xmlns:a16="http://schemas.microsoft.com/office/drawing/2014/main" id="{319A22AE-0BAB-A3B3-962B-109DFBB03A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0" name="圖片 19" descr="一張含有 行, 繪圖, 螢幕擷取畫面, 圖表 的圖片&#10;&#10;自動產生的描述">
            <a:extLst>
              <a:ext uri="{FF2B5EF4-FFF2-40B4-BE49-F238E27FC236}">
                <a16:creationId xmlns:a16="http://schemas.microsoft.com/office/drawing/2014/main" id="{F625BC58-F5E5-5213-AFD3-8676AF74B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22" name="圖片 21" descr="一張含有 行, 文字, 繪圖, 螢幕擷取畫面 的圖片&#10;&#10;自動產生的描述">
            <a:extLst>
              <a:ext uri="{FF2B5EF4-FFF2-40B4-BE49-F238E27FC236}">
                <a16:creationId xmlns:a16="http://schemas.microsoft.com/office/drawing/2014/main" id="{A742EC76-1FE4-E78A-F6AD-38E83EE998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9676" y="5862124"/>
            <a:ext cx="9144018" cy="3657607"/>
          </a:xfrm>
          <a:prstGeom prst="rect">
            <a:avLst/>
          </a:prstGeom>
        </p:spPr>
      </p:pic>
      <p:pic>
        <p:nvPicPr>
          <p:cNvPr id="24" name="圖片 23" descr="一張含有 文字, 行, 螢幕擷取畫面, 繪圖 的圖片&#10;&#10;自動產生的描述">
            <a:extLst>
              <a:ext uri="{FF2B5EF4-FFF2-40B4-BE49-F238E27FC236}">
                <a16:creationId xmlns:a16="http://schemas.microsoft.com/office/drawing/2014/main" id="{46912A58-5789-0908-7A4F-BD50F7BB7A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773" y="5813481"/>
            <a:ext cx="9144018" cy="3657607"/>
          </a:xfrm>
          <a:prstGeom prst="rect">
            <a:avLst/>
          </a:prstGeom>
        </p:spPr>
      </p:pic>
      <p:pic>
        <p:nvPicPr>
          <p:cNvPr id="26" name="圖片 25" descr="一張含有 文字, 行, 繪圖, 螢幕擷取畫面 的圖片&#10;&#10;自動產生的描述">
            <a:extLst>
              <a:ext uri="{FF2B5EF4-FFF2-40B4-BE49-F238E27FC236}">
                <a16:creationId xmlns:a16="http://schemas.microsoft.com/office/drawing/2014/main" id="{48A7568A-DC64-0554-8682-7FD109BD2E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34400" y="2204517"/>
            <a:ext cx="9144018" cy="3657607"/>
          </a:xfrm>
          <a:prstGeom prst="rect">
            <a:avLst/>
          </a:prstGeom>
        </p:spPr>
      </p:pic>
      <p:pic>
        <p:nvPicPr>
          <p:cNvPr id="28" name="圖片 27" descr="一張含有 圖表, 行, 繪圖 的圖片&#10;&#10;自動產生的描述">
            <a:extLst>
              <a:ext uri="{FF2B5EF4-FFF2-40B4-BE49-F238E27FC236}">
                <a16:creationId xmlns:a16="http://schemas.microsoft.com/office/drawing/2014/main" id="{3B87E719-C663-00A4-D595-D5591ACC29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7135" y="2155874"/>
            <a:ext cx="9144018" cy="3657607"/>
          </a:xfrm>
          <a:prstGeom prst="rect">
            <a:avLst/>
          </a:prstGeom>
        </p:spPr>
      </p:pic>
    </p:spTree>
    <p:extLst>
      <p:ext uri="{BB962C8B-B14F-4D97-AF65-F5344CB8AC3E}">
        <p14:creationId xmlns:p14="http://schemas.microsoft.com/office/powerpoint/2010/main" val="4012990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609600" y="462624"/>
            <a:ext cx="12344400" cy="974626"/>
          </a:xfrm>
          <a:prstGeom prst="rect">
            <a:avLst/>
          </a:prstGeom>
        </p:spPr>
        <p:txBody>
          <a:bodyPr wrap="square"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Appendix: </a:t>
            </a:r>
            <a:r>
              <a:rPr lang="en-US" altLang="zh-TW" sz="6075" dirty="0">
                <a:solidFill>
                  <a:srgbClr val="5B5F72"/>
                </a:solidFill>
                <a:latin typeface="Arimo Bold"/>
                <a:ea typeface="Arimo Bold"/>
                <a:cs typeface="Arimo Bold"/>
                <a:sym typeface="Arimo Bold"/>
              </a:rPr>
              <a:t>Other</a:t>
            </a:r>
            <a:r>
              <a:rPr lang="zh-TW" altLang="en-US" sz="6075" dirty="0">
                <a:solidFill>
                  <a:srgbClr val="5B5F72"/>
                </a:solidFill>
                <a:latin typeface="Arimo Bold"/>
                <a:ea typeface="Arimo Bold"/>
                <a:cs typeface="Arimo Bold"/>
                <a:sym typeface="Arimo Bold"/>
              </a:rPr>
              <a:t> </a:t>
            </a:r>
            <a:r>
              <a:rPr lang="en-US" altLang="zh-TW" sz="6600" dirty="0">
                <a:solidFill>
                  <a:srgbClr val="5B5F72"/>
                </a:solidFill>
                <a:latin typeface="Arimo Bold"/>
                <a:ea typeface="Arimo Bold"/>
                <a:cs typeface="Arimo Bold"/>
                <a:sym typeface="Arimo Bold"/>
              </a:rPr>
              <a:t>Distribution</a:t>
            </a:r>
            <a:r>
              <a:rPr lang="zh-TW" altLang="en-US" sz="6075" dirty="0">
                <a:solidFill>
                  <a:srgbClr val="5B5F72"/>
                </a:solidFill>
                <a:latin typeface="Arimo Bold"/>
                <a:ea typeface="Arimo Bold"/>
                <a:cs typeface="Arimo Bold"/>
                <a:sym typeface="Arimo Bold"/>
              </a:rPr>
              <a:t> </a:t>
            </a:r>
            <a:endParaRPr lang="en-US" sz="6075" dirty="0">
              <a:solidFill>
                <a:srgbClr val="5B5F72"/>
              </a:solidFill>
              <a:latin typeface="Arimo Bold"/>
              <a:ea typeface="Arimo Bold"/>
              <a:cs typeface="Arimo Bold"/>
              <a:sym typeface="Arimo Bold"/>
            </a:endParaRPr>
          </a:p>
        </p:txBody>
      </p:sp>
      <p:sp>
        <p:nvSpPr>
          <p:cNvPr id="8" name="文字方塊 7">
            <a:extLst>
              <a:ext uri="{FF2B5EF4-FFF2-40B4-BE49-F238E27FC236}">
                <a16:creationId xmlns:a16="http://schemas.microsoft.com/office/drawing/2014/main" id="{11A5788B-4766-AEB9-B43C-D1DAD19588BA}"/>
              </a:ext>
            </a:extLst>
          </p:cNvPr>
          <p:cNvSpPr txBox="1"/>
          <p:nvPr/>
        </p:nvSpPr>
        <p:spPr>
          <a:xfrm>
            <a:off x="11887200" y="770641"/>
            <a:ext cx="9144000" cy="584775"/>
          </a:xfrm>
          <a:prstGeom prst="rect">
            <a:avLst/>
          </a:prstGeom>
          <a:noFill/>
        </p:spPr>
        <p:txBody>
          <a:bodyPr wrap="square">
            <a:spAutoFit/>
          </a:bodyPr>
          <a:lstStyle/>
          <a:p>
            <a:r>
              <a:rPr lang="en-US" altLang="zh-TW" sz="3200" dirty="0">
                <a:latin typeface="Arimo Bold"/>
                <a:ea typeface="Arimo Bold"/>
                <a:cs typeface="Arimo Bold"/>
                <a:sym typeface="Arimo Bold"/>
              </a:rPr>
              <a:t>(After</a:t>
            </a:r>
            <a:r>
              <a:rPr lang="zh-TW" altLang="en-US" sz="3200" dirty="0">
                <a:latin typeface="Arimo Bold"/>
                <a:ea typeface="Arimo Bold"/>
                <a:cs typeface="Arimo Bold"/>
                <a:sym typeface="Arimo Bold"/>
              </a:rPr>
              <a:t> </a:t>
            </a:r>
            <a:r>
              <a:rPr lang="en-US" altLang="zh-TW" sz="3200" dirty="0">
                <a:latin typeface="Arimo Bold"/>
                <a:ea typeface="Arimo Bold"/>
                <a:cs typeface="Arimo Bold"/>
                <a:sym typeface="Arimo Bold"/>
              </a:rPr>
              <a:t>Data Cleaning)</a:t>
            </a:r>
            <a:endParaRPr lang="zh-TW" altLang="en-US" sz="3200" dirty="0"/>
          </a:p>
        </p:txBody>
      </p:sp>
      <p:pic>
        <p:nvPicPr>
          <p:cNvPr id="12" name="圖片 11" descr="一張含有 文字, 行, 繪圖, 螢幕擷取畫面 的圖片&#10;&#10;自動產生的描述">
            <a:extLst>
              <a:ext uri="{FF2B5EF4-FFF2-40B4-BE49-F238E27FC236}">
                <a16:creationId xmlns:a16="http://schemas.microsoft.com/office/drawing/2014/main" id="{CA1F114C-34F8-23C5-E5DD-F15CAB3B6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1" y="3314696"/>
            <a:ext cx="9144018" cy="3657607"/>
          </a:xfrm>
          <a:prstGeom prst="rect">
            <a:avLst/>
          </a:prstGeom>
        </p:spPr>
      </p:pic>
      <p:pic>
        <p:nvPicPr>
          <p:cNvPr id="14" name="圖片 13" descr="一張含有 行, 繪圖, 螢幕擷取畫面, 圖表 的圖片&#10;&#10;自動產生的描述">
            <a:extLst>
              <a:ext uri="{FF2B5EF4-FFF2-40B4-BE49-F238E27FC236}">
                <a16:creationId xmlns:a16="http://schemas.microsoft.com/office/drawing/2014/main" id="{54457286-689B-5ED8-353D-7987D5755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3991" y="5707558"/>
            <a:ext cx="9144018" cy="3657607"/>
          </a:xfrm>
          <a:prstGeom prst="rect">
            <a:avLst/>
          </a:prstGeom>
        </p:spPr>
      </p:pic>
      <p:pic>
        <p:nvPicPr>
          <p:cNvPr id="16" name="圖片 15" descr="一張含有 行, 繪圖, 螢幕擷取畫面, 圖表 的圖片&#10;&#10;自動產生的描述">
            <a:extLst>
              <a:ext uri="{FF2B5EF4-FFF2-40B4-BE49-F238E27FC236}">
                <a16:creationId xmlns:a16="http://schemas.microsoft.com/office/drawing/2014/main" id="{D1775368-1117-B9AC-28FC-FAFBFA09D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205" y="5569771"/>
            <a:ext cx="9144018" cy="3657607"/>
          </a:xfrm>
          <a:prstGeom prst="rect">
            <a:avLst/>
          </a:prstGeom>
        </p:spPr>
      </p:pic>
      <p:pic>
        <p:nvPicPr>
          <p:cNvPr id="18" name="圖片 17" descr="一張含有 圖表, 行, 繪圖 的圖片&#10;&#10;自動產生的描述">
            <a:extLst>
              <a:ext uri="{FF2B5EF4-FFF2-40B4-BE49-F238E27FC236}">
                <a16:creationId xmlns:a16="http://schemas.microsoft.com/office/drawing/2014/main" id="{319A22AE-0BAB-A3B3-962B-109DFBB03A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00" y="2126057"/>
            <a:ext cx="9144018" cy="3657607"/>
          </a:xfrm>
          <a:prstGeom prst="rect">
            <a:avLst/>
          </a:prstGeom>
        </p:spPr>
      </p:pic>
      <p:pic>
        <p:nvPicPr>
          <p:cNvPr id="20" name="圖片 19" descr="一張含有 行, 繪圖, 螢幕擷取畫面, 圖表 的圖片&#10;&#10;自動產生的描述">
            <a:extLst>
              <a:ext uri="{FF2B5EF4-FFF2-40B4-BE49-F238E27FC236}">
                <a16:creationId xmlns:a16="http://schemas.microsoft.com/office/drawing/2014/main" id="{F625BC58-F5E5-5213-AFD3-8676AF74B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 y="1918309"/>
            <a:ext cx="9144018" cy="3657607"/>
          </a:xfrm>
          <a:prstGeom prst="rect">
            <a:avLst/>
          </a:prstGeom>
        </p:spPr>
      </p:pic>
    </p:spTree>
    <p:extLst>
      <p:ext uri="{BB962C8B-B14F-4D97-AF65-F5344CB8AC3E}">
        <p14:creationId xmlns:p14="http://schemas.microsoft.com/office/powerpoint/2010/main" val="2757744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609600" y="462624"/>
            <a:ext cx="12344400" cy="974626"/>
          </a:xfrm>
          <a:prstGeom prst="rect">
            <a:avLst/>
          </a:prstGeom>
        </p:spPr>
        <p:txBody>
          <a:bodyPr wrap="square"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Appendix: </a:t>
            </a:r>
            <a:r>
              <a:rPr lang="en-US" altLang="zh-TW" sz="6075" dirty="0">
                <a:solidFill>
                  <a:srgbClr val="5B5F72"/>
                </a:solidFill>
                <a:latin typeface="Arimo Bold"/>
                <a:ea typeface="Arimo Bold"/>
                <a:cs typeface="Arimo Bold"/>
                <a:sym typeface="Arimo Bold"/>
              </a:rPr>
              <a:t>Other</a:t>
            </a:r>
            <a:r>
              <a:rPr lang="zh-TW" altLang="en-US" sz="6075" dirty="0">
                <a:solidFill>
                  <a:srgbClr val="5B5F72"/>
                </a:solidFill>
                <a:latin typeface="Arimo Bold"/>
                <a:ea typeface="Arimo Bold"/>
                <a:cs typeface="Arimo Bold"/>
                <a:sym typeface="Arimo Bold"/>
              </a:rPr>
              <a:t> </a:t>
            </a:r>
            <a:r>
              <a:rPr lang="en-US" altLang="zh-TW" sz="6600" dirty="0">
                <a:solidFill>
                  <a:srgbClr val="5B5F72"/>
                </a:solidFill>
                <a:latin typeface="Arimo Bold"/>
                <a:ea typeface="Arimo Bold"/>
                <a:cs typeface="Arimo Bold"/>
                <a:sym typeface="Arimo Bold"/>
              </a:rPr>
              <a:t>Distribution</a:t>
            </a:r>
            <a:r>
              <a:rPr lang="zh-TW" altLang="en-US" sz="6075" dirty="0">
                <a:solidFill>
                  <a:srgbClr val="5B5F72"/>
                </a:solidFill>
                <a:latin typeface="Arimo Bold"/>
                <a:ea typeface="Arimo Bold"/>
                <a:cs typeface="Arimo Bold"/>
                <a:sym typeface="Arimo Bold"/>
              </a:rPr>
              <a:t> </a:t>
            </a:r>
            <a:endParaRPr lang="en-US" sz="6075" dirty="0">
              <a:solidFill>
                <a:srgbClr val="5B5F72"/>
              </a:solidFill>
              <a:latin typeface="Arimo Bold"/>
              <a:ea typeface="Arimo Bold"/>
              <a:cs typeface="Arimo Bold"/>
              <a:sym typeface="Arimo Bold"/>
            </a:endParaRPr>
          </a:p>
        </p:txBody>
      </p:sp>
      <p:sp>
        <p:nvSpPr>
          <p:cNvPr id="8" name="文字方塊 7">
            <a:extLst>
              <a:ext uri="{FF2B5EF4-FFF2-40B4-BE49-F238E27FC236}">
                <a16:creationId xmlns:a16="http://schemas.microsoft.com/office/drawing/2014/main" id="{11A5788B-4766-AEB9-B43C-D1DAD19588BA}"/>
              </a:ext>
            </a:extLst>
          </p:cNvPr>
          <p:cNvSpPr txBox="1"/>
          <p:nvPr/>
        </p:nvSpPr>
        <p:spPr>
          <a:xfrm>
            <a:off x="11887200" y="770641"/>
            <a:ext cx="9144000" cy="584775"/>
          </a:xfrm>
          <a:prstGeom prst="rect">
            <a:avLst/>
          </a:prstGeom>
          <a:noFill/>
        </p:spPr>
        <p:txBody>
          <a:bodyPr wrap="square">
            <a:spAutoFit/>
          </a:bodyPr>
          <a:lstStyle/>
          <a:p>
            <a:r>
              <a:rPr lang="en-US" altLang="zh-TW" sz="3200" dirty="0">
                <a:latin typeface="Arimo Bold"/>
                <a:ea typeface="Arimo Bold"/>
                <a:cs typeface="Arimo Bold"/>
                <a:sym typeface="Arimo Bold"/>
              </a:rPr>
              <a:t>(After</a:t>
            </a:r>
            <a:r>
              <a:rPr lang="zh-TW" altLang="en-US" sz="3200" dirty="0">
                <a:latin typeface="Arimo Bold"/>
                <a:ea typeface="Arimo Bold"/>
                <a:cs typeface="Arimo Bold"/>
                <a:sym typeface="Arimo Bold"/>
              </a:rPr>
              <a:t> </a:t>
            </a:r>
            <a:r>
              <a:rPr lang="en-US" altLang="zh-TW" sz="3200" dirty="0">
                <a:latin typeface="Arimo Bold"/>
                <a:ea typeface="Arimo Bold"/>
                <a:cs typeface="Arimo Bold"/>
                <a:sym typeface="Arimo Bold"/>
              </a:rPr>
              <a:t>Data Cleaning)</a:t>
            </a:r>
            <a:endParaRPr lang="zh-TW" altLang="en-US" sz="3200" dirty="0"/>
          </a:p>
        </p:txBody>
      </p:sp>
      <p:pic>
        <p:nvPicPr>
          <p:cNvPr id="12" name="圖片 11" descr="一張含有 文字, 行, 繪圖, 螢幕擷取畫面 的圖片&#10;&#10;自動產生的描述">
            <a:extLst>
              <a:ext uri="{FF2B5EF4-FFF2-40B4-BE49-F238E27FC236}">
                <a16:creationId xmlns:a16="http://schemas.microsoft.com/office/drawing/2014/main" id="{CA1F114C-34F8-23C5-E5DD-F15CAB3B6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400298"/>
            <a:ext cx="13716011" cy="5486404"/>
          </a:xfrm>
          <a:prstGeom prst="rect">
            <a:avLst/>
          </a:prstGeom>
        </p:spPr>
      </p:pic>
    </p:spTree>
    <p:extLst>
      <p:ext uri="{BB962C8B-B14F-4D97-AF65-F5344CB8AC3E}">
        <p14:creationId xmlns:p14="http://schemas.microsoft.com/office/powerpoint/2010/main" val="245496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1"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dirty="0"/>
          </a:p>
        </p:txBody>
      </p:sp>
      <p:sp>
        <p:nvSpPr>
          <p:cNvPr id="3" name="TextBox 3"/>
          <p:cNvSpPr txBox="1"/>
          <p:nvPr/>
        </p:nvSpPr>
        <p:spPr>
          <a:xfrm>
            <a:off x="457200" y="151099"/>
            <a:ext cx="15240000" cy="2566600"/>
          </a:xfrm>
          <a:prstGeom prst="rect">
            <a:avLst/>
          </a:prstGeom>
        </p:spPr>
        <p:txBody>
          <a:bodyPr wrap="square" lIns="0" tIns="0" rIns="0" bIns="0" rtlCol="0" anchor="t">
            <a:spAutoFit/>
          </a:bodyPr>
          <a:lstStyle/>
          <a:p>
            <a:pPr>
              <a:lnSpc>
                <a:spcPts val="10480"/>
              </a:lnSpc>
            </a:pPr>
            <a:r>
              <a:rPr lang="en-US" altLang="zh-TW" sz="7200" dirty="0">
                <a:solidFill>
                  <a:srgbClr val="5B5F72"/>
                </a:solidFill>
                <a:latin typeface="Arimo Bold"/>
                <a:ea typeface="Arimo Bold"/>
                <a:cs typeface="Arimo Bold"/>
                <a:sym typeface="Arimo Bold"/>
              </a:rPr>
              <a:t>Distribution</a:t>
            </a:r>
            <a:r>
              <a:rPr lang="zh-TW" altLang="en-US" sz="7200" dirty="0">
                <a:solidFill>
                  <a:srgbClr val="5B5F72"/>
                </a:solidFill>
                <a:latin typeface="Arimo Bold"/>
                <a:ea typeface="Arimo Bold"/>
                <a:cs typeface="Arimo Bold"/>
                <a:sym typeface="Arimo Bold"/>
              </a:rPr>
              <a:t> </a:t>
            </a:r>
            <a:r>
              <a:rPr lang="en-US" altLang="zh-TW" sz="4800" dirty="0">
                <a:latin typeface="Arimo Bold"/>
                <a:ea typeface="Arimo Bold"/>
                <a:cs typeface="Arimo Bold"/>
                <a:sym typeface="Arimo Bold"/>
              </a:rPr>
              <a:t>(Before</a:t>
            </a:r>
            <a:r>
              <a:rPr lang="zh-TW" altLang="en-US" sz="4800" dirty="0">
                <a:latin typeface="Arimo Bold"/>
                <a:ea typeface="Arimo Bold"/>
                <a:cs typeface="Arimo Bold"/>
                <a:sym typeface="Arimo Bold"/>
              </a:rPr>
              <a:t> </a:t>
            </a:r>
            <a:r>
              <a:rPr lang="en-US" altLang="zh-TW" sz="4800" dirty="0">
                <a:latin typeface="Arimo Bold"/>
                <a:ea typeface="Arimo Bold"/>
                <a:cs typeface="Arimo Bold"/>
                <a:sym typeface="Arimo Bold"/>
              </a:rPr>
              <a:t>Data Cleaning)</a:t>
            </a:r>
            <a:endParaRPr lang="zh-TW" altLang="en-US" sz="4800" dirty="0"/>
          </a:p>
          <a:p>
            <a:pPr algn="l">
              <a:lnSpc>
                <a:spcPts val="10480"/>
              </a:lnSpc>
            </a:pPr>
            <a:endParaRPr lang="en-US" sz="7200" dirty="0">
              <a:latin typeface="Arimo Bold"/>
              <a:ea typeface="Arimo Bold"/>
              <a:cs typeface="Arimo Bold"/>
              <a:sym typeface="Arimo Bold"/>
            </a:endParaRPr>
          </a:p>
        </p:txBody>
      </p:sp>
      <p:sp>
        <p:nvSpPr>
          <p:cNvPr id="4" name="TextBox 20">
            <a:extLst>
              <a:ext uri="{FF2B5EF4-FFF2-40B4-BE49-F238E27FC236}">
                <a16:creationId xmlns:a16="http://schemas.microsoft.com/office/drawing/2014/main" id="{D8AF4005-38F3-82CE-91F9-5A7F527A94EF}"/>
              </a:ext>
            </a:extLst>
          </p:cNvPr>
          <p:cNvSpPr txBox="1"/>
          <p:nvPr/>
        </p:nvSpPr>
        <p:spPr>
          <a:xfrm>
            <a:off x="4419600" y="5321332"/>
            <a:ext cx="609600" cy="384016"/>
          </a:xfrm>
          <a:prstGeom prst="rect">
            <a:avLst/>
          </a:prstGeom>
        </p:spPr>
        <p:txBody>
          <a:bodyPr wrap="square" lIns="0" tIns="0" rIns="0" bIns="0" rtlCol="0" anchor="t">
            <a:spAutoFit/>
          </a:bodyPr>
          <a:lstStyle/>
          <a:p>
            <a:pPr marL="226218" lvl="1" algn="l">
              <a:lnSpc>
                <a:spcPts val="2883"/>
              </a:lnSpc>
            </a:pPr>
            <a:r>
              <a:rPr lang="en-US" altLang="zh-TW" sz="3600" b="1" dirty="0" err="1">
                <a:latin typeface="Arimo"/>
                <a:ea typeface="Arimo"/>
                <a:cs typeface="Arimo"/>
                <a:sym typeface="Arimo"/>
              </a:rPr>
              <a:t>rc</a:t>
            </a:r>
            <a:endParaRPr lang="en-US" sz="3600" b="1" dirty="0">
              <a:latin typeface="Arimo"/>
              <a:ea typeface="Arimo"/>
              <a:cs typeface="Arimo"/>
              <a:sym typeface="Arimo"/>
            </a:endParaRPr>
          </a:p>
        </p:txBody>
      </p:sp>
      <p:sp>
        <p:nvSpPr>
          <p:cNvPr id="5" name="TextBox 20">
            <a:extLst>
              <a:ext uri="{FF2B5EF4-FFF2-40B4-BE49-F238E27FC236}">
                <a16:creationId xmlns:a16="http://schemas.microsoft.com/office/drawing/2014/main" id="{127C925C-AC1C-3D3A-3782-A3BCC57527D2}"/>
              </a:ext>
            </a:extLst>
          </p:cNvPr>
          <p:cNvSpPr txBox="1"/>
          <p:nvPr/>
        </p:nvSpPr>
        <p:spPr>
          <a:xfrm>
            <a:off x="12936432" y="5270312"/>
            <a:ext cx="1295400" cy="384016"/>
          </a:xfrm>
          <a:prstGeom prst="rect">
            <a:avLst/>
          </a:prstGeom>
        </p:spPr>
        <p:txBody>
          <a:bodyPr wrap="square" lIns="0" tIns="0" rIns="0" bIns="0" rtlCol="0" anchor="t">
            <a:spAutoFit/>
          </a:bodyPr>
          <a:lstStyle/>
          <a:p>
            <a:pPr marL="226218" lvl="1" algn="l">
              <a:lnSpc>
                <a:spcPts val="2883"/>
              </a:lnSpc>
            </a:pPr>
            <a:r>
              <a:rPr lang="en-US" altLang="zh-TW" sz="3600" b="1" dirty="0" err="1">
                <a:latin typeface="Arimo"/>
                <a:ea typeface="Arimo"/>
                <a:cs typeface="Arimo"/>
                <a:sym typeface="Arimo"/>
              </a:rPr>
              <a:t>bgr</a:t>
            </a:r>
            <a:endParaRPr lang="en-US" sz="3600" b="1" dirty="0">
              <a:latin typeface="Arimo"/>
              <a:ea typeface="Arimo"/>
              <a:cs typeface="Arimo"/>
              <a:sym typeface="Arimo"/>
            </a:endParaRPr>
          </a:p>
        </p:txBody>
      </p:sp>
      <p:sp>
        <p:nvSpPr>
          <p:cNvPr id="6" name="TextBox 20">
            <a:extLst>
              <a:ext uri="{FF2B5EF4-FFF2-40B4-BE49-F238E27FC236}">
                <a16:creationId xmlns:a16="http://schemas.microsoft.com/office/drawing/2014/main" id="{1B154AD1-F832-880C-9E60-D66B97990918}"/>
              </a:ext>
            </a:extLst>
          </p:cNvPr>
          <p:cNvSpPr txBox="1"/>
          <p:nvPr/>
        </p:nvSpPr>
        <p:spPr>
          <a:xfrm>
            <a:off x="4219174" y="9296837"/>
            <a:ext cx="1295400" cy="384016"/>
          </a:xfrm>
          <a:prstGeom prst="rect">
            <a:avLst/>
          </a:prstGeom>
        </p:spPr>
        <p:txBody>
          <a:bodyPr wrap="square" lIns="0" tIns="0" rIns="0" bIns="0" rtlCol="0" anchor="t">
            <a:spAutoFit/>
          </a:bodyPr>
          <a:lstStyle/>
          <a:p>
            <a:pPr marL="226218" lvl="1" algn="l">
              <a:lnSpc>
                <a:spcPts val="2883"/>
              </a:lnSpc>
            </a:pPr>
            <a:r>
              <a:rPr lang="en-US" altLang="zh-TW" sz="3600" b="1" dirty="0">
                <a:latin typeface="Arimo"/>
                <a:ea typeface="Arimo"/>
                <a:cs typeface="Arimo"/>
                <a:sym typeface="Arimo"/>
              </a:rPr>
              <a:t>age</a:t>
            </a:r>
            <a:endParaRPr lang="en-US" sz="3600" b="1" dirty="0">
              <a:latin typeface="Arimo"/>
              <a:ea typeface="Arimo"/>
              <a:cs typeface="Arimo"/>
              <a:sym typeface="Arimo"/>
            </a:endParaRPr>
          </a:p>
        </p:txBody>
      </p:sp>
      <p:sp>
        <p:nvSpPr>
          <p:cNvPr id="7" name="TextBox 20">
            <a:extLst>
              <a:ext uri="{FF2B5EF4-FFF2-40B4-BE49-F238E27FC236}">
                <a16:creationId xmlns:a16="http://schemas.microsoft.com/office/drawing/2014/main" id="{C30944D0-2FD2-33DB-DD0D-8F7ECF10CE02}"/>
              </a:ext>
            </a:extLst>
          </p:cNvPr>
          <p:cNvSpPr txBox="1"/>
          <p:nvPr/>
        </p:nvSpPr>
        <p:spPr>
          <a:xfrm>
            <a:off x="12936432" y="9362937"/>
            <a:ext cx="1295400" cy="384016"/>
          </a:xfrm>
          <a:prstGeom prst="rect">
            <a:avLst/>
          </a:prstGeom>
        </p:spPr>
        <p:txBody>
          <a:bodyPr wrap="square" lIns="0" tIns="0" rIns="0" bIns="0" rtlCol="0" anchor="t">
            <a:spAutoFit/>
          </a:bodyPr>
          <a:lstStyle/>
          <a:p>
            <a:pPr marL="226218" lvl="1" algn="l">
              <a:lnSpc>
                <a:spcPts val="2883"/>
              </a:lnSpc>
            </a:pPr>
            <a:r>
              <a:rPr lang="en-US" altLang="zh-TW" sz="3600" b="1" dirty="0" err="1">
                <a:latin typeface="Arimo"/>
                <a:ea typeface="Arimo"/>
                <a:cs typeface="Arimo"/>
                <a:sym typeface="Arimo"/>
              </a:rPr>
              <a:t>pcv</a:t>
            </a:r>
            <a:endParaRPr lang="en-US" sz="3600" b="1" dirty="0">
              <a:latin typeface="Arimo"/>
              <a:ea typeface="Arimo"/>
              <a:cs typeface="Arimo"/>
              <a:sym typeface="Arimo"/>
            </a:endParaRPr>
          </a:p>
        </p:txBody>
      </p:sp>
      <p:pic>
        <p:nvPicPr>
          <p:cNvPr id="11" name="圖片 10" descr="一張含有 行, 圖表, 繪圖, 斜率、斜坡 的圖片&#10;&#10;自動產生的描述">
            <a:extLst>
              <a:ext uri="{FF2B5EF4-FFF2-40B4-BE49-F238E27FC236}">
                <a16:creationId xmlns:a16="http://schemas.microsoft.com/office/drawing/2014/main" id="{3207A14F-325D-931D-7598-E9482E9EAC65}"/>
              </a:ext>
            </a:extLst>
          </p:cNvPr>
          <p:cNvPicPr>
            <a:picLocks noChangeAspect="1"/>
          </p:cNvPicPr>
          <p:nvPr/>
        </p:nvPicPr>
        <p:blipFill rotWithShape="1">
          <a:blip r:embed="rId4">
            <a:extLst>
              <a:ext uri="{28A0092B-C50C-407E-A947-70E740481C1C}">
                <a14:useLocalDpi xmlns:a14="http://schemas.microsoft.com/office/drawing/2010/main" val="0"/>
              </a:ext>
            </a:extLst>
          </a:blip>
          <a:srcRect l="9314" t="11556" r="9717" b="3027"/>
          <a:stretch/>
        </p:blipFill>
        <p:spPr>
          <a:xfrm>
            <a:off x="1164943" y="5817118"/>
            <a:ext cx="7403862" cy="3124202"/>
          </a:xfrm>
          <a:prstGeom prst="rect">
            <a:avLst/>
          </a:prstGeom>
        </p:spPr>
      </p:pic>
      <p:pic>
        <p:nvPicPr>
          <p:cNvPr id="13" name="圖片 12" descr="一張含有 行, 圖表, 繪圖, 螢幕擷取畫面 的圖片&#10;&#10;自動產生的描述">
            <a:extLst>
              <a:ext uri="{FF2B5EF4-FFF2-40B4-BE49-F238E27FC236}">
                <a16:creationId xmlns:a16="http://schemas.microsoft.com/office/drawing/2014/main" id="{47E74396-49C7-5465-BA98-EF854B645886}"/>
              </a:ext>
            </a:extLst>
          </p:cNvPr>
          <p:cNvPicPr>
            <a:picLocks noChangeAspect="1"/>
          </p:cNvPicPr>
          <p:nvPr/>
        </p:nvPicPr>
        <p:blipFill rotWithShape="1">
          <a:blip r:embed="rId5">
            <a:extLst>
              <a:ext uri="{28A0092B-C50C-407E-A947-70E740481C1C}">
                <a14:useLocalDpi xmlns:a14="http://schemas.microsoft.com/office/drawing/2010/main" val="0"/>
              </a:ext>
            </a:extLst>
          </a:blip>
          <a:srcRect l="8124" t="11429" r="9760" b="3156"/>
          <a:stretch/>
        </p:blipFill>
        <p:spPr>
          <a:xfrm>
            <a:off x="9566061" y="5779125"/>
            <a:ext cx="7640840" cy="3179199"/>
          </a:xfrm>
          <a:prstGeom prst="rect">
            <a:avLst/>
          </a:prstGeom>
        </p:spPr>
      </p:pic>
      <p:pic>
        <p:nvPicPr>
          <p:cNvPr id="16" name="圖片 15" descr="一張含有 行, 繪圖, 圖表, 螢幕擷取畫面 的圖片&#10;&#10;自動產生的描述">
            <a:extLst>
              <a:ext uri="{FF2B5EF4-FFF2-40B4-BE49-F238E27FC236}">
                <a16:creationId xmlns:a16="http://schemas.microsoft.com/office/drawing/2014/main" id="{CB723FFE-EA8D-48ED-20A0-0A0FBDC89AD7}"/>
              </a:ext>
            </a:extLst>
          </p:cNvPr>
          <p:cNvPicPr>
            <a:picLocks noChangeAspect="1"/>
          </p:cNvPicPr>
          <p:nvPr/>
        </p:nvPicPr>
        <p:blipFill rotWithShape="1">
          <a:blip r:embed="rId6">
            <a:extLst>
              <a:ext uri="{28A0092B-C50C-407E-A947-70E740481C1C}">
                <a14:useLocalDpi xmlns:a14="http://schemas.microsoft.com/office/drawing/2010/main" val="0"/>
              </a:ext>
            </a:extLst>
          </a:blip>
          <a:srcRect l="9167" t="12500" r="9864" b="4167"/>
          <a:stretch/>
        </p:blipFill>
        <p:spPr>
          <a:xfrm>
            <a:off x="9566061" y="1988971"/>
            <a:ext cx="7403862" cy="3048000"/>
          </a:xfrm>
          <a:prstGeom prst="rect">
            <a:avLst/>
          </a:prstGeom>
        </p:spPr>
      </p:pic>
      <p:pic>
        <p:nvPicPr>
          <p:cNvPr id="19" name="圖片 18" descr="一張含有 圖表, 行, 繪圖, 螢幕擷取畫面 的圖片&#10;&#10;自動產生的描述">
            <a:extLst>
              <a:ext uri="{FF2B5EF4-FFF2-40B4-BE49-F238E27FC236}">
                <a16:creationId xmlns:a16="http://schemas.microsoft.com/office/drawing/2014/main" id="{7160E99D-C44B-2E78-9C4D-BCEA0A9234F0}"/>
              </a:ext>
            </a:extLst>
          </p:cNvPr>
          <p:cNvPicPr>
            <a:picLocks noChangeAspect="1"/>
          </p:cNvPicPr>
          <p:nvPr/>
        </p:nvPicPr>
        <p:blipFill rotWithShape="1">
          <a:blip r:embed="rId7">
            <a:extLst>
              <a:ext uri="{28A0092B-C50C-407E-A947-70E740481C1C}">
                <a14:useLocalDpi xmlns:a14="http://schemas.microsoft.com/office/drawing/2010/main" val="0"/>
              </a:ext>
            </a:extLst>
          </a:blip>
          <a:srcRect l="8333" t="13080" r="9552" b="3587"/>
          <a:stretch/>
        </p:blipFill>
        <p:spPr>
          <a:xfrm>
            <a:off x="1160027" y="1866539"/>
            <a:ext cx="7810270" cy="3170432"/>
          </a:xfrm>
          <a:prstGeom prst="rect">
            <a:avLst/>
          </a:prstGeom>
        </p:spPr>
      </p:pic>
    </p:spTree>
    <p:extLst>
      <p:ext uri="{BB962C8B-B14F-4D97-AF65-F5344CB8AC3E}">
        <p14:creationId xmlns:p14="http://schemas.microsoft.com/office/powerpoint/2010/main" val="107674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1"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dirty="0"/>
          </a:p>
        </p:txBody>
      </p:sp>
      <p:sp>
        <p:nvSpPr>
          <p:cNvPr id="3" name="TextBox 3"/>
          <p:cNvSpPr txBox="1"/>
          <p:nvPr/>
        </p:nvSpPr>
        <p:spPr>
          <a:xfrm>
            <a:off x="457200" y="151099"/>
            <a:ext cx="15011400" cy="1220078"/>
          </a:xfrm>
          <a:prstGeom prst="rect">
            <a:avLst/>
          </a:prstGeom>
        </p:spPr>
        <p:txBody>
          <a:bodyPr wrap="square" lIns="0" tIns="0" rIns="0" bIns="0" rtlCol="0" anchor="t">
            <a:spAutoFit/>
          </a:bodyPr>
          <a:lstStyle/>
          <a:p>
            <a:pPr algn="l">
              <a:lnSpc>
                <a:spcPts val="10480"/>
              </a:lnSpc>
            </a:pPr>
            <a:r>
              <a:rPr lang="en-US" altLang="zh-TW" sz="7200" dirty="0">
                <a:solidFill>
                  <a:srgbClr val="5B5F72"/>
                </a:solidFill>
                <a:latin typeface="Arimo Bold"/>
                <a:ea typeface="Arimo Bold"/>
                <a:cs typeface="Arimo Bold"/>
                <a:sym typeface="Arimo Bold"/>
              </a:rPr>
              <a:t>Distribution</a:t>
            </a:r>
            <a:r>
              <a:rPr lang="zh-TW" altLang="en-US" sz="7200" dirty="0">
                <a:solidFill>
                  <a:srgbClr val="5B5F72"/>
                </a:solidFill>
                <a:latin typeface="Arimo Bold"/>
                <a:ea typeface="Arimo Bold"/>
                <a:cs typeface="Arimo Bold"/>
                <a:sym typeface="Arimo Bold"/>
              </a:rPr>
              <a:t> </a:t>
            </a:r>
            <a:r>
              <a:rPr lang="en-US" altLang="zh-TW" sz="4800" dirty="0">
                <a:latin typeface="Arimo Bold"/>
                <a:ea typeface="Arimo Bold"/>
                <a:cs typeface="Arimo Bold"/>
                <a:sym typeface="Arimo Bold"/>
              </a:rPr>
              <a:t>(After</a:t>
            </a:r>
            <a:r>
              <a:rPr lang="zh-TW" altLang="en-US" sz="4800" dirty="0">
                <a:latin typeface="Arimo Bold"/>
                <a:ea typeface="Arimo Bold"/>
                <a:cs typeface="Arimo Bold"/>
                <a:sym typeface="Arimo Bold"/>
              </a:rPr>
              <a:t> </a:t>
            </a:r>
            <a:r>
              <a:rPr lang="en-US" altLang="zh-TW" sz="4800" dirty="0">
                <a:latin typeface="Arimo Bold"/>
                <a:ea typeface="Arimo Bold"/>
                <a:cs typeface="Arimo Bold"/>
                <a:sym typeface="Arimo Bold"/>
              </a:rPr>
              <a:t>Data Cleaning)</a:t>
            </a:r>
            <a:endParaRPr lang="en-US" sz="4800" dirty="0">
              <a:latin typeface="Arimo Bold"/>
              <a:ea typeface="Arimo Bold"/>
              <a:cs typeface="Arimo Bold"/>
              <a:sym typeface="Arimo Bold"/>
            </a:endParaRPr>
          </a:p>
        </p:txBody>
      </p:sp>
      <p:pic>
        <p:nvPicPr>
          <p:cNvPr id="14" name="圖片 13" descr="一張含有 行, 繪圖, 圖表, 斜率、斜坡 的圖片&#10;&#10;自動產生的描述">
            <a:extLst>
              <a:ext uri="{FF2B5EF4-FFF2-40B4-BE49-F238E27FC236}">
                <a16:creationId xmlns:a16="http://schemas.microsoft.com/office/drawing/2014/main" id="{5F83137E-87E3-97B2-03FA-A2AE1170AB64}"/>
              </a:ext>
            </a:extLst>
          </p:cNvPr>
          <p:cNvPicPr>
            <a:picLocks noChangeAspect="1"/>
          </p:cNvPicPr>
          <p:nvPr/>
        </p:nvPicPr>
        <p:blipFill rotWithShape="1">
          <a:blip r:embed="rId4">
            <a:extLst>
              <a:ext uri="{28A0092B-C50C-407E-A947-70E740481C1C}">
                <a14:useLocalDpi xmlns:a14="http://schemas.microsoft.com/office/drawing/2010/main" val="0"/>
              </a:ext>
            </a:extLst>
          </a:blip>
          <a:srcRect l="9633" t="11551" r="10264" b="3108"/>
          <a:stretch/>
        </p:blipFill>
        <p:spPr>
          <a:xfrm>
            <a:off x="1008203" y="5817118"/>
            <a:ext cx="7717343" cy="3288782"/>
          </a:xfrm>
          <a:prstGeom prst="rect">
            <a:avLst/>
          </a:prstGeom>
        </p:spPr>
      </p:pic>
      <p:pic>
        <p:nvPicPr>
          <p:cNvPr id="18" name="圖片 17" descr="一張含有 圖表, 行, 繪圖, 螢幕擷取畫面 的圖片&#10;&#10;自動產生的描述">
            <a:extLst>
              <a:ext uri="{FF2B5EF4-FFF2-40B4-BE49-F238E27FC236}">
                <a16:creationId xmlns:a16="http://schemas.microsoft.com/office/drawing/2014/main" id="{8E1FD0F7-C647-9B15-45FD-6BE2D8720482}"/>
              </a:ext>
            </a:extLst>
          </p:cNvPr>
          <p:cNvPicPr>
            <a:picLocks noChangeAspect="1"/>
          </p:cNvPicPr>
          <p:nvPr/>
        </p:nvPicPr>
        <p:blipFill rotWithShape="1">
          <a:blip r:embed="rId5">
            <a:extLst>
              <a:ext uri="{28A0092B-C50C-407E-A947-70E740481C1C}">
                <a14:useLocalDpi xmlns:a14="http://schemas.microsoft.com/office/drawing/2010/main" val="0"/>
              </a:ext>
            </a:extLst>
          </a:blip>
          <a:srcRect l="9382" t="13695" r="9643" b="3532"/>
          <a:stretch/>
        </p:blipFill>
        <p:spPr>
          <a:xfrm>
            <a:off x="9566061" y="2019299"/>
            <a:ext cx="7640840" cy="3124201"/>
          </a:xfrm>
          <a:prstGeom prst="rect">
            <a:avLst/>
          </a:prstGeom>
        </p:spPr>
      </p:pic>
      <p:pic>
        <p:nvPicPr>
          <p:cNvPr id="20" name="圖片 19" descr="一張含有 圖表, 行, 繪圖 的圖片&#10;&#10;自動產生的描述">
            <a:extLst>
              <a:ext uri="{FF2B5EF4-FFF2-40B4-BE49-F238E27FC236}">
                <a16:creationId xmlns:a16="http://schemas.microsoft.com/office/drawing/2014/main" id="{AAE6B545-B2DF-54BD-ECDA-4CC9E1D95892}"/>
              </a:ext>
            </a:extLst>
          </p:cNvPr>
          <p:cNvPicPr>
            <a:picLocks noChangeAspect="1"/>
          </p:cNvPicPr>
          <p:nvPr/>
        </p:nvPicPr>
        <p:blipFill rotWithShape="1">
          <a:blip r:embed="rId6">
            <a:extLst>
              <a:ext uri="{28A0092B-C50C-407E-A947-70E740481C1C}">
                <a14:useLocalDpi xmlns:a14="http://schemas.microsoft.com/office/drawing/2010/main" val="0"/>
              </a:ext>
            </a:extLst>
          </a:blip>
          <a:srcRect l="8940" t="12056" r="7500" b="2527"/>
          <a:stretch/>
        </p:blipFill>
        <p:spPr>
          <a:xfrm>
            <a:off x="9562456" y="5817118"/>
            <a:ext cx="8043352" cy="3288782"/>
          </a:xfrm>
          <a:prstGeom prst="rect">
            <a:avLst/>
          </a:prstGeom>
        </p:spPr>
      </p:pic>
      <p:pic>
        <p:nvPicPr>
          <p:cNvPr id="22" name="圖片 21" descr="一張含有 圖表, 行, 繪圖 的圖片&#10;&#10;自動產生的描述">
            <a:extLst>
              <a:ext uri="{FF2B5EF4-FFF2-40B4-BE49-F238E27FC236}">
                <a16:creationId xmlns:a16="http://schemas.microsoft.com/office/drawing/2014/main" id="{67ACB4B3-ECCD-72DE-FA52-E9AE4C489339}"/>
              </a:ext>
            </a:extLst>
          </p:cNvPr>
          <p:cNvPicPr>
            <a:picLocks noChangeAspect="1"/>
          </p:cNvPicPr>
          <p:nvPr/>
        </p:nvPicPr>
        <p:blipFill rotWithShape="1">
          <a:blip r:embed="rId7">
            <a:extLst>
              <a:ext uri="{28A0092B-C50C-407E-A947-70E740481C1C}">
                <a14:useLocalDpi xmlns:a14="http://schemas.microsoft.com/office/drawing/2010/main" val="0"/>
              </a:ext>
            </a:extLst>
          </a:blip>
          <a:srcRect l="9030" t="10505" r="10001" b="4078"/>
          <a:stretch/>
        </p:blipFill>
        <p:spPr>
          <a:xfrm>
            <a:off x="1081101" y="1953199"/>
            <a:ext cx="7403862" cy="3124201"/>
          </a:xfrm>
          <a:prstGeom prst="rect">
            <a:avLst/>
          </a:prstGeom>
        </p:spPr>
      </p:pic>
      <p:sp>
        <p:nvSpPr>
          <p:cNvPr id="4" name="TextBox 20">
            <a:extLst>
              <a:ext uri="{FF2B5EF4-FFF2-40B4-BE49-F238E27FC236}">
                <a16:creationId xmlns:a16="http://schemas.microsoft.com/office/drawing/2014/main" id="{D8AF4005-38F3-82CE-91F9-5A7F527A94EF}"/>
              </a:ext>
            </a:extLst>
          </p:cNvPr>
          <p:cNvSpPr txBox="1"/>
          <p:nvPr/>
        </p:nvSpPr>
        <p:spPr>
          <a:xfrm>
            <a:off x="4419600" y="5321332"/>
            <a:ext cx="609600" cy="384016"/>
          </a:xfrm>
          <a:prstGeom prst="rect">
            <a:avLst/>
          </a:prstGeom>
        </p:spPr>
        <p:txBody>
          <a:bodyPr wrap="square" lIns="0" tIns="0" rIns="0" bIns="0" rtlCol="0" anchor="t">
            <a:spAutoFit/>
          </a:bodyPr>
          <a:lstStyle/>
          <a:p>
            <a:pPr marL="226218" lvl="1" algn="l">
              <a:lnSpc>
                <a:spcPts val="2883"/>
              </a:lnSpc>
            </a:pPr>
            <a:r>
              <a:rPr lang="en-US" altLang="zh-TW" sz="3600" b="1" dirty="0" err="1">
                <a:latin typeface="Arimo"/>
                <a:ea typeface="Arimo"/>
                <a:cs typeface="Arimo"/>
                <a:sym typeface="Arimo"/>
              </a:rPr>
              <a:t>rc</a:t>
            </a:r>
            <a:endParaRPr lang="en-US" sz="3600" b="1" dirty="0">
              <a:latin typeface="Arimo"/>
              <a:ea typeface="Arimo"/>
              <a:cs typeface="Arimo"/>
              <a:sym typeface="Arimo"/>
            </a:endParaRPr>
          </a:p>
        </p:txBody>
      </p:sp>
      <p:sp>
        <p:nvSpPr>
          <p:cNvPr id="5" name="TextBox 20">
            <a:extLst>
              <a:ext uri="{FF2B5EF4-FFF2-40B4-BE49-F238E27FC236}">
                <a16:creationId xmlns:a16="http://schemas.microsoft.com/office/drawing/2014/main" id="{127C925C-AC1C-3D3A-3782-A3BCC57527D2}"/>
              </a:ext>
            </a:extLst>
          </p:cNvPr>
          <p:cNvSpPr txBox="1"/>
          <p:nvPr/>
        </p:nvSpPr>
        <p:spPr>
          <a:xfrm>
            <a:off x="12936432" y="5270312"/>
            <a:ext cx="1295400" cy="384016"/>
          </a:xfrm>
          <a:prstGeom prst="rect">
            <a:avLst/>
          </a:prstGeom>
        </p:spPr>
        <p:txBody>
          <a:bodyPr wrap="square" lIns="0" tIns="0" rIns="0" bIns="0" rtlCol="0" anchor="t">
            <a:spAutoFit/>
          </a:bodyPr>
          <a:lstStyle/>
          <a:p>
            <a:pPr marL="226218" lvl="1" algn="l">
              <a:lnSpc>
                <a:spcPts val="2883"/>
              </a:lnSpc>
            </a:pPr>
            <a:r>
              <a:rPr lang="en-US" altLang="zh-TW" sz="3600" b="1" dirty="0" err="1">
                <a:latin typeface="Arimo"/>
                <a:ea typeface="Arimo"/>
                <a:cs typeface="Arimo"/>
                <a:sym typeface="Arimo"/>
              </a:rPr>
              <a:t>bgr</a:t>
            </a:r>
            <a:endParaRPr lang="en-US" sz="3600" b="1" dirty="0">
              <a:latin typeface="Arimo"/>
              <a:ea typeface="Arimo"/>
              <a:cs typeface="Arimo"/>
              <a:sym typeface="Arimo"/>
            </a:endParaRPr>
          </a:p>
        </p:txBody>
      </p:sp>
      <p:sp>
        <p:nvSpPr>
          <p:cNvPr id="6" name="TextBox 20">
            <a:extLst>
              <a:ext uri="{FF2B5EF4-FFF2-40B4-BE49-F238E27FC236}">
                <a16:creationId xmlns:a16="http://schemas.microsoft.com/office/drawing/2014/main" id="{1B154AD1-F832-880C-9E60-D66B97990918}"/>
              </a:ext>
            </a:extLst>
          </p:cNvPr>
          <p:cNvSpPr txBox="1"/>
          <p:nvPr/>
        </p:nvSpPr>
        <p:spPr>
          <a:xfrm>
            <a:off x="4219174" y="9296837"/>
            <a:ext cx="1295400" cy="384016"/>
          </a:xfrm>
          <a:prstGeom prst="rect">
            <a:avLst/>
          </a:prstGeom>
        </p:spPr>
        <p:txBody>
          <a:bodyPr wrap="square" lIns="0" tIns="0" rIns="0" bIns="0" rtlCol="0" anchor="t">
            <a:spAutoFit/>
          </a:bodyPr>
          <a:lstStyle/>
          <a:p>
            <a:pPr marL="226218" lvl="1" algn="l">
              <a:lnSpc>
                <a:spcPts val="2883"/>
              </a:lnSpc>
            </a:pPr>
            <a:r>
              <a:rPr lang="en-US" altLang="zh-TW" sz="3600" b="1" dirty="0">
                <a:latin typeface="Arimo"/>
                <a:ea typeface="Arimo"/>
                <a:cs typeface="Arimo"/>
                <a:sym typeface="Arimo"/>
              </a:rPr>
              <a:t>age</a:t>
            </a:r>
            <a:endParaRPr lang="en-US" sz="3600" b="1" dirty="0">
              <a:latin typeface="Arimo"/>
              <a:ea typeface="Arimo"/>
              <a:cs typeface="Arimo"/>
              <a:sym typeface="Arimo"/>
            </a:endParaRPr>
          </a:p>
        </p:txBody>
      </p:sp>
      <p:sp>
        <p:nvSpPr>
          <p:cNvPr id="7" name="TextBox 20">
            <a:extLst>
              <a:ext uri="{FF2B5EF4-FFF2-40B4-BE49-F238E27FC236}">
                <a16:creationId xmlns:a16="http://schemas.microsoft.com/office/drawing/2014/main" id="{C30944D0-2FD2-33DB-DD0D-8F7ECF10CE02}"/>
              </a:ext>
            </a:extLst>
          </p:cNvPr>
          <p:cNvSpPr txBox="1"/>
          <p:nvPr/>
        </p:nvSpPr>
        <p:spPr>
          <a:xfrm>
            <a:off x="12936432" y="9362937"/>
            <a:ext cx="1295400" cy="384016"/>
          </a:xfrm>
          <a:prstGeom prst="rect">
            <a:avLst/>
          </a:prstGeom>
        </p:spPr>
        <p:txBody>
          <a:bodyPr wrap="square" lIns="0" tIns="0" rIns="0" bIns="0" rtlCol="0" anchor="t">
            <a:spAutoFit/>
          </a:bodyPr>
          <a:lstStyle/>
          <a:p>
            <a:pPr marL="226218" lvl="1" algn="l">
              <a:lnSpc>
                <a:spcPts val="2883"/>
              </a:lnSpc>
            </a:pPr>
            <a:r>
              <a:rPr lang="en-US" altLang="zh-TW" sz="3600" b="1" dirty="0" err="1">
                <a:latin typeface="Arimo"/>
                <a:ea typeface="Arimo"/>
                <a:cs typeface="Arimo"/>
                <a:sym typeface="Arimo"/>
              </a:rPr>
              <a:t>pcv</a:t>
            </a:r>
            <a:endParaRPr lang="en-US" sz="3600" b="1" dirty="0">
              <a:latin typeface="Arimo"/>
              <a:ea typeface="Arimo"/>
              <a:cs typeface="Arimo"/>
              <a:sym typeface="Arimo"/>
            </a:endParaRPr>
          </a:p>
        </p:txBody>
      </p:sp>
    </p:spTree>
    <p:extLst>
      <p:ext uri="{BB962C8B-B14F-4D97-AF65-F5344CB8AC3E}">
        <p14:creationId xmlns:p14="http://schemas.microsoft.com/office/powerpoint/2010/main" val="222310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32"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4" name="TextBox 4"/>
          <p:cNvSpPr txBox="1"/>
          <p:nvPr/>
        </p:nvSpPr>
        <p:spPr>
          <a:xfrm>
            <a:off x="685800" y="585476"/>
            <a:ext cx="6891718" cy="789622"/>
          </a:xfrm>
          <a:prstGeom prst="rect">
            <a:avLst/>
          </a:prstGeom>
        </p:spPr>
        <p:txBody>
          <a:bodyPr lIns="0" tIns="0" rIns="0" bIns="0" rtlCol="0" anchor="t">
            <a:spAutoFit/>
          </a:bodyPr>
          <a:lstStyle/>
          <a:p>
            <a:pPr algn="l">
              <a:lnSpc>
                <a:spcPts val="5632"/>
              </a:lnSpc>
            </a:pPr>
            <a:r>
              <a:rPr lang="en-US" sz="6000" dirty="0">
                <a:solidFill>
                  <a:srgbClr val="5B5F72"/>
                </a:solidFill>
                <a:latin typeface="Arimo Bold"/>
                <a:ea typeface="Arimo Bold"/>
                <a:cs typeface="Arimo Bold"/>
                <a:sym typeface="Arimo Bold"/>
              </a:rPr>
              <a:t>Data processing</a:t>
            </a:r>
          </a:p>
        </p:txBody>
      </p:sp>
      <p:grpSp>
        <p:nvGrpSpPr>
          <p:cNvPr id="5" name="Group 5"/>
          <p:cNvGrpSpPr/>
          <p:nvPr/>
        </p:nvGrpSpPr>
        <p:grpSpPr>
          <a:xfrm>
            <a:off x="2062306" y="2207645"/>
            <a:ext cx="58439" cy="7050655"/>
            <a:chOff x="0" y="0"/>
            <a:chExt cx="60920" cy="7349927"/>
          </a:xfrm>
        </p:grpSpPr>
        <p:sp>
          <p:nvSpPr>
            <p:cNvPr id="6" name="Freeform 6"/>
            <p:cNvSpPr/>
            <p:nvPr/>
          </p:nvSpPr>
          <p:spPr>
            <a:xfrm>
              <a:off x="0" y="0"/>
              <a:ext cx="60960" cy="7349999"/>
            </a:xfrm>
            <a:custGeom>
              <a:avLst/>
              <a:gdLst/>
              <a:ahLst/>
              <a:cxnLst/>
              <a:rect l="l" t="t" r="r" b="b"/>
              <a:pathLst>
                <a:path w="60960" h="7349999">
                  <a:moveTo>
                    <a:pt x="0" y="30480"/>
                  </a:moveTo>
                  <a:cubicBezTo>
                    <a:pt x="0" y="13589"/>
                    <a:pt x="13589" y="0"/>
                    <a:pt x="30480" y="0"/>
                  </a:cubicBezTo>
                  <a:cubicBezTo>
                    <a:pt x="47371" y="0"/>
                    <a:pt x="60960" y="13589"/>
                    <a:pt x="60960" y="30480"/>
                  </a:cubicBezTo>
                  <a:lnTo>
                    <a:pt x="60960" y="7319518"/>
                  </a:lnTo>
                  <a:cubicBezTo>
                    <a:pt x="60960" y="7336282"/>
                    <a:pt x="47371" y="7349999"/>
                    <a:pt x="30480" y="7349999"/>
                  </a:cubicBezTo>
                  <a:cubicBezTo>
                    <a:pt x="13589" y="7349999"/>
                    <a:pt x="0" y="7336282"/>
                    <a:pt x="0" y="7319518"/>
                  </a:cubicBezTo>
                  <a:close/>
                </a:path>
              </a:pathLst>
            </a:custGeom>
            <a:solidFill>
              <a:srgbClr val="C9CACE"/>
            </a:solidFill>
          </p:spPr>
          <p:txBody>
            <a:bodyPr/>
            <a:lstStyle/>
            <a:p>
              <a:endParaRPr lang="zh-TW" altLang="en-US"/>
            </a:p>
          </p:txBody>
        </p:sp>
      </p:grpSp>
      <p:grpSp>
        <p:nvGrpSpPr>
          <p:cNvPr id="7" name="Group 7"/>
          <p:cNvGrpSpPr/>
          <p:nvPr/>
        </p:nvGrpSpPr>
        <p:grpSpPr>
          <a:xfrm>
            <a:off x="2411641" y="3032037"/>
            <a:ext cx="993580" cy="56665"/>
            <a:chOff x="0" y="0"/>
            <a:chExt cx="1068188" cy="60920"/>
          </a:xfrm>
        </p:grpSpPr>
        <p:sp>
          <p:nvSpPr>
            <p:cNvPr id="8" name="Freeform 8"/>
            <p:cNvSpPr/>
            <p:nvPr/>
          </p:nvSpPr>
          <p:spPr>
            <a:xfrm>
              <a:off x="0" y="0"/>
              <a:ext cx="1068197" cy="60960"/>
            </a:xfrm>
            <a:custGeom>
              <a:avLst/>
              <a:gdLst/>
              <a:ahLst/>
              <a:cxnLst/>
              <a:rect l="l" t="t" r="r" b="b"/>
              <a:pathLst>
                <a:path w="1068197" h="60960">
                  <a:moveTo>
                    <a:pt x="0" y="30480"/>
                  </a:moveTo>
                  <a:cubicBezTo>
                    <a:pt x="0" y="13589"/>
                    <a:pt x="13589" y="0"/>
                    <a:pt x="30480" y="0"/>
                  </a:cubicBezTo>
                  <a:lnTo>
                    <a:pt x="1037717" y="0"/>
                  </a:lnTo>
                  <a:cubicBezTo>
                    <a:pt x="1054481" y="0"/>
                    <a:pt x="1068197" y="13589"/>
                    <a:pt x="1068197" y="30480"/>
                  </a:cubicBezTo>
                  <a:cubicBezTo>
                    <a:pt x="1068197" y="47371"/>
                    <a:pt x="1054608" y="60960"/>
                    <a:pt x="1037717" y="60960"/>
                  </a:cubicBezTo>
                  <a:lnTo>
                    <a:pt x="30480" y="60960"/>
                  </a:lnTo>
                  <a:cubicBezTo>
                    <a:pt x="13589" y="60960"/>
                    <a:pt x="0" y="47244"/>
                    <a:pt x="0" y="30480"/>
                  </a:cubicBezTo>
                  <a:close/>
                </a:path>
              </a:pathLst>
            </a:custGeom>
            <a:solidFill>
              <a:srgbClr val="C9CACE"/>
            </a:solidFill>
          </p:spPr>
          <p:txBody>
            <a:bodyPr/>
            <a:lstStyle/>
            <a:p>
              <a:endParaRPr lang="zh-TW" altLang="en-US"/>
            </a:p>
          </p:txBody>
        </p:sp>
      </p:grpSp>
      <p:grpSp>
        <p:nvGrpSpPr>
          <p:cNvPr id="9" name="Group 9"/>
          <p:cNvGrpSpPr/>
          <p:nvPr/>
        </p:nvGrpSpPr>
        <p:grpSpPr>
          <a:xfrm>
            <a:off x="1767096" y="2735144"/>
            <a:ext cx="650451" cy="650451"/>
            <a:chOff x="0" y="0"/>
            <a:chExt cx="699293" cy="699293"/>
          </a:xfrm>
        </p:grpSpPr>
        <p:sp>
          <p:nvSpPr>
            <p:cNvPr id="10" name="Freeform 10"/>
            <p:cNvSpPr/>
            <p:nvPr/>
          </p:nvSpPr>
          <p:spPr>
            <a:xfrm>
              <a:off x="6350" y="6350"/>
              <a:ext cx="686562" cy="686562"/>
            </a:xfrm>
            <a:custGeom>
              <a:avLst/>
              <a:gdLst/>
              <a:ahLst/>
              <a:cxnLst/>
              <a:rect l="l" t="t" r="r" b="b"/>
              <a:pathLst>
                <a:path w="686562" h="686562">
                  <a:moveTo>
                    <a:pt x="0" y="137287"/>
                  </a:moveTo>
                  <a:cubicBezTo>
                    <a:pt x="0" y="61468"/>
                    <a:pt x="61468" y="0"/>
                    <a:pt x="137287" y="0"/>
                  </a:cubicBezTo>
                  <a:lnTo>
                    <a:pt x="549275" y="0"/>
                  </a:lnTo>
                  <a:cubicBezTo>
                    <a:pt x="625094" y="0"/>
                    <a:pt x="686562" y="61468"/>
                    <a:pt x="686562" y="137287"/>
                  </a:cubicBezTo>
                  <a:lnTo>
                    <a:pt x="686562" y="549275"/>
                  </a:lnTo>
                  <a:cubicBezTo>
                    <a:pt x="686562" y="625094"/>
                    <a:pt x="625094" y="686562"/>
                    <a:pt x="549275" y="686562"/>
                  </a:cubicBezTo>
                  <a:lnTo>
                    <a:pt x="137287" y="686562"/>
                  </a:lnTo>
                  <a:cubicBezTo>
                    <a:pt x="61468" y="686562"/>
                    <a:pt x="0" y="625094"/>
                    <a:pt x="0" y="549275"/>
                  </a:cubicBezTo>
                  <a:close/>
                </a:path>
              </a:pathLst>
            </a:custGeom>
            <a:solidFill>
              <a:srgbClr val="E3E4E8"/>
            </a:solidFill>
          </p:spPr>
          <p:txBody>
            <a:bodyPr/>
            <a:lstStyle/>
            <a:p>
              <a:endParaRPr lang="zh-TW" altLang="en-US"/>
            </a:p>
          </p:txBody>
        </p:sp>
        <p:sp>
          <p:nvSpPr>
            <p:cNvPr id="11" name="Freeform 11"/>
            <p:cNvSpPr/>
            <p:nvPr/>
          </p:nvSpPr>
          <p:spPr>
            <a:xfrm>
              <a:off x="0" y="0"/>
              <a:ext cx="699262" cy="699262"/>
            </a:xfrm>
            <a:custGeom>
              <a:avLst/>
              <a:gdLst/>
              <a:ahLst/>
              <a:cxnLst/>
              <a:rect l="l" t="t" r="r" b="b"/>
              <a:pathLst>
                <a:path w="699262" h="699262">
                  <a:moveTo>
                    <a:pt x="0" y="143637"/>
                  </a:moveTo>
                  <a:cubicBezTo>
                    <a:pt x="0" y="64389"/>
                    <a:pt x="64389" y="0"/>
                    <a:pt x="143637" y="0"/>
                  </a:cubicBezTo>
                  <a:lnTo>
                    <a:pt x="555625" y="0"/>
                  </a:lnTo>
                  <a:lnTo>
                    <a:pt x="555625" y="6350"/>
                  </a:lnTo>
                  <a:lnTo>
                    <a:pt x="555625" y="0"/>
                  </a:lnTo>
                  <a:cubicBezTo>
                    <a:pt x="635000" y="0"/>
                    <a:pt x="699262" y="64389"/>
                    <a:pt x="699262" y="143637"/>
                  </a:cubicBezTo>
                  <a:lnTo>
                    <a:pt x="692912" y="143637"/>
                  </a:lnTo>
                  <a:lnTo>
                    <a:pt x="699262" y="143637"/>
                  </a:lnTo>
                  <a:lnTo>
                    <a:pt x="699262" y="555625"/>
                  </a:lnTo>
                  <a:lnTo>
                    <a:pt x="692912" y="555625"/>
                  </a:lnTo>
                  <a:lnTo>
                    <a:pt x="699262" y="555625"/>
                  </a:lnTo>
                  <a:cubicBezTo>
                    <a:pt x="699262" y="635000"/>
                    <a:pt x="635000" y="699262"/>
                    <a:pt x="555625" y="699262"/>
                  </a:cubicBezTo>
                  <a:lnTo>
                    <a:pt x="555625" y="692912"/>
                  </a:lnTo>
                  <a:lnTo>
                    <a:pt x="555625" y="699262"/>
                  </a:lnTo>
                  <a:lnTo>
                    <a:pt x="143637" y="699262"/>
                  </a:lnTo>
                  <a:lnTo>
                    <a:pt x="143637" y="692912"/>
                  </a:lnTo>
                  <a:lnTo>
                    <a:pt x="143637" y="699262"/>
                  </a:lnTo>
                  <a:cubicBezTo>
                    <a:pt x="64389" y="699262"/>
                    <a:pt x="0" y="635000"/>
                    <a:pt x="0" y="555625"/>
                  </a:cubicBezTo>
                  <a:lnTo>
                    <a:pt x="0" y="143637"/>
                  </a:lnTo>
                  <a:lnTo>
                    <a:pt x="6350" y="143637"/>
                  </a:lnTo>
                  <a:lnTo>
                    <a:pt x="0" y="143637"/>
                  </a:lnTo>
                  <a:moveTo>
                    <a:pt x="12700" y="143637"/>
                  </a:moveTo>
                  <a:lnTo>
                    <a:pt x="12700" y="555625"/>
                  </a:lnTo>
                  <a:lnTo>
                    <a:pt x="6350" y="555625"/>
                  </a:lnTo>
                  <a:lnTo>
                    <a:pt x="12700" y="555625"/>
                  </a:lnTo>
                  <a:cubicBezTo>
                    <a:pt x="12700" y="628015"/>
                    <a:pt x="71374" y="686562"/>
                    <a:pt x="143637" y="686562"/>
                  </a:cubicBezTo>
                  <a:lnTo>
                    <a:pt x="555625" y="686562"/>
                  </a:lnTo>
                  <a:cubicBezTo>
                    <a:pt x="628015" y="686562"/>
                    <a:pt x="686562" y="627888"/>
                    <a:pt x="686562" y="555625"/>
                  </a:cubicBezTo>
                  <a:lnTo>
                    <a:pt x="686562" y="143637"/>
                  </a:lnTo>
                  <a:cubicBezTo>
                    <a:pt x="686562" y="71374"/>
                    <a:pt x="627888" y="12700"/>
                    <a:pt x="555625" y="12700"/>
                  </a:cubicBezTo>
                  <a:lnTo>
                    <a:pt x="143637" y="12700"/>
                  </a:lnTo>
                  <a:lnTo>
                    <a:pt x="143637" y="6350"/>
                  </a:lnTo>
                  <a:lnTo>
                    <a:pt x="143637" y="12700"/>
                  </a:lnTo>
                  <a:cubicBezTo>
                    <a:pt x="71374" y="12700"/>
                    <a:pt x="12700" y="71374"/>
                    <a:pt x="12700" y="143637"/>
                  </a:cubicBezTo>
                  <a:close/>
                </a:path>
              </a:pathLst>
            </a:custGeom>
            <a:solidFill>
              <a:srgbClr val="C9CACE"/>
            </a:solidFill>
          </p:spPr>
          <p:txBody>
            <a:bodyPr/>
            <a:lstStyle/>
            <a:p>
              <a:endParaRPr lang="zh-TW" altLang="en-US"/>
            </a:p>
          </p:txBody>
        </p:sp>
      </p:grpSp>
      <p:sp>
        <p:nvSpPr>
          <p:cNvPr id="12" name="TextBox 12"/>
          <p:cNvSpPr txBox="1"/>
          <p:nvPr/>
        </p:nvSpPr>
        <p:spPr>
          <a:xfrm>
            <a:off x="3782877" y="2910861"/>
            <a:ext cx="4480969" cy="461427"/>
          </a:xfrm>
          <a:prstGeom prst="rect">
            <a:avLst/>
          </a:prstGeom>
        </p:spPr>
        <p:txBody>
          <a:bodyPr lIns="0" tIns="0" rIns="0" bIns="0" rtlCol="0" anchor="t">
            <a:spAutoFit/>
          </a:bodyPr>
          <a:lstStyle/>
          <a:p>
            <a:pPr algn="l">
              <a:lnSpc>
                <a:spcPts val="2816"/>
              </a:lnSpc>
            </a:pPr>
            <a:r>
              <a:rPr lang="en-US" sz="4499">
                <a:solidFill>
                  <a:srgbClr val="5B5F71"/>
                </a:solidFill>
                <a:latin typeface="Arimo Bold"/>
                <a:ea typeface="Arimo Bold"/>
                <a:cs typeface="Arimo Bold"/>
                <a:sym typeface="Arimo Bold"/>
              </a:rPr>
              <a:t>Missing Value</a:t>
            </a:r>
          </a:p>
        </p:txBody>
      </p:sp>
      <p:sp>
        <p:nvSpPr>
          <p:cNvPr id="13" name="TextBox 13"/>
          <p:cNvSpPr txBox="1"/>
          <p:nvPr/>
        </p:nvSpPr>
        <p:spPr>
          <a:xfrm>
            <a:off x="3782877" y="3611166"/>
            <a:ext cx="13327142" cy="1119307"/>
          </a:xfrm>
          <a:prstGeom prst="rect">
            <a:avLst/>
          </a:prstGeom>
        </p:spPr>
        <p:txBody>
          <a:bodyPr lIns="0" tIns="0" rIns="0" bIns="0" rtlCol="0" anchor="t">
            <a:spAutoFit/>
          </a:bodyPr>
          <a:lstStyle/>
          <a:p>
            <a:pPr marL="452437" lvl="1" indent="-226219" algn="l">
              <a:lnSpc>
                <a:spcPts val="2883"/>
              </a:lnSpc>
              <a:buAutoNum type="arabicPeriod"/>
            </a:pPr>
            <a:r>
              <a:rPr lang="en-US" sz="3000" dirty="0">
                <a:solidFill>
                  <a:srgbClr val="5B5F71"/>
                </a:solidFill>
                <a:latin typeface="Arimo"/>
                <a:ea typeface="Arimo"/>
                <a:cs typeface="Arimo"/>
                <a:sym typeface="Arimo"/>
              </a:rPr>
              <a:t> Use mean and mode to fill up.</a:t>
            </a:r>
          </a:p>
          <a:p>
            <a:pPr marL="452437" lvl="1" indent="-226219" algn="l">
              <a:lnSpc>
                <a:spcPts val="2883"/>
              </a:lnSpc>
              <a:buAutoNum type="arabicPeriod"/>
            </a:pPr>
            <a:r>
              <a:rPr lang="en-US" sz="3000" dirty="0">
                <a:solidFill>
                  <a:srgbClr val="5B5F71"/>
                </a:solidFill>
                <a:latin typeface="Arimo"/>
                <a:ea typeface="Arimo"/>
                <a:cs typeface="Arimo"/>
                <a:sym typeface="Arimo"/>
              </a:rPr>
              <a:t> When there are more than 3 missing values in a row, delete the entire row.</a:t>
            </a:r>
          </a:p>
          <a:p>
            <a:pPr marL="452437" lvl="1" indent="-226219" algn="l">
              <a:lnSpc>
                <a:spcPts val="2883"/>
              </a:lnSpc>
              <a:buAutoNum type="arabicPeriod"/>
            </a:pPr>
            <a:r>
              <a:rPr lang="en-US" sz="3000" dirty="0">
                <a:solidFill>
                  <a:srgbClr val="5B5F71"/>
                </a:solidFill>
                <a:latin typeface="Arimo"/>
                <a:ea typeface="Arimo"/>
                <a:cs typeface="Arimo"/>
                <a:sym typeface="Arimo"/>
              </a:rPr>
              <a:t> When the data is a question mark, convert it to a null value.</a:t>
            </a:r>
          </a:p>
        </p:txBody>
      </p:sp>
      <p:grpSp>
        <p:nvGrpSpPr>
          <p:cNvPr id="14" name="Group 14"/>
          <p:cNvGrpSpPr/>
          <p:nvPr/>
        </p:nvGrpSpPr>
        <p:grpSpPr>
          <a:xfrm>
            <a:off x="2411641" y="5405520"/>
            <a:ext cx="993580" cy="56665"/>
            <a:chOff x="0" y="0"/>
            <a:chExt cx="1068188" cy="60920"/>
          </a:xfrm>
        </p:grpSpPr>
        <p:sp>
          <p:nvSpPr>
            <p:cNvPr id="15" name="Freeform 15"/>
            <p:cNvSpPr/>
            <p:nvPr/>
          </p:nvSpPr>
          <p:spPr>
            <a:xfrm>
              <a:off x="0" y="0"/>
              <a:ext cx="1068197" cy="60960"/>
            </a:xfrm>
            <a:custGeom>
              <a:avLst/>
              <a:gdLst/>
              <a:ahLst/>
              <a:cxnLst/>
              <a:rect l="l" t="t" r="r" b="b"/>
              <a:pathLst>
                <a:path w="1068197" h="60960">
                  <a:moveTo>
                    <a:pt x="0" y="30480"/>
                  </a:moveTo>
                  <a:cubicBezTo>
                    <a:pt x="0" y="13589"/>
                    <a:pt x="13589" y="0"/>
                    <a:pt x="30480" y="0"/>
                  </a:cubicBezTo>
                  <a:lnTo>
                    <a:pt x="1037717" y="0"/>
                  </a:lnTo>
                  <a:cubicBezTo>
                    <a:pt x="1054481" y="0"/>
                    <a:pt x="1068197" y="13589"/>
                    <a:pt x="1068197" y="30480"/>
                  </a:cubicBezTo>
                  <a:cubicBezTo>
                    <a:pt x="1068197" y="47371"/>
                    <a:pt x="1054608" y="60960"/>
                    <a:pt x="1037717" y="60960"/>
                  </a:cubicBezTo>
                  <a:lnTo>
                    <a:pt x="30480" y="60960"/>
                  </a:lnTo>
                  <a:cubicBezTo>
                    <a:pt x="13589" y="60960"/>
                    <a:pt x="0" y="47244"/>
                    <a:pt x="0" y="30480"/>
                  </a:cubicBezTo>
                  <a:close/>
                </a:path>
              </a:pathLst>
            </a:custGeom>
            <a:solidFill>
              <a:srgbClr val="C9CACE"/>
            </a:solidFill>
          </p:spPr>
          <p:txBody>
            <a:bodyPr/>
            <a:lstStyle/>
            <a:p>
              <a:endParaRPr lang="zh-TW" altLang="en-US"/>
            </a:p>
          </p:txBody>
        </p:sp>
      </p:grpSp>
      <p:grpSp>
        <p:nvGrpSpPr>
          <p:cNvPr id="16" name="Group 16"/>
          <p:cNvGrpSpPr/>
          <p:nvPr/>
        </p:nvGrpSpPr>
        <p:grpSpPr>
          <a:xfrm>
            <a:off x="1767096" y="5108627"/>
            <a:ext cx="650451" cy="650451"/>
            <a:chOff x="0" y="0"/>
            <a:chExt cx="699293" cy="699293"/>
          </a:xfrm>
        </p:grpSpPr>
        <p:sp>
          <p:nvSpPr>
            <p:cNvPr id="17" name="Freeform 17"/>
            <p:cNvSpPr/>
            <p:nvPr/>
          </p:nvSpPr>
          <p:spPr>
            <a:xfrm>
              <a:off x="6350" y="6350"/>
              <a:ext cx="686562" cy="686562"/>
            </a:xfrm>
            <a:custGeom>
              <a:avLst/>
              <a:gdLst/>
              <a:ahLst/>
              <a:cxnLst/>
              <a:rect l="l" t="t" r="r" b="b"/>
              <a:pathLst>
                <a:path w="686562" h="686562">
                  <a:moveTo>
                    <a:pt x="0" y="137287"/>
                  </a:moveTo>
                  <a:cubicBezTo>
                    <a:pt x="0" y="61468"/>
                    <a:pt x="61468" y="0"/>
                    <a:pt x="137287" y="0"/>
                  </a:cubicBezTo>
                  <a:lnTo>
                    <a:pt x="549275" y="0"/>
                  </a:lnTo>
                  <a:cubicBezTo>
                    <a:pt x="625094" y="0"/>
                    <a:pt x="686562" y="61468"/>
                    <a:pt x="686562" y="137287"/>
                  </a:cubicBezTo>
                  <a:lnTo>
                    <a:pt x="686562" y="549275"/>
                  </a:lnTo>
                  <a:cubicBezTo>
                    <a:pt x="686562" y="625094"/>
                    <a:pt x="625094" y="686562"/>
                    <a:pt x="549275" y="686562"/>
                  </a:cubicBezTo>
                  <a:lnTo>
                    <a:pt x="137287" y="686562"/>
                  </a:lnTo>
                  <a:cubicBezTo>
                    <a:pt x="61468" y="686562"/>
                    <a:pt x="0" y="625094"/>
                    <a:pt x="0" y="549275"/>
                  </a:cubicBezTo>
                  <a:close/>
                </a:path>
              </a:pathLst>
            </a:custGeom>
            <a:solidFill>
              <a:srgbClr val="E3E4E8"/>
            </a:solidFill>
          </p:spPr>
          <p:txBody>
            <a:bodyPr/>
            <a:lstStyle/>
            <a:p>
              <a:endParaRPr lang="zh-TW" altLang="en-US"/>
            </a:p>
          </p:txBody>
        </p:sp>
        <p:sp>
          <p:nvSpPr>
            <p:cNvPr id="18" name="Freeform 18"/>
            <p:cNvSpPr/>
            <p:nvPr/>
          </p:nvSpPr>
          <p:spPr>
            <a:xfrm>
              <a:off x="0" y="0"/>
              <a:ext cx="699262" cy="699262"/>
            </a:xfrm>
            <a:custGeom>
              <a:avLst/>
              <a:gdLst/>
              <a:ahLst/>
              <a:cxnLst/>
              <a:rect l="l" t="t" r="r" b="b"/>
              <a:pathLst>
                <a:path w="699262" h="699262">
                  <a:moveTo>
                    <a:pt x="0" y="143637"/>
                  </a:moveTo>
                  <a:cubicBezTo>
                    <a:pt x="0" y="64389"/>
                    <a:pt x="64389" y="0"/>
                    <a:pt x="143637" y="0"/>
                  </a:cubicBezTo>
                  <a:lnTo>
                    <a:pt x="555625" y="0"/>
                  </a:lnTo>
                  <a:lnTo>
                    <a:pt x="555625" y="6350"/>
                  </a:lnTo>
                  <a:lnTo>
                    <a:pt x="555625" y="0"/>
                  </a:lnTo>
                  <a:cubicBezTo>
                    <a:pt x="635000" y="0"/>
                    <a:pt x="699262" y="64389"/>
                    <a:pt x="699262" y="143637"/>
                  </a:cubicBezTo>
                  <a:lnTo>
                    <a:pt x="692912" y="143637"/>
                  </a:lnTo>
                  <a:lnTo>
                    <a:pt x="699262" y="143637"/>
                  </a:lnTo>
                  <a:lnTo>
                    <a:pt x="699262" y="555625"/>
                  </a:lnTo>
                  <a:lnTo>
                    <a:pt x="692912" y="555625"/>
                  </a:lnTo>
                  <a:lnTo>
                    <a:pt x="699262" y="555625"/>
                  </a:lnTo>
                  <a:cubicBezTo>
                    <a:pt x="699262" y="635000"/>
                    <a:pt x="635000" y="699262"/>
                    <a:pt x="555625" y="699262"/>
                  </a:cubicBezTo>
                  <a:lnTo>
                    <a:pt x="555625" y="692912"/>
                  </a:lnTo>
                  <a:lnTo>
                    <a:pt x="555625" y="699262"/>
                  </a:lnTo>
                  <a:lnTo>
                    <a:pt x="143637" y="699262"/>
                  </a:lnTo>
                  <a:lnTo>
                    <a:pt x="143637" y="692912"/>
                  </a:lnTo>
                  <a:lnTo>
                    <a:pt x="143637" y="699262"/>
                  </a:lnTo>
                  <a:cubicBezTo>
                    <a:pt x="64389" y="699262"/>
                    <a:pt x="0" y="635000"/>
                    <a:pt x="0" y="555625"/>
                  </a:cubicBezTo>
                  <a:lnTo>
                    <a:pt x="0" y="143637"/>
                  </a:lnTo>
                  <a:lnTo>
                    <a:pt x="6350" y="143637"/>
                  </a:lnTo>
                  <a:lnTo>
                    <a:pt x="0" y="143637"/>
                  </a:lnTo>
                  <a:moveTo>
                    <a:pt x="12700" y="143637"/>
                  </a:moveTo>
                  <a:lnTo>
                    <a:pt x="12700" y="555625"/>
                  </a:lnTo>
                  <a:lnTo>
                    <a:pt x="6350" y="555625"/>
                  </a:lnTo>
                  <a:lnTo>
                    <a:pt x="12700" y="555625"/>
                  </a:lnTo>
                  <a:cubicBezTo>
                    <a:pt x="12700" y="628015"/>
                    <a:pt x="71374" y="686562"/>
                    <a:pt x="143637" y="686562"/>
                  </a:cubicBezTo>
                  <a:lnTo>
                    <a:pt x="555625" y="686562"/>
                  </a:lnTo>
                  <a:cubicBezTo>
                    <a:pt x="628015" y="686562"/>
                    <a:pt x="686562" y="627888"/>
                    <a:pt x="686562" y="555625"/>
                  </a:cubicBezTo>
                  <a:lnTo>
                    <a:pt x="686562" y="143637"/>
                  </a:lnTo>
                  <a:cubicBezTo>
                    <a:pt x="686562" y="71374"/>
                    <a:pt x="627888" y="12700"/>
                    <a:pt x="555625" y="12700"/>
                  </a:cubicBezTo>
                  <a:lnTo>
                    <a:pt x="143637" y="12700"/>
                  </a:lnTo>
                  <a:lnTo>
                    <a:pt x="143637" y="6350"/>
                  </a:lnTo>
                  <a:lnTo>
                    <a:pt x="143637" y="12700"/>
                  </a:lnTo>
                  <a:cubicBezTo>
                    <a:pt x="71374" y="12700"/>
                    <a:pt x="12700" y="71374"/>
                    <a:pt x="12700" y="143637"/>
                  </a:cubicBezTo>
                  <a:close/>
                </a:path>
              </a:pathLst>
            </a:custGeom>
            <a:solidFill>
              <a:srgbClr val="C9CACE"/>
            </a:solidFill>
          </p:spPr>
          <p:txBody>
            <a:bodyPr/>
            <a:lstStyle/>
            <a:p>
              <a:endParaRPr lang="zh-TW" altLang="en-US"/>
            </a:p>
          </p:txBody>
        </p:sp>
      </p:grpSp>
      <p:sp>
        <p:nvSpPr>
          <p:cNvPr id="19" name="TextBox 19"/>
          <p:cNvSpPr txBox="1"/>
          <p:nvPr/>
        </p:nvSpPr>
        <p:spPr>
          <a:xfrm>
            <a:off x="3782877" y="5318570"/>
            <a:ext cx="2678490" cy="461427"/>
          </a:xfrm>
          <a:prstGeom prst="rect">
            <a:avLst/>
          </a:prstGeom>
        </p:spPr>
        <p:txBody>
          <a:bodyPr lIns="0" tIns="0" rIns="0" bIns="0" rtlCol="0" anchor="t">
            <a:spAutoFit/>
          </a:bodyPr>
          <a:lstStyle/>
          <a:p>
            <a:pPr algn="l">
              <a:lnSpc>
                <a:spcPts val="2816"/>
              </a:lnSpc>
            </a:pPr>
            <a:r>
              <a:rPr lang="en-US" sz="4499">
                <a:solidFill>
                  <a:srgbClr val="5B5F71"/>
                </a:solidFill>
                <a:latin typeface="Arimo Bold"/>
                <a:ea typeface="Arimo Bold"/>
                <a:cs typeface="Arimo Bold"/>
                <a:sym typeface="Arimo Bold"/>
              </a:rPr>
              <a:t>Outliers</a:t>
            </a:r>
          </a:p>
        </p:txBody>
      </p:sp>
      <p:sp>
        <p:nvSpPr>
          <p:cNvPr id="20" name="TextBox 20"/>
          <p:cNvSpPr txBox="1"/>
          <p:nvPr/>
        </p:nvSpPr>
        <p:spPr>
          <a:xfrm>
            <a:off x="3782877" y="6003226"/>
            <a:ext cx="13327142" cy="1115690"/>
          </a:xfrm>
          <a:prstGeom prst="rect">
            <a:avLst/>
          </a:prstGeom>
        </p:spPr>
        <p:txBody>
          <a:bodyPr lIns="0" tIns="0" rIns="0" bIns="0" rtlCol="0" anchor="t">
            <a:spAutoFit/>
          </a:bodyPr>
          <a:lstStyle/>
          <a:p>
            <a:pPr marL="452437" lvl="1" indent="-226219" algn="l">
              <a:lnSpc>
                <a:spcPts val="2883"/>
              </a:lnSpc>
              <a:buAutoNum type="arabicPeriod"/>
            </a:pPr>
            <a:r>
              <a:rPr lang="en-US" sz="3000" dirty="0">
                <a:solidFill>
                  <a:srgbClr val="5B5F71"/>
                </a:solidFill>
                <a:latin typeface="Arimo"/>
                <a:ea typeface="Arimo"/>
                <a:cs typeface="Arimo"/>
                <a:sym typeface="Arimo"/>
              </a:rPr>
              <a:t> Define the normal range for human body values</a:t>
            </a:r>
          </a:p>
          <a:p>
            <a:pPr marL="452437" lvl="1" indent="-226219" algn="l">
              <a:lnSpc>
                <a:spcPts val="2883"/>
              </a:lnSpc>
              <a:buAutoNum type="arabicPeriod"/>
            </a:pPr>
            <a:r>
              <a:rPr lang="en-US" sz="3000" dirty="0">
                <a:solidFill>
                  <a:srgbClr val="5B5F71"/>
                </a:solidFill>
                <a:latin typeface="Arimo"/>
                <a:ea typeface="Arimo"/>
                <a:cs typeface="Arimo"/>
                <a:sym typeface="Arimo"/>
              </a:rPr>
              <a:t> </a:t>
            </a:r>
            <a:r>
              <a:rPr lang="en-US" altLang="zh-TW" sz="3000" dirty="0">
                <a:solidFill>
                  <a:srgbClr val="5B5F71"/>
                </a:solidFill>
                <a:latin typeface="Arimo"/>
                <a:ea typeface="Arimo"/>
                <a:cs typeface="Arimo"/>
                <a:sym typeface="Arimo"/>
              </a:rPr>
              <a:t>Define upper and lower boundaries</a:t>
            </a:r>
          </a:p>
          <a:p>
            <a:pPr marL="452437" lvl="1" indent="-226219" algn="l">
              <a:lnSpc>
                <a:spcPts val="2883"/>
              </a:lnSpc>
              <a:buAutoNum type="arabicPeriod"/>
            </a:pPr>
            <a:r>
              <a:rPr lang="en-US" sz="3000" dirty="0">
                <a:solidFill>
                  <a:srgbClr val="5B5F71"/>
                </a:solidFill>
                <a:latin typeface="Arimo"/>
                <a:ea typeface="Arimo"/>
                <a:cs typeface="Arimo"/>
                <a:sym typeface="Arimo"/>
              </a:rPr>
              <a:t> Replace outliers with other values.</a:t>
            </a:r>
          </a:p>
        </p:txBody>
      </p:sp>
      <p:grpSp>
        <p:nvGrpSpPr>
          <p:cNvPr id="21" name="Group 21"/>
          <p:cNvGrpSpPr/>
          <p:nvPr/>
        </p:nvGrpSpPr>
        <p:grpSpPr>
          <a:xfrm>
            <a:off x="2411641" y="7779004"/>
            <a:ext cx="993580" cy="56665"/>
            <a:chOff x="0" y="0"/>
            <a:chExt cx="1068188" cy="60920"/>
          </a:xfrm>
        </p:grpSpPr>
        <p:sp>
          <p:nvSpPr>
            <p:cNvPr id="22" name="Freeform 22"/>
            <p:cNvSpPr/>
            <p:nvPr/>
          </p:nvSpPr>
          <p:spPr>
            <a:xfrm>
              <a:off x="0" y="0"/>
              <a:ext cx="1068197" cy="60960"/>
            </a:xfrm>
            <a:custGeom>
              <a:avLst/>
              <a:gdLst/>
              <a:ahLst/>
              <a:cxnLst/>
              <a:rect l="l" t="t" r="r" b="b"/>
              <a:pathLst>
                <a:path w="1068197" h="60960">
                  <a:moveTo>
                    <a:pt x="0" y="30480"/>
                  </a:moveTo>
                  <a:cubicBezTo>
                    <a:pt x="0" y="13589"/>
                    <a:pt x="13589" y="0"/>
                    <a:pt x="30480" y="0"/>
                  </a:cubicBezTo>
                  <a:lnTo>
                    <a:pt x="1037717" y="0"/>
                  </a:lnTo>
                  <a:cubicBezTo>
                    <a:pt x="1054481" y="0"/>
                    <a:pt x="1068197" y="13589"/>
                    <a:pt x="1068197" y="30480"/>
                  </a:cubicBezTo>
                  <a:cubicBezTo>
                    <a:pt x="1068197" y="47371"/>
                    <a:pt x="1054608" y="60960"/>
                    <a:pt x="1037717" y="60960"/>
                  </a:cubicBezTo>
                  <a:lnTo>
                    <a:pt x="30480" y="60960"/>
                  </a:lnTo>
                  <a:cubicBezTo>
                    <a:pt x="13589" y="60960"/>
                    <a:pt x="0" y="47244"/>
                    <a:pt x="0" y="30480"/>
                  </a:cubicBezTo>
                  <a:close/>
                </a:path>
              </a:pathLst>
            </a:custGeom>
            <a:solidFill>
              <a:srgbClr val="C9CACE"/>
            </a:solidFill>
          </p:spPr>
          <p:txBody>
            <a:bodyPr/>
            <a:lstStyle/>
            <a:p>
              <a:endParaRPr lang="zh-TW" altLang="en-US"/>
            </a:p>
          </p:txBody>
        </p:sp>
      </p:grpSp>
      <p:grpSp>
        <p:nvGrpSpPr>
          <p:cNvPr id="23" name="Group 23"/>
          <p:cNvGrpSpPr/>
          <p:nvPr/>
        </p:nvGrpSpPr>
        <p:grpSpPr>
          <a:xfrm>
            <a:off x="1767096" y="7482111"/>
            <a:ext cx="650451" cy="650451"/>
            <a:chOff x="0" y="0"/>
            <a:chExt cx="699293" cy="699293"/>
          </a:xfrm>
        </p:grpSpPr>
        <p:sp>
          <p:nvSpPr>
            <p:cNvPr id="24" name="Freeform 24"/>
            <p:cNvSpPr/>
            <p:nvPr/>
          </p:nvSpPr>
          <p:spPr>
            <a:xfrm>
              <a:off x="6350" y="6350"/>
              <a:ext cx="686562" cy="686562"/>
            </a:xfrm>
            <a:custGeom>
              <a:avLst/>
              <a:gdLst/>
              <a:ahLst/>
              <a:cxnLst/>
              <a:rect l="l" t="t" r="r" b="b"/>
              <a:pathLst>
                <a:path w="686562" h="686562">
                  <a:moveTo>
                    <a:pt x="0" y="137287"/>
                  </a:moveTo>
                  <a:cubicBezTo>
                    <a:pt x="0" y="61468"/>
                    <a:pt x="61468" y="0"/>
                    <a:pt x="137287" y="0"/>
                  </a:cubicBezTo>
                  <a:lnTo>
                    <a:pt x="549275" y="0"/>
                  </a:lnTo>
                  <a:cubicBezTo>
                    <a:pt x="625094" y="0"/>
                    <a:pt x="686562" y="61468"/>
                    <a:pt x="686562" y="137287"/>
                  </a:cubicBezTo>
                  <a:lnTo>
                    <a:pt x="686562" y="549275"/>
                  </a:lnTo>
                  <a:cubicBezTo>
                    <a:pt x="686562" y="625094"/>
                    <a:pt x="625094" y="686562"/>
                    <a:pt x="549275" y="686562"/>
                  </a:cubicBezTo>
                  <a:lnTo>
                    <a:pt x="137287" y="686562"/>
                  </a:lnTo>
                  <a:cubicBezTo>
                    <a:pt x="61468" y="686562"/>
                    <a:pt x="0" y="625094"/>
                    <a:pt x="0" y="549275"/>
                  </a:cubicBezTo>
                  <a:close/>
                </a:path>
              </a:pathLst>
            </a:custGeom>
            <a:solidFill>
              <a:srgbClr val="E3E4E8"/>
            </a:solidFill>
          </p:spPr>
          <p:txBody>
            <a:bodyPr/>
            <a:lstStyle/>
            <a:p>
              <a:endParaRPr lang="zh-TW" altLang="en-US"/>
            </a:p>
          </p:txBody>
        </p:sp>
        <p:sp>
          <p:nvSpPr>
            <p:cNvPr id="25" name="Freeform 25"/>
            <p:cNvSpPr/>
            <p:nvPr/>
          </p:nvSpPr>
          <p:spPr>
            <a:xfrm>
              <a:off x="0" y="0"/>
              <a:ext cx="699262" cy="699262"/>
            </a:xfrm>
            <a:custGeom>
              <a:avLst/>
              <a:gdLst/>
              <a:ahLst/>
              <a:cxnLst/>
              <a:rect l="l" t="t" r="r" b="b"/>
              <a:pathLst>
                <a:path w="699262" h="699262">
                  <a:moveTo>
                    <a:pt x="0" y="143637"/>
                  </a:moveTo>
                  <a:cubicBezTo>
                    <a:pt x="0" y="64389"/>
                    <a:pt x="64389" y="0"/>
                    <a:pt x="143637" y="0"/>
                  </a:cubicBezTo>
                  <a:lnTo>
                    <a:pt x="555625" y="0"/>
                  </a:lnTo>
                  <a:lnTo>
                    <a:pt x="555625" y="6350"/>
                  </a:lnTo>
                  <a:lnTo>
                    <a:pt x="555625" y="0"/>
                  </a:lnTo>
                  <a:cubicBezTo>
                    <a:pt x="635000" y="0"/>
                    <a:pt x="699262" y="64389"/>
                    <a:pt x="699262" y="143637"/>
                  </a:cubicBezTo>
                  <a:lnTo>
                    <a:pt x="692912" y="143637"/>
                  </a:lnTo>
                  <a:lnTo>
                    <a:pt x="699262" y="143637"/>
                  </a:lnTo>
                  <a:lnTo>
                    <a:pt x="699262" y="555625"/>
                  </a:lnTo>
                  <a:lnTo>
                    <a:pt x="692912" y="555625"/>
                  </a:lnTo>
                  <a:lnTo>
                    <a:pt x="699262" y="555625"/>
                  </a:lnTo>
                  <a:cubicBezTo>
                    <a:pt x="699262" y="635000"/>
                    <a:pt x="635000" y="699262"/>
                    <a:pt x="555625" y="699262"/>
                  </a:cubicBezTo>
                  <a:lnTo>
                    <a:pt x="555625" y="692912"/>
                  </a:lnTo>
                  <a:lnTo>
                    <a:pt x="555625" y="699262"/>
                  </a:lnTo>
                  <a:lnTo>
                    <a:pt x="143637" y="699262"/>
                  </a:lnTo>
                  <a:lnTo>
                    <a:pt x="143637" y="692912"/>
                  </a:lnTo>
                  <a:lnTo>
                    <a:pt x="143637" y="699262"/>
                  </a:lnTo>
                  <a:cubicBezTo>
                    <a:pt x="64389" y="699262"/>
                    <a:pt x="0" y="635000"/>
                    <a:pt x="0" y="555625"/>
                  </a:cubicBezTo>
                  <a:lnTo>
                    <a:pt x="0" y="143637"/>
                  </a:lnTo>
                  <a:lnTo>
                    <a:pt x="6350" y="143637"/>
                  </a:lnTo>
                  <a:lnTo>
                    <a:pt x="0" y="143637"/>
                  </a:lnTo>
                  <a:moveTo>
                    <a:pt x="12700" y="143637"/>
                  </a:moveTo>
                  <a:lnTo>
                    <a:pt x="12700" y="555625"/>
                  </a:lnTo>
                  <a:lnTo>
                    <a:pt x="6350" y="555625"/>
                  </a:lnTo>
                  <a:lnTo>
                    <a:pt x="12700" y="555625"/>
                  </a:lnTo>
                  <a:cubicBezTo>
                    <a:pt x="12700" y="628015"/>
                    <a:pt x="71374" y="686562"/>
                    <a:pt x="143637" y="686562"/>
                  </a:cubicBezTo>
                  <a:lnTo>
                    <a:pt x="555625" y="686562"/>
                  </a:lnTo>
                  <a:cubicBezTo>
                    <a:pt x="628015" y="686562"/>
                    <a:pt x="686562" y="627888"/>
                    <a:pt x="686562" y="555625"/>
                  </a:cubicBezTo>
                  <a:lnTo>
                    <a:pt x="686562" y="143637"/>
                  </a:lnTo>
                  <a:cubicBezTo>
                    <a:pt x="686562" y="71374"/>
                    <a:pt x="627888" y="12700"/>
                    <a:pt x="555625" y="12700"/>
                  </a:cubicBezTo>
                  <a:lnTo>
                    <a:pt x="143637" y="12700"/>
                  </a:lnTo>
                  <a:lnTo>
                    <a:pt x="143637" y="6350"/>
                  </a:lnTo>
                  <a:lnTo>
                    <a:pt x="143637" y="12700"/>
                  </a:lnTo>
                  <a:cubicBezTo>
                    <a:pt x="71374" y="12700"/>
                    <a:pt x="12700" y="71374"/>
                    <a:pt x="12700" y="143637"/>
                  </a:cubicBezTo>
                  <a:close/>
                </a:path>
              </a:pathLst>
            </a:custGeom>
            <a:solidFill>
              <a:srgbClr val="C9CACE"/>
            </a:solidFill>
          </p:spPr>
          <p:txBody>
            <a:bodyPr/>
            <a:lstStyle/>
            <a:p>
              <a:endParaRPr lang="zh-TW" altLang="en-US"/>
            </a:p>
          </p:txBody>
        </p:sp>
      </p:grpSp>
      <p:sp>
        <p:nvSpPr>
          <p:cNvPr id="26" name="TextBox 26"/>
          <p:cNvSpPr txBox="1"/>
          <p:nvPr/>
        </p:nvSpPr>
        <p:spPr>
          <a:xfrm>
            <a:off x="3782877" y="7701186"/>
            <a:ext cx="6245966" cy="461427"/>
          </a:xfrm>
          <a:prstGeom prst="rect">
            <a:avLst/>
          </a:prstGeom>
        </p:spPr>
        <p:txBody>
          <a:bodyPr lIns="0" tIns="0" rIns="0" bIns="0" rtlCol="0" anchor="t">
            <a:spAutoFit/>
          </a:bodyPr>
          <a:lstStyle/>
          <a:p>
            <a:pPr algn="l">
              <a:lnSpc>
                <a:spcPts val="2816"/>
              </a:lnSpc>
            </a:pPr>
            <a:r>
              <a:rPr lang="en-US" sz="4499" dirty="0">
                <a:solidFill>
                  <a:srgbClr val="5B5F71"/>
                </a:solidFill>
                <a:latin typeface="Arimo Bold"/>
                <a:ea typeface="Arimo Bold"/>
                <a:cs typeface="Arimo Bold"/>
                <a:sym typeface="Arimo Bold"/>
              </a:rPr>
              <a:t>Data type conversion</a:t>
            </a:r>
          </a:p>
        </p:txBody>
      </p:sp>
      <p:sp>
        <p:nvSpPr>
          <p:cNvPr id="27" name="TextBox 27"/>
          <p:cNvSpPr txBox="1"/>
          <p:nvPr/>
        </p:nvSpPr>
        <p:spPr>
          <a:xfrm>
            <a:off x="3782877" y="8448362"/>
            <a:ext cx="9114326" cy="757476"/>
          </a:xfrm>
          <a:prstGeom prst="rect">
            <a:avLst/>
          </a:prstGeom>
        </p:spPr>
        <p:txBody>
          <a:bodyPr lIns="0" tIns="0" rIns="0" bIns="0" rtlCol="0" anchor="t">
            <a:spAutoFit/>
          </a:bodyPr>
          <a:lstStyle/>
          <a:p>
            <a:pPr marL="452437" lvl="1" indent="-226219" algn="l">
              <a:lnSpc>
                <a:spcPts val="2883"/>
              </a:lnSpc>
              <a:buAutoNum type="arabicPeriod"/>
            </a:pPr>
            <a:r>
              <a:rPr lang="en-US" sz="3000">
                <a:solidFill>
                  <a:srgbClr val="5B5F71"/>
                </a:solidFill>
                <a:latin typeface="Arimo"/>
                <a:ea typeface="Arimo"/>
                <a:cs typeface="Arimo"/>
                <a:sym typeface="Arimo"/>
              </a:rPr>
              <a:t>  Convert some data from continuous to discrete.</a:t>
            </a:r>
          </a:p>
          <a:p>
            <a:pPr marL="452437" lvl="1" indent="-226219" algn="l">
              <a:lnSpc>
                <a:spcPts val="2883"/>
              </a:lnSpc>
              <a:buAutoNum type="arabicPeriod"/>
            </a:pPr>
            <a:r>
              <a:rPr lang="en-US" sz="3000">
                <a:solidFill>
                  <a:srgbClr val="5B5F71"/>
                </a:solidFill>
                <a:latin typeface="Arimo"/>
                <a:ea typeface="Arimo"/>
                <a:cs typeface="Arimo"/>
                <a:sym typeface="Arimo"/>
              </a:rPr>
              <a:t>  Convert some features from strings to numbers.</a:t>
            </a:r>
          </a:p>
        </p:txBody>
      </p:sp>
      <p:sp>
        <p:nvSpPr>
          <p:cNvPr id="28" name="TextBox 28"/>
          <p:cNvSpPr txBox="1"/>
          <p:nvPr/>
        </p:nvSpPr>
        <p:spPr>
          <a:xfrm>
            <a:off x="1825668" y="2847110"/>
            <a:ext cx="533119" cy="888080"/>
          </a:xfrm>
          <a:prstGeom prst="rect">
            <a:avLst/>
          </a:prstGeom>
        </p:spPr>
        <p:txBody>
          <a:bodyPr lIns="0" tIns="0" rIns="0" bIns="0" rtlCol="0" anchor="t">
            <a:spAutoFit/>
          </a:bodyPr>
          <a:lstStyle/>
          <a:p>
            <a:pPr algn="ctr">
              <a:lnSpc>
                <a:spcPts val="3353"/>
              </a:lnSpc>
            </a:pPr>
            <a:r>
              <a:rPr lang="en-US" sz="3353">
                <a:solidFill>
                  <a:srgbClr val="5B5F71"/>
                </a:solidFill>
                <a:latin typeface="Arimo Bold"/>
                <a:ea typeface="Arimo Bold"/>
                <a:cs typeface="Arimo Bold"/>
                <a:sym typeface="Arimo Bold"/>
              </a:rPr>
              <a:t>1</a:t>
            </a:r>
          </a:p>
          <a:p>
            <a:pPr algn="ctr">
              <a:lnSpc>
                <a:spcPts val="3353"/>
              </a:lnSpc>
            </a:pPr>
            <a:endParaRPr lang="en-US" sz="3353">
              <a:solidFill>
                <a:srgbClr val="5B5F71"/>
              </a:solidFill>
              <a:latin typeface="Arimo Bold"/>
              <a:ea typeface="Arimo Bold"/>
              <a:cs typeface="Arimo Bold"/>
              <a:sym typeface="Arimo Bold"/>
            </a:endParaRPr>
          </a:p>
        </p:txBody>
      </p:sp>
      <p:sp>
        <p:nvSpPr>
          <p:cNvPr id="29" name="TextBox 29"/>
          <p:cNvSpPr txBox="1"/>
          <p:nvPr/>
        </p:nvSpPr>
        <p:spPr>
          <a:xfrm>
            <a:off x="1973729" y="5226259"/>
            <a:ext cx="236998" cy="462813"/>
          </a:xfrm>
          <a:prstGeom prst="rect">
            <a:avLst/>
          </a:prstGeom>
        </p:spPr>
        <p:txBody>
          <a:bodyPr lIns="0" tIns="0" rIns="0" bIns="0" rtlCol="0" anchor="t">
            <a:spAutoFit/>
          </a:bodyPr>
          <a:lstStyle/>
          <a:p>
            <a:pPr algn="ctr">
              <a:lnSpc>
                <a:spcPts val="3353"/>
              </a:lnSpc>
            </a:pPr>
            <a:r>
              <a:rPr lang="en-US" sz="3353">
                <a:solidFill>
                  <a:srgbClr val="5B5F71"/>
                </a:solidFill>
                <a:latin typeface="Arimo Bold"/>
                <a:ea typeface="Arimo Bold"/>
                <a:cs typeface="Arimo Bold"/>
                <a:sym typeface="Arimo Bold"/>
              </a:rPr>
              <a:t>2</a:t>
            </a:r>
          </a:p>
        </p:txBody>
      </p:sp>
      <p:sp>
        <p:nvSpPr>
          <p:cNvPr id="30" name="TextBox 30"/>
          <p:cNvSpPr txBox="1"/>
          <p:nvPr/>
        </p:nvSpPr>
        <p:spPr>
          <a:xfrm>
            <a:off x="1973914" y="7628075"/>
            <a:ext cx="236998" cy="462813"/>
          </a:xfrm>
          <a:prstGeom prst="rect">
            <a:avLst/>
          </a:prstGeom>
        </p:spPr>
        <p:txBody>
          <a:bodyPr lIns="0" tIns="0" rIns="0" bIns="0" rtlCol="0" anchor="t">
            <a:spAutoFit/>
          </a:bodyPr>
          <a:lstStyle/>
          <a:p>
            <a:pPr algn="ctr">
              <a:lnSpc>
                <a:spcPts val="3353"/>
              </a:lnSpc>
            </a:pPr>
            <a:r>
              <a:rPr lang="en-US" sz="3353">
                <a:solidFill>
                  <a:srgbClr val="5B5F71"/>
                </a:solidFill>
                <a:latin typeface="Arimo Bold"/>
                <a:ea typeface="Arimo Bold"/>
                <a:cs typeface="Arimo Bold"/>
                <a:sym typeface="Arimo Bold"/>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769568" y="971550"/>
            <a:ext cx="10533337" cy="980480"/>
          </a:xfrm>
          <a:prstGeom prst="rect">
            <a:avLst/>
          </a:prstGeom>
        </p:spPr>
        <p:txBody>
          <a:bodyPr lIns="0" tIns="0" rIns="0" bIns="0" rtlCol="0" anchor="t">
            <a:spAutoFit/>
          </a:bodyPr>
          <a:lstStyle/>
          <a:p>
            <a:pPr algn="l">
              <a:lnSpc>
                <a:spcPts val="7593"/>
              </a:lnSpc>
            </a:pPr>
            <a:r>
              <a:rPr lang="en-US" sz="6075">
                <a:solidFill>
                  <a:srgbClr val="5B5F72"/>
                </a:solidFill>
                <a:latin typeface="Arimo Bold"/>
                <a:ea typeface="Arimo Bold"/>
                <a:cs typeface="Arimo Bold"/>
                <a:sym typeface="Arimo Bold"/>
              </a:rPr>
              <a:t>Missing value</a:t>
            </a:r>
          </a:p>
        </p:txBody>
      </p:sp>
      <p:sp>
        <p:nvSpPr>
          <p:cNvPr id="6" name="TextBox 6"/>
          <p:cNvSpPr txBox="1"/>
          <p:nvPr/>
        </p:nvSpPr>
        <p:spPr>
          <a:xfrm>
            <a:off x="1284799" y="4089164"/>
            <a:ext cx="4317809" cy="678011"/>
          </a:xfrm>
          <a:prstGeom prst="rect">
            <a:avLst/>
          </a:prstGeom>
        </p:spPr>
        <p:txBody>
          <a:bodyPr lIns="0" tIns="0" rIns="0" bIns="0" rtlCol="0" anchor="t">
            <a:spAutoFit/>
          </a:bodyPr>
          <a:lstStyle/>
          <a:p>
            <a:pPr algn="l">
              <a:lnSpc>
                <a:spcPts val="5250"/>
              </a:lnSpc>
            </a:pPr>
            <a:r>
              <a:rPr lang="en-US" sz="4200">
                <a:solidFill>
                  <a:srgbClr val="5B5F72"/>
                </a:solidFill>
                <a:latin typeface="Arimo Bold"/>
                <a:ea typeface="Arimo Bold"/>
                <a:cs typeface="Arimo Bold"/>
                <a:sym typeface="Arimo Bold"/>
              </a:rPr>
              <a:t>Delete Row</a:t>
            </a:r>
          </a:p>
        </p:txBody>
      </p:sp>
      <p:sp>
        <p:nvSpPr>
          <p:cNvPr id="7" name="TextBox 7"/>
          <p:cNvSpPr txBox="1"/>
          <p:nvPr/>
        </p:nvSpPr>
        <p:spPr>
          <a:xfrm>
            <a:off x="1281563" y="5525879"/>
            <a:ext cx="4690646" cy="1438719"/>
          </a:xfrm>
          <a:prstGeom prst="rect">
            <a:avLst/>
          </a:prstGeom>
        </p:spPr>
        <p:txBody>
          <a:bodyPr lIns="0" tIns="0" rIns="0" bIns="0" rtlCol="0" anchor="t">
            <a:spAutoFit/>
          </a:bodyPr>
          <a:lstStyle/>
          <a:p>
            <a:pPr algn="l">
              <a:lnSpc>
                <a:spcPts val="3887"/>
              </a:lnSpc>
            </a:pPr>
            <a:r>
              <a:rPr lang="en-US" sz="2429" dirty="0">
                <a:solidFill>
                  <a:srgbClr val="5B5F71"/>
                </a:solidFill>
                <a:latin typeface="Arimo"/>
                <a:ea typeface="Arimo"/>
                <a:cs typeface="Arimo"/>
                <a:sym typeface="Arimo"/>
              </a:rPr>
              <a:t>When there are more than 3 missing values in a row, delete the entire row.</a:t>
            </a:r>
          </a:p>
        </p:txBody>
      </p:sp>
      <p:sp>
        <p:nvSpPr>
          <p:cNvPr id="8" name="TextBox 8"/>
          <p:cNvSpPr txBox="1"/>
          <p:nvPr/>
        </p:nvSpPr>
        <p:spPr>
          <a:xfrm>
            <a:off x="6612258" y="4079639"/>
            <a:ext cx="4321492" cy="778900"/>
          </a:xfrm>
          <a:prstGeom prst="rect">
            <a:avLst/>
          </a:prstGeom>
        </p:spPr>
        <p:txBody>
          <a:bodyPr lIns="0" tIns="0" rIns="0" bIns="0" rtlCol="0" anchor="t">
            <a:spAutoFit/>
          </a:bodyPr>
          <a:lstStyle/>
          <a:p>
            <a:pPr algn="l">
              <a:lnSpc>
                <a:spcPts val="6000"/>
              </a:lnSpc>
            </a:pPr>
            <a:r>
              <a:rPr lang="en-US" sz="4800">
                <a:solidFill>
                  <a:srgbClr val="5B5F72"/>
                </a:solidFill>
                <a:latin typeface="Arimo Bold"/>
                <a:ea typeface="Arimo Bold"/>
                <a:cs typeface="Arimo Bold"/>
                <a:sym typeface="Arimo Bold"/>
              </a:rPr>
              <a:t>Mode</a:t>
            </a:r>
          </a:p>
        </p:txBody>
      </p:sp>
      <p:sp>
        <p:nvSpPr>
          <p:cNvPr id="9" name="TextBox 9"/>
          <p:cNvSpPr txBox="1"/>
          <p:nvPr/>
        </p:nvSpPr>
        <p:spPr>
          <a:xfrm>
            <a:off x="6612258" y="5768766"/>
            <a:ext cx="4690646" cy="952944"/>
          </a:xfrm>
          <a:prstGeom prst="rect">
            <a:avLst/>
          </a:prstGeom>
        </p:spPr>
        <p:txBody>
          <a:bodyPr lIns="0" tIns="0" rIns="0" bIns="0" rtlCol="0" anchor="t">
            <a:spAutoFit/>
          </a:bodyPr>
          <a:lstStyle/>
          <a:p>
            <a:pPr algn="l">
              <a:lnSpc>
                <a:spcPts val="3887"/>
              </a:lnSpc>
            </a:pPr>
            <a:r>
              <a:rPr lang="en-US" sz="2429" dirty="0">
                <a:solidFill>
                  <a:srgbClr val="5B5F71"/>
                </a:solidFill>
                <a:latin typeface="Arimo"/>
                <a:ea typeface="Arimo"/>
                <a:cs typeface="Arimo"/>
                <a:sym typeface="Arimo"/>
              </a:rPr>
              <a:t>Fill missing values in categorical data with the mode.</a:t>
            </a:r>
          </a:p>
        </p:txBody>
      </p:sp>
      <p:sp>
        <p:nvSpPr>
          <p:cNvPr id="10" name="TextBox 10"/>
          <p:cNvSpPr txBox="1"/>
          <p:nvPr/>
        </p:nvSpPr>
        <p:spPr>
          <a:xfrm>
            <a:off x="12315791" y="4033956"/>
            <a:ext cx="4321492" cy="778900"/>
          </a:xfrm>
          <a:prstGeom prst="rect">
            <a:avLst/>
          </a:prstGeom>
        </p:spPr>
        <p:txBody>
          <a:bodyPr lIns="0" tIns="0" rIns="0" bIns="0" rtlCol="0" anchor="t">
            <a:spAutoFit/>
          </a:bodyPr>
          <a:lstStyle/>
          <a:p>
            <a:pPr algn="l">
              <a:lnSpc>
                <a:spcPts val="6000"/>
              </a:lnSpc>
            </a:pPr>
            <a:r>
              <a:rPr lang="en-US" sz="4800">
                <a:solidFill>
                  <a:srgbClr val="5B5F72"/>
                </a:solidFill>
                <a:latin typeface="Arimo Bold"/>
                <a:ea typeface="Arimo Bold"/>
                <a:cs typeface="Arimo Bold"/>
                <a:sym typeface="Arimo Bold"/>
              </a:rPr>
              <a:t>Mean</a:t>
            </a:r>
          </a:p>
        </p:txBody>
      </p:sp>
      <p:sp>
        <p:nvSpPr>
          <p:cNvPr id="11" name="TextBox 11"/>
          <p:cNvSpPr txBox="1"/>
          <p:nvPr/>
        </p:nvSpPr>
        <p:spPr>
          <a:xfrm>
            <a:off x="12315791" y="5768766"/>
            <a:ext cx="4690646" cy="952944"/>
          </a:xfrm>
          <a:prstGeom prst="rect">
            <a:avLst/>
          </a:prstGeom>
        </p:spPr>
        <p:txBody>
          <a:bodyPr lIns="0" tIns="0" rIns="0" bIns="0" rtlCol="0" anchor="t">
            <a:spAutoFit/>
          </a:bodyPr>
          <a:lstStyle/>
          <a:p>
            <a:pPr algn="l">
              <a:lnSpc>
                <a:spcPts val="3887"/>
              </a:lnSpc>
            </a:pPr>
            <a:r>
              <a:rPr lang="en-US" sz="2429" dirty="0">
                <a:solidFill>
                  <a:srgbClr val="5B5F71"/>
                </a:solidFill>
                <a:latin typeface="Arimo"/>
                <a:ea typeface="Arimo"/>
                <a:cs typeface="Arimo"/>
                <a:sym typeface="Arimo"/>
              </a:rPr>
              <a:t>Fill missing values in continuous data with the mean.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769568" y="971550"/>
            <a:ext cx="10533337" cy="980480"/>
          </a:xfrm>
          <a:prstGeom prst="rect">
            <a:avLst/>
          </a:prstGeom>
        </p:spPr>
        <p:txBody>
          <a:bodyPr lIns="0" tIns="0" rIns="0" bIns="0" rtlCol="0" anchor="t">
            <a:spAutoFit/>
          </a:bodyPr>
          <a:lstStyle/>
          <a:p>
            <a:pPr algn="l">
              <a:lnSpc>
                <a:spcPts val="7593"/>
              </a:lnSpc>
            </a:pPr>
            <a:r>
              <a:rPr lang="en-US" sz="6075">
                <a:solidFill>
                  <a:srgbClr val="5B5F72"/>
                </a:solidFill>
                <a:latin typeface="Arimo Bold"/>
                <a:ea typeface="Arimo Bold"/>
                <a:cs typeface="Arimo Bold"/>
                <a:sym typeface="Arimo Bold"/>
              </a:rPr>
              <a:t>Outliers</a:t>
            </a:r>
          </a:p>
        </p:txBody>
      </p:sp>
      <p:sp>
        <p:nvSpPr>
          <p:cNvPr id="6" name="TextBox 6"/>
          <p:cNvSpPr txBox="1"/>
          <p:nvPr/>
        </p:nvSpPr>
        <p:spPr>
          <a:xfrm>
            <a:off x="1281562" y="3171374"/>
            <a:ext cx="4317809" cy="778900"/>
          </a:xfrm>
          <a:prstGeom prst="rect">
            <a:avLst/>
          </a:prstGeom>
        </p:spPr>
        <p:txBody>
          <a:bodyPr lIns="0" tIns="0" rIns="0" bIns="0" rtlCol="0" anchor="t">
            <a:spAutoFit/>
          </a:bodyPr>
          <a:lstStyle/>
          <a:p>
            <a:pPr algn="l">
              <a:lnSpc>
                <a:spcPts val="6000"/>
              </a:lnSpc>
            </a:pPr>
            <a:r>
              <a:rPr lang="en-US" sz="4800">
                <a:solidFill>
                  <a:srgbClr val="5B5F72"/>
                </a:solidFill>
                <a:latin typeface="Arimo Bold"/>
                <a:ea typeface="Arimo Bold"/>
                <a:cs typeface="Arimo Bold"/>
                <a:sym typeface="Arimo Bold"/>
              </a:rPr>
              <a:t>Quartile</a:t>
            </a:r>
          </a:p>
        </p:txBody>
      </p:sp>
      <p:sp>
        <p:nvSpPr>
          <p:cNvPr id="7" name="TextBox 7"/>
          <p:cNvSpPr txBox="1"/>
          <p:nvPr/>
        </p:nvSpPr>
        <p:spPr>
          <a:xfrm>
            <a:off x="1281562" y="4662399"/>
            <a:ext cx="4690646" cy="2446504"/>
          </a:xfrm>
          <a:prstGeom prst="rect">
            <a:avLst/>
          </a:prstGeom>
        </p:spPr>
        <p:txBody>
          <a:bodyPr lIns="0" tIns="0" rIns="0" bIns="0" rtlCol="0" anchor="t">
            <a:spAutoFit/>
          </a:bodyPr>
          <a:lstStyle/>
          <a:p>
            <a:pPr algn="l">
              <a:lnSpc>
                <a:spcPts val="3887"/>
              </a:lnSpc>
            </a:pPr>
            <a:r>
              <a:rPr lang="en-US" sz="2429" dirty="0">
                <a:latin typeface="Arimo"/>
                <a:ea typeface="Arimo"/>
                <a:cs typeface="Arimo"/>
                <a:sym typeface="Arimo"/>
              </a:rPr>
              <a:t>Divide the numbers into four equal parts. Values exceeding Q1 and Q3 are considered outliers. Correct them to the values of Q1 or Q3.</a:t>
            </a:r>
          </a:p>
        </p:txBody>
      </p:sp>
      <p:sp>
        <p:nvSpPr>
          <p:cNvPr id="10" name="TextBox 10"/>
          <p:cNvSpPr txBox="1"/>
          <p:nvPr/>
        </p:nvSpPr>
        <p:spPr>
          <a:xfrm>
            <a:off x="12315791" y="3171374"/>
            <a:ext cx="4321492" cy="717184"/>
          </a:xfrm>
          <a:prstGeom prst="rect">
            <a:avLst/>
          </a:prstGeom>
        </p:spPr>
        <p:txBody>
          <a:bodyPr lIns="0" tIns="0" rIns="0" bIns="0" rtlCol="0" anchor="t">
            <a:spAutoFit/>
          </a:bodyPr>
          <a:lstStyle/>
          <a:p>
            <a:pPr algn="l">
              <a:lnSpc>
                <a:spcPts val="6000"/>
              </a:lnSpc>
            </a:pPr>
            <a:r>
              <a:rPr lang="en-US" sz="4800" dirty="0">
                <a:solidFill>
                  <a:srgbClr val="5B5F72"/>
                </a:solidFill>
                <a:latin typeface="Arimo Bold"/>
                <a:ea typeface="Arimo Bold"/>
                <a:cs typeface="Arimo Bold"/>
                <a:sym typeface="Arimo Bold"/>
              </a:rPr>
              <a:t>Over 90%</a:t>
            </a:r>
          </a:p>
        </p:txBody>
      </p:sp>
      <p:sp>
        <p:nvSpPr>
          <p:cNvPr id="11" name="TextBox 11"/>
          <p:cNvSpPr txBox="1"/>
          <p:nvPr/>
        </p:nvSpPr>
        <p:spPr>
          <a:xfrm>
            <a:off x="12315791" y="4662399"/>
            <a:ext cx="4690646" cy="1946367"/>
          </a:xfrm>
          <a:prstGeom prst="rect">
            <a:avLst/>
          </a:prstGeom>
        </p:spPr>
        <p:txBody>
          <a:bodyPr lIns="0" tIns="0" rIns="0" bIns="0" rtlCol="0" anchor="t">
            <a:spAutoFit/>
          </a:bodyPr>
          <a:lstStyle/>
          <a:p>
            <a:pPr algn="l">
              <a:lnSpc>
                <a:spcPts val="3887"/>
              </a:lnSpc>
            </a:pPr>
            <a:r>
              <a:rPr lang="en-US" sz="2429" dirty="0">
                <a:latin typeface="Arimo"/>
                <a:ea typeface="Arimo"/>
                <a:cs typeface="Arimo"/>
                <a:sym typeface="Arimo"/>
              </a:rPr>
              <a:t>When data exceeds the upper and lower bounds (5% and 95%), consider it as an outlier and convert it to a null value.</a:t>
            </a:r>
          </a:p>
        </p:txBody>
      </p:sp>
      <p:sp>
        <p:nvSpPr>
          <p:cNvPr id="16" name="TextBox 8"/>
          <p:cNvSpPr txBox="1"/>
          <p:nvPr/>
        </p:nvSpPr>
        <p:spPr>
          <a:xfrm>
            <a:off x="6612258" y="3096847"/>
            <a:ext cx="4321492" cy="1082983"/>
          </a:xfrm>
          <a:prstGeom prst="rect">
            <a:avLst/>
          </a:prstGeom>
        </p:spPr>
        <p:txBody>
          <a:bodyPr lIns="0" tIns="0" rIns="0" bIns="0" rtlCol="0" anchor="t">
            <a:spAutoFit/>
          </a:bodyPr>
          <a:lstStyle/>
          <a:p>
            <a:pPr algn="l">
              <a:lnSpc>
                <a:spcPts val="4250"/>
              </a:lnSpc>
            </a:pPr>
            <a:r>
              <a:rPr lang="en-US" sz="3400" dirty="0">
                <a:solidFill>
                  <a:srgbClr val="5B5F72"/>
                </a:solidFill>
                <a:latin typeface="Arimo Bold"/>
                <a:ea typeface="Arimo Bold"/>
                <a:cs typeface="Arimo Bold"/>
                <a:sym typeface="Arimo Bold"/>
              </a:rPr>
              <a:t>Normal range for human</a:t>
            </a:r>
          </a:p>
        </p:txBody>
      </p:sp>
      <p:sp>
        <p:nvSpPr>
          <p:cNvPr id="17" name="TextBox 9"/>
          <p:cNvSpPr txBox="1"/>
          <p:nvPr/>
        </p:nvSpPr>
        <p:spPr>
          <a:xfrm>
            <a:off x="6612258" y="4662399"/>
            <a:ext cx="4690646" cy="2446504"/>
          </a:xfrm>
          <a:prstGeom prst="rect">
            <a:avLst/>
          </a:prstGeom>
        </p:spPr>
        <p:txBody>
          <a:bodyPr lIns="0" tIns="0" rIns="0" bIns="0" rtlCol="0" anchor="t">
            <a:spAutoFit/>
          </a:bodyPr>
          <a:lstStyle/>
          <a:p>
            <a:pPr algn="l">
              <a:lnSpc>
                <a:spcPts val="3887"/>
              </a:lnSpc>
            </a:pPr>
            <a:r>
              <a:rPr lang="en-US" sz="2429" dirty="0">
                <a:latin typeface="Arimo"/>
                <a:ea typeface="Arimo"/>
                <a:cs typeface="Arimo"/>
                <a:sym typeface="Arimo"/>
              </a:rPr>
              <a:t>When data exceeds the predefined normal range for the human body, consider it as an outlier and convert it to a null value.</a:t>
            </a:r>
          </a:p>
        </p:txBody>
      </p:sp>
    </p:spTree>
    <p:extLst>
      <p:ext uri="{BB962C8B-B14F-4D97-AF65-F5344CB8AC3E}">
        <p14:creationId xmlns:p14="http://schemas.microsoft.com/office/powerpoint/2010/main" val="106932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762000" y="647700"/>
            <a:ext cx="13563600" cy="908326"/>
          </a:xfrm>
          <a:prstGeom prst="rect">
            <a:avLst/>
          </a:prstGeom>
        </p:spPr>
        <p:txBody>
          <a:bodyPr wrap="square"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Outliers(human normal range)</a:t>
            </a:r>
          </a:p>
        </p:txBody>
      </p:sp>
      <p:pic>
        <p:nvPicPr>
          <p:cNvPr id="13" name="圖片 12">
            <a:extLst>
              <a:ext uri="{FF2B5EF4-FFF2-40B4-BE49-F238E27FC236}">
                <a16:creationId xmlns:a16="http://schemas.microsoft.com/office/drawing/2014/main" id="{06EF5901-7CA6-68BA-FEB6-AE22C6B27B06}"/>
              </a:ext>
            </a:extLst>
          </p:cNvPr>
          <p:cNvPicPr>
            <a:picLocks noChangeAspect="1"/>
          </p:cNvPicPr>
          <p:nvPr/>
        </p:nvPicPr>
        <p:blipFill>
          <a:blip r:embed="rId4"/>
          <a:stretch>
            <a:fillRect/>
          </a:stretch>
        </p:blipFill>
        <p:spPr>
          <a:xfrm>
            <a:off x="5041532" y="2476500"/>
            <a:ext cx="8204935" cy="6298494"/>
          </a:xfrm>
          <a:prstGeom prst="rect">
            <a:avLst/>
          </a:prstGeom>
        </p:spPr>
      </p:pic>
    </p:spTree>
    <p:extLst>
      <p:ext uri="{BB962C8B-B14F-4D97-AF65-F5344CB8AC3E}">
        <p14:creationId xmlns:p14="http://schemas.microsoft.com/office/powerpoint/2010/main" val="390756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lstStyle/>
            <a:p>
              <a:endParaRPr lang="zh-TW" altLang="en-US"/>
            </a:p>
          </p:txBody>
        </p:sp>
      </p:grpSp>
      <p:sp>
        <p:nvSpPr>
          <p:cNvPr id="5" name="TextBox 5"/>
          <p:cNvSpPr txBox="1"/>
          <p:nvPr/>
        </p:nvSpPr>
        <p:spPr>
          <a:xfrm>
            <a:off x="769568" y="971550"/>
            <a:ext cx="10533337" cy="908326"/>
          </a:xfrm>
          <a:prstGeom prst="rect">
            <a:avLst/>
          </a:prstGeom>
        </p:spPr>
        <p:txBody>
          <a:bodyPr lIns="0" tIns="0" rIns="0" bIns="0" rtlCol="0" anchor="t">
            <a:spAutoFit/>
          </a:bodyPr>
          <a:lstStyle/>
          <a:p>
            <a:pPr algn="l">
              <a:lnSpc>
                <a:spcPts val="7593"/>
              </a:lnSpc>
            </a:pPr>
            <a:r>
              <a:rPr lang="en-US" sz="6075" dirty="0">
                <a:solidFill>
                  <a:srgbClr val="5B5F72"/>
                </a:solidFill>
                <a:latin typeface="Arimo Bold"/>
                <a:ea typeface="Arimo Bold"/>
                <a:cs typeface="Arimo Bold"/>
                <a:sym typeface="Arimo Bold"/>
              </a:rPr>
              <a:t>Data type conversion</a:t>
            </a:r>
          </a:p>
        </p:txBody>
      </p:sp>
      <p:sp>
        <p:nvSpPr>
          <p:cNvPr id="6" name="TextBox 6"/>
          <p:cNvSpPr txBox="1"/>
          <p:nvPr/>
        </p:nvSpPr>
        <p:spPr>
          <a:xfrm>
            <a:off x="1281562" y="3115260"/>
            <a:ext cx="4317809" cy="1036633"/>
          </a:xfrm>
          <a:prstGeom prst="rect">
            <a:avLst/>
          </a:prstGeom>
        </p:spPr>
        <p:txBody>
          <a:bodyPr lIns="0" tIns="0" rIns="0" bIns="0" rtlCol="0" anchor="t">
            <a:spAutoFit/>
          </a:bodyPr>
          <a:lstStyle/>
          <a:p>
            <a:pPr algn="l">
              <a:lnSpc>
                <a:spcPts val="4000"/>
              </a:lnSpc>
            </a:pPr>
            <a:r>
              <a:rPr lang="en-US" sz="3200">
                <a:solidFill>
                  <a:srgbClr val="5B5F72"/>
                </a:solidFill>
                <a:latin typeface="Arimo Bold"/>
                <a:ea typeface="Arimo Bold"/>
                <a:cs typeface="Arimo Bold"/>
                <a:sym typeface="Arimo Bold"/>
              </a:rPr>
              <a:t>Convert specific feature values</a:t>
            </a:r>
          </a:p>
        </p:txBody>
      </p:sp>
      <p:sp>
        <p:nvSpPr>
          <p:cNvPr id="7" name="TextBox 7"/>
          <p:cNvSpPr txBox="1"/>
          <p:nvPr/>
        </p:nvSpPr>
        <p:spPr>
          <a:xfrm>
            <a:off x="1281562" y="4662399"/>
            <a:ext cx="4690646" cy="3446777"/>
          </a:xfrm>
          <a:prstGeom prst="rect">
            <a:avLst/>
          </a:prstGeom>
        </p:spPr>
        <p:txBody>
          <a:bodyPr lIns="0" tIns="0" rIns="0" bIns="0" rtlCol="0" anchor="t">
            <a:spAutoFit/>
          </a:bodyPr>
          <a:lstStyle/>
          <a:p>
            <a:pPr algn="l">
              <a:lnSpc>
                <a:spcPts val="3887"/>
              </a:lnSpc>
            </a:pPr>
            <a:r>
              <a:rPr lang="en-US" sz="2429" dirty="0">
                <a:latin typeface="Arimo"/>
                <a:ea typeface="Arimo"/>
                <a:cs typeface="Arimo"/>
                <a:sym typeface="Arimo"/>
              </a:rPr>
              <a:t>Convert the features 'al' (</a:t>
            </a:r>
            <a:r>
              <a:rPr lang="en-US" sz="2429" dirty="0" err="1">
                <a:latin typeface="Arimo"/>
                <a:ea typeface="Arimo"/>
                <a:cs typeface="Arimo"/>
                <a:sym typeface="Arimo"/>
              </a:rPr>
              <a:t>白蛋白</a:t>
            </a:r>
            <a:r>
              <a:rPr lang="en-US" sz="2429" dirty="0">
                <a:latin typeface="Arimo"/>
                <a:ea typeface="Arimo"/>
                <a:cs typeface="Arimo"/>
                <a:sym typeface="Arimo"/>
              </a:rPr>
              <a:t>) and '</a:t>
            </a:r>
            <a:r>
              <a:rPr lang="en-US" sz="2429" dirty="0" err="1">
                <a:latin typeface="Arimo"/>
                <a:ea typeface="Arimo"/>
                <a:cs typeface="Arimo"/>
                <a:sym typeface="Arimo"/>
              </a:rPr>
              <a:t>su</a:t>
            </a:r>
            <a:r>
              <a:rPr lang="en-US" sz="2429" dirty="0">
                <a:latin typeface="Arimo"/>
                <a:ea typeface="Arimo"/>
                <a:cs typeface="Arimo"/>
                <a:sym typeface="Arimo"/>
              </a:rPr>
              <a:t>' (糖). Specifically, we will set all values in these two features that are not equal to zero to 1, because for a healthy person, the values of these two features should be 0."</a:t>
            </a:r>
          </a:p>
        </p:txBody>
      </p:sp>
      <p:sp>
        <p:nvSpPr>
          <p:cNvPr id="10" name="TextBox 10"/>
          <p:cNvSpPr txBox="1"/>
          <p:nvPr/>
        </p:nvSpPr>
        <p:spPr>
          <a:xfrm>
            <a:off x="12315791" y="3190424"/>
            <a:ext cx="4321492" cy="485338"/>
          </a:xfrm>
          <a:prstGeom prst="rect">
            <a:avLst/>
          </a:prstGeom>
        </p:spPr>
        <p:txBody>
          <a:bodyPr lIns="0" tIns="0" rIns="0" bIns="0" rtlCol="0" anchor="t">
            <a:spAutoFit/>
          </a:bodyPr>
          <a:lstStyle/>
          <a:p>
            <a:pPr algn="l">
              <a:lnSpc>
                <a:spcPts val="3797"/>
              </a:lnSpc>
            </a:pPr>
            <a:r>
              <a:rPr lang="en-US" sz="3037">
                <a:solidFill>
                  <a:srgbClr val="5B5F72"/>
                </a:solidFill>
                <a:latin typeface="Arimo Bold"/>
                <a:ea typeface="Arimo Bold"/>
                <a:cs typeface="Arimo Bold"/>
                <a:sym typeface="Arimo Bold"/>
              </a:rPr>
              <a:t>Delete the ID column</a:t>
            </a:r>
          </a:p>
        </p:txBody>
      </p:sp>
      <p:sp>
        <p:nvSpPr>
          <p:cNvPr id="11" name="TextBox 11"/>
          <p:cNvSpPr txBox="1"/>
          <p:nvPr/>
        </p:nvSpPr>
        <p:spPr>
          <a:xfrm>
            <a:off x="12315791" y="4662399"/>
            <a:ext cx="4690646" cy="445956"/>
          </a:xfrm>
          <a:prstGeom prst="rect">
            <a:avLst/>
          </a:prstGeom>
        </p:spPr>
        <p:txBody>
          <a:bodyPr lIns="0" tIns="0" rIns="0" bIns="0" rtlCol="0" anchor="t">
            <a:spAutoFit/>
          </a:bodyPr>
          <a:lstStyle/>
          <a:p>
            <a:pPr algn="l">
              <a:lnSpc>
                <a:spcPts val="3887"/>
              </a:lnSpc>
            </a:pPr>
            <a:r>
              <a:rPr lang="en-US" sz="2429" dirty="0">
                <a:latin typeface="Arimo"/>
                <a:ea typeface="Arimo"/>
                <a:cs typeface="Arimo"/>
                <a:sym typeface="Arimo"/>
              </a:rPr>
              <a:t>It 's unrelated to other features.</a:t>
            </a:r>
          </a:p>
        </p:txBody>
      </p:sp>
      <p:sp>
        <p:nvSpPr>
          <p:cNvPr id="16" name="TextBox 8">
            <a:extLst>
              <a:ext uri="{FF2B5EF4-FFF2-40B4-BE49-F238E27FC236}">
                <a16:creationId xmlns:a16="http://schemas.microsoft.com/office/drawing/2014/main" id="{7DEB00ED-526F-C312-2361-8D23404E2A59}"/>
              </a:ext>
            </a:extLst>
          </p:cNvPr>
          <p:cNvSpPr txBox="1"/>
          <p:nvPr/>
        </p:nvSpPr>
        <p:spPr>
          <a:xfrm>
            <a:off x="6798676" y="3190424"/>
            <a:ext cx="4321492" cy="961469"/>
          </a:xfrm>
          <a:prstGeom prst="rect">
            <a:avLst/>
          </a:prstGeom>
        </p:spPr>
        <p:txBody>
          <a:bodyPr lIns="0" tIns="0" rIns="0" bIns="0" rtlCol="0" anchor="t">
            <a:spAutoFit/>
          </a:bodyPr>
          <a:lstStyle/>
          <a:p>
            <a:pPr algn="l">
              <a:lnSpc>
                <a:spcPts val="3797"/>
              </a:lnSpc>
            </a:pPr>
            <a:r>
              <a:rPr lang="en-US" sz="3037" dirty="0">
                <a:solidFill>
                  <a:srgbClr val="5B5F72"/>
                </a:solidFill>
                <a:latin typeface="Arimo Bold"/>
                <a:ea typeface="Arimo Bold"/>
                <a:cs typeface="Arimo Bold"/>
                <a:sym typeface="Arimo Bold"/>
              </a:rPr>
              <a:t>Convert string features to numbers.</a:t>
            </a:r>
          </a:p>
        </p:txBody>
      </p:sp>
      <p:sp>
        <p:nvSpPr>
          <p:cNvPr id="17" name="TextBox 9">
            <a:extLst>
              <a:ext uri="{FF2B5EF4-FFF2-40B4-BE49-F238E27FC236}">
                <a16:creationId xmlns:a16="http://schemas.microsoft.com/office/drawing/2014/main" id="{219C0A08-CEE3-3EBF-6CDF-1F49E934EA0E}"/>
              </a:ext>
            </a:extLst>
          </p:cNvPr>
          <p:cNvSpPr txBox="1"/>
          <p:nvPr/>
        </p:nvSpPr>
        <p:spPr>
          <a:xfrm>
            <a:off x="6798676" y="4662399"/>
            <a:ext cx="4690646" cy="3446777"/>
          </a:xfrm>
          <a:prstGeom prst="rect">
            <a:avLst/>
          </a:prstGeom>
        </p:spPr>
        <p:txBody>
          <a:bodyPr lIns="0" tIns="0" rIns="0" bIns="0" rtlCol="0" anchor="t">
            <a:spAutoFit/>
          </a:bodyPr>
          <a:lstStyle/>
          <a:p>
            <a:pPr algn="l">
              <a:lnSpc>
                <a:spcPts val="3887"/>
              </a:lnSpc>
            </a:pPr>
            <a:r>
              <a:rPr lang="en-US" sz="2429" dirty="0">
                <a:latin typeface="Arimo"/>
                <a:ea typeface="Arimo"/>
                <a:cs typeface="Arimo"/>
                <a:sym typeface="Arimo"/>
              </a:rPr>
              <a:t>To make these features easier to train, I will convert string features into numerical representations. For example, </a:t>
            </a:r>
            <a:r>
              <a:rPr lang="en-US" sz="2429" dirty="0" err="1">
                <a:latin typeface="Arimo"/>
                <a:ea typeface="Arimo"/>
                <a:cs typeface="Arimo"/>
                <a:sym typeface="Arimo"/>
              </a:rPr>
              <a:t>htn</a:t>
            </a:r>
            <a:r>
              <a:rPr lang="en-US" sz="2429" dirty="0">
                <a:latin typeface="Arimo"/>
                <a:ea typeface="Arimo"/>
                <a:cs typeface="Arimo"/>
                <a:sym typeface="Arimo"/>
              </a:rPr>
              <a:t> (</a:t>
            </a:r>
            <a:r>
              <a:rPr lang="en-US" sz="2429" dirty="0" err="1">
                <a:latin typeface="Arimo"/>
                <a:ea typeface="Arimo"/>
                <a:cs typeface="Arimo"/>
                <a:sym typeface="Arimo"/>
              </a:rPr>
              <a:t>高血壓</a:t>
            </a:r>
            <a:r>
              <a:rPr lang="en-US" sz="2429" dirty="0">
                <a:latin typeface="Arimo"/>
                <a:ea typeface="Arimo"/>
                <a:cs typeface="Arimo"/>
                <a:sym typeface="Arimo"/>
              </a:rPr>
              <a:t>), dm (</a:t>
            </a:r>
            <a:r>
              <a:rPr lang="en-US" sz="2429" dirty="0" err="1">
                <a:latin typeface="Arimo"/>
                <a:ea typeface="Arimo"/>
                <a:cs typeface="Arimo"/>
                <a:sym typeface="Arimo"/>
              </a:rPr>
              <a:t>糖尿病</a:t>
            </a:r>
            <a:r>
              <a:rPr lang="en-US" sz="2429" dirty="0">
                <a:latin typeface="Arimo"/>
                <a:ea typeface="Arimo"/>
                <a:cs typeface="Arimo"/>
                <a:sym typeface="Arimo"/>
              </a:rPr>
              <a:t>), cad (</a:t>
            </a:r>
            <a:r>
              <a:rPr lang="en-US" sz="2429" dirty="0" err="1">
                <a:latin typeface="Arimo"/>
                <a:ea typeface="Arimo"/>
                <a:cs typeface="Arimo"/>
                <a:sym typeface="Arimo"/>
              </a:rPr>
              <a:t>冠狀動脈疾病</a:t>
            </a:r>
            <a:r>
              <a:rPr lang="en-US" sz="2429" dirty="0">
                <a:latin typeface="Arimo"/>
                <a:ea typeface="Arimo"/>
                <a:cs typeface="Arimo"/>
                <a:sym typeface="Arimo"/>
              </a:rPr>
              <a:t>), pe (</a:t>
            </a:r>
            <a:r>
              <a:rPr lang="en-US" sz="2429" dirty="0" err="1">
                <a:latin typeface="Arimo"/>
                <a:ea typeface="Arimo"/>
                <a:cs typeface="Arimo"/>
                <a:sym typeface="Arimo"/>
              </a:rPr>
              <a:t>肺水腫</a:t>
            </a:r>
            <a:r>
              <a:rPr lang="en-US" sz="2429" dirty="0">
                <a:latin typeface="Arimo"/>
                <a:ea typeface="Arimo"/>
                <a:cs typeface="Arimo"/>
                <a:sym typeface="Arimo"/>
              </a:rPr>
              <a:t>), and </a:t>
            </a:r>
            <a:r>
              <a:rPr lang="en-US" sz="2429" dirty="0" err="1">
                <a:latin typeface="Arimo"/>
                <a:ea typeface="Arimo"/>
                <a:cs typeface="Arimo"/>
                <a:sym typeface="Arimo"/>
              </a:rPr>
              <a:t>ane</a:t>
            </a:r>
            <a:r>
              <a:rPr lang="en-US" sz="2429" dirty="0">
                <a:latin typeface="Arimo"/>
                <a:ea typeface="Arimo"/>
                <a:cs typeface="Arimo"/>
                <a:sym typeface="Arimo"/>
              </a:rPr>
              <a:t> (</a:t>
            </a:r>
            <a:r>
              <a:rPr lang="en-US" sz="2429" dirty="0" err="1">
                <a:latin typeface="Arimo"/>
                <a:ea typeface="Arimo"/>
                <a:cs typeface="Arimo"/>
                <a:sym typeface="Arimo"/>
              </a:rPr>
              <a:t>貧血</a:t>
            </a:r>
            <a:r>
              <a:rPr lang="en-US" sz="2429" dirty="0">
                <a:latin typeface="Arimo"/>
                <a:ea typeface="Arimo"/>
                <a:cs typeface="Arimo"/>
                <a:sym typeface="Arimo"/>
              </a:rPr>
              <a:t>). Can balance the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2388</TotalTime>
  <Words>942</Words>
  <Application>Microsoft Office PowerPoint</Application>
  <PresentationFormat>自訂</PresentationFormat>
  <Paragraphs>187</Paragraphs>
  <Slides>27</Slides>
  <Notes>27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27</vt:i4>
      </vt:variant>
    </vt:vector>
  </HeadingPairs>
  <TitlesOfParts>
    <vt:vector size="33" baseType="lpstr">
      <vt:lpstr>Inter</vt:lpstr>
      <vt:lpstr>Arimo Bold</vt:lpstr>
      <vt:lpstr>Arial</vt:lpstr>
      <vt:lpstr>Calibri</vt:lpstr>
      <vt:lpstr>Arimo</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kidney_disease.pptx</dc:title>
  <cp:lastModifiedBy>Moo-Fon Lee</cp:lastModifiedBy>
  <cp:revision>27</cp:revision>
  <dcterms:created xsi:type="dcterms:W3CDTF">2006-08-16T00:00:00Z</dcterms:created>
  <dcterms:modified xsi:type="dcterms:W3CDTF">2024-07-19T09:37:12Z</dcterms:modified>
  <dc:identifier>DAGJ32T7Mhc</dc:identifier>
</cp:coreProperties>
</file>