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304" r:id="rId6"/>
    <p:sldId id="305" r:id="rId7"/>
    <p:sldId id="306" r:id="rId8"/>
    <p:sldId id="267" r:id="rId9"/>
    <p:sldId id="283" r:id="rId10"/>
    <p:sldId id="284" r:id="rId11"/>
    <p:sldId id="268" r:id="rId12"/>
    <p:sldId id="285" r:id="rId13"/>
    <p:sldId id="286" r:id="rId14"/>
    <p:sldId id="269" r:id="rId15"/>
    <p:sldId id="287" r:id="rId16"/>
    <p:sldId id="319" r:id="rId17"/>
    <p:sldId id="288" r:id="rId18"/>
    <p:sldId id="289" r:id="rId19"/>
    <p:sldId id="290" r:id="rId20"/>
    <p:sldId id="281" r:id="rId21"/>
    <p:sldId id="291" r:id="rId22"/>
    <p:sldId id="307" r:id="rId23"/>
    <p:sldId id="309" r:id="rId24"/>
    <p:sldId id="311" r:id="rId25"/>
    <p:sldId id="314" r:id="rId26"/>
    <p:sldId id="315" r:id="rId27"/>
    <p:sldId id="316" r:id="rId28"/>
    <p:sldId id="317" r:id="rId29"/>
    <p:sldId id="318" r:id="rId30"/>
    <p:sldId id="320" r:id="rId31"/>
    <p:sldId id="260" r:id="rId3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267"/>
    <a:srgbClr val="383838"/>
    <a:srgbClr val="304507"/>
    <a:srgbClr val="031843"/>
    <a:srgbClr val="041D50"/>
    <a:srgbClr val="05225D"/>
    <a:srgbClr val="0E2D49"/>
    <a:srgbClr val="6F2301"/>
    <a:srgbClr val="214F0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085" autoAdjust="0"/>
    <p:restoredTop sz="94660" autoAdjust="0"/>
  </p:normalViewPr>
  <p:slideViewPr>
    <p:cSldViewPr>
      <p:cViewPr varScale="1">
        <p:scale>
          <a:sx n="69" d="100"/>
          <a:sy n="69" d="100"/>
        </p:scale>
        <p:origin x="-55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64856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39832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1021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4576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5" y="-100013"/>
            <a:ext cx="5940425" cy="8509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4054D08E-D7D7-4DB4-93E7-54EF3ABE4D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36185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tabLst>
          <a:tab pos="1793875" algn="l"/>
        </a:tabLs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tabLst>
          <a:tab pos="1793875" algn="l"/>
        </a:tabLst>
        <a:defRPr kumimoji="1" sz="2800">
          <a:solidFill>
            <a:schemeClr val="bg1"/>
          </a:solidFill>
          <a:latin typeface="Arial" pitchFamily="34" charset="0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tabLst>
          <a:tab pos="1793875" algn="l"/>
        </a:tabLst>
        <a:defRPr kumimoji="1" sz="2800">
          <a:solidFill>
            <a:schemeClr val="bg1"/>
          </a:solidFill>
          <a:latin typeface="Arial" pitchFamily="34" charset="0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tabLst>
          <a:tab pos="1793875" algn="l"/>
        </a:tabLst>
        <a:defRPr kumimoji="1" sz="2800">
          <a:solidFill>
            <a:schemeClr val="bg1"/>
          </a:solidFill>
          <a:latin typeface="Arial" pitchFamily="34" charset="0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tabLst>
          <a:tab pos="1793875" algn="l"/>
        </a:tabLst>
        <a:defRPr kumimoji="1" sz="2800">
          <a:solidFill>
            <a:schemeClr val="bg1"/>
          </a:solidFill>
          <a:latin typeface="Arial" pitchFamily="34" charset="0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3900" y="1497013"/>
            <a:ext cx="565731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고속버스 예매 프로그램</a:t>
            </a:r>
            <a:endParaRPr lang="en-US" altLang="ko-KR" sz="40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7752" y="5286388"/>
            <a:ext cx="37862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2400" dirty="0" smtClean="0">
                <a:latin typeface="+mj-ea"/>
                <a:ea typeface="+mj-ea"/>
              </a:rPr>
              <a:t>개인프로젝트</a:t>
            </a:r>
            <a:endParaRPr lang="en-US" altLang="ko-KR" sz="2400" dirty="0" smtClean="0">
              <a:latin typeface="+mj-ea"/>
              <a:ea typeface="+mj-ea"/>
            </a:endParaRPr>
          </a:p>
          <a:p>
            <a:pPr algn="r">
              <a:defRPr/>
            </a:pPr>
            <a:r>
              <a:rPr lang="en-US" altLang="ko-KR" sz="2400" dirty="0" smtClean="0">
                <a:latin typeface="+mj-ea"/>
                <a:ea typeface="+mj-ea"/>
              </a:rPr>
              <a:t>17.11.01 ~ 17.11.21</a:t>
            </a:r>
          </a:p>
          <a:p>
            <a:pPr algn="r">
              <a:defRPr/>
            </a:pPr>
            <a:r>
              <a:rPr lang="ko-KR" altLang="en-US" sz="2400" dirty="0" smtClean="0">
                <a:latin typeface="+mj-ea"/>
                <a:ea typeface="+mj-ea"/>
              </a:rPr>
              <a:t>이문현</a:t>
            </a:r>
            <a:endParaRPr lang="en-US" altLang="ko-KR" sz="24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313" y="257175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개발환경</a:t>
            </a:r>
            <a:endParaRPr lang="ko-KR" altLang="en-US" sz="3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1428736"/>
            <a:ext cx="62865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OS : MS Windows7 Professional K 64bit</a:t>
            </a:r>
          </a:p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Tool : Oracle SQL Developer 17.3.0.271 </a:t>
            </a:r>
          </a:p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          Eclipse Oxygen Release (4.7.0)</a:t>
            </a:r>
          </a:p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개발언어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: Java8 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JDK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1.8.0_144 ,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Java FX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UML :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StarUML2.8.0, Aid UML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DBMS : Oracle 11.2g</a:t>
            </a:r>
          </a:p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데이터 베이스 모델링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ERwin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7.3.0.1666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3174" y="2881313"/>
            <a:ext cx="587051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스토리보드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/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개체관계도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2857500"/>
            <a:ext cx="82586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000" dirty="0" smtClean="0">
                <a:solidFill>
                  <a:srgbClr val="383838"/>
                </a:solidFill>
                <a:latin typeface="+mj-ea"/>
                <a:ea typeface="+mj-ea"/>
              </a:rPr>
              <a:t>03</a:t>
            </a:r>
            <a:endParaRPr lang="ko-KR" altLang="en-US" sz="4000" dirty="0">
              <a:solidFill>
                <a:srgbClr val="383838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313" y="257175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스토리보드</a:t>
            </a:r>
            <a:endParaRPr lang="ko-KR" altLang="en-US" sz="3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그림 2" descr="스토리보드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123017"/>
            <a:ext cx="7778410" cy="552069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313" y="257175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개체관계도</a:t>
            </a:r>
            <a:endParaRPr lang="ko-KR" altLang="en-US" sz="3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그림 10" descr="개체관계도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071546"/>
            <a:ext cx="8072494" cy="553905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3174" y="2881313"/>
            <a:ext cx="589296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테이블 설계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/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MVC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구조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850" y="2857500"/>
            <a:ext cx="82586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000" dirty="0" smtClean="0">
                <a:solidFill>
                  <a:srgbClr val="383838"/>
                </a:solidFill>
                <a:latin typeface="+mj-ea"/>
                <a:ea typeface="+mj-ea"/>
              </a:rPr>
              <a:t>04</a:t>
            </a:r>
            <a:endParaRPr lang="ko-KR" altLang="en-US" sz="4000" dirty="0">
              <a:solidFill>
                <a:srgbClr val="383838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313" y="257175"/>
            <a:ext cx="40126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테이블 설계 </a:t>
            </a:r>
            <a:r>
              <a:rPr lang="en-US" altLang="ko-KR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 Logical</a:t>
            </a:r>
            <a:endParaRPr lang="ko-KR" altLang="en-US" sz="3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그림 2" descr="테이블 설계 loic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000108"/>
            <a:ext cx="8420739" cy="53578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313" y="257175"/>
            <a:ext cx="42418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테이블 설계 </a:t>
            </a:r>
            <a:r>
              <a:rPr lang="en-US" altLang="ko-KR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 Physical</a:t>
            </a:r>
            <a:endParaRPr lang="ko-KR" altLang="en-US" sz="3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그림 2" descr="테이블 설계 physic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000108"/>
            <a:ext cx="7558707" cy="52245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313" y="257175"/>
            <a:ext cx="73532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MVC</a:t>
            </a:r>
            <a:r>
              <a:rPr lang="ko-KR" altLang="en-US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구조 </a:t>
            </a:r>
            <a:r>
              <a:rPr lang="en-US" altLang="ko-KR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/ </a:t>
            </a:r>
            <a:r>
              <a:rPr lang="ko-KR" altLang="en-US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클래스 다이어그램</a:t>
            </a:r>
            <a:r>
              <a:rPr lang="en-US" altLang="ko-KR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(Model</a:t>
            </a:r>
            <a:r>
              <a:rPr lang="en-US" altLang="ko-KR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  <a:endParaRPr lang="ko-KR" altLang="en-US" sz="32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그림 2" descr="MVC mod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6" y="1142984"/>
            <a:ext cx="5929322" cy="5115987"/>
          </a:xfrm>
          <a:prstGeom prst="rect">
            <a:avLst/>
          </a:prstGeom>
        </p:spPr>
      </p:pic>
      <p:pic>
        <p:nvPicPr>
          <p:cNvPr id="4" name="그림 3" descr="소스파일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046939"/>
            <a:ext cx="2476846" cy="559677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313" y="257175"/>
            <a:ext cx="60789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클래스 다이어그램</a:t>
            </a:r>
            <a:r>
              <a:rPr lang="en-US" altLang="ko-KR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(Controller</a:t>
            </a:r>
            <a:r>
              <a:rPr lang="en-US" altLang="ko-KR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  <a:endParaRPr lang="ko-KR" altLang="en-US" sz="32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그림 2" descr="MVC controll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928670"/>
            <a:ext cx="8501090" cy="580993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313" y="257175"/>
            <a:ext cx="4424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클래스 다이어그램 </a:t>
            </a:r>
            <a:r>
              <a:rPr lang="en-US" altLang="ko-KR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(All)</a:t>
            </a:r>
            <a:endParaRPr lang="ko-KR" altLang="en-US" sz="3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그림 2" descr="MVC a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956071"/>
            <a:ext cx="8572560" cy="590192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그림 35" descr="AE-01_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2514600"/>
            <a:ext cx="69532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그림 36" descr="AE-01_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3319463"/>
            <a:ext cx="69532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그림 37" descr="AE-01_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4124325"/>
            <a:ext cx="69532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그림 38" descr="AE-01_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4929188"/>
            <a:ext cx="69532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그림 39" descr="AE-01_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5732463"/>
            <a:ext cx="695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4578350" y="2603500"/>
            <a:ext cx="367921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000" dirty="0" smtClean="0">
                <a:solidFill>
                  <a:schemeClr val="bg1"/>
                </a:solidFill>
                <a:latin typeface="+mj-ea"/>
                <a:ea typeface="+mj-ea"/>
              </a:rPr>
              <a:t>개발목적 </a:t>
            </a:r>
            <a:r>
              <a:rPr lang="en-US" altLang="ko-KR" sz="3000" dirty="0" smtClean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ko-KR" altLang="en-US" sz="3000" dirty="0" smtClean="0">
                <a:solidFill>
                  <a:schemeClr val="bg1"/>
                </a:solidFill>
                <a:latin typeface="+mj-ea"/>
                <a:ea typeface="+mj-ea"/>
              </a:rPr>
              <a:t> 요구사항</a:t>
            </a:r>
            <a:endParaRPr lang="ko-KR" altLang="en-US" sz="3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578350" y="3413125"/>
            <a:ext cx="367921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000" dirty="0" smtClean="0">
                <a:solidFill>
                  <a:schemeClr val="bg1"/>
                </a:solidFill>
                <a:latin typeface="+mj-ea"/>
                <a:ea typeface="+mj-ea"/>
              </a:rPr>
              <a:t>개발일정 </a:t>
            </a:r>
            <a:r>
              <a:rPr lang="en-US" altLang="ko-KR" sz="3000" dirty="0" smtClean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ko-KR" altLang="en-US" sz="3000" dirty="0" smtClean="0">
                <a:solidFill>
                  <a:schemeClr val="bg1"/>
                </a:solidFill>
                <a:latin typeface="+mj-ea"/>
                <a:ea typeface="+mj-ea"/>
              </a:rPr>
              <a:t> 개발환경</a:t>
            </a:r>
            <a:endParaRPr lang="ko-KR" altLang="en-US" sz="3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578350" y="4224338"/>
            <a:ext cx="4448654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000" dirty="0" smtClean="0">
                <a:solidFill>
                  <a:schemeClr val="bg1"/>
                </a:solidFill>
                <a:latin typeface="+mj-ea"/>
                <a:ea typeface="+mj-ea"/>
              </a:rPr>
              <a:t>스토리보드 </a:t>
            </a:r>
            <a:r>
              <a:rPr lang="en-US" altLang="ko-KR" sz="3000" dirty="0" smtClean="0">
                <a:solidFill>
                  <a:schemeClr val="bg1"/>
                </a:solidFill>
                <a:latin typeface="+mj-ea"/>
                <a:ea typeface="+mj-ea"/>
              </a:rPr>
              <a:t>/ </a:t>
            </a:r>
            <a:r>
              <a:rPr lang="ko-KR" altLang="en-US" sz="3000" dirty="0" smtClean="0">
                <a:solidFill>
                  <a:schemeClr val="bg1"/>
                </a:solidFill>
                <a:latin typeface="+mj-ea"/>
                <a:ea typeface="+mj-ea"/>
              </a:rPr>
              <a:t>개체관계도</a:t>
            </a:r>
            <a:endParaRPr lang="ko-KR" altLang="en-US" sz="3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578350" y="5035550"/>
            <a:ext cx="4336444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000" dirty="0" smtClean="0">
                <a:solidFill>
                  <a:schemeClr val="bg1"/>
                </a:solidFill>
                <a:latin typeface="+mj-ea"/>
                <a:ea typeface="+mj-ea"/>
              </a:rPr>
              <a:t>테이블 설계 </a:t>
            </a:r>
            <a:r>
              <a:rPr lang="en-US" altLang="ko-KR" sz="3000" dirty="0" smtClean="0">
                <a:solidFill>
                  <a:schemeClr val="bg1"/>
                </a:solidFill>
                <a:latin typeface="+mj-ea"/>
                <a:ea typeface="+mj-ea"/>
              </a:rPr>
              <a:t>/ MVC</a:t>
            </a:r>
            <a:r>
              <a:rPr lang="ko-KR" altLang="en-US" sz="3000" dirty="0" smtClean="0">
                <a:solidFill>
                  <a:schemeClr val="bg1"/>
                </a:solidFill>
                <a:latin typeface="+mj-ea"/>
                <a:ea typeface="+mj-ea"/>
              </a:rPr>
              <a:t>구조</a:t>
            </a:r>
            <a:endParaRPr lang="ko-KR" altLang="en-US" sz="3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578350" y="5846763"/>
            <a:ext cx="1819729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000" dirty="0" smtClean="0">
                <a:solidFill>
                  <a:schemeClr val="bg1"/>
                </a:solidFill>
                <a:latin typeface="+mj-ea"/>
                <a:ea typeface="+mj-ea"/>
              </a:rPr>
              <a:t>UI / </a:t>
            </a:r>
            <a:r>
              <a:rPr lang="ko-KR" altLang="en-US" sz="3000" dirty="0" smtClean="0">
                <a:solidFill>
                  <a:schemeClr val="bg1"/>
                </a:solidFill>
                <a:latin typeface="+mj-ea"/>
                <a:ea typeface="+mj-ea"/>
              </a:rPr>
              <a:t>기능</a:t>
            </a:r>
            <a:endParaRPr lang="ko-KR" altLang="en-US" sz="3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702050" y="2581275"/>
            <a:ext cx="69691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200" dirty="0">
                <a:solidFill>
                  <a:srgbClr val="383838"/>
                </a:solidFill>
                <a:latin typeface="+mj-ea"/>
                <a:ea typeface="+mj-ea"/>
              </a:rPr>
              <a:t>01</a:t>
            </a:r>
            <a:endParaRPr lang="ko-KR" altLang="en-US" sz="3200" dirty="0">
              <a:solidFill>
                <a:srgbClr val="383838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3683000" y="3389313"/>
            <a:ext cx="69691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200" dirty="0">
                <a:solidFill>
                  <a:srgbClr val="383838"/>
                </a:solidFill>
                <a:latin typeface="+mj-ea"/>
                <a:ea typeface="+mj-ea"/>
              </a:rPr>
              <a:t>02</a:t>
            </a:r>
            <a:endParaRPr lang="ko-KR" altLang="en-US" sz="3200" dirty="0">
              <a:solidFill>
                <a:srgbClr val="383838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3683000" y="4197350"/>
            <a:ext cx="696913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200" dirty="0">
                <a:solidFill>
                  <a:srgbClr val="383838"/>
                </a:solidFill>
                <a:latin typeface="+mj-ea"/>
                <a:ea typeface="+mj-ea"/>
              </a:rPr>
              <a:t>03</a:t>
            </a:r>
            <a:endParaRPr lang="ko-KR" altLang="en-US" sz="3200" dirty="0">
              <a:solidFill>
                <a:srgbClr val="383838"/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3683000" y="5006975"/>
            <a:ext cx="69691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200" dirty="0">
                <a:solidFill>
                  <a:srgbClr val="383838"/>
                </a:solidFill>
                <a:latin typeface="+mj-ea"/>
                <a:ea typeface="+mj-ea"/>
              </a:rPr>
              <a:t>04</a:t>
            </a:r>
            <a:endParaRPr lang="ko-KR" altLang="en-US" sz="3200" dirty="0">
              <a:solidFill>
                <a:srgbClr val="383838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3683000" y="5815013"/>
            <a:ext cx="69691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200" dirty="0">
                <a:solidFill>
                  <a:srgbClr val="383838"/>
                </a:solidFill>
                <a:latin typeface="+mj-ea"/>
                <a:ea typeface="+mj-ea"/>
              </a:rPr>
              <a:t>05</a:t>
            </a:r>
            <a:endParaRPr lang="ko-KR" altLang="en-US" sz="3200" dirty="0">
              <a:solidFill>
                <a:srgbClr val="383838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41625" y="2881313"/>
            <a:ext cx="236475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UI /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기능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850" y="2857500"/>
            <a:ext cx="82586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000" dirty="0" smtClean="0">
                <a:solidFill>
                  <a:srgbClr val="383838"/>
                </a:solidFill>
                <a:latin typeface="+mj-ea"/>
                <a:ea typeface="+mj-ea"/>
              </a:rPr>
              <a:t>05</a:t>
            </a:r>
            <a:endParaRPr lang="ko-KR" altLang="en-US" sz="4000" dirty="0">
              <a:solidFill>
                <a:srgbClr val="383838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313" y="257175"/>
            <a:ext cx="17572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UI / </a:t>
            </a:r>
            <a:r>
              <a:rPr lang="ko-KR" altLang="en-US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기능</a:t>
            </a:r>
            <a:endParaRPr lang="ko-KR" altLang="en-US" sz="3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그림 2" descr="메인화면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714488"/>
            <a:ext cx="4276725" cy="2590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7158" y="114298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71472" y="385762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14" name="타원 13"/>
          <p:cNvSpPr/>
          <p:nvPr/>
        </p:nvSpPr>
        <p:spPr>
          <a:xfrm>
            <a:off x="1285852" y="385762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15" name="타원 14"/>
          <p:cNvSpPr/>
          <p:nvPr/>
        </p:nvSpPr>
        <p:spPr>
          <a:xfrm>
            <a:off x="1928794" y="385762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3</a:t>
            </a:r>
            <a:endParaRPr lang="ko-KR" altLang="en-US" sz="900" dirty="0"/>
          </a:p>
        </p:txBody>
      </p:sp>
      <p:sp>
        <p:nvSpPr>
          <p:cNvPr id="16" name="타원 15"/>
          <p:cNvSpPr/>
          <p:nvPr/>
        </p:nvSpPr>
        <p:spPr>
          <a:xfrm>
            <a:off x="571472" y="271462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4</a:t>
            </a:r>
            <a:endParaRPr lang="ko-KR" altLang="en-US" sz="900" dirty="0"/>
          </a:p>
        </p:txBody>
      </p:sp>
      <p:sp>
        <p:nvSpPr>
          <p:cNvPr id="17" name="타원 16"/>
          <p:cNvSpPr/>
          <p:nvPr/>
        </p:nvSpPr>
        <p:spPr>
          <a:xfrm>
            <a:off x="2428860" y="271462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sp>
        <p:nvSpPr>
          <p:cNvPr id="18" name="타원 17"/>
          <p:cNvSpPr/>
          <p:nvPr/>
        </p:nvSpPr>
        <p:spPr>
          <a:xfrm>
            <a:off x="4000496" y="378619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6</a:t>
            </a:r>
            <a:endParaRPr lang="ko-KR" alt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4786314" y="1285860"/>
            <a:ext cx="421484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운행정보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노선정보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 입력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수정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삭제 창으로 이동하는 버튼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b="1" dirty="0" smtClean="0">
              <a:solidFill>
                <a:srgbClr val="092267"/>
              </a:solidFill>
              <a:latin typeface="HY강M" pitchFamily="18" charset="-127"/>
              <a:ea typeface="HY강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버스정보 입력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수정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삭제 창으로 이동하는 버튼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b="1" dirty="0" smtClean="0">
              <a:solidFill>
                <a:srgbClr val="092267"/>
              </a:solidFill>
              <a:latin typeface="HY강M" pitchFamily="18" charset="-127"/>
              <a:ea typeface="HY강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노선조회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버스정보 조회하여 배차할 노선과 버스를 선택하고 날짜를 선택하여 시간표를 만드는 창으로 이동하는 버튼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b="1" dirty="0" smtClean="0">
              <a:solidFill>
                <a:srgbClr val="092267"/>
              </a:solidFill>
              <a:latin typeface="HY강M" pitchFamily="18" charset="-127"/>
              <a:ea typeface="HY강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배차정보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시간표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를 조회하여 해당 시간표에 예매하는 창으로 이동하는 버튼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b="1" dirty="0" smtClean="0">
              <a:solidFill>
                <a:srgbClr val="092267"/>
              </a:solidFill>
              <a:latin typeface="HY강M" pitchFamily="18" charset="-127"/>
              <a:ea typeface="HY강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예매정보를 조회하는 창으로 이동하는 버튼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b="1" dirty="0" smtClean="0">
              <a:solidFill>
                <a:srgbClr val="092267"/>
              </a:solidFill>
              <a:latin typeface="HY강M" pitchFamily="18" charset="-127"/>
              <a:ea typeface="HY강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프로그램 종료하는 버튼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.</a:t>
            </a:r>
            <a:endParaRPr lang="ko-KR" altLang="en-US" sz="1600" b="1" dirty="0">
              <a:solidFill>
                <a:srgbClr val="092267"/>
              </a:solidFill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313" y="257175"/>
            <a:ext cx="17572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UI / </a:t>
            </a:r>
            <a:r>
              <a:rPr lang="ko-KR" altLang="en-US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기능</a:t>
            </a:r>
            <a:endParaRPr lang="ko-KR" altLang="en-US" sz="3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1142984"/>
            <a:ext cx="443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운행 정보 창</a:t>
            </a:r>
            <a:r>
              <a:rPr lang="en-US" altLang="ko-KR" dirty="0" smtClean="0"/>
              <a:t>(</a:t>
            </a:r>
            <a:r>
              <a:rPr lang="ko-KR" altLang="en-US" dirty="0" smtClean="0"/>
              <a:t>노선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 descr="운행정보화면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174"/>
            <a:ext cx="4621300" cy="4786346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905651" y="1500174"/>
            <a:ext cx="3881191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운행 정보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노선정보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를 등록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수정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,</a:t>
            </a:r>
          </a:p>
          <a:p>
            <a:pPr marL="342900" indent="-342900"/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삭제하는 버튼</a:t>
            </a:r>
            <a:endParaRPr lang="en-US" altLang="ko-KR" sz="1600" b="1" dirty="0" smtClean="0">
              <a:solidFill>
                <a:srgbClr val="092267"/>
              </a:solidFill>
              <a:latin typeface="HY강M" pitchFamily="18" charset="-127"/>
              <a:ea typeface="HY강M" pitchFamily="18" charset="-127"/>
            </a:endParaRPr>
          </a:p>
          <a:p>
            <a:pPr marL="342900" indent="-342900"/>
            <a:endParaRPr lang="en-US" altLang="ko-KR" sz="1600" b="1" dirty="0" smtClean="0">
              <a:solidFill>
                <a:srgbClr val="092267"/>
              </a:solidFill>
              <a:latin typeface="HY강M" pitchFamily="18" charset="-127"/>
              <a:ea typeface="HY강M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등록한 정보가 나타나는 </a:t>
            </a:r>
            <a:r>
              <a:rPr lang="en-US" altLang="ko-KR" sz="1600" b="1" dirty="0" err="1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TableView</a:t>
            </a:r>
            <a:endParaRPr lang="en-US" altLang="ko-KR" sz="1600" b="1" dirty="0" smtClean="0">
              <a:solidFill>
                <a:srgbClr val="092267"/>
              </a:solidFill>
              <a:latin typeface="HY강M" pitchFamily="18" charset="-127"/>
              <a:ea typeface="HY강M" pitchFamily="18" charset="-127"/>
            </a:endParaRPr>
          </a:p>
          <a:p>
            <a:pPr marL="342900" indent="-342900">
              <a:buAutoNum type="arabicPeriod" startAt="2"/>
            </a:pPr>
            <a:endParaRPr lang="en-US" altLang="ko-KR" sz="1600" b="1" dirty="0" smtClean="0">
              <a:solidFill>
                <a:srgbClr val="092267"/>
              </a:solidFill>
              <a:latin typeface="HY강M" pitchFamily="18" charset="-127"/>
              <a:ea typeface="HY강M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수정을 원하는 열을 </a:t>
            </a:r>
            <a:r>
              <a:rPr lang="ko-KR" altLang="en-US" sz="1600" b="1" dirty="0" err="1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클릭후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 수정버튼</a:t>
            </a:r>
            <a:endParaRPr lang="en-US" altLang="ko-KR" sz="1600" b="1" dirty="0" smtClean="0">
              <a:solidFill>
                <a:srgbClr val="092267"/>
              </a:solidFill>
              <a:latin typeface="HY강M" pitchFamily="18" charset="-127"/>
              <a:ea typeface="HY강M" pitchFamily="18" charset="-127"/>
            </a:endParaRPr>
          </a:p>
          <a:p>
            <a:pPr marL="342900" indent="-342900"/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을 누르면 수정 다이얼로그창이 열림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342900" indent="-342900"/>
            <a:endParaRPr lang="en-US" altLang="ko-KR" sz="1600" b="1" dirty="0" smtClean="0">
              <a:solidFill>
                <a:srgbClr val="092267"/>
              </a:solidFill>
              <a:latin typeface="HY강M" pitchFamily="18" charset="-127"/>
              <a:ea typeface="HY강M" pitchFamily="18" charset="-127"/>
            </a:endParaRPr>
          </a:p>
          <a:p>
            <a:pPr marL="342900" indent="-342900"/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4.	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요금 입력은 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5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자리로 제한</a:t>
            </a:r>
            <a:r>
              <a:rPr lang="en-US" altLang="ko-KR" dirty="0" smtClean="0"/>
              <a:t>	</a:t>
            </a:r>
          </a:p>
        </p:txBody>
      </p:sp>
      <p:sp>
        <p:nvSpPr>
          <p:cNvPr id="49" name="순서도: 처리 48"/>
          <p:cNvSpPr/>
          <p:nvPr/>
        </p:nvSpPr>
        <p:spPr>
          <a:xfrm>
            <a:off x="1142976" y="2928934"/>
            <a:ext cx="2214578" cy="142876"/>
          </a:xfrm>
          <a:prstGeom prst="flowChart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처리 49"/>
          <p:cNvSpPr/>
          <p:nvPr/>
        </p:nvSpPr>
        <p:spPr>
          <a:xfrm>
            <a:off x="142844" y="3357562"/>
            <a:ext cx="4357718" cy="2643206"/>
          </a:xfrm>
          <a:prstGeom prst="flowChart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운행정보 수정창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70" y="4786322"/>
            <a:ext cx="3428992" cy="1367608"/>
          </a:xfrm>
          <a:prstGeom prst="rect">
            <a:avLst/>
          </a:prstGeom>
        </p:spPr>
      </p:pic>
      <p:sp>
        <p:nvSpPr>
          <p:cNvPr id="51" name="타원 50"/>
          <p:cNvSpPr/>
          <p:nvPr/>
        </p:nvSpPr>
        <p:spPr>
          <a:xfrm>
            <a:off x="1000100" y="278605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52" name="타원 51"/>
          <p:cNvSpPr/>
          <p:nvPr/>
        </p:nvSpPr>
        <p:spPr>
          <a:xfrm>
            <a:off x="0" y="321468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53" name="타원 52"/>
          <p:cNvSpPr/>
          <p:nvPr/>
        </p:nvSpPr>
        <p:spPr>
          <a:xfrm>
            <a:off x="1928794" y="464344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3</a:t>
            </a:r>
            <a:endParaRPr lang="ko-KR" altLang="en-US" sz="900" dirty="0"/>
          </a:p>
        </p:txBody>
      </p:sp>
      <p:sp>
        <p:nvSpPr>
          <p:cNvPr id="55" name="순서도: 처리 54"/>
          <p:cNvSpPr/>
          <p:nvPr/>
        </p:nvSpPr>
        <p:spPr>
          <a:xfrm>
            <a:off x="3571868" y="2500306"/>
            <a:ext cx="857256" cy="142876"/>
          </a:xfrm>
          <a:prstGeom prst="flowChart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500430" y="235743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4</a:t>
            </a:r>
            <a:endParaRPr lang="ko-KR" altLang="en-US" sz="9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313" y="257175"/>
            <a:ext cx="17572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UI / </a:t>
            </a:r>
            <a:r>
              <a:rPr lang="ko-KR" altLang="en-US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기능</a:t>
            </a:r>
            <a:endParaRPr lang="ko-KR" altLang="en-US" sz="3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114298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버스 정보 창</a:t>
            </a:r>
            <a:endParaRPr lang="ko-KR" altLang="en-US" dirty="0"/>
          </a:p>
        </p:txBody>
      </p:sp>
      <p:pic>
        <p:nvPicPr>
          <p:cNvPr id="6" name="그림 5" descr="버스정보 관리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5" y="1643050"/>
            <a:ext cx="4714907" cy="5105716"/>
          </a:xfrm>
          <a:prstGeom prst="rect">
            <a:avLst/>
          </a:prstGeom>
        </p:spPr>
      </p:pic>
      <p:sp>
        <p:nvSpPr>
          <p:cNvPr id="27" name="순서도: 처리 26"/>
          <p:cNvSpPr/>
          <p:nvPr/>
        </p:nvSpPr>
        <p:spPr>
          <a:xfrm>
            <a:off x="2714612" y="2643182"/>
            <a:ext cx="1357322" cy="142876"/>
          </a:xfrm>
          <a:prstGeom prst="flowChart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643174" y="250030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4</a:t>
            </a:r>
            <a:endParaRPr lang="ko-KR" altLang="en-US" sz="900" dirty="0"/>
          </a:p>
        </p:txBody>
      </p:sp>
      <p:sp>
        <p:nvSpPr>
          <p:cNvPr id="28" name="순서도: 처리 27"/>
          <p:cNvSpPr/>
          <p:nvPr/>
        </p:nvSpPr>
        <p:spPr>
          <a:xfrm>
            <a:off x="1357290" y="3143248"/>
            <a:ext cx="2214578" cy="142876"/>
          </a:xfrm>
          <a:prstGeom prst="flowChart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214414" y="300037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29" name="순서도: 처리 28"/>
          <p:cNvSpPr/>
          <p:nvPr/>
        </p:nvSpPr>
        <p:spPr>
          <a:xfrm>
            <a:off x="285720" y="3571876"/>
            <a:ext cx="4429156" cy="2786082"/>
          </a:xfrm>
          <a:prstGeom prst="flowChart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14282" y="342900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1643042" y="4857760"/>
            <a:ext cx="3643338" cy="1643074"/>
            <a:chOff x="2071670" y="4714884"/>
            <a:chExt cx="3643338" cy="1643074"/>
          </a:xfrm>
        </p:grpSpPr>
        <p:pic>
          <p:nvPicPr>
            <p:cNvPr id="7" name="그림 6" descr="버스정보 수정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3108" y="4786322"/>
              <a:ext cx="3571868" cy="1567868"/>
            </a:xfrm>
            <a:prstGeom prst="rect">
              <a:avLst/>
            </a:prstGeom>
          </p:spPr>
        </p:pic>
        <p:sp>
          <p:nvSpPr>
            <p:cNvPr id="30" name="순서도: 처리 29"/>
            <p:cNvSpPr/>
            <p:nvPr/>
          </p:nvSpPr>
          <p:spPr>
            <a:xfrm>
              <a:off x="2143108" y="4786322"/>
              <a:ext cx="3571900" cy="1571636"/>
            </a:xfrm>
            <a:prstGeom prst="flowChartProcess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2071670" y="4714884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3</a:t>
              </a:r>
              <a:endParaRPr lang="ko-KR" altLang="en-US" sz="9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929190" y="1608600"/>
            <a:ext cx="41433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버스정보 등록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수정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삭제 버튼</a:t>
            </a:r>
            <a:endParaRPr lang="en-US" altLang="ko-KR" sz="1600" b="1" dirty="0" smtClean="0">
              <a:solidFill>
                <a:srgbClr val="092267"/>
              </a:solidFill>
              <a:latin typeface="HY강M" pitchFamily="18" charset="-127"/>
              <a:ea typeface="HY강M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b="1" dirty="0" smtClean="0">
              <a:solidFill>
                <a:srgbClr val="092267"/>
              </a:solidFill>
              <a:latin typeface="HY강M" pitchFamily="18" charset="-127"/>
              <a:ea typeface="HY강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버스정보 </a:t>
            </a:r>
            <a:r>
              <a:rPr lang="ko-KR" altLang="en-US" sz="1600" b="1" dirty="0" err="1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등록시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 데이터를 출력하는 </a:t>
            </a:r>
            <a:r>
              <a:rPr lang="ko-KR" altLang="en-US" sz="1600" b="1" dirty="0" err="1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테이블뷰</a:t>
            </a:r>
            <a:endParaRPr lang="en-US" altLang="ko-KR" sz="1600" b="1" dirty="0" smtClean="0">
              <a:solidFill>
                <a:srgbClr val="092267"/>
              </a:solidFill>
              <a:latin typeface="HY강M" pitchFamily="18" charset="-127"/>
              <a:ea typeface="HY강M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b="1" dirty="0" smtClean="0">
              <a:solidFill>
                <a:srgbClr val="092267"/>
              </a:solidFill>
              <a:latin typeface="HY강M" pitchFamily="18" charset="-127"/>
              <a:ea typeface="HY강M" pitchFamily="18" charset="-127"/>
            </a:endParaRPr>
          </a:p>
          <a:p>
            <a:pPr marL="342900" indent="-342900">
              <a:buAutoNum type="arabicPeriod" startAt="3"/>
            </a:pP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수정을 원하는 열을 </a:t>
            </a:r>
            <a:r>
              <a:rPr lang="ko-KR" altLang="en-US" sz="1600" b="1" dirty="0" err="1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클릭후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 수정버튼을 누르면 수정 다이얼로그창이 열림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342900" indent="-342900">
              <a:buAutoNum type="arabicPeriod" startAt="3"/>
            </a:pPr>
            <a:endParaRPr lang="en-US" altLang="ko-KR" sz="1600" b="1" dirty="0" smtClean="0">
              <a:solidFill>
                <a:srgbClr val="092267"/>
              </a:solidFill>
              <a:latin typeface="HY강M" pitchFamily="18" charset="-127"/>
              <a:ea typeface="HY강M" pitchFamily="18" charset="-127"/>
            </a:endParaRPr>
          </a:p>
          <a:p>
            <a:pPr marL="342900" indent="-342900">
              <a:buAutoNum type="arabicPeriod" startAt="3"/>
            </a:pP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특이사항은 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null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허용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313" y="257175"/>
            <a:ext cx="17572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UI / </a:t>
            </a:r>
            <a:r>
              <a:rPr lang="ko-KR" altLang="en-US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기능</a:t>
            </a:r>
            <a:endParaRPr lang="ko-KR" altLang="en-US" sz="3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114298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배차 관리 창</a:t>
            </a:r>
            <a:endParaRPr lang="ko-KR" altLang="en-US" dirty="0"/>
          </a:p>
        </p:txBody>
      </p:sp>
      <p:grpSp>
        <p:nvGrpSpPr>
          <p:cNvPr id="61" name="그룹 60"/>
          <p:cNvGrpSpPr/>
          <p:nvPr/>
        </p:nvGrpSpPr>
        <p:grpSpPr>
          <a:xfrm>
            <a:off x="71406" y="3943718"/>
            <a:ext cx="6072198" cy="2842868"/>
            <a:chOff x="0" y="1791188"/>
            <a:chExt cx="6072198" cy="2842868"/>
          </a:xfrm>
        </p:grpSpPr>
        <p:pic>
          <p:nvPicPr>
            <p:cNvPr id="7" name="그림 6" descr="배차관리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91188"/>
              <a:ext cx="6072198" cy="2842868"/>
            </a:xfrm>
            <a:prstGeom prst="rect">
              <a:avLst/>
            </a:prstGeom>
          </p:spPr>
        </p:pic>
        <p:sp>
          <p:nvSpPr>
            <p:cNvPr id="12" name="순서도: 처리 11"/>
            <p:cNvSpPr/>
            <p:nvPr/>
          </p:nvSpPr>
          <p:spPr>
            <a:xfrm>
              <a:off x="1714480" y="2571744"/>
              <a:ext cx="2143140" cy="1785950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순서도: 처리 12"/>
            <p:cNvSpPr/>
            <p:nvPr/>
          </p:nvSpPr>
          <p:spPr>
            <a:xfrm>
              <a:off x="3929058" y="2571744"/>
              <a:ext cx="2000264" cy="1785950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순서도: 처리 52"/>
            <p:cNvSpPr/>
            <p:nvPr/>
          </p:nvSpPr>
          <p:spPr>
            <a:xfrm>
              <a:off x="142844" y="2285992"/>
              <a:ext cx="1357322" cy="1714512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0" y="214311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5</a:t>
              </a:r>
              <a:endParaRPr lang="ko-KR" altLang="en-US" sz="900" dirty="0"/>
            </a:p>
          </p:txBody>
        </p:sp>
        <p:sp>
          <p:nvSpPr>
            <p:cNvPr id="54" name="순서도: 처리 53"/>
            <p:cNvSpPr/>
            <p:nvPr/>
          </p:nvSpPr>
          <p:spPr>
            <a:xfrm>
              <a:off x="1714480" y="2071678"/>
              <a:ext cx="2143140" cy="500066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순서도: 처리 54"/>
            <p:cNvSpPr/>
            <p:nvPr/>
          </p:nvSpPr>
          <p:spPr>
            <a:xfrm>
              <a:off x="3929058" y="2071678"/>
              <a:ext cx="2000264" cy="500066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5786446" y="421481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4</a:t>
              </a:r>
              <a:endParaRPr lang="ko-KR" altLang="en-US" sz="900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1643042" y="421481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3</a:t>
              </a:r>
              <a:endParaRPr lang="ko-KR" altLang="en-US" sz="900" dirty="0"/>
            </a:p>
          </p:txBody>
        </p:sp>
        <p:sp>
          <p:nvSpPr>
            <p:cNvPr id="56" name="타원 55"/>
            <p:cNvSpPr/>
            <p:nvPr/>
          </p:nvSpPr>
          <p:spPr>
            <a:xfrm>
              <a:off x="1643042" y="2000240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1</a:t>
              </a:r>
              <a:endParaRPr lang="ko-KR" altLang="en-US" sz="900" dirty="0"/>
            </a:p>
          </p:txBody>
        </p:sp>
        <p:sp>
          <p:nvSpPr>
            <p:cNvPr id="57" name="타원 56"/>
            <p:cNvSpPr/>
            <p:nvPr/>
          </p:nvSpPr>
          <p:spPr>
            <a:xfrm>
              <a:off x="5786446" y="2000240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2</a:t>
              </a:r>
              <a:endParaRPr lang="ko-KR" altLang="en-US" sz="900" dirty="0"/>
            </a:p>
          </p:txBody>
        </p:sp>
        <p:sp>
          <p:nvSpPr>
            <p:cNvPr id="58" name="순서도: 처리 57"/>
            <p:cNvSpPr/>
            <p:nvPr/>
          </p:nvSpPr>
          <p:spPr>
            <a:xfrm>
              <a:off x="357158" y="4071942"/>
              <a:ext cx="785818" cy="214314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285720" y="4143380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6</a:t>
              </a:r>
              <a:endParaRPr lang="ko-KR" altLang="en-US" sz="9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0" y="1477866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출발지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도착지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출발시간을 모두 입력하고 조회를 누르면 해당하는 노선이 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번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b="1" dirty="0" err="1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TableView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에 출력됨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b="1" dirty="0" smtClean="0">
              <a:solidFill>
                <a:srgbClr val="092267"/>
              </a:solidFill>
              <a:latin typeface="HY강M" pitchFamily="18" charset="-127"/>
              <a:ea typeface="HY강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운송회사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버스등급을 모두 입력하고 조회를 누르면 해당하는 버스정보가 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4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번 </a:t>
            </a:r>
            <a:r>
              <a:rPr lang="en-US" altLang="ko-KR" sz="1600" b="1" dirty="0" err="1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TableView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에 출력됨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b="1" dirty="0" smtClean="0">
              <a:solidFill>
                <a:srgbClr val="092267"/>
              </a:solidFill>
              <a:latin typeface="HY강M" pitchFamily="18" charset="-127"/>
              <a:ea typeface="HY강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원하는 노선을 </a:t>
            </a:r>
            <a:r>
              <a:rPr lang="ko-KR" altLang="en-US" sz="1600" b="1" dirty="0" err="1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클릭시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5</a:t>
            </a:r>
            <a:r>
              <a:rPr lang="ko-KR" altLang="en-US" sz="1600" b="1" dirty="0" err="1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번구역으로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 출발지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도착지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출발시간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거리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소요시간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요금이 입력됨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b="1" dirty="0" smtClean="0">
              <a:solidFill>
                <a:srgbClr val="092267"/>
              </a:solidFill>
              <a:latin typeface="HY강M" pitchFamily="18" charset="-127"/>
              <a:ea typeface="HY강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배차를 원하는 버스를 </a:t>
            </a:r>
            <a:r>
              <a:rPr lang="ko-KR" altLang="en-US" sz="1600" b="1" dirty="0" err="1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클릭시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5</a:t>
            </a:r>
            <a:r>
              <a:rPr lang="ko-KR" altLang="en-US" sz="1600" b="1" dirty="0" err="1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번구역으로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 버스번호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운송회사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버스등급이 입력됨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215074" y="3932171"/>
            <a:ext cx="28575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5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. 3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번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, 4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번 </a:t>
            </a:r>
            <a:r>
              <a:rPr lang="en-US" altLang="ko-KR" sz="1600" b="1" dirty="0" err="1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TableView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에서 클릭한 정보가 넘어옴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배차할 날짜를 선택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endParaRPr lang="en-US" altLang="ko-KR" sz="1600" b="1" dirty="0" smtClean="0">
              <a:solidFill>
                <a:srgbClr val="092267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6. 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시간표가 생성됨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.</a:t>
            </a:r>
            <a:endParaRPr lang="ko-KR" altLang="en-US" sz="1600" b="1" dirty="0">
              <a:solidFill>
                <a:srgbClr val="092267"/>
              </a:solidFill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313" y="257175"/>
            <a:ext cx="17572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UI / </a:t>
            </a:r>
            <a:r>
              <a:rPr lang="ko-KR" altLang="en-US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기능</a:t>
            </a:r>
            <a:endParaRPr lang="ko-KR" altLang="en-US" sz="3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114298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배차 정보 조회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42844" y="1986978"/>
            <a:ext cx="5715040" cy="4728170"/>
            <a:chOff x="1279024" y="1558350"/>
            <a:chExt cx="6507686" cy="5299673"/>
          </a:xfrm>
        </p:grpSpPr>
        <p:pic>
          <p:nvPicPr>
            <p:cNvPr id="3" name="그림 2" descr="조회후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9024" y="1558350"/>
              <a:ext cx="6507686" cy="5299673"/>
            </a:xfrm>
            <a:prstGeom prst="rect">
              <a:avLst/>
            </a:prstGeom>
          </p:spPr>
        </p:pic>
        <p:sp>
          <p:nvSpPr>
            <p:cNvPr id="6" name="순서도: 처리 5"/>
            <p:cNvSpPr/>
            <p:nvPr/>
          </p:nvSpPr>
          <p:spPr>
            <a:xfrm>
              <a:off x="1428728" y="3500438"/>
              <a:ext cx="6215106" cy="214314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처리 11"/>
            <p:cNvSpPr/>
            <p:nvPr/>
          </p:nvSpPr>
          <p:spPr>
            <a:xfrm>
              <a:off x="2071669" y="2293870"/>
              <a:ext cx="2949273" cy="215960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순서도: 처리 12"/>
            <p:cNvSpPr/>
            <p:nvPr/>
          </p:nvSpPr>
          <p:spPr>
            <a:xfrm>
              <a:off x="1500166" y="6500834"/>
              <a:ext cx="785818" cy="223838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857884" y="2143116"/>
            <a:ext cx="32146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출발지와 도착지는 </a:t>
            </a:r>
            <a:r>
              <a:rPr lang="ko-KR" altLang="en-US" sz="1600" b="1" dirty="0" err="1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생성한시간표에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 따라 추가됨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b="1" dirty="0" smtClean="0">
              <a:solidFill>
                <a:srgbClr val="092267"/>
              </a:solidFill>
              <a:latin typeface="HY강M" pitchFamily="18" charset="-127"/>
              <a:ea typeface="HY강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출발지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도착지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출발날짜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출발시간을 모두 선택하고 조회하면 해당하는 시간표가 나옴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b="1" dirty="0" smtClean="0">
              <a:solidFill>
                <a:srgbClr val="092267"/>
              </a:solidFill>
              <a:latin typeface="HY강M" pitchFamily="18" charset="-127"/>
              <a:ea typeface="HY강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원하는  시간표를 선택하면 버튼이 활성화 되고 버튼 </a:t>
            </a:r>
            <a:r>
              <a:rPr lang="ko-KR" altLang="en-US" sz="1600" b="1" dirty="0" err="1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클릭시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 좌석 예매다이얼로그를 띄움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.</a:t>
            </a:r>
            <a:endParaRPr lang="ko-KR" altLang="en-US" sz="1600" b="1" dirty="0">
              <a:solidFill>
                <a:srgbClr val="092267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14348" y="250030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17" name="타원 16"/>
          <p:cNvSpPr/>
          <p:nvPr/>
        </p:nvSpPr>
        <p:spPr>
          <a:xfrm>
            <a:off x="142844" y="357187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18" name="타원 17"/>
          <p:cNvSpPr/>
          <p:nvPr/>
        </p:nvSpPr>
        <p:spPr>
          <a:xfrm>
            <a:off x="214282" y="628652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3</a:t>
            </a:r>
            <a:endParaRPr lang="ko-KR" altLang="en-US" sz="9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313" y="257175"/>
            <a:ext cx="17572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UI / </a:t>
            </a:r>
            <a:r>
              <a:rPr lang="ko-KR" altLang="en-US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기능</a:t>
            </a:r>
            <a:endParaRPr lang="ko-KR" altLang="en-US" sz="3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11429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좌석선택</a:t>
            </a:r>
            <a:endParaRPr lang="ko-KR" altLang="en-US" dirty="0"/>
          </a:p>
        </p:txBody>
      </p:sp>
      <p:pic>
        <p:nvPicPr>
          <p:cNvPr id="4" name="그림 3" descr="버튼선택시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7364"/>
            <a:ext cx="5693505" cy="4643446"/>
          </a:xfrm>
          <a:prstGeom prst="rect">
            <a:avLst/>
          </a:prstGeom>
        </p:spPr>
      </p:pic>
      <p:sp>
        <p:nvSpPr>
          <p:cNvPr id="6" name="순서도: 처리 5"/>
          <p:cNvSpPr/>
          <p:nvPr/>
        </p:nvSpPr>
        <p:spPr>
          <a:xfrm>
            <a:off x="857224" y="2786058"/>
            <a:ext cx="1071570" cy="695827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928662" y="3929066"/>
            <a:ext cx="621925" cy="632570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1571604" y="3929066"/>
            <a:ext cx="621925" cy="642942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처리 11"/>
          <p:cNvSpPr/>
          <p:nvPr/>
        </p:nvSpPr>
        <p:spPr>
          <a:xfrm>
            <a:off x="857224" y="5572140"/>
            <a:ext cx="500066" cy="142876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처리 12"/>
          <p:cNvSpPr/>
          <p:nvPr/>
        </p:nvSpPr>
        <p:spPr>
          <a:xfrm>
            <a:off x="1357290" y="5572140"/>
            <a:ext cx="571504" cy="142876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14348" y="264318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16" name="타원 15"/>
          <p:cNvSpPr/>
          <p:nvPr/>
        </p:nvSpPr>
        <p:spPr>
          <a:xfrm>
            <a:off x="714348" y="542926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17" name="타원 16"/>
          <p:cNvSpPr/>
          <p:nvPr/>
        </p:nvSpPr>
        <p:spPr>
          <a:xfrm>
            <a:off x="1857356" y="542926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3</a:t>
            </a:r>
            <a:endParaRPr lang="ko-KR" altLang="en-US" sz="900" dirty="0"/>
          </a:p>
        </p:txBody>
      </p:sp>
      <p:sp>
        <p:nvSpPr>
          <p:cNvPr id="18" name="타원 17"/>
          <p:cNvSpPr/>
          <p:nvPr/>
        </p:nvSpPr>
        <p:spPr>
          <a:xfrm>
            <a:off x="857224" y="378619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4</a:t>
            </a:r>
            <a:endParaRPr lang="ko-KR" altLang="en-US" sz="900" dirty="0"/>
          </a:p>
        </p:txBody>
      </p:sp>
      <p:sp>
        <p:nvSpPr>
          <p:cNvPr id="19" name="타원 18"/>
          <p:cNvSpPr/>
          <p:nvPr/>
        </p:nvSpPr>
        <p:spPr>
          <a:xfrm>
            <a:off x="2071670" y="378619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5786446" y="1285860"/>
            <a:ext cx="335755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어른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아동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중고생 인원을 선택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최소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0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명 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~ 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최대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4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명 선택가능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인원총합이 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0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보다 크고 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4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보다 작아야함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b="1" dirty="0" smtClean="0">
              <a:solidFill>
                <a:srgbClr val="092267"/>
              </a:solidFill>
              <a:latin typeface="HY강M" pitchFamily="18" charset="-127"/>
              <a:ea typeface="HY강M" pitchFamily="18" charset="-127"/>
            </a:endParaRPr>
          </a:p>
          <a:p>
            <a:pPr marL="342900" indent="-342900"/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2. 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인원 입력버튼 </a:t>
            </a:r>
            <a:r>
              <a:rPr lang="ko-KR" altLang="en-US" sz="1600" b="1" dirty="0" err="1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클릭시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4</a:t>
            </a:r>
            <a:r>
              <a:rPr lang="ko-KR" altLang="en-US" sz="1600" b="1" dirty="0" err="1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번구역의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b="1" dirty="0" err="1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인원란에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 선택한 인원이 입력됨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요금계산 버튼이 열리고 인원입력 버튼이 닫힘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342900" indent="-342900"/>
            <a:endParaRPr lang="en-US" altLang="ko-KR" sz="1600" b="1" dirty="0" smtClean="0">
              <a:solidFill>
                <a:srgbClr val="092267"/>
              </a:solidFill>
              <a:latin typeface="HY강M" pitchFamily="18" charset="-127"/>
              <a:ea typeface="HY강M" pitchFamily="18" charset="-127"/>
            </a:endParaRPr>
          </a:p>
          <a:p>
            <a:pPr marL="342900" indent="-342900"/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3. 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요금계산 버튼 </a:t>
            </a:r>
            <a:r>
              <a:rPr lang="ko-KR" altLang="en-US" sz="1600" b="1" dirty="0" err="1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클릭시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5</a:t>
            </a:r>
            <a:r>
              <a:rPr lang="ko-KR" altLang="en-US" sz="1600" b="1" dirty="0" err="1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번구역의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b="1" dirty="0" err="1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요금란에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 성인은 요금의 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100%, 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아동은 요금의 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50% </a:t>
            </a:r>
            <a:r>
              <a:rPr lang="en-US" altLang="ko-KR" sz="14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(10</a:t>
            </a:r>
            <a:r>
              <a:rPr lang="ko-KR" altLang="en-US" sz="14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의자리 반올림</a:t>
            </a:r>
            <a:r>
              <a:rPr lang="en-US" altLang="ko-KR" sz="14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)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중고생은 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70%(</a:t>
            </a:r>
            <a:r>
              <a:rPr lang="en-US" altLang="ko-KR" sz="14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10</a:t>
            </a:r>
            <a:r>
              <a:rPr lang="ko-KR" altLang="en-US" sz="14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의자리 반올림</a:t>
            </a:r>
            <a:r>
              <a:rPr lang="en-US" altLang="ko-KR" sz="14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로 계산되어서 입력됨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sz="1600" b="1" dirty="0" err="1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총요금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 버튼이 열리고 요금계산 버튼이 닫힘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.</a:t>
            </a:r>
            <a:endParaRPr lang="ko-KR" altLang="en-US" sz="1600" b="1" dirty="0">
              <a:solidFill>
                <a:srgbClr val="092267"/>
              </a:solidFill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313" y="257175"/>
            <a:ext cx="17572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UI / </a:t>
            </a:r>
            <a:r>
              <a:rPr lang="ko-KR" altLang="en-US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기능</a:t>
            </a:r>
            <a:endParaRPr lang="ko-KR" altLang="en-US" sz="3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그림 2" descr="버튼선택시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7364"/>
            <a:ext cx="5693505" cy="46434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7158" y="11429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좌석선택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8" y="1571612"/>
            <a:ext cx="335755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 err="1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총요금버튼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b="1" dirty="0" err="1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클릭시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6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번창에 계산된 요금의 합이 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번창에 입력됨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. 2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번 </a:t>
            </a:r>
            <a:r>
              <a:rPr lang="ko-KR" altLang="en-US" sz="1600" b="1" dirty="0" err="1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좌석선택란과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 좌석 </a:t>
            </a:r>
            <a:r>
              <a:rPr lang="ko-KR" altLang="en-US" sz="1600" b="1" dirty="0" err="1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다시선택하기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 버튼이 열리고 </a:t>
            </a:r>
            <a:r>
              <a:rPr lang="ko-KR" altLang="en-US" sz="1600" b="1" dirty="0" err="1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총요금버튼이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 닫힘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b="1" dirty="0" smtClean="0">
              <a:solidFill>
                <a:srgbClr val="092267"/>
              </a:solidFill>
              <a:latin typeface="HY강M" pitchFamily="18" charset="-127"/>
              <a:ea typeface="HY강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좌석 </a:t>
            </a:r>
            <a:r>
              <a:rPr lang="ko-KR" altLang="en-US" sz="1600" b="1" dirty="0" err="1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선택시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 해당하는 좌석은 닫히고 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4</a:t>
            </a:r>
            <a:r>
              <a:rPr lang="ko-KR" altLang="en-US" sz="1600" b="1" dirty="0" err="1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번란의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 선택된 좌석번호에 해당하는 좌석번호가 입력됨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b="1" dirty="0" smtClean="0">
              <a:solidFill>
                <a:srgbClr val="092267"/>
              </a:solidFill>
              <a:latin typeface="HY강M" pitchFamily="18" charset="-127"/>
              <a:ea typeface="HY강M" pitchFamily="18" charset="-127"/>
            </a:endParaRPr>
          </a:p>
          <a:p>
            <a:pPr marL="342900" indent="-342900">
              <a:buAutoNum type="arabicPeriod" startAt="5"/>
            </a:pP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좌석 다시 선택버튼 </a:t>
            </a:r>
            <a:r>
              <a:rPr lang="ko-KR" altLang="en-US" sz="1600" b="1" dirty="0" err="1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클릭시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 좌석이 초기화됨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342900" indent="-342900">
              <a:buAutoNum type="arabicPeriod" startAt="5"/>
            </a:pPr>
            <a:endParaRPr lang="en-US" altLang="ko-KR" sz="1600" b="1" dirty="0" smtClean="0">
              <a:solidFill>
                <a:srgbClr val="092267"/>
              </a:solidFill>
              <a:latin typeface="HY강M" pitchFamily="18" charset="-127"/>
              <a:ea typeface="HY강M" pitchFamily="18" charset="-127"/>
            </a:endParaRPr>
          </a:p>
          <a:p>
            <a:pPr marL="342900" indent="-342900">
              <a:buAutoNum type="arabicPeriod" startAt="7"/>
            </a:pP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전체 초기화 버튼 </a:t>
            </a:r>
            <a:r>
              <a:rPr lang="ko-KR" altLang="en-US" sz="1600" b="1" dirty="0" err="1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클릭시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 초기상태로 돌아감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.</a:t>
            </a:r>
            <a:endParaRPr lang="ko-KR" altLang="en-US" sz="1600" b="1" dirty="0">
              <a:solidFill>
                <a:srgbClr val="092267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1928794" y="3286124"/>
            <a:ext cx="571504" cy="195761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처리 12"/>
          <p:cNvSpPr/>
          <p:nvPr/>
        </p:nvSpPr>
        <p:spPr>
          <a:xfrm>
            <a:off x="1000100" y="4786322"/>
            <a:ext cx="1285884" cy="21431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처리 13"/>
          <p:cNvSpPr/>
          <p:nvPr/>
        </p:nvSpPr>
        <p:spPr>
          <a:xfrm>
            <a:off x="1928794" y="5572140"/>
            <a:ext cx="500066" cy="142876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처리 14"/>
          <p:cNvSpPr/>
          <p:nvPr/>
        </p:nvSpPr>
        <p:spPr>
          <a:xfrm>
            <a:off x="2643174" y="2357430"/>
            <a:ext cx="2143140" cy="3143272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처리 15"/>
          <p:cNvSpPr/>
          <p:nvPr/>
        </p:nvSpPr>
        <p:spPr>
          <a:xfrm>
            <a:off x="2643174" y="5572140"/>
            <a:ext cx="1428760" cy="428628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처리 16"/>
          <p:cNvSpPr/>
          <p:nvPr/>
        </p:nvSpPr>
        <p:spPr>
          <a:xfrm>
            <a:off x="4143372" y="5715016"/>
            <a:ext cx="785818" cy="285752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785918" y="542926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8" name="타원 7"/>
          <p:cNvSpPr/>
          <p:nvPr/>
        </p:nvSpPr>
        <p:spPr>
          <a:xfrm>
            <a:off x="2571736" y="228599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9" name="타원 8"/>
          <p:cNvSpPr/>
          <p:nvPr/>
        </p:nvSpPr>
        <p:spPr>
          <a:xfrm>
            <a:off x="857224" y="464344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3</a:t>
            </a:r>
            <a:endParaRPr lang="ko-KR" altLang="en-US" sz="900" dirty="0"/>
          </a:p>
        </p:txBody>
      </p:sp>
      <p:sp>
        <p:nvSpPr>
          <p:cNvPr id="10" name="타원 9"/>
          <p:cNvSpPr/>
          <p:nvPr/>
        </p:nvSpPr>
        <p:spPr>
          <a:xfrm>
            <a:off x="2571736" y="585789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4</a:t>
            </a:r>
            <a:endParaRPr lang="ko-KR" altLang="en-US" sz="900" dirty="0"/>
          </a:p>
        </p:txBody>
      </p:sp>
      <p:sp>
        <p:nvSpPr>
          <p:cNvPr id="11" name="타원 10"/>
          <p:cNvSpPr/>
          <p:nvPr/>
        </p:nvSpPr>
        <p:spPr>
          <a:xfrm>
            <a:off x="4857752" y="557214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sp>
        <p:nvSpPr>
          <p:cNvPr id="18" name="순서도: 처리 17"/>
          <p:cNvSpPr/>
          <p:nvPr/>
        </p:nvSpPr>
        <p:spPr>
          <a:xfrm>
            <a:off x="1571604" y="4000504"/>
            <a:ext cx="714380" cy="57150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28728" y="385762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6</a:t>
            </a:r>
            <a:endParaRPr lang="ko-KR" altLang="en-US" sz="900" dirty="0"/>
          </a:p>
        </p:txBody>
      </p:sp>
      <p:sp>
        <p:nvSpPr>
          <p:cNvPr id="20" name="타원 19"/>
          <p:cNvSpPr/>
          <p:nvPr/>
        </p:nvSpPr>
        <p:spPr>
          <a:xfrm>
            <a:off x="1785918" y="314324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7</a:t>
            </a:r>
            <a:endParaRPr lang="ko-KR" altLang="en-US" sz="9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313" y="257175"/>
            <a:ext cx="17572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UI / </a:t>
            </a:r>
            <a:r>
              <a:rPr lang="ko-KR" altLang="en-US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기능</a:t>
            </a:r>
            <a:endParaRPr lang="ko-KR" altLang="en-US" sz="3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그림 2" descr="버튼선택시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7364"/>
            <a:ext cx="5693505" cy="46434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7158" y="11429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좌석선택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8" y="2897873"/>
            <a:ext cx="33575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예매자의 이름과 생년월일을 반드시 입력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b="1" dirty="0" smtClean="0">
              <a:solidFill>
                <a:srgbClr val="092267"/>
              </a:solidFill>
              <a:latin typeface="HY강M" pitchFamily="18" charset="-127"/>
              <a:ea typeface="HY강M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1600" b="1" dirty="0" err="1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번란까지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b="1" dirty="0" err="1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입력후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 선택완료 버튼 </a:t>
            </a:r>
            <a:r>
              <a:rPr lang="ko-KR" altLang="en-US" sz="1600" b="1" dirty="0" err="1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클릭시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 해당하는 인원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금액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좌석번호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예매자 이름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생년월일이 입력됨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.</a:t>
            </a:r>
            <a:endParaRPr lang="ko-KR" altLang="en-US" sz="1600" b="1" dirty="0">
              <a:solidFill>
                <a:srgbClr val="092267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857224" y="5072074"/>
            <a:ext cx="1428760" cy="500066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857224" y="5786454"/>
            <a:ext cx="776294" cy="133352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14348" y="492919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10" name="타원 9"/>
          <p:cNvSpPr/>
          <p:nvPr/>
        </p:nvSpPr>
        <p:spPr>
          <a:xfrm>
            <a:off x="714348" y="564357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313" y="257175"/>
            <a:ext cx="17572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UI / </a:t>
            </a:r>
            <a:r>
              <a:rPr lang="ko-KR" altLang="en-US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기능</a:t>
            </a:r>
            <a:endParaRPr lang="ko-KR" altLang="en-US" sz="3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그림 7" descr="예약정보 조회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3116"/>
            <a:ext cx="5780524" cy="47148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7158" y="114298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예약정보 조회</a:t>
            </a:r>
            <a:endParaRPr lang="ko-KR" altLang="en-US" dirty="0"/>
          </a:p>
        </p:txBody>
      </p:sp>
      <p:sp>
        <p:nvSpPr>
          <p:cNvPr id="10" name="순서도: 처리 9"/>
          <p:cNvSpPr/>
          <p:nvPr/>
        </p:nvSpPr>
        <p:spPr>
          <a:xfrm>
            <a:off x="214282" y="3357562"/>
            <a:ext cx="5357850" cy="307183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285720" y="2928934"/>
            <a:ext cx="3786214" cy="21431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142844" y="278605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4" name="타원 3"/>
          <p:cNvSpPr/>
          <p:nvPr/>
        </p:nvSpPr>
        <p:spPr>
          <a:xfrm>
            <a:off x="142844" y="328612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5786446" y="2714620"/>
            <a:ext cx="33575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예약자 이름과 생년월일을 반드시 입력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조회버튼 </a:t>
            </a:r>
            <a:r>
              <a:rPr lang="ko-KR" altLang="en-US" sz="1600" b="1" dirty="0" err="1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클릭시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1600" b="1" dirty="0" err="1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번란의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b="1" dirty="0" err="1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TableView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에 해당하는 데이터 출력</a:t>
            </a:r>
            <a:r>
              <a:rPr lang="en-US" altLang="ko-KR" sz="1600" b="1" dirty="0" smtClean="0">
                <a:solidFill>
                  <a:srgbClr val="092267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41625" y="2881313"/>
            <a:ext cx="484459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개발목적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/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요구사항</a:t>
            </a:r>
            <a:endParaRPr lang="en-US" altLang="ko-KR" sz="40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850" y="2857500"/>
            <a:ext cx="82586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000" dirty="0" smtClean="0">
                <a:solidFill>
                  <a:srgbClr val="383838"/>
                </a:solidFill>
                <a:latin typeface="+mj-ea"/>
                <a:ea typeface="+mj-ea"/>
              </a:rPr>
              <a:t>01</a:t>
            </a:r>
            <a:endParaRPr lang="ko-KR" altLang="en-US" sz="4000" dirty="0">
              <a:solidFill>
                <a:srgbClr val="383838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313" y="257175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후기</a:t>
            </a:r>
            <a:endParaRPr lang="ko-KR" altLang="en-US" sz="3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1714488"/>
            <a:ext cx="864399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altLang="ko-KR" sz="2400" dirty="0" smtClean="0">
                <a:latin typeface="+mj-lt"/>
                <a:ea typeface="+mj-ea"/>
                <a:cs typeface="+mj-cs"/>
              </a:rPr>
              <a:t> </a:t>
            </a:r>
            <a:r>
              <a:rPr lang="ko-KR" altLang="en-US" sz="2400" dirty="0" smtClean="0">
                <a:latin typeface="+mj-lt"/>
                <a:ea typeface="+mj-ea"/>
                <a:cs typeface="+mj-cs"/>
              </a:rPr>
              <a:t>프로젝트 진행방식에 대해 </a:t>
            </a:r>
            <a:r>
              <a:rPr lang="ko-KR" altLang="en-US" sz="2400" dirty="0" err="1" smtClean="0">
                <a:latin typeface="+mj-lt"/>
                <a:ea typeface="+mj-ea"/>
                <a:cs typeface="+mj-cs"/>
              </a:rPr>
              <a:t>알게되었다</a:t>
            </a:r>
            <a:r>
              <a:rPr lang="en-US" altLang="ko-KR" sz="2400" dirty="0" smtClean="0">
                <a:latin typeface="+mj-lt"/>
                <a:ea typeface="+mj-ea"/>
                <a:cs typeface="+mj-cs"/>
              </a:rPr>
              <a:t>.</a:t>
            </a:r>
          </a:p>
          <a:p>
            <a:pPr>
              <a:buFont typeface="Arial" pitchFamily="34" charset="0"/>
              <a:buChar char="•"/>
              <a:defRPr/>
            </a:pPr>
            <a:endParaRPr lang="en-US" altLang="ko-KR" sz="2400" dirty="0" smtClean="0">
              <a:latin typeface="+mj-lt"/>
              <a:ea typeface="+mj-ea"/>
              <a:cs typeface="+mj-cs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altLang="ko-KR" sz="2400" dirty="0" smtClean="0">
                <a:latin typeface="+mj-lt"/>
                <a:ea typeface="+mj-ea"/>
                <a:cs typeface="+mj-cs"/>
              </a:rPr>
              <a:t> </a:t>
            </a:r>
            <a:r>
              <a:rPr lang="ko-KR" altLang="en-US" sz="2400" dirty="0" err="1" smtClean="0">
                <a:latin typeface="+mj-lt"/>
                <a:ea typeface="+mj-ea"/>
                <a:cs typeface="+mj-cs"/>
              </a:rPr>
              <a:t>했던것들에</a:t>
            </a:r>
            <a:r>
              <a:rPr lang="ko-KR" altLang="en-US" sz="2400" dirty="0" smtClean="0">
                <a:latin typeface="+mj-lt"/>
                <a:ea typeface="+mj-ea"/>
                <a:cs typeface="+mj-cs"/>
              </a:rPr>
              <a:t> 대해 복습을 많이 해야겠다</a:t>
            </a:r>
            <a:r>
              <a:rPr lang="en-US" altLang="ko-KR" sz="2400" dirty="0" smtClean="0">
                <a:latin typeface="+mj-lt"/>
                <a:ea typeface="+mj-ea"/>
                <a:cs typeface="+mj-cs"/>
              </a:rPr>
              <a:t>.</a:t>
            </a:r>
          </a:p>
          <a:p>
            <a:pPr>
              <a:buFont typeface="Arial" pitchFamily="34" charset="0"/>
              <a:buChar char="•"/>
              <a:defRPr/>
            </a:pPr>
            <a:endParaRPr lang="en-US" altLang="ko-KR" sz="2400" dirty="0" smtClean="0">
              <a:latin typeface="+mj-lt"/>
              <a:ea typeface="+mj-ea"/>
              <a:cs typeface="+mj-cs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altLang="ko-KR" sz="2400" dirty="0" smtClean="0">
                <a:latin typeface="+mj-lt"/>
                <a:ea typeface="+mj-ea"/>
                <a:cs typeface="+mj-cs"/>
              </a:rPr>
              <a:t> </a:t>
            </a:r>
            <a:r>
              <a:rPr lang="ko-KR" altLang="en-US" sz="2400" dirty="0" smtClean="0">
                <a:latin typeface="+mj-lt"/>
                <a:ea typeface="+mj-ea"/>
                <a:cs typeface="+mj-cs"/>
              </a:rPr>
              <a:t>계획서와 생각을 확실하고 구체화 시키지 않고 작업에 들어가지 않았던 것이 중간중간 바꾸느라 시간부족으로 </a:t>
            </a:r>
            <a:r>
              <a:rPr lang="ko-KR" altLang="en-US" sz="2400" smtClean="0">
                <a:latin typeface="+mj-lt"/>
                <a:ea typeface="+mj-ea"/>
                <a:cs typeface="+mj-cs"/>
              </a:rPr>
              <a:t>완성도에 영향을 </a:t>
            </a:r>
            <a:r>
              <a:rPr lang="ko-KR" altLang="en-US" sz="2400" dirty="0" smtClean="0">
                <a:latin typeface="+mj-lt"/>
                <a:ea typeface="+mj-ea"/>
                <a:cs typeface="+mj-cs"/>
              </a:rPr>
              <a:t>끼쳤다</a:t>
            </a:r>
            <a:r>
              <a:rPr lang="en-US" altLang="ko-KR" sz="2400" dirty="0" smtClean="0">
                <a:latin typeface="+mj-lt"/>
                <a:ea typeface="+mj-ea"/>
                <a:cs typeface="+mj-cs"/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7686" y="2714625"/>
            <a:ext cx="47320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6000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ko-KR" altLang="en-US" sz="6000" dirty="0" err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313" y="257175"/>
            <a:ext cx="3809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개발목적 </a:t>
            </a:r>
            <a:r>
              <a:rPr lang="en-US" altLang="ko-KR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 </a:t>
            </a:r>
            <a:r>
              <a:rPr lang="ko-KR" altLang="en-US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요구사항</a:t>
            </a:r>
            <a:endParaRPr lang="ko-KR" altLang="en-US" sz="3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907" y="1357298"/>
            <a:ext cx="714169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eriod"/>
              <a:defRPr/>
            </a:pPr>
            <a:r>
              <a:rPr lang="ko-KR" altLang="en-US" sz="2400" dirty="0" smtClean="0">
                <a:latin typeface="+mj-lt"/>
                <a:ea typeface="+mj-ea"/>
                <a:cs typeface="+mj-cs"/>
              </a:rPr>
              <a:t>개발목적</a:t>
            </a:r>
            <a:endParaRPr lang="en-US" altLang="ko-KR" sz="2400" dirty="0" smtClean="0">
              <a:latin typeface="+mj-lt"/>
              <a:ea typeface="+mj-ea"/>
              <a:cs typeface="+mj-cs"/>
            </a:endParaRPr>
          </a:p>
          <a:p>
            <a:pPr marL="514350" indent="-514350">
              <a:buAutoNum type="arabicPeriod"/>
              <a:defRPr/>
            </a:pPr>
            <a:endParaRPr lang="en-US" altLang="ko-KR" sz="2400" dirty="0" smtClean="0">
              <a:latin typeface="+mj-lt"/>
              <a:ea typeface="+mj-ea"/>
              <a:cs typeface="+mj-cs"/>
            </a:endParaRPr>
          </a:p>
          <a:p>
            <a:pPr marL="971550" lvl="1" indent="-514350">
              <a:buFont typeface="Arial" pitchFamily="34" charset="0"/>
              <a:buChar char="•"/>
              <a:defRPr/>
            </a:pPr>
            <a:r>
              <a:rPr lang="ko-KR" altLang="en-US" sz="2000" dirty="0" smtClean="0">
                <a:latin typeface="+mj-lt"/>
                <a:ea typeface="+mj-ea"/>
                <a:cs typeface="+mj-cs"/>
              </a:rPr>
              <a:t>버스나 노선 정보를 쉽게 등록</a:t>
            </a:r>
            <a:r>
              <a:rPr lang="en-US" altLang="ko-KR" sz="2000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sz="2000" dirty="0" smtClean="0">
                <a:latin typeface="+mj-lt"/>
                <a:ea typeface="+mj-ea"/>
                <a:cs typeface="+mj-cs"/>
              </a:rPr>
              <a:t>수정</a:t>
            </a:r>
            <a:r>
              <a:rPr lang="en-US" altLang="ko-KR" sz="2000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sz="2000" dirty="0" smtClean="0">
                <a:latin typeface="+mj-lt"/>
                <a:ea typeface="+mj-ea"/>
                <a:cs typeface="+mj-cs"/>
              </a:rPr>
              <a:t>삭제 할 수 있고 </a:t>
            </a:r>
            <a:endParaRPr lang="en-US" altLang="ko-KR" sz="2000" dirty="0" smtClean="0">
              <a:latin typeface="+mj-lt"/>
              <a:ea typeface="+mj-ea"/>
              <a:cs typeface="+mj-cs"/>
            </a:endParaRPr>
          </a:p>
          <a:p>
            <a:pPr marL="971550" lvl="1" indent="-514350">
              <a:defRPr/>
            </a:pPr>
            <a:r>
              <a:rPr lang="ko-KR" altLang="en-US" sz="2000" dirty="0" smtClean="0">
                <a:latin typeface="+mj-lt"/>
                <a:ea typeface="+mj-ea"/>
                <a:cs typeface="+mj-cs"/>
              </a:rPr>
              <a:t>입력한 버스와 노선정보로 쉽게 시간표를 만들 수 있다</a:t>
            </a:r>
            <a:r>
              <a:rPr lang="en-US" altLang="ko-KR" sz="2000" dirty="0" smtClean="0">
                <a:latin typeface="+mj-lt"/>
                <a:ea typeface="+mj-ea"/>
                <a:cs typeface="+mj-cs"/>
              </a:rPr>
              <a:t>.</a:t>
            </a:r>
          </a:p>
          <a:p>
            <a:pPr marL="971550" lvl="1" indent="-514350">
              <a:buFont typeface="Arial" pitchFamily="34" charset="0"/>
              <a:buChar char="•"/>
              <a:defRPr/>
            </a:pPr>
            <a:r>
              <a:rPr lang="ko-KR" altLang="en-US" sz="2000" dirty="0" smtClean="0">
                <a:latin typeface="+mj-lt"/>
                <a:ea typeface="+mj-ea"/>
                <a:cs typeface="+mj-cs"/>
              </a:rPr>
              <a:t>예매를 편리하게 할 수 있다</a:t>
            </a:r>
            <a:r>
              <a:rPr lang="en-US" altLang="ko-KR" sz="2000" dirty="0" smtClean="0"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2844" y="3435210"/>
            <a:ext cx="9097362" cy="2708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eriod" startAt="2"/>
              <a:defRPr/>
            </a:pPr>
            <a:r>
              <a:rPr lang="ko-KR" altLang="en-US" sz="2400" dirty="0" smtClean="0">
                <a:latin typeface="+mj-lt"/>
                <a:ea typeface="+mj-ea"/>
                <a:cs typeface="+mj-cs"/>
              </a:rPr>
              <a:t>요구사항</a:t>
            </a:r>
            <a:endParaRPr lang="en-US" altLang="ko-KR" sz="2400" dirty="0" smtClean="0">
              <a:latin typeface="+mj-lt"/>
              <a:ea typeface="+mj-ea"/>
              <a:cs typeface="+mj-cs"/>
            </a:endParaRPr>
          </a:p>
          <a:p>
            <a:pPr marL="514350" indent="-514350">
              <a:buAutoNum type="arabicPeriod" startAt="2"/>
              <a:defRPr/>
            </a:pPr>
            <a:endParaRPr lang="ko-KR" altLang="en-US" sz="3200" dirty="0" smtClean="0">
              <a:latin typeface="+mj-lt"/>
              <a:ea typeface="+mj-ea"/>
              <a:cs typeface="+mj-cs"/>
            </a:endParaRPr>
          </a:p>
          <a:p>
            <a:pPr marL="971550" lvl="1" indent="-514350">
              <a:buAutoNum type="arabicPeriod"/>
              <a:defRPr/>
            </a:pPr>
            <a:r>
              <a:rPr lang="ko-KR" altLang="en-US" sz="2000" dirty="0" smtClean="0">
                <a:latin typeface="+mj-lt"/>
                <a:ea typeface="+mj-ea"/>
                <a:cs typeface="+mj-cs"/>
              </a:rPr>
              <a:t>버스정보</a:t>
            </a:r>
            <a:r>
              <a:rPr lang="en-US" altLang="ko-KR" sz="2000" dirty="0" smtClean="0">
                <a:latin typeface="+mj-lt"/>
                <a:ea typeface="+mj-ea"/>
                <a:cs typeface="+mj-cs"/>
              </a:rPr>
              <a:t>(</a:t>
            </a:r>
            <a:r>
              <a:rPr lang="ko-KR" altLang="en-US" sz="2000" dirty="0" smtClean="0">
                <a:latin typeface="+mj-lt"/>
                <a:ea typeface="+mj-ea"/>
                <a:cs typeface="+mj-cs"/>
              </a:rPr>
              <a:t>등록</a:t>
            </a:r>
            <a:r>
              <a:rPr lang="en-US" altLang="ko-KR" sz="2000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sz="2000" dirty="0" smtClean="0">
                <a:latin typeface="+mj-lt"/>
                <a:ea typeface="+mj-ea"/>
                <a:cs typeface="+mj-cs"/>
              </a:rPr>
              <a:t>수정</a:t>
            </a:r>
            <a:r>
              <a:rPr lang="en-US" altLang="ko-KR" sz="2000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sz="2000" dirty="0" smtClean="0">
                <a:latin typeface="+mj-lt"/>
                <a:ea typeface="+mj-ea"/>
                <a:cs typeface="+mj-cs"/>
              </a:rPr>
              <a:t>삭제</a:t>
            </a:r>
            <a:r>
              <a:rPr lang="en-US" altLang="ko-KR" sz="2000" dirty="0" smtClean="0">
                <a:latin typeface="+mj-lt"/>
                <a:ea typeface="+mj-ea"/>
                <a:cs typeface="+mj-cs"/>
              </a:rPr>
              <a:t>)</a:t>
            </a:r>
          </a:p>
          <a:p>
            <a:pPr marL="1428750" lvl="2" indent="-514350">
              <a:buFont typeface="Arial" pitchFamily="34" charset="0"/>
              <a:buChar char="•"/>
              <a:defRPr/>
            </a:pPr>
            <a:r>
              <a:rPr lang="ko-KR" altLang="en-US" sz="1900" dirty="0" smtClean="0">
                <a:latin typeface="+mj-lt"/>
                <a:ea typeface="+mj-ea"/>
                <a:cs typeface="+mj-cs"/>
              </a:rPr>
              <a:t>버스번호</a:t>
            </a:r>
            <a:r>
              <a:rPr lang="en-US" altLang="ko-KR" sz="1900" dirty="0" smtClean="0">
                <a:latin typeface="+mj-lt"/>
                <a:ea typeface="+mj-ea"/>
                <a:cs typeface="+mj-cs"/>
              </a:rPr>
              <a:t>(</a:t>
            </a:r>
            <a:r>
              <a:rPr lang="ko-KR" altLang="en-US" sz="1900" dirty="0" smtClean="0">
                <a:latin typeface="+mj-lt"/>
                <a:ea typeface="+mj-ea"/>
                <a:cs typeface="+mj-cs"/>
              </a:rPr>
              <a:t>차 번호</a:t>
            </a:r>
            <a:r>
              <a:rPr lang="en-US" altLang="ko-KR" sz="1900" dirty="0" smtClean="0">
                <a:latin typeface="+mj-lt"/>
                <a:ea typeface="+mj-ea"/>
                <a:cs typeface="+mj-cs"/>
              </a:rPr>
              <a:t>), </a:t>
            </a:r>
            <a:r>
              <a:rPr lang="ko-KR" altLang="en-US" sz="1900" dirty="0" smtClean="0">
                <a:latin typeface="+mj-lt"/>
                <a:ea typeface="+mj-ea"/>
                <a:cs typeface="+mj-cs"/>
              </a:rPr>
              <a:t>운송회사 명</a:t>
            </a:r>
            <a:r>
              <a:rPr lang="en-US" altLang="ko-KR" sz="1900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sz="1900" dirty="0" smtClean="0">
                <a:latin typeface="+mj-lt"/>
                <a:ea typeface="+mj-ea"/>
                <a:cs typeface="+mj-cs"/>
              </a:rPr>
              <a:t>버스 등급</a:t>
            </a:r>
            <a:r>
              <a:rPr lang="en-US" altLang="ko-KR" sz="1900" dirty="0" smtClean="0">
                <a:latin typeface="+mj-lt"/>
                <a:ea typeface="+mj-ea"/>
                <a:cs typeface="+mj-cs"/>
              </a:rPr>
              <a:t>(</a:t>
            </a:r>
            <a:r>
              <a:rPr lang="ko-KR" altLang="en-US" sz="1900" dirty="0" smtClean="0">
                <a:latin typeface="+mj-lt"/>
                <a:ea typeface="+mj-ea"/>
                <a:cs typeface="+mj-cs"/>
              </a:rPr>
              <a:t>일반</a:t>
            </a:r>
            <a:r>
              <a:rPr lang="en-US" altLang="ko-KR" sz="1900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sz="1900" dirty="0" smtClean="0">
                <a:latin typeface="+mj-lt"/>
                <a:ea typeface="+mj-ea"/>
                <a:cs typeface="+mj-cs"/>
              </a:rPr>
              <a:t>우등</a:t>
            </a:r>
            <a:r>
              <a:rPr lang="en-US" altLang="ko-KR" sz="1900" dirty="0" smtClean="0">
                <a:latin typeface="+mj-lt"/>
                <a:ea typeface="+mj-ea"/>
                <a:cs typeface="+mj-cs"/>
              </a:rPr>
              <a:t>), </a:t>
            </a:r>
            <a:r>
              <a:rPr lang="ko-KR" altLang="en-US" sz="1900" dirty="0" smtClean="0">
                <a:latin typeface="+mj-lt"/>
                <a:ea typeface="+mj-ea"/>
                <a:cs typeface="+mj-cs"/>
              </a:rPr>
              <a:t>버스 특이사항</a:t>
            </a:r>
            <a:endParaRPr lang="en-US" altLang="ko-KR" sz="1900" dirty="0" smtClean="0">
              <a:latin typeface="+mj-lt"/>
              <a:ea typeface="+mj-ea"/>
              <a:cs typeface="+mj-cs"/>
            </a:endParaRPr>
          </a:p>
          <a:p>
            <a:pPr marL="1428750" lvl="2" indent="-514350">
              <a:defRPr/>
            </a:pPr>
            <a:r>
              <a:rPr lang="en-US" altLang="ko-KR" sz="1900" dirty="0" smtClean="0">
                <a:latin typeface="+mj-lt"/>
                <a:ea typeface="+mj-ea"/>
                <a:cs typeface="+mj-cs"/>
              </a:rPr>
              <a:t>	</a:t>
            </a:r>
            <a:r>
              <a:rPr lang="ko-KR" altLang="en-US" sz="1900" dirty="0" smtClean="0">
                <a:latin typeface="+mj-lt"/>
                <a:ea typeface="+mj-ea"/>
                <a:cs typeface="+mj-cs"/>
              </a:rPr>
              <a:t>입력가능</a:t>
            </a:r>
            <a:r>
              <a:rPr lang="en-US" altLang="ko-KR" sz="1900" dirty="0" smtClean="0">
                <a:latin typeface="+mj-lt"/>
                <a:ea typeface="+mj-ea"/>
                <a:cs typeface="+mj-cs"/>
              </a:rPr>
              <a:t>.</a:t>
            </a:r>
          </a:p>
          <a:p>
            <a:pPr marL="1428750" lvl="2" indent="-514350">
              <a:defRPr/>
            </a:pPr>
            <a:r>
              <a:rPr lang="en-US" altLang="ko-KR" sz="1900" dirty="0" smtClean="0">
                <a:latin typeface="+mj-lt"/>
                <a:ea typeface="+mj-ea"/>
                <a:cs typeface="+mj-cs"/>
              </a:rPr>
              <a:t>	-	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버스번호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운송회사 명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버스 등급은 필수 입력사항</a:t>
            </a:r>
            <a:endParaRPr lang="en-US" altLang="ko-KR" dirty="0" smtClean="0">
              <a:latin typeface="+mj-lt"/>
              <a:ea typeface="+mj-ea"/>
              <a:cs typeface="+mj-cs"/>
            </a:endParaRPr>
          </a:p>
          <a:p>
            <a:pPr marL="1428750" lvl="2" indent="-514350">
              <a:defRPr/>
            </a:pPr>
            <a:r>
              <a:rPr lang="en-US" altLang="ko-KR" dirty="0" smtClean="0">
                <a:latin typeface="+mj-lt"/>
                <a:ea typeface="+mj-ea"/>
                <a:cs typeface="+mj-cs"/>
              </a:rPr>
              <a:t>	-	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버스 특이사항은 </a:t>
            </a:r>
            <a:r>
              <a:rPr lang="ko-KR" altLang="en-US" dirty="0" err="1" smtClean="0">
                <a:latin typeface="+mj-lt"/>
                <a:ea typeface="+mj-ea"/>
                <a:cs typeface="+mj-cs"/>
              </a:rPr>
              <a:t>필요시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 입력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.</a:t>
            </a:r>
          </a:p>
          <a:p>
            <a:pPr marL="1428750" lvl="2" indent="-514350">
              <a:buFont typeface="Arial" pitchFamily="34" charset="0"/>
              <a:buChar char="•"/>
              <a:defRPr/>
            </a:pPr>
            <a:r>
              <a:rPr lang="ko-KR" altLang="en-US" sz="1900" dirty="0" smtClean="0">
                <a:latin typeface="+mj-lt"/>
                <a:ea typeface="+mj-ea"/>
                <a:cs typeface="+mj-cs"/>
              </a:rPr>
              <a:t>등록한 버스정보는 수정</a:t>
            </a:r>
            <a:r>
              <a:rPr lang="en-US" altLang="ko-KR" sz="1900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sz="1900" dirty="0" smtClean="0">
                <a:latin typeface="+mj-lt"/>
                <a:ea typeface="+mj-ea"/>
                <a:cs typeface="+mj-cs"/>
              </a:rPr>
              <a:t>삭제 가능</a:t>
            </a:r>
            <a:r>
              <a:rPr lang="en-US" altLang="ko-KR" sz="1900" dirty="0" smtClean="0">
                <a:latin typeface="+mj-lt"/>
                <a:ea typeface="+mj-ea"/>
                <a:cs typeface="+mj-cs"/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313" y="257175"/>
            <a:ext cx="3809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개발목적 </a:t>
            </a:r>
            <a:r>
              <a:rPr lang="en-US" altLang="ko-KR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 </a:t>
            </a:r>
            <a:r>
              <a:rPr lang="ko-KR" altLang="en-US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요구사항</a:t>
            </a:r>
            <a:endParaRPr lang="ko-KR" altLang="en-US" sz="3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844" y="1337249"/>
            <a:ext cx="9014006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71550" lvl="1" indent="-514350">
              <a:buAutoNum type="arabicPeriod" startAt="2"/>
              <a:defRPr/>
            </a:pPr>
            <a:r>
              <a:rPr lang="ko-KR" altLang="en-US" sz="2000" dirty="0" smtClean="0">
                <a:latin typeface="+mj-lt"/>
                <a:ea typeface="+mj-ea"/>
                <a:cs typeface="+mj-cs"/>
              </a:rPr>
              <a:t>노선정보</a:t>
            </a:r>
            <a:r>
              <a:rPr lang="en-US" altLang="ko-KR" sz="2000" dirty="0" smtClean="0">
                <a:latin typeface="+mj-lt"/>
                <a:ea typeface="+mj-ea"/>
                <a:cs typeface="+mj-cs"/>
              </a:rPr>
              <a:t>(</a:t>
            </a:r>
            <a:r>
              <a:rPr lang="ko-KR" altLang="en-US" sz="2000" dirty="0" smtClean="0">
                <a:latin typeface="+mj-lt"/>
                <a:ea typeface="+mj-ea"/>
                <a:cs typeface="+mj-cs"/>
              </a:rPr>
              <a:t>등록</a:t>
            </a:r>
            <a:r>
              <a:rPr lang="en-US" altLang="ko-KR" sz="2000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sz="2000" dirty="0" smtClean="0">
                <a:latin typeface="+mj-lt"/>
                <a:ea typeface="+mj-ea"/>
                <a:cs typeface="+mj-cs"/>
              </a:rPr>
              <a:t>수정</a:t>
            </a:r>
            <a:r>
              <a:rPr lang="en-US" altLang="ko-KR" sz="2000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sz="2000" dirty="0" smtClean="0">
                <a:latin typeface="+mj-lt"/>
                <a:ea typeface="+mj-ea"/>
                <a:cs typeface="+mj-cs"/>
              </a:rPr>
              <a:t>삭제</a:t>
            </a:r>
            <a:r>
              <a:rPr lang="en-US" altLang="ko-KR" sz="2000" dirty="0" smtClean="0">
                <a:latin typeface="+mj-lt"/>
                <a:ea typeface="+mj-ea"/>
                <a:cs typeface="+mj-cs"/>
              </a:rPr>
              <a:t>)</a:t>
            </a:r>
          </a:p>
          <a:p>
            <a:pPr marL="971550" lvl="1" indent="-514350">
              <a:buAutoNum type="arabicPeriod" startAt="2"/>
              <a:defRPr/>
            </a:pPr>
            <a:endParaRPr lang="en-US" altLang="ko-KR" sz="2000" dirty="0" smtClean="0">
              <a:latin typeface="+mj-lt"/>
              <a:ea typeface="+mj-ea"/>
              <a:cs typeface="+mj-cs"/>
            </a:endParaRPr>
          </a:p>
          <a:p>
            <a:pPr marL="1428750" lvl="2" indent="-514350">
              <a:buFont typeface="Arial" pitchFamily="34" charset="0"/>
              <a:buChar char="•"/>
              <a:defRPr/>
            </a:pPr>
            <a:r>
              <a:rPr lang="ko-KR" altLang="en-US" sz="1900" dirty="0" smtClean="0">
                <a:latin typeface="+mj-lt"/>
                <a:ea typeface="+mj-ea"/>
                <a:cs typeface="+mj-cs"/>
              </a:rPr>
              <a:t>출발지</a:t>
            </a:r>
            <a:r>
              <a:rPr lang="en-US" altLang="ko-KR" sz="1900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sz="1900" dirty="0" smtClean="0">
                <a:latin typeface="+mj-lt"/>
                <a:ea typeface="+mj-ea"/>
                <a:cs typeface="+mj-cs"/>
              </a:rPr>
              <a:t>도착지</a:t>
            </a:r>
            <a:r>
              <a:rPr lang="en-US" altLang="ko-KR" sz="1900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sz="1900" dirty="0" smtClean="0">
                <a:latin typeface="+mj-lt"/>
                <a:ea typeface="+mj-ea"/>
                <a:cs typeface="+mj-cs"/>
              </a:rPr>
              <a:t>출발시간</a:t>
            </a:r>
            <a:r>
              <a:rPr lang="en-US" altLang="ko-KR" sz="1900" dirty="0" smtClean="0">
                <a:latin typeface="+mj-lt"/>
                <a:ea typeface="+mj-ea"/>
                <a:cs typeface="+mj-cs"/>
              </a:rPr>
              <a:t>(</a:t>
            </a:r>
            <a:r>
              <a:rPr lang="ko-KR" altLang="en-US" sz="1900" dirty="0" err="1" smtClean="0">
                <a:latin typeface="+mj-lt"/>
                <a:ea typeface="+mj-ea"/>
                <a:cs typeface="+mj-cs"/>
              </a:rPr>
              <a:t>시간별로</a:t>
            </a:r>
            <a:r>
              <a:rPr lang="en-US" altLang="ko-KR" sz="1900" dirty="0" smtClean="0">
                <a:latin typeface="+mj-lt"/>
                <a:ea typeface="+mj-ea"/>
                <a:cs typeface="+mj-cs"/>
              </a:rPr>
              <a:t>), </a:t>
            </a:r>
            <a:r>
              <a:rPr lang="ko-KR" altLang="en-US" sz="1900" dirty="0" smtClean="0">
                <a:latin typeface="+mj-lt"/>
                <a:ea typeface="+mj-ea"/>
                <a:cs typeface="+mj-cs"/>
              </a:rPr>
              <a:t>거리</a:t>
            </a:r>
            <a:r>
              <a:rPr lang="en-US" altLang="ko-KR" sz="1900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sz="1900" dirty="0" smtClean="0">
                <a:latin typeface="+mj-lt"/>
                <a:ea typeface="+mj-ea"/>
                <a:cs typeface="+mj-cs"/>
              </a:rPr>
              <a:t>소요시간</a:t>
            </a:r>
            <a:r>
              <a:rPr lang="en-US" altLang="ko-KR" sz="1900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sz="1900" dirty="0" smtClean="0">
                <a:latin typeface="+mj-lt"/>
                <a:ea typeface="+mj-ea"/>
                <a:cs typeface="+mj-cs"/>
              </a:rPr>
              <a:t>요금 입력가능</a:t>
            </a:r>
            <a:r>
              <a:rPr lang="en-US" altLang="ko-KR" sz="1900" dirty="0" smtClean="0">
                <a:latin typeface="+mj-lt"/>
                <a:ea typeface="+mj-ea"/>
                <a:cs typeface="+mj-cs"/>
              </a:rPr>
              <a:t>.</a:t>
            </a:r>
          </a:p>
          <a:p>
            <a:pPr marL="1428750" lvl="2" indent="-514350">
              <a:defRPr/>
            </a:pPr>
            <a:r>
              <a:rPr lang="en-US" altLang="ko-KR" sz="1900" dirty="0" smtClean="0">
                <a:latin typeface="+mj-lt"/>
                <a:ea typeface="+mj-ea"/>
                <a:cs typeface="+mj-cs"/>
              </a:rPr>
              <a:t>	-	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출발지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도착지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출발시간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거리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소요시간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요금 모두 </a:t>
            </a:r>
            <a:r>
              <a:rPr lang="ko-KR" altLang="en-US" sz="1900" dirty="0" smtClean="0">
                <a:latin typeface="+mj-lt"/>
                <a:ea typeface="+mj-ea"/>
                <a:cs typeface="+mj-cs"/>
              </a:rPr>
              <a:t>필수 입력사항</a:t>
            </a:r>
            <a:r>
              <a:rPr lang="en-US" altLang="ko-KR" sz="1900" dirty="0" smtClean="0">
                <a:latin typeface="+mj-lt"/>
                <a:ea typeface="+mj-ea"/>
                <a:cs typeface="+mj-cs"/>
              </a:rPr>
              <a:t>.</a:t>
            </a:r>
          </a:p>
          <a:p>
            <a:pPr marL="1428750" lvl="2" indent="-514350">
              <a:buFont typeface="Arial" pitchFamily="34" charset="0"/>
              <a:buChar char="•"/>
              <a:defRPr/>
            </a:pPr>
            <a:r>
              <a:rPr lang="ko-KR" altLang="en-US" sz="1900" dirty="0" smtClean="0">
                <a:latin typeface="+mj-lt"/>
                <a:ea typeface="+mj-ea"/>
                <a:cs typeface="+mj-cs"/>
              </a:rPr>
              <a:t>등록한 노선정보는 수정</a:t>
            </a:r>
            <a:r>
              <a:rPr lang="en-US" altLang="ko-KR" sz="1900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sz="1900" dirty="0" smtClean="0">
                <a:latin typeface="+mj-lt"/>
                <a:ea typeface="+mj-ea"/>
                <a:cs typeface="+mj-cs"/>
              </a:rPr>
              <a:t>삭제 가능</a:t>
            </a:r>
            <a:r>
              <a:rPr lang="en-US" altLang="ko-KR" sz="1900" dirty="0" smtClean="0">
                <a:latin typeface="+mj-lt"/>
                <a:ea typeface="+mj-ea"/>
                <a:cs typeface="+mj-cs"/>
              </a:rPr>
              <a:t>.</a:t>
            </a:r>
          </a:p>
          <a:p>
            <a:pPr marL="1428750" lvl="2" indent="-514350">
              <a:defRPr/>
            </a:pPr>
            <a:r>
              <a:rPr lang="en-US" altLang="ko-KR" sz="1900" dirty="0" smtClean="0">
                <a:latin typeface="+mj-lt"/>
                <a:ea typeface="+mj-ea"/>
                <a:cs typeface="+mj-cs"/>
              </a:rPr>
              <a:t>	-	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노선정보 </a:t>
            </a:r>
            <a:r>
              <a:rPr lang="ko-KR" altLang="en-US" dirty="0" err="1" smtClean="0">
                <a:latin typeface="+mj-lt"/>
                <a:ea typeface="+mj-ea"/>
                <a:cs typeface="+mj-cs"/>
              </a:rPr>
              <a:t>수정시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 시간은 수정 불가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44" y="3389044"/>
            <a:ext cx="8946680" cy="27546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71550" lvl="1" indent="-514350">
              <a:buAutoNum type="arabicPeriod" startAt="3"/>
              <a:defRPr/>
            </a:pPr>
            <a:r>
              <a:rPr lang="ko-KR" altLang="en-US" sz="2000" dirty="0" smtClean="0">
                <a:latin typeface="+mj-lt"/>
                <a:ea typeface="+mj-ea"/>
                <a:cs typeface="+mj-cs"/>
              </a:rPr>
              <a:t>배차</a:t>
            </a:r>
            <a:r>
              <a:rPr lang="en-US" altLang="ko-KR" sz="2000" dirty="0" smtClean="0">
                <a:latin typeface="+mj-lt"/>
                <a:ea typeface="+mj-ea"/>
                <a:cs typeface="+mj-cs"/>
              </a:rPr>
              <a:t>(</a:t>
            </a:r>
            <a:r>
              <a:rPr lang="ko-KR" altLang="en-US" sz="2000" dirty="0" smtClean="0">
                <a:latin typeface="+mj-lt"/>
                <a:ea typeface="+mj-ea"/>
                <a:cs typeface="+mj-cs"/>
              </a:rPr>
              <a:t>시간표 생성</a:t>
            </a:r>
            <a:r>
              <a:rPr lang="en-US" altLang="ko-KR" sz="2000" dirty="0" smtClean="0">
                <a:latin typeface="+mj-lt"/>
                <a:ea typeface="+mj-ea"/>
                <a:cs typeface="+mj-cs"/>
              </a:rPr>
              <a:t>)</a:t>
            </a:r>
          </a:p>
          <a:p>
            <a:pPr marL="971550" lvl="1" indent="-514350">
              <a:buAutoNum type="arabicPeriod" startAt="3"/>
              <a:defRPr/>
            </a:pPr>
            <a:endParaRPr lang="en-US" altLang="ko-KR" sz="2000" dirty="0" smtClean="0">
              <a:latin typeface="+mj-lt"/>
              <a:ea typeface="+mj-ea"/>
              <a:cs typeface="+mj-cs"/>
            </a:endParaRPr>
          </a:p>
          <a:p>
            <a:pPr marL="1428750" lvl="2" indent="-514350">
              <a:buFont typeface="Arial" pitchFamily="34" charset="0"/>
              <a:buChar char="•"/>
              <a:defRPr/>
            </a:pPr>
            <a:r>
              <a:rPr lang="ko-KR" altLang="en-US" sz="1900" dirty="0" smtClean="0">
                <a:latin typeface="+mj-lt"/>
                <a:ea typeface="+mj-ea"/>
                <a:cs typeface="+mj-cs"/>
              </a:rPr>
              <a:t>출발지</a:t>
            </a:r>
            <a:r>
              <a:rPr lang="en-US" altLang="ko-KR" sz="1900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sz="1900" dirty="0" smtClean="0">
                <a:latin typeface="+mj-lt"/>
                <a:ea typeface="+mj-ea"/>
                <a:cs typeface="+mj-cs"/>
              </a:rPr>
              <a:t>도착지</a:t>
            </a:r>
            <a:r>
              <a:rPr lang="en-US" altLang="ko-KR" sz="1900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sz="1900" dirty="0" smtClean="0">
                <a:latin typeface="+mj-lt"/>
                <a:ea typeface="+mj-ea"/>
                <a:cs typeface="+mj-cs"/>
              </a:rPr>
              <a:t>출발시간</a:t>
            </a:r>
            <a:r>
              <a:rPr lang="en-US" altLang="ko-KR" sz="1900" dirty="0" smtClean="0">
                <a:latin typeface="+mj-lt"/>
                <a:ea typeface="+mj-ea"/>
                <a:cs typeface="+mj-cs"/>
              </a:rPr>
              <a:t>(</a:t>
            </a:r>
            <a:r>
              <a:rPr lang="ko-KR" altLang="en-US" sz="1900" dirty="0" err="1" smtClean="0">
                <a:latin typeface="+mj-lt"/>
                <a:ea typeface="+mj-ea"/>
                <a:cs typeface="+mj-cs"/>
              </a:rPr>
              <a:t>시간별로</a:t>
            </a:r>
            <a:r>
              <a:rPr lang="en-US" altLang="ko-KR" sz="1900" dirty="0" smtClean="0">
                <a:latin typeface="+mj-lt"/>
                <a:ea typeface="+mj-ea"/>
                <a:cs typeface="+mj-cs"/>
              </a:rPr>
              <a:t>) </a:t>
            </a:r>
            <a:r>
              <a:rPr lang="ko-KR" altLang="en-US" sz="1900" dirty="0" smtClean="0">
                <a:latin typeface="+mj-lt"/>
                <a:ea typeface="+mj-ea"/>
                <a:cs typeface="+mj-cs"/>
              </a:rPr>
              <a:t>으로 노선조회</a:t>
            </a:r>
            <a:r>
              <a:rPr lang="en-US" altLang="ko-KR" sz="1900" dirty="0" smtClean="0">
                <a:latin typeface="+mj-lt"/>
                <a:ea typeface="+mj-ea"/>
                <a:cs typeface="+mj-cs"/>
              </a:rPr>
              <a:t>.</a:t>
            </a:r>
          </a:p>
          <a:p>
            <a:pPr marL="1428750" lvl="2" indent="-514350">
              <a:defRPr/>
            </a:pPr>
            <a:r>
              <a:rPr lang="en-US" altLang="ko-KR" sz="1900" dirty="0" smtClean="0">
                <a:latin typeface="+mj-lt"/>
                <a:ea typeface="+mj-ea"/>
                <a:cs typeface="+mj-cs"/>
              </a:rPr>
              <a:t>	-	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출발지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도착지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출발시간 모두 필수 입력사항</a:t>
            </a:r>
            <a:r>
              <a:rPr lang="en-US" altLang="ko-KR" sz="1900" dirty="0" smtClean="0">
                <a:latin typeface="+mj-lt"/>
                <a:ea typeface="+mj-ea"/>
                <a:cs typeface="+mj-cs"/>
              </a:rPr>
              <a:t>.</a:t>
            </a:r>
          </a:p>
          <a:p>
            <a:pPr marL="1428750" lvl="2" indent="-514350">
              <a:buFont typeface="Arial" pitchFamily="34" charset="0"/>
              <a:buChar char="•"/>
              <a:defRPr/>
            </a:pPr>
            <a:r>
              <a:rPr lang="ko-KR" altLang="en-US" sz="1900" dirty="0" smtClean="0">
                <a:latin typeface="+mj-lt"/>
                <a:ea typeface="+mj-ea"/>
                <a:cs typeface="+mj-cs"/>
              </a:rPr>
              <a:t>운송회사</a:t>
            </a:r>
            <a:r>
              <a:rPr lang="en-US" altLang="ko-KR" sz="1900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sz="1900" dirty="0" smtClean="0">
                <a:latin typeface="+mj-lt"/>
                <a:ea typeface="+mj-ea"/>
                <a:cs typeface="+mj-cs"/>
              </a:rPr>
              <a:t>버스등급으로 버스조회</a:t>
            </a:r>
            <a:r>
              <a:rPr lang="en-US" altLang="ko-KR" sz="1900" dirty="0" smtClean="0">
                <a:latin typeface="+mj-lt"/>
                <a:ea typeface="+mj-ea"/>
                <a:cs typeface="+mj-cs"/>
              </a:rPr>
              <a:t>.</a:t>
            </a:r>
          </a:p>
          <a:p>
            <a:pPr marL="1428750" lvl="2" indent="-514350">
              <a:defRPr/>
            </a:pPr>
            <a:r>
              <a:rPr lang="en-US" altLang="ko-KR" sz="1900" dirty="0" smtClean="0">
                <a:latin typeface="+mj-lt"/>
                <a:ea typeface="+mj-ea"/>
                <a:cs typeface="+mj-cs"/>
              </a:rPr>
              <a:t>	-	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운송회사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버스등급 모두 필수 입력사항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.</a:t>
            </a:r>
          </a:p>
          <a:p>
            <a:pPr marL="1428750" lvl="2" indent="-514350">
              <a:buFont typeface="Arial" pitchFamily="34" charset="0"/>
              <a:buChar char="•"/>
              <a:defRPr/>
            </a:pPr>
            <a:r>
              <a:rPr lang="ko-KR" altLang="en-US" sz="1900" dirty="0" smtClean="0">
                <a:latin typeface="+mj-lt"/>
                <a:ea typeface="+mj-ea"/>
                <a:cs typeface="+mj-cs"/>
              </a:rPr>
              <a:t>노선클릭</a:t>
            </a:r>
            <a:r>
              <a:rPr lang="en-US" altLang="ko-KR" sz="1900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sz="1900" dirty="0" smtClean="0">
                <a:latin typeface="+mj-lt"/>
                <a:ea typeface="+mj-ea"/>
                <a:cs typeface="+mj-cs"/>
              </a:rPr>
              <a:t>버스클릭</a:t>
            </a:r>
            <a:r>
              <a:rPr lang="en-US" altLang="ko-KR" sz="1900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sz="1900" dirty="0" smtClean="0">
                <a:latin typeface="+mj-lt"/>
                <a:ea typeface="+mj-ea"/>
                <a:cs typeface="+mj-cs"/>
              </a:rPr>
              <a:t>날짜선택 후 </a:t>
            </a:r>
            <a:r>
              <a:rPr lang="ko-KR" altLang="en-US" sz="1900" dirty="0" err="1" smtClean="0">
                <a:latin typeface="+mj-lt"/>
                <a:ea typeface="+mj-ea"/>
                <a:cs typeface="+mj-cs"/>
              </a:rPr>
              <a:t>배차시</a:t>
            </a:r>
            <a:r>
              <a:rPr lang="ko-KR" altLang="en-US" sz="1900" dirty="0" smtClean="0">
                <a:latin typeface="+mj-lt"/>
                <a:ea typeface="+mj-ea"/>
                <a:cs typeface="+mj-cs"/>
              </a:rPr>
              <a:t> 시간표 생성</a:t>
            </a:r>
            <a:r>
              <a:rPr lang="en-US" altLang="ko-KR" sz="1900" dirty="0" smtClean="0">
                <a:latin typeface="+mj-lt"/>
                <a:ea typeface="+mj-ea"/>
                <a:cs typeface="+mj-cs"/>
              </a:rPr>
              <a:t>.</a:t>
            </a:r>
          </a:p>
          <a:p>
            <a:pPr marL="1428750" lvl="2" indent="-514350">
              <a:defRPr/>
            </a:pPr>
            <a:r>
              <a:rPr lang="en-US" altLang="ko-KR" sz="1900" dirty="0" smtClean="0">
                <a:latin typeface="+mj-lt"/>
                <a:ea typeface="+mj-ea"/>
                <a:cs typeface="+mj-cs"/>
              </a:rPr>
              <a:t>	-	</a:t>
            </a:r>
            <a:r>
              <a:rPr lang="ko-KR" altLang="en-US" sz="1900" dirty="0" smtClean="0">
                <a:latin typeface="+mj-lt"/>
                <a:ea typeface="+mj-ea"/>
                <a:cs typeface="+mj-cs"/>
              </a:rPr>
              <a:t>시간표에서 노선정보는 모두 필요하지만 버스정보는 운송회사와</a:t>
            </a:r>
            <a:endParaRPr lang="en-US" altLang="ko-KR" sz="1900" dirty="0" smtClean="0">
              <a:latin typeface="+mj-lt"/>
              <a:ea typeface="+mj-ea"/>
              <a:cs typeface="+mj-cs"/>
            </a:endParaRPr>
          </a:p>
          <a:p>
            <a:pPr marL="1428750" lvl="2" indent="-514350">
              <a:defRPr/>
            </a:pPr>
            <a:r>
              <a:rPr lang="en-US" altLang="ko-KR" sz="1900" dirty="0" smtClean="0">
                <a:latin typeface="+mj-lt"/>
                <a:ea typeface="+mj-ea"/>
                <a:cs typeface="+mj-cs"/>
              </a:rPr>
              <a:t>		</a:t>
            </a:r>
            <a:r>
              <a:rPr lang="ko-KR" altLang="en-US" sz="1900" dirty="0" smtClean="0">
                <a:latin typeface="+mj-lt"/>
                <a:ea typeface="+mj-ea"/>
                <a:cs typeface="+mj-cs"/>
              </a:rPr>
              <a:t>버스등급만 필요</a:t>
            </a:r>
            <a:r>
              <a:rPr lang="en-US" altLang="ko-KR" sz="1900" dirty="0" smtClean="0">
                <a:latin typeface="+mj-lt"/>
                <a:ea typeface="+mj-ea"/>
                <a:cs typeface="+mj-cs"/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313" y="257175"/>
            <a:ext cx="3809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개발목적 </a:t>
            </a:r>
            <a:r>
              <a:rPr lang="en-US" altLang="ko-KR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 </a:t>
            </a:r>
            <a:r>
              <a:rPr lang="ko-KR" altLang="en-US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요구사항</a:t>
            </a:r>
            <a:endParaRPr lang="ko-KR" altLang="en-US" sz="3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844" y="1357298"/>
            <a:ext cx="8632491" cy="15850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71550" lvl="1" indent="-514350">
              <a:buAutoNum type="arabicPeriod" startAt="4"/>
              <a:defRPr/>
            </a:pPr>
            <a:r>
              <a:rPr lang="ko-KR" altLang="en-US" sz="2000" dirty="0" smtClean="0">
                <a:latin typeface="+mj-lt"/>
                <a:ea typeface="+mj-ea"/>
                <a:cs typeface="+mj-cs"/>
              </a:rPr>
              <a:t>시간표 조회</a:t>
            </a:r>
            <a:endParaRPr lang="en-US" altLang="ko-KR" sz="2000" dirty="0" smtClean="0">
              <a:latin typeface="+mj-lt"/>
              <a:ea typeface="+mj-ea"/>
              <a:cs typeface="+mj-cs"/>
            </a:endParaRPr>
          </a:p>
          <a:p>
            <a:pPr marL="971550" lvl="1" indent="-514350">
              <a:buAutoNum type="arabicPeriod" startAt="4"/>
              <a:defRPr/>
            </a:pPr>
            <a:endParaRPr lang="en-US" altLang="ko-KR" sz="2000" dirty="0" smtClean="0">
              <a:latin typeface="+mj-lt"/>
              <a:ea typeface="+mj-ea"/>
              <a:cs typeface="+mj-cs"/>
            </a:endParaRPr>
          </a:p>
          <a:p>
            <a:pPr marL="1428750" lvl="2" indent="-514350">
              <a:buFont typeface="Arial" pitchFamily="34" charset="0"/>
              <a:buChar char="•"/>
              <a:defRPr/>
            </a:pPr>
            <a:r>
              <a:rPr lang="ko-KR" altLang="en-US" sz="1900" dirty="0" smtClean="0">
                <a:latin typeface="+mj-lt"/>
                <a:ea typeface="+mj-ea"/>
                <a:cs typeface="+mj-cs"/>
              </a:rPr>
              <a:t>출발지</a:t>
            </a:r>
            <a:r>
              <a:rPr lang="en-US" altLang="ko-KR" sz="1900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sz="1900" dirty="0" smtClean="0">
                <a:latin typeface="+mj-lt"/>
                <a:ea typeface="+mj-ea"/>
                <a:cs typeface="+mj-cs"/>
              </a:rPr>
              <a:t>도착지</a:t>
            </a:r>
            <a:r>
              <a:rPr lang="en-US" altLang="ko-KR" sz="1900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sz="1900" dirty="0" smtClean="0">
                <a:latin typeface="+mj-lt"/>
                <a:ea typeface="+mj-ea"/>
                <a:cs typeface="+mj-cs"/>
              </a:rPr>
              <a:t>출발시간</a:t>
            </a:r>
            <a:r>
              <a:rPr lang="en-US" altLang="ko-KR" sz="1900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sz="1900" dirty="0" smtClean="0">
                <a:latin typeface="+mj-lt"/>
                <a:ea typeface="+mj-ea"/>
                <a:cs typeface="+mj-cs"/>
              </a:rPr>
              <a:t>출발날짜로 시간표 검색</a:t>
            </a:r>
            <a:r>
              <a:rPr lang="en-US" altLang="ko-KR" sz="1900" dirty="0" smtClean="0">
                <a:latin typeface="+mj-lt"/>
                <a:ea typeface="+mj-ea"/>
                <a:cs typeface="+mj-cs"/>
              </a:rPr>
              <a:t>.</a:t>
            </a:r>
          </a:p>
          <a:p>
            <a:pPr marL="1428750" lvl="2" indent="-514350">
              <a:defRPr/>
            </a:pPr>
            <a:r>
              <a:rPr lang="en-US" altLang="ko-KR" sz="1900" dirty="0" smtClean="0">
                <a:latin typeface="+mj-lt"/>
                <a:ea typeface="+mj-ea"/>
                <a:cs typeface="+mj-cs"/>
              </a:rPr>
              <a:t>	-	</a:t>
            </a:r>
            <a:r>
              <a:rPr lang="ko-KR" altLang="en-US" sz="1900" dirty="0" err="1" smtClean="0">
                <a:latin typeface="+mj-lt"/>
                <a:ea typeface="+mj-ea"/>
                <a:cs typeface="+mj-cs"/>
              </a:rPr>
              <a:t>검색시</a:t>
            </a:r>
            <a:r>
              <a:rPr lang="ko-KR" altLang="en-US" sz="1900" dirty="0" smtClean="0">
                <a:latin typeface="+mj-lt"/>
                <a:ea typeface="+mj-ea"/>
                <a:cs typeface="+mj-cs"/>
              </a:rPr>
              <a:t>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출발지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도착지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출발시간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출발날짜 모두 </a:t>
            </a:r>
            <a:r>
              <a:rPr lang="ko-KR" altLang="en-US" sz="1900" dirty="0" smtClean="0">
                <a:latin typeface="+mj-lt"/>
                <a:ea typeface="+mj-ea"/>
                <a:cs typeface="+mj-cs"/>
              </a:rPr>
              <a:t>필수 입력사항</a:t>
            </a:r>
            <a:r>
              <a:rPr lang="en-US" altLang="ko-KR" sz="1900" dirty="0" smtClean="0">
                <a:latin typeface="+mj-lt"/>
                <a:ea typeface="+mj-ea"/>
                <a:cs typeface="+mj-cs"/>
              </a:rPr>
              <a:t>.</a:t>
            </a:r>
          </a:p>
          <a:p>
            <a:pPr marL="1428750" lvl="2" indent="-514350">
              <a:buFont typeface="Arial" pitchFamily="34" charset="0"/>
              <a:buChar char="•"/>
              <a:defRPr/>
            </a:pPr>
            <a:r>
              <a:rPr lang="ko-KR" altLang="en-US" sz="1900" dirty="0" smtClean="0">
                <a:latin typeface="+mj-lt"/>
                <a:ea typeface="+mj-ea"/>
                <a:cs typeface="+mj-cs"/>
              </a:rPr>
              <a:t>시간표 </a:t>
            </a:r>
            <a:r>
              <a:rPr lang="ko-KR" altLang="en-US" sz="1900" dirty="0" err="1" smtClean="0">
                <a:latin typeface="+mj-lt"/>
                <a:ea typeface="+mj-ea"/>
                <a:cs typeface="+mj-cs"/>
              </a:rPr>
              <a:t>클릭후</a:t>
            </a:r>
            <a:r>
              <a:rPr lang="ko-KR" altLang="en-US" sz="1900" dirty="0" smtClean="0">
                <a:latin typeface="+mj-lt"/>
                <a:ea typeface="+mj-ea"/>
                <a:cs typeface="+mj-cs"/>
              </a:rPr>
              <a:t> 좌석선택</a:t>
            </a:r>
            <a:r>
              <a:rPr lang="en-US" altLang="ko-KR" sz="1900" dirty="0" smtClean="0">
                <a:latin typeface="+mj-lt"/>
                <a:ea typeface="+mj-ea"/>
                <a:cs typeface="+mj-cs"/>
              </a:rPr>
              <a:t>.</a:t>
            </a:r>
            <a:endParaRPr lang="en-US" altLang="ko-KR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3278075"/>
            <a:ext cx="8443337" cy="3277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71550" lvl="1" indent="-514350">
              <a:buAutoNum type="arabicPeriod" startAt="5"/>
              <a:defRPr/>
            </a:pPr>
            <a:r>
              <a:rPr lang="ko-KR" altLang="en-US" sz="2000" dirty="0" smtClean="0">
                <a:latin typeface="+mj-lt"/>
                <a:ea typeface="+mj-ea"/>
                <a:cs typeface="+mj-cs"/>
              </a:rPr>
              <a:t>좌석선택</a:t>
            </a:r>
            <a:endParaRPr lang="en-US" altLang="ko-KR" sz="2000" dirty="0" smtClean="0">
              <a:latin typeface="+mj-lt"/>
              <a:ea typeface="+mj-ea"/>
              <a:cs typeface="+mj-cs"/>
            </a:endParaRPr>
          </a:p>
          <a:p>
            <a:pPr marL="971550" lvl="1" indent="-514350">
              <a:buAutoNum type="arabicPeriod" startAt="5"/>
              <a:defRPr/>
            </a:pPr>
            <a:endParaRPr lang="en-US" altLang="ko-KR" sz="2000" dirty="0" smtClean="0">
              <a:latin typeface="+mj-lt"/>
              <a:ea typeface="+mj-ea"/>
              <a:cs typeface="+mj-cs"/>
            </a:endParaRPr>
          </a:p>
          <a:p>
            <a:pPr marL="1428750" lvl="2" indent="-514350">
              <a:buFont typeface="Arial" pitchFamily="34" charset="0"/>
              <a:buChar char="•"/>
              <a:defRPr/>
            </a:pPr>
            <a:r>
              <a:rPr lang="ko-KR" altLang="en-US" sz="1900" dirty="0" smtClean="0">
                <a:latin typeface="+mj-lt"/>
                <a:ea typeface="+mj-ea"/>
                <a:cs typeface="+mj-cs"/>
              </a:rPr>
              <a:t>성인</a:t>
            </a:r>
            <a:r>
              <a:rPr lang="en-US" altLang="ko-KR" sz="1900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sz="1900" dirty="0" smtClean="0">
                <a:latin typeface="+mj-lt"/>
                <a:ea typeface="+mj-ea"/>
                <a:cs typeface="+mj-cs"/>
              </a:rPr>
              <a:t>아동</a:t>
            </a:r>
            <a:r>
              <a:rPr lang="en-US" altLang="ko-KR" sz="1900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sz="1900" dirty="0" smtClean="0">
                <a:latin typeface="+mj-lt"/>
                <a:ea typeface="+mj-ea"/>
                <a:cs typeface="+mj-cs"/>
              </a:rPr>
              <a:t>청소년 인원선택가능</a:t>
            </a:r>
            <a:endParaRPr lang="en-US" altLang="ko-KR" sz="1900" dirty="0" smtClean="0">
              <a:latin typeface="+mj-lt"/>
              <a:ea typeface="+mj-ea"/>
              <a:cs typeface="+mj-cs"/>
            </a:endParaRPr>
          </a:p>
          <a:p>
            <a:pPr marL="1428750" lvl="2" indent="-514350">
              <a:defRPr/>
            </a:pPr>
            <a:r>
              <a:rPr lang="en-US" altLang="ko-KR" dirty="0" smtClean="0">
                <a:latin typeface="+mj-lt"/>
                <a:ea typeface="+mj-ea"/>
                <a:cs typeface="+mj-cs"/>
              </a:rPr>
              <a:t>	-	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각각 인원은 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0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명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 ~ 4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명 선택가능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.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예매 가능인원은 최대 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4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명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.</a:t>
            </a:r>
          </a:p>
          <a:p>
            <a:pPr marL="1428750" lvl="2" indent="-514350">
              <a:buFont typeface="Arial" pitchFamily="34" charset="0"/>
              <a:buChar char="•"/>
              <a:defRPr/>
            </a:pPr>
            <a:r>
              <a:rPr lang="ko-KR" altLang="en-US" sz="1900" dirty="0" smtClean="0">
                <a:latin typeface="+mj-lt"/>
                <a:ea typeface="+mj-ea"/>
                <a:cs typeface="+mj-cs"/>
              </a:rPr>
              <a:t>요금계산</a:t>
            </a:r>
            <a:endParaRPr lang="en-US" altLang="ko-KR" sz="1900" dirty="0" smtClean="0">
              <a:latin typeface="+mj-lt"/>
              <a:ea typeface="+mj-ea"/>
              <a:cs typeface="+mj-cs"/>
            </a:endParaRPr>
          </a:p>
          <a:p>
            <a:pPr marL="1428750" lvl="2" indent="-514350">
              <a:defRPr/>
            </a:pPr>
            <a:r>
              <a:rPr lang="en-US" altLang="ko-KR" sz="1900" dirty="0" smtClean="0">
                <a:latin typeface="+mj-lt"/>
                <a:ea typeface="+mj-ea"/>
                <a:cs typeface="+mj-cs"/>
              </a:rPr>
              <a:t>	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-	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성인은 요금 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100%,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아동은 요금의 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50% 10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의 자리에서 반올림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,</a:t>
            </a:r>
            <a:br>
              <a:rPr lang="en-US" altLang="ko-KR" dirty="0" smtClean="0">
                <a:latin typeface="+mj-lt"/>
                <a:ea typeface="+mj-ea"/>
                <a:cs typeface="+mj-cs"/>
              </a:rPr>
            </a:br>
            <a:r>
              <a:rPr lang="en-US" altLang="ko-KR" dirty="0" smtClean="0">
                <a:latin typeface="+mj-lt"/>
                <a:ea typeface="+mj-ea"/>
                <a:cs typeface="+mj-cs"/>
              </a:rPr>
              <a:t>	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청소년은 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70% 10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의 자리에서 반올림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.</a:t>
            </a:r>
          </a:p>
          <a:p>
            <a:pPr marL="1428750" lvl="2" indent="-514350">
              <a:buFont typeface="Arial" pitchFamily="34" charset="0"/>
              <a:buChar char="•"/>
              <a:defRPr/>
            </a:pPr>
            <a:r>
              <a:rPr lang="ko-KR" altLang="en-US" dirty="0" smtClean="0">
                <a:latin typeface="+mj-lt"/>
                <a:ea typeface="+mj-ea"/>
                <a:cs typeface="+mj-cs"/>
              </a:rPr>
              <a:t>예매자 정보</a:t>
            </a:r>
            <a:endParaRPr lang="en-US" altLang="ko-KR" dirty="0" smtClean="0">
              <a:latin typeface="+mj-lt"/>
              <a:ea typeface="+mj-ea"/>
              <a:cs typeface="+mj-cs"/>
            </a:endParaRPr>
          </a:p>
          <a:p>
            <a:pPr marL="1428750" lvl="2" indent="-514350">
              <a:defRPr/>
            </a:pPr>
            <a:r>
              <a:rPr lang="en-US" altLang="ko-KR" dirty="0" smtClean="0">
                <a:latin typeface="+mj-lt"/>
                <a:ea typeface="+mj-ea"/>
                <a:cs typeface="+mj-cs"/>
              </a:rPr>
              <a:t>	-	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예매자 이름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예매자 생년월일 필수입력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.</a:t>
            </a:r>
          </a:p>
          <a:p>
            <a:pPr marL="1428750" lvl="2" indent="-514350">
              <a:buFont typeface="Arial" pitchFamily="34" charset="0"/>
              <a:buChar char="•"/>
              <a:defRPr/>
            </a:pPr>
            <a:r>
              <a:rPr lang="ko-KR" altLang="en-US" sz="1900" dirty="0" smtClean="0">
                <a:latin typeface="+mj-lt"/>
                <a:ea typeface="+mj-ea"/>
                <a:cs typeface="+mj-cs"/>
              </a:rPr>
              <a:t>좌석선택</a:t>
            </a:r>
            <a:endParaRPr lang="en-US" altLang="ko-KR" sz="1900" dirty="0" smtClean="0">
              <a:latin typeface="+mj-lt"/>
              <a:ea typeface="+mj-ea"/>
              <a:cs typeface="+mj-cs"/>
            </a:endParaRPr>
          </a:p>
          <a:p>
            <a:pPr marL="1428750" lvl="2" indent="-514350">
              <a:defRPr/>
            </a:pPr>
            <a:r>
              <a:rPr lang="en-US" altLang="ko-KR" sz="1900" dirty="0" smtClean="0">
                <a:latin typeface="+mj-lt"/>
                <a:ea typeface="+mj-ea"/>
                <a:cs typeface="+mj-cs"/>
              </a:rPr>
              <a:t>	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-	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좌석선택 </a:t>
            </a:r>
            <a:r>
              <a:rPr lang="ko-KR" altLang="en-US" dirty="0" err="1" smtClean="0">
                <a:latin typeface="+mj-lt"/>
                <a:ea typeface="+mj-ea"/>
                <a:cs typeface="+mj-cs"/>
              </a:rPr>
              <a:t>완료시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 좌석번호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인원수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dirty="0" err="1" smtClean="0">
                <a:latin typeface="+mj-lt"/>
                <a:ea typeface="+mj-ea"/>
                <a:cs typeface="+mj-cs"/>
              </a:rPr>
              <a:t>총요금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dirty="0" err="1" smtClean="0">
                <a:latin typeface="+mj-lt"/>
                <a:ea typeface="+mj-ea"/>
                <a:cs typeface="+mj-cs"/>
              </a:rPr>
              <a:t>예매자정보를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 등록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313" y="257175"/>
            <a:ext cx="3809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개발목적 </a:t>
            </a:r>
            <a:r>
              <a:rPr lang="en-US" altLang="ko-KR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 </a:t>
            </a:r>
            <a:r>
              <a:rPr lang="ko-KR" altLang="en-US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요구사항</a:t>
            </a:r>
            <a:endParaRPr lang="ko-KR" altLang="en-US" sz="3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844" y="1357298"/>
            <a:ext cx="7353295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71550" lvl="1" indent="-514350">
              <a:buAutoNum type="arabicPeriod" startAt="6"/>
              <a:defRPr/>
            </a:pPr>
            <a:r>
              <a:rPr lang="ko-KR" altLang="en-US" sz="2000" dirty="0" smtClean="0">
                <a:latin typeface="+mj-lt"/>
                <a:ea typeface="+mj-ea"/>
                <a:cs typeface="+mj-cs"/>
              </a:rPr>
              <a:t>예매정보</a:t>
            </a:r>
            <a:endParaRPr lang="en-US" altLang="ko-KR" sz="2000" dirty="0" smtClean="0">
              <a:latin typeface="+mj-lt"/>
              <a:ea typeface="+mj-ea"/>
              <a:cs typeface="+mj-cs"/>
            </a:endParaRPr>
          </a:p>
          <a:p>
            <a:pPr marL="971550" lvl="1" indent="-514350">
              <a:buAutoNum type="arabicPeriod" startAt="6"/>
              <a:defRPr/>
            </a:pPr>
            <a:endParaRPr lang="en-US" altLang="ko-KR" sz="2000" dirty="0" smtClean="0">
              <a:latin typeface="+mj-lt"/>
              <a:ea typeface="+mj-ea"/>
              <a:cs typeface="+mj-cs"/>
            </a:endParaRPr>
          </a:p>
          <a:p>
            <a:pPr marL="1428750" lvl="2" indent="-514350">
              <a:buFont typeface="Arial" pitchFamily="34" charset="0"/>
              <a:buChar char="•"/>
              <a:defRPr/>
            </a:pPr>
            <a:r>
              <a:rPr lang="ko-KR" altLang="en-US" sz="1900" dirty="0" smtClean="0">
                <a:latin typeface="+mj-lt"/>
                <a:ea typeface="+mj-ea"/>
                <a:cs typeface="+mj-cs"/>
              </a:rPr>
              <a:t>예매자 이름</a:t>
            </a:r>
            <a:r>
              <a:rPr lang="en-US" altLang="ko-KR" sz="1900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sz="1900" dirty="0" smtClean="0">
                <a:latin typeface="+mj-lt"/>
                <a:ea typeface="+mj-ea"/>
                <a:cs typeface="+mj-cs"/>
              </a:rPr>
              <a:t>예매자 생년월일로 예매정보 조회</a:t>
            </a:r>
            <a:r>
              <a:rPr lang="en-US" altLang="ko-KR" sz="1900" dirty="0" smtClean="0">
                <a:latin typeface="+mj-lt"/>
                <a:ea typeface="+mj-ea"/>
                <a:cs typeface="+mj-cs"/>
              </a:rPr>
              <a:t>.</a:t>
            </a:r>
          </a:p>
          <a:p>
            <a:pPr marL="1428750" lvl="2" indent="-514350">
              <a:defRPr/>
            </a:pPr>
            <a:r>
              <a:rPr lang="en-US" altLang="ko-KR" sz="1900" dirty="0" smtClean="0">
                <a:latin typeface="+mj-lt"/>
                <a:ea typeface="+mj-ea"/>
                <a:cs typeface="+mj-cs"/>
              </a:rPr>
              <a:t>	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-	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이름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생년월일 필수 입력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.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생년월일은 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6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자리로 제한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41625" y="2881313"/>
            <a:ext cx="484459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개발일정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/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개발환경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850" y="2857500"/>
            <a:ext cx="82586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000" dirty="0" smtClean="0">
                <a:solidFill>
                  <a:srgbClr val="383838"/>
                </a:solidFill>
                <a:latin typeface="+mj-ea"/>
                <a:ea typeface="+mj-ea"/>
              </a:rPr>
              <a:t>02</a:t>
            </a:r>
            <a:endParaRPr lang="ko-KR" altLang="en-US" sz="4000" dirty="0">
              <a:solidFill>
                <a:srgbClr val="383838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313" y="257175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개발일정</a:t>
            </a:r>
            <a:endParaRPr lang="ko-KR" altLang="en-US" sz="3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09" y="1357298"/>
          <a:ext cx="8929746" cy="15018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5678"/>
                <a:gridCol w="1275678"/>
                <a:gridCol w="1275678"/>
                <a:gridCol w="1275678"/>
                <a:gridCol w="1275678"/>
                <a:gridCol w="1275678"/>
                <a:gridCol w="1275678"/>
              </a:tblGrid>
              <a:tr h="435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 / 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 / 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 / 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 / 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 / 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 / 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 / 07</a:t>
                      </a:r>
                      <a:endParaRPr lang="ko-KR" altLang="en-US" dirty="0"/>
                    </a:p>
                  </a:txBody>
                  <a:tcPr/>
                </a:tc>
              </a:tr>
              <a:tr h="993754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컨텐츠</a:t>
                      </a:r>
                      <a:r>
                        <a:rPr lang="ko-KR" altLang="en-US" sz="1600" dirty="0" smtClean="0"/>
                        <a:t> 설정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600" dirty="0" smtClean="0"/>
                        <a:t> 목적 요구사항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600" dirty="0" smtClean="0"/>
                        <a:t> 스토리보드</a:t>
                      </a:r>
                      <a:endParaRPr lang="en-US" altLang="ko-KR" sz="16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개체관계 설정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600" dirty="0" smtClean="0"/>
                        <a:t> 테이블 설계</a:t>
                      </a:r>
                      <a:endParaRPr lang="en-US" altLang="ko-KR" sz="16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테이블 명세서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UI</a:t>
                      </a:r>
                      <a:r>
                        <a:rPr lang="en-US" altLang="ko-KR" sz="1600" baseline="0" dirty="0" smtClean="0"/>
                        <a:t> / </a:t>
                      </a:r>
                      <a:r>
                        <a:rPr lang="ko-KR" altLang="en-US" sz="1600" baseline="0" dirty="0" smtClean="0"/>
                        <a:t>일정 설계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MainView</a:t>
                      </a:r>
                      <a:r>
                        <a:rPr lang="en-US" altLang="ko-KR" sz="1200" dirty="0" smtClean="0"/>
                        <a:t>, 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MainController</a:t>
                      </a:r>
                      <a:r>
                        <a:rPr lang="en-US" altLang="ko-KR" sz="1200" baseline="0" dirty="0" smtClean="0"/>
                        <a:t>,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BusView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작성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baseline="0" dirty="0" smtClean="0"/>
                        <a:t>  </a:t>
                      </a:r>
                      <a:r>
                        <a:rPr lang="en-US" altLang="ko-KR" sz="1200" baseline="0" dirty="0" err="1" smtClean="0"/>
                        <a:t>BusVO</a:t>
                      </a:r>
                      <a:r>
                        <a:rPr lang="en-US" altLang="ko-KR" sz="1200" baseline="0" dirty="0" smtClean="0"/>
                        <a:t>, 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BusDAO</a:t>
                      </a:r>
                      <a:r>
                        <a:rPr lang="en-US" altLang="ko-KR" sz="1200" baseline="0" dirty="0" smtClean="0"/>
                        <a:t>, 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BusEdit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작성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1409" y="2857496"/>
          <a:ext cx="8929746" cy="15716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5678"/>
                <a:gridCol w="1275678"/>
                <a:gridCol w="1275678"/>
                <a:gridCol w="1275678"/>
                <a:gridCol w="1275678"/>
                <a:gridCol w="1275678"/>
                <a:gridCol w="1275678"/>
              </a:tblGrid>
              <a:tr h="4785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 / 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 / 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 / 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 / 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 / 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 / 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 / 14</a:t>
                      </a:r>
                      <a:endParaRPr lang="ko-KR" altLang="en-US" dirty="0"/>
                    </a:p>
                  </a:txBody>
                  <a:tcPr/>
                </a:tc>
              </a:tr>
              <a:tr h="1093129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err="1" smtClean="0"/>
                        <a:t>OperationSchView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en-US" altLang="ko-KR" sz="1000" dirty="0" err="1" smtClean="0"/>
                        <a:t>EditOperationSch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en-US" altLang="ko-KR" sz="1000" dirty="0" err="1" smtClean="0"/>
                        <a:t>OperationSchVO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작성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OperationSchController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en-US" altLang="ko-KR" sz="1050" dirty="0" err="1" smtClean="0"/>
                        <a:t>OperaionSchDAO</a:t>
                      </a:r>
                      <a:r>
                        <a:rPr lang="en-US" altLang="ko-KR" sz="1050" dirty="0" smtClean="0"/>
                        <a:t> </a:t>
                      </a:r>
                      <a:r>
                        <a:rPr lang="ko-KR" altLang="en-US" sz="1050" dirty="0" smtClean="0"/>
                        <a:t>작성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AllocateView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en-US" altLang="ko-KR" sz="1050" dirty="0" err="1" smtClean="0"/>
                        <a:t>AllocateBus</a:t>
                      </a:r>
                      <a:r>
                        <a:rPr lang="en-US" altLang="ko-KR" sz="105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sz="1050" dirty="0" err="1" smtClean="0"/>
                        <a:t>AllocateController</a:t>
                      </a:r>
                      <a:r>
                        <a:rPr lang="ko-KR" altLang="en-US" sz="1050" dirty="0" smtClean="0"/>
                        <a:t>작성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AllocateController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ko-KR" altLang="en-US" sz="1050" baseline="0" dirty="0" smtClean="0"/>
                        <a:t>마무리</a:t>
                      </a:r>
                      <a:r>
                        <a:rPr lang="en-US" altLang="ko-KR" sz="1050" baseline="0" dirty="0" smtClean="0"/>
                        <a:t>, </a:t>
                      </a:r>
                      <a:r>
                        <a:rPr lang="en-US" altLang="ko-KR" sz="1050" baseline="0" dirty="0" err="1" smtClean="0"/>
                        <a:t>AllocateDAO</a:t>
                      </a:r>
                      <a:r>
                        <a:rPr lang="en-US" altLang="ko-KR" sz="1050" baseline="0" dirty="0" smtClean="0"/>
                        <a:t>, </a:t>
                      </a:r>
                      <a:r>
                        <a:rPr lang="en-US" altLang="ko-KR" sz="1050" baseline="0" dirty="0" err="1" smtClean="0"/>
                        <a:t>AllocateBusController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ko-KR" altLang="en-US" sz="1050" baseline="0" dirty="0" smtClean="0"/>
                        <a:t>작성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AllocateBusController</a:t>
                      </a:r>
                      <a:r>
                        <a:rPr lang="en-US" altLang="ko-KR" sz="1050" dirty="0" smtClean="0"/>
                        <a:t> </a:t>
                      </a:r>
                      <a:r>
                        <a:rPr lang="ko-KR" altLang="en-US" sz="1050" dirty="0" smtClean="0"/>
                        <a:t>마무리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en-US" altLang="ko-KR" sz="1050" dirty="0" err="1" smtClean="0"/>
                        <a:t>AllocateBusDAO</a:t>
                      </a:r>
                      <a:r>
                        <a:rPr lang="en-US" altLang="ko-KR" sz="1050" dirty="0" smtClean="0"/>
                        <a:t> </a:t>
                      </a:r>
                      <a:r>
                        <a:rPr lang="ko-KR" altLang="en-US" sz="1050" dirty="0" smtClean="0"/>
                        <a:t>작성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ReservationNormalView</a:t>
                      </a:r>
                      <a:r>
                        <a:rPr lang="en-US" altLang="ko-KR" sz="1050" dirty="0" smtClean="0"/>
                        <a:t>,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ReservationNormalController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ko-KR" altLang="en-US" sz="1050" baseline="0" dirty="0" smtClean="0"/>
                        <a:t>작성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ReservationNormalController</a:t>
                      </a:r>
                      <a:r>
                        <a:rPr lang="en-US" altLang="ko-KR" sz="1050" dirty="0" smtClean="0"/>
                        <a:t> , </a:t>
                      </a:r>
                      <a:r>
                        <a:rPr lang="en-US" altLang="ko-KR" sz="1050" dirty="0" err="1" smtClean="0"/>
                        <a:t>ReservationNormalDAO</a:t>
                      </a:r>
                      <a:r>
                        <a:rPr lang="en-US" altLang="ko-KR" sz="1050" dirty="0" smtClean="0"/>
                        <a:t> </a:t>
                      </a:r>
                      <a:r>
                        <a:rPr lang="ko-KR" altLang="en-US" sz="1050" dirty="0" smtClean="0"/>
                        <a:t>작성</a:t>
                      </a:r>
                      <a:endParaRPr lang="ko-KR" altLang="en-US" sz="105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42847" y="4357694"/>
          <a:ext cx="8858311" cy="15001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5473"/>
                <a:gridCol w="1265473"/>
                <a:gridCol w="1265473"/>
                <a:gridCol w="1265473"/>
                <a:gridCol w="1265473"/>
                <a:gridCol w="1265473"/>
                <a:gridCol w="1265473"/>
              </a:tblGrid>
              <a:tr h="4036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 / 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 / 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 / 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 / 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 / 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 / 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 / 21</a:t>
                      </a:r>
                      <a:endParaRPr lang="ko-KR" altLang="en-US" dirty="0"/>
                    </a:p>
                  </a:txBody>
                  <a:tcPr/>
                </a:tc>
              </a:tr>
              <a:tr h="10965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ReservationInfoView</a:t>
                      </a:r>
                      <a:r>
                        <a:rPr lang="en-US" altLang="ko-KR" sz="1000" dirty="0" smtClean="0"/>
                        <a:t> ,</a:t>
                      </a:r>
                      <a:r>
                        <a:rPr lang="en-US" altLang="ko-KR" sz="1000" baseline="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sz="1000" baseline="0" dirty="0" err="1" smtClean="0"/>
                        <a:t>ReservationVO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en-US" altLang="ko-KR" sz="1000" baseline="0" dirty="0" err="1" smtClean="0"/>
                        <a:t>ReservationInfoController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작성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ReservationInfoController</a:t>
                      </a:r>
                      <a:r>
                        <a:rPr lang="en-US" altLang="ko-KR" sz="1000" baseline="0" dirty="0" smtClean="0"/>
                        <a:t> , </a:t>
                      </a:r>
                      <a:r>
                        <a:rPr lang="en-US" altLang="ko-KR" sz="1000" baseline="0" dirty="0" err="1" smtClean="0"/>
                        <a:t>ReservationInfoDAO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작성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AllocateController</a:t>
                      </a:r>
                      <a:r>
                        <a:rPr lang="en-US" altLang="ko-KR" sz="10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000" dirty="0" err="1" smtClean="0"/>
                        <a:t>AllocateDAO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수정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AllocateBusController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수정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ReservationNormalController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en-US" altLang="ko-KR" sz="1000" dirty="0" err="1" smtClean="0"/>
                        <a:t>ReservationInfoController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마무리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PPT </a:t>
                      </a:r>
                      <a:r>
                        <a:rPr lang="ko-KR" altLang="en-US" sz="1600" dirty="0" smtClean="0"/>
                        <a:t>작성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PPT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작성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PPT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발표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tline_6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Arial"/>
        <a:ea typeface="HY견고딕"/>
        <a:cs typeface=""/>
      </a:majorFont>
      <a:minorFont>
        <a:latin typeface="Arial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tline_45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</TotalTime>
  <Words>937</Words>
  <Application>Microsoft Office PowerPoint</Application>
  <PresentationFormat>화면 슬라이드 쇼(4:3)</PresentationFormat>
  <Paragraphs>276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ptline_617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TitlesOfParts>
  <Company>ptline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피티라인 파워포인트 템플릿</dc:title>
  <dc:creator>ptlineC</dc:creator>
  <cp:lastModifiedBy>alfo8-10</cp:lastModifiedBy>
  <cp:revision>120</cp:revision>
  <dcterms:created xsi:type="dcterms:W3CDTF">2011-08-11T07:23:51Z</dcterms:created>
  <dcterms:modified xsi:type="dcterms:W3CDTF">2017-11-21T01:41:41Z</dcterms:modified>
</cp:coreProperties>
</file>