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67" r:id="rId14"/>
    <p:sldId id="272" r:id="rId15"/>
    <p:sldId id="273" r:id="rId16"/>
    <p:sldId id="274" r:id="rId17"/>
    <p:sldId id="275" r:id="rId18"/>
    <p:sldId id="276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61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55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81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8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74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9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87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14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AC0A57-4FA2-4209-AADC-C3884FB81802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548567-7C8D-4BD8-88B6-5CDE72D2FCB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7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C627D-685A-405B-9F1D-8740AC517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948389"/>
          </a:xfrm>
        </p:spPr>
        <p:txBody>
          <a:bodyPr>
            <a:normAutofit/>
          </a:bodyPr>
          <a:lstStyle/>
          <a:p>
            <a:r>
              <a:rPr lang="ru-RU" sz="6600" dirty="0"/>
              <a:t>Ведение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59A2BE-29DF-4488-8544-E6D723FAF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804" y="2857500"/>
            <a:ext cx="10058400" cy="1293160"/>
          </a:xfrm>
        </p:spPr>
        <p:txBody>
          <a:bodyPr>
            <a:noAutofit/>
          </a:bodyPr>
          <a:lstStyle/>
          <a:p>
            <a:r>
              <a:rPr lang="ru-RU" sz="3200" dirty="0">
                <a:solidFill>
                  <a:schemeClr val="tx1"/>
                </a:solidFill>
                <a:cs typeface="Times New Roman" panose="02020603050405020304" pitchFamily="18" charset="0"/>
              </a:rPr>
              <a:t>«</a:t>
            </a:r>
            <a:r>
              <a:rPr lang="ru-RU" sz="32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приложения для составления отчетов по результатам внутреннего аудита</a:t>
            </a:r>
            <a:r>
              <a:rPr lang="ru-RU" sz="3200" dirty="0">
                <a:solidFill>
                  <a:schemeClr val="tx1"/>
                </a:solidFill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5782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3B676-F63B-48A4-A68E-F2CAD7E9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Команда этапа «Реализация» и расчет ФОТ </a:t>
            </a:r>
            <a:r>
              <a:rPr lang="ru-RU" sz="2400" dirty="0"/>
              <a:t>(Приложение 6)</a:t>
            </a:r>
            <a:endParaRPr lang="ru-RU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BCFF1-AA1A-4C53-B704-895273201394}"/>
              </a:ext>
            </a:extLst>
          </p:cNvPr>
          <p:cNvSpPr txBox="1"/>
          <p:nvPr/>
        </p:nvSpPr>
        <p:spPr>
          <a:xfrm>
            <a:off x="5923280" y="3429000"/>
            <a:ext cx="6268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Итого ФОТ команды (2024-2025):</a:t>
            </a:r>
          </a:p>
          <a:p>
            <a:r>
              <a:rPr lang="ru-RU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10</a:t>
            </a:r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570 000 ₽ </a:t>
            </a:r>
            <a:endParaRPr lang="ru-RU" sz="3200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DA977BB-C90F-443D-9923-99D135878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81" y="1737360"/>
            <a:ext cx="4582164" cy="3915321"/>
          </a:xfrm>
        </p:spPr>
      </p:pic>
    </p:spTree>
    <p:extLst>
      <p:ext uri="{BB962C8B-B14F-4D97-AF65-F5344CB8AC3E}">
        <p14:creationId xmlns:p14="http://schemas.microsoft.com/office/powerpoint/2010/main" val="935697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F7239-52DA-4F59-8B0C-8685C0A05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Предварительный расчет экономической эффективности проекта </a:t>
            </a:r>
            <a:r>
              <a:rPr lang="ru-RU" sz="2400" dirty="0"/>
              <a:t>(Приложение 11)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BB3EE44-EBDA-4235-8B74-18CF5E8B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46263"/>
            <a:ext cx="9758979" cy="44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6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5ED35-9A86-4DA6-B6B4-E6D15A46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Нематериальные эффекты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6A4B7-7E72-428D-9158-C1D074B91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Стабильность процесса «Внутренний аудит»;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Улучшение репутации компании у контрагентов и органа по сертификации;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Мы внедряем новый продукт, именно такого – адаптированного непосредственно для аудита, удобного и функционального, нет ни у кого;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Улучшение взаимоотношений сотрудников и климата производственной среды – процесс аудита прозрачен, предсказуем и понятен;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Быстрый и комфортный сбор аналитики для руководства для анализа настройки процесса, его стабильности или нестабильности, выявления узких мест и потенциала для улучшений.</a:t>
            </a:r>
          </a:p>
        </p:txBody>
      </p:sp>
    </p:spTree>
    <p:extLst>
      <p:ext uri="{BB962C8B-B14F-4D97-AF65-F5344CB8AC3E}">
        <p14:creationId xmlns:p14="http://schemas.microsoft.com/office/powerpoint/2010/main" val="407996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96796-EF33-4035-B63B-82D3528B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Риски этапа «Реализация» </a:t>
            </a:r>
            <a:r>
              <a:rPr lang="ru-RU" sz="2400" dirty="0"/>
              <a:t>(Приложение 8)</a:t>
            </a:r>
            <a:endParaRPr lang="ru-RU" sz="27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2849DF-A4B5-41BE-916B-422E1BD77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472" y="1836103"/>
            <a:ext cx="6057056" cy="4379152"/>
          </a:xfrm>
        </p:spPr>
      </p:pic>
    </p:spTree>
    <p:extLst>
      <p:ext uri="{BB962C8B-B14F-4D97-AF65-F5344CB8AC3E}">
        <p14:creationId xmlns:p14="http://schemas.microsoft.com/office/powerpoint/2010/main" val="350735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5EE6C-B8D0-44AF-BB6A-68152E9E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3F4C8-B122-48BF-AEC8-B9857C14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+mj-lt"/>
              </a:rPr>
              <a:t>1) </a:t>
            </a:r>
            <a:r>
              <a:rPr lang="ru-RU" sz="1800" b="1" dirty="0">
                <a:effectLst/>
                <a:highlight>
                  <a:srgbClr val="FFFFFF"/>
                </a:highlight>
                <a:latin typeface="+mj-lt"/>
                <a:ea typeface="IBM Plex Sans" panose="020B0503050203000203" pitchFamily="34" charset="0"/>
              </a:rPr>
              <a:t>Сопротивление со стороны высшего руководства</a:t>
            </a:r>
          </a:p>
          <a:p>
            <a:endParaRPr lang="ru-RU" dirty="0"/>
          </a:p>
          <a:p>
            <a:r>
              <a:rPr lang="ru-RU" dirty="0"/>
              <a:t>                                          +                                       +                                         +</a:t>
            </a:r>
            <a:endParaRPr lang="ru-RU" sz="1800" dirty="0"/>
          </a:p>
          <a:p>
            <a:endParaRPr lang="ru-RU" dirty="0"/>
          </a:p>
          <a:p>
            <a:r>
              <a:rPr lang="ru-RU" dirty="0"/>
              <a:t>                                                                                    =</a:t>
            </a:r>
          </a:p>
          <a:p>
            <a:r>
              <a:rPr lang="ru-RU" dirty="0"/>
              <a:t>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2F4E79A-96D4-433C-B646-D10022EC118E}"/>
              </a:ext>
            </a:extLst>
          </p:cNvPr>
          <p:cNvSpPr/>
          <p:nvPr/>
        </p:nvSpPr>
        <p:spPr>
          <a:xfrm>
            <a:off x="1479176" y="2635624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Очевидные эффекты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7E9CFD-23BC-4BE8-A621-C9C448B12522}"/>
              </a:ext>
            </a:extLst>
          </p:cNvPr>
          <p:cNvSpPr/>
          <p:nvPr/>
        </p:nvSpPr>
        <p:spPr>
          <a:xfrm>
            <a:off x="3872752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Неочевидные эффекты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559731-B13C-4478-977E-EA46F1C7A585}"/>
              </a:ext>
            </a:extLst>
          </p:cNvPr>
          <p:cNvSpPr/>
          <p:nvPr/>
        </p:nvSpPr>
        <p:spPr>
          <a:xfrm>
            <a:off x="6266328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Расчеты для руководства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66B13F-132B-4790-8DA2-E23CA3A70429}"/>
              </a:ext>
            </a:extLst>
          </p:cNvPr>
          <p:cNvSpPr/>
          <p:nvPr/>
        </p:nvSpPr>
        <p:spPr>
          <a:xfrm>
            <a:off x="8711004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Презентация для руководства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E53FED0-ADA9-4D3E-A61F-3BDD4831C53F}"/>
              </a:ext>
            </a:extLst>
          </p:cNvPr>
          <p:cNvSpPr/>
          <p:nvPr/>
        </p:nvSpPr>
        <p:spPr>
          <a:xfrm>
            <a:off x="5162774" y="4159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!Успех!</a:t>
            </a:r>
          </a:p>
        </p:txBody>
      </p:sp>
    </p:spTree>
    <p:extLst>
      <p:ext uri="{BB962C8B-B14F-4D97-AF65-F5344CB8AC3E}">
        <p14:creationId xmlns:p14="http://schemas.microsoft.com/office/powerpoint/2010/main" val="101040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5EE6C-B8D0-44AF-BB6A-68152E9E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3F4C8-B122-48BF-AEC8-B9857C14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+mj-lt"/>
              </a:rPr>
              <a:t>2) </a:t>
            </a:r>
            <a:r>
              <a:rPr lang="ru-RU" sz="1800" b="1" dirty="0">
                <a:effectLst/>
                <a:highlight>
                  <a:srgbClr val="FFFFFF"/>
                </a:highlight>
                <a:latin typeface="+mj-lt"/>
                <a:ea typeface="IBM Plex Sans" panose="020B0503050203000203" pitchFamily="34" charset="0"/>
              </a:rPr>
              <a:t>Сопротивление со стороны проектной команды на старте проекта</a:t>
            </a:r>
          </a:p>
          <a:p>
            <a:endParaRPr lang="ru-RU" dirty="0"/>
          </a:p>
          <a:p>
            <a:r>
              <a:rPr lang="ru-RU" dirty="0"/>
              <a:t>                                          +                                       +                                         +</a:t>
            </a:r>
            <a:endParaRPr lang="ru-RU" sz="1800" dirty="0"/>
          </a:p>
          <a:p>
            <a:endParaRPr lang="ru-RU" dirty="0"/>
          </a:p>
          <a:p>
            <a:r>
              <a:rPr lang="ru-RU" dirty="0"/>
              <a:t>                                                                                    =</a:t>
            </a:r>
          </a:p>
          <a:p>
            <a:r>
              <a:rPr lang="ru-RU" dirty="0"/>
              <a:t>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2F4E79A-96D4-433C-B646-D10022EC118E}"/>
              </a:ext>
            </a:extLst>
          </p:cNvPr>
          <p:cNvSpPr/>
          <p:nvPr/>
        </p:nvSpPr>
        <p:spPr>
          <a:xfrm>
            <a:off x="1479176" y="2635624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Активное слушание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7E9CFD-23BC-4BE8-A621-C9C448B12522}"/>
              </a:ext>
            </a:extLst>
          </p:cNvPr>
          <p:cNvSpPr/>
          <p:nvPr/>
        </p:nvSpPr>
        <p:spPr>
          <a:xfrm>
            <a:off x="3872752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Поддержка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559731-B13C-4478-977E-EA46F1C7A585}"/>
              </a:ext>
            </a:extLst>
          </p:cNvPr>
          <p:cNvSpPr/>
          <p:nvPr/>
        </p:nvSpPr>
        <p:spPr>
          <a:xfrm>
            <a:off x="6266328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Ответы на вопросы и объяснение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66B13F-132B-4790-8DA2-E23CA3A70429}"/>
              </a:ext>
            </a:extLst>
          </p:cNvPr>
          <p:cNvSpPr/>
          <p:nvPr/>
        </p:nvSpPr>
        <p:spPr>
          <a:xfrm>
            <a:off x="8711004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Уверенность в проекте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E53FED0-ADA9-4D3E-A61F-3BDD4831C53F}"/>
              </a:ext>
            </a:extLst>
          </p:cNvPr>
          <p:cNvSpPr/>
          <p:nvPr/>
        </p:nvSpPr>
        <p:spPr>
          <a:xfrm>
            <a:off x="5162774" y="4159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!Успех!</a:t>
            </a:r>
          </a:p>
        </p:txBody>
      </p:sp>
    </p:spTree>
    <p:extLst>
      <p:ext uri="{BB962C8B-B14F-4D97-AF65-F5344CB8AC3E}">
        <p14:creationId xmlns:p14="http://schemas.microsoft.com/office/powerpoint/2010/main" val="395113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5EE6C-B8D0-44AF-BB6A-68152E9E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3F4C8-B122-48BF-AEC8-B9857C14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+mj-lt"/>
              </a:rPr>
              <a:t>3) </a:t>
            </a:r>
            <a:r>
              <a:rPr lang="ru-RU" sz="1800" b="1" dirty="0">
                <a:effectLst/>
                <a:highlight>
                  <a:srgbClr val="FFFFFF"/>
                </a:highlight>
                <a:latin typeface="+mj-lt"/>
                <a:ea typeface="IBM Plex Sans" panose="020B0503050203000203" pitchFamily="34" charset="0"/>
              </a:rPr>
              <a:t>Непредвиденные риски</a:t>
            </a:r>
          </a:p>
          <a:p>
            <a:endParaRPr lang="ru-RU" dirty="0"/>
          </a:p>
          <a:p>
            <a:r>
              <a:rPr lang="ru-RU" dirty="0"/>
              <a:t>                                          +                                       +                                         +</a:t>
            </a:r>
            <a:endParaRPr lang="ru-RU" sz="1800" dirty="0"/>
          </a:p>
          <a:p>
            <a:endParaRPr lang="ru-RU" dirty="0"/>
          </a:p>
          <a:p>
            <a:r>
              <a:rPr lang="ru-RU" dirty="0"/>
              <a:t>                                                                                    =</a:t>
            </a:r>
          </a:p>
          <a:p>
            <a:r>
              <a:rPr lang="ru-RU" dirty="0"/>
              <a:t>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2F4E79A-96D4-433C-B646-D10022EC118E}"/>
              </a:ext>
            </a:extLst>
          </p:cNvPr>
          <p:cNvSpPr/>
          <p:nvPr/>
        </p:nvSpPr>
        <p:spPr>
          <a:xfrm>
            <a:off x="1479176" y="2635624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Анализ последствий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7E9CFD-23BC-4BE8-A621-C9C448B12522}"/>
              </a:ext>
            </a:extLst>
          </p:cNvPr>
          <p:cNvSpPr/>
          <p:nvPr/>
        </p:nvSpPr>
        <p:spPr>
          <a:xfrm>
            <a:off x="3872752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Мероприятия по минимизации негативных последствий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559731-B13C-4478-977E-EA46F1C7A585}"/>
              </a:ext>
            </a:extLst>
          </p:cNvPr>
          <p:cNvSpPr/>
          <p:nvPr/>
        </p:nvSpPr>
        <p:spPr>
          <a:xfrm>
            <a:off x="6266328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Извлечение уроков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66B13F-132B-4790-8DA2-E23CA3A70429}"/>
              </a:ext>
            </a:extLst>
          </p:cNvPr>
          <p:cNvSpPr/>
          <p:nvPr/>
        </p:nvSpPr>
        <p:spPr>
          <a:xfrm>
            <a:off x="8711004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Уверенность в проекте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E53FED0-ADA9-4D3E-A61F-3BDD4831C53F}"/>
              </a:ext>
            </a:extLst>
          </p:cNvPr>
          <p:cNvSpPr/>
          <p:nvPr/>
        </p:nvSpPr>
        <p:spPr>
          <a:xfrm>
            <a:off x="5162774" y="4159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!Успех!</a:t>
            </a:r>
          </a:p>
        </p:txBody>
      </p:sp>
    </p:spTree>
    <p:extLst>
      <p:ext uri="{BB962C8B-B14F-4D97-AF65-F5344CB8AC3E}">
        <p14:creationId xmlns:p14="http://schemas.microsoft.com/office/powerpoint/2010/main" val="104048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5EE6C-B8D0-44AF-BB6A-68152E9E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3F4C8-B122-48BF-AEC8-B9857C14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+mj-lt"/>
              </a:rPr>
              <a:t>4) </a:t>
            </a:r>
            <a:r>
              <a:rPr lang="ru-RU" sz="1800" b="1" dirty="0">
                <a:effectLst/>
                <a:highlight>
                  <a:srgbClr val="FFFFFF"/>
                </a:highlight>
                <a:latin typeface="+mj-lt"/>
                <a:ea typeface="IBM Plex Sans" panose="020B0503050203000203" pitchFamily="34" charset="0"/>
              </a:rPr>
              <a:t>Предложения по дополнениям</a:t>
            </a:r>
          </a:p>
          <a:p>
            <a:endParaRPr lang="ru-RU" dirty="0"/>
          </a:p>
          <a:p>
            <a:r>
              <a:rPr lang="ru-RU" dirty="0"/>
              <a:t>                                          +                                       +                                         +</a:t>
            </a:r>
            <a:endParaRPr lang="ru-RU" sz="1800" dirty="0"/>
          </a:p>
          <a:p>
            <a:endParaRPr lang="ru-RU" dirty="0"/>
          </a:p>
          <a:p>
            <a:r>
              <a:rPr lang="ru-RU" dirty="0"/>
              <a:t>                                                                                    =</a:t>
            </a:r>
          </a:p>
          <a:p>
            <a:r>
              <a:rPr lang="ru-RU" dirty="0"/>
              <a:t>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2F4E79A-96D4-433C-B646-D10022EC118E}"/>
              </a:ext>
            </a:extLst>
          </p:cNvPr>
          <p:cNvSpPr/>
          <p:nvPr/>
        </p:nvSpPr>
        <p:spPr>
          <a:xfrm>
            <a:off x="1479176" y="2635624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Объяснить границы проекта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7E9CFD-23BC-4BE8-A621-C9C448B12522}"/>
              </a:ext>
            </a:extLst>
          </p:cNvPr>
          <p:cNvSpPr/>
          <p:nvPr/>
        </p:nvSpPr>
        <p:spPr>
          <a:xfrm>
            <a:off x="3872752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Поддержка и благодарность за инициативу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559731-B13C-4478-977E-EA46F1C7A585}"/>
              </a:ext>
            </a:extLst>
          </p:cNvPr>
          <p:cNvSpPr/>
          <p:nvPr/>
        </p:nvSpPr>
        <p:spPr>
          <a:xfrm>
            <a:off x="6266328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Реестр предложений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66B13F-132B-4790-8DA2-E23CA3A70429}"/>
              </a:ext>
            </a:extLst>
          </p:cNvPr>
          <p:cNvSpPr/>
          <p:nvPr/>
        </p:nvSpPr>
        <p:spPr>
          <a:xfrm>
            <a:off x="8711004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Уверенность в проекте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E53FED0-ADA9-4D3E-A61F-3BDD4831C53F}"/>
              </a:ext>
            </a:extLst>
          </p:cNvPr>
          <p:cNvSpPr/>
          <p:nvPr/>
        </p:nvSpPr>
        <p:spPr>
          <a:xfrm>
            <a:off x="5162774" y="4159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!Успех!</a:t>
            </a:r>
          </a:p>
        </p:txBody>
      </p:sp>
    </p:spTree>
    <p:extLst>
      <p:ext uri="{BB962C8B-B14F-4D97-AF65-F5344CB8AC3E}">
        <p14:creationId xmlns:p14="http://schemas.microsoft.com/office/powerpoint/2010/main" val="31996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5EE6C-B8D0-44AF-BB6A-68152E9E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13F4C8-B122-48BF-AEC8-B9857C14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+mj-lt"/>
              </a:rPr>
              <a:t>5) </a:t>
            </a:r>
            <a:r>
              <a:rPr lang="ru-RU" sz="1800" b="1" dirty="0">
                <a:effectLst/>
                <a:highlight>
                  <a:srgbClr val="FFFFFF"/>
                </a:highlight>
                <a:latin typeface="+mj-lt"/>
                <a:ea typeface="IBM Plex Sans" panose="020B0503050203000203" pitchFamily="34" charset="0"/>
              </a:rPr>
              <a:t>Конфликты в команде и за ее пределами</a:t>
            </a:r>
          </a:p>
          <a:p>
            <a:endParaRPr lang="ru-RU" dirty="0"/>
          </a:p>
          <a:p>
            <a:r>
              <a:rPr lang="ru-RU" dirty="0"/>
              <a:t>                                          +                                       +                                         +</a:t>
            </a:r>
            <a:endParaRPr lang="ru-RU" sz="1800" dirty="0"/>
          </a:p>
          <a:p>
            <a:endParaRPr lang="ru-RU" dirty="0"/>
          </a:p>
          <a:p>
            <a:r>
              <a:rPr lang="ru-RU" dirty="0"/>
              <a:t>                                                                                    =</a:t>
            </a:r>
          </a:p>
          <a:p>
            <a:r>
              <a:rPr lang="ru-RU" dirty="0"/>
              <a:t>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2F4E79A-96D4-433C-B646-D10022EC118E}"/>
              </a:ext>
            </a:extLst>
          </p:cNvPr>
          <p:cNvSpPr/>
          <p:nvPr/>
        </p:nvSpPr>
        <p:spPr>
          <a:xfrm>
            <a:off x="1479176" y="2635624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Выявить истинную причину конфликта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7E9CFD-23BC-4BE8-A621-C9C448B12522}"/>
              </a:ext>
            </a:extLst>
          </p:cNvPr>
          <p:cNvSpPr/>
          <p:nvPr/>
        </p:nvSpPr>
        <p:spPr>
          <a:xfrm>
            <a:off x="3872752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Поддержка и понимание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A559731-B13C-4478-977E-EA46F1C7A585}"/>
              </a:ext>
            </a:extLst>
          </p:cNvPr>
          <p:cNvSpPr/>
          <p:nvPr/>
        </p:nvSpPr>
        <p:spPr>
          <a:xfrm>
            <a:off x="6266328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Решение причин конфликта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A66B13F-132B-4790-8DA2-E23CA3A70429}"/>
              </a:ext>
            </a:extLst>
          </p:cNvPr>
          <p:cNvSpPr/>
          <p:nvPr/>
        </p:nvSpPr>
        <p:spPr>
          <a:xfrm>
            <a:off x="8711004" y="2635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Уверенность в проекте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E53FED0-ADA9-4D3E-A61F-3BDD4831C53F}"/>
              </a:ext>
            </a:extLst>
          </p:cNvPr>
          <p:cNvSpPr/>
          <p:nvPr/>
        </p:nvSpPr>
        <p:spPr>
          <a:xfrm>
            <a:off x="5162774" y="4159623"/>
            <a:ext cx="1927412" cy="905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!Успех!</a:t>
            </a:r>
          </a:p>
        </p:txBody>
      </p:sp>
    </p:spTree>
    <p:extLst>
      <p:ext uri="{BB962C8B-B14F-4D97-AF65-F5344CB8AC3E}">
        <p14:creationId xmlns:p14="http://schemas.microsoft.com/office/powerpoint/2010/main" val="311463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DDCD9-0054-4670-9175-50322FC3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473CD-12E7-45EC-9E34-04582146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+mj-lt"/>
                <a:ea typeface="IBM Plex Sans" panose="020B0503050203000203" pitchFamily="34" charset="0"/>
              </a:rPr>
              <a:t>П</a:t>
            </a:r>
            <a:r>
              <a:rPr lang="ru-RU" sz="2400" dirty="0">
                <a:effectLst/>
                <a:highlight>
                  <a:srgbClr val="FFFFFF"/>
                </a:highlight>
                <a:latin typeface="+mj-lt"/>
                <a:ea typeface="IBM Plex Sans" panose="020B0503050203000203" pitchFamily="34" charset="0"/>
              </a:rPr>
              <a:t>роведя анализ проделанной работы и основываясь на том, что проект идет в рамках срока и бюджета, все возникшие конфликты удалось решить, а отрицательный эффект возникших рисков удалось минимизировать, можно сделать вывод, что на данный момент проект успешен</a:t>
            </a:r>
            <a:endParaRPr lang="ru-RU" sz="2400" dirty="0">
              <a:latin typeface="+mj-lt"/>
            </a:endParaRPr>
          </a:p>
        </p:txBody>
      </p:sp>
      <p:pic>
        <p:nvPicPr>
          <p:cNvPr id="1026" name="Picture 2" descr="Iron Man's Entrance Scene - Stark Expo - Iron Man 2 (2010) Movie CLIP HD">
            <a:extLst>
              <a:ext uri="{FF2B5EF4-FFF2-40B4-BE49-F238E27FC236}">
                <a16:creationId xmlns:a16="http://schemas.microsoft.com/office/drawing/2014/main" id="{DDAB01F9-BAF6-49C8-91F6-E9EDAEB5B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3737"/>
            <a:ext cx="5450542" cy="306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8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0262C-D3E3-4891-B32E-F0EDF111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vision</a:t>
            </a:r>
            <a:r>
              <a:rPr lang="ru-RU" dirty="0"/>
              <a:t> проекта </a:t>
            </a:r>
            <a:r>
              <a:rPr lang="ru-RU" sz="2400" dirty="0"/>
              <a:t>(Приложение 1)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78154E-A556-44EE-99D2-125C48F9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8969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Приложение для планшета на базе ОС </a:t>
            </a:r>
            <a:r>
              <a:rPr lang="en-US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которое позволяет создавать отчеты по результатам проведенных внутренних аудитов (далее ВА).</a:t>
            </a:r>
            <a:endParaRPr lang="ru-RU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6AAE321B-F254-4097-88B2-B11C1A595CB3}"/>
              </a:ext>
            </a:extLst>
          </p:cNvPr>
          <p:cNvSpPr txBox="1">
            <a:spLocks/>
          </p:cNvSpPr>
          <p:nvPr/>
        </p:nvSpPr>
        <p:spPr>
          <a:xfrm>
            <a:off x="1096963" y="3180080"/>
            <a:ext cx="10058400" cy="29667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 anchor="ctr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Приложение, которое позволяет внутреннему аудитору: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- составить отчет по проведенному внутреннего аудита, в том числе фотоотчет;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- отправить этот отчет владельцу процесса для составления плана корректирующих действий;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- контролировать сроки исполнения корректирующих действий, либо получать обоснование переноса сроков с новыми сроками;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</a:rPr>
              <a:t>- получать утверждение переноса сроков корректирующих действий от директора по качеству;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- получать доступ к истории внутренних аудитов и планам корректирующих действий по процессам.</a:t>
            </a:r>
            <a:endParaRPr lang="ru-RU" sz="18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2D84D11-0B74-4588-9339-210871D6A4F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126163" y="2743200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91571B-C916-4B8A-AD16-EFD9D81FE330}"/>
              </a:ext>
            </a:extLst>
          </p:cNvPr>
          <p:cNvSpPr txBox="1"/>
          <p:nvPr/>
        </p:nvSpPr>
        <p:spPr>
          <a:xfrm>
            <a:off x="2453323" y="2759054"/>
            <a:ext cx="4130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Таким образом получаем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590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41D80-06A8-4116-86F5-CF310570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3736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BF42B-749B-404D-A1DE-5EF16954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18336"/>
            <a:ext cx="10058400" cy="1450758"/>
          </a:xfrm>
        </p:spPr>
        <p:txBody>
          <a:bodyPr>
            <a:normAutofit/>
          </a:bodyPr>
          <a:lstStyle/>
          <a:p>
            <a:r>
              <a:rPr lang="ru-RU" sz="1800" dirty="0"/>
              <a:t>С уважением, студент </a:t>
            </a:r>
            <a:r>
              <a:rPr lang="en-US" sz="1800" dirty="0" err="1"/>
              <a:t>GeekBrains</a:t>
            </a:r>
            <a:r>
              <a:rPr lang="en-US" sz="1800" dirty="0"/>
              <a:t> </a:t>
            </a:r>
            <a:r>
              <a:rPr lang="ru-RU" sz="1800" dirty="0"/>
              <a:t>Ли Наталья Юрьевна</a:t>
            </a:r>
          </a:p>
          <a:p>
            <a:r>
              <a:rPr lang="ru-RU" sz="1800" dirty="0"/>
              <a:t>т. +7-913-383-</a:t>
            </a:r>
            <a:r>
              <a:rPr lang="en-US" sz="1800" dirty="0"/>
              <a:t>9163</a:t>
            </a:r>
            <a:endParaRPr lang="ru-RU" sz="1800" dirty="0"/>
          </a:p>
          <a:p>
            <a:r>
              <a:rPr lang="en-US" sz="1800" dirty="0"/>
              <a:t>e-mail: mosaleva_natalia@mail.ru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6021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2988C-E581-4E80-8B18-B298782E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KPI </a:t>
            </a:r>
            <a:r>
              <a:rPr lang="ru-RU" dirty="0"/>
              <a:t>проекта</a:t>
            </a:r>
            <a:r>
              <a:rPr lang="en-US" dirty="0"/>
              <a:t> </a:t>
            </a:r>
            <a:r>
              <a:rPr lang="en-US" sz="2400" dirty="0"/>
              <a:t>(</a:t>
            </a:r>
            <a:r>
              <a:rPr lang="ru-RU" sz="2400" dirty="0"/>
              <a:t>Приложение 3</a:t>
            </a:r>
            <a:r>
              <a:rPr lang="en-US" sz="2400" dirty="0"/>
              <a:t>)</a:t>
            </a:r>
            <a:endParaRPr lang="ru-RU" sz="2700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F82DD96-794E-4896-BF57-072F86C7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1) Соблюдение бюджета проекта (12 </a:t>
            </a:r>
            <a:r>
              <a:rPr lang="ru-RU" dirty="0" err="1">
                <a:effectLst/>
                <a:latin typeface="+mj-lt"/>
                <a:ea typeface="Calibri" panose="020F0502020204030204" pitchFamily="34" charset="0"/>
              </a:rPr>
              <a:t>млн.руб</a:t>
            </a: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2) Верификация (соблюдение требований к содержанию приложения: соответствие формы и функционала приложения);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3) Удовлетворенность заказчика проекта (генеральный директор – далее ГД);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dirty="0">
                <a:effectLst/>
                <a:latin typeface="+mj-lt"/>
                <a:ea typeface="Calibri" panose="020F0502020204030204" pitchFamily="34" charset="0"/>
              </a:rPr>
              <a:t>4) Риски (минимальная вероятность несоблюдения сроков и бюджета, несоответствия готового продукта);</a:t>
            </a:r>
          </a:p>
          <a:p>
            <a:r>
              <a:rPr lang="ru-RU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5) Сроки выполнения проекта (12 месяцев для запуска готового продукта).</a:t>
            </a:r>
          </a:p>
        </p:txBody>
      </p:sp>
    </p:spTree>
    <p:extLst>
      <p:ext uri="{BB962C8B-B14F-4D97-AF65-F5344CB8AC3E}">
        <p14:creationId xmlns:p14="http://schemas.microsoft.com/office/powerpoint/2010/main" val="274264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29F70-B190-4B23-A609-DBDF362E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требования к продукту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EA4AD-7455-468B-96A3-F5849151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1) Создание отчетов согласно утвержденной форме и плану внутреннего аудита (далее ВА), в том числе включая фотоотчеты по выявленным несоответствиям с градацией несоответствия (критика\не критика\замечание);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2) Отправка отчетов генеральному директору (далее ГД), директору по качеству (далее ДК) и владельцу процесса (далее ВП);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3) Возможность составления, согласования и утверждения плана корректирующих действий (далее КД) по результатам ВА;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4) Возможность контроля сороков корректирующих действий (</a:t>
            </a:r>
            <a:r>
              <a:rPr lang="ru-RU" sz="1800" dirty="0" err="1">
                <a:effectLst/>
                <a:latin typeface="+mj-lt"/>
                <a:ea typeface="Calibri" panose="020F0502020204030204" pitchFamily="34" charset="0"/>
              </a:rPr>
              <a:t>напоминалки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), их переноса с обязательным согласованием с ДК и обоснованием переноса;</a:t>
            </a:r>
          </a:p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5) Хранение отчетов, планов КД (перенос сроков и обоснование в том числе) в базе данных организации.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5847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B08E7-DA9C-4D81-BF94-5DCC6D7B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D324A-E71D-4959-B1B8-5AD90EA8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latin typeface="+mj-lt"/>
                <a:ea typeface="IBM Plex Sans" panose="020B0503050203000203" pitchFamily="34" charset="0"/>
              </a:rPr>
              <a:t>Р</a:t>
            </a:r>
            <a:r>
              <a:rPr lang="ru-RU" sz="2800" dirty="0">
                <a:effectLst/>
                <a:latin typeface="+mj-lt"/>
                <a:ea typeface="IBM Plex Sans" panose="020B0503050203000203" pitchFamily="34" charset="0"/>
              </a:rPr>
              <a:t>азработать приложение для планшета на базе ОС </a:t>
            </a:r>
            <a:r>
              <a:rPr lang="en-US" sz="2800" dirty="0">
                <a:effectLst/>
                <a:latin typeface="+mj-lt"/>
                <a:ea typeface="IBM Plex Sans" panose="020B0503050203000203" pitchFamily="34" charset="0"/>
              </a:rPr>
              <a:t>Android</a:t>
            </a:r>
            <a:r>
              <a:rPr lang="ru-RU" sz="2800" dirty="0">
                <a:effectLst/>
                <a:latin typeface="+mj-lt"/>
                <a:ea typeface="IBM Plex Sans" panose="020B0503050203000203" pitchFamily="34" charset="0"/>
              </a:rPr>
              <a:t> для составления отчетов по результатам внутреннего аудита в установленный в дорожной карте проекта срок, в соответствии с </a:t>
            </a:r>
            <a:r>
              <a:rPr lang="en-US" sz="2800" dirty="0">
                <a:effectLst/>
                <a:latin typeface="+mj-lt"/>
                <a:ea typeface="IBM Plex Sans" panose="020B0503050203000203" pitchFamily="34" charset="0"/>
              </a:rPr>
              <a:t>Product Vision</a:t>
            </a:r>
            <a:r>
              <a:rPr lang="ru-RU" sz="2800" dirty="0">
                <a:effectLst/>
                <a:latin typeface="+mj-lt"/>
                <a:ea typeface="IBM Plex Sans" panose="020B0503050203000203" pitchFamily="34" charset="0"/>
              </a:rPr>
              <a:t>, отвечающее требованиям, изложенным в критериях приемки продукта.</a:t>
            </a:r>
            <a:endParaRPr lang="ru-RU" sz="2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968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FDC05-BC2D-49C6-986B-CE730C7C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 работ проекта </a:t>
            </a:r>
            <a:r>
              <a:rPr lang="ru-RU" sz="2400" dirty="0"/>
              <a:t>(Приложение 5)</a:t>
            </a:r>
            <a:r>
              <a:rPr lang="ru-RU" dirty="0"/>
              <a:t> </a:t>
            </a:r>
            <a:endParaRPr lang="ru-RU" sz="27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580216-86F8-42A3-9BFD-DBC185F5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913E04-8C1F-4FE7-ABD3-485DF1F2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63" y="1845734"/>
            <a:ext cx="10648113" cy="359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4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3A864-82A0-474B-92E6-819991BC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600" dirty="0"/>
              <a:t>Границы и ограничения проекта</a:t>
            </a:r>
            <a:r>
              <a:rPr lang="en-US" sz="4600" dirty="0"/>
              <a:t> </a:t>
            </a:r>
            <a:r>
              <a:rPr lang="en-US" sz="2400" dirty="0"/>
              <a:t>(</a:t>
            </a:r>
            <a:r>
              <a:rPr lang="ru-RU" sz="2400" dirty="0"/>
              <a:t>Приложение 4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957E4-E21C-4490-92A6-53FA809B7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В рамках проекта не предполагается: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1. Размещение приложения на сторонних площадках;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2. Разработка сайта для процесса проведения внутренних аудитор;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3. Внедрение отчетности для органов по сертификации и сторонних организаций по контролю процессов производства;</a:t>
            </a:r>
          </a:p>
          <a:p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4. Внедрение отчетности по результатам внешний аудитов по процессам жизненного цикла продукции (поставщиков, потребителей, аутсорсинговых процессов).</a:t>
            </a:r>
          </a:p>
          <a:p>
            <a:r>
              <a:rPr lang="ru-RU" sz="2400" dirty="0">
                <a:latin typeface="+mj-lt"/>
              </a:rPr>
              <a:t>5. У</a:t>
            </a: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становка приложения на оборудование вне территории организации (личный планшет, личный ПК).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93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FD9E6-C1D4-479C-A76D-CF6C33E0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Допущения проекта </a:t>
            </a:r>
            <a:r>
              <a:rPr lang="ru-RU" sz="2400" dirty="0"/>
              <a:t>(Приложение 4)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3AD88-A8DC-47E8-992D-88EB7780B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1. Отклонения в архитектуре и дизайне проекта в процессе разработки по запросу заказчика не будут составлять более 5% от начальных данных, описанных в БФТ.</a:t>
            </a:r>
          </a:p>
          <a:p>
            <a:r>
              <a:rPr lang="ru-RU" sz="24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</a:rPr>
              <a:t>2. Допускается привлечение отдела информационных технологий организации для разработки и согласования продукта.</a:t>
            </a:r>
            <a:endParaRPr lang="ru-RU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79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129E5-788B-4520-8954-643B0E76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300" dirty="0"/>
              <a:t>Матрица </a:t>
            </a:r>
            <a:r>
              <a:rPr lang="en-US" sz="4300" dirty="0"/>
              <a:t>RACI</a:t>
            </a:r>
            <a:r>
              <a:rPr lang="ru-RU" sz="4300" dirty="0"/>
              <a:t> этапа «Реализация» </a:t>
            </a:r>
            <a:r>
              <a:rPr lang="ru-RU" sz="2400" dirty="0"/>
              <a:t>(Приложение 7)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3D10B2-7D04-44AD-A218-7BD183D86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720" y="1950720"/>
            <a:ext cx="11628794" cy="2833573"/>
          </a:xfrm>
        </p:spPr>
      </p:pic>
    </p:spTree>
    <p:extLst>
      <p:ext uri="{BB962C8B-B14F-4D97-AF65-F5344CB8AC3E}">
        <p14:creationId xmlns:p14="http://schemas.microsoft.com/office/powerpoint/2010/main" val="222076547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1265</TotalTime>
  <Words>855</Words>
  <Application>Microsoft Office PowerPoint</Application>
  <PresentationFormat>Широкоэкранный</PresentationFormat>
  <Paragraphs>114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Ретро</vt:lpstr>
      <vt:lpstr>Ведение проекта</vt:lpstr>
      <vt:lpstr>Product vision проекта (Приложение 1)</vt:lpstr>
      <vt:lpstr>KPI проекта (Приложение 3)</vt:lpstr>
      <vt:lpstr>Функциональные требования к продукту</vt:lpstr>
      <vt:lpstr>Цель проекта</vt:lpstr>
      <vt:lpstr>Состав работ проекта (Приложение 5) </vt:lpstr>
      <vt:lpstr>Границы и ограничения проекта (Приложение 4)</vt:lpstr>
      <vt:lpstr>Допущения проекта (Приложение 4)</vt:lpstr>
      <vt:lpstr>Матрица RACI этапа «Реализация» (Приложение 7)</vt:lpstr>
      <vt:lpstr>Команда этапа «Реализация» и расчет ФОТ (Приложение 6)</vt:lpstr>
      <vt:lpstr>Предварительный расчет экономической эффективности проекта (Приложение 11)</vt:lpstr>
      <vt:lpstr>Нематериальные эффекты проекта</vt:lpstr>
      <vt:lpstr>Риски этапа «Реализация» (Приложение 8)</vt:lpstr>
      <vt:lpstr>Проблематика проекта</vt:lpstr>
      <vt:lpstr>Проблематика проекта</vt:lpstr>
      <vt:lpstr>Проблематика проекта</vt:lpstr>
      <vt:lpstr>Проблематика проекта</vt:lpstr>
      <vt:lpstr>Проблематика проекта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Совещание Управляющего комитета от 25.11.2024</dc:title>
  <dc:creator>Наталья Ли</dc:creator>
  <cp:lastModifiedBy>Наталья Ли</cp:lastModifiedBy>
  <cp:revision>26</cp:revision>
  <dcterms:created xsi:type="dcterms:W3CDTF">2024-11-25T11:04:58Z</dcterms:created>
  <dcterms:modified xsi:type="dcterms:W3CDTF">2025-03-07T12:17:18Z</dcterms:modified>
</cp:coreProperties>
</file>