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839e1741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839e1741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839e1741e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839e1741e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839e1741e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839e1741e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839e1741e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839e1741e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839e1741e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839e1741e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839e1741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839e1741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839e1741e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839e1741e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839e1741e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839e1741e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839e1741e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839e1741e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839e1741e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839e1741e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839e17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839e17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839e1741e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839e1741e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839e1741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839e1741e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839e1741e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839e1741e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839e1741e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3839e1741e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839e1741e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839e1741e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839e1741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839e1741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839e1741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839e1741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839e1741e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839e1741e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839e1741e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839e1741e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839e1741e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839e1741e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839e1741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839e1741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839e1741e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839e1741e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twinta.ru/services/mobile/" TargetMode="External"/><Relationship Id="rId4" Type="http://schemas.openxmlformats.org/officeDocument/2006/relationships/hyperlink" Target="https://atwinta.ru/material/blog/etap-web-razrabotk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mailsoldiers.ru/glossary/crm?roistat_visit=19187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help.adjust.com/ru/article/kpi-glossa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marR="0" rtl="0" algn="l">
              <a:spcBef>
                <a:spcPts val="0"/>
              </a:spcBef>
              <a:spcAft>
                <a:spcPts val="0"/>
              </a:spcAft>
              <a:buClr>
                <a:schemeClr val="dk1"/>
              </a:buClr>
              <a:buSzPct val="36666"/>
              <a:buFont typeface="Arial"/>
              <a:buNone/>
            </a:pPr>
            <a:r>
              <a:rPr b="1" lang="ru" sz="3000">
                <a:latin typeface="Times New Roman"/>
                <a:ea typeface="Times New Roman"/>
                <a:cs typeface="Times New Roman"/>
                <a:sym typeface="Times New Roman"/>
              </a:rPr>
              <a:t>Аналитика при разработке мобильного приложения ресторана “Rostic’s(KFC)”.</a:t>
            </a:r>
            <a:endParaRPr sz="3400"/>
          </a:p>
        </p:txBody>
      </p:sp>
      <p:sp>
        <p:nvSpPr>
          <p:cNvPr id="68" name="Google Shape;68;p13"/>
          <p:cNvSpPr txBox="1"/>
          <p:nvPr>
            <p:ph idx="1" type="subTitle"/>
          </p:nvPr>
        </p:nvSpPr>
        <p:spPr>
          <a:xfrm>
            <a:off x="-553150" y="3378275"/>
            <a:ext cx="8520600" cy="1373400"/>
          </a:xfrm>
          <a:prstGeom prst="rect">
            <a:avLst/>
          </a:prstGeom>
        </p:spPr>
        <p:txBody>
          <a:bodyPr anchorCtr="0" anchor="t" bIns="91425" lIns="91425" spcFirstLastPara="1" rIns="91425" wrap="square" tIns="91425">
            <a:normAutofit/>
          </a:bodyPr>
          <a:lstStyle/>
          <a:p>
            <a:pPr indent="0" lvl="0" marL="0" marR="0" rtl="0" algn="r">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Факультет: Разработчик</a:t>
            </a:r>
            <a:endParaRPr sz="1400">
              <a:solidFill>
                <a:srgbClr val="000000"/>
              </a:solidFill>
              <a:latin typeface="Times New Roman"/>
              <a:ea typeface="Times New Roman"/>
              <a:cs typeface="Times New Roman"/>
              <a:sym typeface="Times New Roman"/>
            </a:endParaRPr>
          </a:p>
          <a:p>
            <a:pPr indent="0" lvl="0" marL="0" marR="0" rtl="0" algn="r">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Специализация: Тимлид</a:t>
            </a:r>
            <a:endParaRPr sz="1400">
              <a:solidFill>
                <a:srgbClr val="000000"/>
              </a:solidFill>
              <a:latin typeface="Times New Roman"/>
              <a:ea typeface="Times New Roman"/>
              <a:cs typeface="Times New Roman"/>
              <a:sym typeface="Times New Roman"/>
            </a:endParaRPr>
          </a:p>
          <a:p>
            <a:pPr indent="0" lvl="0" marL="0" marR="0" rtl="0" algn="r">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Тимошенко Максим Владимирович</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Инструменты аналитики</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40000" lnSpcReduction="20000"/>
          </a:bodyPr>
          <a:lstStyle/>
          <a:p>
            <a:pPr indent="0" lvl="0" marL="0" rtl="0" algn="just">
              <a:lnSpc>
                <a:spcPct val="167000"/>
              </a:lnSpc>
              <a:spcBef>
                <a:spcPts val="0"/>
              </a:spcBef>
              <a:spcAft>
                <a:spcPts val="0"/>
              </a:spcAft>
              <a:buNone/>
            </a:pPr>
            <a:r>
              <a:rPr lang="ru" sz="3154">
                <a:solidFill>
                  <a:srgbClr val="000000"/>
                </a:solidFill>
                <a:highlight>
                  <a:srgbClr val="FFFFFF"/>
                </a:highlight>
                <a:latin typeface="Times New Roman"/>
                <a:ea typeface="Times New Roman"/>
                <a:cs typeface="Times New Roman"/>
                <a:sym typeface="Times New Roman"/>
              </a:rPr>
              <a:t>ТОП-3 самых используемых сервисов для аналитики мобильных приложений:</a:t>
            </a:r>
            <a:endParaRPr sz="3154">
              <a:solidFill>
                <a:srgbClr val="000000"/>
              </a:solidFill>
              <a:highlight>
                <a:srgbClr val="FFFFFF"/>
              </a:highlight>
              <a:latin typeface="Times New Roman"/>
              <a:ea typeface="Times New Roman"/>
              <a:cs typeface="Times New Roman"/>
              <a:sym typeface="Times New Roman"/>
            </a:endParaRPr>
          </a:p>
          <a:p>
            <a:pPr indent="-308729" lvl="0" marL="457200" rtl="0" algn="just">
              <a:lnSpc>
                <a:spcPct val="104000"/>
              </a:lnSpc>
              <a:spcBef>
                <a:spcPts val="2300"/>
              </a:spcBef>
              <a:spcAft>
                <a:spcPts val="0"/>
              </a:spcAft>
              <a:buClr>
                <a:srgbClr val="000000"/>
              </a:buClr>
              <a:buSzPct val="100000"/>
              <a:buFont typeface="Times New Roman"/>
              <a:buChar char="-"/>
            </a:pPr>
            <a:r>
              <a:rPr lang="ru" sz="3154">
                <a:solidFill>
                  <a:srgbClr val="000000"/>
                </a:solidFill>
                <a:highlight>
                  <a:srgbClr val="FFFFFF"/>
                </a:highlight>
                <a:latin typeface="Times New Roman"/>
                <a:ea typeface="Times New Roman"/>
                <a:cs typeface="Times New Roman"/>
                <a:sym typeface="Times New Roman"/>
              </a:rPr>
              <a:t>Google Analytics</a:t>
            </a:r>
            <a:endParaRPr sz="3154">
              <a:solidFill>
                <a:srgbClr val="000000"/>
              </a:solidFill>
              <a:highlight>
                <a:srgbClr val="FFFFFF"/>
              </a:highlight>
              <a:latin typeface="Times New Roman"/>
              <a:ea typeface="Times New Roman"/>
              <a:cs typeface="Times New Roman"/>
              <a:sym typeface="Times New Roman"/>
            </a:endParaRPr>
          </a:p>
          <a:p>
            <a:pPr indent="-308729" lvl="0" marL="457200" rtl="0" algn="just">
              <a:lnSpc>
                <a:spcPct val="104000"/>
              </a:lnSpc>
              <a:spcBef>
                <a:spcPts val="3500"/>
              </a:spcBef>
              <a:spcAft>
                <a:spcPts val="0"/>
              </a:spcAft>
              <a:buClr>
                <a:srgbClr val="000000"/>
              </a:buClr>
              <a:buSzPct val="100000"/>
              <a:buFont typeface="Times New Roman"/>
              <a:buChar char="-"/>
            </a:pPr>
            <a:r>
              <a:rPr lang="ru" sz="3154">
                <a:solidFill>
                  <a:srgbClr val="000000"/>
                </a:solidFill>
                <a:highlight>
                  <a:srgbClr val="FFFFFF"/>
                </a:highlight>
                <a:latin typeface="Times New Roman"/>
                <a:ea typeface="Times New Roman"/>
                <a:cs typeface="Times New Roman"/>
                <a:sym typeface="Times New Roman"/>
              </a:rPr>
              <a:t>AppMetrica</a:t>
            </a:r>
            <a:endParaRPr sz="3154">
              <a:solidFill>
                <a:srgbClr val="000000"/>
              </a:solidFill>
              <a:highlight>
                <a:srgbClr val="FFFFFF"/>
              </a:highlight>
              <a:latin typeface="Times New Roman"/>
              <a:ea typeface="Times New Roman"/>
              <a:cs typeface="Times New Roman"/>
              <a:sym typeface="Times New Roman"/>
            </a:endParaRPr>
          </a:p>
          <a:p>
            <a:pPr indent="-308729" lvl="0" marL="457200" rtl="0" algn="just">
              <a:lnSpc>
                <a:spcPct val="104000"/>
              </a:lnSpc>
              <a:spcBef>
                <a:spcPts val="3500"/>
              </a:spcBef>
              <a:spcAft>
                <a:spcPts val="0"/>
              </a:spcAft>
              <a:buClr>
                <a:srgbClr val="000000"/>
              </a:buClr>
              <a:buSzPct val="100000"/>
              <a:buFont typeface="Times New Roman"/>
              <a:buChar char="-"/>
            </a:pPr>
            <a:r>
              <a:rPr lang="ru" sz="3154">
                <a:solidFill>
                  <a:srgbClr val="000000"/>
                </a:solidFill>
                <a:highlight>
                  <a:srgbClr val="FFFFFF"/>
                </a:highlight>
                <a:latin typeface="Times New Roman"/>
                <a:ea typeface="Times New Roman"/>
                <a:cs typeface="Times New Roman"/>
                <a:sym typeface="Times New Roman"/>
              </a:rPr>
              <a:t>Flurry</a:t>
            </a:r>
            <a:endParaRPr sz="3154">
              <a:solidFill>
                <a:srgbClr val="000000"/>
              </a:solidFill>
              <a:highlight>
                <a:srgbClr val="FFFFFF"/>
              </a:highlight>
              <a:latin typeface="Times New Roman"/>
              <a:ea typeface="Times New Roman"/>
              <a:cs typeface="Times New Roman"/>
              <a:sym typeface="Times New Roman"/>
            </a:endParaRPr>
          </a:p>
          <a:p>
            <a:pPr indent="0" lvl="0" marL="0" rtl="0" algn="just">
              <a:lnSpc>
                <a:spcPct val="104000"/>
              </a:lnSpc>
              <a:spcBef>
                <a:spcPts val="3500"/>
              </a:spcBef>
              <a:spcAft>
                <a:spcPts val="35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Глава 2. Этапы разработки мобильного приложения</a:t>
            </a: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1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Что входит:</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11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2.1 Определение цели и требований</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11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2.2 Проектирование и прототипирование</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11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2.3 Разработка и тестирование</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11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2.4 Запуск и поддержка</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Определение цели и требований</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marR="0" rtl="0" algn="just">
              <a:lnSpc>
                <a:spcPct val="150000"/>
              </a:lnSpc>
              <a:spcBef>
                <a:spcPts val="11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Определение целей создания мобильного приложения является важным шагом на пути его успешного развития.</a:t>
            </a:r>
            <a:endParaRPr sz="1300">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1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Цели могут быть различными, но в большинстве случаев можно выделить коммерческие, </a:t>
            </a:r>
            <a:endParaRPr sz="1300">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1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социальные и образовательные. </a:t>
            </a:r>
            <a:endParaRPr sz="1300">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1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Коммерческие цели связаны с заработком денег на продаже приложения или на его внутренних покупках.</a:t>
            </a:r>
            <a:endParaRPr sz="1300">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1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Социальные цели направлены на решение социальных проблем, таких как охрана здоровья, благотворительность</a:t>
            </a:r>
            <a:endParaRPr sz="1300">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1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 и так далее.</a:t>
            </a:r>
            <a:endParaRPr sz="1300">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100"/>
              </a:spcBef>
              <a:spcAft>
                <a:spcPts val="1100"/>
              </a:spcAft>
              <a:buNone/>
            </a:pPr>
            <a:r>
              <a:rPr lang="ru" sz="1300">
                <a:solidFill>
                  <a:srgbClr val="000000"/>
                </a:solidFill>
                <a:highlight>
                  <a:srgbClr val="FFFFFF"/>
                </a:highlight>
                <a:latin typeface="Times New Roman"/>
                <a:ea typeface="Times New Roman"/>
                <a:cs typeface="Times New Roman"/>
                <a:sym typeface="Times New Roman"/>
              </a:rPr>
              <a:t>Образовательные цели связаны с обучением пользователей определенным навыкам или знаниям.</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Проектирование и прототипирование</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ru" sz="1300">
                <a:solidFill>
                  <a:srgbClr val="000000"/>
                </a:solidFill>
                <a:latin typeface="Times New Roman"/>
                <a:ea typeface="Times New Roman"/>
                <a:cs typeface="Times New Roman"/>
                <a:sym typeface="Times New Roman"/>
              </a:rPr>
              <a:t>Проектирование помогает сформулировать у всех участников процесса чёткое представление о том, какое именно приложение и зачем создаётся, подобрать подходящий стек технологий и определить точные сроки и бюджет разработки.</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ru" sz="1300">
                <a:solidFill>
                  <a:srgbClr val="000000"/>
                </a:solidFill>
                <a:latin typeface="Times New Roman"/>
                <a:ea typeface="Times New Roman"/>
                <a:cs typeface="Times New Roman"/>
                <a:sym typeface="Times New Roman"/>
              </a:rPr>
              <a:t>Прототип мобильного приложения — черновая версия будущего цифрового продукта, которая используется для демонстрации его ключевых возможностей и тестирования идей. Она представляет собой набор экранов, которые отражают точную структуру и примерный дизайн мобильного приложения. </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ru" sz="1300">
                <a:solidFill>
                  <a:srgbClr val="000000"/>
                </a:solidFill>
                <a:latin typeface="Times New Roman"/>
                <a:ea typeface="Times New Roman"/>
                <a:cs typeface="Times New Roman"/>
                <a:sym typeface="Times New Roman"/>
              </a:rPr>
              <a:t>Цель прототипа — визуализировать идею, получить фидбэк целевой аудитории и определить примерный вектор развития проекта.</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Разработка и тестирование</a:t>
            </a:r>
            <a:endParaRPr/>
          </a:p>
        </p:txBody>
      </p:sp>
      <p:sp>
        <p:nvSpPr>
          <p:cNvPr id="146" name="Google Shape;146;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SzPts val="935"/>
              <a:buNone/>
            </a:pPr>
            <a:r>
              <a:rPr lang="ru" sz="1205">
                <a:solidFill>
                  <a:srgbClr val="000000"/>
                </a:solidFill>
                <a:highlight>
                  <a:srgbClr val="FFFFFF"/>
                </a:highlight>
                <a:latin typeface="Times New Roman"/>
                <a:ea typeface="Times New Roman"/>
                <a:cs typeface="Times New Roman"/>
                <a:sym typeface="Times New Roman"/>
              </a:rPr>
              <a:t>Готовые макеты передаются разработчикам, которые приступают к </a:t>
            </a:r>
            <a:r>
              <a:rPr lang="ru" sz="1205">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процессу создания мобильного приложения</a:t>
            </a:r>
            <a:r>
              <a:rPr lang="ru" sz="1205">
                <a:solidFill>
                  <a:srgbClr val="000000"/>
                </a:solidFill>
                <a:highlight>
                  <a:srgbClr val="FFFFFF"/>
                </a:highlight>
                <a:latin typeface="Times New Roman"/>
                <a:ea typeface="Times New Roman"/>
                <a:cs typeface="Times New Roman"/>
                <a:sym typeface="Times New Roman"/>
              </a:rPr>
              <a:t>: программирование и интеграция внешних сервисов. Также обеспечивается стабильность, производительность и безопасность ПО. </a:t>
            </a:r>
            <a:endParaRPr sz="1205">
              <a:solidFill>
                <a:srgbClr val="000000"/>
              </a:solidFill>
              <a:highlight>
                <a:srgbClr val="FFFFFF"/>
              </a:highlight>
              <a:latin typeface="Times New Roman"/>
              <a:ea typeface="Times New Roman"/>
              <a:cs typeface="Times New Roman"/>
              <a:sym typeface="Times New Roman"/>
            </a:endParaRPr>
          </a:p>
          <a:p>
            <a:pPr indent="0" lvl="0" marL="0" rtl="0" algn="just">
              <a:lnSpc>
                <a:spcPct val="140000"/>
              </a:lnSpc>
              <a:spcBef>
                <a:spcPts val="1200"/>
              </a:spcBef>
              <a:spcAft>
                <a:spcPts val="0"/>
              </a:spcAft>
              <a:buSzPts val="935"/>
              <a:buNone/>
            </a:pPr>
            <a:r>
              <a:rPr lang="ru" sz="1205">
                <a:solidFill>
                  <a:srgbClr val="000000"/>
                </a:solidFill>
                <a:highlight>
                  <a:srgbClr val="FFFFFF"/>
                </a:highlight>
                <a:latin typeface="Times New Roman"/>
                <a:ea typeface="Times New Roman"/>
                <a:cs typeface="Times New Roman"/>
                <a:sym typeface="Times New Roman"/>
              </a:rPr>
              <a:t>Работа разбивается по реализации проекта на спринты. На каждом </a:t>
            </a:r>
            <a:r>
              <a:rPr lang="ru" sz="1205">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этапе разработки мобильного приложения</a:t>
            </a:r>
            <a:r>
              <a:rPr lang="ru" sz="1205">
                <a:solidFill>
                  <a:srgbClr val="000000"/>
                </a:solidFill>
                <a:highlight>
                  <a:srgbClr val="FFFFFF"/>
                </a:highlight>
                <a:latin typeface="Times New Roman"/>
                <a:ea typeface="Times New Roman"/>
                <a:cs typeface="Times New Roman"/>
                <a:sym typeface="Times New Roman"/>
              </a:rPr>
              <a:t> команда программистов сотрудничает с проджект-менеджерами. Они отслеживают выполнение задач, вносят корректировки и гипотезы, контактируют с клиентом. Такой подход позволяет контролировать работу и более гибко вносить изменения.</a:t>
            </a:r>
            <a:endParaRPr sz="1205">
              <a:solidFill>
                <a:srgbClr val="000000"/>
              </a:solidFill>
              <a:highlight>
                <a:srgbClr val="FFFFFF"/>
              </a:highlight>
              <a:latin typeface="Times New Roman"/>
              <a:ea typeface="Times New Roman"/>
              <a:cs typeface="Times New Roman"/>
              <a:sym typeface="Times New Roman"/>
            </a:endParaRPr>
          </a:p>
          <a:p>
            <a:pPr indent="0" lvl="0" marL="0" rtl="0" algn="just">
              <a:lnSpc>
                <a:spcPct val="140000"/>
              </a:lnSpc>
              <a:spcBef>
                <a:spcPts val="1200"/>
              </a:spcBef>
              <a:spcAft>
                <a:spcPts val="0"/>
              </a:spcAft>
              <a:buSzPts val="935"/>
              <a:buNone/>
            </a:pPr>
            <a:r>
              <a:rPr lang="ru" sz="1205">
                <a:solidFill>
                  <a:srgbClr val="000000"/>
                </a:solidFill>
                <a:highlight>
                  <a:srgbClr val="FFFFFF"/>
                </a:highlight>
                <a:latin typeface="Times New Roman"/>
                <a:ea typeface="Times New Roman"/>
                <a:cs typeface="Times New Roman"/>
                <a:sym typeface="Times New Roman"/>
              </a:rPr>
              <a:t>Для проверки гипотезы востребованности приложения, создается минимально жизнеспособный продукт (MVP) с основным функционалом и прописываемым бэклогом (хранилище данных). </a:t>
            </a:r>
            <a:endParaRPr sz="1205">
              <a:solidFill>
                <a:srgbClr val="000000"/>
              </a:solidFill>
              <a:highlight>
                <a:srgbClr val="FFFFFF"/>
              </a:highlight>
              <a:latin typeface="Times New Roman"/>
              <a:ea typeface="Times New Roman"/>
              <a:cs typeface="Times New Roman"/>
              <a:sym typeface="Times New Roman"/>
            </a:endParaRPr>
          </a:p>
          <a:p>
            <a:pPr indent="0" lvl="0" marL="0" rtl="0" algn="just">
              <a:lnSpc>
                <a:spcPct val="140000"/>
              </a:lnSpc>
              <a:spcBef>
                <a:spcPts val="1200"/>
              </a:spcBef>
              <a:spcAft>
                <a:spcPts val="1200"/>
              </a:spcAft>
              <a:buSzPts val="935"/>
              <a:buNone/>
            </a:pPr>
            <a:r>
              <a:t/>
            </a:r>
            <a:endParaRPr sz="1629"/>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Разработка и тестирование</a:t>
            </a:r>
            <a:endParaRPr/>
          </a:p>
        </p:txBody>
      </p:sp>
      <p:sp>
        <p:nvSpPr>
          <p:cNvPr id="152" name="Google Shape;152;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SzPts val="935"/>
              <a:buNone/>
            </a:pPr>
            <a:r>
              <a:rPr lang="ru" sz="1305">
                <a:solidFill>
                  <a:srgbClr val="000000"/>
                </a:solidFill>
                <a:highlight>
                  <a:srgbClr val="FFFFFF"/>
                </a:highlight>
                <a:latin typeface="Times New Roman"/>
                <a:ea typeface="Times New Roman"/>
                <a:cs typeface="Times New Roman"/>
                <a:sym typeface="Times New Roman"/>
              </a:rPr>
              <a:t>Тестирование</a:t>
            </a:r>
            <a:endParaRPr sz="1305">
              <a:solidFill>
                <a:srgbClr val="000000"/>
              </a:solidFill>
              <a:highlight>
                <a:srgbClr val="FFFFFF"/>
              </a:highlight>
              <a:latin typeface="Times New Roman"/>
              <a:ea typeface="Times New Roman"/>
              <a:cs typeface="Times New Roman"/>
              <a:sym typeface="Times New Roman"/>
            </a:endParaRPr>
          </a:p>
          <a:p>
            <a:pPr indent="0" lvl="0" marL="0" rtl="0" algn="just">
              <a:lnSpc>
                <a:spcPct val="130000"/>
              </a:lnSpc>
              <a:spcBef>
                <a:spcPts val="0"/>
              </a:spcBef>
              <a:spcAft>
                <a:spcPts val="0"/>
              </a:spcAft>
              <a:buSzPts val="935"/>
              <a:buNone/>
            </a:pPr>
            <a:r>
              <a:rPr lang="ru" sz="1305">
                <a:solidFill>
                  <a:srgbClr val="000000"/>
                </a:solidFill>
                <a:highlight>
                  <a:srgbClr val="FFFFFF"/>
                </a:highlight>
                <a:latin typeface="Times New Roman"/>
                <a:ea typeface="Times New Roman"/>
                <a:cs typeface="Times New Roman"/>
                <a:sym typeface="Times New Roman"/>
              </a:rPr>
              <a:t>Задача Этапа - обеспечить качество продукта: Отказоустойчивость, надежность, безопасность.</a:t>
            </a:r>
            <a:endParaRPr sz="1305">
              <a:solidFill>
                <a:srgbClr val="272727"/>
              </a:solidFill>
              <a:highlight>
                <a:srgbClr val="FFFFFF"/>
              </a:highlight>
              <a:latin typeface="Times New Roman"/>
              <a:ea typeface="Times New Roman"/>
              <a:cs typeface="Times New Roman"/>
              <a:sym typeface="Times New Roman"/>
            </a:endParaRPr>
          </a:p>
          <a:p>
            <a:pPr indent="0" lvl="0" marL="0" rtl="0" algn="just">
              <a:lnSpc>
                <a:spcPct val="130000"/>
              </a:lnSpc>
              <a:spcBef>
                <a:spcPts val="3000"/>
              </a:spcBef>
              <a:spcAft>
                <a:spcPts val="0"/>
              </a:spcAft>
              <a:buSzPts val="935"/>
              <a:buNone/>
            </a:pPr>
            <a:r>
              <a:rPr lang="ru" sz="1305">
                <a:solidFill>
                  <a:srgbClr val="272727"/>
                </a:solidFill>
                <a:highlight>
                  <a:srgbClr val="FFFFFF"/>
                </a:highlight>
                <a:latin typeface="Times New Roman"/>
                <a:ea typeface="Times New Roman"/>
                <a:cs typeface="Times New Roman"/>
                <a:sym typeface="Times New Roman"/>
              </a:rPr>
              <a:t>Так как существует огромное количество устройств, операционных систем и экранов, а также различные конфигурации установленного ПО (приложений) и эксплуатационных характеристик устройств, предотвратить ошибки заранее невозможно. Поэтому обычно в процесс создания мобильного приложения включается тестировщик, который прорабатывает различные сценарии работы приложения и пропускает его в релиз только тогда, когда в нем отсутствуют значимые, с точки зрения спецификации, дефекты.</a:t>
            </a:r>
            <a:endParaRPr sz="1305">
              <a:solidFill>
                <a:srgbClr val="272727"/>
              </a:solidFill>
              <a:highlight>
                <a:srgbClr val="FFFFFF"/>
              </a:highlight>
              <a:latin typeface="Times New Roman"/>
              <a:ea typeface="Times New Roman"/>
              <a:cs typeface="Times New Roman"/>
              <a:sym typeface="Times New Roman"/>
            </a:endParaRPr>
          </a:p>
          <a:p>
            <a:pPr indent="0" lvl="0" marL="0" marR="0" rtl="0" algn="just">
              <a:lnSpc>
                <a:spcPct val="130000"/>
              </a:lnSpc>
              <a:spcBef>
                <a:spcPts val="3000"/>
              </a:spcBef>
              <a:spcAft>
                <a:spcPts val="1100"/>
              </a:spcAft>
              <a:buSzPts val="935"/>
              <a:buNone/>
            </a:pPr>
            <a:r>
              <a:rPr lang="ru" sz="1305">
                <a:solidFill>
                  <a:srgbClr val="080808"/>
                </a:solidFill>
                <a:latin typeface="Times New Roman"/>
                <a:ea typeface="Times New Roman"/>
                <a:cs typeface="Times New Roman"/>
                <a:sym typeface="Times New Roman"/>
              </a:rPr>
              <a:t>Тестирование ПО – это проверка соответствия между реальным поведением программы и ее ожидаемым поведением.</a:t>
            </a:r>
            <a:endParaRPr sz="1729"/>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Запуск и поддержка</a:t>
            </a:r>
            <a:endParaRPr/>
          </a:p>
        </p:txBody>
      </p:sp>
      <p:sp>
        <p:nvSpPr>
          <p:cNvPr id="158" name="Google Shape;158;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1F292B"/>
                </a:solidFill>
                <a:latin typeface="Times New Roman"/>
                <a:ea typeface="Times New Roman"/>
                <a:cs typeface="Times New Roman"/>
                <a:sym typeface="Times New Roman"/>
              </a:rPr>
              <a:t>Запуск </a:t>
            </a:r>
            <a:endParaRPr>
              <a:solidFill>
                <a:srgbClr val="1F292B"/>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Когда приложение готово, его нужно выложить в App Store и Google Play. Для этого оно должно пройти модерацию: сотрудники сторов проверяют, что приложение соответствует всем требованиям, и только потом разрешают его загрузить.</a:t>
            </a:r>
            <a:endParaRPr sz="13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Не менее важно перед загрузкой сделать все, чтобы приложение можно было легко найти.</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Запуск и поддержка</a:t>
            </a:r>
            <a:endParaRPr/>
          </a:p>
        </p:txBody>
      </p:sp>
      <p:sp>
        <p:nvSpPr>
          <p:cNvPr id="164" name="Google Shape;164;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ru">
                <a:solidFill>
                  <a:srgbClr val="000000"/>
                </a:solidFill>
                <a:highlight>
                  <a:srgbClr val="FFFFFF"/>
                </a:highlight>
                <a:latin typeface="Times New Roman"/>
                <a:ea typeface="Times New Roman"/>
                <a:cs typeface="Times New Roman"/>
                <a:sym typeface="Times New Roman"/>
              </a:rPr>
              <a:t>Поддержка</a:t>
            </a:r>
            <a:endParaRPr>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В рамках поддержки обеспечивается бесперебойная работа приложения, находятся и устраняются баги, выпускаются релизы, идет работа с отзывами пользователей. Кроме этого выполняются технические работы по мониторингу работоспособности серверов, резервному копированию, обеспечению свободного места на диске, поддержке обновлений операционных систем iOS и Android и так далее.</a:t>
            </a:r>
            <a:endParaRPr sz="13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Поддержка обеспечивает бесперебойную работу приложения, а значит, и заботу о сотрудниках и клиентах.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Запуск и поддержка</a:t>
            </a:r>
            <a:endParaRPr/>
          </a:p>
        </p:txBody>
      </p:sp>
      <p:sp>
        <p:nvSpPr>
          <p:cNvPr id="170" name="Google Shape;170;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ru">
                <a:solidFill>
                  <a:srgbClr val="000000"/>
                </a:solidFill>
                <a:highlight>
                  <a:srgbClr val="FFFFFF"/>
                </a:highlight>
                <a:latin typeface="Times New Roman"/>
                <a:ea typeface="Times New Roman"/>
                <a:cs typeface="Times New Roman"/>
                <a:sym typeface="Times New Roman"/>
              </a:rPr>
              <a:t>Развитие</a:t>
            </a:r>
            <a:endParaRPr>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При желании соответствовать растущим ожиданиям пользователей и постоянно меняющимся рекомендациям мобильных платформ, следует регулярно обновлять приложение.</a:t>
            </a:r>
            <a:endParaRPr sz="13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План развития приложения называется дорожной картой (Road Map). Такой план обычно составляется на год.</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Глава 3. Роль аналитики на каждом этапе разработке</a:t>
            </a:r>
            <a:endParaRPr/>
          </a:p>
        </p:txBody>
      </p:sp>
      <p:sp>
        <p:nvSpPr>
          <p:cNvPr id="176" name="Google Shape;176;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По мере роста рынка мобильных приложений все большее значение</a:t>
            </a:r>
            <a:r>
              <a:rPr lang="ru" sz="1600">
                <a:solidFill>
                  <a:srgbClr val="000000"/>
                </a:solidFill>
                <a:highlight>
                  <a:srgbClr val="FFFFFF"/>
                </a:highlight>
                <a:latin typeface="Times New Roman"/>
                <a:ea typeface="Times New Roman"/>
                <a:cs typeface="Times New Roman"/>
                <a:sym typeface="Times New Roman"/>
              </a:rPr>
              <a:t> </a:t>
            </a:r>
            <a:r>
              <a:rPr lang="ru" sz="1300">
                <a:solidFill>
                  <a:srgbClr val="2C2C2C"/>
                </a:solidFill>
                <a:highlight>
                  <a:srgbClr val="FFFFFF"/>
                </a:highlight>
                <a:latin typeface="Times New Roman"/>
                <a:ea typeface="Times New Roman"/>
                <a:cs typeface="Times New Roman"/>
                <a:sym typeface="Times New Roman"/>
              </a:rPr>
              <a:t>приобретает понимание разработчиками роли аналитики в процессе разработки. Аналитика может использоваться для отслеживания различных показателей, включая производительность приложения, поведение пользователей и ключевые бизнес-метрики. Учитывая эти показатели, разработчики могут на основе данных принимать решения о том, как улучшить свои приложения и предоставлять более качественный сервис своим пользователям.</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Введение</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300"/>
              </a:spcBef>
              <a:spcAft>
                <a:spcPts val="1200"/>
              </a:spcAft>
              <a:buNone/>
            </a:pPr>
            <a:r>
              <a:rPr lang="ru">
                <a:solidFill>
                  <a:srgbClr val="000000"/>
                </a:solidFill>
                <a:latin typeface="Times New Roman"/>
                <a:ea typeface="Times New Roman"/>
                <a:cs typeface="Times New Roman"/>
                <a:sym typeface="Times New Roman"/>
              </a:rPr>
              <a:t>Современный рынок мобильных приложений активно развивается, и создание успешного приложения требует внимания к различным аспектам, включая его проектирование, функциональность и пользовательский опыт. Одним из ключевых элементов, способствующих успешной разработке, является аналитика. Правильный сбор и анализ данных позволяет разработчикам лучше понять потребности пользователей, эффективно управлять ресурсами и оптимизировать приложение.</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Роль аналитика</a:t>
            </a:r>
            <a:endParaRPr/>
          </a:p>
        </p:txBody>
      </p:sp>
      <p:sp>
        <p:nvSpPr>
          <p:cNvPr id="182" name="Google Shape;182;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57200" lvl="0" marL="0" rtl="0" algn="just">
              <a:lnSpc>
                <a:spcPct val="140000"/>
              </a:lnSpc>
              <a:spcBef>
                <a:spcPts val="0"/>
              </a:spcBef>
              <a:spcAft>
                <a:spcPts val="0"/>
              </a:spcAft>
              <a:buNone/>
            </a:pPr>
            <a:r>
              <a:rPr lang="ru" sz="1600">
                <a:solidFill>
                  <a:srgbClr val="000000"/>
                </a:solidFill>
                <a:highlight>
                  <a:srgbClr val="FFFFFF"/>
                </a:highlight>
                <a:latin typeface="Times New Roman"/>
                <a:ea typeface="Times New Roman"/>
                <a:cs typeface="Times New Roman"/>
                <a:sym typeface="Times New Roman"/>
              </a:rPr>
              <a:t>Бизнес аналитик:</a:t>
            </a:r>
            <a:endParaRPr sz="16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ru" sz="1500">
                <a:solidFill>
                  <a:srgbClr val="000000"/>
                </a:solidFill>
                <a:highlight>
                  <a:srgbClr val="FFFFFF"/>
                </a:highlight>
                <a:latin typeface="Times New Roman"/>
                <a:ea typeface="Times New Roman"/>
                <a:cs typeface="Times New Roman"/>
                <a:sym typeface="Times New Roman"/>
              </a:rPr>
              <a:t>Задачи бизнес-аналитика — изучить предметную область и ее особенности, понять проблему заказчика и предложить эффективный способ решения. Как правило, в запросе на оценку дают готовые варианты, тем не менее, хороший аналитик подскажет, как те же проблемы решают конкуренты, где могут возникнуть сложности или узкие места.</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Роль аналитика</a:t>
            </a:r>
            <a:endParaRPr/>
          </a:p>
        </p:txBody>
      </p:sp>
      <p:sp>
        <p:nvSpPr>
          <p:cNvPr id="188" name="Google Shape;188;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lnSpc>
                <a:spcPct val="120000"/>
              </a:lnSpc>
              <a:spcBef>
                <a:spcPts val="0"/>
              </a:spcBef>
              <a:spcAft>
                <a:spcPts val="0"/>
              </a:spcAft>
              <a:buNone/>
            </a:pPr>
            <a:r>
              <a:rPr lang="ru" sz="1500">
                <a:solidFill>
                  <a:srgbClr val="000000"/>
                </a:solidFill>
                <a:highlight>
                  <a:srgbClr val="FFFFFF"/>
                </a:highlight>
                <a:latin typeface="Times New Roman"/>
                <a:ea typeface="Times New Roman"/>
                <a:cs typeface="Times New Roman"/>
                <a:sym typeface="Times New Roman"/>
              </a:rPr>
              <a:t>Системного аналитик:</a:t>
            </a:r>
            <a:endParaRPr sz="1500">
              <a:solidFill>
                <a:srgbClr val="000000"/>
              </a:solidFill>
              <a:highlight>
                <a:srgbClr val="FFFFFF"/>
              </a:highlight>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Системный аналитик продолжает работу со сценариями, которую начали заказчик и бизнес-аналитик. После того, как сценарии описаны, системный аналитик соотносит их с реальностью. Если реальность не позволяет реализовать «придуманный» заказчиком и описанный бизнес-аналитиком сценарий, именно системный аналитик скажет, что нужно делать по-другому. Он предложит решения или изменит сценарий и проследит, чтобы в сопутствующих артефактах (например, в дизайне) всё соответствовало реальности.</a:t>
            </a:r>
            <a:endParaRPr sz="1400">
              <a:solidFill>
                <a:srgbClr val="000000"/>
              </a:solidFill>
              <a:highlight>
                <a:srgbClr val="FFFFFF"/>
              </a:highlight>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Помимо этого системный аналитик прорабатывает техническую реализацию. Изучает API сторонних систем, описывает требования к интеграции, совместно с архитектором и разработчиками продумывает архитектуру и оптимальные способы реализации. В каком-то смысле системный аналитик — переводчик с языка бизнеса на язык программистов и обратно.</a:t>
            </a:r>
            <a:endParaRPr sz="1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Роль аналитика</a:t>
            </a:r>
            <a:endParaRPr/>
          </a:p>
        </p:txBody>
      </p:sp>
      <p:sp>
        <p:nvSpPr>
          <p:cNvPr id="194" name="Google Shape;194;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rgbClr val="1F292B"/>
                </a:solidFill>
                <a:latin typeface="Times New Roman"/>
                <a:ea typeface="Times New Roman"/>
                <a:cs typeface="Times New Roman"/>
                <a:sym typeface="Times New Roman"/>
              </a:rPr>
              <a:t>Продуктовый аналитик</a:t>
            </a:r>
            <a:endParaRPr sz="1500">
              <a:solidFill>
                <a:srgbClr val="1F292B"/>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Продуктовый аналитик, даже из другой компании, поможет сформулировать цели создания продукта, показатели, по которым можно отследить, достигнута ли цель и посоветовать систему для отслеживания результатов. Благодаря этому можно составить отчеты, которые будут в реальном времени показывать, как пользователи взаимодействуют с продуктом. Это поможет скорректировать план развития, добавить или убрать фичи. Некоторые системы создают отчеты автоматически, но другие, например, мобильная аналитика в Amplitude, требуют создания вручную.</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Глава 4. Пример успешной практики и кейсов на основании мобильного приложения Rostic’s(KFC)</a:t>
            </a:r>
            <a:endParaRPr/>
          </a:p>
        </p:txBody>
      </p:sp>
      <p:sp>
        <p:nvSpPr>
          <p:cNvPr id="200" name="Google Shape;200;p35"/>
          <p:cNvSpPr txBox="1"/>
          <p:nvPr>
            <p:ph idx="1" type="body"/>
          </p:nvPr>
        </p:nvSpPr>
        <p:spPr>
          <a:xfrm>
            <a:off x="471900" y="1778275"/>
            <a:ext cx="8222100" cy="3264900"/>
          </a:xfrm>
          <a:prstGeom prst="rect">
            <a:avLst/>
          </a:prstGeom>
          <a:solidFill>
            <a:schemeClr val="lt1"/>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sz="1400">
                <a:solidFill>
                  <a:srgbClr val="1F292B"/>
                </a:solidFill>
                <a:latin typeface="Times New Roman"/>
                <a:ea typeface="Times New Roman"/>
                <a:cs typeface="Times New Roman"/>
                <a:sym typeface="Times New Roman"/>
              </a:rPr>
              <a:t>Цель компании KFC - гарантировать качество продукта и создавать операционное совершенство мирового уровня.</a:t>
            </a:r>
            <a:endParaRPr sz="1400">
              <a:solidFill>
                <a:srgbClr val="1F292B"/>
              </a:solidFill>
              <a:latin typeface="Times New Roman"/>
              <a:ea typeface="Times New Roman"/>
              <a:cs typeface="Times New Roman"/>
              <a:sym typeface="Times New Roman"/>
            </a:endParaRPr>
          </a:p>
          <a:p>
            <a:pPr indent="0" lvl="0" marL="0" rtl="0" algn="l">
              <a:spcBef>
                <a:spcPts val="1200"/>
              </a:spcBef>
              <a:spcAft>
                <a:spcPts val="0"/>
              </a:spcAft>
              <a:buNone/>
            </a:pPr>
            <a:r>
              <a:rPr lang="ru" sz="1400">
                <a:solidFill>
                  <a:srgbClr val="1F292B"/>
                </a:solidFill>
                <a:latin typeface="Times New Roman"/>
                <a:ea typeface="Times New Roman"/>
                <a:cs typeface="Times New Roman"/>
                <a:sym typeface="Times New Roman"/>
              </a:rPr>
              <a:t>В данной главе рассмотрены положительные кейсы, такие как:</a:t>
            </a:r>
            <a:endParaRPr sz="1400">
              <a:solidFill>
                <a:srgbClr val="1F292B"/>
              </a:solidFill>
              <a:latin typeface="Times New Roman"/>
              <a:ea typeface="Times New Roman"/>
              <a:cs typeface="Times New Roman"/>
              <a:sym typeface="Times New Roman"/>
            </a:endParaRPr>
          </a:p>
          <a:p>
            <a:pPr indent="-310832" lvl="0" marL="457200" rtl="0" algn="just">
              <a:lnSpc>
                <a:spcPct val="150000"/>
              </a:lnSpc>
              <a:spcBef>
                <a:spcPts val="1200"/>
              </a:spcBef>
              <a:spcAft>
                <a:spcPts val="0"/>
              </a:spcAft>
              <a:buClr>
                <a:srgbClr val="1F292B"/>
              </a:buClr>
              <a:buSzPct val="93333"/>
              <a:buFont typeface="Times New Roman"/>
              <a:buChar char="-"/>
            </a:pPr>
            <a:r>
              <a:rPr i="1" lang="ru" sz="1500">
                <a:solidFill>
                  <a:srgbClr val="000000"/>
                </a:solidFill>
                <a:latin typeface="Times New Roman"/>
                <a:ea typeface="Times New Roman"/>
                <a:cs typeface="Times New Roman"/>
                <a:sym typeface="Times New Roman"/>
              </a:rPr>
              <a:t>Оформление заказа: быстро и с заботой о пользователе</a:t>
            </a:r>
            <a:endParaRPr i="1" sz="1500">
              <a:solidFill>
                <a:srgbClr val="000000"/>
              </a:solidFill>
              <a:latin typeface="Times New Roman"/>
              <a:ea typeface="Times New Roman"/>
              <a:cs typeface="Times New Roman"/>
              <a:sym typeface="Times New Roman"/>
            </a:endParaRPr>
          </a:p>
          <a:p>
            <a:pPr indent="-316706" lvl="0" marL="457200" rtl="0" algn="just">
              <a:lnSpc>
                <a:spcPct val="150000"/>
              </a:lnSpc>
              <a:spcBef>
                <a:spcPts val="0"/>
              </a:spcBef>
              <a:spcAft>
                <a:spcPts val="0"/>
              </a:spcAft>
              <a:buClr>
                <a:srgbClr val="000000"/>
              </a:buClr>
              <a:buSzPct val="100000"/>
              <a:buFont typeface="Times New Roman"/>
              <a:buChar char="-"/>
            </a:pPr>
            <a:r>
              <a:rPr i="1" lang="ru" sz="1500">
                <a:solidFill>
                  <a:srgbClr val="000000"/>
                </a:solidFill>
                <a:latin typeface="Times New Roman"/>
                <a:ea typeface="Times New Roman"/>
                <a:cs typeface="Times New Roman"/>
                <a:sym typeface="Times New Roman"/>
              </a:rPr>
              <a:t>CJM и проработка сценариев взаимодействия с приложением</a:t>
            </a:r>
            <a:endParaRPr i="1" sz="1500">
              <a:solidFill>
                <a:srgbClr val="000000"/>
              </a:solidFill>
              <a:latin typeface="Times New Roman"/>
              <a:ea typeface="Times New Roman"/>
              <a:cs typeface="Times New Roman"/>
              <a:sym typeface="Times New Roman"/>
            </a:endParaRPr>
          </a:p>
          <a:p>
            <a:pPr indent="-316706" lvl="0" marL="457200" rtl="0" algn="just">
              <a:lnSpc>
                <a:spcPct val="150000"/>
              </a:lnSpc>
              <a:spcBef>
                <a:spcPts val="0"/>
              </a:spcBef>
              <a:spcAft>
                <a:spcPts val="0"/>
              </a:spcAft>
              <a:buClr>
                <a:srgbClr val="000000"/>
              </a:buClr>
              <a:buSzPct val="100000"/>
              <a:buFont typeface="Times New Roman"/>
              <a:buChar char="-"/>
            </a:pPr>
            <a:r>
              <a:rPr i="1" lang="ru" sz="1500">
                <a:solidFill>
                  <a:srgbClr val="000000"/>
                </a:solidFill>
                <a:latin typeface="Times New Roman"/>
                <a:ea typeface="Times New Roman"/>
                <a:cs typeface="Times New Roman"/>
                <a:sym typeface="Times New Roman"/>
              </a:rPr>
              <a:t>Обработка негативных сценариев</a:t>
            </a:r>
            <a:endParaRPr i="1" sz="1500">
              <a:solidFill>
                <a:srgbClr val="000000"/>
              </a:solidFill>
              <a:latin typeface="Times New Roman"/>
              <a:ea typeface="Times New Roman"/>
              <a:cs typeface="Times New Roman"/>
              <a:sym typeface="Times New Roman"/>
            </a:endParaRPr>
          </a:p>
          <a:p>
            <a:pPr indent="-316706" lvl="0" marL="457200" rtl="0" algn="just">
              <a:lnSpc>
                <a:spcPct val="150000"/>
              </a:lnSpc>
              <a:spcBef>
                <a:spcPts val="0"/>
              </a:spcBef>
              <a:spcAft>
                <a:spcPts val="0"/>
              </a:spcAft>
              <a:buClr>
                <a:srgbClr val="000000"/>
              </a:buClr>
              <a:buSzPct val="100000"/>
              <a:buFont typeface="Times New Roman"/>
              <a:buChar char="-"/>
            </a:pPr>
            <a:r>
              <a:rPr i="1" lang="ru" sz="1500">
                <a:solidFill>
                  <a:srgbClr val="000000"/>
                </a:solidFill>
                <a:latin typeface="Times New Roman"/>
                <a:ea typeface="Times New Roman"/>
                <a:cs typeface="Times New Roman"/>
                <a:sym typeface="Times New Roman"/>
              </a:rPr>
              <a:t>Вся нужная информация — на главном экране</a:t>
            </a:r>
            <a:endParaRPr i="1" sz="1500">
              <a:solidFill>
                <a:srgbClr val="000000"/>
              </a:solidFill>
              <a:latin typeface="Times New Roman"/>
              <a:ea typeface="Times New Roman"/>
              <a:cs typeface="Times New Roman"/>
              <a:sym typeface="Times New Roman"/>
            </a:endParaRPr>
          </a:p>
          <a:p>
            <a:pPr indent="-316706" lvl="0" marL="457200" rtl="0" algn="just">
              <a:lnSpc>
                <a:spcPct val="150000"/>
              </a:lnSpc>
              <a:spcBef>
                <a:spcPts val="0"/>
              </a:spcBef>
              <a:spcAft>
                <a:spcPts val="0"/>
              </a:spcAft>
              <a:buClr>
                <a:srgbClr val="000000"/>
              </a:buClr>
              <a:buSzPct val="100000"/>
              <a:buFont typeface="Times New Roman"/>
              <a:buChar char="-"/>
            </a:pPr>
            <a:r>
              <a:rPr i="1" lang="ru" sz="1500">
                <a:solidFill>
                  <a:srgbClr val="000000"/>
                </a:solidFill>
                <a:latin typeface="Times New Roman"/>
                <a:ea typeface="Times New Roman"/>
                <a:cs typeface="Times New Roman"/>
                <a:sym typeface="Times New Roman"/>
              </a:rPr>
              <a:t>Индивидуальный подход к пользователям в приложении</a:t>
            </a:r>
            <a:endParaRPr i="1" sz="1500">
              <a:solidFill>
                <a:srgbClr val="000000"/>
              </a:solidFill>
              <a:latin typeface="Times New Roman"/>
              <a:ea typeface="Times New Roman"/>
              <a:cs typeface="Times New Roman"/>
              <a:sym typeface="Times New Roman"/>
            </a:endParaRPr>
          </a:p>
          <a:p>
            <a:pPr indent="-316706" lvl="0" marL="457200" rtl="0" algn="just">
              <a:lnSpc>
                <a:spcPct val="150000"/>
              </a:lnSpc>
              <a:spcBef>
                <a:spcPts val="0"/>
              </a:spcBef>
              <a:spcAft>
                <a:spcPts val="0"/>
              </a:spcAft>
              <a:buClr>
                <a:srgbClr val="000000"/>
              </a:buClr>
              <a:buSzPct val="100000"/>
              <a:buFont typeface="Times New Roman"/>
              <a:buChar char="-"/>
            </a:pPr>
            <a:r>
              <a:rPr i="1" lang="ru" sz="1500">
                <a:solidFill>
                  <a:srgbClr val="000000"/>
                </a:solidFill>
                <a:latin typeface="Times New Roman"/>
                <a:ea typeface="Times New Roman"/>
                <a:cs typeface="Times New Roman"/>
                <a:sym typeface="Times New Roman"/>
              </a:rPr>
              <a:t>Фичи, которые вызывают эмоциональный отклик и стимулируют продажи</a:t>
            </a:r>
            <a:endParaRPr i="1" sz="1500">
              <a:solidFill>
                <a:srgbClr val="000000"/>
              </a:solidFill>
              <a:latin typeface="Times New Roman"/>
              <a:ea typeface="Times New Roman"/>
              <a:cs typeface="Times New Roman"/>
              <a:sym typeface="Times New Roman"/>
            </a:endParaRPr>
          </a:p>
          <a:p>
            <a:pPr indent="-316706" lvl="0" marL="457200" rtl="0" algn="just">
              <a:lnSpc>
                <a:spcPct val="150000"/>
              </a:lnSpc>
              <a:spcBef>
                <a:spcPts val="0"/>
              </a:spcBef>
              <a:spcAft>
                <a:spcPts val="0"/>
              </a:spcAft>
              <a:buClr>
                <a:srgbClr val="000000"/>
              </a:buClr>
              <a:buSzPct val="100000"/>
              <a:buFont typeface="Times New Roman"/>
              <a:buChar char="-"/>
            </a:pPr>
            <a:r>
              <a:rPr i="1" lang="ru" sz="1500">
                <a:solidFill>
                  <a:srgbClr val="000000"/>
                </a:solidFill>
                <a:latin typeface="Times New Roman"/>
                <a:ea typeface="Times New Roman"/>
                <a:cs typeface="Times New Roman"/>
                <a:sym typeface="Times New Roman"/>
              </a:rPr>
              <a:t>Система лояльности с акцентом на индивидуальность бренда</a:t>
            </a:r>
            <a:endParaRPr i="1" sz="1500">
              <a:solidFill>
                <a:srgbClr val="000000"/>
              </a:solidFill>
              <a:latin typeface="Times New Roman"/>
              <a:ea typeface="Times New Roman"/>
              <a:cs typeface="Times New Roman"/>
              <a:sym typeface="Times New Roman"/>
            </a:endParaRPr>
          </a:p>
          <a:p>
            <a:pPr indent="-316706" lvl="0" marL="457200" rtl="0" algn="l">
              <a:lnSpc>
                <a:spcPct val="150000"/>
              </a:lnSpc>
              <a:spcBef>
                <a:spcPts val="0"/>
              </a:spcBef>
              <a:spcAft>
                <a:spcPts val="0"/>
              </a:spcAft>
              <a:buClr>
                <a:srgbClr val="000000"/>
              </a:buClr>
              <a:buSzPct val="100000"/>
              <a:buFont typeface="Times New Roman"/>
              <a:buChar char="-"/>
            </a:pPr>
            <a:r>
              <a:rPr i="1" lang="ru" sz="1500">
                <a:solidFill>
                  <a:srgbClr val="000000"/>
                </a:solidFill>
                <a:latin typeface="Times New Roman"/>
                <a:ea typeface="Times New Roman"/>
                <a:cs typeface="Times New Roman"/>
                <a:sym typeface="Times New Roman"/>
              </a:rPr>
              <a:t>Приложение как воплощение уникальности бренда</a:t>
            </a:r>
            <a:endParaRPr i="1"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Заключение</a:t>
            </a:r>
            <a:endParaRPr/>
          </a:p>
        </p:txBody>
      </p:sp>
      <p:sp>
        <p:nvSpPr>
          <p:cNvPr id="206" name="Google Shape;206;p36"/>
          <p:cNvSpPr txBox="1"/>
          <p:nvPr>
            <p:ph idx="1" type="body"/>
          </p:nvPr>
        </p:nvSpPr>
        <p:spPr>
          <a:xfrm>
            <a:off x="471900" y="1919075"/>
            <a:ext cx="8222100" cy="3114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ru" sz="1300">
                <a:solidFill>
                  <a:srgbClr val="000000"/>
                </a:solidFill>
                <a:latin typeface="Times New Roman"/>
                <a:ea typeface="Times New Roman"/>
                <a:cs typeface="Times New Roman"/>
                <a:sym typeface="Times New Roman"/>
              </a:rPr>
              <a:t>Аналитика является важным инструментом на всех стадиях разработки мобильных приложений. Она позволяет разработчикам лучше понять своих пользователей, улучшать приложения и принимать более обоснованные решения.</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200"/>
              </a:spcBef>
              <a:spcAft>
                <a:spcPts val="200"/>
              </a:spcAft>
              <a:buNone/>
            </a:pPr>
            <a:r>
              <a:rPr lang="ru" sz="1300">
                <a:solidFill>
                  <a:srgbClr val="333333"/>
                </a:solidFill>
                <a:highlight>
                  <a:srgbClr val="FFFFFF"/>
                </a:highlight>
                <a:latin typeface="Times New Roman"/>
                <a:ea typeface="Times New Roman"/>
                <a:cs typeface="Times New Roman"/>
                <a:sym typeface="Times New Roman"/>
              </a:rPr>
              <a:t>Исследование рынка мобильных приложений имеет важное значение для любого успешного проекта разработки мобильных приложений. Благодаря комплексному анализу можно получить ценные данные, которые помогут  принимать решения и гарантировать, что приложение соответствует потребностям и предпочтениям потребителей. Аналитика помогает успешно провести эффективное исследование рынка для своего проекта мобильного приложения. Обладая правильными идеями и информацией, залог к разработке успешного продукта или услуги, который будет соответствовать ожиданиям клиентов, оставаясь при этом впереди конкурентов.</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solidFill>
            <a:schemeClr val="dk1"/>
          </a:solidFill>
        </p:spPr>
        <p:txBody>
          <a:bodyPr anchorCtr="0" anchor="b" bIns="91425" lIns="91425" spcFirstLastPara="1" rIns="91425" wrap="square" tIns="91425">
            <a:normAutofit fontScale="90000"/>
          </a:bodyPr>
          <a:lstStyle/>
          <a:p>
            <a:pPr indent="0" lvl="0" marL="0" marR="0" rtl="0" algn="l">
              <a:lnSpc>
                <a:spcPct val="150000"/>
              </a:lnSpc>
              <a:spcBef>
                <a:spcPts val="400"/>
              </a:spcBef>
              <a:spcAft>
                <a:spcPts val="0"/>
              </a:spcAft>
              <a:buNone/>
            </a:pPr>
            <a:r>
              <a:rPr lang="ru"/>
              <a:t>Глава 1. Теоретические аспекты аналитики в мобильных приложениях.</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4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Что входит:</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4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1.1 Понятие и значение аналитики</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4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1.2 </a:t>
            </a:r>
            <a:r>
              <a:rPr lang="ru" sz="1200">
                <a:solidFill>
                  <a:srgbClr val="1F292B"/>
                </a:solidFill>
                <a:highlight>
                  <a:srgbClr val="FFFFFF"/>
                </a:highlight>
                <a:latin typeface="Times New Roman"/>
                <a:ea typeface="Times New Roman"/>
                <a:cs typeface="Times New Roman"/>
                <a:sym typeface="Times New Roman"/>
              </a:rPr>
              <a:t>Аналитика мобильных приложений</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400"/>
              </a:spcBef>
              <a:spcAft>
                <a:spcPts val="0"/>
              </a:spcAft>
              <a:buNone/>
            </a:pPr>
            <a:r>
              <a:rPr lang="ru" sz="1200">
                <a:solidFill>
                  <a:srgbClr val="000000"/>
                </a:solidFill>
                <a:highlight>
                  <a:srgbClr val="FFFFFF"/>
                </a:highlight>
                <a:latin typeface="Times New Roman"/>
                <a:ea typeface="Times New Roman"/>
                <a:cs typeface="Times New Roman"/>
                <a:sym typeface="Times New Roman"/>
              </a:rPr>
              <a:t>1.2 Основные метрики и KPI</a:t>
            </a:r>
            <a:endParaRPr sz="1200">
              <a:solidFill>
                <a:srgbClr val="000000"/>
              </a:solidFill>
              <a:highlight>
                <a:srgbClr val="FFFFFF"/>
              </a:highlight>
              <a:latin typeface="Times New Roman"/>
              <a:ea typeface="Times New Roman"/>
              <a:cs typeface="Times New Roman"/>
              <a:sym typeface="Times New Roman"/>
            </a:endParaRPr>
          </a:p>
          <a:p>
            <a:pPr indent="0" lvl="0" marL="0" marR="0" rtl="0" algn="l">
              <a:lnSpc>
                <a:spcPct val="150000"/>
              </a:lnSpc>
              <a:spcBef>
                <a:spcPts val="1100"/>
              </a:spcBef>
              <a:spcAft>
                <a:spcPts val="1100"/>
              </a:spcAft>
              <a:buNone/>
            </a:pPr>
            <a:r>
              <a:rPr lang="ru" sz="1200">
                <a:solidFill>
                  <a:srgbClr val="000000"/>
                </a:solidFill>
                <a:highlight>
                  <a:srgbClr val="FFFFFF"/>
                </a:highlight>
                <a:latin typeface="Times New Roman"/>
                <a:ea typeface="Times New Roman"/>
                <a:cs typeface="Times New Roman"/>
                <a:sym typeface="Times New Roman"/>
              </a:rPr>
              <a:t>1.3 Инструменты аналитики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Понятия и значение аналитики</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3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Аналитика — это процесс сбора, обработки и анализа данных с целью получения инсайтов и принятия обоснованных решений. В контексте мобильных приложений аналитика позволяет разработчикам понимать, как пользователи взаимодействуют с приложением, какие функции востребованы, а какие игнорируются.</a:t>
            </a:r>
            <a:endParaRPr sz="13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00"/>
              </a:spcBef>
              <a:spcAft>
                <a:spcPts val="2400"/>
              </a:spcAft>
              <a:buNone/>
            </a:pPr>
            <a:r>
              <a:rPr lang="ru" sz="1300">
                <a:solidFill>
                  <a:srgbClr val="000000"/>
                </a:solidFill>
                <a:highlight>
                  <a:srgbClr val="FFFFFF"/>
                </a:highlight>
                <a:latin typeface="Times New Roman"/>
                <a:ea typeface="Times New Roman"/>
                <a:cs typeface="Times New Roman"/>
                <a:sym typeface="Times New Roman"/>
              </a:rPr>
              <a:t>Чаще всего анализом данных занимаются аналитики, но также эту функцию могут брать на себя маркетологи и менеджеры. Для анализа данные извлекают, систематизируют, анализируют, преобразуя из набора чисел в связный и понятный отчет.</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Понятия и значение аналитики</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770"/>
              <a:buNone/>
            </a:pPr>
            <a:r>
              <a:rPr lang="ru" sz="1010">
                <a:solidFill>
                  <a:srgbClr val="000000"/>
                </a:solidFill>
                <a:highlight>
                  <a:srgbClr val="FFFFFF"/>
                </a:highlight>
                <a:latin typeface="Times New Roman"/>
                <a:ea typeface="Times New Roman"/>
                <a:cs typeface="Times New Roman"/>
                <a:sym typeface="Times New Roman"/>
              </a:rPr>
              <a:t>Зачем аналитика данных нужна для бизнеса:</a:t>
            </a:r>
            <a:endParaRPr sz="1010">
              <a:solidFill>
                <a:srgbClr val="000000"/>
              </a:solidFill>
              <a:highlight>
                <a:srgbClr val="FFFFFF"/>
              </a:highlight>
              <a:latin typeface="Times New Roman"/>
              <a:ea typeface="Times New Roman"/>
              <a:cs typeface="Times New Roman"/>
              <a:sym typeface="Times New Roman"/>
            </a:endParaRPr>
          </a:p>
          <a:p>
            <a:pPr indent="-292735" lvl="0" marL="457200" rtl="0" algn="l">
              <a:lnSpc>
                <a:spcPct val="130000"/>
              </a:lnSpc>
              <a:spcBef>
                <a:spcPts val="2400"/>
              </a:spcBef>
              <a:spcAft>
                <a:spcPts val="0"/>
              </a:spcAft>
              <a:buClr>
                <a:srgbClr val="000000"/>
              </a:buClr>
              <a:buSzPts val="1010"/>
              <a:buFont typeface="Times New Roman"/>
              <a:buAutoNum type="arabicPeriod"/>
            </a:pPr>
            <a:r>
              <a:rPr lang="ru" sz="1010">
                <a:solidFill>
                  <a:srgbClr val="000000"/>
                </a:solidFill>
                <a:highlight>
                  <a:srgbClr val="FFFFFF"/>
                </a:highlight>
                <a:latin typeface="Times New Roman"/>
                <a:ea typeface="Times New Roman"/>
                <a:cs typeface="Times New Roman"/>
                <a:sym typeface="Times New Roman"/>
              </a:rPr>
              <a:t>Даёт новые знания об аудитории, продукте и бизнес-процессах. Поиск закономерностей в данных помогает понять, как ведут себя группы клиентов, как они реагируют на изменения в продукте. Также, анализируя данные, можно сделать выводы о том, как сотрудники работают с теми или иными инструментами, например, с </a:t>
            </a:r>
            <a:r>
              <a:rPr lang="ru" sz="101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CRM</a:t>
            </a:r>
            <a:r>
              <a:rPr lang="ru" sz="1010">
                <a:solidFill>
                  <a:srgbClr val="000000"/>
                </a:solidFill>
                <a:highlight>
                  <a:srgbClr val="FFFFFF"/>
                </a:highlight>
                <a:latin typeface="Times New Roman"/>
                <a:ea typeface="Times New Roman"/>
                <a:cs typeface="Times New Roman"/>
                <a:sym typeface="Times New Roman"/>
              </a:rPr>
              <a:t> и таск-менеджерами.</a:t>
            </a:r>
            <a:endParaRPr sz="1010">
              <a:solidFill>
                <a:srgbClr val="000000"/>
              </a:solidFill>
              <a:highlight>
                <a:srgbClr val="FFFFFF"/>
              </a:highlight>
              <a:latin typeface="Times New Roman"/>
              <a:ea typeface="Times New Roman"/>
              <a:cs typeface="Times New Roman"/>
              <a:sym typeface="Times New Roman"/>
            </a:endParaRPr>
          </a:p>
          <a:p>
            <a:pPr indent="-292735" lvl="0" marL="457200" rtl="0" algn="l">
              <a:lnSpc>
                <a:spcPct val="120000"/>
              </a:lnSpc>
              <a:spcBef>
                <a:spcPts val="0"/>
              </a:spcBef>
              <a:spcAft>
                <a:spcPts val="0"/>
              </a:spcAft>
              <a:buClr>
                <a:srgbClr val="000000"/>
              </a:buClr>
              <a:buSzPts val="1010"/>
              <a:buFont typeface="Arial"/>
              <a:buAutoNum type="arabicPeriod"/>
            </a:pPr>
            <a:r>
              <a:rPr lang="ru" sz="1010">
                <a:solidFill>
                  <a:srgbClr val="000000"/>
                </a:solidFill>
                <a:highlight>
                  <a:srgbClr val="FFFFFF"/>
                </a:highlight>
                <a:latin typeface="Times New Roman"/>
                <a:ea typeface="Times New Roman"/>
                <a:cs typeface="Times New Roman"/>
                <a:sym typeface="Times New Roman"/>
              </a:rPr>
              <a:t>Делает предсказания более научными. Анализ поведения сотрудников и клиентов в прошлом помогает отделить случайное от закономерного и принимать решения не на догадках, а на базе научных гипотез.</a:t>
            </a:r>
            <a:endParaRPr sz="1010">
              <a:solidFill>
                <a:srgbClr val="000000"/>
              </a:solidFill>
              <a:highlight>
                <a:srgbClr val="FFFFFF"/>
              </a:highlight>
              <a:latin typeface="Times New Roman"/>
              <a:ea typeface="Times New Roman"/>
              <a:cs typeface="Times New Roman"/>
              <a:sym typeface="Times New Roman"/>
            </a:endParaRPr>
          </a:p>
          <a:p>
            <a:pPr indent="-292735" lvl="0" marL="457200" rtl="0" algn="l">
              <a:lnSpc>
                <a:spcPct val="120000"/>
              </a:lnSpc>
              <a:spcBef>
                <a:spcPts val="0"/>
              </a:spcBef>
              <a:spcAft>
                <a:spcPts val="0"/>
              </a:spcAft>
              <a:buClr>
                <a:srgbClr val="000000"/>
              </a:buClr>
              <a:buSzPts val="1010"/>
              <a:buFont typeface="Arial"/>
              <a:buAutoNum type="arabicPeriod"/>
            </a:pPr>
            <a:r>
              <a:rPr lang="ru" sz="1010">
                <a:solidFill>
                  <a:srgbClr val="000000"/>
                </a:solidFill>
                <a:highlight>
                  <a:srgbClr val="FFFFFF"/>
                </a:highlight>
                <a:latin typeface="Times New Roman"/>
                <a:ea typeface="Times New Roman"/>
                <a:cs typeface="Times New Roman"/>
                <a:sym typeface="Times New Roman"/>
              </a:rPr>
              <a:t>Позволяет доносить информацию до топ-менеджеров. На основе анализа данных можно строить краткие и понятные отчёты, чтобы руководитель наглядно видел все самые важные показатели своего бизнеса и мог своевременно принимать нужные управленческие решения. Например, увеличить инвестиции в те рекламные каналы, которые приводят на сайт интернет-магазина больше посетителей, заинтересованных в продукции, или внедрить систему рекомендаций для повышения среднего чека с помощью кросс-продаж.</a:t>
            </a:r>
            <a:endParaRPr sz="1010">
              <a:solidFill>
                <a:srgbClr val="000000"/>
              </a:solidFill>
              <a:highlight>
                <a:srgbClr val="FFFFFF"/>
              </a:highlight>
              <a:latin typeface="Times New Roman"/>
              <a:ea typeface="Times New Roman"/>
              <a:cs typeface="Times New Roman"/>
              <a:sym typeface="Times New Roman"/>
            </a:endParaRPr>
          </a:p>
          <a:p>
            <a:pPr indent="-292735" lvl="0" marL="457200" rtl="0" algn="l">
              <a:lnSpc>
                <a:spcPct val="120000"/>
              </a:lnSpc>
              <a:spcBef>
                <a:spcPts val="0"/>
              </a:spcBef>
              <a:spcAft>
                <a:spcPts val="0"/>
              </a:spcAft>
              <a:buClr>
                <a:srgbClr val="000000"/>
              </a:buClr>
              <a:buSzPts val="1010"/>
              <a:buFont typeface="Arial"/>
              <a:buAutoNum type="arabicPeriod"/>
            </a:pPr>
            <a:r>
              <a:rPr lang="ru" sz="1010">
                <a:solidFill>
                  <a:srgbClr val="000000"/>
                </a:solidFill>
                <a:highlight>
                  <a:srgbClr val="FFFFFF"/>
                </a:highlight>
                <a:latin typeface="Times New Roman"/>
                <a:ea typeface="Times New Roman"/>
                <a:cs typeface="Times New Roman"/>
                <a:sym typeface="Times New Roman"/>
              </a:rPr>
              <a:t>Помогает увеличить эффективность. Детальное исследование потенциальных покупателей поможет сформировать максимально результативные маркетинговые кампании, основанные на реальных нуждах и возможностях потребителей. Также менеджмент получит достаточно точные ответы на вопросы о целесообразности открытия нового филиала и прогнозы достижения самоокупаемости.</a:t>
            </a:r>
            <a:endParaRPr sz="13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Аналитика мобильных приложений</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ru" sz="1500">
                <a:solidFill>
                  <a:srgbClr val="1F292B"/>
                </a:solidFill>
                <a:highlight>
                  <a:srgbClr val="FFFFFF"/>
                </a:highlight>
                <a:latin typeface="Times New Roman"/>
                <a:ea typeface="Times New Roman"/>
                <a:cs typeface="Times New Roman"/>
                <a:sym typeface="Times New Roman"/>
              </a:rPr>
              <a:t>Какие задачи можно решить с помощью аналитики?</a:t>
            </a:r>
            <a:endParaRPr sz="1500">
              <a:solidFill>
                <a:srgbClr val="1F292B"/>
              </a:solidFill>
              <a:highlight>
                <a:srgbClr val="FFFFFF"/>
              </a:highlight>
              <a:latin typeface="Times New Roman"/>
              <a:ea typeface="Times New Roman"/>
              <a:cs typeface="Times New Roman"/>
              <a:sym typeface="Times New Roman"/>
            </a:endParaRPr>
          </a:p>
          <a:p>
            <a:pPr indent="0" lvl="0" marL="0" rtl="0" algn="l">
              <a:lnSpc>
                <a:spcPct val="150000"/>
              </a:lnSpc>
              <a:spcBef>
                <a:spcPts val="35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Простыми словами — все. Без правильной аналитики мобильных приложений вы будете просто двигаться вслепую. </a:t>
            </a:r>
            <a:endParaRPr sz="13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2300"/>
              </a:spcBef>
              <a:spcAft>
                <a:spcPts val="2300"/>
              </a:spcAft>
              <a:buNone/>
            </a:pPr>
            <a:r>
              <a:rPr lang="ru" sz="1300">
                <a:solidFill>
                  <a:srgbClr val="000000"/>
                </a:solidFill>
                <a:highlight>
                  <a:srgbClr val="FFFFFF"/>
                </a:highlight>
                <a:latin typeface="Times New Roman"/>
                <a:ea typeface="Times New Roman"/>
                <a:cs typeface="Times New Roman"/>
                <a:sym typeface="Times New Roman"/>
              </a:rPr>
              <a:t>Нравится ли людям приложение или они быстро отваливаются, а если так, то на каком этапе? Еще на регистрации или после недели использования? Принесли ли потраченные на рекламу деньги результаты или нужно перенастроить, совсем поменять план продвижения? Именно аналитика приложений помогает найти «дыры» в стратегии и разработке.</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Аналитика мобильных приложений</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ru" sz="1500">
                <a:solidFill>
                  <a:srgbClr val="000000"/>
                </a:solidFill>
                <a:highlight>
                  <a:srgbClr val="FFFFFF"/>
                </a:highlight>
                <a:latin typeface="Times New Roman"/>
                <a:ea typeface="Times New Roman"/>
                <a:cs typeface="Times New Roman"/>
                <a:sym typeface="Times New Roman"/>
              </a:rPr>
              <a:t>Важность аналитики для разработчиков мобильных приложений</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3500"/>
              </a:spcBef>
              <a:spcAft>
                <a:spcPts val="0"/>
              </a:spcAft>
              <a:buNone/>
            </a:pPr>
            <a:r>
              <a:rPr lang="ru" sz="1300">
                <a:solidFill>
                  <a:srgbClr val="000000"/>
                </a:solidFill>
                <a:highlight>
                  <a:srgbClr val="FFFFFF"/>
                </a:highlight>
                <a:latin typeface="Times New Roman"/>
                <a:ea typeface="Times New Roman"/>
                <a:cs typeface="Times New Roman"/>
                <a:sym typeface="Times New Roman"/>
              </a:rPr>
              <a:t>Известно, что найти все баги не так-то легко. С аналитикой мобильных игр и приложений процесс становится проще:</a:t>
            </a:r>
            <a:endParaRPr sz="13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2300"/>
              </a:spcBef>
              <a:spcAft>
                <a:spcPts val="3400"/>
              </a:spcAft>
              <a:buNone/>
            </a:pPr>
            <a:r>
              <a:rPr lang="ru" sz="1300">
                <a:solidFill>
                  <a:srgbClr val="000000"/>
                </a:solidFill>
                <a:latin typeface="Times New Roman"/>
                <a:ea typeface="Times New Roman"/>
                <a:cs typeface="Times New Roman"/>
                <a:sym typeface="Times New Roman"/>
              </a:rPr>
              <a:t>Например, игровое приложение хорошо скачивают. Много пользователей начинают в него играть, но почему-то не задерживаются.</a:t>
            </a:r>
            <a:br>
              <a:rPr lang="ru" sz="1300">
                <a:solidFill>
                  <a:srgbClr val="000000"/>
                </a:solidFill>
                <a:latin typeface="Times New Roman"/>
                <a:ea typeface="Times New Roman"/>
                <a:cs typeface="Times New Roman"/>
                <a:sym typeface="Times New Roman"/>
              </a:rPr>
            </a:br>
            <a:r>
              <a:rPr lang="ru" sz="1300">
                <a:solidFill>
                  <a:srgbClr val="000000"/>
                </a:solidFill>
                <a:latin typeface="Times New Roman"/>
                <a:ea typeface="Times New Roman"/>
                <a:cs typeface="Times New Roman"/>
                <a:sym typeface="Times New Roman"/>
              </a:rPr>
              <a:t>Статистика показывает, что большая часть отваливаются через неделю-две. Порывшись, разработчик находит баг в прокачке персонажа, который как раз появляется после недели активной игры и прохождения уровней.</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Основные метрики и KPI</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sz="1600">
                <a:latin typeface="Times New Roman"/>
                <a:ea typeface="Times New Roman"/>
                <a:cs typeface="Times New Roman"/>
                <a:sym typeface="Times New Roman"/>
              </a:rPr>
              <a:t>Метрики которые обязательно должна собирать система:</a:t>
            </a:r>
            <a:endParaRPr sz="1600">
              <a:latin typeface="Times New Roman"/>
              <a:ea typeface="Times New Roman"/>
              <a:cs typeface="Times New Roman"/>
              <a:sym typeface="Times New Roman"/>
            </a:endParaRPr>
          </a:p>
          <a:p>
            <a:pPr indent="-314960" lvl="0" marL="457200" rtl="0" algn="l">
              <a:spcBef>
                <a:spcPts val="1200"/>
              </a:spcBef>
              <a:spcAft>
                <a:spcPts val="0"/>
              </a:spcAft>
              <a:buSzPct val="100000"/>
              <a:buFont typeface="Times New Roman"/>
              <a:buChar char="-"/>
            </a:pPr>
            <a:r>
              <a:rPr lang="ru" sz="1600">
                <a:latin typeface="Times New Roman"/>
                <a:ea typeface="Times New Roman"/>
                <a:cs typeface="Times New Roman"/>
                <a:sym typeface="Times New Roman"/>
              </a:rPr>
              <a:t>Метрики вовлеченности:</a:t>
            </a:r>
            <a:endParaRPr sz="1600">
              <a:latin typeface="Times New Roman"/>
              <a:ea typeface="Times New Roman"/>
              <a:cs typeface="Times New Roman"/>
              <a:sym typeface="Times New Roman"/>
            </a:endParaRPr>
          </a:p>
          <a:p>
            <a:pPr indent="-319404" lvl="0" marL="914400" rtl="0" algn="l">
              <a:spcBef>
                <a:spcPts val="0"/>
              </a:spcBef>
              <a:spcAft>
                <a:spcPts val="0"/>
              </a:spcAft>
              <a:buSzPct val="100000"/>
              <a:buFont typeface="Times New Roman"/>
              <a:buAutoNum type="arabicPeriod"/>
            </a:pPr>
            <a:r>
              <a:rPr lang="ru" sz="1682">
                <a:latin typeface="Times New Roman"/>
                <a:ea typeface="Times New Roman"/>
                <a:cs typeface="Times New Roman"/>
                <a:sym typeface="Times New Roman"/>
              </a:rPr>
              <a:t>Количество скачиваний и установок</a:t>
            </a:r>
            <a:endParaRPr sz="1682">
              <a:latin typeface="Times New Roman"/>
              <a:ea typeface="Times New Roman"/>
              <a:cs typeface="Times New Roman"/>
              <a:sym typeface="Times New Roman"/>
            </a:endParaRPr>
          </a:p>
          <a:p>
            <a:pPr indent="-319404" lvl="0" marL="914400" rtl="0" algn="l">
              <a:spcBef>
                <a:spcPts val="0"/>
              </a:spcBef>
              <a:spcAft>
                <a:spcPts val="0"/>
              </a:spcAft>
              <a:buSzPct val="100000"/>
              <a:buFont typeface="Times New Roman"/>
              <a:buAutoNum type="arabicPeriod"/>
            </a:pPr>
            <a:r>
              <a:rPr lang="ru" sz="1682">
                <a:latin typeface="Times New Roman"/>
                <a:ea typeface="Times New Roman"/>
                <a:cs typeface="Times New Roman"/>
                <a:sym typeface="Times New Roman"/>
              </a:rPr>
              <a:t>Показатели активности</a:t>
            </a:r>
            <a:endParaRPr sz="1682">
              <a:latin typeface="Times New Roman"/>
              <a:ea typeface="Times New Roman"/>
              <a:cs typeface="Times New Roman"/>
              <a:sym typeface="Times New Roman"/>
            </a:endParaRPr>
          </a:p>
          <a:p>
            <a:pPr indent="-319404" lvl="0" marL="914400" rtl="0" algn="l">
              <a:spcBef>
                <a:spcPts val="0"/>
              </a:spcBef>
              <a:spcAft>
                <a:spcPts val="0"/>
              </a:spcAft>
              <a:buSzPct val="100000"/>
              <a:buFont typeface="Times New Roman"/>
              <a:buAutoNum type="arabicPeriod"/>
            </a:pPr>
            <a:r>
              <a:rPr lang="ru" sz="1682">
                <a:latin typeface="Times New Roman"/>
                <a:ea typeface="Times New Roman"/>
                <a:cs typeface="Times New Roman"/>
                <a:sym typeface="Times New Roman"/>
              </a:rPr>
              <a:t>Коэффициент удержания пользователей</a:t>
            </a:r>
            <a:endParaRPr sz="1682">
              <a:latin typeface="Times New Roman"/>
              <a:ea typeface="Times New Roman"/>
              <a:cs typeface="Times New Roman"/>
              <a:sym typeface="Times New Roman"/>
            </a:endParaRPr>
          </a:p>
          <a:p>
            <a:pPr indent="-319404" lvl="0" marL="457200" rtl="0" algn="l">
              <a:spcBef>
                <a:spcPts val="0"/>
              </a:spcBef>
              <a:spcAft>
                <a:spcPts val="0"/>
              </a:spcAft>
              <a:buSzPct val="100000"/>
              <a:buFont typeface="Times New Roman"/>
              <a:buChar char="-"/>
            </a:pPr>
            <a:r>
              <a:rPr lang="ru" sz="1682">
                <a:latin typeface="Times New Roman"/>
                <a:ea typeface="Times New Roman"/>
                <a:cs typeface="Times New Roman"/>
                <a:sym typeface="Times New Roman"/>
              </a:rPr>
              <a:t>Метрики монетизации:</a:t>
            </a:r>
            <a:endParaRPr sz="1682">
              <a:latin typeface="Times New Roman"/>
              <a:ea typeface="Times New Roman"/>
              <a:cs typeface="Times New Roman"/>
              <a:sym typeface="Times New Roman"/>
            </a:endParaRPr>
          </a:p>
          <a:p>
            <a:pPr indent="-319404" lvl="0" marL="914400" rtl="0" algn="l">
              <a:spcBef>
                <a:spcPts val="0"/>
              </a:spcBef>
              <a:spcAft>
                <a:spcPts val="0"/>
              </a:spcAft>
              <a:buSzPct val="100000"/>
              <a:buFont typeface="Times New Roman"/>
              <a:buAutoNum type="arabicPeriod"/>
            </a:pPr>
            <a:r>
              <a:rPr lang="ru" sz="1682">
                <a:latin typeface="Times New Roman"/>
                <a:ea typeface="Times New Roman"/>
                <a:cs typeface="Times New Roman"/>
                <a:sym typeface="Times New Roman"/>
              </a:rPr>
              <a:t>Средний доход с одного пользователя</a:t>
            </a:r>
            <a:endParaRPr sz="1682">
              <a:latin typeface="Times New Roman"/>
              <a:ea typeface="Times New Roman"/>
              <a:cs typeface="Times New Roman"/>
              <a:sym typeface="Times New Roman"/>
            </a:endParaRPr>
          </a:p>
          <a:p>
            <a:pPr indent="-319404" lvl="0" marL="914400" rtl="0" algn="l">
              <a:spcBef>
                <a:spcPts val="0"/>
              </a:spcBef>
              <a:spcAft>
                <a:spcPts val="0"/>
              </a:spcAft>
              <a:buSzPct val="100000"/>
              <a:buFont typeface="Times New Roman"/>
              <a:buAutoNum type="arabicPeriod"/>
            </a:pPr>
            <a:r>
              <a:rPr lang="ru" sz="1682">
                <a:latin typeface="Times New Roman"/>
                <a:ea typeface="Times New Roman"/>
                <a:cs typeface="Times New Roman"/>
                <a:sym typeface="Times New Roman"/>
              </a:rPr>
              <a:t>Средний доход с платящего пользователя</a:t>
            </a:r>
            <a:endParaRPr sz="1682">
              <a:latin typeface="Times New Roman"/>
              <a:ea typeface="Times New Roman"/>
              <a:cs typeface="Times New Roman"/>
              <a:sym typeface="Times New Roman"/>
            </a:endParaRPr>
          </a:p>
          <a:p>
            <a:pPr indent="-319404" lvl="0" marL="914400" rtl="0" algn="l">
              <a:spcBef>
                <a:spcPts val="0"/>
              </a:spcBef>
              <a:spcAft>
                <a:spcPts val="0"/>
              </a:spcAft>
              <a:buSzPct val="100000"/>
              <a:buFont typeface="Times New Roman"/>
              <a:buAutoNum type="arabicPeriod"/>
            </a:pPr>
            <a:r>
              <a:rPr lang="ru" sz="1682">
                <a:latin typeface="Times New Roman"/>
                <a:ea typeface="Times New Roman"/>
                <a:cs typeface="Times New Roman"/>
                <a:sym typeface="Times New Roman"/>
              </a:rPr>
              <a:t>Пожизненная ценность пользователя</a:t>
            </a:r>
            <a:endParaRPr sz="1682">
              <a:latin typeface="Times New Roman"/>
              <a:ea typeface="Times New Roman"/>
              <a:cs typeface="Times New Roman"/>
              <a:sym typeface="Times New Roman"/>
            </a:endParaRPr>
          </a:p>
          <a:p>
            <a:pPr indent="-319404" lvl="0" marL="914400" rtl="0" algn="l">
              <a:spcBef>
                <a:spcPts val="0"/>
              </a:spcBef>
              <a:spcAft>
                <a:spcPts val="0"/>
              </a:spcAft>
              <a:buSzPct val="100000"/>
              <a:buFont typeface="Times New Roman"/>
              <a:buAutoNum type="arabicPeriod"/>
            </a:pPr>
            <a:r>
              <a:rPr lang="ru" sz="1682">
                <a:latin typeface="Times New Roman"/>
                <a:ea typeface="Times New Roman"/>
                <a:cs typeface="Times New Roman"/>
                <a:sym typeface="Times New Roman"/>
              </a:rPr>
              <a:t>Стоимость одного пользователя</a:t>
            </a:r>
            <a:endParaRPr sz="1682">
              <a:latin typeface="Times New Roman"/>
              <a:ea typeface="Times New Roman"/>
              <a:cs typeface="Times New Roman"/>
              <a:sym typeface="Times New Roman"/>
            </a:endParaRPr>
          </a:p>
          <a:p>
            <a:pPr indent="-319404" lvl="0" marL="914400" rtl="0" algn="l">
              <a:spcBef>
                <a:spcPts val="0"/>
              </a:spcBef>
              <a:spcAft>
                <a:spcPts val="0"/>
              </a:spcAft>
              <a:buSzPct val="100000"/>
              <a:buFont typeface="Times New Roman"/>
              <a:buAutoNum type="arabicPeriod"/>
            </a:pPr>
            <a:r>
              <a:rPr lang="ru" sz="1682">
                <a:latin typeface="Times New Roman"/>
                <a:ea typeface="Times New Roman"/>
                <a:cs typeface="Times New Roman"/>
                <a:sym typeface="Times New Roman"/>
              </a:rPr>
              <a:t>Коэффициент возврата маркетинговых инвестиций или окупаемость рекламы</a:t>
            </a:r>
            <a:endParaRPr sz="1682">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Основные метрики и KPI</a:t>
            </a:r>
            <a:endParaRPr/>
          </a:p>
          <a:p>
            <a:pPr indent="0" lvl="0" marL="0" rtl="0" algn="l">
              <a:spcBef>
                <a:spcPts val="0"/>
              </a:spcBef>
              <a:spcAft>
                <a:spcPts val="0"/>
              </a:spcAft>
              <a:buNone/>
            </a:pPr>
            <a:r>
              <a:t/>
            </a:r>
            <a:endParaRPr/>
          </a:p>
        </p:txBody>
      </p:sp>
      <p:sp>
        <p:nvSpPr>
          <p:cNvPr id="116" name="Google Shape;116;p21"/>
          <p:cNvSpPr txBox="1"/>
          <p:nvPr>
            <p:ph idx="1" type="body"/>
          </p:nvPr>
        </p:nvSpPr>
        <p:spPr>
          <a:xfrm>
            <a:off x="471900" y="1919075"/>
            <a:ext cx="8222100" cy="2570400"/>
          </a:xfrm>
          <a:prstGeom prst="rect">
            <a:avLst/>
          </a:prstGeom>
        </p:spPr>
        <p:txBody>
          <a:bodyPr anchorCtr="0" anchor="t" bIns="91425" lIns="91425" spcFirstLastPara="1" rIns="91425" wrap="square" tIns="91425">
            <a:normAutofit/>
          </a:bodyPr>
          <a:lstStyle/>
          <a:p>
            <a:pPr indent="0" lvl="0" marL="0" rtl="0" algn="l">
              <a:lnSpc>
                <a:spcPct val="180000"/>
              </a:lnSpc>
              <a:spcBef>
                <a:spcPts val="0"/>
              </a:spcBef>
              <a:spcAft>
                <a:spcPts val="1200"/>
              </a:spcAft>
              <a:buNone/>
            </a:pPr>
            <a:r>
              <a:rPr lang="ru" sz="1600">
                <a:solidFill>
                  <a:srgbClr val="000000"/>
                </a:solidFill>
                <a:latin typeface="Times New Roman"/>
                <a:ea typeface="Times New Roman"/>
                <a:cs typeface="Times New Roman"/>
                <a:sym typeface="Times New Roman"/>
              </a:rPr>
              <a:t>Само понятие KPI (ключевые показатели эффективности) говорит о том, что именно эти параметры определяют, насколько успешно идет продвижение  приложения и как его можно оптимизировать. Для любого приложения доступны десятки показателей </a:t>
            </a:r>
            <a:r>
              <a:rPr lang="ru" sz="16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KPI</a:t>
            </a:r>
            <a:r>
              <a:rPr lang="ru" sz="1600">
                <a:solidFill>
                  <a:srgbClr val="000000"/>
                </a:solidFill>
                <a:latin typeface="Times New Roman"/>
                <a:ea typeface="Times New Roman"/>
                <a:cs typeface="Times New Roman"/>
                <a:sym typeface="Times New Roman"/>
              </a:rPr>
              <a:t>, однако в первую очередь необходимо обращать внимание именно на те, которые имеют наибольшее значение для интересующей отрасли.</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