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0" r:id="rId5"/>
    <p:sldId id="273" r:id="rId6"/>
    <p:sldId id="261" r:id="rId7"/>
    <p:sldId id="262" r:id="rId8"/>
    <p:sldId id="270" r:id="rId9"/>
    <p:sldId id="271" r:id="rId10"/>
    <p:sldId id="272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5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AC0A57-4FA2-4209-AADC-C3884FB81802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C627D-685A-405B-9F1D-8740AC51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48389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Оптимизация процесса проведения внутреннего аудита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59A2BE-29DF-4488-8544-E6D723FA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04" y="2857500"/>
            <a:ext cx="10058400" cy="129316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</a:rPr>
              <a:t>проект «</a:t>
            </a:r>
            <a:r>
              <a:rPr lang="ru-RU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приложения для составления отчетов по результатам внутреннего аудита</a:t>
            </a:r>
            <a:r>
              <a:rPr lang="ru-RU" sz="3200" dirty="0">
                <a:solidFill>
                  <a:schemeClr val="tx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5782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Приоритизация</a:t>
            </a:r>
            <a:r>
              <a:rPr lang="ru-RU" dirty="0"/>
              <a:t> предложений</a:t>
            </a:r>
            <a:br>
              <a:rPr lang="ru-RU" dirty="0"/>
            </a:br>
            <a:endParaRPr lang="ru-RU" sz="27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AA22278-4BDB-47AD-934A-263C3163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51654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</a:rPr>
              <a:t>В итоге получаем:</a:t>
            </a:r>
          </a:p>
          <a:p>
            <a:r>
              <a:rPr lang="ru-RU" dirty="0">
                <a:solidFill>
                  <a:srgbClr val="000000"/>
                </a:solidFill>
              </a:rPr>
              <a:t>- возможность составление отчетов по результатам внутреннего аудита в утвержденной форме, хранение этих отчетов в БД, рассылка в автоматическом режиме указанным лицам;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</a:rPr>
              <a:t>- возможность составления планов корректирующих действий в утвержденной форме, хранение этих планов, контроль сроков исполнения в автоматическом режиме;</a:t>
            </a:r>
          </a:p>
          <a:p>
            <a:r>
              <a:rPr lang="ru-RU" dirty="0">
                <a:solidFill>
                  <a:srgbClr val="000000"/>
                </a:solidFill>
              </a:rPr>
              <a:t>- возможность подтверждения исполнения КД удаленно;</a:t>
            </a:r>
            <a:endParaRPr lang="ru-RU" b="0" i="0" dirty="0">
              <a:solidFill>
                <a:srgbClr val="000000"/>
              </a:solidFill>
              <a:effectLst/>
            </a:endParaRPr>
          </a:p>
          <a:p>
            <a:r>
              <a:rPr lang="ru-RU" dirty="0">
                <a:solidFill>
                  <a:srgbClr val="000000"/>
                </a:solidFill>
              </a:rPr>
              <a:t>-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данная система всегда доступна для анализа и может формировать отчеты по отраслям, а также минимизирует человеческий фактор в особенности в вопросе контроля сроков, что могло бы привести к критическим несоответствиям по результатам аудитов третьей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52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3A864-82A0-474B-92E6-819991B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Дорожная карта проекта «Автоматизация создания отчета по результатам внутреннего аудита»</a:t>
            </a:r>
            <a:br>
              <a:rPr lang="ru-RU" sz="4000" dirty="0"/>
            </a:br>
            <a:r>
              <a:rPr lang="ru-RU" sz="1600" dirty="0"/>
              <a:t>*** подробнее во вложении</a:t>
            </a:r>
            <a:endParaRPr lang="ru-RU" sz="4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084FCA-F7D6-46CE-ADFB-2419F795C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11138"/>
            <a:ext cx="10058400" cy="3292974"/>
          </a:xfrm>
        </p:spPr>
      </p:pic>
    </p:spTree>
    <p:extLst>
      <p:ext uri="{BB962C8B-B14F-4D97-AF65-F5344CB8AC3E}">
        <p14:creationId xmlns:p14="http://schemas.microsoft.com/office/powerpoint/2010/main" val="234293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DDCD9-0054-4670-9175-50322FC3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473CD-12E7-45EC-9E34-04582146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ru-RU" sz="1600" dirty="0"/>
              <a:t>Для оптимизации процесса проведения внутренних аудитов необходимо разработать автоматизированную систему создания и хранения отчетов по результатам внутренних аудитов, которая также позволит контролировать сроки исполнения КД автоматически и подтверждать исполнение КД удаленно. Данная система позволит: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ru-RU" sz="1600" dirty="0"/>
              <a:t>  минимизировать ошибки в отчетах;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ru-RU" sz="1600" dirty="0"/>
              <a:t>  исключить упущения в контроле сроков исполнения КД;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ru-RU" sz="1600" dirty="0"/>
              <a:t>  сократит время на оформление отчетов и планов КД;</a:t>
            </a:r>
          </a:p>
          <a:p>
            <a:pPr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ru-RU" sz="1600" dirty="0"/>
              <a:t>  оптимизирует процесс создания сводных отчетов по результатам внутренних аудитов, которые служат важной частью входных данных для анализа со стороны высшего руководства.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62688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41D80-06A8-4116-86F5-CF31057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3736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BF42B-749B-404D-A1DE-5EF16954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18336"/>
            <a:ext cx="10058400" cy="1450758"/>
          </a:xfrm>
        </p:spPr>
        <p:txBody>
          <a:bodyPr>
            <a:normAutofit/>
          </a:bodyPr>
          <a:lstStyle/>
          <a:p>
            <a:r>
              <a:rPr lang="ru-RU" sz="1800" dirty="0"/>
              <a:t>С уважением, руководитель проекта Ли Наталья Юрьевна</a:t>
            </a:r>
          </a:p>
          <a:p>
            <a:r>
              <a:rPr lang="ru-RU" sz="1800" dirty="0"/>
              <a:t>т. +7-913-383-3333</a:t>
            </a:r>
          </a:p>
          <a:p>
            <a:r>
              <a:rPr lang="en-US" sz="1800" dirty="0"/>
              <a:t>e-mail: example@gmail.com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6021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5F1B7-B512-4356-B6E3-539B9711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Верхнеуровневая</a:t>
            </a:r>
            <a:r>
              <a:rPr lang="ru-RU" dirty="0"/>
              <a:t> </a:t>
            </a:r>
            <a:r>
              <a:rPr lang="ru-RU" dirty="0" err="1"/>
              <a:t>оргструктура</a:t>
            </a:r>
            <a:r>
              <a:rPr lang="ru-RU" dirty="0"/>
              <a:t> ОАО «НХК»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52687F0-D0E6-4D46-94F1-84B7B83C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403475"/>
            <a:ext cx="10058400" cy="2908300"/>
          </a:xfrm>
        </p:spPr>
      </p:pic>
    </p:spTree>
    <p:extLst>
      <p:ext uri="{BB962C8B-B14F-4D97-AF65-F5344CB8AC3E}">
        <p14:creationId xmlns:p14="http://schemas.microsoft.com/office/powerpoint/2010/main" val="350295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0262C-D3E3-4891-B32E-F0EDF111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процесса «Управление качеством» службы качества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ABF07A-BCC2-423A-A21C-1D427F15F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2" y="1737360"/>
            <a:ext cx="11286565" cy="43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0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29F70-B190-4B23-A609-DBDF362E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аудит (</a:t>
            </a:r>
            <a:r>
              <a:rPr lang="en-US" dirty="0"/>
              <a:t>AS IS</a:t>
            </a:r>
            <a:r>
              <a:rPr lang="ru-RU" dirty="0"/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861C0D-4701-4231-B27F-68E764024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730" y="1846263"/>
            <a:ext cx="9086865" cy="4022725"/>
          </a:xfrm>
        </p:spPr>
      </p:pic>
    </p:spTree>
    <p:extLst>
      <p:ext uri="{BB962C8B-B14F-4D97-AF65-F5344CB8AC3E}">
        <p14:creationId xmlns:p14="http://schemas.microsoft.com/office/powerpoint/2010/main" val="17584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Расчет стоимости процесса создания отчетов по результатам внутреннего аудита</a:t>
            </a:r>
            <a:br>
              <a:rPr lang="ru-RU" dirty="0"/>
            </a:br>
            <a:endParaRPr lang="ru-RU" sz="27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AA22278-4BDB-47AD-934A-263C3163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5165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ru-RU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Стоимость и время</a:t>
            </a:r>
            <a:endParaRPr lang="en-US" sz="1900" b="1" dirty="0">
              <a:solidFill>
                <a:srgbClr val="2C2D3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900" b="1" dirty="0">
              <a:solidFill>
                <a:srgbClr val="2C2D3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2C2D3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Бумага: 1 отчет (в среднем) – 20 листов, итого 200 листов. Итого затраты: 325(стоимость пачки бумаги 500 л)\5*2 = </a:t>
            </a:r>
            <a:r>
              <a:rPr lang="ru-RU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130 руб.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Картриджи для принтера: 200 л \ 270 (расход краски 1 картриджа) * 350 (стоимость одного картриджа) = </a:t>
            </a:r>
            <a:r>
              <a:rPr lang="ru-RU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260 руб.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Содержание рабочего места: 1000 </a:t>
            </a:r>
            <a:r>
              <a:rPr lang="ru-RU" sz="19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руб</a:t>
            </a: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в час * 4800\60 = </a:t>
            </a:r>
            <a:r>
              <a:rPr lang="ru-RU" sz="19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80 000 руб.</a:t>
            </a:r>
            <a:endParaRPr lang="en-US" sz="1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II Качество</a:t>
            </a:r>
            <a:endParaRPr lang="en-US" sz="1900" b="1" dirty="0">
              <a:solidFill>
                <a:srgbClr val="2C2D3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ru-RU" sz="1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среднем в каждом втором отчете присутствуют значимые ошибки.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среднем каждый месяц происходит по два упущения в процессе контроля сроков исполнения КД.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Каждый двадцатый отчет содержит критическую ошибку, что ведет к проблемам при аудите третьей стороны.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Итого: стоимость 128 390 </a:t>
            </a:r>
            <a:r>
              <a:rPr lang="ru-RU" sz="1900" b="1" dirty="0" err="1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руб</a:t>
            </a:r>
            <a:r>
              <a:rPr lang="ru-RU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\</a:t>
            </a:r>
            <a:r>
              <a:rPr lang="ru-RU" sz="1900" b="1" dirty="0" err="1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мес</a:t>
            </a:r>
            <a:r>
              <a:rPr lang="ru-RU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время 80 часов, качество – п. </a:t>
            </a:r>
            <a:r>
              <a:rPr lang="en-US" sz="1900" b="1" dirty="0">
                <a:solidFill>
                  <a:srgbClr val="2C2D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endParaRPr lang="ru-RU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E184E61-A03B-41CC-8AD7-B310BA271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60421"/>
              </p:ext>
            </p:extLst>
          </p:nvPr>
        </p:nvGraphicFramePr>
        <p:xfrm>
          <a:off x="1168961" y="2189162"/>
          <a:ext cx="8315698" cy="1060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1392">
                  <a:extLst>
                    <a:ext uri="{9D8B030D-6E8A-4147-A177-3AD203B41FA5}">
                      <a16:colId xmlns:a16="http://schemas.microsoft.com/office/drawing/2014/main" val="1405298349"/>
                    </a:ext>
                  </a:extLst>
                </a:gridCol>
                <a:gridCol w="1181728">
                  <a:extLst>
                    <a:ext uri="{9D8B030D-6E8A-4147-A177-3AD203B41FA5}">
                      <a16:colId xmlns:a16="http://schemas.microsoft.com/office/drawing/2014/main" val="1429518465"/>
                    </a:ext>
                  </a:extLst>
                </a:gridCol>
                <a:gridCol w="1227110">
                  <a:extLst>
                    <a:ext uri="{9D8B030D-6E8A-4147-A177-3AD203B41FA5}">
                      <a16:colId xmlns:a16="http://schemas.microsoft.com/office/drawing/2014/main" val="2192240653"/>
                    </a:ext>
                  </a:extLst>
                </a:gridCol>
                <a:gridCol w="1114099">
                  <a:extLst>
                    <a:ext uri="{9D8B030D-6E8A-4147-A177-3AD203B41FA5}">
                      <a16:colId xmlns:a16="http://schemas.microsoft.com/office/drawing/2014/main" val="519149157"/>
                    </a:ext>
                  </a:extLst>
                </a:gridCol>
                <a:gridCol w="1181728">
                  <a:extLst>
                    <a:ext uri="{9D8B030D-6E8A-4147-A177-3AD203B41FA5}">
                      <a16:colId xmlns:a16="http://schemas.microsoft.com/office/drawing/2014/main" val="4008960981"/>
                    </a:ext>
                  </a:extLst>
                </a:gridCol>
                <a:gridCol w="1166600">
                  <a:extLst>
                    <a:ext uri="{9D8B030D-6E8A-4147-A177-3AD203B41FA5}">
                      <a16:colId xmlns:a16="http://schemas.microsoft.com/office/drawing/2014/main" val="3647289220"/>
                    </a:ext>
                  </a:extLst>
                </a:gridCol>
                <a:gridCol w="1163041">
                  <a:extLst>
                    <a:ext uri="{9D8B030D-6E8A-4147-A177-3AD203B41FA5}">
                      <a16:colId xmlns:a16="http://schemas.microsoft.com/office/drawing/2014/main" val="3112374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Исполнитель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Количество отчетов в месяц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Время выполнения одного отчета (мин)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Общее время в месяц (мин)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Стоимость часа работы сотрудника (руб)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Стоимость одного отчета (руб)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Общая стоимость процесса в месяц (</a:t>
                      </a:r>
                      <a:r>
                        <a:rPr lang="ru-RU" sz="1100" dirty="0" err="1">
                          <a:effectLst/>
                        </a:rPr>
                        <a:t>руб</a:t>
                      </a:r>
                      <a:r>
                        <a:rPr lang="ru-RU" sz="1100" dirty="0">
                          <a:effectLst/>
                        </a:rPr>
                        <a:t>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70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Внутренний аудитор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480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4800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4800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48000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93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72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B08E7-DA9C-4D81-BF94-5DCC6D7B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Предложения по улучшению процесса «Внутренний аудит»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D324A-E71D-4959-B1B8-5AD90EA8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процесс создания отчета по результатам внутреннего аудита.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Автоматизировать процесс контроля сроков исполнения корректирующих действий.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систему возможности удаленного подтверждения исполнения некоторых видов корректирующих действий (например, санитария, несоответствия в документации) с возможностью удаленно подтвердить исполнение данных корректирующих действий, то есть без посещения аудитора «на месте».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единую БД отчетов по результатам внутреннего аудита с возможность формирования итоговых отчетов по направлениям.</a:t>
            </a:r>
          </a:p>
        </p:txBody>
      </p:sp>
    </p:spTree>
    <p:extLst>
      <p:ext uri="{BB962C8B-B14F-4D97-AF65-F5344CB8AC3E}">
        <p14:creationId xmlns:p14="http://schemas.microsoft.com/office/powerpoint/2010/main" val="42396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Приоритизация</a:t>
            </a:r>
            <a:r>
              <a:rPr lang="ru-RU" dirty="0"/>
              <a:t> предложений</a:t>
            </a:r>
            <a:br>
              <a:rPr lang="ru-RU" dirty="0"/>
            </a:br>
            <a:endParaRPr lang="ru-RU" sz="27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02F106-EB2F-45D8-A0C5-593ECD70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Reach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охват количество людей, будет задействовано в вашей инициативе по оптимизации (исходя из расчета ежегодного плана аудита основных процессов и количество вовлеченного персонала в данный процесс – около 100 чел)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влияние: 3 = сильное воздействие; 2 = среднее воздействие; 1 = слабое воздействие; 0.5 = минимальное воздействие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уверенность в вашей оценке охвата, влияния и трудозатрат: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 – высокая степень достоверности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80% – средняя достоверность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 – низкая достоверность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трудозатраты оценивается общее количество ресурсов, необходимых для завершения инициативы за определенный период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88274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Приоритизация</a:t>
            </a:r>
            <a:r>
              <a:rPr lang="ru-RU" dirty="0"/>
              <a:t> предложений</a:t>
            </a:r>
            <a:br>
              <a:rPr lang="ru-RU" dirty="0"/>
            </a:br>
            <a:endParaRPr lang="ru-RU" sz="2700" dirty="0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DDDCAC7-D5D9-47A3-8665-994D9158C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17954"/>
              </p:ext>
            </p:extLst>
          </p:nvPr>
        </p:nvGraphicFramePr>
        <p:xfrm>
          <a:off x="1187358" y="1853789"/>
          <a:ext cx="5359400" cy="1318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400332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91352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455414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8655625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473123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762702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Предложение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Reach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Impact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Confidence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Effort (в годах)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RICE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342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Создание отчетов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240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78108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Контроль сроков исполнения КД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320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170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Удаленное подтверждение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0,5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320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0941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Единая БД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80%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dirty="0">
                          <a:effectLst/>
                        </a:rPr>
                        <a:t>240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87573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8916CE-1B07-4894-8F6B-124D2457897B}"/>
              </a:ext>
            </a:extLst>
          </p:cNvPr>
          <p:cNvSpPr txBox="1"/>
          <p:nvPr/>
        </p:nvSpPr>
        <p:spPr>
          <a:xfrm>
            <a:off x="1097280" y="3288478"/>
            <a:ext cx="6096000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 места по приоритетам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место – контроль сроков исполнения и удаленное подтверждение исполнения КД;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 – создание отчетов и единая БД.</a:t>
            </a:r>
          </a:p>
        </p:txBody>
      </p:sp>
    </p:spTree>
    <p:extLst>
      <p:ext uri="{BB962C8B-B14F-4D97-AF65-F5344CB8AC3E}">
        <p14:creationId xmlns:p14="http://schemas.microsoft.com/office/powerpoint/2010/main" val="230572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Приоритизация</a:t>
            </a:r>
            <a:r>
              <a:rPr lang="ru-RU" dirty="0"/>
              <a:t> предложений</a:t>
            </a:r>
            <a:br>
              <a:rPr lang="ru-RU" dirty="0"/>
            </a:br>
            <a:endParaRPr lang="ru-RU" sz="27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AA22278-4BDB-47AD-934A-263C3163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21584"/>
          </a:xfrm>
        </p:spPr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без автоматизации создания отчетов по результатам внутреннего аудита, а как следствие – создание единой БД данных отчетов, дополнения в виде контроля сроков исполнения и возможность удаленного подтверждения исполнения КД не имеют смысла, но имеют высокий приоритет, предлагаю следующий план действий: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D478BA-1BFA-4D60-B701-473E508DA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80370"/>
            <a:ext cx="9767944" cy="34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7809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</TotalTime>
  <Words>768</Words>
  <Application>Microsoft Office PowerPoint</Application>
  <PresentationFormat>Широкоэкранный</PresentationFormat>
  <Paragraphs>107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Ретро</vt:lpstr>
      <vt:lpstr>Оптимизация процесса проведения внутреннего аудита</vt:lpstr>
      <vt:lpstr>Верхнеуровневая оргструктура ОАО «НХК»</vt:lpstr>
      <vt:lpstr>Декомпозиция процесса «Управление качеством» службы качества</vt:lpstr>
      <vt:lpstr>Внутренний аудит (AS IS)</vt:lpstr>
      <vt:lpstr>Расчет стоимости процесса создания отчетов по результатам внутреннего аудита </vt:lpstr>
      <vt:lpstr>Предложения по улучшению процесса «Внутренний аудит»</vt:lpstr>
      <vt:lpstr>Приоритизация предложений </vt:lpstr>
      <vt:lpstr>Приоритизация предложений </vt:lpstr>
      <vt:lpstr>Приоритизация предложений </vt:lpstr>
      <vt:lpstr>Приоритизация предложений </vt:lpstr>
      <vt:lpstr>Дорожная карта проекта «Автоматизация создания отчета по результатам внутреннего аудита» *** подробнее во вложении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Совещание Управляющего комитета от 25.11.2024</dc:title>
  <dc:creator>Наталья Ли</dc:creator>
  <cp:lastModifiedBy>Наталья Ли</cp:lastModifiedBy>
  <cp:revision>23</cp:revision>
  <dcterms:created xsi:type="dcterms:W3CDTF">2024-11-25T11:04:58Z</dcterms:created>
  <dcterms:modified xsi:type="dcterms:W3CDTF">2024-12-05T12:47:47Z</dcterms:modified>
</cp:coreProperties>
</file>