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6" r:id="rId5"/>
    <p:sldId id="26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9435-39D7-4F9F-B567-9435C104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2F1DB-ACAF-4C38-819B-00EE0733E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9783-2895-4580-9392-5F3924DC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0558-6C41-4797-B128-BBA78BA7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FBF-60C5-4778-896A-E7CB5D9A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1CE-C5A9-4911-99EF-BF918EF1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06616-DBDB-4E81-93AF-4D425419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3346-8F6C-4D56-BACA-963716D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0597-7184-4FF4-A0A3-19F6AD6E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296A-FC9B-458C-826B-0F7B8A6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80148-C950-4CA9-8D33-5B2EB71B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443A5-4BA7-4402-B178-160F25EE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2AA0-56E1-4682-8BB3-D297FFBB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5723-87F7-4CEF-9AA7-D0B997E3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1130-14D6-4934-A80B-B7324F02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2B29-9AB8-4A0E-8BA8-E74B092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F3BF-2629-4517-8F86-56730B5E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887E-7F4A-4B67-9056-084B0F04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99B8-4625-4298-A6E7-B331BE20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2FE1-AA50-414C-9D5F-821B3CF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2540-0346-4D31-AAA0-57372392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6665-4C51-4240-85EB-626D9DEE0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C224-3E8C-458D-8539-B406A8BA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F1F7-767D-4F08-A177-35A4B94A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3B12-081B-441C-A676-2C9E2246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1B63-3984-4116-BACE-EF4E14D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A524-3896-4985-BEF4-0969E4F1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3A80E-5B37-4603-9805-960DF942E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BC15-259F-451E-B9BE-B4B99B11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5826-6809-4CDA-AF48-9B446ACD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B217-2028-461A-9A7B-15FC4612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56A3-7F3F-4C36-B382-E52DF40E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6E91-03D4-4004-B2A9-541F0D27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C887-CE3E-4E7E-A40E-5F1F79B3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2D0A-9C38-48AA-BC56-3B791242E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986D7-5EA9-41A1-9F71-7EA9AB7B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DA8A5-257E-4C71-87A3-D8744AD2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3171-F0E4-444D-9C13-B69786B5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3B51D-5ACC-4A02-B17D-EA79ED26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179-B481-4585-8FC6-F0F9227B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72CA5-B6F7-4A52-95D5-D39E89B6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21F9B-0015-4384-9445-9A9658FC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D3BD-83E4-4B32-BC64-423B0948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34596-E1D0-4D63-A66C-B0247D9C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81B88-798C-4D7A-8B02-83236EC7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0645-751E-4F82-991D-3630FBD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C3FF-3F1A-4948-81B6-D33D788F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B34B-6915-4A12-9CA2-51B9225E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5BCFB-205B-42F8-AF25-866918B3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08CF-B650-425C-9700-E4B55E5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F004-0483-4B86-83D6-054BE0CA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A627E-7ABF-409E-91D2-CA1D8881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60FF-EB55-41C2-9C20-2E3AD6A4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44CD3-8724-4B55-8ACC-540A92506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86C9-A205-483B-8B4A-318C4875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73CA-EF43-4FB9-A847-75174C50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C76C-97A5-4427-ADB9-28981E3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D73C-C9D1-4788-8792-558405B3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7176B-0130-4846-9257-1A61C579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85F9-FE53-4352-9B16-D9AC71A6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DDC4-562C-44B0-B4C0-230DA5E26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1265-5B2A-47E9-BFBD-A66D115D9C3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D836-0957-4B22-AF2B-375BFA6B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3366-2783-49FA-BE6B-590118DF5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AFB4-1DD7-4858-9229-AA7F8764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A6A4A-EC37-4E6A-A86C-E7D03DA4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California Fires (2013-2019)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567A351-10D5-49C5-BF1B-CEC531D48F18}"/>
              </a:ext>
            </a:extLst>
          </p:cNvPr>
          <p:cNvGraphicFramePr>
            <a:graphicFrameLocks/>
          </p:cNvGraphicFramePr>
          <p:nvPr/>
        </p:nvGraphicFramePr>
        <p:xfrm>
          <a:off x="557784" y="3239719"/>
          <a:ext cx="11164828" cy="247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21">
                  <a:extLst>
                    <a:ext uri="{9D8B030D-6E8A-4147-A177-3AD203B41FA5}">
                      <a16:colId xmlns:a16="http://schemas.microsoft.com/office/drawing/2014/main" val="356340529"/>
                    </a:ext>
                  </a:extLst>
                </a:gridCol>
                <a:gridCol w="1245184">
                  <a:extLst>
                    <a:ext uri="{9D8B030D-6E8A-4147-A177-3AD203B41FA5}">
                      <a16:colId xmlns:a16="http://schemas.microsoft.com/office/drawing/2014/main" val="962909046"/>
                    </a:ext>
                  </a:extLst>
                </a:gridCol>
                <a:gridCol w="1145760">
                  <a:extLst>
                    <a:ext uri="{9D8B030D-6E8A-4147-A177-3AD203B41FA5}">
                      <a16:colId xmlns:a16="http://schemas.microsoft.com/office/drawing/2014/main" val="1390644227"/>
                    </a:ext>
                  </a:extLst>
                </a:gridCol>
                <a:gridCol w="1248613">
                  <a:extLst>
                    <a:ext uri="{9D8B030D-6E8A-4147-A177-3AD203B41FA5}">
                      <a16:colId xmlns:a16="http://schemas.microsoft.com/office/drawing/2014/main" val="3169907907"/>
                    </a:ext>
                  </a:extLst>
                </a:gridCol>
                <a:gridCol w="1492026">
                  <a:extLst>
                    <a:ext uri="{9D8B030D-6E8A-4147-A177-3AD203B41FA5}">
                      <a16:colId xmlns:a16="http://schemas.microsoft.com/office/drawing/2014/main" val="1164425832"/>
                    </a:ext>
                  </a:extLst>
                </a:gridCol>
                <a:gridCol w="1509167">
                  <a:extLst>
                    <a:ext uri="{9D8B030D-6E8A-4147-A177-3AD203B41FA5}">
                      <a16:colId xmlns:a16="http://schemas.microsoft.com/office/drawing/2014/main" val="3423268115"/>
                    </a:ext>
                  </a:extLst>
                </a:gridCol>
                <a:gridCol w="1509169">
                  <a:extLst>
                    <a:ext uri="{9D8B030D-6E8A-4147-A177-3AD203B41FA5}">
                      <a16:colId xmlns:a16="http://schemas.microsoft.com/office/drawing/2014/main" val="3562930679"/>
                    </a:ext>
                  </a:extLst>
                </a:gridCol>
                <a:gridCol w="1656588">
                  <a:extLst>
                    <a:ext uri="{9D8B030D-6E8A-4147-A177-3AD203B41FA5}">
                      <a16:colId xmlns:a16="http://schemas.microsoft.com/office/drawing/2014/main" val="466606049"/>
                    </a:ext>
                  </a:extLst>
                </a:gridCol>
              </a:tblGrid>
              <a:tr h="757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Statistics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Acres Burned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Injuries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Engines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Personnel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Structures Damaged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Structures Destroyed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Structures Threatened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extLst>
                  <a:ext uri="{0D108BD9-81ED-4DB2-BD59-A6C34878D82A}">
                    <a16:rowId xmlns:a16="http://schemas.microsoft.com/office/drawing/2014/main" val="2920602379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mean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4,813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3.52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23.66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329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68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275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523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extLst>
                  <a:ext uri="{0D108BD9-81ED-4DB2-BD59-A6C34878D82A}">
                    <a16:rowId xmlns:a16="http://schemas.microsoft.com/office/drawing/2014/main" val="3751764513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std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27,905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3.82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41.09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523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156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1,566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740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extLst>
                  <a:ext uri="{0D108BD9-81ED-4DB2-BD59-A6C34878D82A}">
                    <a16:rowId xmlns:a16="http://schemas.microsoft.com/office/drawing/2014/main" val="2966936280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max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410,203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256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3,100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783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18,804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2,600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extLst>
                  <a:ext uri="{0D108BD9-81ED-4DB2-BD59-A6C34878D82A}">
                    <a16:rowId xmlns:a16="http://schemas.microsoft.com/office/drawing/2014/main" val="3894805688"/>
                  </a:ext>
                </a:extLst>
              </a:tr>
              <a:tr h="428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var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167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1.95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6.41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27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0" marR="20570" marT="20570" marB="0" anchor="ctr"/>
                </a:tc>
                <a:extLst>
                  <a:ext uri="{0D108BD9-81ED-4DB2-BD59-A6C34878D82A}">
                    <a16:rowId xmlns:a16="http://schemas.microsoft.com/office/drawing/2014/main" val="31297477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2920236-FCF5-4A10-B1FC-7B460CCAB581}"/>
              </a:ext>
            </a:extLst>
          </p:cNvPr>
          <p:cNvSpPr txBox="1">
            <a:spLocks/>
          </p:cNvSpPr>
          <p:nvPr/>
        </p:nvSpPr>
        <p:spPr>
          <a:xfrm>
            <a:off x="5380187" y="558431"/>
            <a:ext cx="51912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Overall Statistics</a:t>
            </a:r>
          </a:p>
        </p:txBody>
      </p:sp>
    </p:spTree>
    <p:extLst>
      <p:ext uri="{BB962C8B-B14F-4D97-AF65-F5344CB8AC3E}">
        <p14:creationId xmlns:p14="http://schemas.microsoft.com/office/powerpoint/2010/main" val="59113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A4A-EC37-4E6A-A86C-E7D03DA4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93" y="46968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California Fires (2013-2019)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920236-FCF5-4A10-B1FC-7B460CCAB581}"/>
              </a:ext>
            </a:extLst>
          </p:cNvPr>
          <p:cNvSpPr txBox="1">
            <a:spLocks/>
          </p:cNvSpPr>
          <p:nvPr/>
        </p:nvSpPr>
        <p:spPr>
          <a:xfrm>
            <a:off x="5352195" y="246558"/>
            <a:ext cx="5191280" cy="9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Acres Burned per County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87C1D1-2F79-41C1-901D-D2379CB2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" y="2232742"/>
            <a:ext cx="11954816" cy="39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1E0EC89-2853-4D52-BA3B-93955225F4B1}"/>
              </a:ext>
            </a:extLst>
          </p:cNvPr>
          <p:cNvSpPr txBox="1">
            <a:spLocks/>
          </p:cNvSpPr>
          <p:nvPr/>
        </p:nvSpPr>
        <p:spPr>
          <a:xfrm>
            <a:off x="5352195" y="1025864"/>
            <a:ext cx="5839712" cy="9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Future investigation: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b="1" dirty="0"/>
              <a:t>Import County size from other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b="1" dirty="0"/>
              <a:t>Investigate correlation between County size and burned acreage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51B439-B191-46E3-B5ED-CD836BCD4474}"/>
              </a:ext>
            </a:extLst>
          </p:cNvPr>
          <p:cNvSpPr/>
          <p:nvPr/>
        </p:nvSpPr>
        <p:spPr>
          <a:xfrm>
            <a:off x="1231900" y="4851400"/>
            <a:ext cx="4737100" cy="1607207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EE5801-44D1-4C18-8166-54377AAE841A}"/>
              </a:ext>
            </a:extLst>
          </p:cNvPr>
          <p:cNvCxnSpPr>
            <a:cxnSpLocks/>
          </p:cNvCxnSpPr>
          <p:nvPr/>
        </p:nvCxnSpPr>
        <p:spPr>
          <a:xfrm>
            <a:off x="1000093" y="4432300"/>
            <a:ext cx="111503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A4A-EC37-4E6A-A86C-E7D03DA4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California Fires (2013-2019)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920236-FCF5-4A10-B1FC-7B460CCAB581}"/>
              </a:ext>
            </a:extLst>
          </p:cNvPr>
          <p:cNvSpPr txBox="1">
            <a:spLocks/>
          </p:cNvSpPr>
          <p:nvPr/>
        </p:nvSpPr>
        <p:spPr>
          <a:xfrm>
            <a:off x="5380186" y="558431"/>
            <a:ext cx="615467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Correlation between County parameters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5401A9-E11F-4314-A9AE-84F4C6BB4856}"/>
              </a:ext>
            </a:extLst>
          </p:cNvPr>
          <p:cNvSpPr txBox="1">
            <a:spLocks/>
          </p:cNvSpPr>
          <p:nvPr/>
        </p:nvSpPr>
        <p:spPr>
          <a:xfrm>
            <a:off x="1046745" y="2740538"/>
            <a:ext cx="4934955" cy="341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000" b="1" u="sng" dirty="0"/>
              <a:t>Low correlation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Injuries vs. Acres Burned : 0.3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Structures Destroyed vs. Personnel: 0.3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Engines per Acre Burned: 0.4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Structures Destroyed vs. Personnel: 0.4</a:t>
            </a:r>
          </a:p>
          <a:p>
            <a:pPr marL="914400" lvl="1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C66611-B908-4C5C-95A5-A85F2BBD7FFC}"/>
              </a:ext>
            </a:extLst>
          </p:cNvPr>
          <p:cNvSpPr txBox="1">
            <a:spLocks/>
          </p:cNvSpPr>
          <p:nvPr/>
        </p:nvSpPr>
        <p:spPr>
          <a:xfrm>
            <a:off x="1046745" y="2378171"/>
            <a:ext cx="11043655" cy="21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Scatter plots were used to investigate Pearson correlation and trendline </a:t>
            </a:r>
          </a:p>
          <a:p>
            <a:pPr>
              <a:lnSpc>
                <a:spcPct val="120000"/>
              </a:lnSpc>
            </a:pPr>
            <a:r>
              <a:rPr lang="en-US" sz="8000" dirty="0"/>
              <a:t>        between pairs of  parameters for each County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D694C7-C872-42C1-B183-1B851C04D7E5}"/>
              </a:ext>
            </a:extLst>
          </p:cNvPr>
          <p:cNvSpPr txBox="1">
            <a:spLocks/>
          </p:cNvSpPr>
          <p:nvPr/>
        </p:nvSpPr>
        <p:spPr>
          <a:xfrm>
            <a:off x="6210302" y="2369409"/>
            <a:ext cx="5900155" cy="341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r>
              <a:rPr lang="en-US" b="1" dirty="0"/>
              <a:t>High correlation</a:t>
            </a:r>
          </a:p>
          <a:p>
            <a:pPr lvl="1"/>
            <a:r>
              <a:rPr lang="en-US" dirty="0"/>
              <a:t>Injuries vs. Personnel: 0.7</a:t>
            </a:r>
          </a:p>
          <a:p>
            <a:pPr lvl="1"/>
            <a:r>
              <a:rPr lang="en-US" dirty="0"/>
              <a:t>Injuries vs. Crews: 0.7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3BE4E1-457D-4215-8019-8F0C380710DD}"/>
              </a:ext>
            </a:extLst>
          </p:cNvPr>
          <p:cNvSpPr txBox="1">
            <a:spLocks/>
          </p:cNvSpPr>
          <p:nvPr/>
        </p:nvSpPr>
        <p:spPr>
          <a:xfrm>
            <a:off x="4004553" y="5408623"/>
            <a:ext cx="9125380" cy="1046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Structures Damaged vs Personnel:</a:t>
            </a:r>
          </a:p>
          <a:p>
            <a:pPr marL="1200150" lvl="1" indent="-285750"/>
            <a:r>
              <a:rPr lang="en-US" dirty="0"/>
              <a:t>for all data: 0.06 (</a:t>
            </a:r>
            <a:r>
              <a:rPr lang="en-US" i="1" dirty="0"/>
              <a:t>Low</a:t>
            </a:r>
            <a:r>
              <a:rPr lang="en-US" dirty="0"/>
              <a:t>)</a:t>
            </a:r>
          </a:p>
          <a:p>
            <a:pPr marL="1200150" lvl="1" indent="-285750"/>
            <a:r>
              <a:rPr lang="en-US" dirty="0"/>
              <a:t>for Counties with &lt;  250 structures </a:t>
            </a:r>
          </a:p>
          <a:p>
            <a:pPr lvl="1" indent="0">
              <a:buNone/>
            </a:pPr>
            <a:r>
              <a:rPr lang="en-US" dirty="0"/>
              <a:t>       damaged: 0.63 (</a:t>
            </a:r>
            <a:r>
              <a:rPr lang="en-US" i="1" dirty="0"/>
              <a:t>High</a:t>
            </a:r>
            <a:r>
              <a:rPr lang="en-US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26699B-E708-4505-B7F6-F2A1509BA952}"/>
              </a:ext>
            </a:extLst>
          </p:cNvPr>
          <p:cNvCxnSpPr>
            <a:cxnSpLocks/>
          </p:cNvCxnSpPr>
          <p:nvPr/>
        </p:nvCxnSpPr>
        <p:spPr>
          <a:xfrm>
            <a:off x="5981699" y="3305187"/>
            <a:ext cx="0" cy="1434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A4A-EC37-4E6A-A86C-E7D03DA4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/>
              <a:t>California Fires (2013-2019)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920236-FCF5-4A10-B1FC-7B460CCAB581}"/>
              </a:ext>
            </a:extLst>
          </p:cNvPr>
          <p:cNvSpPr txBox="1">
            <a:spLocks/>
          </p:cNvSpPr>
          <p:nvPr/>
        </p:nvSpPr>
        <p:spPr>
          <a:xfrm>
            <a:off x="5380186" y="558431"/>
            <a:ext cx="615467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Correlation between County parameters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9C8444-5A86-4F19-975F-D2299E4D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73" y="3288658"/>
            <a:ext cx="84296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94A213-53F1-4F71-89F4-39342E3D2BDA}"/>
              </a:ext>
            </a:extLst>
          </p:cNvPr>
          <p:cNvSpPr txBox="1">
            <a:spLocks/>
          </p:cNvSpPr>
          <p:nvPr/>
        </p:nvSpPr>
        <p:spPr>
          <a:xfrm>
            <a:off x="1073335" y="1193379"/>
            <a:ext cx="5900155" cy="341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r>
              <a:rPr lang="en-US" b="1" dirty="0"/>
              <a:t>High correlation</a:t>
            </a:r>
          </a:p>
          <a:p>
            <a:pPr lvl="1"/>
            <a:r>
              <a:rPr lang="en-US" dirty="0"/>
              <a:t>Injuries vs. Personnel: 0.7</a:t>
            </a:r>
          </a:p>
          <a:p>
            <a:pPr lvl="1"/>
            <a:r>
              <a:rPr lang="en-US" dirty="0"/>
              <a:t>Injuries vs. Crews: 0.7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F15C9-CA1C-4424-8FF1-9665AB85456E}"/>
              </a:ext>
            </a:extLst>
          </p:cNvPr>
          <p:cNvSpPr txBox="1">
            <a:spLocks/>
          </p:cNvSpPr>
          <p:nvPr/>
        </p:nvSpPr>
        <p:spPr>
          <a:xfrm>
            <a:off x="5178876" y="1236670"/>
            <a:ext cx="6911524" cy="341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Estimate the number of future injuries  (y)                           based on the size of the crew (x).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F2C66B-6DFC-431B-BF20-23EAD513FD09}"/>
              </a:ext>
            </a:extLst>
          </p:cNvPr>
          <p:cNvSpPr txBox="1">
            <a:spLocks/>
          </p:cNvSpPr>
          <p:nvPr/>
        </p:nvSpPr>
        <p:spPr>
          <a:xfrm>
            <a:off x="1073335" y="5216916"/>
            <a:ext cx="10900694" cy="341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u="none" dirty="0"/>
              <a:t>Future work should investigate the impact of the fire acreage on the number of crews and injuries</a:t>
            </a:r>
          </a:p>
          <a:p>
            <a:pPr lvl="1"/>
            <a:endParaRPr lang="en-US" sz="1600" dirty="0"/>
          </a:p>
          <a:p>
            <a:endParaRPr 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9767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94A213-53F1-4F71-89F4-39342E3D2BDA}"/>
              </a:ext>
            </a:extLst>
          </p:cNvPr>
          <p:cNvSpPr txBox="1">
            <a:spLocks/>
          </p:cNvSpPr>
          <p:nvPr/>
        </p:nvSpPr>
        <p:spPr>
          <a:xfrm>
            <a:off x="4338837" y="788739"/>
            <a:ext cx="10336871" cy="44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0" indent="0">
              <a:lnSpc>
                <a:spcPct val="100000"/>
              </a:lnSpc>
              <a:buNone/>
            </a:pPr>
            <a:r>
              <a:rPr lang="en-US" sz="3000" b="1" u="none" dirty="0"/>
              <a:t>Structures Damaged vs Personnel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18242B-ADF1-480B-97FD-08A7904D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1" y="1631145"/>
            <a:ext cx="6244880" cy="21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B3D65-09E6-470C-8F25-29B6E937A230}"/>
              </a:ext>
            </a:extLst>
          </p:cNvPr>
          <p:cNvSpPr txBox="1"/>
          <p:nvPr/>
        </p:nvSpPr>
        <p:spPr>
          <a:xfrm>
            <a:off x="1955800" y="209679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“Outliers”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DF80A97-1603-40A0-BD32-89E17C0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55" y="3660374"/>
            <a:ext cx="8739249" cy="31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C4CEC5-B3FC-497F-8D9D-F9E695A07FC3}"/>
              </a:ext>
            </a:extLst>
          </p:cNvPr>
          <p:cNvSpPr txBox="1">
            <a:spLocks/>
          </p:cNvSpPr>
          <p:nvPr/>
        </p:nvSpPr>
        <p:spPr>
          <a:xfrm>
            <a:off x="252696" y="1226780"/>
            <a:ext cx="10336871" cy="93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2000" b="1" i="1" dirty="0"/>
              <a:t>For all data (including outliers): correlation = 0.06 (low)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C744D4-6CE8-4F66-B57A-F785DE2E75D5}"/>
              </a:ext>
            </a:extLst>
          </p:cNvPr>
          <p:cNvSpPr txBox="1">
            <a:spLocks/>
          </p:cNvSpPr>
          <p:nvPr/>
        </p:nvSpPr>
        <p:spPr>
          <a:xfrm>
            <a:off x="-7136816" y="4526791"/>
            <a:ext cx="10336871" cy="2208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457200" lvl="1" indent="0" algn="r">
              <a:lnSpc>
                <a:spcPct val="100000"/>
              </a:lnSpc>
              <a:buNone/>
            </a:pPr>
            <a:r>
              <a:rPr lang="en-US" sz="2000" b="1" i="1" dirty="0"/>
              <a:t>For Counties with &lt;  250 </a:t>
            </a:r>
          </a:p>
          <a:p>
            <a:pPr marL="457200" lvl="1" indent="0" algn="r">
              <a:lnSpc>
                <a:spcPct val="100000"/>
              </a:lnSpc>
              <a:buNone/>
            </a:pPr>
            <a:r>
              <a:rPr lang="en-US" sz="2000" b="1" i="1" dirty="0"/>
              <a:t>structures damaged: </a:t>
            </a:r>
          </a:p>
          <a:p>
            <a:pPr marL="457200" lvl="1" indent="0" algn="r">
              <a:lnSpc>
                <a:spcPct val="100000"/>
              </a:lnSpc>
              <a:buNone/>
            </a:pPr>
            <a:r>
              <a:rPr lang="en-US" sz="2000" b="1" i="1" dirty="0"/>
              <a:t>correlation = 0.63 (high</a:t>
            </a:r>
            <a:r>
              <a:rPr lang="en-US" sz="2000" i="1" dirty="0"/>
              <a:t>)</a:t>
            </a:r>
          </a:p>
          <a:p>
            <a:pPr lvl="1" algn="r">
              <a:lnSpc>
                <a:spcPct val="100000"/>
              </a:lnSpc>
            </a:pPr>
            <a:endParaRPr lang="en-US" dirty="0"/>
          </a:p>
          <a:p>
            <a:pPr lvl="1"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0A4FF1-7B56-4923-8599-BDE7FC600655}"/>
              </a:ext>
            </a:extLst>
          </p:cNvPr>
          <p:cNvSpPr txBox="1">
            <a:spLocks/>
          </p:cNvSpPr>
          <p:nvPr/>
        </p:nvSpPr>
        <p:spPr>
          <a:xfrm>
            <a:off x="6982404" y="1361693"/>
            <a:ext cx="4956900" cy="2208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457200" indent="-457200">
              <a:lnSpc>
                <a:spcPct val="2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u="sng">
                <a:latin typeface="+mj-lt"/>
                <a:ea typeface="+mj-ea"/>
                <a:cs typeface="+mj-cs"/>
              </a:defRPr>
            </a:lvl1pPr>
            <a:lvl2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lvl2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/>
              <a:t>Conclusions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Estimate number of  structures damaged in future fires(y)  based on number of personnel involved (x).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Further investigated  this correlation in view of the number of acres burned and other parameters.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“Outliers” defined </a:t>
            </a:r>
            <a:r>
              <a:rPr lang="en-US" sz="1600" i="1" u="sng" dirty="0"/>
              <a:t>herein</a:t>
            </a:r>
            <a:r>
              <a:rPr lang="en-US" sz="1600" dirty="0"/>
              <a:t> as &gt; 250 damaged</a:t>
            </a:r>
          </a:p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EAC8F8-CC3C-4151-97AE-2882ECBA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04" y="-179922"/>
            <a:ext cx="3560252" cy="1645920"/>
          </a:xfrm>
        </p:spPr>
        <p:txBody>
          <a:bodyPr>
            <a:normAutofit/>
          </a:bodyPr>
          <a:lstStyle/>
          <a:p>
            <a:r>
              <a:rPr lang="en-US" sz="2800" b="1" dirty="0"/>
              <a:t>California </a:t>
            </a:r>
            <a:r>
              <a:rPr lang="en-US" sz="2400" b="1" dirty="0"/>
              <a:t>Fires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400" b="1" dirty="0"/>
              <a:t>(2013-2019)</a:t>
            </a:r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9240-66C3-471F-8FB5-527CE542D0A2}"/>
              </a:ext>
            </a:extLst>
          </p:cNvPr>
          <p:cNvSpPr/>
          <p:nvPr/>
        </p:nvSpPr>
        <p:spPr>
          <a:xfrm>
            <a:off x="927100" y="1631145"/>
            <a:ext cx="3568700" cy="15664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317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California Fires (2013-2019)</vt:lpstr>
      <vt:lpstr>California Fires (2013-2019)</vt:lpstr>
      <vt:lpstr>California Fires (2013-2019)</vt:lpstr>
      <vt:lpstr>California Fires (2013-2019)</vt:lpstr>
      <vt:lpstr>California Fires  (2013-2019)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Fires (2013-2019)</dc:title>
  <dc:creator>Alessandro Travaglia</dc:creator>
  <cp:lastModifiedBy>Alessandro Travaglia</cp:lastModifiedBy>
  <cp:revision>20</cp:revision>
  <cp:lastPrinted>2020-10-20T00:45:14Z</cp:lastPrinted>
  <dcterms:created xsi:type="dcterms:W3CDTF">2020-10-19T23:01:40Z</dcterms:created>
  <dcterms:modified xsi:type="dcterms:W3CDTF">2020-10-20T01:33:09Z</dcterms:modified>
</cp:coreProperties>
</file>