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25"/>
  </p:notesMasterIdLst>
  <p:sldIdLst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3" r:id="rId11"/>
    <p:sldId id="273" r:id="rId12"/>
    <p:sldId id="274" r:id="rId13"/>
    <p:sldId id="275" r:id="rId14"/>
    <p:sldId id="276" r:id="rId15"/>
    <p:sldId id="277" r:id="rId16"/>
    <p:sldId id="278" r:id="rId17"/>
    <p:sldId id="264" r:id="rId18"/>
    <p:sldId id="265" r:id="rId19"/>
    <p:sldId id="266" r:id="rId20"/>
    <p:sldId id="267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10486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7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5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9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30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048631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2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104864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1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48672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3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System Fault Detection and Classification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Lee Thatheyus Ralph A R - VIT Chennai - ECE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17543-051B-5999-2B46-91ABFB3FB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>
            <a:extLst>
              <a:ext uri="{FF2B5EF4-FFF2-40B4-BE49-F238E27FC236}">
                <a16:creationId xmlns:a16="http://schemas.microsoft.com/office/drawing/2014/main" id="{C450FB88-01E0-904E-A789-4D671A00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38B066-E011-0DAE-BB8C-1F5BE4C61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535" y="1728131"/>
            <a:ext cx="10738217" cy="459716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3EC394-AE25-CB60-1934-0D3580ED728A}"/>
              </a:ext>
            </a:extLst>
          </p:cNvPr>
          <p:cNvSpPr txBox="1"/>
          <p:nvPr/>
        </p:nvSpPr>
        <p:spPr>
          <a:xfrm>
            <a:off x="926535" y="1358799"/>
            <a:ext cx="4912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Deploying the model - online</a:t>
            </a:r>
          </a:p>
        </p:txBody>
      </p:sp>
    </p:spTree>
    <p:extLst>
      <p:ext uri="{BB962C8B-B14F-4D97-AF65-F5344CB8AC3E}">
        <p14:creationId xmlns:p14="http://schemas.microsoft.com/office/powerpoint/2010/main" val="3732331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64AA-2D37-7664-D12E-D3A06176D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>
            <a:extLst>
              <a:ext uri="{FF2B5EF4-FFF2-40B4-BE49-F238E27FC236}">
                <a16:creationId xmlns:a16="http://schemas.microsoft.com/office/drawing/2014/main" id="{03580AF5-5E57-646C-4537-07752014A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B1A2D5-3B68-4295-1C25-D005D1D68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454" y="1677798"/>
            <a:ext cx="9883092" cy="454515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D2019A-5FF5-4C06-1D58-A6669466C65E}"/>
              </a:ext>
            </a:extLst>
          </p:cNvPr>
          <p:cNvSpPr txBox="1"/>
          <p:nvPr/>
        </p:nvSpPr>
        <p:spPr>
          <a:xfrm>
            <a:off x="1154455" y="1232452"/>
            <a:ext cx="225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deployed</a:t>
            </a:r>
          </a:p>
        </p:txBody>
      </p:sp>
    </p:spTree>
    <p:extLst>
      <p:ext uri="{BB962C8B-B14F-4D97-AF65-F5344CB8AC3E}">
        <p14:creationId xmlns:p14="http://schemas.microsoft.com/office/powerpoint/2010/main" val="115865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461B9-BC4F-0881-9B7B-F2B5D1ECF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>
            <a:extLst>
              <a:ext uri="{FF2B5EF4-FFF2-40B4-BE49-F238E27FC236}">
                <a16:creationId xmlns:a16="http://schemas.microsoft.com/office/drawing/2014/main" id="{80144ABA-599C-5183-33D5-C4ABE671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62BFF3-7441-5AF0-7251-EDFAE9129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679" y="1895913"/>
            <a:ext cx="6207397" cy="4079438"/>
          </a:xfr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E4EF57-65C1-85B3-24B0-7E5A220FA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076" y="1895913"/>
            <a:ext cx="5715245" cy="4079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01BFAC-2269-8AE0-B183-D97022E934B9}"/>
              </a:ext>
            </a:extLst>
          </p:cNvPr>
          <p:cNvSpPr txBox="1"/>
          <p:nvPr/>
        </p:nvSpPr>
        <p:spPr>
          <a:xfrm>
            <a:off x="581192" y="1353619"/>
            <a:ext cx="592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Evaluating the model for ‘Fault ID’ – F001’s parameters  </a:t>
            </a:r>
          </a:p>
        </p:txBody>
      </p:sp>
    </p:spTree>
    <p:extLst>
      <p:ext uri="{BB962C8B-B14F-4D97-AF65-F5344CB8AC3E}">
        <p14:creationId xmlns:p14="http://schemas.microsoft.com/office/powerpoint/2010/main" val="364014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FCC69-19C0-07A0-6B19-86069A9B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>
            <a:extLst>
              <a:ext uri="{FF2B5EF4-FFF2-40B4-BE49-F238E27FC236}">
                <a16:creationId xmlns:a16="http://schemas.microsoft.com/office/drawing/2014/main" id="{7B63AEBA-A978-6FB1-A567-745BBD69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8E2697-DF6E-75DD-F648-0382EB07A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235" y="1602297"/>
            <a:ext cx="10361257" cy="468105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7D203-0401-AB0F-10CB-F5A699E036E8}"/>
              </a:ext>
            </a:extLst>
          </p:cNvPr>
          <p:cNvSpPr txBox="1"/>
          <p:nvPr/>
        </p:nvSpPr>
        <p:spPr>
          <a:xfrm>
            <a:off x="1040235" y="1232452"/>
            <a:ext cx="1036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model arrived at the expected outcome(‘Line Breakage’ is the detected fault with 39% confidence) </a:t>
            </a:r>
          </a:p>
        </p:txBody>
      </p:sp>
    </p:spTree>
    <p:extLst>
      <p:ext uri="{BB962C8B-B14F-4D97-AF65-F5344CB8AC3E}">
        <p14:creationId xmlns:p14="http://schemas.microsoft.com/office/powerpoint/2010/main" val="3720778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2548D-F47A-90D4-7E11-6D84F7D18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>
            <a:extLst>
              <a:ext uri="{FF2B5EF4-FFF2-40B4-BE49-F238E27FC236}">
                <a16:creationId xmlns:a16="http://schemas.microsoft.com/office/drawing/2014/main" id="{FAB57C42-0A64-97B5-9912-0A192022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4304D0-7B68-A895-48EC-F00F54D01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3732" y="1678858"/>
            <a:ext cx="10797075" cy="470516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E6C82-A75B-609E-7C6B-5CAED3F1C917}"/>
              </a:ext>
            </a:extLst>
          </p:cNvPr>
          <p:cNvSpPr txBox="1"/>
          <p:nvPr/>
        </p:nvSpPr>
        <p:spPr>
          <a:xfrm>
            <a:off x="813732" y="1232452"/>
            <a:ext cx="963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model is tested for more different variables and it still maintains accuracy and consistency </a:t>
            </a:r>
          </a:p>
        </p:txBody>
      </p:sp>
    </p:spTree>
    <p:extLst>
      <p:ext uri="{BB962C8B-B14F-4D97-AF65-F5344CB8AC3E}">
        <p14:creationId xmlns:p14="http://schemas.microsoft.com/office/powerpoint/2010/main" val="161093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04F55-87E3-FB3D-260C-2E7CFD13F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>
            <a:extLst>
              <a:ext uri="{FF2B5EF4-FFF2-40B4-BE49-F238E27FC236}">
                <a16:creationId xmlns:a16="http://schemas.microsoft.com/office/drawing/2014/main" id="{D37AE280-C1EB-AE34-385D-0B49A084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1048606" name="Content Placeholder 1">
            <a:extLst>
              <a:ext uri="{FF2B5EF4-FFF2-40B4-BE49-F238E27FC236}">
                <a16:creationId xmlns:a16="http://schemas.microsoft.com/office/drawing/2014/main" id="{D55531ED-8EF4-D6E7-6283-C7A74A8A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Thus the trained </a:t>
            </a:r>
            <a:r>
              <a:rPr lang="en-US" sz="2000" b="1" dirty="0"/>
              <a:t>Random Forest-based Batched Tree Ensemble Classifier</a:t>
            </a:r>
            <a:r>
              <a:rPr lang="en-US" sz="2000" dirty="0"/>
              <a:t> consistently provided accurate and reliable results.</a:t>
            </a:r>
          </a:p>
          <a:p>
            <a:r>
              <a:rPr lang="en-US" sz="2000" dirty="0"/>
              <a:t>It efficiently processed test inputs and correctly classified all types of faults: </a:t>
            </a:r>
            <a:r>
              <a:rPr lang="en-US" sz="2000" b="1" dirty="0"/>
              <a:t>Line-to-Ground, Line-to-Line, and Three-Phase Faults</a:t>
            </a:r>
            <a:endParaRPr lang="en-US" sz="2000" dirty="0"/>
          </a:p>
          <a:p>
            <a:r>
              <a:rPr lang="en-US" sz="2000" dirty="0"/>
              <a:t>The model demonstrated </a:t>
            </a:r>
            <a:r>
              <a:rPr lang="en-US" sz="2000" b="1" dirty="0"/>
              <a:t>high confidence scores (above 95%)</a:t>
            </a:r>
            <a:r>
              <a:rPr lang="en-US" sz="2000" dirty="0"/>
              <a:t> and </a:t>
            </a:r>
            <a:r>
              <a:rPr lang="en-US" sz="2000" b="1" dirty="0"/>
              <a:t>minimal misclassification</a:t>
            </a:r>
            <a:endParaRPr lang="en-US" sz="2000" dirty="0"/>
          </a:p>
          <a:p>
            <a:r>
              <a:rPr lang="en-US" sz="2000" dirty="0"/>
              <a:t>It proved to be </a:t>
            </a:r>
            <a:r>
              <a:rPr lang="en-US" sz="2000" b="1" dirty="0"/>
              <a:t>robust across multiple test cases</a:t>
            </a:r>
            <a:r>
              <a:rPr lang="en-US" sz="2000" dirty="0"/>
              <a:t>, maintaining </a:t>
            </a:r>
            <a:r>
              <a:rPr lang="en-US" sz="2000" b="1" dirty="0"/>
              <a:t>consistency in prediction</a:t>
            </a:r>
            <a:r>
              <a:rPr lang="en-US" sz="2000" dirty="0"/>
              <a:t> across different fault scenarios.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846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08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The ML model effectively classifies different fault types in power systems with high accuracy.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It enables early fault detection, reduces downtime, and improves grid reliability.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IBM Watsonx.ai provides a fast, no-code platform to experiment, train, and deploy ML models.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The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AutoAI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tool significantly reduced the manual effort required for feature selection and model tuning.</a:t>
            </a:r>
            <a:endParaRPr lang="en-I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Integrate the system with IoT sensors for real-time phasor monitoring.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Expand the model to detect fault severity and location.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Improve accuracy with more diverse datasets from real-world power grids.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Include unsupervised anomaly detection for unknown fault types.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dirty="0">
                <a:ea typeface="+mn-lt"/>
                <a:cs typeface="+mn-lt"/>
              </a:rPr>
              <a:t>Deploy on edge computing devices for faster fault response in remote areas.</a:t>
            </a:r>
            <a:endParaRPr lang="en-US" dirty="0"/>
          </a:p>
        </p:txBody>
      </p:sp>
      <p:sp>
        <p:nvSpPr>
          <p:cNvPr id="1048610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IN" sz="1600" dirty="0">
                <a:solidFill>
                  <a:srgbClr val="0F0F0F"/>
                </a:solidFill>
                <a:ea typeface="+mn-lt"/>
                <a:cs typeface="+mn-lt"/>
              </a:rPr>
              <a:t>Ziya Uddin. (2022). Power System Faults Dataset, Kaggle. https://www.kaggle.com/datasets/ziya07/power-system-faults-dataset</a:t>
            </a:r>
          </a:p>
          <a:p>
            <a:pPr marL="305435" indent="-305435">
              <a:lnSpc>
                <a:spcPct val="150000"/>
              </a:lnSpc>
            </a:pPr>
            <a:r>
              <a:rPr lang="en-IN" sz="1600" dirty="0">
                <a:solidFill>
                  <a:srgbClr val="0F0F0F"/>
                </a:solidFill>
                <a:ea typeface="+mn-lt"/>
                <a:cs typeface="+mn-lt"/>
              </a:rPr>
              <a:t>IBM Cloud Docs - Watsonx.ai Studio. https://www.ibm.com/docs/en/watsonx</a:t>
            </a:r>
          </a:p>
          <a:p>
            <a:pPr marL="305435" indent="-305435">
              <a:lnSpc>
                <a:spcPct val="150000"/>
              </a:lnSpc>
            </a:pPr>
            <a:r>
              <a:rPr lang="en-IN" sz="1600" dirty="0">
                <a:solidFill>
                  <a:srgbClr val="0F0F0F"/>
                </a:solidFill>
                <a:ea typeface="+mn-lt"/>
                <a:cs typeface="+mn-lt"/>
              </a:rPr>
              <a:t>Scikit-learn: Machine Learning in Python. https://scikit-learn.org/</a:t>
            </a:r>
            <a:endParaRPr lang="en-IN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F9B452-FFBA-E046-4F9B-43EC5BF38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8508" y="1301750"/>
            <a:ext cx="6234983" cy="4673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3" name="Content Placeholder 2" descr="A blue and white card with black text&#10;&#10;AI-generated content may be incorrect.">
            <a:extLst>
              <a:ext uri="{FF2B5EF4-FFF2-40B4-BE49-F238E27FC236}">
                <a16:creationId xmlns:a16="http://schemas.microsoft.com/office/drawing/2014/main" id="{8A308CA3-AC3F-9BFE-327C-D1375CDAB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520" y="1301750"/>
            <a:ext cx="6206960" cy="46736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3" name="Content Placeholder 2" descr="A screenshot of a certificate&#10;&#10;AI-generated content may be incorrect.">
            <a:extLst>
              <a:ext uri="{FF2B5EF4-FFF2-40B4-BE49-F238E27FC236}">
                <a16:creationId xmlns:a16="http://schemas.microsoft.com/office/drawing/2014/main" id="{D593D700-41E9-2957-74C2-CABA262C3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0639" y="1301750"/>
            <a:ext cx="7590721" cy="46736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Design a machine learning model to detect and classify different types of faults in a power distribution system. Using electrical measurement data (e.g., voltage and current phasors), the model should be able to distinguish between normal operating conditions and various fault conditions (such as line-to-ground, line-to-line, or three-phase faults). The objective is to enable rapid and accurate fault identification, which is crucial for maintaining power grid stability and reliability. </a:t>
            </a: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proposed system aims to identify and classify power system faults (such as single line-to-ground, line-to-line, and three-phase faults) using machine learning models trained on voltage and current phasor data. The solution includes: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Kaggle dataset containing labeled power system faults with parameters like voltage and current magnitudes and angles.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Normalize and clean the data; remove inconsistencies and format it for ML training.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Extract and select relevant electrical features influencing fault types.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 Model Training: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classification models (like Random Forest, SVM, or Neural Networks) to learn from historical fault data.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Deploy the trained model on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Watsonx.ai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real-time fault detection and classification.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Interface: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 a UI or endpoint to input new readings and get immediate fault classification.</a:t>
            </a:r>
          </a:p>
          <a:p>
            <a:pPr marL="305435" indent="-305435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800" b="1" dirty="0"/>
              <a:t>Platform Used:</a:t>
            </a:r>
            <a:r>
              <a:rPr lang="en-IN" sz="1800" dirty="0"/>
              <a:t> IBM Cloud Lite – Watsonx.ai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b="1" dirty="0"/>
              <a:t>Dataset:</a:t>
            </a:r>
            <a:r>
              <a:rPr lang="en-IN" sz="1800" dirty="0"/>
              <a:t> Power System Faults Dataset – Kaggle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Steps Followed: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Dataset uploaded to Watsonx.ai Studio.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 err="1"/>
              <a:t>AutoAI</a:t>
            </a:r>
            <a:r>
              <a:rPr lang="en-US" sz="1500" dirty="0"/>
              <a:t> experiment created to train multiple pipelines.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Best model pipeline selected based on accuracy.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/>
              <a:t>Model deployed and tested for real-time predictions.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800" b="1" dirty="0"/>
              <a:t>Libraries Used:</a:t>
            </a:r>
            <a:endParaRPr lang="en-IN" sz="1800" b="1" dirty="0">
              <a:solidFill>
                <a:srgbClr val="0F0F0F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F0F0F"/>
                </a:solidFill>
              </a:rPr>
              <a:t>Scikit-learn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F0F0F"/>
                </a:solidFill>
              </a:rPr>
              <a:t>Pandas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500" dirty="0">
                <a:solidFill>
                  <a:srgbClr val="0F0F0F"/>
                </a:solidFill>
              </a:rPr>
              <a:t>matplotlib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048604" name="Content Placeholder 1"/>
          <p:cNvSpPr>
            <a:spLocks noGrp="1"/>
          </p:cNvSpPr>
          <p:nvPr>
            <p:ph idx="1"/>
          </p:nvPr>
        </p:nvSpPr>
        <p:spPr>
          <a:xfrm>
            <a:off x="581192" y="1166070"/>
            <a:ext cx="11213729" cy="5150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ea typeface="+mn-lt"/>
                <a:cs typeface="+mn-lt"/>
              </a:rPr>
              <a:t>Algorithm Used:</a:t>
            </a:r>
          </a:p>
          <a:p>
            <a:pPr marL="0" indent="0">
              <a:buNone/>
            </a:pPr>
            <a:r>
              <a:rPr lang="en-US" sz="1400" dirty="0">
                <a:ea typeface="+mn-lt"/>
                <a:cs typeface="+mn-lt"/>
              </a:rPr>
              <a:t>Batched Tree Ensemble Classifier – implemented using a Random Forest Classifier. This ensemble method builds multiple decision trees during training and outputs the class that is the mode of the classes of the individual trees.</a:t>
            </a:r>
          </a:p>
          <a:p>
            <a:pPr marL="305435" indent="-305435"/>
            <a:r>
              <a:rPr lang="en-US" sz="1400" b="1" dirty="0">
                <a:ea typeface="+mn-lt"/>
                <a:cs typeface="+mn-lt"/>
              </a:rPr>
              <a:t>Training Process: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Dataset split into training (80%) and testing (20%)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IBM </a:t>
            </a:r>
            <a:r>
              <a:rPr lang="en-US" sz="1200" dirty="0" err="1">
                <a:ea typeface="+mn-lt"/>
                <a:cs typeface="+mn-lt"/>
              </a:rPr>
              <a:t>AutoAI</a:t>
            </a:r>
            <a:r>
              <a:rPr lang="en-US" sz="1200" dirty="0">
                <a:ea typeface="+mn-lt"/>
                <a:cs typeface="+mn-lt"/>
              </a:rPr>
              <a:t> automatically handled feature selection, pipeline building, and hyperparameter tuning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Random Forest was selected as the best model based on evaluation metrics</a:t>
            </a:r>
          </a:p>
          <a:p>
            <a:pPr marL="305435" indent="-305435"/>
            <a:r>
              <a:rPr lang="en-US" sz="1400" b="1" dirty="0">
                <a:ea typeface="+mn-lt"/>
                <a:cs typeface="+mn-lt"/>
              </a:rPr>
              <a:t>Deployment: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Model saved as a model asset in Watsonx.ai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Promoted to a deployment space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Real-time API allows users to input phasor values and receive classified fault types (e.g., “Line-to-Line Fault”)</a:t>
            </a:r>
          </a:p>
          <a:p>
            <a:pPr marL="305435" indent="-305435"/>
            <a:r>
              <a:rPr lang="en-US" sz="1400" b="1" dirty="0">
                <a:ea typeface="+mn-lt"/>
                <a:cs typeface="+mn-lt"/>
              </a:rPr>
              <a:t>Evaluation Metrics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Accuracy: High classification accuracy across all fault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Precision &amp; Recall: Balanced for each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ea typeface="+mn-lt"/>
                <a:cs typeface="+mn-lt"/>
              </a:rPr>
              <a:t>Confusion Matrix: Shows very low false positives and false negatives</a:t>
            </a:r>
            <a:endParaRPr lang="en-IN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19BEF-797A-FA7C-DFAE-7627C2B0A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>
            <a:extLst>
              <a:ext uri="{FF2B5EF4-FFF2-40B4-BE49-F238E27FC236}">
                <a16:creationId xmlns:a16="http://schemas.microsoft.com/office/drawing/2014/main" id="{76CFC1A4-BFB2-C07D-4F8E-C8BEF557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48F04A-FF1E-4DF5-F634-3F928C88A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321505"/>
            <a:ext cx="11029950" cy="4634090"/>
          </a:xfrm>
        </p:spPr>
      </p:pic>
    </p:spTree>
    <p:extLst>
      <p:ext uri="{BB962C8B-B14F-4D97-AF65-F5344CB8AC3E}">
        <p14:creationId xmlns:p14="http://schemas.microsoft.com/office/powerpoint/2010/main" val="3713998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C9528-3477-CD81-878D-B605C1274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>
            <a:extLst>
              <a:ext uri="{FF2B5EF4-FFF2-40B4-BE49-F238E27FC236}">
                <a16:creationId xmlns:a16="http://schemas.microsoft.com/office/drawing/2014/main" id="{AD6AEBC6-A9A7-E01E-CA7E-C773C827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 descr="A screenshot of a chat&#10;&#10;AI-generated content may be incorrect.">
            <a:extLst>
              <a:ext uri="{FF2B5EF4-FFF2-40B4-BE49-F238E27FC236}">
                <a16:creationId xmlns:a16="http://schemas.microsoft.com/office/drawing/2014/main" id="{F4BA032A-8B00-BF95-1F1C-CCA365F6A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018050"/>
            <a:ext cx="11029950" cy="3241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18275-DA1D-05E2-F7B1-B615A908F46C}"/>
              </a:ext>
            </a:extLst>
          </p:cNvPr>
          <p:cNvSpPr txBox="1"/>
          <p:nvPr/>
        </p:nvSpPr>
        <p:spPr>
          <a:xfrm>
            <a:off x="581025" y="1598950"/>
            <a:ext cx="733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Batched Tree Ensemble Classifier(Random Forest Classifier)</a:t>
            </a:r>
          </a:p>
        </p:txBody>
      </p:sp>
    </p:spTree>
    <p:extLst>
      <p:ext uri="{BB962C8B-B14F-4D97-AF65-F5344CB8AC3E}">
        <p14:creationId xmlns:p14="http://schemas.microsoft.com/office/powerpoint/2010/main" val="380611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C2AC5F-83E6-75B3-C773-7F09C3BD6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151" y="1929683"/>
            <a:ext cx="10006374" cy="442078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569875-8E69-285C-738D-C1979C2B28EA}"/>
              </a:ext>
            </a:extLst>
          </p:cNvPr>
          <p:cNvSpPr txBox="1"/>
          <p:nvPr/>
        </p:nvSpPr>
        <p:spPr>
          <a:xfrm>
            <a:off x="1176150" y="1409350"/>
            <a:ext cx="79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Different variables(parameters) used in this model along with their data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86DBD5-33F3-4F76-B5EE-0DCFA98220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62bd5b-4ed9-4da3-b376-05204580ba3f"/>
    <ds:schemaRef ds:uri="c0fa2617-96bd-425d-8578-e93563fe37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Widescreen</PresentationFormat>
  <Paragraphs>92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Power System Fault Detection and Classification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Lee Thatheyus Ralph A R</cp:lastModifiedBy>
  <cp:revision>1</cp:revision>
  <dcterms:created xsi:type="dcterms:W3CDTF">2021-05-26T05:50:10Z</dcterms:created>
  <dcterms:modified xsi:type="dcterms:W3CDTF">2025-08-04T16:30:28Z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7b13ef67310d4287bb9292bf545e15e8</vt:lpwstr>
  </property>
</Properties>
</file>